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175" r:id="rId2"/>
    <p:sldId id="3527" r:id="rId3"/>
    <p:sldId id="3538" r:id="rId4"/>
    <p:sldId id="3525" r:id="rId5"/>
    <p:sldId id="3242" r:id="rId6"/>
    <p:sldId id="3503" r:id="rId7"/>
    <p:sldId id="3245" r:id="rId8"/>
    <p:sldId id="3531" r:id="rId9"/>
    <p:sldId id="3537" r:id="rId10"/>
    <p:sldId id="3532" r:id="rId11"/>
    <p:sldId id="3246" r:id="rId12"/>
    <p:sldId id="3247" r:id="rId13"/>
    <p:sldId id="3514" r:id="rId14"/>
    <p:sldId id="3528" r:id="rId15"/>
    <p:sldId id="3529" r:id="rId16"/>
    <p:sldId id="3515" r:id="rId17"/>
    <p:sldId id="3516" r:id="rId18"/>
    <p:sldId id="3248" r:id="rId19"/>
    <p:sldId id="3509" r:id="rId20"/>
    <p:sldId id="3530" r:id="rId21"/>
    <p:sldId id="3521" r:id="rId22"/>
    <p:sldId id="3522" r:id="rId23"/>
    <p:sldId id="3773" r:id="rId24"/>
    <p:sldId id="3774" r:id="rId25"/>
    <p:sldId id="3775" r:id="rId26"/>
    <p:sldId id="3776" r:id="rId27"/>
    <p:sldId id="3777" r:id="rId28"/>
    <p:sldId id="3778" r:id="rId29"/>
    <p:sldId id="3779" r:id="rId30"/>
    <p:sldId id="3771" r:id="rId31"/>
    <p:sldId id="3772" r:id="rId32"/>
    <p:sldId id="3770" r:id="rId33"/>
    <p:sldId id="3748" r:id="rId34"/>
    <p:sldId id="3497" r:id="rId35"/>
    <p:sldId id="3536" r:id="rId36"/>
    <p:sldId id="3524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568" autoAdjust="0"/>
    <p:restoredTop sz="50000" autoAdjust="0"/>
  </p:normalViewPr>
  <p:slideViewPr>
    <p:cSldViewPr>
      <p:cViewPr varScale="1">
        <p:scale>
          <a:sx n="93" d="100"/>
          <a:sy n="93" d="100"/>
        </p:scale>
        <p:origin x="2456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32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0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88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291DE6-996C-6244-BC20-8A6123928F39}" type="slidenum">
              <a:rPr lang="en-US"/>
              <a:pPr/>
              <a:t>23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EE162-4361-9545-949F-9BC197DB1E65}" type="slidenum">
              <a:rPr lang="de-DE"/>
              <a:pPr/>
              <a:t>31</a:t>
            </a:fld>
            <a:endParaRPr lang="de-DE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503" y="4417943"/>
            <a:ext cx="5140960" cy="3914386"/>
          </a:xfrm>
          <a:ln/>
        </p:spPr>
        <p:txBody>
          <a:bodyPr lIns="93162" tIns="46581" rIns="93162" bIns="46581"/>
          <a:lstStyle/>
          <a:p>
            <a:endParaRPr lang="en-US"/>
          </a:p>
        </p:txBody>
      </p:sp>
      <p:sp>
        <p:nvSpPr>
          <p:cNvPr id="412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0" y="811213"/>
            <a:ext cx="4343400" cy="32575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Discrete Log Based Systems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JLM 202003050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Attack on reused nonce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3886200"/>
          </a:xfrm>
        </p:spPr>
        <p:txBody>
          <a:bodyPr/>
          <a:lstStyle/>
          <a:p>
            <a:r>
              <a:rPr lang="en-US" sz="2000" dirty="0"/>
              <a:t>Suppose Bob reuses b for two different messages m</a:t>
            </a:r>
            <a:r>
              <a:rPr lang="en-US" sz="2000" baseline="-25000" dirty="0"/>
              <a:t>1</a:t>
            </a:r>
            <a:r>
              <a:rPr lang="en-US" sz="2000" dirty="0"/>
              <a:t> and m</a:t>
            </a:r>
            <a:r>
              <a:rPr lang="en-US" sz="2000" baseline="-25000" dirty="0"/>
              <a:t>2</a:t>
            </a:r>
            <a:r>
              <a:rPr lang="en-US" sz="2000" dirty="0"/>
              <a:t>.</a:t>
            </a:r>
          </a:p>
          <a:p>
            <a:r>
              <a:rPr lang="en-US" sz="2000" dirty="0"/>
              <a:t>An adversary, Eve, can see &lt;B, C</a:t>
            </a:r>
            <a:r>
              <a:rPr lang="en-US" sz="2000" baseline="-25000" dirty="0"/>
              <a:t>1</a:t>
            </a:r>
            <a:r>
              <a:rPr lang="en-US" sz="2000" dirty="0"/>
              <a:t>&gt; and &lt;B, C</a:t>
            </a:r>
            <a:r>
              <a:rPr lang="en-US" sz="2000" baseline="-25000" dirty="0"/>
              <a:t>2</a:t>
            </a:r>
            <a:r>
              <a:rPr lang="en-US" sz="2000" dirty="0"/>
              <a:t>&gt; where </a:t>
            </a:r>
            <a:r>
              <a:rPr lang="en-US" sz="2000" dirty="0" err="1"/>
              <a:t>C</a:t>
            </a:r>
            <a:r>
              <a:rPr lang="en-US" sz="2000" baseline="-25000" dirty="0" err="1"/>
              <a:t>i</a:t>
            </a:r>
            <a:r>
              <a:rPr lang="en-US" sz="2000" dirty="0"/>
              <a:t>= </a:t>
            </a:r>
            <a:r>
              <a:rPr lang="en-US" sz="2000" dirty="0" err="1"/>
              <a:t>Bm</a:t>
            </a:r>
            <a:r>
              <a:rPr lang="en-US" sz="2000" baseline="-25000" dirty="0" err="1"/>
              <a:t>i</a:t>
            </a:r>
            <a:r>
              <a:rPr lang="en-US" sz="2000" dirty="0"/>
              <a:t> (mod p).</a:t>
            </a:r>
          </a:p>
          <a:p>
            <a:r>
              <a:rPr lang="en-US" sz="2000" dirty="0"/>
              <a:t>Suppose Eve discovers m</a:t>
            </a:r>
            <a:r>
              <a:rPr lang="en-US" sz="2000" baseline="-25000" dirty="0"/>
              <a:t>1</a:t>
            </a:r>
            <a:r>
              <a:rPr lang="en-US" sz="2000" dirty="0"/>
              <a:t>.</a:t>
            </a:r>
          </a:p>
          <a:p>
            <a:r>
              <a:rPr lang="en-US" sz="2000" dirty="0"/>
              <a:t>She can compute  m</a:t>
            </a:r>
            <a:r>
              <a:rPr lang="en-US" sz="2000" baseline="-25000" dirty="0"/>
              <a:t>2</a:t>
            </a:r>
            <a:r>
              <a:rPr lang="en-US" sz="2000" dirty="0"/>
              <a:t>= m</a:t>
            </a:r>
            <a:r>
              <a:rPr lang="en-US" sz="2000" baseline="-25000" dirty="0"/>
              <a:t>1</a:t>
            </a:r>
            <a:r>
              <a:rPr lang="en-US" sz="2000" dirty="0"/>
              <a:t>C</a:t>
            </a:r>
            <a:r>
              <a:rPr lang="en-US" sz="2000" baseline="-25000" dirty="0"/>
              <a:t>2</a:t>
            </a:r>
            <a:r>
              <a:rPr lang="en-US" sz="2000" dirty="0"/>
              <a:t>C</a:t>
            </a:r>
            <a:r>
              <a:rPr lang="en-US" sz="2000" baseline="-25000" dirty="0"/>
              <a:t>1</a:t>
            </a:r>
            <a:r>
              <a:rPr lang="en-US" sz="2000" baseline="30000" dirty="0"/>
              <a:t>-1</a:t>
            </a:r>
            <a:r>
              <a:rPr lang="en-US" sz="2000" dirty="0"/>
              <a:t> (mod p).</a:t>
            </a:r>
          </a:p>
          <a:p>
            <a:endParaRPr lang="en-US" sz="2000" dirty="0"/>
          </a:p>
          <a:p>
            <a:r>
              <a:rPr lang="en-US" sz="2000" dirty="0"/>
              <a:t>Don’t reuse </a:t>
            </a:r>
            <a:r>
              <a:rPr lang="en-US" sz="2000" dirty="0" err="1"/>
              <a:t>b’s</a:t>
            </a:r>
            <a:r>
              <a:rPr lang="en-US" sz="2000" dirty="0"/>
              <a:t>!</a:t>
            </a:r>
          </a:p>
          <a:p>
            <a:endParaRPr lang="en-US" sz="200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892C9-149E-4DFA-97D5-FE32335F351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DSA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4953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Alice 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2</a:t>
            </a:r>
            <a:r>
              <a:rPr lang="en-US" sz="1800" baseline="30000" dirty="0"/>
              <a:t>159</a:t>
            </a:r>
            <a:r>
              <a:rPr lang="en-US" sz="1800" dirty="0"/>
              <a:t>&lt;q&lt;2</a:t>
            </a:r>
            <a:r>
              <a:rPr lang="en-US" sz="1800" baseline="30000" dirty="0"/>
              <a:t>160</a:t>
            </a:r>
            <a:r>
              <a:rPr lang="en-US" sz="1800" dirty="0"/>
              <a:t>, 2</a:t>
            </a:r>
            <a:r>
              <a:rPr lang="en-US" sz="1800" baseline="30000" dirty="0"/>
              <a:t>511+64t</a:t>
            </a:r>
            <a:r>
              <a:rPr lang="en-US" sz="1800" dirty="0"/>
              <a:t>&lt;p&lt;2</a:t>
            </a:r>
            <a:r>
              <a:rPr lang="en-US" sz="1800" baseline="30000" dirty="0"/>
              <a:t>512+64t</a:t>
            </a:r>
            <a:r>
              <a:rPr lang="en-US" sz="1800" dirty="0"/>
              <a:t>, 1≦t≦8, q|p-1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Select primitive root x (mod p); compute: g=x</a:t>
            </a:r>
            <a:r>
              <a:rPr lang="en-US" sz="1800" baseline="30000" dirty="0"/>
              <a:t>(p-1)/q</a:t>
            </a:r>
            <a:r>
              <a:rPr lang="en-US" sz="1800" dirty="0"/>
              <a:t> (mod p)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Picks a random, 1</a:t>
            </a:r>
            <a:r>
              <a:rPr lang="en-US" sz="1800" dirty="0">
                <a:latin typeface="Math3" pitchFamily="2" charset="2"/>
                <a:cs typeface="Times New Roman" pitchFamily="18" charset="0"/>
              </a:rPr>
              <a:t>c</a:t>
            </a:r>
            <a:r>
              <a:rPr lang="en-US" sz="1800" dirty="0"/>
              <a:t>a</a:t>
            </a:r>
            <a:r>
              <a:rPr lang="en-US" sz="1800" dirty="0">
                <a:latin typeface="Math3" pitchFamily="2" charset="2"/>
                <a:cs typeface="Times New Roman" pitchFamily="18" charset="0"/>
              </a:rPr>
              <a:t>c</a:t>
            </a:r>
            <a:r>
              <a:rPr lang="en-US" sz="1800" dirty="0"/>
              <a:t>q-1.  A= </a:t>
            </a:r>
            <a:r>
              <a:rPr lang="en-US" sz="1800" dirty="0" err="1"/>
              <a:t>g</a:t>
            </a:r>
            <a:r>
              <a:rPr lang="en-US" sz="1800" baseline="30000" dirty="0" err="1"/>
              <a:t>a</a:t>
            </a:r>
            <a:r>
              <a:rPr lang="en-US" sz="1800" dirty="0"/>
              <a:t> (mod p)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Public Key: (p, q, g, A).  Private Key: a.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Signature Generation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Pick random k, r= (</a:t>
            </a:r>
            <a:r>
              <a:rPr lang="en-US" sz="1800" dirty="0" err="1"/>
              <a:t>g</a:t>
            </a:r>
            <a:r>
              <a:rPr lang="en-US" sz="1800" baseline="30000" dirty="0" err="1"/>
              <a:t>k</a:t>
            </a:r>
            <a:r>
              <a:rPr lang="en-US" sz="1800" dirty="0"/>
              <a:t> (mod p)) (mod q).  Note : </a:t>
            </a:r>
            <a:r>
              <a:rPr lang="en-US" sz="1800" b="1" dirty="0"/>
              <a:t>k must be different for each signature</a:t>
            </a:r>
            <a:r>
              <a:rPr lang="en-US" sz="1800" dirty="0"/>
              <a:t>.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s= k</a:t>
            </a:r>
            <a:r>
              <a:rPr lang="en-US" sz="1800" baseline="30000" dirty="0"/>
              <a:t>-1</a:t>
            </a:r>
            <a:r>
              <a:rPr lang="en-US" sz="1800" dirty="0"/>
              <a:t>(h(M)+</a:t>
            </a:r>
            <a:r>
              <a:rPr lang="en-US" sz="1800" dirty="0" err="1"/>
              <a:t>ar</a:t>
            </a:r>
            <a:r>
              <a:rPr lang="en-US" sz="1800" dirty="0"/>
              <a:t>) (mod q).  Signature is (</a:t>
            </a:r>
            <a:r>
              <a:rPr lang="en-US" sz="1800" dirty="0" err="1"/>
              <a:t>r,s</a:t>
            </a:r>
            <a:r>
              <a:rPr lang="en-US" sz="1800" dirty="0"/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Verification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u= s</a:t>
            </a:r>
            <a:r>
              <a:rPr lang="en-US" sz="1800" baseline="30000" dirty="0"/>
              <a:t>-1</a:t>
            </a:r>
            <a:r>
              <a:rPr lang="en-US" sz="1800" dirty="0"/>
              <a:t>h(x)(mod q), v= (rs</a:t>
            </a:r>
            <a:r>
              <a:rPr lang="en-US" sz="1800" baseline="30000" dirty="0"/>
              <a:t>-1</a:t>
            </a:r>
            <a:r>
              <a:rPr lang="en-US" sz="1800" dirty="0"/>
              <a:t>)(mod q)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Is </a:t>
            </a:r>
            <a:r>
              <a:rPr lang="en-US" sz="1800" dirty="0" err="1"/>
              <a:t>g</a:t>
            </a:r>
            <a:r>
              <a:rPr lang="en-US" sz="1800" baseline="30000" dirty="0" err="1"/>
              <a:t>u</a:t>
            </a:r>
            <a:r>
              <a:rPr lang="en-US" sz="1800" dirty="0"/>
              <a:t> A</a:t>
            </a:r>
            <a:r>
              <a:rPr lang="en-US" sz="1800" baseline="30000" dirty="0"/>
              <a:t>v</a:t>
            </a:r>
            <a:r>
              <a:rPr lang="en-US" sz="1800" dirty="0"/>
              <a:t>= r (mod p)?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Advantages over straight El </a:t>
            </a:r>
            <a:r>
              <a:rPr lang="en-US" sz="2000" dirty="0" err="1"/>
              <a:t>Gamal</a:t>
            </a:r>
            <a:endParaRPr lang="en-US" sz="2000" dirty="0"/>
          </a:p>
          <a:p>
            <a:pPr lvl="1">
              <a:spcBef>
                <a:spcPts val="200"/>
              </a:spcBef>
            </a:pPr>
            <a:r>
              <a:rPr lang="en-US" sz="1800" dirty="0"/>
              <a:t>Verification is more efficient (2 exponentiations rather than 3)</a:t>
            </a:r>
          </a:p>
          <a:p>
            <a:pPr lvl="1">
              <a:spcBef>
                <a:spcPts val="200"/>
              </a:spcBef>
            </a:pPr>
            <a:r>
              <a:rPr lang="en-US" sz="1800" dirty="0"/>
              <a:t>Exponent is 160 bits not 768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Baby Step Giant Step --- Shanks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581400"/>
          </a:xfrm>
        </p:spPr>
        <p:txBody>
          <a:bodyPr/>
          <a:lstStyle/>
          <a:p>
            <a:r>
              <a:rPr lang="en-US" sz="2000" dirty="0" err="1"/>
              <a:t>g</a:t>
            </a:r>
            <a:r>
              <a:rPr lang="en-US" sz="2000" baseline="30000" dirty="0" err="1"/>
              <a:t>x</a:t>
            </a:r>
            <a:r>
              <a:rPr lang="en-US" sz="2000" dirty="0"/>
              <a:t>=y (mod p) .</a:t>
            </a:r>
          </a:p>
          <a:p>
            <a:r>
              <a:rPr lang="en-US" sz="2000" dirty="0"/>
              <a:t>m ~ </a:t>
            </a:r>
            <a:r>
              <a:rPr lang="en-US" sz="2000" dirty="0">
                <a:latin typeface="Math1Mono"/>
              </a:rPr>
              <a:t>√</a:t>
            </a:r>
            <a:r>
              <a:rPr lang="en-US" sz="2000" dirty="0"/>
              <a:t>p.</a:t>
            </a:r>
          </a:p>
          <a:p>
            <a:r>
              <a:rPr lang="en-US" sz="2000" dirty="0"/>
              <a:t>Compute </a:t>
            </a:r>
            <a:r>
              <a:rPr lang="en-US" sz="2000" dirty="0" err="1"/>
              <a:t>g</a:t>
            </a:r>
            <a:r>
              <a:rPr lang="en-US" sz="2000" baseline="30000" dirty="0" err="1"/>
              <a:t>mj</a:t>
            </a:r>
            <a:r>
              <a:rPr lang="en-US" sz="2000" dirty="0"/>
              <a:t>, 0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j&lt;m.</a:t>
            </a:r>
          </a:p>
          <a:p>
            <a:r>
              <a:rPr lang="en-US" sz="2000" dirty="0"/>
              <a:t>Sort (j, </a:t>
            </a:r>
            <a:r>
              <a:rPr lang="en-US" sz="2000" dirty="0" err="1"/>
              <a:t>g</a:t>
            </a:r>
            <a:r>
              <a:rPr lang="en-US" sz="2000" baseline="30000" dirty="0" err="1"/>
              <a:t>mj</a:t>
            </a:r>
            <a:r>
              <a:rPr lang="en-US" sz="2000" dirty="0"/>
              <a:t>) by second coordinate.</a:t>
            </a:r>
          </a:p>
          <a:p>
            <a:r>
              <a:rPr lang="en-US" sz="2000" dirty="0"/>
              <a:t>Pick </a:t>
            </a:r>
            <a:r>
              <a:rPr lang="en-US" sz="2000" dirty="0" err="1"/>
              <a:t>i</a:t>
            </a:r>
            <a:r>
              <a:rPr lang="en-US" sz="2000" dirty="0"/>
              <a:t> at random, compute </a:t>
            </a:r>
            <a:r>
              <a:rPr lang="en-US" sz="2000" dirty="0" err="1"/>
              <a:t>yg</a:t>
            </a:r>
            <a:r>
              <a:rPr lang="en-US" sz="2000" baseline="30000" dirty="0" err="1"/>
              <a:t>-i</a:t>
            </a:r>
            <a:r>
              <a:rPr lang="en-US" sz="2000" dirty="0"/>
              <a:t> (mod p).</a:t>
            </a:r>
          </a:p>
          <a:p>
            <a:r>
              <a:rPr lang="en-US" sz="2000" dirty="0"/>
              <a:t>If there is a match in the tables </a:t>
            </a:r>
            <a:r>
              <a:rPr lang="en-US" sz="2000" dirty="0" err="1"/>
              <a:t>yg</a:t>
            </a:r>
            <a:r>
              <a:rPr lang="en-US" sz="2000" baseline="30000" dirty="0" err="1"/>
              <a:t>-i</a:t>
            </a:r>
            <a:r>
              <a:rPr lang="en-US" sz="2000" dirty="0"/>
              <a:t>= </a:t>
            </a:r>
            <a:r>
              <a:rPr lang="en-US" sz="2000" dirty="0" err="1"/>
              <a:t>g</a:t>
            </a:r>
            <a:r>
              <a:rPr lang="en-US" sz="2000" baseline="30000" dirty="0" err="1"/>
              <a:t>mj</a:t>
            </a:r>
            <a:r>
              <a:rPr lang="en-US" sz="2000" baseline="30000" dirty="0"/>
              <a:t> </a:t>
            </a:r>
            <a:r>
              <a:rPr lang="en-US" sz="2000" dirty="0"/>
              <a:t>(mod p).</a:t>
            </a:r>
          </a:p>
          <a:p>
            <a:r>
              <a:rPr lang="en-US" sz="2000" dirty="0"/>
              <a:t>x= </a:t>
            </a:r>
            <a:r>
              <a:rPr lang="en-US" sz="2000" dirty="0" err="1"/>
              <a:t>mj+i</a:t>
            </a:r>
            <a:r>
              <a:rPr lang="en-US" sz="2000" dirty="0"/>
              <a:t> is the discrete log.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Baby Step Giant Step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562100"/>
            <a:ext cx="80010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p=193. </a:t>
            </a:r>
            <a:r>
              <a:rPr lang="en-US" sz="2000" dirty="0">
                <a:sym typeface="Symbol" pitchFamily="18" charset="2"/>
              </a:rPr>
              <a:t></a:t>
            </a:r>
            <a:r>
              <a:rPr lang="en-US" sz="2000" dirty="0">
                <a:latin typeface="Math1Mono" charset="2"/>
                <a:cs typeface="Math1Mono" charset="2"/>
              </a:rPr>
              <a:t>√</a:t>
            </a:r>
            <a:r>
              <a:rPr lang="en-US" sz="2000" dirty="0"/>
              <a:t>(p)</a:t>
            </a:r>
            <a:r>
              <a:rPr lang="en-US" sz="2000" dirty="0">
                <a:sym typeface="Symbol" pitchFamily="18" charset="2"/>
              </a:rPr>
              <a:t>=13.  m= 14.  a= 5.  b=41.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2 x 193 + (-77) x 5 = 1, a</a:t>
            </a:r>
            <a:r>
              <a:rPr lang="en-US" sz="2000" baseline="30000" dirty="0">
                <a:sym typeface="Symbol" pitchFamily="18" charset="2"/>
              </a:rPr>
              <a:t>-1</a:t>
            </a:r>
            <a:r>
              <a:rPr lang="en-US" sz="2000" dirty="0">
                <a:sym typeface="Symbol" pitchFamily="18" charset="2"/>
              </a:rPr>
              <a:t>= 116.  a</a:t>
            </a:r>
            <a:r>
              <a:rPr lang="en-US" sz="2000" baseline="30000" dirty="0">
                <a:sym typeface="Symbol" pitchFamily="18" charset="2"/>
              </a:rPr>
              <a:t>-14</a:t>
            </a:r>
            <a:r>
              <a:rPr lang="en-US" sz="2000" dirty="0">
                <a:sym typeface="Symbol" pitchFamily="18" charset="2"/>
              </a:rPr>
              <a:t>= 189 (mod 193).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2971800"/>
          <a:ext cx="838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Math1" pitchFamily="2" charset="2"/>
                        </a:rPr>
                        <a:t>a</a:t>
                      </a:r>
                      <a:r>
                        <a:rPr lang="en-US" sz="1600" baseline="30000" dirty="0" err="1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16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Math1" pitchFamily="2" charset="2"/>
                        </a:rPr>
                        <a:t>ba</a:t>
                      </a:r>
                      <a:r>
                        <a:rPr lang="en-US" sz="1600" baseline="30000" dirty="0" err="1">
                          <a:solidFill>
                            <a:schemeClr val="tx1"/>
                          </a:solidFill>
                        </a:rPr>
                        <a:t>-mj</a:t>
                      </a:r>
                      <a:endParaRPr lang="en-US" sz="16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2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44196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kern="0" dirty="0">
                <a:latin typeface="Arial" pitchFamily="34" charset="0"/>
                <a:cs typeface="Arial" pitchFamily="34" charset="0"/>
              </a:rPr>
              <a:t>So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th1" pitchFamily="2" charset="2"/>
              </a:rPr>
              <a:t>ba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-(14x5)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90 =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ath1" pitchFamily="2" charset="2"/>
              </a:rPr>
              <a:t>a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(mod 193).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sz="2000" kern="0" dirty="0">
                <a:latin typeface="+mn-lt"/>
              </a:rPr>
              <a:t>Thus </a:t>
            </a:r>
            <a:r>
              <a:rPr kumimoji="1" lang="en-US" sz="2000" kern="0" dirty="0">
                <a:latin typeface="Math1" pitchFamily="2" charset="2"/>
              </a:rPr>
              <a:t>b= a</a:t>
            </a:r>
            <a:r>
              <a:rPr kumimoji="1" lang="en-US" sz="2000" kern="0" baseline="30000" dirty="0">
                <a:latin typeface="Arial" pitchFamily="34" charset="0"/>
                <a:cs typeface="Arial" pitchFamily="34" charset="0"/>
              </a:rPr>
              <a:t>14x5+11</a:t>
            </a:r>
            <a:r>
              <a:rPr kumimoji="1" lang="en-US" sz="2000" kern="0" dirty="0">
                <a:latin typeface="Math1" pitchFamily="2" charset="2"/>
              </a:rPr>
              <a:t>= a</a:t>
            </a:r>
            <a:r>
              <a:rPr kumimoji="1" lang="en-US" sz="2000" kern="0" baseline="30000" dirty="0">
                <a:latin typeface="Arial" pitchFamily="34" charset="0"/>
                <a:cs typeface="Arial" pitchFamily="34" charset="0"/>
              </a:rPr>
              <a:t>81</a:t>
            </a:r>
            <a:r>
              <a:rPr kumimoji="1" lang="en-US" sz="2000" kern="0" dirty="0"/>
              <a:t> </a:t>
            </a:r>
            <a:r>
              <a:rPr kumimoji="1" lang="en-US" sz="2000" kern="0" dirty="0">
                <a:latin typeface="Arial" pitchFamily="34" charset="0"/>
                <a:cs typeface="Arial" pitchFamily="34" charset="0"/>
              </a:rPr>
              <a:t>(mod 193). 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sz="2000" kern="0" dirty="0">
                <a:latin typeface="Arial" pitchFamily="34" charset="0"/>
                <a:cs typeface="Arial" pitchFamily="34" charset="0"/>
              </a:rPr>
              <a:t>L</a:t>
            </a:r>
            <a:r>
              <a:rPr kumimoji="1" lang="en-US" sz="2000" kern="0" baseline="-25000" dirty="0">
                <a:latin typeface="Arial" pitchFamily="34" charset="0"/>
                <a:cs typeface="Arial" pitchFamily="34" charset="0"/>
              </a:rPr>
              <a:t>5</a:t>
            </a:r>
            <a:r>
              <a:rPr kumimoji="1" lang="en-US" sz="2000" kern="0" dirty="0">
                <a:latin typeface="Arial" pitchFamily="34" charset="0"/>
                <a:cs typeface="Arial" pitchFamily="34" charset="0"/>
              </a:rPr>
              <a:t>(41)= 193.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Discrete log Pollard </a:t>
            </a:r>
            <a:r>
              <a:rPr lang="en-US" sz="3600" dirty="0">
                <a:latin typeface="Math1Mono" charset="2"/>
                <a:cs typeface="Math1Mono" charset="2"/>
              </a:rPr>
              <a:t>r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x</a:t>
            </a:r>
            <a:r>
              <a:rPr lang="en-US" sz="2000" baseline="-25000" dirty="0"/>
              <a:t>i+1</a:t>
            </a:r>
            <a:r>
              <a:rPr lang="en-US" sz="2000" dirty="0"/>
              <a:t>= f(x</a:t>
            </a:r>
            <a:r>
              <a:rPr lang="en-US" sz="2000" baseline="-25000" dirty="0"/>
              <a:t>i</a:t>
            </a:r>
            <a:r>
              <a:rPr lang="en-US" sz="2000" dirty="0"/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f(x</a:t>
            </a:r>
            <a:r>
              <a:rPr lang="en-US" sz="2000" baseline="-25000" dirty="0"/>
              <a:t>i</a:t>
            </a:r>
            <a:r>
              <a:rPr lang="en-US" sz="2000" dirty="0"/>
              <a:t>)= </a:t>
            </a:r>
            <a:r>
              <a:rPr lang="en-US" sz="2000" dirty="0" err="1">
                <a:latin typeface="Math1" pitchFamily="2" charset="2"/>
              </a:rPr>
              <a:t>b</a:t>
            </a:r>
            <a:r>
              <a:rPr lang="en-US" sz="2000" dirty="0" err="1"/>
              <a:t>x</a:t>
            </a:r>
            <a:r>
              <a:rPr lang="en-US" sz="2000" baseline="-25000" dirty="0" err="1"/>
              <a:t>i</a:t>
            </a:r>
            <a:r>
              <a:rPr lang="en-US" sz="2000" dirty="0"/>
              <a:t>, if x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dirty="0">
                <a:latin typeface="Math1" pitchFamily="2" charset="2"/>
              </a:rPr>
              <a:t>𝝴</a:t>
            </a:r>
            <a:r>
              <a:rPr lang="en-US" sz="2000" dirty="0"/>
              <a:t> S</a:t>
            </a:r>
            <a:r>
              <a:rPr lang="en-US" sz="2000" baseline="-25000" dirty="0"/>
              <a:t>1</a:t>
            </a:r>
            <a:r>
              <a:rPr lang="en-US" sz="2000" dirty="0"/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f(x</a:t>
            </a:r>
            <a:r>
              <a:rPr lang="en-US" sz="2000" baseline="-25000" dirty="0"/>
              <a:t>i</a:t>
            </a:r>
            <a:r>
              <a:rPr lang="en-US" sz="2000" dirty="0"/>
              <a:t>)= x</a:t>
            </a:r>
            <a:r>
              <a:rPr lang="en-US" sz="2000" baseline="-25000" dirty="0"/>
              <a:t>i</a:t>
            </a:r>
            <a:r>
              <a:rPr lang="en-US" sz="2000" baseline="30000" dirty="0"/>
              <a:t>2</a:t>
            </a:r>
            <a:r>
              <a:rPr lang="en-US" sz="2000" dirty="0"/>
              <a:t>, if x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dirty="0">
                <a:latin typeface="Math1" pitchFamily="2" charset="2"/>
              </a:rPr>
              <a:t>𝝴</a:t>
            </a:r>
            <a:r>
              <a:rPr lang="en-US" sz="2000" dirty="0"/>
              <a:t> S</a:t>
            </a:r>
            <a:r>
              <a:rPr lang="en-US" sz="2000" baseline="-25000" dirty="0"/>
              <a:t>2</a:t>
            </a:r>
            <a:r>
              <a:rPr lang="en-US" sz="2000" dirty="0"/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f(x</a:t>
            </a:r>
            <a:r>
              <a:rPr lang="en-US" sz="2000" baseline="-25000" dirty="0"/>
              <a:t>i</a:t>
            </a:r>
            <a:r>
              <a:rPr lang="en-US" sz="2000" dirty="0"/>
              <a:t>)= </a:t>
            </a:r>
            <a:r>
              <a:rPr lang="en-US" sz="2000" dirty="0" err="1">
                <a:latin typeface="Math1" pitchFamily="2" charset="2"/>
              </a:rPr>
              <a:t>a</a:t>
            </a:r>
            <a:r>
              <a:rPr lang="en-US" sz="2000" dirty="0" err="1"/>
              <a:t>x</a:t>
            </a:r>
            <a:r>
              <a:rPr lang="en-US" sz="2000" baseline="-25000" dirty="0" err="1"/>
              <a:t>i</a:t>
            </a:r>
            <a:r>
              <a:rPr lang="en-US" sz="2000" dirty="0"/>
              <a:t>, if x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dirty="0">
                <a:latin typeface="Math1" pitchFamily="2" charset="2"/>
              </a:rPr>
              <a:t>𝝴</a:t>
            </a:r>
            <a:r>
              <a:rPr lang="en-US" sz="2000" dirty="0"/>
              <a:t> S</a:t>
            </a:r>
            <a:r>
              <a:rPr lang="en-US" sz="2000" baseline="-25000" dirty="0"/>
              <a:t>3</a:t>
            </a:r>
            <a:r>
              <a:rPr lang="en-US" sz="2000" dirty="0"/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x</a:t>
            </a:r>
            <a:r>
              <a:rPr lang="en-US" sz="2000" baseline="-25000" dirty="0"/>
              <a:t>i</a:t>
            </a:r>
            <a:r>
              <a:rPr lang="en-US" sz="2000" dirty="0"/>
              <a:t>= </a:t>
            </a:r>
            <a:r>
              <a:rPr lang="en-US" sz="2000" dirty="0" err="1">
                <a:latin typeface="Math1" pitchFamily="2" charset="2"/>
              </a:rPr>
              <a:t>a</a:t>
            </a:r>
            <a:r>
              <a:rPr lang="en-US" sz="2000" baseline="30000" dirty="0" err="1"/>
              <a:t>a</a:t>
            </a:r>
            <a:r>
              <a:rPr lang="en-US" sz="2000" baseline="30000" dirty="0"/>
              <a:t>[</a:t>
            </a:r>
            <a:r>
              <a:rPr lang="en-US" sz="2000" baseline="30000" dirty="0" err="1"/>
              <a:t>i</a:t>
            </a:r>
            <a:r>
              <a:rPr lang="en-US" sz="2000" baseline="30000" dirty="0"/>
              <a:t>]</a:t>
            </a:r>
            <a:r>
              <a:rPr lang="en-US" sz="2000" dirty="0">
                <a:latin typeface="Math1" pitchFamily="2" charset="2"/>
              </a:rPr>
              <a:t>b</a:t>
            </a:r>
            <a:r>
              <a:rPr lang="en-US" sz="2000" baseline="30000" dirty="0"/>
              <a:t>b[</a:t>
            </a:r>
            <a:r>
              <a:rPr lang="en-US" sz="2000" baseline="30000" dirty="0" err="1"/>
              <a:t>i</a:t>
            </a:r>
            <a:r>
              <a:rPr lang="en-US" sz="2000" baseline="30000" dirty="0"/>
              <a:t>]</a:t>
            </a:r>
            <a:r>
              <a:rPr lang="en-US" sz="2000" dirty="0"/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a[</a:t>
            </a:r>
            <a:r>
              <a:rPr lang="en-US" sz="2000" dirty="0" err="1"/>
              <a:t>i</a:t>
            </a:r>
            <a:r>
              <a:rPr lang="en-US" sz="2000" dirty="0"/>
              <a:t>]= a[</a:t>
            </a:r>
            <a:r>
              <a:rPr lang="en-US" sz="2000" dirty="0" err="1"/>
              <a:t>i</a:t>
            </a:r>
            <a:r>
              <a:rPr lang="en-US" sz="2000" dirty="0"/>
              <a:t>], if x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dirty="0">
                <a:latin typeface="Math1" pitchFamily="2" charset="2"/>
              </a:rPr>
              <a:t>𝝴</a:t>
            </a:r>
            <a:r>
              <a:rPr lang="en-US" sz="2000" dirty="0"/>
              <a:t> S</a:t>
            </a:r>
            <a:r>
              <a:rPr lang="en-US" sz="2000" baseline="-25000" dirty="0"/>
              <a:t>1</a:t>
            </a:r>
            <a:r>
              <a:rPr lang="en-US" sz="2000" dirty="0"/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a[</a:t>
            </a:r>
            <a:r>
              <a:rPr lang="en-US" sz="2000" dirty="0" err="1"/>
              <a:t>i</a:t>
            </a:r>
            <a:r>
              <a:rPr lang="en-US" sz="2000" dirty="0"/>
              <a:t>]= 2a[</a:t>
            </a:r>
            <a:r>
              <a:rPr lang="en-US" sz="2000" dirty="0" err="1"/>
              <a:t>i</a:t>
            </a:r>
            <a:r>
              <a:rPr lang="en-US" sz="2000" dirty="0"/>
              <a:t>], if x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dirty="0">
                <a:latin typeface="Math1" pitchFamily="2" charset="2"/>
              </a:rPr>
              <a:t>𝝴</a:t>
            </a:r>
            <a:r>
              <a:rPr lang="en-US" sz="2000" dirty="0"/>
              <a:t> S</a:t>
            </a:r>
            <a:r>
              <a:rPr lang="en-US" sz="2000" baseline="-25000" dirty="0"/>
              <a:t>2</a:t>
            </a:r>
            <a:r>
              <a:rPr lang="en-US" sz="2000" dirty="0"/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a[</a:t>
            </a:r>
            <a:r>
              <a:rPr lang="en-US" sz="2000" dirty="0" err="1"/>
              <a:t>i</a:t>
            </a:r>
            <a:r>
              <a:rPr lang="en-US" sz="2000" dirty="0"/>
              <a:t>]= a[</a:t>
            </a:r>
            <a:r>
              <a:rPr lang="en-US" sz="2000" dirty="0" err="1"/>
              <a:t>i</a:t>
            </a:r>
            <a:r>
              <a:rPr lang="en-US" sz="2000" dirty="0"/>
              <a:t>]+1, if x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dirty="0">
                <a:latin typeface="Math1" pitchFamily="2" charset="2"/>
              </a:rPr>
              <a:t>𝝴</a:t>
            </a:r>
            <a:r>
              <a:rPr lang="en-US" sz="2000" dirty="0"/>
              <a:t> S</a:t>
            </a:r>
            <a:r>
              <a:rPr lang="en-US" sz="2000" baseline="-25000" dirty="0"/>
              <a:t>3</a:t>
            </a:r>
            <a:r>
              <a:rPr lang="en-US" sz="2000" dirty="0"/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b[</a:t>
            </a:r>
            <a:r>
              <a:rPr lang="en-US" sz="2000" dirty="0" err="1"/>
              <a:t>i</a:t>
            </a:r>
            <a:r>
              <a:rPr lang="en-US" sz="2000" dirty="0"/>
              <a:t>]= b[</a:t>
            </a:r>
            <a:r>
              <a:rPr lang="en-US" sz="2000" dirty="0" err="1"/>
              <a:t>i</a:t>
            </a:r>
            <a:r>
              <a:rPr lang="en-US" sz="2000" dirty="0"/>
              <a:t>]+1, if x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dirty="0">
                <a:latin typeface="Math1" pitchFamily="2" charset="2"/>
              </a:rPr>
              <a:t>𝝴</a:t>
            </a:r>
            <a:r>
              <a:rPr lang="en-US" sz="2000" dirty="0"/>
              <a:t> S</a:t>
            </a:r>
            <a:r>
              <a:rPr lang="en-US" sz="2000" baseline="-25000" dirty="0"/>
              <a:t>1</a:t>
            </a:r>
            <a:r>
              <a:rPr lang="en-US" sz="2000" dirty="0"/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b[</a:t>
            </a:r>
            <a:r>
              <a:rPr lang="en-US" sz="2000" dirty="0" err="1"/>
              <a:t>i</a:t>
            </a:r>
            <a:r>
              <a:rPr lang="en-US" sz="2000" dirty="0"/>
              <a:t>]= 2b[</a:t>
            </a:r>
            <a:r>
              <a:rPr lang="en-US" sz="2000" dirty="0" err="1"/>
              <a:t>i</a:t>
            </a:r>
            <a:r>
              <a:rPr lang="en-US" sz="2000" dirty="0"/>
              <a:t>], if x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dirty="0">
                <a:latin typeface="Math1" pitchFamily="2" charset="2"/>
              </a:rPr>
              <a:t>𝝴</a:t>
            </a:r>
            <a:r>
              <a:rPr lang="en-US" sz="2000" dirty="0"/>
              <a:t> S</a:t>
            </a:r>
            <a:r>
              <a:rPr lang="en-US" sz="2000" baseline="-25000" dirty="0"/>
              <a:t>2</a:t>
            </a:r>
            <a:r>
              <a:rPr lang="en-US" sz="2000" dirty="0"/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b[</a:t>
            </a:r>
            <a:r>
              <a:rPr lang="en-US" sz="2000" dirty="0" err="1"/>
              <a:t>i</a:t>
            </a:r>
            <a:r>
              <a:rPr lang="en-US" sz="2000" dirty="0"/>
              <a:t>]= b[</a:t>
            </a:r>
            <a:r>
              <a:rPr lang="en-US" sz="2000" dirty="0" err="1"/>
              <a:t>i</a:t>
            </a:r>
            <a:r>
              <a:rPr lang="en-US" sz="2000" dirty="0"/>
              <a:t>], if x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dirty="0">
                <a:latin typeface="Math1" pitchFamily="2" charset="2"/>
              </a:rPr>
              <a:t>𝝴</a:t>
            </a:r>
            <a:r>
              <a:rPr lang="en-US" sz="2000" dirty="0"/>
              <a:t> S</a:t>
            </a:r>
            <a:r>
              <a:rPr lang="en-US" sz="2000" baseline="-25000" dirty="0"/>
              <a:t>3</a:t>
            </a:r>
            <a:r>
              <a:rPr lang="en-US" sz="2000" dirty="0"/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x</a:t>
            </a:r>
            <a:r>
              <a:rPr lang="en-US" sz="2000" baseline="-25000" dirty="0"/>
              <a:t>2i</a:t>
            </a:r>
            <a:r>
              <a:rPr lang="en-US" sz="2000" dirty="0"/>
              <a:t>=x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a</a:t>
            </a:r>
            <a:r>
              <a:rPr lang="en-US" sz="2000" baseline="-25000" dirty="0">
                <a:sym typeface="Wingdings" pitchFamily="2" charset="2"/>
              </a:rPr>
              <a:t>2i</a:t>
            </a:r>
            <a:r>
              <a:rPr lang="en-US" sz="2000" dirty="0">
                <a:sym typeface="Wingdings" pitchFamily="2" charset="2"/>
              </a:rPr>
              <a:t>-a</a:t>
            </a:r>
            <a:r>
              <a:rPr lang="en-US" sz="2000" baseline="-25000" dirty="0">
                <a:sym typeface="Wingdings" pitchFamily="2" charset="2"/>
              </a:rPr>
              <a:t>i</a:t>
            </a:r>
            <a:r>
              <a:rPr lang="en-US" sz="2000" dirty="0">
                <a:sym typeface="Wingdings" pitchFamily="2" charset="2"/>
              </a:rPr>
              <a:t>= L</a:t>
            </a:r>
            <a:r>
              <a:rPr lang="en-US" sz="2000" baseline="-25000" dirty="0">
                <a:latin typeface="Math1" pitchFamily="2" charset="2"/>
                <a:sym typeface="Wingdings" pitchFamily="2" charset="2"/>
              </a:rPr>
              <a:t>a</a:t>
            </a:r>
            <a:r>
              <a:rPr lang="en-US" sz="2000" dirty="0">
                <a:sym typeface="Wingdings" pitchFamily="2" charset="2"/>
              </a:rPr>
              <a:t>(</a:t>
            </a:r>
            <a:r>
              <a:rPr lang="en-US" sz="2000" dirty="0">
                <a:latin typeface="Math1" pitchFamily="2" charset="2"/>
                <a:sym typeface="Wingdings" pitchFamily="2" charset="2"/>
              </a:rPr>
              <a:t>b</a:t>
            </a:r>
            <a:r>
              <a:rPr lang="en-US" sz="2000" dirty="0">
                <a:sym typeface="Wingdings" pitchFamily="2" charset="2"/>
              </a:rPr>
              <a:t>)(b</a:t>
            </a:r>
            <a:r>
              <a:rPr lang="en-US" sz="2000" baseline="-25000" dirty="0">
                <a:sym typeface="Wingdings" pitchFamily="2" charset="2"/>
              </a:rPr>
              <a:t>2i</a:t>
            </a:r>
            <a:r>
              <a:rPr lang="en-US" sz="2000" dirty="0">
                <a:sym typeface="Wingdings" pitchFamily="2" charset="2"/>
              </a:rPr>
              <a:t>-b</a:t>
            </a:r>
            <a:r>
              <a:rPr lang="en-US" sz="2000" baseline="-25000" dirty="0">
                <a:sym typeface="Wingdings" pitchFamily="2" charset="2"/>
              </a:rPr>
              <a:t>i</a:t>
            </a:r>
            <a:r>
              <a:rPr lang="en-US" sz="2000" dirty="0">
                <a:sym typeface="Wingdings" pitchFamily="2" charset="2"/>
              </a:rPr>
              <a:t>)</a:t>
            </a:r>
            <a:endParaRPr lang="en-US" sz="2000" dirty="0"/>
          </a:p>
          <a:p>
            <a:pPr lvl="1"/>
            <a:endParaRPr lang="en-US" sz="24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99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85800" y="76200"/>
                <a:ext cx="7772400" cy="685800"/>
              </a:xfrm>
            </p:spPr>
            <p:txBody>
              <a:bodyPr/>
              <a:lstStyle/>
              <a:p>
                <a:r>
                  <a:rPr lang="en-US" sz="3600" dirty="0"/>
                  <a:t>Pollard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ath1Mono" charset="2"/>
                      </a:rPr>
                      <m:t>𝜌</m:t>
                    </m:r>
                  </m:oMath>
                </a14:m>
                <a:r>
                  <a:rPr lang="en-US" sz="3600" dirty="0">
                    <a:latin typeface="Math1" pitchFamily="2" charset="2"/>
                  </a:rPr>
                  <a:t> </a:t>
                </a:r>
                <a:r>
                  <a:rPr lang="en-US" sz="3600" dirty="0">
                    <a:latin typeface="Arial" pitchFamily="34" charset="0"/>
                    <a:cs typeface="Arial" pitchFamily="34" charset="0"/>
                  </a:rPr>
                  <a:t>e</a:t>
                </a:r>
                <a:r>
                  <a:rPr lang="en-US" sz="3600" dirty="0"/>
                  <a:t>xample</a:t>
                </a:r>
              </a:p>
            </p:txBody>
          </p:sp>
        </mc:Choice>
        <mc:Fallback xmlns="">
          <p:sp>
            <p:nvSpPr>
              <p:cNvPr id="8499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76200"/>
                <a:ext cx="7772400" cy="685800"/>
              </a:xfrm>
              <a:blipFill>
                <a:blip r:embed="rId3"/>
                <a:stretch>
                  <a:fillRect t="-90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p=229, n=191, </a:t>
            </a:r>
            <a:r>
              <a:rPr lang="en-US" sz="2000" dirty="0">
                <a:latin typeface="Math1" pitchFamily="2" charset="2"/>
              </a:rPr>
              <a:t>b</a:t>
            </a:r>
            <a:r>
              <a:rPr lang="en-US" sz="2000" dirty="0"/>
              <a:t>=228, </a:t>
            </a:r>
            <a:r>
              <a:rPr lang="en-US" sz="2000" dirty="0">
                <a:latin typeface="Math1" pitchFamily="2" charset="2"/>
              </a:rPr>
              <a:t>a</a:t>
            </a:r>
            <a:r>
              <a:rPr lang="en-US" sz="2000" dirty="0"/>
              <a:t>=2.  L</a:t>
            </a:r>
            <a:r>
              <a:rPr lang="en-US" sz="2000" baseline="-25000" dirty="0"/>
              <a:t>2</a:t>
            </a:r>
            <a:r>
              <a:rPr lang="en-US" sz="2000" dirty="0"/>
              <a:t>(228)=110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73841"/>
              </p:ext>
            </p:extLst>
          </p:nvPr>
        </p:nvGraphicFramePr>
        <p:xfrm>
          <a:off x="990600" y="1676400"/>
          <a:ext cx="32004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aseline="-250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228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279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184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152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372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95031"/>
              </p:ext>
            </p:extLst>
          </p:nvPr>
        </p:nvGraphicFramePr>
        <p:xfrm>
          <a:off x="4648200" y="1701800"/>
          <a:ext cx="32004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279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184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152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235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154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163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55626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x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28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(b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-b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28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125 (mod 191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),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(228)=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125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(a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28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-a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)= 110.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Pohlig</a:t>
            </a:r>
            <a:r>
              <a:rPr lang="en-US" sz="3600" dirty="0"/>
              <a:t>-Hellman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18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524000"/>
                <a:ext cx="8458200" cy="44958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 </m:t>
                    </m:r>
                    <m:nary>
                      <m:naryPr>
                        <m:chr m:val="∏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/>
                  <a:t>Solve </a:t>
                </a:r>
                <a:r>
                  <a:rPr lang="en-US" sz="2000" dirty="0">
                    <a:latin typeface="Math1" pitchFamily="2" charset="2"/>
                  </a:rPr>
                  <a:t>a</a:t>
                </a:r>
                <a:r>
                  <a:rPr lang="en-US" sz="2000" baseline="30000" dirty="0"/>
                  <a:t>x</a:t>
                </a:r>
                <a:r>
                  <a:rPr lang="en-US" sz="2000" dirty="0"/>
                  <a:t>= y (mod p) for x (mod </a:t>
                </a:r>
                <a:r>
                  <a:rPr lang="en-US" sz="2000" dirty="0" err="1"/>
                  <a:t>q</a:t>
                </a:r>
                <a:r>
                  <a:rPr lang="en-US" sz="2000" baseline="-25000" dirty="0" err="1"/>
                  <a:t>i</a:t>
                </a:r>
                <a:r>
                  <a:rPr lang="en-US" sz="2000" baseline="30000" dirty="0" err="1"/>
                  <a:t>r</a:t>
                </a:r>
                <a:r>
                  <a:rPr lang="en-US" sz="2000" baseline="30000" dirty="0"/>
                  <a:t>[</a:t>
                </a:r>
                <a:r>
                  <a:rPr lang="en-US" sz="2000" baseline="30000" dirty="0" err="1"/>
                  <a:t>i</a:t>
                </a:r>
                <a:r>
                  <a:rPr lang="en-US" sz="2000" baseline="30000" dirty="0"/>
                  <a:t>]</a:t>
                </a:r>
                <a:r>
                  <a:rPr lang="en-US" sz="2000" dirty="0"/>
                  <a:t>) and use Chinese Remainder Theorem.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/>
                  <a:t>x= x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+x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q+x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q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+ … +x</a:t>
                </a:r>
                <a:r>
                  <a:rPr lang="en-US" sz="2000" baseline="30000" dirty="0"/>
                  <a:t>r[i]-1</a:t>
                </a:r>
                <a:r>
                  <a:rPr lang="en-US" sz="2000" dirty="0"/>
                  <a:t> q</a:t>
                </a:r>
                <a:r>
                  <a:rPr lang="en-US" sz="2000" baseline="30000" dirty="0"/>
                  <a:t>r[i]-1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/>
                  <a:t>x (p-1)/q= x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(p-1)/q+(p-1)(…)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/>
                  <a:t>So </a:t>
                </a:r>
                <a:r>
                  <a:rPr lang="en-US" sz="2000" dirty="0">
                    <a:latin typeface="Math1" pitchFamily="2" charset="2"/>
                  </a:rPr>
                  <a:t>b</a:t>
                </a:r>
                <a:r>
                  <a:rPr lang="en-US" sz="2000" baseline="30000" dirty="0"/>
                  <a:t>(p-1)/q</a:t>
                </a:r>
                <a:r>
                  <a:rPr lang="en-US" sz="2000" dirty="0"/>
                  <a:t>= </a:t>
                </a:r>
                <a:r>
                  <a:rPr lang="en-US" sz="2000" dirty="0">
                    <a:latin typeface="Math1" pitchFamily="2" charset="2"/>
                  </a:rPr>
                  <a:t>a</a:t>
                </a:r>
                <a:r>
                  <a:rPr lang="en-US" sz="2000" baseline="30000" dirty="0"/>
                  <a:t>x[0](p-1)/q</a:t>
                </a:r>
                <a:r>
                  <a:rPr lang="en-US" sz="2000" dirty="0"/>
                  <a:t>.  Solve for x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/>
                  <a:t>The put  </a:t>
                </a:r>
                <a:r>
                  <a:rPr lang="en-US" sz="2000" dirty="0">
                    <a:latin typeface="Math1" pitchFamily="2" charset="2"/>
                  </a:rPr>
                  <a:t>g</a:t>
                </a:r>
                <a:r>
                  <a:rPr lang="en-US" sz="2000" dirty="0"/>
                  <a:t>=</a:t>
                </a:r>
                <a:r>
                  <a:rPr lang="en-US" sz="2000" dirty="0" err="1">
                    <a:latin typeface="Math1" pitchFamily="2" charset="2"/>
                  </a:rPr>
                  <a:t>ba</a:t>
                </a:r>
                <a:r>
                  <a:rPr lang="en-US" sz="2000" baseline="30000" dirty="0"/>
                  <a:t>-x[0]</a:t>
                </a:r>
                <a:r>
                  <a:rPr lang="en-US" sz="2000" dirty="0"/>
                  <a:t> and solve </a:t>
                </a:r>
                <a:r>
                  <a:rPr lang="en-US" sz="2000" dirty="0">
                    <a:latin typeface="Math1" pitchFamily="2" charset="2"/>
                  </a:rPr>
                  <a:t>g</a:t>
                </a:r>
                <a:r>
                  <a:rPr lang="en-US" sz="2000" baseline="30000" dirty="0"/>
                  <a:t>(p-1)/(q x q) </a:t>
                </a:r>
                <a:r>
                  <a:rPr lang="en-US" sz="2000" dirty="0"/>
                  <a:t>= </a:t>
                </a:r>
                <a:r>
                  <a:rPr lang="en-US" sz="2000" dirty="0">
                    <a:latin typeface="Math1" pitchFamily="2" charset="2"/>
                  </a:rPr>
                  <a:t>a</a:t>
                </a:r>
                <a:r>
                  <a:rPr lang="en-US" sz="2000" baseline="30000" dirty="0"/>
                  <a:t>x[1](p-1)/q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/>
                  <a:t>This costs O(</a:t>
                </a:r>
                <a:r>
                  <a:rPr lang="en-US" sz="2000" dirty="0">
                    <a:latin typeface="Math1Mono"/>
                  </a:rPr>
                  <a:t>∑</a:t>
                </a:r>
                <a:r>
                  <a:rPr lang="en-US" sz="2000" baseline="-25000" dirty="0" err="1"/>
                  <a:t>i</a:t>
                </a:r>
                <a:r>
                  <a:rPr lang="en-US" sz="2000" baseline="-25000" dirty="0"/>
                  <a:t>=1</a:t>
                </a:r>
                <a:r>
                  <a:rPr lang="en-US" sz="2000" baseline="30000" dirty="0"/>
                  <a:t>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</a:t>
                </a:r>
                <a:r>
                  <a:rPr lang="en-US" sz="2000" baseline="-25000" dirty="0" err="1"/>
                  <a:t>i</a:t>
                </a:r>
                <a:r>
                  <a:rPr lang="en-US" sz="2000" dirty="0"/>
                  <a:t>(</a:t>
                </a:r>
                <a:r>
                  <a:rPr lang="en-US" sz="2000" dirty="0" err="1"/>
                  <a:t>lg</a:t>
                </a:r>
                <a:r>
                  <a:rPr lang="en-US" sz="2000" dirty="0"/>
                  <a:t>(n)+</a:t>
                </a:r>
                <a:r>
                  <a:rPr lang="en-US" sz="2000" dirty="0">
                    <a:latin typeface="Math1Mono"/>
                  </a:rPr>
                  <a:t>√</a:t>
                </a:r>
                <a:r>
                  <a:rPr lang="en-US" sz="2000" dirty="0"/>
                  <a:t>q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).</a:t>
                </a:r>
              </a:p>
            </p:txBody>
          </p:sp>
        </mc:Choice>
        <mc:Fallback>
          <p:sp>
            <p:nvSpPr>
              <p:cNvPr id="9318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524000"/>
                <a:ext cx="8458200" cy="4495800"/>
              </a:xfrm>
              <a:blipFill>
                <a:blip r:embed="rId2"/>
                <a:stretch>
                  <a:fillRect l="-600" t="-10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Pohlig</a:t>
            </a:r>
            <a:r>
              <a:rPr lang="en-US" sz="3600" dirty="0"/>
              <a:t>-Hellman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p=251.  </a:t>
            </a:r>
            <a:r>
              <a:rPr lang="en-US" sz="2000" dirty="0">
                <a:latin typeface="Math1" pitchFamily="2" charset="2"/>
              </a:rPr>
              <a:t>a</a:t>
            </a:r>
            <a:r>
              <a:rPr lang="en-US" sz="2000" dirty="0"/>
              <a:t>= 71, </a:t>
            </a:r>
            <a:r>
              <a:rPr lang="en-US" sz="2000" dirty="0">
                <a:latin typeface="Math1" pitchFamily="2" charset="2"/>
              </a:rPr>
              <a:t>b</a:t>
            </a:r>
            <a:r>
              <a:rPr lang="en-US" sz="2000" dirty="0"/>
              <a:t>=210, &lt;</a:t>
            </a:r>
            <a:r>
              <a:rPr lang="en-US" sz="2000" dirty="0">
                <a:latin typeface="Math1" pitchFamily="2" charset="2"/>
              </a:rPr>
              <a:t>a</a:t>
            </a:r>
            <a:r>
              <a:rPr lang="en-US" sz="2000" dirty="0"/>
              <a:t>&gt;=F</a:t>
            </a:r>
            <a:r>
              <a:rPr lang="en-US" sz="2000" baseline="-25000" dirty="0"/>
              <a:t>251</a:t>
            </a:r>
            <a:r>
              <a:rPr lang="en-US" sz="2000" dirty="0"/>
              <a:t>*.  n=250= 2 x 5</a:t>
            </a:r>
            <a:r>
              <a:rPr lang="en-US" sz="2000" baseline="30000" dirty="0"/>
              <a:t>3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2000" baseline="-25000" dirty="0">
                <a:latin typeface="Arial" pitchFamily="34" charset="0"/>
                <a:cs typeface="Arial" pitchFamily="34" charset="0"/>
              </a:rPr>
              <a:t>71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(210)</a:t>
            </a:r>
            <a:r>
              <a:rPr lang="en-US" sz="2000" dirty="0"/>
              <a:t>= 1 (mod 2).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x= x</a:t>
            </a:r>
            <a:r>
              <a:rPr lang="en-US" sz="2000" baseline="-25000" dirty="0"/>
              <a:t>0</a:t>
            </a:r>
            <a:r>
              <a:rPr lang="en-US" sz="2000" dirty="0"/>
              <a:t>+x</a:t>
            </a:r>
            <a:r>
              <a:rPr lang="en-US" sz="2000" baseline="-25000" dirty="0"/>
              <a:t>1</a:t>
            </a:r>
            <a:r>
              <a:rPr lang="en-US" sz="2000" dirty="0"/>
              <a:t>5+x</a:t>
            </a:r>
            <a:r>
              <a:rPr lang="en-US" sz="2000" baseline="-25000" dirty="0"/>
              <a:t>2</a:t>
            </a:r>
            <a:r>
              <a:rPr lang="en-US" sz="2000" dirty="0"/>
              <a:t>5</a:t>
            </a:r>
            <a:r>
              <a:rPr lang="en-US" sz="2000" baseline="30000" dirty="0"/>
              <a:t>2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So</a:t>
            </a:r>
            <a:r>
              <a:rPr lang="en-US" sz="2000" dirty="0">
                <a:latin typeface="Math1" pitchFamily="2" charset="2"/>
              </a:rPr>
              <a:t> a</a:t>
            </a:r>
            <a:r>
              <a:rPr lang="en-US" sz="2000" baseline="30000" dirty="0"/>
              <a:t>n/5</a:t>
            </a:r>
            <a:r>
              <a:rPr lang="en-US" sz="2000" dirty="0"/>
              <a:t>= 71</a:t>
            </a:r>
            <a:r>
              <a:rPr lang="en-US" sz="2000" baseline="30000" dirty="0"/>
              <a:t>20</a:t>
            </a:r>
            <a:r>
              <a:rPr lang="en-US" sz="2000" dirty="0"/>
              <a:t>.  </a:t>
            </a:r>
            <a:r>
              <a:rPr lang="en-US" sz="2000" dirty="0" err="1">
                <a:latin typeface="Math1" pitchFamily="2" charset="2"/>
              </a:rPr>
              <a:t>b</a:t>
            </a:r>
            <a:r>
              <a:rPr lang="en-US" sz="2000" baseline="30000" dirty="0" err="1"/>
              <a:t>n</a:t>
            </a:r>
            <a:r>
              <a:rPr lang="en-US" sz="2000" baseline="30000" dirty="0"/>
              <a:t>/5</a:t>
            </a:r>
            <a:r>
              <a:rPr lang="en-US" sz="2000" dirty="0"/>
              <a:t>= 210</a:t>
            </a:r>
            <a:r>
              <a:rPr lang="en-US" sz="2000" baseline="30000" dirty="0"/>
              <a:t>20</a:t>
            </a:r>
            <a:r>
              <a:rPr lang="en-US" sz="2000" dirty="0"/>
              <a:t>= 149.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x</a:t>
            </a:r>
            <a:r>
              <a:rPr lang="en-US" sz="2000" baseline="-25000" dirty="0"/>
              <a:t>0</a:t>
            </a:r>
            <a:r>
              <a:rPr lang="en-US" sz="2000" dirty="0"/>
              <a:t>= L</a:t>
            </a:r>
            <a:r>
              <a:rPr lang="en-US" sz="2000" baseline="-25000" dirty="0"/>
              <a:t>20</a:t>
            </a:r>
            <a:r>
              <a:rPr lang="en-US" sz="2000" dirty="0"/>
              <a:t>(149)=2.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= 4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x</a:t>
            </a:r>
            <a:r>
              <a:rPr lang="en-US" sz="2000" baseline="-25000" dirty="0"/>
              <a:t>2</a:t>
            </a:r>
            <a:r>
              <a:rPr lang="en-US" sz="2000" dirty="0"/>
              <a:t>= 2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x= 2+ 4x5 + 2x25= 72 (mod 125)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Applying CRT: L</a:t>
            </a:r>
            <a:r>
              <a:rPr lang="en-US" sz="2000" baseline="-25000" dirty="0"/>
              <a:t>71</a:t>
            </a:r>
            <a:r>
              <a:rPr lang="en-US" sz="2000" dirty="0"/>
              <a:t>(210)= 197.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548F73-D5D0-4503-80D3-5013094FB46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3600" dirty="0"/>
              <a:t>Index Calculus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4038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err="1"/>
              <a:t>g</a:t>
            </a:r>
            <a:r>
              <a:rPr lang="en-US" sz="2000" baseline="30000" dirty="0" err="1"/>
              <a:t>x</a:t>
            </a:r>
            <a:r>
              <a:rPr lang="en-US" sz="2000" dirty="0"/>
              <a:t>=y (mod p) .   B= (p</a:t>
            </a:r>
            <a:r>
              <a:rPr lang="en-US" sz="2000" baseline="-25000" dirty="0"/>
              <a:t>1</a:t>
            </a:r>
            <a:r>
              <a:rPr lang="en-US" sz="2000" dirty="0"/>
              <a:t>, p</a:t>
            </a:r>
            <a:r>
              <a:rPr lang="en-US" sz="2000" baseline="-25000" dirty="0"/>
              <a:t>2 </a:t>
            </a:r>
            <a:r>
              <a:rPr lang="en-US" sz="2000" dirty="0"/>
              <a:t>, … , 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).</a:t>
            </a:r>
          </a:p>
          <a:p>
            <a:pPr>
              <a:lnSpc>
                <a:spcPct val="80000"/>
              </a:lnSpc>
            </a:pPr>
            <a:r>
              <a:rPr lang="en-US" sz="2000" dirty="0" err="1"/>
              <a:t>Precompute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err="1"/>
              <a:t>g</a:t>
            </a:r>
            <a:r>
              <a:rPr lang="en-US" sz="2000" baseline="30000" dirty="0" err="1"/>
              <a:t>x</a:t>
            </a:r>
            <a:r>
              <a:rPr lang="en-US" sz="2000" baseline="-25000" dirty="0" err="1"/>
              <a:t>j</a:t>
            </a:r>
            <a:r>
              <a:rPr lang="en-US" sz="2000" dirty="0"/>
              <a:t>= p</a:t>
            </a:r>
            <a:r>
              <a:rPr lang="en-US" sz="2000" baseline="-25000" dirty="0"/>
              <a:t>1</a:t>
            </a:r>
            <a:r>
              <a:rPr lang="en-US" sz="2000" baseline="30000" dirty="0"/>
              <a:t>a</a:t>
            </a:r>
            <a:r>
              <a:rPr lang="en-US" sz="2000" baseline="-25000" dirty="0"/>
              <a:t>1 </a:t>
            </a:r>
            <a:r>
              <a:rPr lang="en-US" sz="2000" dirty="0"/>
              <a:t>p</a:t>
            </a:r>
            <a:r>
              <a:rPr lang="en-US" sz="2000" baseline="-25000" dirty="0"/>
              <a:t>2</a:t>
            </a:r>
            <a:r>
              <a:rPr lang="en-US" sz="2000" baseline="30000" dirty="0"/>
              <a:t>a</a:t>
            </a:r>
            <a:r>
              <a:rPr lang="en-US" sz="2000" baseline="-25000" dirty="0"/>
              <a:t>2 </a:t>
            </a:r>
            <a:r>
              <a:rPr lang="en-US" sz="2000" dirty="0"/>
              <a:t>…</a:t>
            </a:r>
            <a:r>
              <a:rPr lang="en-US" sz="2000" baseline="-25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a</a:t>
            </a:r>
            <a:r>
              <a:rPr lang="en-US" sz="2000" baseline="-25000" dirty="0" err="1"/>
              <a:t>k</a:t>
            </a:r>
            <a:endParaRPr lang="en-US" sz="2000" dirty="0"/>
          </a:p>
          <a:p>
            <a:pPr lvl="1">
              <a:lnSpc>
                <a:spcPct val="80000"/>
              </a:lnSpc>
            </a:pPr>
            <a:r>
              <a:rPr lang="en-US" sz="2000" dirty="0" err="1"/>
              <a:t>x</a:t>
            </a:r>
            <a:r>
              <a:rPr lang="en-US" sz="2000" baseline="-25000" dirty="0" err="1"/>
              <a:t>j</a:t>
            </a:r>
            <a:r>
              <a:rPr lang="en-US" sz="2000" dirty="0"/>
              <a:t>= a</a:t>
            </a:r>
            <a:r>
              <a:rPr lang="en-US" sz="2000" baseline="-25000" dirty="0"/>
              <a:t>1j</a:t>
            </a:r>
            <a:r>
              <a:rPr lang="en-US" sz="2000" dirty="0"/>
              <a:t> </a:t>
            </a:r>
            <a:r>
              <a:rPr lang="en-US" sz="2000" dirty="0" err="1"/>
              <a:t>log</a:t>
            </a:r>
            <a:r>
              <a:rPr lang="en-US" sz="2000" baseline="-25000" dirty="0" err="1"/>
              <a:t>g</a:t>
            </a:r>
            <a:r>
              <a:rPr lang="en-US" sz="2000" dirty="0"/>
              <a:t> (p</a:t>
            </a:r>
            <a:r>
              <a:rPr lang="en-US" sz="2000" baseline="-25000" dirty="0"/>
              <a:t>1</a:t>
            </a:r>
            <a:r>
              <a:rPr lang="en-US" sz="2000" dirty="0"/>
              <a:t>) + a</a:t>
            </a:r>
            <a:r>
              <a:rPr lang="en-US" sz="2000" baseline="-25000" dirty="0"/>
              <a:t>2j</a:t>
            </a:r>
            <a:r>
              <a:rPr lang="en-US" sz="2000" dirty="0"/>
              <a:t> </a:t>
            </a:r>
            <a:r>
              <a:rPr lang="en-US" sz="2000" dirty="0" err="1"/>
              <a:t>log</a:t>
            </a:r>
            <a:r>
              <a:rPr lang="en-US" sz="2000" baseline="-25000" dirty="0" err="1"/>
              <a:t>g</a:t>
            </a:r>
            <a:r>
              <a:rPr lang="en-US" sz="2000" dirty="0"/>
              <a:t> (p</a:t>
            </a:r>
            <a:r>
              <a:rPr lang="en-US" sz="2000" baseline="-25000" dirty="0"/>
              <a:t>2</a:t>
            </a:r>
            <a:r>
              <a:rPr lang="en-US" sz="2000" dirty="0"/>
              <a:t>) + …+ </a:t>
            </a:r>
            <a:r>
              <a:rPr lang="en-US" sz="2000" dirty="0" err="1"/>
              <a:t>a</a:t>
            </a:r>
            <a:r>
              <a:rPr lang="en-US" sz="2000" baseline="-25000" dirty="0" err="1"/>
              <a:t>kj</a:t>
            </a:r>
            <a:r>
              <a:rPr lang="en-US" sz="2000" dirty="0"/>
              <a:t> </a:t>
            </a:r>
            <a:r>
              <a:rPr lang="en-US" sz="2000" dirty="0" err="1"/>
              <a:t>log</a:t>
            </a:r>
            <a:r>
              <a:rPr lang="en-US" sz="2000" baseline="-25000" dirty="0" err="1"/>
              <a:t>g</a:t>
            </a:r>
            <a:r>
              <a:rPr lang="en-US" sz="2000" dirty="0"/>
              <a:t> 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 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If you get enough of these, you can solve for the </a:t>
            </a:r>
            <a:r>
              <a:rPr lang="en-US" sz="2000" dirty="0" err="1"/>
              <a:t>log</a:t>
            </a:r>
            <a:r>
              <a:rPr lang="en-US" sz="2000" baseline="-25000" dirty="0" err="1"/>
              <a:t>g</a:t>
            </a:r>
            <a:r>
              <a:rPr lang="en-US" sz="2000" dirty="0"/>
              <a:t>(p</a:t>
            </a:r>
            <a:r>
              <a:rPr lang="en-US" sz="2000" baseline="-25000" dirty="0"/>
              <a:t>i</a:t>
            </a:r>
            <a:r>
              <a:rPr lang="en-US" sz="2000" dirty="0"/>
              <a:t>) </a:t>
            </a:r>
            <a:endParaRPr lang="en-US" sz="2000" baseline="-25000" dirty="0"/>
          </a:p>
          <a:p>
            <a:pPr>
              <a:lnSpc>
                <a:spcPct val="80000"/>
              </a:lnSpc>
            </a:pPr>
            <a:r>
              <a:rPr lang="en-US" sz="2000" dirty="0"/>
              <a:t>Solve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Pick s at random and compute y </a:t>
            </a:r>
            <a:r>
              <a:rPr lang="en-US" sz="2000" dirty="0" err="1"/>
              <a:t>g</a:t>
            </a:r>
            <a:r>
              <a:rPr lang="en-US" sz="2000" baseline="30000" dirty="0" err="1"/>
              <a:t>s</a:t>
            </a:r>
            <a:r>
              <a:rPr lang="en-US" sz="2000" dirty="0"/>
              <a:t> = p</a:t>
            </a:r>
            <a:r>
              <a:rPr lang="en-US" sz="2000" baseline="-25000" dirty="0"/>
              <a:t>1</a:t>
            </a:r>
            <a:r>
              <a:rPr lang="en-US" sz="2000" baseline="30000" dirty="0"/>
              <a:t>c</a:t>
            </a:r>
            <a:r>
              <a:rPr lang="en-US" sz="2000" baseline="-25000" dirty="0"/>
              <a:t>1 </a:t>
            </a:r>
            <a:r>
              <a:rPr lang="en-US" sz="2000" dirty="0"/>
              <a:t>p</a:t>
            </a:r>
            <a:r>
              <a:rPr lang="en-US" sz="2000" baseline="-25000" dirty="0"/>
              <a:t>2</a:t>
            </a:r>
            <a:r>
              <a:rPr lang="en-US" sz="2000" baseline="30000" dirty="0"/>
              <a:t>c</a:t>
            </a:r>
            <a:r>
              <a:rPr lang="en-US" sz="2000" baseline="-25000" dirty="0"/>
              <a:t>2 </a:t>
            </a:r>
            <a:r>
              <a:rPr lang="en-US" sz="2000" dirty="0"/>
              <a:t>…</a:t>
            </a:r>
            <a:r>
              <a:rPr lang="en-US" sz="2000" baseline="-25000" dirty="0"/>
              <a:t> 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c</a:t>
            </a:r>
            <a:r>
              <a:rPr lang="en-US" sz="2000" baseline="-25000" dirty="0" err="1"/>
              <a:t>k</a:t>
            </a:r>
            <a:r>
              <a:rPr lang="en-US" sz="2000" dirty="0"/>
              <a:t> then</a:t>
            </a:r>
          </a:p>
          <a:p>
            <a:pPr lvl="1">
              <a:lnSpc>
                <a:spcPct val="80000"/>
              </a:lnSpc>
            </a:pPr>
            <a:r>
              <a:rPr lang="en-US" sz="2000" dirty="0" err="1"/>
              <a:t>log</a:t>
            </a:r>
            <a:r>
              <a:rPr lang="en-US" sz="2000" baseline="-25000" dirty="0" err="1"/>
              <a:t>g</a:t>
            </a:r>
            <a:r>
              <a:rPr lang="en-US" sz="2000" dirty="0"/>
              <a:t> (y)+s = c</a:t>
            </a:r>
            <a:r>
              <a:rPr lang="en-US" sz="2000" baseline="-25000" dirty="0"/>
              <a:t>1</a:t>
            </a:r>
            <a:r>
              <a:rPr lang="en-US" sz="2000" dirty="0"/>
              <a:t>log</a:t>
            </a:r>
            <a:r>
              <a:rPr lang="en-US" sz="2000" baseline="-25000" dirty="0"/>
              <a:t>g</a:t>
            </a:r>
            <a:r>
              <a:rPr lang="en-US" sz="2000" dirty="0"/>
              <a:t> (p</a:t>
            </a:r>
            <a:r>
              <a:rPr lang="en-US" sz="2000" baseline="-25000" dirty="0"/>
              <a:t>1</a:t>
            </a:r>
            <a:r>
              <a:rPr lang="en-US" sz="2000" dirty="0"/>
              <a:t>) + c</a:t>
            </a:r>
            <a:r>
              <a:rPr lang="en-US" sz="2000" baseline="-25000" dirty="0"/>
              <a:t>2</a:t>
            </a:r>
            <a:r>
              <a:rPr lang="en-US" sz="2000" dirty="0"/>
              <a:t>log</a:t>
            </a:r>
            <a:r>
              <a:rPr lang="en-US" sz="2000" baseline="-25000" dirty="0"/>
              <a:t>g</a:t>
            </a:r>
            <a:r>
              <a:rPr lang="en-US" sz="2000" dirty="0"/>
              <a:t> (p</a:t>
            </a:r>
            <a:r>
              <a:rPr lang="en-US" sz="2000" baseline="-25000" dirty="0"/>
              <a:t>2</a:t>
            </a:r>
            <a:r>
              <a:rPr lang="en-US" sz="2000" dirty="0"/>
              <a:t>) + …+ </a:t>
            </a:r>
            <a:r>
              <a:rPr lang="en-US" sz="2000" dirty="0" err="1"/>
              <a:t>c</a:t>
            </a:r>
            <a:r>
              <a:rPr lang="en-US" sz="2000" baseline="-25000" dirty="0" err="1"/>
              <a:t>k</a:t>
            </a:r>
            <a:r>
              <a:rPr lang="en-US" sz="2000" dirty="0" err="1"/>
              <a:t>log</a:t>
            </a:r>
            <a:r>
              <a:rPr lang="en-US" sz="2000" baseline="-25000" dirty="0" err="1"/>
              <a:t>g</a:t>
            </a:r>
            <a:r>
              <a:rPr lang="en-US" sz="2000" dirty="0"/>
              <a:t> (p</a:t>
            </a:r>
            <a:r>
              <a:rPr lang="en-US" sz="2000" baseline="-25000" dirty="0"/>
              <a:t>k</a:t>
            </a:r>
            <a:r>
              <a:rPr lang="en-US" sz="2000" dirty="0"/>
              <a:t>) 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This takes O(e </a:t>
            </a:r>
            <a:r>
              <a:rPr lang="en-US" sz="2000" baseline="30000" dirty="0"/>
              <a:t>(1+ln(p)ln(ln(p))</a:t>
            </a:r>
            <a:r>
              <a:rPr lang="en-US" sz="2000" dirty="0"/>
              <a:t>) time.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000" dirty="0"/>
              <a:t>LaMacchia and </a:t>
            </a:r>
            <a:r>
              <a:rPr lang="en-US" sz="2000" dirty="0" err="1"/>
              <a:t>Odlyzko</a:t>
            </a:r>
            <a:r>
              <a:rPr lang="en-US" sz="2000" dirty="0"/>
              <a:t> used Gaussian integer index calculus variant to attack discrete log.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Index Calculus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p=229. </a:t>
            </a:r>
            <a:r>
              <a:rPr lang="en-US" sz="2000" dirty="0">
                <a:latin typeface="Math1" pitchFamily="2" charset="2"/>
              </a:rPr>
              <a:t>a</a:t>
            </a:r>
            <a:r>
              <a:rPr lang="en-US" sz="2000" dirty="0"/>
              <a:t>=6.  &lt;</a:t>
            </a:r>
            <a:r>
              <a:rPr lang="en-US" sz="2000" dirty="0">
                <a:latin typeface="Math1" pitchFamily="2" charset="2"/>
              </a:rPr>
              <a:t>a</a:t>
            </a:r>
            <a:r>
              <a:rPr lang="en-US" sz="2000" dirty="0"/>
              <a:t>&gt;= F</a:t>
            </a:r>
            <a:r>
              <a:rPr lang="en-US" sz="2000" baseline="-25000" dirty="0"/>
              <a:t>229</a:t>
            </a:r>
            <a:r>
              <a:rPr lang="en-US" sz="2000" dirty="0"/>
              <a:t>*.  n=228.  </a:t>
            </a:r>
            <a:r>
              <a:rPr lang="en-US" sz="2000" dirty="0">
                <a:latin typeface="Math1" pitchFamily="2" charset="2"/>
              </a:rPr>
              <a:t>b</a:t>
            </a:r>
            <a:r>
              <a:rPr lang="en-US" sz="2000" dirty="0"/>
              <a:t>=13. S={2,3,5,7,11}.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Step 1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/>
              <a:t>6</a:t>
            </a:r>
            <a:r>
              <a:rPr lang="en-US" sz="1800" baseline="30000" dirty="0"/>
              <a:t>100</a:t>
            </a:r>
            <a:r>
              <a:rPr lang="en-US" sz="1800" dirty="0"/>
              <a:t> (mod 229)= 180=  2</a:t>
            </a:r>
            <a:r>
              <a:rPr lang="en-US" sz="1800" baseline="30000" dirty="0"/>
              <a:t>2</a:t>
            </a:r>
            <a:r>
              <a:rPr lang="en-US" sz="1800" dirty="0"/>
              <a:t> x 3</a:t>
            </a:r>
            <a:r>
              <a:rPr lang="en-US" sz="1800" baseline="30000" dirty="0"/>
              <a:t>2</a:t>
            </a:r>
            <a:r>
              <a:rPr lang="en-US" sz="1800" dirty="0"/>
              <a:t> x 5</a:t>
            </a:r>
            <a:r>
              <a:rPr lang="en-US" sz="1800" baseline="30000" dirty="0"/>
              <a:t>1</a:t>
            </a:r>
            <a:r>
              <a:rPr lang="en-US" sz="1800" dirty="0"/>
              <a:t> x 7</a:t>
            </a:r>
            <a:r>
              <a:rPr lang="en-US" sz="1800" baseline="30000" dirty="0"/>
              <a:t>0</a:t>
            </a:r>
            <a:r>
              <a:rPr lang="en-US" sz="1800" dirty="0"/>
              <a:t> x 11</a:t>
            </a:r>
            <a:r>
              <a:rPr lang="en-US" sz="1800" baseline="30000" dirty="0"/>
              <a:t>0</a:t>
            </a:r>
            <a:r>
              <a:rPr lang="en-US" sz="1800" dirty="0"/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/>
              <a:t>6</a:t>
            </a:r>
            <a:r>
              <a:rPr lang="en-US" sz="1800" baseline="30000" dirty="0"/>
              <a:t>18</a:t>
            </a:r>
            <a:r>
              <a:rPr lang="en-US" sz="1800" dirty="0"/>
              <a:t> (mod 229)=  176=  2</a:t>
            </a:r>
            <a:r>
              <a:rPr lang="en-US" sz="1800" baseline="30000" dirty="0"/>
              <a:t>4</a:t>
            </a:r>
            <a:r>
              <a:rPr lang="en-US" sz="1800" dirty="0"/>
              <a:t> x 3</a:t>
            </a:r>
            <a:r>
              <a:rPr lang="en-US" sz="1800" baseline="30000" dirty="0"/>
              <a:t>0</a:t>
            </a:r>
            <a:r>
              <a:rPr lang="en-US" sz="1800" dirty="0"/>
              <a:t> x 5</a:t>
            </a:r>
            <a:r>
              <a:rPr lang="en-US" sz="1800" baseline="30000" dirty="0"/>
              <a:t>0</a:t>
            </a:r>
            <a:r>
              <a:rPr lang="en-US" sz="1800" dirty="0"/>
              <a:t> x 7</a:t>
            </a:r>
            <a:r>
              <a:rPr lang="en-US" sz="1800" baseline="30000" dirty="0"/>
              <a:t>0</a:t>
            </a:r>
            <a:r>
              <a:rPr lang="en-US" sz="1800" dirty="0"/>
              <a:t> x 11</a:t>
            </a:r>
            <a:r>
              <a:rPr lang="en-US" sz="1800" baseline="30000" dirty="0"/>
              <a:t>1</a:t>
            </a:r>
            <a:r>
              <a:rPr lang="en-US" sz="1800" dirty="0"/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/>
              <a:t>6</a:t>
            </a:r>
            <a:r>
              <a:rPr lang="en-US" sz="1800" baseline="30000" dirty="0"/>
              <a:t>12</a:t>
            </a:r>
            <a:r>
              <a:rPr lang="en-US" sz="1800" dirty="0"/>
              <a:t> (mod 229)=  165=  2</a:t>
            </a:r>
            <a:r>
              <a:rPr lang="en-US" sz="1800" baseline="30000" dirty="0"/>
              <a:t>0</a:t>
            </a:r>
            <a:r>
              <a:rPr lang="en-US" sz="1800" dirty="0"/>
              <a:t> x 3</a:t>
            </a:r>
            <a:r>
              <a:rPr lang="en-US" sz="1800" baseline="30000" dirty="0"/>
              <a:t>1</a:t>
            </a:r>
            <a:r>
              <a:rPr lang="en-US" sz="1800" dirty="0"/>
              <a:t> x 5</a:t>
            </a:r>
            <a:r>
              <a:rPr lang="en-US" sz="1800" baseline="30000" dirty="0"/>
              <a:t>1</a:t>
            </a:r>
            <a:r>
              <a:rPr lang="en-US" sz="1800" dirty="0"/>
              <a:t> x 7</a:t>
            </a:r>
            <a:r>
              <a:rPr lang="en-US" sz="1800" baseline="30000" dirty="0"/>
              <a:t>0</a:t>
            </a:r>
            <a:r>
              <a:rPr lang="en-US" sz="1800" dirty="0"/>
              <a:t> </a:t>
            </a:r>
            <a:r>
              <a:rPr lang="en-US" sz="1800" dirty="0" err="1"/>
              <a:t>x</a:t>
            </a:r>
            <a:r>
              <a:rPr lang="en-US" sz="1800" dirty="0"/>
              <a:t> 11</a:t>
            </a:r>
            <a:r>
              <a:rPr lang="en-US" sz="1800" baseline="30000" dirty="0"/>
              <a:t>1</a:t>
            </a:r>
            <a:r>
              <a:rPr lang="en-US" sz="1800" dirty="0"/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/>
              <a:t>6</a:t>
            </a:r>
            <a:r>
              <a:rPr lang="en-US" sz="1800" baseline="30000" dirty="0"/>
              <a:t>62</a:t>
            </a:r>
            <a:r>
              <a:rPr lang="en-US" sz="1800" dirty="0"/>
              <a:t> (mod 229)=  154=  2</a:t>
            </a:r>
            <a:r>
              <a:rPr lang="en-US" sz="1800" baseline="30000" dirty="0"/>
              <a:t>1</a:t>
            </a:r>
            <a:r>
              <a:rPr lang="en-US" sz="1800" dirty="0"/>
              <a:t> x 3</a:t>
            </a:r>
            <a:r>
              <a:rPr lang="en-US" sz="1800" baseline="30000" dirty="0"/>
              <a:t>0</a:t>
            </a:r>
            <a:r>
              <a:rPr lang="en-US" sz="1800" dirty="0"/>
              <a:t> x 5</a:t>
            </a:r>
            <a:r>
              <a:rPr lang="en-US" sz="1800" baseline="30000" dirty="0"/>
              <a:t>0</a:t>
            </a:r>
            <a:r>
              <a:rPr lang="en-US" sz="1800" dirty="0"/>
              <a:t> x 7</a:t>
            </a:r>
            <a:r>
              <a:rPr lang="en-US" sz="1800" baseline="30000" dirty="0"/>
              <a:t>1</a:t>
            </a:r>
            <a:r>
              <a:rPr lang="en-US" sz="1800" dirty="0"/>
              <a:t> x 11</a:t>
            </a:r>
            <a:r>
              <a:rPr lang="en-US" sz="1800" baseline="30000" dirty="0"/>
              <a:t>1</a:t>
            </a:r>
            <a:r>
              <a:rPr lang="en-US" sz="1800" dirty="0"/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/>
              <a:t>6</a:t>
            </a:r>
            <a:r>
              <a:rPr lang="en-US" sz="1800" baseline="30000" dirty="0"/>
              <a:t>143</a:t>
            </a:r>
            <a:r>
              <a:rPr lang="en-US" sz="1800" dirty="0"/>
              <a:t> (mod 229)= 198=  2</a:t>
            </a:r>
            <a:r>
              <a:rPr lang="en-US" sz="1800" baseline="30000" dirty="0"/>
              <a:t>1</a:t>
            </a:r>
            <a:r>
              <a:rPr lang="en-US" sz="1800" dirty="0"/>
              <a:t> x 3</a:t>
            </a:r>
            <a:r>
              <a:rPr lang="en-US" sz="1800" baseline="30000" dirty="0"/>
              <a:t>2</a:t>
            </a:r>
            <a:r>
              <a:rPr lang="en-US" sz="1800" dirty="0"/>
              <a:t> x 5</a:t>
            </a:r>
            <a:r>
              <a:rPr lang="en-US" sz="1800" baseline="30000" dirty="0"/>
              <a:t>0</a:t>
            </a:r>
            <a:r>
              <a:rPr lang="en-US" sz="1800" dirty="0"/>
              <a:t> x 7</a:t>
            </a:r>
            <a:r>
              <a:rPr lang="en-US" sz="1800" baseline="30000" dirty="0"/>
              <a:t>0</a:t>
            </a:r>
            <a:r>
              <a:rPr lang="en-US" sz="1800" dirty="0"/>
              <a:t> x 11</a:t>
            </a:r>
            <a:r>
              <a:rPr lang="en-US" sz="1800" baseline="30000" dirty="0"/>
              <a:t>1</a:t>
            </a:r>
            <a:r>
              <a:rPr lang="en-US" sz="1800" dirty="0"/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/>
              <a:t>6</a:t>
            </a:r>
            <a:r>
              <a:rPr lang="en-US" sz="1800" baseline="30000" dirty="0"/>
              <a:t>206</a:t>
            </a:r>
            <a:r>
              <a:rPr lang="en-US" sz="1800" dirty="0"/>
              <a:t> (mod 229)= 210=  2</a:t>
            </a:r>
            <a:r>
              <a:rPr lang="en-US" sz="1800" baseline="30000" dirty="0"/>
              <a:t>1</a:t>
            </a:r>
            <a:r>
              <a:rPr lang="en-US" sz="1800" dirty="0"/>
              <a:t> x 3</a:t>
            </a:r>
            <a:r>
              <a:rPr lang="en-US" sz="1800" baseline="30000" dirty="0"/>
              <a:t>1</a:t>
            </a:r>
            <a:r>
              <a:rPr lang="en-US" sz="1800" dirty="0"/>
              <a:t> x 5</a:t>
            </a:r>
            <a:r>
              <a:rPr lang="en-US" sz="1800" baseline="30000" dirty="0"/>
              <a:t>1</a:t>
            </a:r>
            <a:r>
              <a:rPr lang="en-US" sz="1800" dirty="0"/>
              <a:t> x 7</a:t>
            </a:r>
            <a:r>
              <a:rPr lang="en-US" sz="1800" baseline="30000" dirty="0"/>
              <a:t>1</a:t>
            </a:r>
            <a:r>
              <a:rPr lang="en-US" sz="1800" dirty="0"/>
              <a:t> x 11</a:t>
            </a:r>
            <a:r>
              <a:rPr lang="en-US" sz="1800" baseline="30000" dirty="0"/>
              <a:t>0</a:t>
            </a:r>
            <a:r>
              <a:rPr lang="en-US" sz="1800" dirty="0"/>
              <a:t>.</a:t>
            </a:r>
          </a:p>
          <a:p>
            <a:pPr marL="514350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Taking L</a:t>
            </a:r>
            <a:r>
              <a:rPr lang="en-US" sz="2000" baseline="-25000" dirty="0">
                <a:latin typeface="Math1" pitchFamily="2" charset="2"/>
              </a:rPr>
              <a:t>a</a:t>
            </a:r>
            <a:r>
              <a:rPr lang="en-US" sz="2000" dirty="0"/>
              <a:t>() of both sides, we get: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/>
              <a:t>100= 2 L</a:t>
            </a:r>
            <a:r>
              <a:rPr lang="en-US" sz="1800" baseline="-25000" dirty="0">
                <a:latin typeface="Math1" pitchFamily="2" charset="2"/>
              </a:rPr>
              <a:t>a</a:t>
            </a:r>
            <a:r>
              <a:rPr lang="en-US" sz="1800" dirty="0"/>
              <a:t>(2)+2L</a:t>
            </a:r>
            <a:r>
              <a:rPr lang="en-US" sz="1800" baseline="-25000" dirty="0">
                <a:latin typeface="Math1" pitchFamily="2" charset="2"/>
              </a:rPr>
              <a:t>a</a:t>
            </a:r>
            <a:r>
              <a:rPr lang="en-US" sz="1800" dirty="0"/>
              <a:t>(3)+L</a:t>
            </a:r>
            <a:r>
              <a:rPr lang="en-US" sz="1800" baseline="-25000" dirty="0">
                <a:latin typeface="Math1" pitchFamily="2" charset="2"/>
              </a:rPr>
              <a:t>a</a:t>
            </a:r>
            <a:r>
              <a:rPr lang="en-US" sz="1800" dirty="0"/>
              <a:t>(5) 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/>
              <a:t>18= 4L</a:t>
            </a:r>
            <a:r>
              <a:rPr lang="en-US" sz="1800" baseline="-25000" dirty="0">
                <a:latin typeface="Math1" pitchFamily="2" charset="2"/>
              </a:rPr>
              <a:t>a</a:t>
            </a:r>
            <a:r>
              <a:rPr lang="en-US" sz="1800" dirty="0"/>
              <a:t>(2)+L</a:t>
            </a:r>
            <a:r>
              <a:rPr lang="en-US" sz="1800" baseline="-25000" dirty="0">
                <a:latin typeface="Math1" pitchFamily="2" charset="2"/>
              </a:rPr>
              <a:t>a</a:t>
            </a:r>
            <a:r>
              <a:rPr lang="en-US" sz="1800" dirty="0"/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/>
              <a:t>12= L</a:t>
            </a:r>
            <a:r>
              <a:rPr lang="en-US" sz="1800" baseline="-25000" dirty="0">
                <a:latin typeface="Math1" pitchFamily="2" charset="2"/>
              </a:rPr>
              <a:t>a</a:t>
            </a:r>
            <a:r>
              <a:rPr lang="en-US" sz="1800" dirty="0"/>
              <a:t>(3)+L</a:t>
            </a:r>
            <a:r>
              <a:rPr lang="en-US" sz="1800" baseline="-25000" dirty="0">
                <a:latin typeface="Math1" pitchFamily="2" charset="2"/>
              </a:rPr>
              <a:t>a</a:t>
            </a:r>
            <a:r>
              <a:rPr lang="en-US" sz="1800" dirty="0"/>
              <a:t>(5)+L</a:t>
            </a:r>
            <a:r>
              <a:rPr lang="en-US" sz="1800" baseline="-25000" dirty="0">
                <a:latin typeface="Math1" pitchFamily="2" charset="2"/>
              </a:rPr>
              <a:t>a</a:t>
            </a:r>
            <a:r>
              <a:rPr lang="en-US" sz="1800" dirty="0"/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/>
              <a:t>62= L</a:t>
            </a:r>
            <a:r>
              <a:rPr lang="en-US" sz="1800" baseline="-25000" dirty="0">
                <a:latin typeface="Math1" pitchFamily="2" charset="2"/>
              </a:rPr>
              <a:t>a</a:t>
            </a:r>
            <a:r>
              <a:rPr lang="en-US" sz="1800" dirty="0"/>
              <a:t>(2)+L</a:t>
            </a:r>
            <a:r>
              <a:rPr lang="en-US" sz="1800" baseline="-25000" dirty="0">
                <a:latin typeface="Math1" pitchFamily="2" charset="2"/>
              </a:rPr>
              <a:t>a</a:t>
            </a:r>
            <a:r>
              <a:rPr lang="en-US" sz="1800" dirty="0"/>
              <a:t>(7)+L</a:t>
            </a:r>
            <a:r>
              <a:rPr lang="en-US" sz="1800" baseline="-25000" dirty="0">
                <a:latin typeface="Math1" pitchFamily="2" charset="2"/>
              </a:rPr>
              <a:t>a</a:t>
            </a:r>
            <a:r>
              <a:rPr lang="en-US" sz="1800" dirty="0"/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/>
              <a:t>143=L</a:t>
            </a:r>
            <a:r>
              <a:rPr lang="en-US" sz="1800" baseline="-25000" dirty="0">
                <a:latin typeface="Math1" pitchFamily="2" charset="2"/>
              </a:rPr>
              <a:t>a</a:t>
            </a:r>
            <a:r>
              <a:rPr lang="en-US" sz="1800" dirty="0"/>
              <a:t>(2)+2L</a:t>
            </a:r>
            <a:r>
              <a:rPr lang="en-US" sz="1800" baseline="-25000" dirty="0">
                <a:latin typeface="Math1" pitchFamily="2" charset="2"/>
              </a:rPr>
              <a:t>a</a:t>
            </a:r>
            <a:r>
              <a:rPr lang="en-US" sz="1800" dirty="0"/>
              <a:t>(3)+L</a:t>
            </a:r>
            <a:r>
              <a:rPr lang="en-US" sz="1800" baseline="-25000" dirty="0">
                <a:latin typeface="Math1" pitchFamily="2" charset="2"/>
              </a:rPr>
              <a:t>a</a:t>
            </a:r>
            <a:r>
              <a:rPr lang="en-US" sz="1800" dirty="0"/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/>
              <a:t>206= L</a:t>
            </a:r>
            <a:r>
              <a:rPr lang="en-US" sz="1800" baseline="-25000" dirty="0">
                <a:latin typeface="Math1" pitchFamily="2" charset="2"/>
              </a:rPr>
              <a:t>a</a:t>
            </a:r>
            <a:r>
              <a:rPr lang="en-US" sz="1800" dirty="0"/>
              <a:t>(2)+L</a:t>
            </a:r>
            <a:r>
              <a:rPr lang="en-US" sz="1800" baseline="-25000" dirty="0">
                <a:latin typeface="Math1" pitchFamily="2" charset="2"/>
              </a:rPr>
              <a:t>a</a:t>
            </a:r>
            <a:r>
              <a:rPr lang="en-US" sz="1800" dirty="0"/>
              <a:t>(3)+L</a:t>
            </a:r>
            <a:r>
              <a:rPr lang="en-US" sz="1800" baseline="-25000" dirty="0">
                <a:latin typeface="Math1" pitchFamily="2" charset="2"/>
              </a:rPr>
              <a:t>a</a:t>
            </a:r>
            <a:r>
              <a:rPr lang="en-US" sz="1800" dirty="0"/>
              <a:t>(5)+L</a:t>
            </a:r>
            <a:r>
              <a:rPr lang="en-US" sz="1800" baseline="-25000" dirty="0">
                <a:latin typeface="Math1" pitchFamily="2" charset="2"/>
              </a:rPr>
              <a:t>a</a:t>
            </a:r>
            <a:r>
              <a:rPr lang="en-US" sz="1800" dirty="0"/>
              <a:t>(7) (mod 228)</a:t>
            </a:r>
          </a:p>
          <a:p>
            <a:pPr marL="914400" lvl="1" indent="-45720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 err="1"/>
              <a:t>HMAC’s</a:t>
            </a:r>
            <a:r>
              <a:rPr lang="en-US" sz="3600" dirty="0"/>
              <a:t> concluded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82000" cy="2971800"/>
          </a:xfrm>
        </p:spPr>
        <p:txBody>
          <a:bodyPr/>
          <a:lstStyle/>
          <a:p>
            <a:r>
              <a:rPr lang="en-US" sz="2000" dirty="0">
                <a:sym typeface="Symbol" pitchFamily="18" charset="2"/>
              </a:rPr>
              <a:t>HMAC(K, text)= </a:t>
            </a:r>
            <a:r>
              <a:rPr lang="en-US" sz="2000" dirty="0" err="1">
                <a:sym typeface="Symbol" pitchFamily="18" charset="2"/>
              </a:rPr>
              <a:t>H((K⊕opad)||H((K⊕ipad)||text</a:t>
            </a:r>
            <a:r>
              <a:rPr lang="en-US" sz="2000" dirty="0">
                <a:sym typeface="Symbol" pitchFamily="18" charset="2"/>
              </a:rPr>
              <a:t>)))</a:t>
            </a:r>
          </a:p>
          <a:p>
            <a:r>
              <a:rPr lang="en-US" sz="2000" dirty="0">
                <a:sym typeface="Symbol" pitchFamily="18" charset="2"/>
              </a:rPr>
              <a:t>H is a cryptographic hash like SHA-256</a:t>
            </a:r>
          </a:p>
          <a:p>
            <a:r>
              <a:rPr lang="en-US" sz="2000" dirty="0" err="1">
                <a:sym typeface="Symbol" pitchFamily="18" charset="2"/>
              </a:rPr>
              <a:t>ipad</a:t>
            </a:r>
            <a:r>
              <a:rPr lang="en-US" sz="2000" dirty="0">
                <a:sym typeface="Symbol" pitchFamily="18" charset="2"/>
              </a:rPr>
              <a:t>, the inner pad: the byte 0x36 repeated B times where B is key size</a:t>
            </a:r>
          </a:p>
          <a:p>
            <a:r>
              <a:rPr lang="en-US" sz="2000" dirty="0" err="1">
                <a:sym typeface="Symbol" pitchFamily="18" charset="2"/>
              </a:rPr>
              <a:t>opad</a:t>
            </a:r>
            <a:r>
              <a:rPr lang="en-US" sz="2000" dirty="0">
                <a:sym typeface="Symbol" pitchFamily="18" charset="2"/>
              </a:rPr>
              <a:t>, the outer pad: the byte 0x5c repeated B times</a:t>
            </a:r>
          </a:p>
          <a:p>
            <a:r>
              <a:rPr lang="en-US" sz="2000" dirty="0">
                <a:sym typeface="Symbol" pitchFamily="18" charset="2"/>
              </a:rPr>
              <a:t>Verification requires knowledge of K.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Index Calculus example - continued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419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Review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p=229. </a:t>
            </a:r>
            <a:r>
              <a:rPr lang="en-US" sz="2000" dirty="0">
                <a:latin typeface="Math1" pitchFamily="2" charset="2"/>
              </a:rPr>
              <a:t>a</a:t>
            </a:r>
            <a:r>
              <a:rPr lang="en-US" sz="2000" dirty="0"/>
              <a:t>=6.  &lt;</a:t>
            </a:r>
            <a:r>
              <a:rPr lang="en-US" sz="2000" dirty="0">
                <a:latin typeface="Math1" pitchFamily="2" charset="2"/>
              </a:rPr>
              <a:t>a</a:t>
            </a:r>
            <a:r>
              <a:rPr lang="en-US" sz="2000" dirty="0"/>
              <a:t>&gt;= F</a:t>
            </a:r>
            <a:r>
              <a:rPr lang="en-US" sz="2000" baseline="-25000" dirty="0"/>
              <a:t>229</a:t>
            </a:r>
            <a:r>
              <a:rPr lang="en-US" sz="2000" dirty="0"/>
              <a:t>*.  n=228. Solving, we got: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L</a:t>
            </a:r>
            <a:r>
              <a:rPr lang="en-US" sz="2000" baseline="-25000" dirty="0">
                <a:latin typeface="Math1" pitchFamily="2" charset="2"/>
              </a:rPr>
              <a:t>a</a:t>
            </a:r>
            <a:r>
              <a:rPr lang="en-US" sz="2000" dirty="0"/>
              <a:t>(2)= 21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L</a:t>
            </a:r>
            <a:r>
              <a:rPr lang="en-US" sz="2000" baseline="-25000" dirty="0">
                <a:latin typeface="Math1" pitchFamily="2" charset="2"/>
              </a:rPr>
              <a:t>a</a:t>
            </a:r>
            <a:r>
              <a:rPr lang="en-US" sz="2000" dirty="0"/>
              <a:t>(3)= 208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L</a:t>
            </a:r>
            <a:r>
              <a:rPr lang="en-US" sz="2000" baseline="-25000" dirty="0">
                <a:latin typeface="Math1" pitchFamily="2" charset="2"/>
              </a:rPr>
              <a:t>a</a:t>
            </a:r>
            <a:r>
              <a:rPr lang="en-US" sz="2000" dirty="0"/>
              <a:t>(5) = 98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L</a:t>
            </a:r>
            <a:r>
              <a:rPr lang="en-US" sz="2000" baseline="-25000" dirty="0">
                <a:latin typeface="Math1" pitchFamily="2" charset="2"/>
              </a:rPr>
              <a:t>a</a:t>
            </a:r>
            <a:r>
              <a:rPr lang="en-US" sz="2000" dirty="0"/>
              <a:t>(7)= 107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L</a:t>
            </a:r>
            <a:r>
              <a:rPr lang="en-US" sz="2000" baseline="-25000" dirty="0">
                <a:latin typeface="Math1" pitchFamily="2" charset="2"/>
              </a:rPr>
              <a:t>a</a:t>
            </a:r>
            <a:r>
              <a:rPr lang="en-US" sz="2000" dirty="0"/>
              <a:t>(11)= 162 (mod 228)</a:t>
            </a:r>
          </a:p>
          <a:p>
            <a:pPr marL="57150" indent="0">
              <a:lnSpc>
                <a:spcPct val="90000"/>
              </a:lnSpc>
              <a:spcBef>
                <a:spcPts val="200"/>
              </a:spcBef>
              <a:buNone/>
            </a:pPr>
            <a:endParaRPr lang="en-US" sz="2000" dirty="0"/>
          </a:p>
          <a:p>
            <a:pPr marL="57150" indent="0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2000" dirty="0"/>
              <a:t>Step 2: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Recall </a:t>
            </a:r>
            <a:r>
              <a:rPr lang="en-US" sz="2000" dirty="0">
                <a:latin typeface="Math1" pitchFamily="2" charset="2"/>
              </a:rPr>
              <a:t>b</a:t>
            </a:r>
            <a:r>
              <a:rPr lang="en-US" sz="2000" dirty="0"/>
              <a:t>=13.  Pick k=77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13 x 6</a:t>
            </a:r>
            <a:r>
              <a:rPr lang="en-US" sz="2000" baseline="30000" dirty="0"/>
              <a:t>77</a:t>
            </a:r>
            <a:r>
              <a:rPr lang="en-US" sz="2000" dirty="0"/>
              <a:t>= 147 = 3 x 7</a:t>
            </a:r>
            <a:r>
              <a:rPr lang="en-US" sz="2000" baseline="30000" dirty="0"/>
              <a:t>2</a:t>
            </a:r>
            <a:r>
              <a:rPr lang="en-US" sz="2000" dirty="0"/>
              <a:t> (mod 229)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L</a:t>
            </a:r>
            <a:r>
              <a:rPr lang="en-US" sz="2000" baseline="-25000" dirty="0"/>
              <a:t>6</a:t>
            </a:r>
            <a:r>
              <a:rPr lang="en-US" sz="2000" dirty="0"/>
              <a:t>(13)=  (L</a:t>
            </a:r>
            <a:r>
              <a:rPr lang="en-US" sz="2000" baseline="-25000" dirty="0"/>
              <a:t>6</a:t>
            </a:r>
            <a:r>
              <a:rPr lang="en-US" sz="2000" dirty="0"/>
              <a:t>(3)+2L</a:t>
            </a:r>
            <a:r>
              <a:rPr lang="en-US" sz="2000" baseline="-25000" dirty="0"/>
              <a:t>6</a:t>
            </a:r>
            <a:r>
              <a:rPr lang="en-US" sz="2000" dirty="0"/>
              <a:t>(7)-77)= 117 (mod 228)</a:t>
            </a:r>
          </a:p>
          <a:p>
            <a:pPr marL="914400" lvl="1" indent="-457200">
              <a:lnSpc>
                <a:spcPct val="90000"/>
              </a:lnSpc>
            </a:pPr>
            <a:endParaRPr lang="en-US" sz="1800" dirty="0"/>
          </a:p>
          <a:p>
            <a:pPr marL="914400" lvl="1" indent="-45720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33861-F72A-4200-9D6A-AB90B340D2A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Diffie</a:t>
            </a:r>
            <a:r>
              <a:rPr lang="en-US" sz="3600" dirty="0"/>
              <a:t> Hellman key exchange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1600200" cy="3810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/>
              <a:t>Alice</a:t>
            </a:r>
          </a:p>
        </p:txBody>
      </p:sp>
      <p:sp>
        <p:nvSpPr>
          <p:cNvPr id="88070" name="Rectangle 4"/>
          <p:cNvSpPr>
            <a:spLocks noChangeArrowheads="1"/>
          </p:cNvSpPr>
          <p:nvPr/>
        </p:nvSpPr>
        <p:spPr bwMode="auto">
          <a:xfrm>
            <a:off x="6096000" y="14478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Bob</a:t>
            </a:r>
          </a:p>
        </p:txBody>
      </p:sp>
      <p:sp>
        <p:nvSpPr>
          <p:cNvPr id="88071" name="Text Box 5"/>
          <p:cNvSpPr txBox="1">
            <a:spLocks noChangeArrowheads="1"/>
          </p:cNvSpPr>
          <p:nvPr/>
        </p:nvSpPr>
        <p:spPr bwMode="auto">
          <a:xfrm>
            <a:off x="582612" y="2133600"/>
            <a:ext cx="2160588" cy="646331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sz="1800" dirty="0">
                <a:latin typeface="Arial" pitchFamily="34" charset="0"/>
                <a:cs typeface="Arial" pitchFamily="34" charset="0"/>
              </a:rPr>
              <a:t>A1: s= min(p size),</a:t>
            </a:r>
          </a:p>
          <a:p>
            <a:pPr>
              <a:spcBef>
                <a:spcPct val="0"/>
              </a:spcBef>
            </a:pPr>
            <a:r>
              <a:rPr kumimoji="0" lang="en-US" sz="1800" dirty="0">
                <a:latin typeface="Arial" pitchFamily="34" charset="0"/>
                <a:cs typeface="Arial" pitchFamily="34" charset="0"/>
              </a:rPr>
              <a:t>N</a:t>
            </a:r>
            <a:r>
              <a:rPr kumimoji="0" lang="en-US" sz="1800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kumimoji="0" lang="en-US" sz="1800" dirty="0">
                <a:latin typeface="Arial" pitchFamily="34" charset="0"/>
                <a:cs typeface="Arial" pitchFamily="34" charset="0"/>
              </a:rPr>
              <a:t> in {0, … 2</a:t>
            </a:r>
            <a:r>
              <a:rPr kumimoji="0" lang="en-US" sz="1800" baseline="30000" dirty="0">
                <a:latin typeface="Arial" pitchFamily="34" charset="0"/>
                <a:cs typeface="Arial" pitchFamily="34" charset="0"/>
              </a:rPr>
              <a:t>256</a:t>
            </a:r>
            <a:r>
              <a:rPr kumimoji="0" lang="en-US" sz="1800" dirty="0">
                <a:latin typeface="Arial" pitchFamily="34" charset="0"/>
                <a:cs typeface="Arial" pitchFamily="34" charset="0"/>
              </a:rPr>
              <a:t>-1}</a:t>
            </a:r>
          </a:p>
        </p:txBody>
      </p:sp>
      <p:sp>
        <p:nvSpPr>
          <p:cNvPr id="88072" name="Line 6"/>
          <p:cNvSpPr>
            <a:spLocks noChangeShapeType="1"/>
          </p:cNvSpPr>
          <p:nvPr/>
        </p:nvSpPr>
        <p:spPr bwMode="auto">
          <a:xfrm>
            <a:off x="3048000" y="2590800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8073" name="Text Box 7"/>
          <p:cNvSpPr txBox="1">
            <a:spLocks noChangeArrowheads="1"/>
          </p:cNvSpPr>
          <p:nvPr/>
        </p:nvSpPr>
        <p:spPr bwMode="auto">
          <a:xfrm>
            <a:off x="3276600" y="2133600"/>
            <a:ext cx="16002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1800">
                <a:latin typeface="Arial" pitchFamily="34" charset="0"/>
                <a:cs typeface="Arial" pitchFamily="34" charset="0"/>
              </a:rPr>
              <a:t>s,N</a:t>
            </a:r>
            <a:r>
              <a:rPr kumimoji="0" lang="en-US" sz="1800" baseline="-25000">
                <a:latin typeface="Arial" pitchFamily="34" charset="0"/>
                <a:cs typeface="Arial" pitchFamily="34" charset="0"/>
              </a:rPr>
              <a:t>a</a:t>
            </a:r>
            <a:endParaRPr kumimoji="0"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8074" name="Text Box 8"/>
          <p:cNvSpPr txBox="1">
            <a:spLocks noChangeArrowheads="1"/>
          </p:cNvSpPr>
          <p:nvPr/>
        </p:nvSpPr>
        <p:spPr bwMode="auto">
          <a:xfrm>
            <a:off x="6019800" y="3429000"/>
            <a:ext cx="2514600" cy="646331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sz="1800" dirty="0">
                <a:latin typeface="Arial" pitchFamily="34" charset="0"/>
                <a:cs typeface="Arial" pitchFamily="34" charset="0"/>
              </a:rPr>
              <a:t>B1: Choose (</a:t>
            </a:r>
            <a:r>
              <a:rPr kumimoji="0" lang="en-US" sz="1800" dirty="0" err="1">
                <a:latin typeface="Arial" pitchFamily="34" charset="0"/>
                <a:cs typeface="Arial" pitchFamily="34" charset="0"/>
              </a:rPr>
              <a:t>p,q,g</a:t>
            </a:r>
            <a:r>
              <a:rPr kumimoji="0" lang="en-US" sz="1800" dirty="0">
                <a:latin typeface="Arial" pitchFamily="34" charset="0"/>
                <a:cs typeface="Arial" pitchFamily="34" charset="0"/>
              </a:rPr>
              <a:t>),</a:t>
            </a:r>
          </a:p>
          <a:p>
            <a:pPr>
              <a:spcBef>
                <a:spcPct val="0"/>
              </a:spcBef>
            </a:pPr>
            <a:r>
              <a:rPr kumimoji="0" lang="en-US" sz="1800" dirty="0">
                <a:latin typeface="Arial" pitchFamily="34" charset="0"/>
                <a:cs typeface="Arial" pitchFamily="34" charset="0"/>
              </a:rPr>
              <a:t>x in {0, … 2</a:t>
            </a:r>
            <a:r>
              <a:rPr kumimoji="0" lang="en-US" sz="1800" baseline="30000" dirty="0">
                <a:latin typeface="Arial" pitchFamily="34" charset="0"/>
                <a:cs typeface="Arial" pitchFamily="34" charset="0"/>
              </a:rPr>
              <a:t>256</a:t>
            </a:r>
            <a:r>
              <a:rPr kumimoji="0" lang="en-US" sz="1800" dirty="0">
                <a:latin typeface="Arial" pitchFamily="34" charset="0"/>
                <a:cs typeface="Arial" pitchFamily="34" charset="0"/>
              </a:rPr>
              <a:t>-1}</a:t>
            </a:r>
          </a:p>
        </p:txBody>
      </p:sp>
      <p:sp>
        <p:nvSpPr>
          <p:cNvPr id="88075" name="Line 9"/>
          <p:cNvSpPr>
            <a:spLocks noChangeShapeType="1"/>
          </p:cNvSpPr>
          <p:nvPr/>
        </p:nvSpPr>
        <p:spPr bwMode="auto">
          <a:xfrm flipH="1">
            <a:off x="3124200" y="3886200"/>
            <a:ext cx="2209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8076" name="Text Box 10"/>
          <p:cNvSpPr txBox="1">
            <a:spLocks noChangeArrowheads="1"/>
          </p:cNvSpPr>
          <p:nvPr/>
        </p:nvSpPr>
        <p:spPr bwMode="auto">
          <a:xfrm>
            <a:off x="3352800" y="3200400"/>
            <a:ext cx="1828800" cy="646331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1800" dirty="0">
                <a:latin typeface="Arial" pitchFamily="34" charset="0"/>
                <a:cs typeface="Arial" pitchFamily="34" charset="0"/>
              </a:rPr>
              <a:t>(</a:t>
            </a:r>
            <a:r>
              <a:rPr kumimoji="0" lang="en-US" sz="1800" dirty="0" err="1">
                <a:latin typeface="Arial" pitchFamily="34" charset="0"/>
                <a:cs typeface="Arial" pitchFamily="34" charset="0"/>
              </a:rPr>
              <a:t>p,q,g</a:t>
            </a:r>
            <a:r>
              <a:rPr kumimoji="0" lang="en-US" sz="1800" dirty="0">
                <a:latin typeface="Arial" pitchFamily="34" charset="0"/>
                <a:cs typeface="Arial" pitchFamily="34" charset="0"/>
              </a:rPr>
              <a:t>), X=</a:t>
            </a:r>
            <a:r>
              <a:rPr kumimoji="0" lang="en-US" sz="1800" dirty="0" err="1">
                <a:latin typeface="Arial" pitchFamily="34" charset="0"/>
                <a:cs typeface="Arial" pitchFamily="34" charset="0"/>
              </a:rPr>
              <a:t>g</a:t>
            </a:r>
            <a:r>
              <a:rPr kumimoji="0" lang="en-US" sz="1800" baseline="30000" dirty="0" err="1">
                <a:latin typeface="Arial" pitchFamily="34" charset="0"/>
                <a:cs typeface="Arial" pitchFamily="34" charset="0"/>
              </a:rPr>
              <a:t>x</a:t>
            </a:r>
            <a:r>
              <a:rPr kumimoji="0"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1800" dirty="0" err="1">
                <a:latin typeface="Arial" pitchFamily="34" charset="0"/>
                <a:cs typeface="Arial" pitchFamily="34" charset="0"/>
              </a:rPr>
              <a:t>Auth</a:t>
            </a:r>
            <a:r>
              <a:rPr kumimoji="0" lang="en-US" sz="1800" baseline="-25000" dirty="0" err="1">
                <a:latin typeface="Arial" pitchFamily="34" charset="0"/>
                <a:cs typeface="Arial" pitchFamily="34" charset="0"/>
              </a:rPr>
              <a:t>B</a:t>
            </a:r>
            <a:endParaRPr kumimoji="0"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077" name="Text Box 11"/>
          <p:cNvSpPr txBox="1">
            <a:spLocks noChangeArrowheads="1"/>
          </p:cNvSpPr>
          <p:nvPr/>
        </p:nvSpPr>
        <p:spPr bwMode="auto">
          <a:xfrm>
            <a:off x="457200" y="4648200"/>
            <a:ext cx="2362200" cy="92333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sz="1800" dirty="0">
                <a:latin typeface="Arial" pitchFamily="34" charset="0"/>
                <a:cs typeface="Arial" pitchFamily="34" charset="0"/>
              </a:rPr>
              <a:t>A2: Check (</a:t>
            </a:r>
            <a:r>
              <a:rPr kumimoji="0" lang="en-US" sz="1800" dirty="0" err="1">
                <a:latin typeface="Arial" pitchFamily="34" charset="0"/>
                <a:cs typeface="Arial" pitchFamily="34" charset="0"/>
              </a:rPr>
              <a:t>p,q,g</a:t>
            </a:r>
            <a:r>
              <a:rPr kumimoji="0" lang="en-US" sz="1800" dirty="0">
                <a:latin typeface="Arial" pitchFamily="34" charset="0"/>
                <a:cs typeface="Arial" pitchFamily="34" charset="0"/>
              </a:rPr>
              <a:t>) X, </a:t>
            </a:r>
            <a:r>
              <a:rPr kumimoji="0" lang="en-US" sz="1800" dirty="0" err="1">
                <a:latin typeface="Arial" pitchFamily="34" charset="0"/>
                <a:cs typeface="Arial" pitchFamily="34" charset="0"/>
              </a:rPr>
              <a:t>Auth</a:t>
            </a:r>
            <a:r>
              <a:rPr kumimoji="0" lang="en-US" sz="1800" baseline="-25000" dirty="0" err="1">
                <a:latin typeface="Arial" pitchFamily="34" charset="0"/>
                <a:cs typeface="Arial" pitchFamily="34" charset="0"/>
              </a:rPr>
              <a:t>B</a:t>
            </a:r>
            <a:r>
              <a:rPr kumimoji="0" lang="en-US" sz="1800" dirty="0">
                <a:latin typeface="Arial" pitchFamily="34" charset="0"/>
                <a:cs typeface="Arial" pitchFamily="34" charset="0"/>
              </a:rPr>
              <a:t>, pick y in {0,…q-1}</a:t>
            </a:r>
          </a:p>
        </p:txBody>
      </p:sp>
      <p:sp>
        <p:nvSpPr>
          <p:cNvPr id="88078" name="Text Box 12"/>
          <p:cNvSpPr txBox="1">
            <a:spLocks noChangeArrowheads="1"/>
          </p:cNvSpPr>
          <p:nvPr/>
        </p:nvSpPr>
        <p:spPr bwMode="auto">
          <a:xfrm>
            <a:off x="6019800" y="4800600"/>
            <a:ext cx="25146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sz="1800">
                <a:latin typeface="Arial" pitchFamily="34" charset="0"/>
                <a:cs typeface="Arial" pitchFamily="34" charset="0"/>
              </a:rPr>
              <a:t>B2: Check  Y, Auth</a:t>
            </a:r>
            <a:r>
              <a:rPr kumimoji="0" lang="en-US" sz="1800" baseline="-25000">
                <a:latin typeface="Arial" pitchFamily="34" charset="0"/>
                <a:cs typeface="Arial" pitchFamily="34" charset="0"/>
              </a:rPr>
              <a:t>A</a:t>
            </a:r>
          </a:p>
        </p:txBody>
      </p:sp>
      <p:sp>
        <p:nvSpPr>
          <p:cNvPr id="88079" name="Line 13"/>
          <p:cNvSpPr>
            <a:spLocks noChangeShapeType="1"/>
          </p:cNvSpPr>
          <p:nvPr/>
        </p:nvSpPr>
        <p:spPr bwMode="auto">
          <a:xfrm>
            <a:off x="3200400" y="5181600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spAutoFit/>
          </a:bodyPr>
          <a:lstStyle/>
          <a:p>
            <a:endParaRPr lang="en-US" sz="1800">
              <a:latin typeface="Arial" pitchFamily="34" charset="0"/>
              <a:cs typeface="Arial" pitchFamily="34" charset="0"/>
            </a:endParaRPr>
          </a:p>
        </p:txBody>
      </p:sp>
      <p:sp>
        <p:nvSpPr>
          <p:cNvPr id="88080" name="Text Box 14"/>
          <p:cNvSpPr txBox="1">
            <a:spLocks noChangeArrowheads="1"/>
          </p:cNvSpPr>
          <p:nvPr/>
        </p:nvSpPr>
        <p:spPr bwMode="auto">
          <a:xfrm>
            <a:off x="3429000" y="4724400"/>
            <a:ext cx="16002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kumimoji="0" lang="en-US" sz="1800" dirty="0">
                <a:latin typeface="Arial" pitchFamily="34" charset="0"/>
                <a:cs typeface="Arial" pitchFamily="34" charset="0"/>
              </a:rPr>
              <a:t>Y= </a:t>
            </a:r>
            <a:r>
              <a:rPr kumimoji="0" lang="en-US" sz="1800" dirty="0" err="1">
                <a:latin typeface="Arial" pitchFamily="34" charset="0"/>
                <a:cs typeface="Arial" pitchFamily="34" charset="0"/>
              </a:rPr>
              <a:t>g</a:t>
            </a:r>
            <a:r>
              <a:rPr kumimoji="0" lang="en-US" sz="1800" baseline="30000" dirty="0" err="1">
                <a:latin typeface="Arial" pitchFamily="34" charset="0"/>
                <a:cs typeface="Arial" pitchFamily="34" charset="0"/>
              </a:rPr>
              <a:t>y</a:t>
            </a:r>
            <a:r>
              <a:rPr kumimoji="0" lang="en-US" sz="1800" dirty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sz="1800" dirty="0" err="1">
                <a:latin typeface="Arial" pitchFamily="34" charset="0"/>
                <a:cs typeface="Arial" pitchFamily="34" charset="0"/>
              </a:rPr>
              <a:t>Auth</a:t>
            </a:r>
            <a:r>
              <a:rPr kumimoji="0" lang="en-US" sz="1800" baseline="-25000" dirty="0" err="1">
                <a:latin typeface="Arial" pitchFamily="34" charset="0"/>
                <a:cs typeface="Arial" pitchFamily="34" charset="0"/>
              </a:rPr>
              <a:t>A</a:t>
            </a:r>
            <a:endParaRPr kumimoji="0"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081" name="Text Box 15"/>
          <p:cNvSpPr txBox="1">
            <a:spLocks noChangeArrowheads="1"/>
          </p:cNvSpPr>
          <p:nvPr/>
        </p:nvSpPr>
        <p:spPr bwMode="auto">
          <a:xfrm>
            <a:off x="1981200" y="5486400"/>
            <a:ext cx="16002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sz="1800" dirty="0">
                <a:latin typeface="Arial" pitchFamily="34" charset="0"/>
                <a:cs typeface="Arial" pitchFamily="34" charset="0"/>
              </a:rPr>
              <a:t>K= </a:t>
            </a:r>
            <a:r>
              <a:rPr kumimoji="0" lang="en-US" sz="1800" dirty="0" err="1">
                <a:latin typeface="Arial" pitchFamily="34" charset="0"/>
                <a:cs typeface="Arial" pitchFamily="34" charset="0"/>
              </a:rPr>
              <a:t>X</a:t>
            </a:r>
            <a:r>
              <a:rPr kumimoji="0" lang="en-US" sz="1800" baseline="30000" dirty="0" err="1">
                <a:latin typeface="Arial" pitchFamily="34" charset="0"/>
                <a:cs typeface="Arial" pitchFamily="34" charset="0"/>
              </a:rPr>
              <a:t>y</a:t>
            </a:r>
            <a:endParaRPr kumimoji="0" lang="en-US" sz="180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8082" name="Text Box 16"/>
          <p:cNvSpPr txBox="1">
            <a:spLocks noChangeArrowheads="1"/>
          </p:cNvSpPr>
          <p:nvPr/>
        </p:nvSpPr>
        <p:spPr bwMode="auto">
          <a:xfrm>
            <a:off x="5638800" y="5498068"/>
            <a:ext cx="16002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kumimoji="0" lang="en-US" sz="1800" dirty="0">
                <a:latin typeface="Arial" pitchFamily="34" charset="0"/>
                <a:cs typeface="Arial" pitchFamily="34" charset="0"/>
              </a:rPr>
              <a:t>K= </a:t>
            </a:r>
            <a:r>
              <a:rPr kumimoji="0" lang="en-US" sz="1800" dirty="0" err="1">
                <a:latin typeface="Arial" pitchFamily="34" charset="0"/>
                <a:cs typeface="Arial" pitchFamily="34" charset="0"/>
              </a:rPr>
              <a:t>Y</a:t>
            </a:r>
            <a:r>
              <a:rPr kumimoji="0" lang="en-US" sz="1800" baseline="30000" dirty="0" err="1">
                <a:latin typeface="Arial" pitchFamily="34" charset="0"/>
                <a:cs typeface="Arial" pitchFamily="34" charset="0"/>
              </a:rPr>
              <a:t>x</a:t>
            </a:r>
            <a:endParaRPr kumimoji="0" lang="en-US" sz="180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33861-F72A-4200-9D6A-AB90B340D2A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DH key exchange example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z="2000" dirty="0"/>
              <a:t>p=3547, g=2.</a:t>
            </a:r>
          </a:p>
          <a:p>
            <a:r>
              <a:rPr lang="en-US" sz="2000" dirty="0"/>
              <a:t>Alice: a= 7.</a:t>
            </a:r>
          </a:p>
          <a:p>
            <a:r>
              <a:rPr lang="en-US" sz="2000" dirty="0"/>
              <a:t>Bob:   b=17.</a:t>
            </a:r>
          </a:p>
          <a:p>
            <a:r>
              <a:rPr lang="en-US" sz="2000" dirty="0"/>
              <a:t>A</a:t>
            </a:r>
            <a:r>
              <a:rPr lang="en-US" sz="2000" dirty="0">
                <a:sym typeface="Wingdings" pitchFamily="2" charset="2"/>
              </a:rPr>
              <a:t>B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:  A=128 (=2</a:t>
            </a:r>
            <a:r>
              <a:rPr lang="en-US" sz="2000" baseline="30000" dirty="0">
                <a:sym typeface="Wingdings" pitchFamily="2" charset="2"/>
              </a:rPr>
              <a:t>7</a:t>
            </a:r>
            <a:r>
              <a:rPr lang="en-US" sz="2000" dirty="0">
                <a:sym typeface="Wingdings" pitchFamily="2" charset="2"/>
              </a:rPr>
              <a:t>), </a:t>
            </a:r>
            <a:r>
              <a:rPr lang="en-US" sz="2000" dirty="0" err="1">
                <a:sym typeface="Wingdings" pitchFamily="2" charset="2"/>
              </a:rPr>
              <a:t>Sign</a:t>
            </a:r>
            <a:r>
              <a:rPr lang="en-US" sz="2000" baseline="-25000" dirty="0" err="1">
                <a:sym typeface="Wingdings" pitchFamily="2" charset="2"/>
              </a:rPr>
              <a:t>A</a:t>
            </a:r>
            <a:r>
              <a:rPr lang="en-US" sz="2000" dirty="0">
                <a:sym typeface="Wingdings" pitchFamily="2" charset="2"/>
              </a:rPr>
              <a:t>(SHA-2(128||r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))</a:t>
            </a:r>
          </a:p>
          <a:p>
            <a:r>
              <a:rPr lang="en-US" sz="2000" dirty="0"/>
              <a:t>B</a:t>
            </a:r>
            <a:r>
              <a:rPr lang="en-US" sz="2000" dirty="0">
                <a:sym typeface="Wingdings" pitchFamily="2" charset="2"/>
              </a:rPr>
              <a:t>A</a:t>
            </a:r>
            <a:r>
              <a:rPr lang="en-US" sz="2000" baseline="-25000" dirty="0"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:  B=3380(=2</a:t>
            </a:r>
            <a:r>
              <a:rPr lang="en-US" sz="2000" baseline="30000" dirty="0">
                <a:sym typeface="Wingdings" pitchFamily="2" charset="2"/>
              </a:rPr>
              <a:t>17</a:t>
            </a:r>
            <a:r>
              <a:rPr lang="en-US" sz="2000" dirty="0">
                <a:sym typeface="Wingdings" pitchFamily="2" charset="2"/>
              </a:rPr>
              <a:t>), </a:t>
            </a:r>
            <a:r>
              <a:rPr lang="en-US" sz="2000" dirty="0" err="1">
                <a:sym typeface="Wingdings" pitchFamily="2" charset="2"/>
              </a:rPr>
              <a:t>Sign</a:t>
            </a:r>
            <a:r>
              <a:rPr lang="en-US" sz="2000" baseline="-25000" dirty="0" err="1">
                <a:sym typeface="Wingdings" pitchFamily="2" charset="2"/>
              </a:rPr>
              <a:t>B</a:t>
            </a:r>
            <a:r>
              <a:rPr lang="en-US" sz="2000" dirty="0">
                <a:sym typeface="Wingdings" pitchFamily="2" charset="2"/>
              </a:rPr>
              <a:t>(SHA-2(3380||r</a:t>
            </a:r>
            <a:r>
              <a:rPr lang="en-US" sz="2000" baseline="-25000" dirty="0">
                <a:sym typeface="Wingdings" pitchFamily="2" charset="2"/>
              </a:rPr>
              <a:t>2</a:t>
            </a:r>
            <a:r>
              <a:rPr lang="en-US" sz="2000" dirty="0">
                <a:sym typeface="Wingdings" pitchFamily="2" charset="2"/>
              </a:rPr>
              <a:t>))</a:t>
            </a:r>
          </a:p>
          <a:p>
            <a:r>
              <a:rPr lang="en-US" sz="2000" dirty="0">
                <a:sym typeface="Wingdings" pitchFamily="2" charset="2"/>
              </a:rPr>
              <a:t>K= 128</a:t>
            </a:r>
            <a:r>
              <a:rPr lang="en-US" sz="2000" baseline="30000" dirty="0">
                <a:sym typeface="Wingdings" pitchFamily="2" charset="2"/>
              </a:rPr>
              <a:t>17</a:t>
            </a:r>
            <a:r>
              <a:rPr lang="en-US" sz="2000" dirty="0">
                <a:sym typeface="Wingdings" pitchFamily="2" charset="2"/>
              </a:rPr>
              <a:t>=3380</a:t>
            </a:r>
            <a:r>
              <a:rPr lang="en-US" sz="2000" baseline="30000" dirty="0">
                <a:sym typeface="Wingdings" pitchFamily="2" charset="2"/>
              </a:rPr>
              <a:t>7</a:t>
            </a:r>
            <a:r>
              <a:rPr lang="en-US" sz="2000" dirty="0">
                <a:sym typeface="Wingdings" pitchFamily="2" charset="2"/>
              </a:rPr>
              <a:t>= 362.</a:t>
            </a:r>
            <a:endParaRPr lang="en-US" sz="2000" dirty="0"/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49C15D-2CAA-9B43-919A-040B55A3CFF4}" type="slidenum">
              <a:rPr lang="en-US"/>
              <a:pPr/>
              <a:t>23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533400"/>
          </a:xfrm>
        </p:spPr>
        <p:txBody>
          <a:bodyPr/>
          <a:lstStyle/>
          <a:p>
            <a:r>
              <a:rPr lang="en-US" sz="3600" dirty="0"/>
              <a:t>Access Control: authentication and authorization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703887" y="2173288"/>
            <a:ext cx="850900" cy="735012"/>
          </a:xfrm>
          <a:prstGeom prst="rect">
            <a:avLst/>
          </a:prstGeom>
          <a:noFill/>
          <a:ln w="25400" cap="rnd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727700" y="2449513"/>
            <a:ext cx="828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Segoe" pitchFamily="34" charset="0"/>
              </a:rPr>
              <a:t>Object</a:t>
            </a:r>
            <a:endParaRPr lang="en-US">
              <a:latin typeface="Segoe" pitchFamily="34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6573837" y="2913063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171950" y="2182813"/>
            <a:ext cx="1162050" cy="706437"/>
          </a:xfrm>
          <a:prstGeom prst="rect">
            <a:avLst/>
          </a:prstGeom>
          <a:noFill/>
          <a:ln w="25400" cap="rnd">
            <a:solidFill>
              <a:srgbClr val="FC0128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5157787" y="25288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FF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5218112" y="25288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FF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4248150" y="2449513"/>
            <a:ext cx="10017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latin typeface="Segoe" pitchFamily="34" charset="0"/>
              </a:rPr>
              <a:t>Guard</a:t>
            </a:r>
            <a:endParaRPr lang="en-US">
              <a:latin typeface="Segoe" pitchFamily="34" charset="0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4987925" y="2913063"/>
            <a:ext cx="42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2819400" y="2311400"/>
            <a:ext cx="428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2254250" y="2476500"/>
            <a:ext cx="9017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b="1">
                <a:latin typeface="Segoe" pitchFamily="34" charset="0"/>
              </a:rPr>
              <a:t>Request</a:t>
            </a:r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2108200" y="2178050"/>
            <a:ext cx="1200150" cy="849313"/>
          </a:xfrm>
          <a:prstGeom prst="ellipse">
            <a:avLst/>
          </a:pr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3806825" y="2913063"/>
            <a:ext cx="42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620712" y="2193925"/>
            <a:ext cx="1136650" cy="704850"/>
          </a:xfrm>
          <a:prstGeom prst="rect">
            <a:avLst/>
          </a:prstGeom>
          <a:noFill/>
          <a:ln w="25400" cap="rnd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657225" y="2449513"/>
            <a:ext cx="1036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Segoe" pitchFamily="34" charset="0"/>
              </a:rPr>
              <a:t>Principal</a:t>
            </a:r>
            <a:endParaRPr lang="en-US">
              <a:latin typeface="Segoe" pitchFamily="34" charset="0"/>
            </a:endParaRP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1630362" y="29225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10" name="Freeform 18"/>
          <p:cNvSpPr>
            <a:spLocks/>
          </p:cNvSpPr>
          <p:nvPr/>
        </p:nvSpPr>
        <p:spPr bwMode="auto">
          <a:xfrm>
            <a:off x="5573712" y="3419475"/>
            <a:ext cx="1196975" cy="912813"/>
          </a:xfrm>
          <a:custGeom>
            <a:avLst/>
            <a:gdLst>
              <a:gd name="T0" fmla="*/ 2147483647 w 957"/>
              <a:gd name="T1" fmla="*/ 0 h 570"/>
              <a:gd name="T2" fmla="*/ 0 w 957"/>
              <a:gd name="T3" fmla="*/ 2147483647 h 570"/>
              <a:gd name="T4" fmla="*/ 2147483647 w 957"/>
              <a:gd name="T5" fmla="*/ 2147483647 h 570"/>
              <a:gd name="T6" fmla="*/ 2147483647 w 957"/>
              <a:gd name="T7" fmla="*/ 2147483647 h 570"/>
              <a:gd name="T8" fmla="*/ 2147483647 w 957"/>
              <a:gd name="T9" fmla="*/ 0 h 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7"/>
              <a:gd name="T16" fmla="*/ 0 h 570"/>
              <a:gd name="T17" fmla="*/ 957 w 957"/>
              <a:gd name="T18" fmla="*/ 570 h 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7" h="570">
                <a:moveTo>
                  <a:pt x="479" y="0"/>
                </a:moveTo>
                <a:lnTo>
                  <a:pt x="0" y="285"/>
                </a:lnTo>
                <a:lnTo>
                  <a:pt x="479" y="570"/>
                </a:lnTo>
                <a:lnTo>
                  <a:pt x="957" y="285"/>
                </a:lnTo>
                <a:lnTo>
                  <a:pt x="479" y="0"/>
                </a:lnTo>
                <a:close/>
              </a:path>
            </a:pathLst>
          </a:custGeom>
          <a:noFill/>
          <a:ln w="25400" cap="rnd">
            <a:solidFill>
              <a:srgbClr val="008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5641975" y="3741738"/>
            <a:ext cx="1047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008000"/>
                </a:solidFill>
                <a:latin typeface="Segoe" pitchFamily="34" charset="0"/>
              </a:rPr>
              <a:t>Audit log</a:t>
            </a:r>
            <a:endParaRPr lang="en-US">
              <a:solidFill>
                <a:srgbClr val="008000"/>
              </a:solidFill>
              <a:latin typeface="Segoe" pitchFamily="34" charset="0"/>
            </a:endParaRPr>
          </a:p>
        </p:txBody>
      </p:sp>
      <p:sp>
        <p:nvSpPr>
          <p:cNvPr id="59412" name="Freeform 20"/>
          <p:cNvSpPr>
            <a:spLocks/>
          </p:cNvSpPr>
          <p:nvPr/>
        </p:nvSpPr>
        <p:spPr bwMode="auto">
          <a:xfrm>
            <a:off x="3706812" y="3413125"/>
            <a:ext cx="1069975" cy="882650"/>
          </a:xfrm>
          <a:custGeom>
            <a:avLst/>
            <a:gdLst>
              <a:gd name="T0" fmla="*/ 2147483647 w 856"/>
              <a:gd name="T1" fmla="*/ 0 h 581"/>
              <a:gd name="T2" fmla="*/ 0 w 856"/>
              <a:gd name="T3" fmla="*/ 2147483647 h 581"/>
              <a:gd name="T4" fmla="*/ 2147483647 w 856"/>
              <a:gd name="T5" fmla="*/ 2147483647 h 581"/>
              <a:gd name="T6" fmla="*/ 2147483647 w 856"/>
              <a:gd name="T7" fmla="*/ 2147483647 h 581"/>
              <a:gd name="T8" fmla="*/ 2147483647 w 856"/>
              <a:gd name="T9" fmla="*/ 0 h 5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6"/>
              <a:gd name="T16" fmla="*/ 0 h 581"/>
              <a:gd name="T17" fmla="*/ 856 w 856"/>
              <a:gd name="T18" fmla="*/ 581 h 5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6" h="581">
                <a:moveTo>
                  <a:pt x="428" y="0"/>
                </a:moveTo>
                <a:lnTo>
                  <a:pt x="0" y="291"/>
                </a:lnTo>
                <a:lnTo>
                  <a:pt x="428" y="581"/>
                </a:lnTo>
                <a:lnTo>
                  <a:pt x="856" y="291"/>
                </a:lnTo>
                <a:lnTo>
                  <a:pt x="428" y="0"/>
                </a:lnTo>
                <a:close/>
              </a:path>
            </a:pathLst>
          </a:custGeom>
          <a:noFill/>
          <a:ln w="25400" cap="rnd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3695700" y="3740150"/>
            <a:ext cx="1042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latin typeface="Segoe" pitchFamily="34" charset="0"/>
              </a:rPr>
              <a:t>Policy</a:t>
            </a:r>
            <a:endParaRPr lang="en-US">
              <a:latin typeface="Segoe" pitchFamily="34" charset="0"/>
            </a:endParaRPr>
          </a:p>
        </p:txBody>
      </p:sp>
      <p:sp>
        <p:nvSpPr>
          <p:cNvPr id="59414" name="Freeform 22"/>
          <p:cNvSpPr>
            <a:spLocks noEditPoints="1"/>
          </p:cNvSpPr>
          <p:nvPr/>
        </p:nvSpPr>
        <p:spPr bwMode="auto">
          <a:xfrm>
            <a:off x="5157787" y="2908300"/>
            <a:ext cx="393700" cy="1039813"/>
          </a:xfrm>
          <a:custGeom>
            <a:avLst/>
            <a:gdLst>
              <a:gd name="T0" fmla="*/ 2147483647 w 3075"/>
              <a:gd name="T1" fmla="*/ 2147483647 h 5775"/>
              <a:gd name="T2" fmla="*/ 2147483647 w 3075"/>
              <a:gd name="T3" fmla="*/ 2147483647 h 5775"/>
              <a:gd name="T4" fmla="*/ 0 w 3075"/>
              <a:gd name="T5" fmla="*/ 2147483647 h 5775"/>
              <a:gd name="T6" fmla="*/ 0 w 3075"/>
              <a:gd name="T7" fmla="*/ 0 h 5775"/>
              <a:gd name="T8" fmla="*/ 2147483647 w 3075"/>
              <a:gd name="T9" fmla="*/ 0 h 5775"/>
              <a:gd name="T10" fmla="*/ 2147483647 w 3075"/>
              <a:gd name="T11" fmla="*/ 2147483647 h 5775"/>
              <a:gd name="T12" fmla="*/ 2147483647 w 3075"/>
              <a:gd name="T13" fmla="*/ 2147483647 h 5775"/>
              <a:gd name="T14" fmla="*/ 2147483647 w 3075"/>
              <a:gd name="T15" fmla="*/ 2147483647 h 5775"/>
              <a:gd name="T16" fmla="*/ 2147483647 w 3075"/>
              <a:gd name="T17" fmla="*/ 2147483647 h 5775"/>
              <a:gd name="T18" fmla="*/ 2147483647 w 3075"/>
              <a:gd name="T19" fmla="*/ 2147483647 h 5775"/>
              <a:gd name="T20" fmla="*/ 2147483647 w 3075"/>
              <a:gd name="T21" fmla="*/ 2147483647 h 5775"/>
              <a:gd name="T22" fmla="*/ 2147483647 w 3075"/>
              <a:gd name="T23" fmla="*/ 2147483647 h 5775"/>
              <a:gd name="T24" fmla="*/ 2147483647 w 3075"/>
              <a:gd name="T25" fmla="*/ 2147483647 h 57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075"/>
              <a:gd name="T40" fmla="*/ 0 h 5775"/>
              <a:gd name="T41" fmla="*/ 3075 w 3075"/>
              <a:gd name="T42" fmla="*/ 5775 h 57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075" h="5775">
                <a:moveTo>
                  <a:pt x="2400" y="5475"/>
                </a:moveTo>
                <a:lnTo>
                  <a:pt x="75" y="5475"/>
                </a:lnTo>
                <a:cubicBezTo>
                  <a:pt x="34" y="5475"/>
                  <a:pt x="0" y="5441"/>
                  <a:pt x="0" y="5400"/>
                </a:cubicBezTo>
                <a:lnTo>
                  <a:pt x="0" y="0"/>
                </a:lnTo>
                <a:lnTo>
                  <a:pt x="150" y="0"/>
                </a:lnTo>
                <a:lnTo>
                  <a:pt x="150" y="5400"/>
                </a:lnTo>
                <a:lnTo>
                  <a:pt x="75" y="5325"/>
                </a:lnTo>
                <a:lnTo>
                  <a:pt x="2400" y="5325"/>
                </a:lnTo>
                <a:lnTo>
                  <a:pt x="2400" y="5475"/>
                </a:lnTo>
                <a:close/>
                <a:moveTo>
                  <a:pt x="2325" y="5025"/>
                </a:moveTo>
                <a:lnTo>
                  <a:pt x="3075" y="5400"/>
                </a:lnTo>
                <a:lnTo>
                  <a:pt x="2325" y="5775"/>
                </a:lnTo>
                <a:lnTo>
                  <a:pt x="2325" y="5025"/>
                </a:lnTo>
                <a:close/>
              </a:path>
            </a:pathLst>
          </a:custGeom>
          <a:solidFill>
            <a:srgbClr val="00FF00"/>
          </a:solidFill>
          <a:ln w="38100">
            <a:solidFill>
              <a:srgbClr val="008000"/>
            </a:solidFill>
            <a:bevel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 flipV="1">
            <a:off x="4240212" y="2874963"/>
            <a:ext cx="0" cy="5524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5299075" y="3257550"/>
            <a:ext cx="1611312" cy="120491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3487737" y="2108200"/>
            <a:ext cx="3598863" cy="24542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1735137" y="2565400"/>
            <a:ext cx="371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3338512" y="2565400"/>
            <a:ext cx="819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>
            <a:off x="5324475" y="2565400"/>
            <a:ext cx="4159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2203450" y="3262313"/>
            <a:ext cx="938212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Segoe" pitchFamily="34" charset="0"/>
              </a:rPr>
              <a:t>Channel</a:t>
            </a:r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 flipV="1">
            <a:off x="3035300" y="2592388"/>
            <a:ext cx="746125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81037" y="1463675"/>
            <a:ext cx="3819525" cy="684213"/>
            <a:chOff x="2032" y="1613"/>
            <a:chExt cx="1520" cy="307"/>
          </a:xfrm>
        </p:grpSpPr>
        <p:sp>
          <p:nvSpPr>
            <p:cNvPr id="59432" name="Freeform 32"/>
            <p:cNvSpPr>
              <a:spLocks/>
            </p:cNvSpPr>
            <p:nvPr/>
          </p:nvSpPr>
          <p:spPr bwMode="auto">
            <a:xfrm>
              <a:off x="2032" y="1744"/>
              <a:ext cx="1520" cy="176"/>
            </a:xfrm>
            <a:custGeom>
              <a:avLst/>
              <a:gdLst>
                <a:gd name="T0" fmla="*/ 0 w 1520"/>
                <a:gd name="T1" fmla="*/ 176 h 176"/>
                <a:gd name="T2" fmla="*/ 0 w 1520"/>
                <a:gd name="T3" fmla="*/ 0 h 176"/>
                <a:gd name="T4" fmla="*/ 1520 w 1520"/>
                <a:gd name="T5" fmla="*/ 0 h 176"/>
                <a:gd name="T6" fmla="*/ 1520 w 1520"/>
                <a:gd name="T7" fmla="*/ 152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0"/>
                <a:gd name="T13" fmla="*/ 0 h 176"/>
                <a:gd name="T14" fmla="*/ 1520 w 1520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0" h="176">
                  <a:moveTo>
                    <a:pt x="0" y="176"/>
                  </a:moveTo>
                  <a:lnTo>
                    <a:pt x="0" y="0"/>
                  </a:lnTo>
                  <a:lnTo>
                    <a:pt x="1520" y="0"/>
                  </a:lnTo>
                  <a:lnTo>
                    <a:pt x="1520" y="152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9433" name="Rectangle 33"/>
            <p:cNvSpPr>
              <a:spLocks noChangeArrowheads="1"/>
            </p:cNvSpPr>
            <p:nvPr/>
          </p:nvSpPr>
          <p:spPr bwMode="auto">
            <a:xfrm>
              <a:off x="2039" y="1613"/>
              <a:ext cx="150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tx2"/>
                  </a:solidFill>
                  <a:latin typeface="Segoe" pitchFamily="34" charset="0"/>
                </a:rPr>
                <a:t>Authenticate</a:t>
              </a:r>
              <a:endParaRPr lang="en-US" sz="2000">
                <a:solidFill>
                  <a:schemeClr val="tx2"/>
                </a:solidFill>
                <a:latin typeface="Segoe" pitchFamily="34" charset="0"/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981575" y="1447800"/>
            <a:ext cx="1493837" cy="681038"/>
            <a:chOff x="2032" y="1613"/>
            <a:chExt cx="1520" cy="307"/>
          </a:xfrm>
        </p:grpSpPr>
        <p:sp>
          <p:nvSpPr>
            <p:cNvPr id="59430" name="Freeform 35"/>
            <p:cNvSpPr>
              <a:spLocks/>
            </p:cNvSpPr>
            <p:nvPr/>
          </p:nvSpPr>
          <p:spPr bwMode="auto">
            <a:xfrm>
              <a:off x="2032" y="1744"/>
              <a:ext cx="1520" cy="176"/>
            </a:xfrm>
            <a:custGeom>
              <a:avLst/>
              <a:gdLst>
                <a:gd name="T0" fmla="*/ 0 w 1520"/>
                <a:gd name="T1" fmla="*/ 176 h 176"/>
                <a:gd name="T2" fmla="*/ 0 w 1520"/>
                <a:gd name="T3" fmla="*/ 0 h 176"/>
                <a:gd name="T4" fmla="*/ 1520 w 1520"/>
                <a:gd name="T5" fmla="*/ 0 h 176"/>
                <a:gd name="T6" fmla="*/ 1520 w 1520"/>
                <a:gd name="T7" fmla="*/ 152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0"/>
                <a:gd name="T13" fmla="*/ 0 h 176"/>
                <a:gd name="T14" fmla="*/ 1520 w 1520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0" h="176">
                  <a:moveTo>
                    <a:pt x="0" y="176"/>
                  </a:moveTo>
                  <a:lnTo>
                    <a:pt x="0" y="0"/>
                  </a:lnTo>
                  <a:lnTo>
                    <a:pt x="1520" y="0"/>
                  </a:lnTo>
                  <a:lnTo>
                    <a:pt x="1520" y="152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9431" name="Rectangle 36"/>
            <p:cNvSpPr>
              <a:spLocks noChangeArrowheads="1"/>
            </p:cNvSpPr>
            <p:nvPr/>
          </p:nvSpPr>
          <p:spPr bwMode="auto">
            <a:xfrm>
              <a:off x="2037" y="1613"/>
              <a:ext cx="151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tx2"/>
                  </a:solidFill>
                  <a:latin typeface="Segoe" pitchFamily="34" charset="0"/>
                </a:rPr>
                <a:t>Authorize</a:t>
              </a:r>
              <a:endParaRPr lang="en-US" sz="2000">
                <a:solidFill>
                  <a:schemeClr val="tx2"/>
                </a:solidFill>
                <a:latin typeface="Segoe" pitchFamily="34" charset="0"/>
              </a:endParaRPr>
            </a:p>
          </p:txBody>
        </p:sp>
      </p:grpSp>
      <p:sp>
        <p:nvSpPr>
          <p:cNvPr id="59425" name="Text Box 37"/>
          <p:cNvSpPr txBox="1">
            <a:spLocks noChangeArrowheads="1"/>
          </p:cNvSpPr>
          <p:nvPr/>
        </p:nvSpPr>
        <p:spPr bwMode="auto">
          <a:xfrm>
            <a:off x="1298575" y="4144963"/>
            <a:ext cx="1843087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Segoe" pitchFamily="34" charset="0"/>
              </a:rPr>
              <a:t>Isolation boundary</a:t>
            </a:r>
          </a:p>
        </p:txBody>
      </p:sp>
      <p:sp>
        <p:nvSpPr>
          <p:cNvPr id="59426" name="Line 38"/>
          <p:cNvSpPr>
            <a:spLocks noChangeShapeType="1"/>
          </p:cNvSpPr>
          <p:nvPr/>
        </p:nvSpPr>
        <p:spPr bwMode="auto">
          <a:xfrm flipV="1">
            <a:off x="3040062" y="3986213"/>
            <a:ext cx="411163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7" name="Text Box 39"/>
          <p:cNvSpPr txBox="1">
            <a:spLocks noChangeArrowheads="1"/>
          </p:cNvSpPr>
          <p:nvPr/>
        </p:nvSpPr>
        <p:spPr bwMode="auto">
          <a:xfrm>
            <a:off x="903287" y="3700463"/>
            <a:ext cx="2249488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>
                <a:latin typeface="Segoe" pitchFamily="34" charset="0"/>
              </a:rPr>
              <a:t>Execution environment</a:t>
            </a:r>
          </a:p>
        </p:txBody>
      </p:sp>
      <p:sp>
        <p:nvSpPr>
          <p:cNvPr id="59428" name="Line 40"/>
          <p:cNvSpPr>
            <a:spLocks noChangeShapeType="1"/>
          </p:cNvSpPr>
          <p:nvPr/>
        </p:nvSpPr>
        <p:spPr bwMode="auto">
          <a:xfrm flipV="1">
            <a:off x="3094037" y="3168650"/>
            <a:ext cx="708025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9" name="Rectangle 3"/>
          <p:cNvSpPr>
            <a:spLocks noChangeArrowheads="1"/>
          </p:cNvSpPr>
          <p:nvPr/>
        </p:nvSpPr>
        <p:spPr bwMode="auto">
          <a:xfrm>
            <a:off x="171448" y="4572000"/>
            <a:ext cx="897255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</a:pPr>
            <a:endParaRPr kumimoji="1" lang="en-GB" sz="1000" dirty="0"/>
          </a:p>
          <a:p>
            <a:pPr marL="342900" indent="-342900" eaLnBrk="0" hangingPunct="0">
              <a:spcBef>
                <a:spcPts val="200"/>
              </a:spcBef>
              <a:buFontTx/>
              <a:buChar char="•"/>
            </a:pPr>
            <a:r>
              <a:rPr kumimoji="1" lang="en-GB" sz="2000" dirty="0">
                <a:latin typeface="Calibri"/>
                <a:cs typeface="Calibri"/>
              </a:rPr>
              <a:t>Authentication is process of identifying a security principal.  Here are some ways: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Login/password or smart card/pin (user)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Cryptographic Hash (program)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Ability to decrypt (channel)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0C39B-7262-DB48-9E06-FCAA49B4836D}" type="slidenum">
              <a:rPr lang="de-DE"/>
              <a:pPr/>
              <a:t>24</a:t>
            </a:fld>
            <a:endParaRPr lang="de-DE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GB" sz="4000" dirty="0"/>
              <a:t>Authentication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4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/>
              <a:t>When logging on to a computer you enter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2"/>
                </a:solidFill>
              </a:rPr>
              <a:t>user name</a:t>
            </a:r>
            <a:r>
              <a:rPr lang="en-GB" sz="2000" dirty="0"/>
              <a:t> and 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2"/>
                </a:solidFill>
              </a:rPr>
              <a:t>password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The first step is called </a:t>
            </a:r>
            <a:r>
              <a:rPr lang="en-GB" sz="2000" dirty="0">
                <a:solidFill>
                  <a:schemeClr val="accent2"/>
                </a:solidFill>
              </a:rPr>
              <a:t>identification</a:t>
            </a:r>
            <a:r>
              <a:rPr lang="en-GB" sz="2000" dirty="0"/>
              <a:t>. You announce who you are. 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The second step is called </a:t>
            </a:r>
            <a:r>
              <a:rPr lang="en-GB" sz="2000" dirty="0">
                <a:solidFill>
                  <a:schemeClr val="accent2"/>
                </a:solidFill>
              </a:rPr>
              <a:t>authentication</a:t>
            </a:r>
            <a:r>
              <a:rPr lang="en-GB" sz="2000" dirty="0"/>
              <a:t>. You prove that you are who you claim to be. 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To distinguish this type of ‘authentication’ from other interpretations, we may refer specifically to </a:t>
            </a:r>
            <a:r>
              <a:rPr lang="en-GB" sz="2000" dirty="0">
                <a:solidFill>
                  <a:schemeClr val="accent2"/>
                </a:solidFill>
              </a:rPr>
              <a:t>entity authentication</a:t>
            </a:r>
            <a:r>
              <a:rPr lang="en-GB" sz="2000" dirty="0"/>
              <a:t>: The process of verifying a claimed identity.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940623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/>
              <a:t>Jan 18, 2007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E5F85AA-86CC-3049-A232-833FB529BB93}" type="slidenum">
              <a:rPr lang="en-US"/>
              <a:pPr/>
              <a:t>25</a:t>
            </a:fld>
            <a:endParaRPr lang="en-US"/>
          </a:p>
        </p:txBody>
      </p:sp>
      <p:sp>
        <p:nvSpPr>
          <p:cNvPr id="313346" name="Slide Number Placeholder 5"/>
          <p:cNvSpPr txBox="1">
            <a:spLocks noGrp="1"/>
          </p:cNvSpPr>
          <p:nvPr/>
        </p:nvSpPr>
        <p:spPr bwMode="auto">
          <a:xfrm>
            <a:off x="68580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r" eaLnBrk="0" hangingPunct="0">
              <a:spcBef>
                <a:spcPct val="50000"/>
              </a:spcBef>
            </a:pPr>
            <a:fld id="{29E4065B-56F1-A04B-B962-F92AD7356CDF}" type="slidenum">
              <a:rPr lang="en-US" sz="1400"/>
              <a:pPr algn="r" eaLnBrk="0" hangingPunct="0">
                <a:spcBef>
                  <a:spcPct val="50000"/>
                </a:spcBef>
              </a:pPr>
              <a:t>25</a:t>
            </a:fld>
            <a:endParaRPr lang="en-US" sz="1400"/>
          </a:p>
        </p:txBody>
      </p:sp>
      <p:sp>
        <p:nvSpPr>
          <p:cNvPr id="3133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600200"/>
          </a:xfrm>
        </p:spPr>
        <p:txBody>
          <a:bodyPr/>
          <a:lstStyle/>
          <a:p>
            <a:r>
              <a:rPr lang="en-US" sz="4000" dirty="0"/>
              <a:t>Authentication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685800" y="1676400"/>
            <a:ext cx="777240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kumimoji="1" lang="en-US" sz="2400">
              <a:solidFill>
                <a:schemeClr val="accent2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400"/>
              <a:t>Login: jlm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400"/>
              <a:t>Password: ********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kumimoji="1" lang="en-GB" sz="240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400"/>
              <a:t>Welcome John Manferdelli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400"/>
              <a:t>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65BFC-D740-6243-9A93-43DBAD642DCD}" type="slidenum">
              <a:rPr lang="de-DE"/>
              <a:pPr/>
              <a:t>26</a:t>
            </a:fld>
            <a:endParaRPr lang="de-DE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GB" sz="4000" dirty="0"/>
              <a:t>Problems with Passwords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8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000" dirty="0"/>
              <a:t>Authentication by password is widely accepted and not too difficult to implement.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Managing password security can be quite expensive; obtaining a valid password is a common way of gaining unauthorised access to a computer system. </a:t>
            </a:r>
          </a:p>
          <a:p>
            <a:pPr>
              <a:lnSpc>
                <a:spcPct val="80000"/>
              </a:lnSpc>
            </a:pPr>
            <a:r>
              <a:rPr lang="en-GB" sz="2000" dirty="0"/>
              <a:t>Typical issues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how to get the password to the user,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forgotten passwords,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password guessing,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password spoofing,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compromise of the password file.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940623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96FAF-6712-B041-9BD8-5D9C80276E77}" type="slidenum">
              <a:rPr lang="de-DE"/>
              <a:pPr/>
              <a:t>27</a:t>
            </a:fld>
            <a:endParaRPr lang="de-DE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GB" dirty="0"/>
              <a:t>Guessing Passwords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/>
              <a:t>Exhaustive search (brute force): Try all possible combinations of valid symbols up to a certain length.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Intelligent search: search through a restricted name space, e.g. passwords that are somehow associated with a user like name, names of friends and relatives, car brand, car registration number, phone number,…, or try passwords that are generally popular. 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Typical example for the second approach: dictionary attack trying all passwords from an on-line dictionary.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You cannot prevent an attacker from accidentally guessing a valid password, but you can try to reduce the probability of a password compromise.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4681-37D4-1C49-AB48-909139672B84}" type="slidenum">
              <a:rPr lang="de-DE"/>
              <a:pPr/>
              <a:t>28</a:t>
            </a:fld>
            <a:endParaRPr lang="de-DE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GB" dirty="0"/>
              <a:t>Password Salting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048000"/>
          </a:xfrm>
        </p:spPr>
        <p:txBody>
          <a:bodyPr/>
          <a:lstStyle/>
          <a:p>
            <a:r>
              <a:rPr lang="en-GB" sz="2000" dirty="0"/>
              <a:t>To slow down dictionary attacks, a </a:t>
            </a:r>
            <a:r>
              <a:rPr lang="en-GB" sz="2000" dirty="0">
                <a:solidFill>
                  <a:schemeClr val="accent2"/>
                </a:solidFill>
              </a:rPr>
              <a:t>salt</a:t>
            </a:r>
            <a:r>
              <a:rPr lang="en-GB" sz="2000" dirty="0"/>
              <a:t> can be appended to the password before encryption and stored with the encrypted password. </a:t>
            </a:r>
          </a:p>
          <a:p>
            <a:pPr lvl="1"/>
            <a:r>
              <a:rPr lang="en-GB" sz="2000" dirty="0"/>
              <a:t>If two users have the same password, they will now have different entries in the file of encrypted passwords. </a:t>
            </a:r>
          </a:p>
          <a:p>
            <a:pPr lvl="1"/>
            <a:r>
              <a:rPr lang="en-GB" sz="2000" dirty="0"/>
              <a:t>Example: Unix uses a 12 bit salt.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/>
          <a:p>
            <a:r>
              <a:rPr lang="en-US"/>
              <a:t>Jan 18, 2007</a:t>
            </a:r>
          </a:p>
        </p:txBody>
      </p:sp>
      <p:sp>
        <p:nvSpPr>
          <p:cNvPr id="1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149C3D3-E2DC-E346-8D66-267C45BE82FC}" type="slidenum">
              <a:rPr lang="en-US"/>
              <a:pPr/>
              <a:t>29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dirty="0"/>
              <a:t>Access Control Matrix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4343400"/>
            <a:ext cx="8229600" cy="1447800"/>
            <a:chOff x="336" y="3120"/>
            <a:chExt cx="5184" cy="720"/>
          </a:xfrm>
        </p:grpSpPr>
        <p:sp>
          <p:nvSpPr>
            <p:cNvPr id="151557" name="Rectangle 5"/>
            <p:cNvSpPr>
              <a:spLocks noChangeArrowheads="1"/>
            </p:cNvSpPr>
            <p:nvPr/>
          </p:nvSpPr>
          <p:spPr bwMode="auto">
            <a:xfrm>
              <a:off x="336" y="33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Alice</a:t>
              </a:r>
            </a:p>
          </p:txBody>
        </p:sp>
        <p:sp>
          <p:nvSpPr>
            <p:cNvPr id="151558" name="Rectangle 6"/>
            <p:cNvSpPr>
              <a:spLocks noChangeArrowheads="1"/>
            </p:cNvSpPr>
            <p:nvPr/>
          </p:nvSpPr>
          <p:spPr bwMode="auto">
            <a:xfrm>
              <a:off x="336" y="36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Bob</a:t>
              </a:r>
            </a:p>
          </p:txBody>
        </p:sp>
        <p:sp>
          <p:nvSpPr>
            <p:cNvPr id="151559" name="Rectangle 7"/>
            <p:cNvSpPr>
              <a:spLocks noChangeArrowheads="1"/>
            </p:cNvSpPr>
            <p:nvPr/>
          </p:nvSpPr>
          <p:spPr bwMode="auto">
            <a:xfrm>
              <a:off x="1248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-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0" name="Rectangle 8"/>
            <p:cNvSpPr>
              <a:spLocks noChangeArrowheads="1"/>
            </p:cNvSpPr>
            <p:nvPr/>
          </p:nvSpPr>
          <p:spPr bwMode="auto">
            <a:xfrm>
              <a:off x="1248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{read,write}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1" name="Rectangle 9"/>
            <p:cNvSpPr>
              <a:spLocks noChangeArrowheads="1"/>
            </p:cNvSpPr>
            <p:nvPr/>
          </p:nvSpPr>
          <p:spPr bwMode="auto">
            <a:xfrm>
              <a:off x="1248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bill.doc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2" name="Rectangle 10"/>
            <p:cNvSpPr>
              <a:spLocks noChangeArrowheads="1"/>
            </p:cNvSpPr>
            <p:nvPr/>
          </p:nvSpPr>
          <p:spPr bwMode="auto">
            <a:xfrm>
              <a:off x="2688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3" name="Rectangle 11"/>
            <p:cNvSpPr>
              <a:spLocks noChangeArrowheads="1"/>
            </p:cNvSpPr>
            <p:nvPr/>
          </p:nvSpPr>
          <p:spPr bwMode="auto">
            <a:xfrm>
              <a:off x="2688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4" name="Rectangle 12"/>
            <p:cNvSpPr>
              <a:spLocks noChangeArrowheads="1"/>
            </p:cNvSpPr>
            <p:nvPr/>
          </p:nvSpPr>
          <p:spPr bwMode="auto">
            <a:xfrm>
              <a:off x="2688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edit.exe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5" name="Rectangle 13"/>
            <p:cNvSpPr>
              <a:spLocks noChangeArrowheads="1"/>
            </p:cNvSpPr>
            <p:nvPr/>
          </p:nvSpPr>
          <p:spPr bwMode="auto">
            <a:xfrm>
              <a:off x="4080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{exec,read}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6" name="Rectangle 14"/>
            <p:cNvSpPr>
              <a:spLocks noChangeArrowheads="1"/>
            </p:cNvSpPr>
            <p:nvPr/>
          </p:nvSpPr>
          <p:spPr bwMode="auto">
            <a:xfrm>
              <a:off x="4080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{exec,read,write}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7" name="Rectangle 15"/>
            <p:cNvSpPr>
              <a:spLocks noChangeArrowheads="1"/>
            </p:cNvSpPr>
            <p:nvPr/>
          </p:nvSpPr>
          <p:spPr bwMode="auto">
            <a:xfrm>
              <a:off x="4080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fun.com</a:t>
              </a:r>
              <a:endParaRPr lang="en-US" sz="2000" i="1">
                <a:latin typeface="+mn-lt"/>
              </a:endParaRPr>
            </a:p>
          </p:txBody>
        </p:sp>
      </p:grpSp>
      <p:sp>
        <p:nvSpPr>
          <p:cNvPr id="15156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773113" y="1600200"/>
            <a:ext cx="8370887" cy="4800600"/>
          </a:xfrm>
          <a:noFill/>
          <a:ln/>
        </p:spPr>
        <p:txBody>
          <a:bodyPr/>
          <a:lstStyle/>
          <a:p>
            <a:r>
              <a:rPr lang="en-GB" sz="2000" dirty="0"/>
              <a:t>Capabilities:</a:t>
            </a:r>
          </a:p>
          <a:p>
            <a:pPr lvl="1"/>
            <a:r>
              <a:rPr lang="en-GB" sz="2000" dirty="0"/>
              <a:t>access rights are stored with the subject</a:t>
            </a:r>
          </a:p>
          <a:p>
            <a:pPr lvl="1"/>
            <a:r>
              <a:rPr lang="en-GB" sz="2000" dirty="0"/>
              <a:t>rows of the access control matrix</a:t>
            </a:r>
          </a:p>
          <a:p>
            <a:r>
              <a:rPr lang="en-GB" sz="2000" dirty="0"/>
              <a:t>Access Control Lists (ACLs)</a:t>
            </a:r>
          </a:p>
          <a:p>
            <a:pPr lvl="1"/>
            <a:r>
              <a:rPr lang="en-GB" sz="2000" dirty="0"/>
              <a:t>access rights are stored with the object.</a:t>
            </a:r>
          </a:p>
          <a:p>
            <a:pPr lvl="1"/>
            <a:r>
              <a:rPr lang="en-GB" sz="2000" dirty="0"/>
              <a:t>columns of the access control matrix.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0"/>
            <a:ext cx="7772400" cy="1676400"/>
          </a:xfrm>
        </p:spPr>
        <p:txBody>
          <a:bodyPr/>
          <a:lstStyle/>
          <a:p>
            <a:r>
              <a:rPr lang="en-US" sz="3600" dirty="0"/>
              <a:t>Discrete log based public key systems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36B6-7266-1143-B6ED-E90582A93146}" type="slidenum">
              <a:rPr lang="de-DE"/>
              <a:pPr/>
              <a:t>30</a:t>
            </a:fld>
            <a:endParaRPr lang="de-DE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Digital signatures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828800"/>
            <a:ext cx="7559675" cy="3702050"/>
            <a:chOff x="432" y="1152"/>
            <a:chExt cx="4762" cy="2332"/>
          </a:xfrm>
        </p:grpSpPr>
        <p:sp>
          <p:nvSpPr>
            <p:cNvPr id="410628" name="AutoShape 4"/>
            <p:cNvSpPr>
              <a:spLocks noChangeArrowheads="1"/>
            </p:cNvSpPr>
            <p:nvPr/>
          </p:nvSpPr>
          <p:spPr bwMode="auto">
            <a:xfrm>
              <a:off x="1431" y="2090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GB" sz="4000">
                  <a:latin typeface="Arial" charset="0"/>
                </a:rPr>
                <a:t>A</a:t>
              </a:r>
            </a:p>
          </p:txBody>
        </p:sp>
        <p:sp>
          <p:nvSpPr>
            <p:cNvPr id="410629" name="Text Box 5"/>
            <p:cNvSpPr txBox="1">
              <a:spLocks noChangeArrowheads="1"/>
            </p:cNvSpPr>
            <p:nvPr/>
          </p:nvSpPr>
          <p:spPr bwMode="auto">
            <a:xfrm>
              <a:off x="1488" y="2832"/>
              <a:ext cx="4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Arial" charset="0"/>
                </a:rPr>
                <a:t>sign</a:t>
              </a:r>
            </a:p>
          </p:txBody>
        </p:sp>
        <p:pic>
          <p:nvPicPr>
            <p:cNvPr id="410630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8" y="2028"/>
              <a:ext cx="720" cy="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0631" name="AutoShape 7"/>
            <p:cNvSpPr>
              <a:spLocks noChangeArrowheads="1"/>
            </p:cNvSpPr>
            <p:nvPr/>
          </p:nvSpPr>
          <p:spPr bwMode="auto">
            <a:xfrm>
              <a:off x="3543" y="2090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GB" sz="4000">
                  <a:latin typeface="Arial" charset="0"/>
                </a:rPr>
                <a:t>B</a:t>
              </a:r>
            </a:p>
          </p:txBody>
        </p:sp>
        <p:sp>
          <p:nvSpPr>
            <p:cNvPr id="410632" name="Text Box 8"/>
            <p:cNvSpPr txBox="1">
              <a:spLocks noChangeArrowheads="1"/>
            </p:cNvSpPr>
            <p:nvPr/>
          </p:nvSpPr>
          <p:spPr bwMode="auto">
            <a:xfrm>
              <a:off x="3553" y="2832"/>
              <a:ext cx="5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Arial" charset="0"/>
                </a:rPr>
                <a:t>verify</a:t>
              </a:r>
            </a:p>
          </p:txBody>
        </p:sp>
        <p:sp>
          <p:nvSpPr>
            <p:cNvPr id="410633" name="Line 9"/>
            <p:cNvSpPr>
              <a:spLocks noChangeShapeType="1"/>
            </p:cNvSpPr>
            <p:nvPr/>
          </p:nvSpPr>
          <p:spPr bwMode="auto">
            <a:xfrm>
              <a:off x="2112" y="254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34" name="Line 10"/>
            <p:cNvSpPr>
              <a:spLocks noChangeShapeType="1"/>
            </p:cNvSpPr>
            <p:nvPr/>
          </p:nvSpPr>
          <p:spPr bwMode="auto">
            <a:xfrm>
              <a:off x="1200" y="25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35" name="Line 11"/>
            <p:cNvSpPr>
              <a:spLocks noChangeShapeType="1"/>
            </p:cNvSpPr>
            <p:nvPr/>
          </p:nvSpPr>
          <p:spPr bwMode="auto">
            <a:xfrm>
              <a:off x="422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36" name="Text Box 12"/>
            <p:cNvSpPr txBox="1">
              <a:spLocks noChangeArrowheads="1"/>
            </p:cNvSpPr>
            <p:nvPr/>
          </p:nvSpPr>
          <p:spPr bwMode="auto">
            <a:xfrm>
              <a:off x="432" y="2976"/>
              <a:ext cx="9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Arial" charset="0"/>
                </a:rPr>
                <a:t>document</a:t>
              </a:r>
            </a:p>
          </p:txBody>
        </p:sp>
        <p:sp>
          <p:nvSpPr>
            <p:cNvPr id="410637" name="Line 13"/>
            <p:cNvSpPr>
              <a:spLocks noChangeShapeType="1"/>
            </p:cNvSpPr>
            <p:nvPr/>
          </p:nvSpPr>
          <p:spPr bwMode="auto">
            <a:xfrm>
              <a:off x="393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638" name="Line 14"/>
            <p:cNvSpPr>
              <a:spLocks noChangeShapeType="1"/>
            </p:cNvSpPr>
            <p:nvPr/>
          </p:nvSpPr>
          <p:spPr bwMode="auto">
            <a:xfrm>
              <a:off x="177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410639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4" y="1152"/>
              <a:ext cx="816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640" name="Picture 1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04" y="1344"/>
              <a:ext cx="768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641" name="Picture 1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48" y="1488"/>
              <a:ext cx="720" cy="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784" y="2064"/>
              <a:ext cx="369" cy="551"/>
              <a:chOff x="2431" y="2697"/>
              <a:chExt cx="492" cy="738"/>
            </a:xfrm>
          </p:grpSpPr>
          <p:sp>
            <p:nvSpPr>
              <p:cNvPr id="410643" name="Freeform 19"/>
              <p:cNvSpPr>
                <a:spLocks/>
              </p:cNvSpPr>
              <p:nvPr/>
            </p:nvSpPr>
            <p:spPr bwMode="auto">
              <a:xfrm>
                <a:off x="2431" y="2891"/>
                <a:ext cx="492" cy="544"/>
              </a:xfrm>
              <a:custGeom>
                <a:avLst/>
                <a:gdLst/>
                <a:ahLst/>
                <a:cxnLst>
                  <a:cxn ang="0">
                    <a:pos x="340" y="56"/>
                  </a:cxn>
                  <a:cxn ang="0">
                    <a:pos x="243" y="421"/>
                  </a:cxn>
                  <a:cxn ang="0">
                    <a:pos x="130" y="732"/>
                  </a:cxn>
                  <a:cxn ang="0">
                    <a:pos x="0" y="1088"/>
                  </a:cxn>
                  <a:cxn ang="0">
                    <a:pos x="110" y="1018"/>
                  </a:cxn>
                  <a:cxn ang="0">
                    <a:pos x="236" y="938"/>
                  </a:cxn>
                  <a:cxn ang="0">
                    <a:pos x="306" y="901"/>
                  </a:cxn>
                  <a:cxn ang="0">
                    <a:pos x="362" y="877"/>
                  </a:cxn>
                  <a:cxn ang="0">
                    <a:pos x="418" y="864"/>
                  </a:cxn>
                  <a:cxn ang="0">
                    <a:pos x="469" y="858"/>
                  </a:cxn>
                  <a:cxn ang="0">
                    <a:pos x="542" y="843"/>
                  </a:cxn>
                  <a:cxn ang="0">
                    <a:pos x="497" y="725"/>
                  </a:cxn>
                  <a:cxn ang="0">
                    <a:pos x="553" y="717"/>
                  </a:cxn>
                  <a:cxn ang="0">
                    <a:pos x="620" y="732"/>
                  </a:cxn>
                  <a:cxn ang="0">
                    <a:pos x="686" y="766"/>
                  </a:cxn>
                  <a:cxn ang="0">
                    <a:pos x="738" y="797"/>
                  </a:cxn>
                  <a:cxn ang="0">
                    <a:pos x="783" y="834"/>
                  </a:cxn>
                  <a:cxn ang="0">
                    <a:pos x="829" y="871"/>
                  </a:cxn>
                  <a:cxn ang="0">
                    <a:pos x="901" y="938"/>
                  </a:cxn>
                  <a:cxn ang="0">
                    <a:pos x="985" y="1003"/>
                  </a:cxn>
                  <a:cxn ang="0">
                    <a:pos x="966" y="771"/>
                  </a:cxn>
                  <a:cxn ang="0">
                    <a:pos x="922" y="586"/>
                  </a:cxn>
                  <a:cxn ang="0">
                    <a:pos x="875" y="371"/>
                  </a:cxn>
                  <a:cxn ang="0">
                    <a:pos x="837" y="213"/>
                  </a:cxn>
                  <a:cxn ang="0">
                    <a:pos x="811" y="89"/>
                  </a:cxn>
                  <a:cxn ang="0">
                    <a:pos x="799" y="0"/>
                  </a:cxn>
                  <a:cxn ang="0">
                    <a:pos x="340" y="56"/>
                  </a:cxn>
                </a:cxnLst>
                <a:rect l="0" t="0" r="r" b="b"/>
                <a:pathLst>
                  <a:path w="985" h="1088">
                    <a:moveTo>
                      <a:pt x="340" y="56"/>
                    </a:moveTo>
                    <a:lnTo>
                      <a:pt x="243" y="421"/>
                    </a:lnTo>
                    <a:lnTo>
                      <a:pt x="130" y="732"/>
                    </a:lnTo>
                    <a:lnTo>
                      <a:pt x="0" y="1088"/>
                    </a:lnTo>
                    <a:lnTo>
                      <a:pt x="110" y="1018"/>
                    </a:lnTo>
                    <a:lnTo>
                      <a:pt x="236" y="938"/>
                    </a:lnTo>
                    <a:lnTo>
                      <a:pt x="306" y="901"/>
                    </a:lnTo>
                    <a:lnTo>
                      <a:pt x="362" y="877"/>
                    </a:lnTo>
                    <a:lnTo>
                      <a:pt x="418" y="864"/>
                    </a:lnTo>
                    <a:lnTo>
                      <a:pt x="469" y="858"/>
                    </a:lnTo>
                    <a:lnTo>
                      <a:pt x="542" y="843"/>
                    </a:lnTo>
                    <a:lnTo>
                      <a:pt x="497" y="725"/>
                    </a:lnTo>
                    <a:lnTo>
                      <a:pt x="553" y="717"/>
                    </a:lnTo>
                    <a:lnTo>
                      <a:pt x="620" y="732"/>
                    </a:lnTo>
                    <a:lnTo>
                      <a:pt x="686" y="766"/>
                    </a:lnTo>
                    <a:lnTo>
                      <a:pt x="738" y="797"/>
                    </a:lnTo>
                    <a:lnTo>
                      <a:pt x="783" y="834"/>
                    </a:lnTo>
                    <a:lnTo>
                      <a:pt x="829" y="871"/>
                    </a:lnTo>
                    <a:lnTo>
                      <a:pt x="901" y="938"/>
                    </a:lnTo>
                    <a:lnTo>
                      <a:pt x="985" y="1003"/>
                    </a:lnTo>
                    <a:lnTo>
                      <a:pt x="966" y="771"/>
                    </a:lnTo>
                    <a:lnTo>
                      <a:pt x="922" y="586"/>
                    </a:lnTo>
                    <a:lnTo>
                      <a:pt x="875" y="371"/>
                    </a:lnTo>
                    <a:lnTo>
                      <a:pt x="837" y="213"/>
                    </a:lnTo>
                    <a:lnTo>
                      <a:pt x="811" y="89"/>
                    </a:lnTo>
                    <a:lnTo>
                      <a:pt x="799" y="0"/>
                    </a:lnTo>
                    <a:lnTo>
                      <a:pt x="340" y="56"/>
                    </a:lnTo>
                    <a:close/>
                  </a:path>
                </a:pathLst>
              </a:custGeom>
              <a:solidFill>
                <a:srgbClr val="FF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44" name="Oval 20"/>
              <p:cNvSpPr>
                <a:spLocks noChangeArrowheads="1"/>
              </p:cNvSpPr>
              <p:nvPr/>
            </p:nvSpPr>
            <p:spPr bwMode="auto">
              <a:xfrm>
                <a:off x="2562" y="2697"/>
                <a:ext cx="300" cy="286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45" name="Freeform 21"/>
              <p:cNvSpPr>
                <a:spLocks/>
              </p:cNvSpPr>
              <p:nvPr/>
            </p:nvSpPr>
            <p:spPr bwMode="auto">
              <a:xfrm>
                <a:off x="2567" y="2704"/>
                <a:ext cx="286" cy="277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261" y="102"/>
                  </a:cxn>
                  <a:cxn ang="0">
                    <a:pos x="202" y="13"/>
                  </a:cxn>
                  <a:cxn ang="0">
                    <a:pos x="215" y="112"/>
                  </a:cxn>
                  <a:cxn ang="0">
                    <a:pos x="143" y="38"/>
                  </a:cxn>
                  <a:cxn ang="0">
                    <a:pos x="171" y="136"/>
                  </a:cxn>
                  <a:cxn ang="0">
                    <a:pos x="93" y="76"/>
                  </a:cxn>
                  <a:cxn ang="0">
                    <a:pos x="137" y="169"/>
                  </a:cxn>
                  <a:cxn ang="0">
                    <a:pos x="41" y="134"/>
                  </a:cxn>
                  <a:cxn ang="0">
                    <a:pos x="109" y="210"/>
                  </a:cxn>
                  <a:cxn ang="0">
                    <a:pos x="9" y="199"/>
                  </a:cxn>
                  <a:cxn ang="0">
                    <a:pos x="104" y="249"/>
                  </a:cxn>
                  <a:cxn ang="0">
                    <a:pos x="0" y="275"/>
                  </a:cxn>
                  <a:cxn ang="0">
                    <a:pos x="104" y="299"/>
                  </a:cxn>
                  <a:cxn ang="0">
                    <a:pos x="9" y="343"/>
                  </a:cxn>
                  <a:cxn ang="0">
                    <a:pos x="111" y="345"/>
                  </a:cxn>
                  <a:cxn ang="0">
                    <a:pos x="37" y="416"/>
                  </a:cxn>
                  <a:cxn ang="0">
                    <a:pos x="135" y="386"/>
                  </a:cxn>
                  <a:cxn ang="0">
                    <a:pos x="82" y="471"/>
                  </a:cxn>
                  <a:cxn ang="0">
                    <a:pos x="171" y="421"/>
                  </a:cxn>
                  <a:cxn ang="0">
                    <a:pos x="143" y="516"/>
                  </a:cxn>
                  <a:cxn ang="0">
                    <a:pos x="206" y="447"/>
                  </a:cxn>
                  <a:cxn ang="0">
                    <a:pos x="204" y="545"/>
                  </a:cxn>
                  <a:cxn ang="0">
                    <a:pos x="250" y="455"/>
                  </a:cxn>
                  <a:cxn ang="0">
                    <a:pos x="282" y="555"/>
                  </a:cxn>
                  <a:cxn ang="0">
                    <a:pos x="306" y="458"/>
                  </a:cxn>
                  <a:cxn ang="0">
                    <a:pos x="337" y="549"/>
                  </a:cxn>
                  <a:cxn ang="0">
                    <a:pos x="356" y="449"/>
                  </a:cxn>
                  <a:cxn ang="0">
                    <a:pos x="408" y="527"/>
                  </a:cxn>
                  <a:cxn ang="0">
                    <a:pos x="395" y="427"/>
                  </a:cxn>
                  <a:cxn ang="0">
                    <a:pos x="467" y="484"/>
                  </a:cxn>
                  <a:cxn ang="0">
                    <a:pos x="432" y="392"/>
                  </a:cxn>
                  <a:cxn ang="0">
                    <a:pos x="525" y="425"/>
                  </a:cxn>
                  <a:cxn ang="0">
                    <a:pos x="462" y="353"/>
                  </a:cxn>
                  <a:cxn ang="0">
                    <a:pos x="560" y="351"/>
                  </a:cxn>
                  <a:cxn ang="0">
                    <a:pos x="473" y="310"/>
                  </a:cxn>
                  <a:cxn ang="0">
                    <a:pos x="573" y="275"/>
                  </a:cxn>
                  <a:cxn ang="0">
                    <a:pos x="469" y="251"/>
                  </a:cxn>
                  <a:cxn ang="0">
                    <a:pos x="566" y="212"/>
                  </a:cxn>
                  <a:cxn ang="0">
                    <a:pos x="458" y="206"/>
                  </a:cxn>
                  <a:cxn ang="0">
                    <a:pos x="543" y="151"/>
                  </a:cxn>
                  <a:cxn ang="0">
                    <a:pos x="441" y="165"/>
                  </a:cxn>
                  <a:cxn ang="0">
                    <a:pos x="502" y="91"/>
                  </a:cxn>
                  <a:cxn ang="0">
                    <a:pos x="410" y="134"/>
                  </a:cxn>
                  <a:cxn ang="0">
                    <a:pos x="445" y="51"/>
                  </a:cxn>
                  <a:cxn ang="0">
                    <a:pos x="369" y="112"/>
                  </a:cxn>
                  <a:cxn ang="0">
                    <a:pos x="382" y="17"/>
                  </a:cxn>
                  <a:cxn ang="0">
                    <a:pos x="321" y="97"/>
                  </a:cxn>
                  <a:cxn ang="0">
                    <a:pos x="282" y="0"/>
                  </a:cxn>
                </a:cxnLst>
                <a:rect l="0" t="0" r="r" b="b"/>
                <a:pathLst>
                  <a:path w="573" h="555">
                    <a:moveTo>
                      <a:pt x="282" y="0"/>
                    </a:moveTo>
                    <a:lnTo>
                      <a:pt x="261" y="102"/>
                    </a:lnTo>
                    <a:lnTo>
                      <a:pt x="202" y="13"/>
                    </a:lnTo>
                    <a:lnTo>
                      <a:pt x="215" y="112"/>
                    </a:lnTo>
                    <a:lnTo>
                      <a:pt x="143" y="38"/>
                    </a:lnTo>
                    <a:lnTo>
                      <a:pt x="171" y="136"/>
                    </a:lnTo>
                    <a:lnTo>
                      <a:pt x="93" y="76"/>
                    </a:lnTo>
                    <a:lnTo>
                      <a:pt x="137" y="169"/>
                    </a:lnTo>
                    <a:lnTo>
                      <a:pt x="41" y="134"/>
                    </a:lnTo>
                    <a:lnTo>
                      <a:pt x="109" y="210"/>
                    </a:lnTo>
                    <a:lnTo>
                      <a:pt x="9" y="199"/>
                    </a:lnTo>
                    <a:lnTo>
                      <a:pt x="104" y="249"/>
                    </a:lnTo>
                    <a:lnTo>
                      <a:pt x="0" y="275"/>
                    </a:lnTo>
                    <a:lnTo>
                      <a:pt x="104" y="299"/>
                    </a:lnTo>
                    <a:lnTo>
                      <a:pt x="9" y="343"/>
                    </a:lnTo>
                    <a:lnTo>
                      <a:pt x="111" y="345"/>
                    </a:lnTo>
                    <a:lnTo>
                      <a:pt x="37" y="416"/>
                    </a:lnTo>
                    <a:lnTo>
                      <a:pt x="135" y="386"/>
                    </a:lnTo>
                    <a:lnTo>
                      <a:pt x="82" y="471"/>
                    </a:lnTo>
                    <a:lnTo>
                      <a:pt x="171" y="421"/>
                    </a:lnTo>
                    <a:lnTo>
                      <a:pt x="143" y="516"/>
                    </a:lnTo>
                    <a:lnTo>
                      <a:pt x="206" y="447"/>
                    </a:lnTo>
                    <a:lnTo>
                      <a:pt x="204" y="545"/>
                    </a:lnTo>
                    <a:lnTo>
                      <a:pt x="250" y="455"/>
                    </a:lnTo>
                    <a:lnTo>
                      <a:pt x="282" y="555"/>
                    </a:lnTo>
                    <a:lnTo>
                      <a:pt x="306" y="458"/>
                    </a:lnTo>
                    <a:lnTo>
                      <a:pt x="337" y="549"/>
                    </a:lnTo>
                    <a:lnTo>
                      <a:pt x="356" y="449"/>
                    </a:lnTo>
                    <a:lnTo>
                      <a:pt x="408" y="527"/>
                    </a:lnTo>
                    <a:lnTo>
                      <a:pt x="395" y="427"/>
                    </a:lnTo>
                    <a:lnTo>
                      <a:pt x="467" y="484"/>
                    </a:lnTo>
                    <a:lnTo>
                      <a:pt x="432" y="392"/>
                    </a:lnTo>
                    <a:lnTo>
                      <a:pt x="525" y="425"/>
                    </a:lnTo>
                    <a:lnTo>
                      <a:pt x="462" y="353"/>
                    </a:lnTo>
                    <a:lnTo>
                      <a:pt x="560" y="351"/>
                    </a:lnTo>
                    <a:lnTo>
                      <a:pt x="473" y="310"/>
                    </a:lnTo>
                    <a:lnTo>
                      <a:pt x="573" y="275"/>
                    </a:lnTo>
                    <a:lnTo>
                      <a:pt x="469" y="251"/>
                    </a:lnTo>
                    <a:lnTo>
                      <a:pt x="566" y="212"/>
                    </a:lnTo>
                    <a:lnTo>
                      <a:pt x="458" y="206"/>
                    </a:lnTo>
                    <a:lnTo>
                      <a:pt x="543" y="151"/>
                    </a:lnTo>
                    <a:lnTo>
                      <a:pt x="441" y="165"/>
                    </a:lnTo>
                    <a:lnTo>
                      <a:pt x="502" y="91"/>
                    </a:lnTo>
                    <a:lnTo>
                      <a:pt x="410" y="134"/>
                    </a:lnTo>
                    <a:lnTo>
                      <a:pt x="445" y="51"/>
                    </a:lnTo>
                    <a:lnTo>
                      <a:pt x="369" y="112"/>
                    </a:lnTo>
                    <a:lnTo>
                      <a:pt x="382" y="17"/>
                    </a:lnTo>
                    <a:lnTo>
                      <a:pt x="321" y="9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808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46" name="Oval 22"/>
              <p:cNvSpPr>
                <a:spLocks noChangeArrowheads="1"/>
              </p:cNvSpPr>
              <p:nvPr/>
            </p:nvSpPr>
            <p:spPr bwMode="auto">
              <a:xfrm>
                <a:off x="2618" y="2743"/>
                <a:ext cx="188" cy="195"/>
              </a:xfrm>
              <a:prstGeom prst="ellipse">
                <a:avLst/>
              </a:prstGeom>
              <a:solidFill>
                <a:srgbClr val="FFFF00"/>
              </a:solidFill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47" name="Freeform 23"/>
              <p:cNvSpPr>
                <a:spLocks/>
              </p:cNvSpPr>
              <p:nvPr/>
            </p:nvSpPr>
            <p:spPr bwMode="auto">
              <a:xfrm>
                <a:off x="2636" y="2977"/>
                <a:ext cx="45" cy="297"/>
              </a:xfrm>
              <a:custGeom>
                <a:avLst/>
                <a:gdLst/>
                <a:ahLst/>
                <a:cxnLst>
                  <a:cxn ang="0">
                    <a:pos x="89" y="547"/>
                  </a:cxn>
                  <a:cxn ang="0">
                    <a:pos x="39" y="571"/>
                  </a:cxn>
                  <a:cxn ang="0">
                    <a:pos x="0" y="595"/>
                  </a:cxn>
                  <a:cxn ang="0">
                    <a:pos x="85" y="0"/>
                  </a:cxn>
                  <a:cxn ang="0">
                    <a:pos x="85" y="0"/>
                  </a:cxn>
                </a:cxnLst>
                <a:rect l="0" t="0" r="r" b="b"/>
                <a:pathLst>
                  <a:path w="89" h="595">
                    <a:moveTo>
                      <a:pt x="89" y="547"/>
                    </a:moveTo>
                    <a:lnTo>
                      <a:pt x="39" y="571"/>
                    </a:lnTo>
                    <a:lnTo>
                      <a:pt x="0" y="595"/>
                    </a:lnTo>
                    <a:lnTo>
                      <a:pt x="85" y="0"/>
                    </a:lnTo>
                    <a:lnTo>
                      <a:pt x="8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10648" name="Text Box 24"/>
            <p:cNvSpPr txBox="1">
              <a:spLocks noChangeArrowheads="1"/>
            </p:cNvSpPr>
            <p:nvPr/>
          </p:nvSpPr>
          <p:spPr bwMode="auto">
            <a:xfrm>
              <a:off x="2352" y="2736"/>
              <a:ext cx="1013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GB" sz="2400">
                  <a:latin typeface="Arial" charset="0"/>
                </a:rPr>
                <a:t>document </a:t>
              </a:r>
            </a:p>
            <a:p>
              <a:pPr algn="ctr" eaLnBrk="1" hangingPunct="1"/>
              <a:r>
                <a:rPr lang="en-GB" sz="2400">
                  <a:latin typeface="Arial" charset="0"/>
                </a:rPr>
                <a:t>+</a:t>
              </a:r>
            </a:p>
            <a:p>
              <a:pPr algn="ctr" eaLnBrk="1" hangingPunct="1"/>
              <a:r>
                <a:rPr lang="en-GB" sz="2400">
                  <a:latin typeface="Arial" charset="0"/>
                </a:rPr>
                <a:t>signature</a:t>
              </a:r>
            </a:p>
          </p:txBody>
        </p:sp>
        <p:sp>
          <p:nvSpPr>
            <p:cNvPr id="410649" name="Text Box 25"/>
            <p:cNvSpPr txBox="1">
              <a:spLocks noChangeArrowheads="1"/>
            </p:cNvSpPr>
            <p:nvPr/>
          </p:nvSpPr>
          <p:spPr bwMode="auto">
            <a:xfrm>
              <a:off x="4512" y="2256"/>
              <a:ext cx="68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Arial" charset="0"/>
                </a:rPr>
                <a:t>accept</a:t>
              </a:r>
            </a:p>
            <a:p>
              <a:pPr eaLnBrk="1" hangingPunct="1"/>
              <a:r>
                <a:rPr lang="en-GB" sz="2400">
                  <a:latin typeface="Arial" charset="0"/>
                </a:rPr>
                <a:t>reject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E7347-9661-0F45-B0AB-C04F0FF79AC5}" type="slidenum">
              <a:rPr lang="de-DE"/>
              <a:pPr/>
              <a:t>31</a:t>
            </a:fld>
            <a:endParaRPr lang="de-DE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sz="4000" dirty="0"/>
              <a:t>Digital Signatures</a:t>
            </a:r>
            <a:endParaRPr lang="en-US" sz="4000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r>
              <a:rPr lang="en-GB" sz="2000" i="1" dirty="0"/>
              <a:t>A</a:t>
            </a:r>
            <a:r>
              <a:rPr lang="en-GB" sz="2000" dirty="0"/>
              <a:t> has a public verification key and a private signature key (</a:t>
            </a:r>
            <a:r>
              <a:rPr lang="en-GB" sz="2000" dirty="0" err="1">
                <a:sym typeface="Symbol" charset="2"/>
              </a:rPr>
              <a:t></a:t>
            </a:r>
            <a:r>
              <a:rPr lang="en-GB" sz="2000" dirty="0">
                <a:sym typeface="Symbol" charset="2"/>
              </a:rPr>
              <a:t> </a:t>
            </a:r>
            <a:r>
              <a:rPr lang="en-GB" sz="2000" dirty="0"/>
              <a:t>public key cryptography).</a:t>
            </a:r>
          </a:p>
          <a:p>
            <a:r>
              <a:rPr lang="en-GB" sz="2000" i="1" dirty="0"/>
              <a:t>A</a:t>
            </a:r>
            <a:r>
              <a:rPr lang="en-GB" sz="2000" dirty="0"/>
              <a:t> uses her private key to compute her signature on document </a:t>
            </a:r>
            <a:r>
              <a:rPr lang="en-GB" sz="2000" i="1" dirty="0" err="1"/>
              <a:t>m</a:t>
            </a:r>
            <a:r>
              <a:rPr lang="en-GB" sz="2000" dirty="0"/>
              <a:t>.</a:t>
            </a:r>
            <a:endParaRPr lang="en-GB" sz="2000" i="1" dirty="0"/>
          </a:p>
          <a:p>
            <a:r>
              <a:rPr lang="en-GB" sz="2000" i="1" dirty="0"/>
              <a:t>B</a:t>
            </a:r>
            <a:r>
              <a:rPr lang="en-GB" sz="2000" dirty="0"/>
              <a:t> uses a public verification key to check the signature on a document </a:t>
            </a:r>
            <a:r>
              <a:rPr lang="en-GB" sz="2000" i="1" dirty="0" err="1"/>
              <a:t>m</a:t>
            </a:r>
            <a:r>
              <a:rPr lang="en-GB" sz="2000" dirty="0"/>
              <a:t> he receives.</a:t>
            </a:r>
          </a:p>
          <a:p>
            <a:r>
              <a:rPr lang="en-GB" sz="2000" dirty="0"/>
              <a:t>This provides non-repudiation.</a:t>
            </a:r>
          </a:p>
          <a:p>
            <a:r>
              <a:rPr lang="en-GB" sz="2000" dirty="0"/>
              <a:t>Signature algorithm= </a:t>
            </a:r>
            <a:r>
              <a:rPr lang="en-GB" sz="2000" dirty="0" err="1"/>
              <a:t>hash+padding+private</a:t>
            </a:r>
            <a:r>
              <a:rPr lang="en-GB" sz="2000" dirty="0"/>
              <a:t> key operation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6380E6E5-6D5C-8943-B4EC-2D550DF3D2C0}" type="slidenum">
              <a:rPr lang="en-US"/>
              <a:pPr/>
              <a:t>32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4000" dirty="0" err="1"/>
              <a:t>Bleichenbacher</a:t>
            </a:r>
            <a:r>
              <a:rPr lang="en-US" sz="4000" dirty="0"/>
              <a:t> Attack on PKCS1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34340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2000" dirty="0"/>
              <a:t>Chosen-</a:t>
            </a:r>
            <a:r>
              <a:rPr lang="en-US" sz="2000" dirty="0" err="1"/>
              <a:t>ciphertext</a:t>
            </a:r>
            <a:r>
              <a:rPr lang="en-US" sz="2000" dirty="0"/>
              <a:t> attack.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RSA PKCS #1 v1.5 :  </a:t>
            </a:r>
            <a:r>
              <a:rPr lang="en-US" sz="2000" dirty="0" err="1"/>
              <a:t>c</a:t>
            </a:r>
            <a:r>
              <a:rPr lang="en-US" sz="2000" dirty="0"/>
              <a:t> = (00 || 02 || </a:t>
            </a:r>
            <a:r>
              <a:rPr lang="en-US" sz="2000" dirty="0" err="1"/>
              <a:t>r</a:t>
            </a:r>
            <a:r>
              <a:rPr lang="en-US" sz="2000" dirty="0"/>
              <a:t> || 0 || </a:t>
            </a:r>
            <a:r>
              <a:rPr lang="en-US" sz="2000" dirty="0" err="1"/>
              <a:t>m)</a:t>
            </a:r>
            <a:r>
              <a:rPr lang="en-US" sz="2000" baseline="30000" dirty="0" err="1"/>
              <a:t>e</a:t>
            </a:r>
            <a:r>
              <a:rPr lang="en-US" sz="2000" dirty="0"/>
              <a:t> mod </a:t>
            </a:r>
            <a:r>
              <a:rPr lang="en-US" sz="2000" dirty="0" err="1"/>
              <a:t>n</a:t>
            </a:r>
            <a:endParaRPr lang="en-US" sz="2000" dirty="0"/>
          </a:p>
          <a:p>
            <a:pPr>
              <a:spcBef>
                <a:spcPts val="200"/>
              </a:spcBef>
            </a:pPr>
            <a:r>
              <a:rPr lang="en-US" sz="2000" dirty="0">
                <a:sym typeface="Symbol" charset="2"/>
              </a:rPr>
              <a:t>Attacker can test if 16 </a:t>
            </a:r>
            <a:r>
              <a:rPr lang="en-US" sz="2000" dirty="0" err="1">
                <a:sym typeface="Symbol" charset="2"/>
              </a:rPr>
              <a:t>MSBs</a:t>
            </a:r>
            <a:r>
              <a:rPr lang="en-US" sz="2000" dirty="0">
                <a:sym typeface="Symbol" charset="2"/>
              </a:rPr>
              <a:t> of plaintext = ’02’.</a:t>
            </a:r>
            <a:endParaRPr lang="en-US" sz="2000" dirty="0"/>
          </a:p>
          <a:p>
            <a:pPr>
              <a:spcBef>
                <a:spcPts val="200"/>
              </a:spcBef>
            </a:pPr>
            <a:r>
              <a:rPr lang="en-US" sz="2000" dirty="0"/>
              <a:t>Attack:  to decrypt a given </a:t>
            </a:r>
            <a:r>
              <a:rPr lang="en-US" sz="2000" dirty="0" err="1"/>
              <a:t>ciphertext</a:t>
            </a:r>
            <a:r>
              <a:rPr lang="en-US" sz="2000" dirty="0"/>
              <a:t> C do: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ym typeface="Symbol" charset="2"/>
              </a:rPr>
              <a:t>Pick  r  Z</a:t>
            </a:r>
            <a:r>
              <a:rPr lang="en-US" sz="2000" baseline="-25000" dirty="0">
                <a:sym typeface="Symbol" charset="2"/>
              </a:rPr>
              <a:t>n</a:t>
            </a:r>
            <a:r>
              <a:rPr lang="en-US" sz="2000" dirty="0">
                <a:sym typeface="Symbol" charset="2"/>
              </a:rPr>
              <a:t>.   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ym typeface="Symbol" charset="2"/>
              </a:rPr>
              <a:t>Compute  C’ = </a:t>
            </a:r>
            <a:r>
              <a:rPr lang="en-US" sz="2000" dirty="0" err="1">
                <a:sym typeface="Symbol" charset="2"/>
              </a:rPr>
              <a:t>r</a:t>
            </a:r>
            <a:r>
              <a:rPr lang="en-US" sz="2000" baseline="30000" dirty="0" err="1">
                <a:sym typeface="Symbol" charset="2"/>
              </a:rPr>
              <a:t>e</a:t>
            </a:r>
            <a:r>
              <a:rPr lang="en-US" sz="2000" dirty="0" err="1">
                <a:sym typeface="Symbol" charset="2"/>
              </a:rPr>
              <a:t>C</a:t>
            </a:r>
            <a:r>
              <a:rPr lang="en-US" sz="2000" dirty="0">
                <a:sym typeface="Symbol" charset="2"/>
              </a:rPr>
              <a:t>   = (r  </a:t>
            </a:r>
            <a:r>
              <a:rPr lang="en-US" sz="2000" dirty="0">
                <a:latin typeface="Arial" charset="0"/>
                <a:sym typeface="Symbol" charset="2"/>
              </a:rPr>
              <a:t>PKCS1</a:t>
            </a:r>
            <a:r>
              <a:rPr lang="en-US" sz="2000" dirty="0">
                <a:sym typeface="Symbol" charset="2"/>
              </a:rPr>
              <a:t>(M))</a:t>
            </a:r>
            <a:r>
              <a:rPr lang="en-US" sz="2000" baseline="60000" dirty="0">
                <a:sym typeface="Symbol" charset="2"/>
              </a:rPr>
              <a:t>e</a:t>
            </a:r>
            <a:r>
              <a:rPr lang="en-US" sz="2000" dirty="0">
                <a:sym typeface="Symbol" charset="2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ym typeface="Symbol" charset="2"/>
              </a:rPr>
              <a:t>Send  C’  to oracle and use response.</a:t>
            </a:r>
            <a:endParaRPr lang="en-US" sz="2000" baseline="-25000" dirty="0">
              <a:sym typeface="Symbol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1768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Dan </a:t>
            </a:r>
            <a:r>
              <a:rPr lang="en-US" sz="1400" dirty="0" err="1">
                <a:latin typeface="Calibri"/>
              </a:rPr>
              <a:t>Boneh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sz="4000" dirty="0"/>
              <a:t>Side-Channel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3434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sz="2000" dirty="0"/>
              <a:t>Some attack vectors …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Fault Attacks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Timing Attacks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Cache Attacks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Power Analysis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Electromagnetic Emissions</a:t>
            </a:r>
          </a:p>
          <a:p>
            <a:pPr lvl="1">
              <a:spcBef>
                <a:spcPts val="200"/>
              </a:spcBef>
            </a:pPr>
            <a:r>
              <a:rPr lang="en-US" sz="2000" dirty="0"/>
              <a:t>Acoustic Emissions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4884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 err="1"/>
              <a:t>Berlekamp</a:t>
            </a:r>
            <a:r>
              <a:rPr lang="en-US" sz="3600" dirty="0"/>
              <a:t> factorization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f(x)= </a:t>
            </a:r>
            <a:r>
              <a:rPr lang="en-US" dirty="0">
                <a:latin typeface="Math1Mono"/>
              </a:rPr>
              <a:t>∏</a:t>
            </a:r>
            <a:r>
              <a:rPr lang="en-US" sz="2000" baseline="-25000" dirty="0" err="1"/>
              <a:t>i</a:t>
            </a:r>
            <a:r>
              <a:rPr lang="en-US" sz="2000" baseline="-25000" dirty="0"/>
              <a:t>=1</a:t>
            </a:r>
            <a:r>
              <a:rPr lang="en-US" sz="2000" baseline="30000" dirty="0"/>
              <a:t>t</a:t>
            </a:r>
            <a:r>
              <a:rPr lang="en-US" sz="2000" dirty="0"/>
              <a:t> f</a:t>
            </a:r>
            <a:r>
              <a:rPr lang="en-US" sz="2000" baseline="-25000" dirty="0"/>
              <a:t>i</a:t>
            </a:r>
            <a:r>
              <a:rPr lang="en-US" sz="2000" dirty="0"/>
              <a:t>(x) over </a:t>
            </a:r>
            <a:r>
              <a:rPr lang="en-US" sz="2000" dirty="0" err="1"/>
              <a:t>F</a:t>
            </a:r>
            <a:r>
              <a:rPr lang="en-US" sz="2000" baseline="-25000" dirty="0" err="1"/>
              <a:t>p</a:t>
            </a:r>
            <a:r>
              <a:rPr lang="en-US" sz="2000" dirty="0"/>
              <a:t>, deg(f(x))=n. </a:t>
            </a:r>
            <a:r>
              <a:rPr lang="en-US" sz="2000" dirty="0" err="1"/>
              <a:t>f</a:t>
            </a:r>
            <a:r>
              <a:rPr lang="en-US" sz="2000" baseline="-25000" dirty="0" err="1"/>
              <a:t>i</a:t>
            </a:r>
            <a:r>
              <a:rPr lang="en-US" sz="2000" dirty="0" err="1"/>
              <a:t>(x</a:t>
            </a:r>
            <a:r>
              <a:rPr lang="en-US" sz="2000" dirty="0"/>
              <a:t>) irreducible.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/>
              <a:t>F={f(x)};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n;i</a:t>
            </a:r>
            <a:r>
              <a:rPr lang="en-US" dirty="0"/>
              <a:t>++) 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 err="1"/>
              <a:t>x</a:t>
            </a:r>
            <a:r>
              <a:rPr lang="en-US" baseline="30000" dirty="0" err="1"/>
              <a:t>iq</a:t>
            </a:r>
            <a:r>
              <a:rPr lang="en-US" dirty="0"/>
              <a:t>= </a:t>
            </a:r>
            <a:r>
              <a:rPr lang="en-US" sz="2800" dirty="0">
                <a:latin typeface="Math1Mono"/>
              </a:rPr>
              <a:t>∑</a:t>
            </a:r>
            <a:r>
              <a:rPr lang="en-US" baseline="-25000" dirty="0"/>
              <a:t>j=0</a:t>
            </a:r>
            <a:r>
              <a:rPr lang="en-US" baseline="30000" dirty="0"/>
              <a:t>n-1</a:t>
            </a:r>
            <a:r>
              <a:rPr lang="en-US" dirty="0"/>
              <a:t>q</a:t>
            </a:r>
            <a:r>
              <a:rPr lang="en-US" baseline="-25000" dirty="0"/>
              <a:t>ij</a:t>
            </a:r>
            <a:r>
              <a:rPr lang="en-US" dirty="0"/>
              <a:t>x</a:t>
            </a:r>
            <a:r>
              <a:rPr lang="en-US" baseline="30000" dirty="0"/>
              <a:t>j</a:t>
            </a:r>
            <a:r>
              <a:rPr lang="en-US" dirty="0"/>
              <a:t>  (mod f(x)), </a:t>
            </a:r>
            <a:r>
              <a:rPr lang="en-US" dirty="0" err="1"/>
              <a:t>q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 err="1">
                <a:latin typeface="Math1Mono" charset="2"/>
                <a:cs typeface="Math1Mono" charset="2"/>
              </a:rPr>
              <a:t>e</a:t>
            </a:r>
            <a:r>
              <a:rPr lang="en-US" dirty="0" err="1"/>
              <a:t>F</a:t>
            </a:r>
            <a:r>
              <a:rPr lang="en-US" baseline="-25000" dirty="0" err="1"/>
              <a:t>p</a:t>
            </a:r>
            <a:r>
              <a:rPr lang="en-US" dirty="0"/>
              <a:t>.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/>
              <a:t>Find basis &lt;v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v</a:t>
            </a:r>
            <a:r>
              <a:rPr lang="en-US" baseline="-25000" dirty="0" err="1"/>
              <a:t>t</a:t>
            </a:r>
            <a:r>
              <a:rPr lang="en-US" dirty="0"/>
              <a:t>&gt; of null space of (Q-I</a:t>
            </a:r>
            <a:r>
              <a:rPr lang="en-US" baseline="-25000" dirty="0"/>
              <a:t>n</a:t>
            </a:r>
            <a:r>
              <a:rPr lang="en-US" dirty="0"/>
              <a:t>);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/>
              <a:t>// w= w</a:t>
            </a:r>
            <a:r>
              <a:rPr lang="en-US" baseline="-25000" dirty="0"/>
              <a:t>0</a:t>
            </a:r>
            <a:r>
              <a:rPr lang="en-US" dirty="0"/>
              <a:t>, …, w</a:t>
            </a:r>
            <a:r>
              <a:rPr lang="en-US" baseline="-25000" dirty="0"/>
              <a:t>n-1</a:t>
            </a:r>
            <a:r>
              <a:rPr lang="en-US" dirty="0"/>
              <a:t>. w(x) = w</a:t>
            </a:r>
            <a:r>
              <a:rPr lang="en-US" baseline="-25000" dirty="0"/>
              <a:t>0</a:t>
            </a:r>
            <a:r>
              <a:rPr lang="en-US" dirty="0"/>
              <a:t>+w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+ … +w</a:t>
            </a:r>
            <a:r>
              <a:rPr lang="en-US" baseline="-25000" dirty="0"/>
              <a:t>n-1 </a:t>
            </a:r>
            <a:r>
              <a:rPr lang="en-US" dirty="0"/>
              <a:t>x</a:t>
            </a:r>
            <a:r>
              <a:rPr lang="en-US" baseline="30000" dirty="0"/>
              <a:t>n-1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 err="1">
                <a:latin typeface="Math1Mono"/>
              </a:rPr>
              <a:t>⍃</a:t>
            </a:r>
            <a:r>
              <a:rPr lang="en-US" dirty="0" err="1"/>
              <a:t>t;i</a:t>
            </a:r>
            <a:r>
              <a:rPr lang="en-US" dirty="0"/>
              <a:t>++) {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/>
              <a:t>for (h(x)</a:t>
            </a:r>
            <a:r>
              <a:rPr lang="en-US" dirty="0">
                <a:latin typeface="Math1Mono"/>
              </a:rPr>
              <a:t>𝝴</a:t>
            </a:r>
            <a:r>
              <a:rPr lang="en-US" dirty="0"/>
              <a:t>F, deg (h)&gt;1;) {</a:t>
            </a:r>
          </a:p>
          <a:p>
            <a:pPr lvl="5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/>
              <a:t>Compute (h(x), v</a:t>
            </a:r>
            <a:r>
              <a:rPr lang="en-US" baseline="-25000" dirty="0"/>
              <a:t>i</a:t>
            </a:r>
            <a:r>
              <a:rPr lang="en-US" dirty="0"/>
              <a:t>(x)-</a:t>
            </a:r>
            <a:r>
              <a:rPr lang="en-US" dirty="0">
                <a:latin typeface="Math1" pitchFamily="2" charset="2"/>
              </a:rPr>
              <a:t>a</a:t>
            </a:r>
            <a:r>
              <a:rPr lang="en-US" dirty="0"/>
              <a:t>), </a:t>
            </a:r>
            <a:r>
              <a:rPr lang="en-US" dirty="0">
                <a:latin typeface="Math1" pitchFamily="2" charset="2"/>
              </a:rPr>
              <a:t>a</a:t>
            </a:r>
            <a:r>
              <a:rPr lang="en-US" dirty="0">
                <a:latin typeface="Math1Mono"/>
              </a:rPr>
              <a:t> 𝝴 </a:t>
            </a:r>
            <a:r>
              <a:rPr lang="en-US" dirty="0" err="1"/>
              <a:t>F</a:t>
            </a:r>
            <a:r>
              <a:rPr lang="en-US" baseline="-25000" dirty="0" err="1"/>
              <a:t>p</a:t>
            </a:r>
            <a:r>
              <a:rPr lang="en-US" dirty="0"/>
              <a:t>;</a:t>
            </a:r>
          </a:p>
          <a:p>
            <a:pPr lvl="5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/>
              <a:t>Replace h(x) in F with these;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/>
              <a:t>}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/>
              <a:t>return (F);</a:t>
            </a:r>
            <a:endParaRPr lang="en-US" sz="2000" dirty="0"/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O(n</a:t>
            </a:r>
            <a:r>
              <a:rPr lang="en-US" sz="2000" baseline="30000" dirty="0"/>
              <a:t>3</a:t>
            </a:r>
            <a:r>
              <a:rPr lang="en-US" sz="2000" dirty="0"/>
              <a:t>+tpn</a:t>
            </a:r>
            <a:r>
              <a:rPr lang="en-US" sz="2000" baseline="30000" dirty="0"/>
              <a:t>2</a:t>
            </a:r>
            <a:r>
              <a:rPr lang="en-US" sz="2000" dirty="0"/>
              <a:t>), t= # irreducible factors.  Can be reduced to O(n</a:t>
            </a:r>
            <a:r>
              <a:rPr lang="en-US" sz="2000" baseline="30000" dirty="0"/>
              <a:t>3</a:t>
            </a:r>
            <a:r>
              <a:rPr lang="en-US" sz="2000" dirty="0"/>
              <a:t>+t </a:t>
            </a:r>
            <a:r>
              <a:rPr lang="en-US" sz="2000" dirty="0" err="1"/>
              <a:t>lg</a:t>
            </a:r>
            <a:r>
              <a:rPr lang="en-US" sz="2000" dirty="0"/>
              <a:t>(p)n</a:t>
            </a:r>
            <a:r>
              <a:rPr lang="en-US" sz="2000" baseline="30000" dirty="0"/>
              <a:t>2</a:t>
            </a:r>
            <a:r>
              <a:rPr lang="en-US" sz="2000" dirty="0"/>
              <a:t>).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Berlekamp</a:t>
            </a:r>
            <a:r>
              <a:rPr lang="en-US" sz="3600" dirty="0"/>
              <a:t> factorization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72390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Factor x</a:t>
            </a:r>
            <a:r>
              <a:rPr lang="en-US" sz="2000" baseline="30000" dirty="0"/>
              <a:t>7</a:t>
            </a:r>
            <a:r>
              <a:rPr lang="en-US" sz="2000" dirty="0"/>
              <a:t>-1 over GF(2).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1722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19600" y="1143000"/>
          <a:ext cx="2514596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9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315199" y="1188722"/>
          <a:ext cx="5334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81999" y="1219200"/>
          <a:ext cx="5334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48599" y="2209800"/>
            <a:ext cx="36901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=</a:t>
            </a:r>
            <a:endParaRPr lang="en-US" sz="2400" baseline="300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004608"/>
            <a:ext cx="617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Adding and solving get: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1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x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+x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+x = x(x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+x+1)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x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+x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+x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 x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(x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+x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+1)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Dividing into x</a:t>
            </a:r>
            <a:r>
              <a:rPr lang="en-US" sz="2000" baseline="30000" dirty="0">
                <a:latin typeface="Arial" pitchFamily="34" charset="0"/>
                <a:cs typeface="Arial" pitchFamily="34" charset="0"/>
              </a:rPr>
              <a:t>7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-1, we get: (x+1)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Discrete Log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sym typeface="Symbol" pitchFamily="18" charset="2"/>
              </a:rPr>
              <a:t>If </a:t>
            </a:r>
            <a:r>
              <a:rPr lang="en-US" sz="2400" dirty="0">
                <a:latin typeface="Math1" pitchFamily="2" charset="2"/>
                <a:sym typeface="Symbol" pitchFamily="18" charset="2"/>
              </a:rPr>
              <a:t>b</a:t>
            </a:r>
            <a:r>
              <a:rPr lang="en-US" sz="2400" dirty="0">
                <a:sym typeface="Symbol" pitchFamily="18" charset="2"/>
              </a:rPr>
              <a:t>= </a:t>
            </a:r>
            <a:r>
              <a:rPr lang="en-US" sz="2400" dirty="0">
                <a:latin typeface="Math1" pitchFamily="2" charset="2"/>
                <a:sym typeface="Symbol" pitchFamily="18" charset="2"/>
              </a:rPr>
              <a:t>a</a:t>
            </a:r>
            <a:r>
              <a:rPr lang="en-US" sz="2400" baseline="30000" dirty="0">
                <a:sym typeface="Symbol" pitchFamily="18" charset="2"/>
              </a:rPr>
              <a:t>x</a:t>
            </a:r>
            <a:r>
              <a:rPr lang="en-US" sz="2400" dirty="0">
                <a:sym typeface="Symbol" pitchFamily="18" charset="2"/>
              </a:rPr>
              <a:t>, then L</a:t>
            </a:r>
            <a:r>
              <a:rPr lang="en-US" sz="2400" baseline="-25000" dirty="0">
                <a:latin typeface="Math1" pitchFamily="2" charset="2"/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dirty="0">
                <a:latin typeface="Math1" pitchFamily="2" charset="2"/>
                <a:sym typeface="Symbol" pitchFamily="18" charset="2"/>
              </a:rPr>
              <a:t>b</a:t>
            </a:r>
            <a:r>
              <a:rPr lang="en-US" sz="2400" dirty="0">
                <a:sym typeface="Symbol" pitchFamily="18" charset="2"/>
              </a:rPr>
              <a:t>)=x. </a:t>
            </a:r>
            <a:r>
              <a:rPr lang="en-US" sz="2400" dirty="0" err="1">
                <a:sym typeface="Symbol" pitchFamily="18" charset="2"/>
              </a:rPr>
              <a:t>L</a:t>
            </a:r>
            <a:r>
              <a:rPr lang="en-US" sz="2400" baseline="-25000" dirty="0" err="1">
                <a:latin typeface="Math1" pitchFamily="2" charset="2"/>
                <a:sym typeface="Symbol" pitchFamily="18" charset="2"/>
              </a:rPr>
              <a:t>a</a:t>
            </a:r>
            <a:r>
              <a:rPr lang="en-US" sz="2400" dirty="0" err="1">
                <a:sym typeface="Symbol" pitchFamily="18" charset="2"/>
              </a:rPr>
              <a:t>(y</a:t>
            </a:r>
            <a:r>
              <a:rPr lang="en-US" sz="2400" dirty="0">
                <a:sym typeface="Symbol" pitchFamily="18" charset="2"/>
              </a:rPr>
              <a:t>) is the discrete log function.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sym typeface="Symbol" pitchFamily="18" charset="2"/>
              </a:rPr>
              <a:t>If </a:t>
            </a:r>
            <a:r>
              <a:rPr lang="en-US" sz="2400" dirty="0">
                <a:latin typeface="Math1" pitchFamily="2" charset="2"/>
                <a:sym typeface="Symbol" pitchFamily="18" charset="2"/>
              </a:rPr>
              <a:t>g</a:t>
            </a:r>
            <a:r>
              <a:rPr lang="en-US" sz="2400" dirty="0">
                <a:sym typeface="Symbol" pitchFamily="18" charset="2"/>
              </a:rPr>
              <a:t>= </a:t>
            </a:r>
            <a:r>
              <a:rPr lang="en-US" sz="2400" dirty="0" err="1">
                <a:latin typeface="Math1" pitchFamily="2" charset="2"/>
                <a:sym typeface="Symbol" pitchFamily="18" charset="2"/>
              </a:rPr>
              <a:t>b</a:t>
            </a:r>
            <a:r>
              <a:rPr lang="en-US" sz="2400" baseline="30000" dirty="0" err="1">
                <a:sym typeface="Symbol" pitchFamily="18" charset="2"/>
              </a:rPr>
              <a:t>x</a:t>
            </a:r>
            <a:r>
              <a:rPr lang="en-US" sz="2400" dirty="0">
                <a:sym typeface="Symbol" pitchFamily="18" charset="2"/>
              </a:rPr>
              <a:t>, then L</a:t>
            </a:r>
            <a:r>
              <a:rPr lang="en-US" sz="2400" baseline="-25000" dirty="0">
                <a:latin typeface="Math1" pitchFamily="2" charset="2"/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dirty="0">
                <a:latin typeface="Math1" pitchFamily="2" charset="2"/>
                <a:sym typeface="Symbol" pitchFamily="18" charset="2"/>
              </a:rPr>
              <a:t>g</a:t>
            </a:r>
            <a:r>
              <a:rPr lang="en-US" sz="2400" dirty="0">
                <a:sym typeface="Symbol" pitchFamily="18" charset="2"/>
              </a:rPr>
              <a:t>)=</a:t>
            </a:r>
            <a:r>
              <a:rPr lang="en-US" sz="2400" dirty="0" err="1">
                <a:sym typeface="Symbol" pitchFamily="18" charset="2"/>
              </a:rPr>
              <a:t>xL</a:t>
            </a:r>
            <a:r>
              <a:rPr lang="en-US" sz="2400" baseline="-25000" dirty="0" err="1">
                <a:latin typeface="Math1" pitchFamily="2" charset="2"/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dirty="0">
                <a:latin typeface="Math1" pitchFamily="2" charset="2"/>
                <a:sym typeface="Symbol" pitchFamily="18" charset="2"/>
              </a:rPr>
              <a:t>b</a:t>
            </a:r>
            <a:r>
              <a:rPr lang="en-US" sz="2400" dirty="0">
                <a:sym typeface="Symbol" pitchFamily="18" charset="2"/>
              </a:rPr>
              <a:t>).  L</a:t>
            </a:r>
            <a:r>
              <a:rPr lang="en-US" sz="2400" baseline="-25000" dirty="0">
                <a:latin typeface="Math1" pitchFamily="2" charset="2"/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dirty="0">
                <a:latin typeface="Math1" pitchFamily="2" charset="2"/>
                <a:sym typeface="Symbol" pitchFamily="18" charset="2"/>
              </a:rPr>
              <a:t>b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latin typeface="Math1" pitchFamily="2" charset="2"/>
                <a:sym typeface="Symbol" pitchFamily="18" charset="2"/>
              </a:rPr>
              <a:t>b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)= L</a:t>
            </a:r>
            <a:r>
              <a:rPr lang="en-US" sz="2400" baseline="-25000" dirty="0">
                <a:latin typeface="Math1" pitchFamily="2" charset="2"/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dirty="0">
                <a:latin typeface="Math1" pitchFamily="2" charset="2"/>
                <a:sym typeface="Symbol" pitchFamily="18" charset="2"/>
              </a:rPr>
              <a:t>b</a:t>
            </a:r>
            <a:r>
              <a:rPr lang="en-US" sz="2400" baseline="-25000" dirty="0">
                <a:sym typeface="Symbol" pitchFamily="18" charset="2"/>
              </a:rPr>
              <a:t>1</a:t>
            </a:r>
            <a:r>
              <a:rPr lang="en-US" sz="2400" dirty="0">
                <a:sym typeface="Symbol" pitchFamily="18" charset="2"/>
              </a:rPr>
              <a:t>) + L</a:t>
            </a:r>
            <a:r>
              <a:rPr lang="en-US" sz="2400" baseline="-25000" dirty="0">
                <a:latin typeface="Math1" pitchFamily="2" charset="2"/>
                <a:sym typeface="Symbol" pitchFamily="18" charset="2"/>
              </a:rPr>
              <a:t>a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dirty="0">
                <a:latin typeface="Math1" pitchFamily="2" charset="2"/>
                <a:sym typeface="Symbol" pitchFamily="18" charset="2"/>
              </a:rPr>
              <a:t>b</a:t>
            </a:r>
            <a:r>
              <a:rPr lang="en-US" sz="2400" baseline="-25000" dirty="0">
                <a:sym typeface="Symbol" pitchFamily="18" charset="2"/>
              </a:rPr>
              <a:t>2</a:t>
            </a:r>
            <a:r>
              <a:rPr lang="en-US" sz="2400" dirty="0"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endParaRPr lang="en-US" sz="2400" dirty="0"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b="1" dirty="0">
                <a:sym typeface="Symbol" pitchFamily="18" charset="2"/>
              </a:rPr>
              <a:t>Discrete Log Problem (DLP): </a:t>
            </a:r>
            <a:r>
              <a:rPr lang="en-US" sz="2000" dirty="0">
                <a:sym typeface="Symbol" pitchFamily="18" charset="2"/>
              </a:rPr>
              <a:t>Given p, prime, </a:t>
            </a:r>
            <a:r>
              <a:rPr lang="en-US" sz="2000" dirty="0">
                <a:latin typeface="Math1" pitchFamily="2" charset="2"/>
                <a:sym typeface="Symbol" pitchFamily="18" charset="2"/>
              </a:rPr>
              <a:t>a: </a:t>
            </a:r>
            <a:r>
              <a:rPr lang="en-US" sz="2000" dirty="0">
                <a:sym typeface="Symbol" pitchFamily="18" charset="2"/>
              </a:rPr>
              <a:t>&lt;</a:t>
            </a:r>
            <a:r>
              <a:rPr lang="en-US" sz="2000" dirty="0">
                <a:latin typeface="Math1" pitchFamily="2" charset="2"/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&gt;=</a:t>
            </a:r>
            <a:r>
              <a:rPr lang="en-US" sz="2000" dirty="0" err="1">
                <a:sym typeface="Symbol" pitchFamily="18" charset="2"/>
              </a:rPr>
              <a:t>F</a:t>
            </a:r>
            <a:r>
              <a:rPr lang="en-US" sz="2000" baseline="-25000" dirty="0" err="1"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*.</a:t>
            </a:r>
            <a:r>
              <a:rPr lang="en-US" sz="2000" dirty="0">
                <a:latin typeface="Math1" pitchFamily="2" charset="2"/>
                <a:sym typeface="Symbol" pitchFamily="18" charset="2"/>
              </a:rPr>
              <a:t>  B</a:t>
            </a:r>
            <a:r>
              <a:rPr lang="en-US" sz="2000" dirty="0">
                <a:sym typeface="Symbol" pitchFamily="18" charset="2"/>
              </a:rPr>
              <a:t> (mod p), a, unknown, find L</a:t>
            </a:r>
            <a:r>
              <a:rPr lang="en-US" sz="2000" baseline="-25000" dirty="0">
                <a:latin typeface="Math1" pitchFamily="2" charset="2"/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(</a:t>
            </a:r>
            <a:r>
              <a:rPr lang="en-US" sz="2000" dirty="0">
                <a:latin typeface="Math1" pitchFamily="2" charset="2"/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sym typeface="Symbol" pitchFamily="18" charset="2"/>
              </a:rPr>
              <a:t>Computational </a:t>
            </a:r>
            <a:r>
              <a:rPr lang="en-US" sz="2000" b="1" dirty="0" err="1">
                <a:sym typeface="Symbol" pitchFamily="18" charset="2"/>
              </a:rPr>
              <a:t>Diffie</a:t>
            </a:r>
            <a:r>
              <a:rPr lang="en-US" sz="2000" b="1" dirty="0">
                <a:sym typeface="Symbol" pitchFamily="18" charset="2"/>
              </a:rPr>
              <a:t> Hellman Problem (CDHP): </a:t>
            </a:r>
            <a:r>
              <a:rPr lang="en-US" sz="2000" dirty="0">
                <a:sym typeface="Symbol" pitchFamily="18" charset="2"/>
              </a:rPr>
              <a:t>Given p, prime, &lt;</a:t>
            </a:r>
            <a:r>
              <a:rPr lang="en-US" sz="2000" dirty="0">
                <a:latin typeface="Math1" pitchFamily="2" charset="2"/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&gt;=</a:t>
            </a:r>
            <a:r>
              <a:rPr lang="en-US" sz="2000" dirty="0" err="1">
                <a:sym typeface="Symbol" pitchFamily="18" charset="2"/>
              </a:rPr>
              <a:t>F</a:t>
            </a:r>
            <a:r>
              <a:rPr lang="en-US" sz="2000" baseline="-25000" dirty="0" err="1"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*. </a:t>
            </a:r>
            <a:r>
              <a:rPr lang="en-US" sz="2000" dirty="0" err="1">
                <a:latin typeface="Math1" pitchFamily="2" charset="2"/>
                <a:sym typeface="Symbol" pitchFamily="18" charset="2"/>
              </a:rPr>
              <a:t>a</a:t>
            </a:r>
            <a:r>
              <a:rPr lang="en-US" sz="2000" baseline="30000" dirty="0" err="1">
                <a:sym typeface="Symbol" pitchFamily="18" charset="2"/>
              </a:rPr>
              <a:t>a</a:t>
            </a:r>
            <a:r>
              <a:rPr lang="en-US" sz="2000" dirty="0">
                <a:sym typeface="Symbol" pitchFamily="18" charset="2"/>
              </a:rPr>
              <a:t> (mod p), </a:t>
            </a:r>
            <a:r>
              <a:rPr lang="en-US" sz="2000" dirty="0" err="1">
                <a:latin typeface="Math1" pitchFamily="2" charset="2"/>
                <a:sym typeface="Symbol" pitchFamily="18" charset="2"/>
              </a:rPr>
              <a:t>a</a:t>
            </a:r>
            <a:r>
              <a:rPr lang="en-US" sz="2000" baseline="30000" dirty="0" err="1">
                <a:sym typeface="Symbol" pitchFamily="18" charset="2"/>
              </a:rPr>
              <a:t>b</a:t>
            </a:r>
            <a:r>
              <a:rPr lang="en-US" sz="2000" dirty="0">
                <a:sym typeface="Symbol" pitchFamily="18" charset="2"/>
              </a:rPr>
              <a:t> (mod p), find </a:t>
            </a:r>
            <a:r>
              <a:rPr lang="en-US" sz="2000" dirty="0" err="1">
                <a:latin typeface="Math1" pitchFamily="2" charset="2"/>
                <a:sym typeface="Symbol" pitchFamily="18" charset="2"/>
              </a:rPr>
              <a:t>a</a:t>
            </a:r>
            <a:r>
              <a:rPr lang="en-US" sz="2000" baseline="30000" dirty="0" err="1">
                <a:sym typeface="Symbol" pitchFamily="18" charset="2"/>
              </a:rPr>
              <a:t>ab</a:t>
            </a:r>
            <a:r>
              <a:rPr lang="en-US" sz="2000" dirty="0">
                <a:sym typeface="Symbol" pitchFamily="18" charset="2"/>
              </a:rPr>
              <a:t> (mod p).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sym typeface="Symbol" pitchFamily="18" charset="2"/>
              </a:rPr>
              <a:t>Theorem: </a:t>
            </a:r>
            <a:r>
              <a:rPr lang="en-US" sz="2000" dirty="0">
                <a:sym typeface="Symbol" pitchFamily="18" charset="2"/>
              </a:rPr>
              <a:t>CDHP </a:t>
            </a:r>
            <a:r>
              <a:rPr lang="en-US" sz="2400" dirty="0">
                <a:latin typeface="Math1Mono"/>
              </a:rPr>
              <a:t>≦</a:t>
            </a:r>
            <a:r>
              <a:rPr lang="en-US" sz="2000" baseline="-25000" dirty="0">
                <a:sym typeface="Symbol" pitchFamily="18" charset="2"/>
              </a:rPr>
              <a:t>P</a:t>
            </a:r>
            <a:r>
              <a:rPr lang="en-US" sz="2000" dirty="0">
                <a:sym typeface="Symbol" pitchFamily="18" charset="2"/>
              </a:rPr>
              <a:t> DLP.  If the factorization of p-1 is known and </a:t>
            </a:r>
            <a:r>
              <a:rPr lang="en-US" sz="2000" dirty="0">
                <a:latin typeface="Math1Mono" charset="2"/>
                <a:cs typeface="Math1Mono" charset="2"/>
                <a:sym typeface="Symbol" pitchFamily="18" charset="2"/>
              </a:rPr>
              <a:t>f</a:t>
            </a:r>
            <a:r>
              <a:rPr lang="en-US" sz="2000" dirty="0">
                <a:sym typeface="Symbol" pitchFamily="18" charset="2"/>
              </a:rPr>
              <a:t>(p-1) is </a:t>
            </a:r>
            <a:r>
              <a:rPr lang="en-US" sz="2000" dirty="0" err="1">
                <a:sym typeface="Symbol" pitchFamily="18" charset="2"/>
              </a:rPr>
              <a:t>O((ln(p))</a:t>
            </a:r>
            <a:r>
              <a:rPr lang="en-US" sz="2000" baseline="30000" dirty="0" err="1">
                <a:sym typeface="Symbol" pitchFamily="18" charset="2"/>
              </a:rPr>
              <a:t>c</a:t>
            </a:r>
            <a:r>
              <a:rPr lang="en-US" sz="2000" dirty="0">
                <a:sym typeface="Symbol" pitchFamily="18" charset="2"/>
              </a:rPr>
              <a:t>) smooth then DLP and CDHP are equivalent.</a:t>
            </a:r>
            <a:endParaRPr lang="en-US" sz="2400" dirty="0">
              <a:sym typeface="Symbol" pitchFamily="18" charset="2"/>
            </a:endParaRPr>
          </a:p>
          <a:p>
            <a:pPr>
              <a:spcBef>
                <a:spcPts val="200"/>
              </a:spcBef>
            </a:pPr>
            <a:endParaRPr lang="en-US" sz="2000" dirty="0"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b="1" dirty="0">
                <a:sym typeface="Symbol" pitchFamily="18" charset="2"/>
              </a:rPr>
              <a:t>Conclusion: </a:t>
            </a:r>
            <a:r>
              <a:rPr lang="en-US" sz="2000" dirty="0">
                <a:sym typeface="Symbol" pitchFamily="18" charset="2"/>
              </a:rPr>
              <a:t>Exponentiation is a one way trap-door function.</a:t>
            </a:r>
          </a:p>
          <a:p>
            <a:pPr marL="660400" indent="-660400"/>
            <a:endParaRPr lang="en-US" sz="2400" dirty="0">
              <a:sym typeface="Symbol" pitchFamily="18" charset="2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cryptosystem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Alice, the private </a:t>
            </a:r>
            <a:r>
              <a:rPr lang="en-US" sz="2000" dirty="0" err="1"/>
              <a:t>keyholder</a:t>
            </a:r>
            <a:r>
              <a:rPr lang="en-US" sz="2000" dirty="0"/>
              <a:t>, picks a large prime, p, where p-1 also has large prime divisors (say, p= 2rq+1) and a generator, g, for </a:t>
            </a:r>
            <a:r>
              <a:rPr lang="en-US" sz="2000" dirty="0" err="1"/>
              <a:t>F</a:t>
            </a:r>
            <a:r>
              <a:rPr lang="en-US" sz="2000" baseline="-25000" dirty="0" err="1"/>
              <a:t>p</a:t>
            </a:r>
            <a:r>
              <a:rPr lang="en-US" sz="2000" dirty="0"/>
              <a:t>*.  &lt;g&gt;= </a:t>
            </a:r>
            <a:r>
              <a:rPr lang="en-US" sz="2000" dirty="0" err="1"/>
              <a:t>F</a:t>
            </a:r>
            <a:r>
              <a:rPr lang="en-US" sz="2000" baseline="-25000" dirty="0" err="1"/>
              <a:t>p</a:t>
            </a:r>
            <a:r>
              <a:rPr lang="en-US" sz="2000" dirty="0"/>
              <a:t>*.  Alice also picks a random number, a (secret), and computes A=</a:t>
            </a:r>
            <a:r>
              <a:rPr lang="en-US" sz="2000" dirty="0" err="1"/>
              <a:t>g</a:t>
            </a:r>
            <a:r>
              <a:rPr lang="en-US" sz="2000" baseline="30000" dirty="0" err="1"/>
              <a:t>a</a:t>
            </a:r>
            <a:r>
              <a:rPr lang="en-US" sz="2000" dirty="0"/>
              <a:t> (mod p).  Alice’s public key is &lt;A, g, p&gt;.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To send a message, m, Bob picks a random b (his secret) and computes B= </a:t>
            </a:r>
            <a:r>
              <a:rPr lang="en-US" sz="2000" dirty="0" err="1"/>
              <a:t>g</a:t>
            </a:r>
            <a:r>
              <a:rPr lang="en-US" sz="2000" baseline="30000" dirty="0" err="1"/>
              <a:t>b</a:t>
            </a:r>
            <a:r>
              <a:rPr lang="en-US" sz="2000" dirty="0"/>
              <a:t> (mod p).  Bob transmits (B, </a:t>
            </a:r>
            <a:r>
              <a:rPr lang="en-US" sz="2000" dirty="0" err="1"/>
              <a:t>mA</a:t>
            </a:r>
            <a:r>
              <a:rPr lang="en-US" sz="2000" baseline="30000" dirty="0" err="1"/>
              <a:t>b</a:t>
            </a:r>
            <a:r>
              <a:rPr lang="en-US" sz="2000" dirty="0"/>
              <a:t>)= (B, C).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Alice decodes the message by computing CB</a:t>
            </a:r>
            <a:r>
              <a:rPr lang="en-US" sz="2000" baseline="30000" dirty="0"/>
              <a:t>-a</a:t>
            </a:r>
            <a:r>
              <a:rPr lang="en-US" sz="2000" dirty="0"/>
              <a:t>=m.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Without knowing a, an adversary has to solve the Computational </a:t>
            </a:r>
            <a:r>
              <a:rPr lang="en-US" sz="2000" dirty="0" err="1"/>
              <a:t>Diffie</a:t>
            </a:r>
            <a:r>
              <a:rPr lang="en-US" sz="2000" dirty="0"/>
              <a:t> Hellman Problem to get m.</a:t>
            </a:r>
          </a:p>
          <a:p>
            <a:pPr>
              <a:spcBef>
                <a:spcPts val="200"/>
              </a:spcBef>
              <a:buNone/>
            </a:pPr>
            <a:endParaRPr lang="en-US" sz="2000" dirty="0"/>
          </a:p>
          <a:p>
            <a:pPr>
              <a:spcBef>
                <a:spcPts val="200"/>
              </a:spcBef>
            </a:pPr>
            <a:r>
              <a:rPr lang="en-US" sz="2000" dirty="0"/>
              <a:t>Note: b must be random and never reused!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Alice chooses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p=919.  g=7.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a=111, A= 7</a:t>
            </a:r>
            <a:r>
              <a:rPr lang="en-US" sz="2000" baseline="30000" dirty="0"/>
              <a:t>111</a:t>
            </a:r>
            <a:r>
              <a:rPr lang="en-US" sz="2000" dirty="0"/>
              <a:t>= 461 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Alice’s Public key is &lt;919, 7, 461&gt;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endParaRPr lang="en-US" sz="2000" dirty="0"/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Bob wants to send m=45, picks b= 29.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B=7</a:t>
            </a:r>
            <a:r>
              <a:rPr lang="en-US" sz="2000" baseline="30000" dirty="0"/>
              <a:t>29</a:t>
            </a:r>
            <a:r>
              <a:rPr lang="en-US" sz="2000" dirty="0"/>
              <a:t> =788(mod 919),  461</a:t>
            </a:r>
            <a:r>
              <a:rPr lang="en-US" sz="2000" baseline="30000" dirty="0"/>
              <a:t>29</a:t>
            </a:r>
            <a:r>
              <a:rPr lang="en-US" sz="2000" dirty="0"/>
              <a:t>= 902 (mod 919),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C= (45)(902)= 154(mod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Bob transmits (788, 154).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endParaRPr lang="en-US" sz="2000" dirty="0"/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Alice computes (788)</a:t>
            </a:r>
            <a:r>
              <a:rPr lang="en-US" sz="2000" baseline="30000" dirty="0"/>
              <a:t>-111</a:t>
            </a:r>
            <a:r>
              <a:rPr lang="en-US" sz="2000" dirty="0"/>
              <a:t>= 902</a:t>
            </a:r>
            <a:r>
              <a:rPr lang="en-US" sz="2000" baseline="30000" dirty="0"/>
              <a:t>-1</a:t>
            </a:r>
            <a:r>
              <a:rPr lang="en-US" sz="2000" dirty="0"/>
              <a:t>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(54)(902)+(-53)(919)=1.  54= 902</a:t>
            </a:r>
            <a:r>
              <a:rPr lang="en-US" sz="2000" baseline="30000" dirty="0"/>
              <a:t>-1</a:t>
            </a:r>
            <a:r>
              <a:rPr lang="en-US" sz="2000" dirty="0"/>
              <a:t> (mod 919)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/>
              <a:t>Calculates m= (154) (54)=45 (mod 919).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442920-5917-4C93-9F31-2323EE03882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Signature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14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524000"/>
                <a:ext cx="8610600" cy="4343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/>
                  <a:t>.  A picks a random as in encryption.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/>
                  <a:t>Signing: Signer picks k: 1</a:t>
                </a:r>
                <a:r>
                  <a:rPr lang="en-US" sz="2000" dirty="0">
                    <a:latin typeface="Math1Mono"/>
                  </a:rPr>
                  <a:t>≤</a:t>
                </a:r>
                <a:r>
                  <a:rPr lang="en-US" sz="2000" dirty="0"/>
                  <a:t>k</a:t>
                </a:r>
                <a:r>
                  <a:rPr lang="en-US" sz="2000" dirty="0">
                    <a:latin typeface="Math1Mono"/>
                  </a:rPr>
                  <a:t>≤</a:t>
                </a:r>
                <a:r>
                  <a:rPr lang="en-US" sz="2000" dirty="0"/>
                  <a:t>p-2 with (k, p-1)= 1 and publishes </a:t>
                </a:r>
                <a:r>
                  <a:rPr lang="en-US" sz="2000" dirty="0" err="1"/>
                  <a:t>g</a:t>
                </a:r>
                <a:r>
                  <a:rPr lang="en-US" sz="2000" baseline="30000" dirty="0" err="1"/>
                  <a:t>k</a:t>
                </a:r>
                <a:r>
                  <a:rPr lang="en-US" sz="2000" dirty="0"/>
                  <a:t>.  k is secret.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 err="1"/>
                  <a:t>Sig</a:t>
                </a:r>
                <a:r>
                  <a:rPr lang="en-US" sz="2000" baseline="-25000" dirty="0" err="1"/>
                  <a:t>K</a:t>
                </a:r>
                <a:r>
                  <a:rPr lang="en-US" sz="2000" dirty="0"/>
                  <a:t>(</a:t>
                </a:r>
                <a:r>
                  <a:rPr lang="en-US" sz="2000" dirty="0" err="1"/>
                  <a:t>M,k</a:t>
                </a:r>
                <a:r>
                  <a:rPr lang="en-US" sz="2000" dirty="0"/>
                  <a:t>)= (</a:t>
                </a:r>
                <a:r>
                  <a:rPr lang="en-US" sz="2000" dirty="0" err="1"/>
                  <a:t>t,d</a:t>
                </a:r>
                <a:r>
                  <a:rPr lang="en-US" sz="2000" dirty="0"/>
                  <a:t>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/>
                  <a:t>t= </a:t>
                </a:r>
                <a:r>
                  <a:rPr lang="en-US" sz="2000" dirty="0" err="1"/>
                  <a:t>g</a:t>
                </a:r>
                <a:r>
                  <a:rPr lang="en-US" sz="2000" baseline="30000" dirty="0" err="1"/>
                  <a:t>k</a:t>
                </a:r>
                <a:r>
                  <a:rPr lang="en-US" sz="2000" baseline="30000" dirty="0"/>
                  <a:t> </a:t>
                </a:r>
                <a:r>
                  <a:rPr lang="en-US" sz="2000" dirty="0"/>
                  <a:t>(mod p)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/>
                  <a:t>d=(M-</a:t>
                </a:r>
                <a:r>
                  <a:rPr lang="en-US" sz="2000" dirty="0" err="1"/>
                  <a:t>gt</a:t>
                </a:r>
                <a:r>
                  <a:rPr lang="en-US" sz="2000" dirty="0"/>
                  <a:t>)k</a:t>
                </a:r>
                <a:r>
                  <a:rPr lang="en-US" sz="2000" baseline="30000" dirty="0"/>
                  <a:t>-1</a:t>
                </a:r>
                <a:r>
                  <a:rPr lang="en-US" sz="2000" dirty="0"/>
                  <a:t> (mod p-1)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 err="1"/>
                  <a:t>Ver</a:t>
                </a:r>
                <a:r>
                  <a:rPr lang="en-US" sz="2000" baseline="-25000" dirty="0" err="1"/>
                  <a:t>K</a:t>
                </a:r>
                <a:r>
                  <a:rPr lang="en-US" sz="2000" dirty="0" err="1"/>
                  <a:t>(M,t,d</a:t>
                </a:r>
                <a:r>
                  <a:rPr lang="en-US" sz="2000" dirty="0"/>
                  <a:t>) </a:t>
                </a:r>
                <a:r>
                  <a:rPr lang="en-US" sz="2000" dirty="0" err="1"/>
                  <a:t>iff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</a:t>
                </a:r>
                <a:r>
                  <a:rPr lang="en-US" sz="2000" baseline="30000" dirty="0" err="1"/>
                  <a:t>kt</a:t>
                </a:r>
                <a:r>
                  <a:rPr lang="en-US" sz="2000" baseline="30000" dirty="0"/>
                  <a:t> </a:t>
                </a:r>
                <a:r>
                  <a:rPr lang="en-US" sz="2000" dirty="0"/>
                  <a:t>t</a:t>
                </a:r>
                <a:r>
                  <a:rPr lang="en-US" sz="2000" baseline="30000" dirty="0"/>
                  <a:t>d</a:t>
                </a:r>
                <a:r>
                  <a:rPr lang="en-US" sz="2000" dirty="0"/>
                  <a:t>=</a:t>
                </a:r>
                <a:r>
                  <a:rPr lang="en-US" sz="2000" dirty="0" err="1"/>
                  <a:t>g</a:t>
                </a:r>
                <a:r>
                  <a:rPr lang="en-US" sz="2000" baseline="30000" dirty="0" err="1"/>
                  <a:t>M</a:t>
                </a:r>
                <a:r>
                  <a:rPr lang="en-US" sz="2000" dirty="0"/>
                  <a:t> (mod p)</a:t>
                </a:r>
              </a:p>
              <a:p>
                <a:pPr>
                  <a:spcBef>
                    <a:spcPts val="200"/>
                  </a:spcBef>
                </a:pPr>
                <a:endParaRPr lang="en-US" sz="2000" dirty="0"/>
              </a:p>
              <a:p>
                <a:pPr>
                  <a:spcBef>
                    <a:spcPts val="200"/>
                  </a:spcBef>
                </a:pPr>
                <a:r>
                  <a:rPr lang="en-US" sz="2000" dirty="0"/>
                  <a:t>Notes:  It’s important that M is a hash otherwise there is an existential forgery attack.  It’s important that k be different for every message otherwise adversary can solve for key.</a:t>
                </a:r>
              </a:p>
            </p:txBody>
          </p:sp>
        </mc:Choice>
        <mc:Fallback>
          <p:sp>
            <p:nvSpPr>
              <p:cNvPr id="9114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524000"/>
                <a:ext cx="8610600" cy="4343400"/>
              </a:xfrm>
              <a:blipFill>
                <a:blip r:embed="rId2"/>
                <a:stretch>
                  <a:fillRect l="-589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Timing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153400" cy="3200400"/>
          </a:xfrm>
        </p:spPr>
        <p:txBody>
          <a:bodyPr/>
          <a:lstStyle/>
          <a:p>
            <a:r>
              <a:rPr lang="en-US" sz="2000" dirty="0"/>
              <a:t>Finding g takes about O(</a:t>
            </a:r>
            <a:r>
              <a:rPr lang="en-US" sz="2000" dirty="0" err="1"/>
              <a:t>lg</a:t>
            </a:r>
            <a:r>
              <a:rPr lang="en-US" sz="2000" dirty="0"/>
              <a:t>(p)</a:t>
            </a:r>
            <a:r>
              <a:rPr lang="en-US" sz="2000" baseline="30000" dirty="0"/>
              <a:t>3</a:t>
            </a:r>
            <a:r>
              <a:rPr lang="en-US" sz="2000" dirty="0"/>
              <a:t>) operations, so does </a:t>
            </a:r>
            <a:r>
              <a:rPr lang="en-US" sz="2000" dirty="0" err="1"/>
              <a:t>primality</a:t>
            </a:r>
            <a:r>
              <a:rPr lang="en-US" sz="2000" dirty="0"/>
              <a:t> testing and raising g to the a power mod p.</a:t>
            </a:r>
          </a:p>
          <a:p>
            <a:r>
              <a:rPr lang="en-US" sz="2000" dirty="0"/>
              <a:t>Encryption is also O(</a:t>
            </a:r>
            <a:r>
              <a:rPr lang="en-US" sz="2000" dirty="0" err="1"/>
              <a:t>lg</a:t>
            </a:r>
            <a:r>
              <a:rPr lang="en-US" sz="2000" dirty="0"/>
              <a:t>(p)</a:t>
            </a:r>
            <a:r>
              <a:rPr lang="en-US" sz="2000" baseline="30000" dirty="0"/>
              <a:t>3</a:t>
            </a:r>
            <a:r>
              <a:rPr lang="en-US" sz="2000" dirty="0"/>
              <a:t>) and so is decryption.</a:t>
            </a:r>
          </a:p>
          <a:p>
            <a:r>
              <a:rPr lang="en-US" sz="2000" dirty="0"/>
              <a:t>Note that key generation is cheap but for safety, p&gt;w</a:t>
            </a:r>
            <a:r>
              <a:rPr lang="en-US" sz="2000" baseline="30000" dirty="0"/>
              <a:t>2</a:t>
            </a:r>
            <a:r>
              <a:rPr lang="en-US" sz="2000" dirty="0"/>
              <a:t>, where w is the “computational power” of the adversary.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Finding generators (Gauss)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95400"/>
                <a:ext cx="8382000" cy="4648200"/>
              </a:xfrm>
            </p:spPr>
            <p:txBody>
              <a:bodyPr/>
              <a:lstStyle/>
              <a:p>
                <a:r>
                  <a:rPr lang="en-US" sz="2000" dirty="0">
                    <a:sym typeface="Symbol" pitchFamily="18" charset="2"/>
                  </a:rPr>
                  <a:t>Find a generator, </a:t>
                </a:r>
                <a:r>
                  <a:rPr lang="en-US" sz="2000" i="1" dirty="0">
                    <a:sym typeface="Symbol" pitchFamily="18" charset="2"/>
                  </a:rPr>
                  <a:t>g, </a:t>
                </a:r>
                <a:r>
                  <a:rPr lang="en-US" sz="2000" dirty="0">
                    <a:sym typeface="Symbol" pitchFamily="18" charset="2"/>
                  </a:rPr>
                  <a:t>for </a:t>
                </a:r>
                <a:r>
                  <a:rPr lang="en-US" sz="2000" dirty="0" err="1">
                    <a:sym typeface="Symbol" pitchFamily="18" charset="2"/>
                  </a:rPr>
                  <a:t>F</a:t>
                </a:r>
                <a:r>
                  <a:rPr lang="en-US" sz="2000" baseline="-25000" dirty="0" err="1">
                    <a:sym typeface="Symbol" pitchFamily="18" charset="2"/>
                  </a:rPr>
                  <a:t>p</a:t>
                </a:r>
                <a:r>
                  <a:rPr lang="en-US" sz="2000" dirty="0">
                    <a:sym typeface="Symbol" pitchFamily="18" charset="2"/>
                  </a:rPr>
                  <a:t>*</a:t>
                </a:r>
                <a:r>
                  <a:rPr lang="en-US" sz="2000" i="1" dirty="0">
                    <a:sym typeface="Symbol" pitchFamily="18" charset="2"/>
                  </a:rPr>
                  <a:t>, </a:t>
                </a:r>
                <a:r>
                  <a:rPr lang="en-US" sz="2000" dirty="0">
                    <a:sym typeface="Symbol" pitchFamily="18" charset="2"/>
                  </a:rPr>
                  <a:t>n= (p-1)= p</a:t>
                </a:r>
                <a:r>
                  <a:rPr lang="en-US" sz="2000" baseline="-25000" dirty="0">
                    <a:sym typeface="Symbol" pitchFamily="18" charset="2"/>
                  </a:rPr>
                  <a:t>1</a:t>
                </a:r>
                <a:r>
                  <a:rPr lang="en-US" sz="2000" baseline="30000" dirty="0">
                    <a:sym typeface="Symbol" pitchFamily="18" charset="2"/>
                  </a:rPr>
                  <a:t>e1</a:t>
                </a:r>
                <a:r>
                  <a:rPr lang="en-US" sz="2000" dirty="0">
                    <a:sym typeface="Symbol" pitchFamily="18" charset="2"/>
                  </a:rPr>
                  <a:t> p</a:t>
                </a:r>
                <a:r>
                  <a:rPr lang="en-US" sz="2000" baseline="-25000" dirty="0">
                    <a:sym typeface="Symbol" pitchFamily="18" charset="2"/>
                  </a:rPr>
                  <a:t>2</a:t>
                </a:r>
                <a:r>
                  <a:rPr lang="en-US" sz="2000" baseline="30000" dirty="0">
                    <a:sym typeface="Symbol" pitchFamily="18" charset="2"/>
                  </a:rPr>
                  <a:t>e2</a:t>
                </a:r>
                <a:r>
                  <a:rPr lang="en-US" sz="2000" dirty="0">
                    <a:sym typeface="Symbol" pitchFamily="18" charset="2"/>
                  </a:rPr>
                  <a:t> … </a:t>
                </a:r>
                <a:r>
                  <a:rPr lang="en-US" sz="2000" dirty="0" err="1">
                    <a:sym typeface="Symbol" pitchFamily="18" charset="2"/>
                  </a:rPr>
                  <a:t>p</a:t>
                </a:r>
                <a:r>
                  <a:rPr lang="en-US" sz="2000" baseline="-25000" dirty="0" err="1">
                    <a:sym typeface="Symbol" pitchFamily="18" charset="2"/>
                  </a:rPr>
                  <a:t>k</a:t>
                </a:r>
                <a:r>
                  <a:rPr lang="en-US" sz="2000" baseline="30000" dirty="0" err="1">
                    <a:sym typeface="Symbol" pitchFamily="18" charset="2"/>
                  </a:rPr>
                  <a:t>ek</a:t>
                </a:r>
                <a:r>
                  <a:rPr lang="en-US" sz="2000" dirty="0">
                    <a:sym typeface="Symbol" pitchFamily="18" charset="2"/>
                  </a:rPr>
                  <a:t>.</a:t>
                </a:r>
                <a:endParaRPr lang="en-US" sz="2000" dirty="0">
                  <a:latin typeface="Courier New" pitchFamily="49" charset="0"/>
                  <a:sym typeface="Symbol" pitchFamily="18" charset="2"/>
                </a:endParaRPr>
              </a:p>
              <a:p>
                <a:pPr marL="1460500" lvl="2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while () {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choose a random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gG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for(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=1;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&lt;=k; k++) {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 b=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g</a:t>
                </a:r>
                <a:r>
                  <a:rPr lang="en-US" sz="1800" baseline="30000" dirty="0" err="1">
                    <a:latin typeface="Courier New" pitchFamily="49" charset="0"/>
                    <a:sym typeface="Symbol" pitchFamily="18" charset="2"/>
                  </a:rPr>
                  <a:t>n</a:t>
                </a:r>
                <a:r>
                  <a:rPr lang="en-US" sz="1800" baseline="30000" dirty="0">
                    <a:latin typeface="Courier New" pitchFamily="49" charset="0"/>
                    <a:sym typeface="Symbol" pitchFamily="18" charset="2"/>
                  </a:rPr>
                  <a:t>/pi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 if (b==1)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         break;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		    }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		  if(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&gt;k)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  return g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}</a:t>
                </a:r>
                <a:endParaRPr lang="en-US" sz="2400" dirty="0">
                  <a:sym typeface="Symbol" pitchFamily="18" charset="2"/>
                </a:endParaRPr>
              </a:p>
              <a:p>
                <a:r>
                  <a:rPr lang="en-US" sz="2000" dirty="0">
                    <a:sym typeface="Symbol" pitchFamily="18" charset="2"/>
                  </a:rPr>
                  <a:t>G has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 generators.  Using the lower bound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the probability that g in line 2 is a generator is at least 1/(6 </a:t>
                </a:r>
                <a:r>
                  <a:rPr lang="en-US" sz="2000" dirty="0" err="1">
                    <a:sym typeface="Symbol" pitchFamily="18" charset="2"/>
                  </a:rPr>
                  <a:t>ln</a:t>
                </a:r>
                <a:r>
                  <a:rPr lang="en-US" sz="2000" dirty="0">
                    <a:sym typeface="Symbol" pitchFamily="18" charset="2"/>
                  </a:rPr>
                  <a:t> </a:t>
                </a:r>
                <a:r>
                  <a:rPr lang="en-US" sz="2000" dirty="0" err="1">
                    <a:sym typeface="Symbol" pitchFamily="18" charset="2"/>
                  </a:rPr>
                  <a:t>ln</a:t>
                </a:r>
                <a:r>
                  <a:rPr lang="en-US" sz="2000" dirty="0">
                    <a:sym typeface="Symbol" pitchFamily="18" charset="2"/>
                  </a:rPr>
                  <a:t> </a:t>
                </a:r>
                <a:r>
                  <a:rPr lang="en-US" sz="2000" i="1" dirty="0">
                    <a:sym typeface="Symbol" pitchFamily="18" charset="2"/>
                  </a:rPr>
                  <a:t>n</a:t>
                </a:r>
                <a:r>
                  <a:rPr lang="en-US" sz="2000" dirty="0">
                    <a:sym typeface="Symbol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10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95400"/>
                <a:ext cx="8382000" cy="4648200"/>
              </a:xfrm>
              <a:blipFill>
                <a:blip r:embed="rId2"/>
                <a:stretch>
                  <a:fillRect l="-606" t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  <a:noFill/>
        </p:spPr>
        <p:txBody>
          <a:bodyPr/>
          <a:lstStyle/>
          <a:p>
            <a:r>
              <a:rPr lang="en-US"/>
              <a:t>JLM 20101208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72149</TotalTime>
  <Words>3578</Words>
  <Application>Microsoft Macintosh PowerPoint</Application>
  <PresentationFormat>On-screen Show (4:3)</PresentationFormat>
  <Paragraphs>637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Math1</vt:lpstr>
      <vt:lpstr>Math1Mono</vt:lpstr>
      <vt:lpstr>Math3</vt:lpstr>
      <vt:lpstr>Segoe</vt:lpstr>
      <vt:lpstr>Arial</vt:lpstr>
      <vt:lpstr>Calibri</vt:lpstr>
      <vt:lpstr>Cambria Math</vt:lpstr>
      <vt:lpstr>Courier New</vt:lpstr>
      <vt:lpstr>Helvetica</vt:lpstr>
      <vt:lpstr>Times New Roman</vt:lpstr>
      <vt:lpstr>Contemporary</vt:lpstr>
      <vt:lpstr>PowerPoint Presentation</vt:lpstr>
      <vt:lpstr>HMAC’s concluded</vt:lpstr>
      <vt:lpstr>Discrete log based public key systems</vt:lpstr>
      <vt:lpstr>Discrete Log</vt:lpstr>
      <vt:lpstr>El Gamal cryptosystem</vt:lpstr>
      <vt:lpstr>El Gamal Example</vt:lpstr>
      <vt:lpstr>El Gamal Signature</vt:lpstr>
      <vt:lpstr>Timing</vt:lpstr>
      <vt:lpstr>Finding generators (Gauss)</vt:lpstr>
      <vt:lpstr>Attack on reused nonce</vt:lpstr>
      <vt:lpstr>DSA</vt:lpstr>
      <vt:lpstr>Baby Step Giant Step --- Shanks</vt:lpstr>
      <vt:lpstr>Baby Step Giant Step Example</vt:lpstr>
      <vt:lpstr>Discrete log Pollard r</vt:lpstr>
      <vt:lpstr>Pollard ρ example</vt:lpstr>
      <vt:lpstr>Pohlig-Hellman</vt:lpstr>
      <vt:lpstr>Pohlig-Hellman example</vt:lpstr>
      <vt:lpstr>Index Calculus</vt:lpstr>
      <vt:lpstr>Index Calculus Example</vt:lpstr>
      <vt:lpstr>Index Calculus example - continued</vt:lpstr>
      <vt:lpstr>Diffie Hellman key exchange</vt:lpstr>
      <vt:lpstr>DH key exchange example</vt:lpstr>
      <vt:lpstr>Access Control: authentication and authorization</vt:lpstr>
      <vt:lpstr>Authentication</vt:lpstr>
      <vt:lpstr>Authentication</vt:lpstr>
      <vt:lpstr>Problems with Passwords</vt:lpstr>
      <vt:lpstr>Guessing Passwords</vt:lpstr>
      <vt:lpstr>Password Salting</vt:lpstr>
      <vt:lpstr>Access Control Matrix</vt:lpstr>
      <vt:lpstr>Digital signatures</vt:lpstr>
      <vt:lpstr>Digital Signatures</vt:lpstr>
      <vt:lpstr>Bleichenbacher Attack on PKCS1</vt:lpstr>
      <vt:lpstr>Side-Channel Attacks</vt:lpstr>
      <vt:lpstr>End</vt:lpstr>
      <vt:lpstr>Berlekamp factorization</vt:lpstr>
      <vt:lpstr>Berlekamp factorization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Cryptosystems: Discrete Log</dc:title>
  <dc:subject>Cryptanalysis</dc:subject>
  <dc:creator>John L. Manferdelli</dc:creator>
  <cp:lastModifiedBy>John Manferdelli</cp:lastModifiedBy>
  <cp:revision>4000</cp:revision>
  <dcterms:created xsi:type="dcterms:W3CDTF">2013-04-26T22:34:28Z</dcterms:created>
  <dcterms:modified xsi:type="dcterms:W3CDTF">2020-03-06T01:01:07Z</dcterms:modified>
</cp:coreProperties>
</file>