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5"/>
  </p:notesMasterIdLst>
  <p:handoutMasterIdLst>
    <p:handoutMasterId r:id="rId146"/>
  </p:handoutMasterIdLst>
  <p:sldIdLst>
    <p:sldId id="3175" r:id="rId2"/>
    <p:sldId id="3539" r:id="rId3"/>
    <p:sldId id="3544" r:id="rId4"/>
    <p:sldId id="3540" r:id="rId5"/>
    <p:sldId id="3761" r:id="rId6"/>
    <p:sldId id="3542" r:id="rId7"/>
    <p:sldId id="3730" r:id="rId8"/>
    <p:sldId id="3760" r:id="rId9"/>
    <p:sldId id="3547" r:id="rId10"/>
    <p:sldId id="3541" r:id="rId11"/>
    <p:sldId id="3546" r:id="rId12"/>
    <p:sldId id="3548" r:id="rId13"/>
    <p:sldId id="3545" r:id="rId14"/>
    <p:sldId id="3549" r:id="rId15"/>
    <p:sldId id="3723" r:id="rId16"/>
    <p:sldId id="3724" r:id="rId17"/>
    <p:sldId id="3725" r:id="rId18"/>
    <p:sldId id="3726" r:id="rId19"/>
    <p:sldId id="3727" r:id="rId20"/>
    <p:sldId id="3728" r:id="rId21"/>
    <p:sldId id="3522" r:id="rId22"/>
    <p:sldId id="3523" r:id="rId23"/>
    <p:sldId id="3573" r:id="rId24"/>
    <p:sldId id="3574" r:id="rId25"/>
    <p:sldId id="3575" r:id="rId26"/>
    <p:sldId id="3576" r:id="rId27"/>
    <p:sldId id="3577" r:id="rId28"/>
    <p:sldId id="3579" r:id="rId29"/>
    <p:sldId id="3580" r:id="rId30"/>
    <p:sldId id="3581" r:id="rId31"/>
    <p:sldId id="3582" r:id="rId32"/>
    <p:sldId id="3583" r:id="rId33"/>
    <p:sldId id="3584" r:id="rId34"/>
    <p:sldId id="3585" r:id="rId35"/>
    <p:sldId id="3586" r:id="rId36"/>
    <p:sldId id="3587" r:id="rId37"/>
    <p:sldId id="3588" r:id="rId38"/>
    <p:sldId id="3589" r:id="rId39"/>
    <p:sldId id="3590" r:id="rId40"/>
    <p:sldId id="3591" r:id="rId41"/>
    <p:sldId id="3592" r:id="rId42"/>
    <p:sldId id="3593" r:id="rId43"/>
    <p:sldId id="3594" r:id="rId44"/>
    <p:sldId id="3595" r:id="rId45"/>
    <p:sldId id="3596" r:id="rId46"/>
    <p:sldId id="3597" r:id="rId47"/>
    <p:sldId id="3598" r:id="rId48"/>
    <p:sldId id="3599" r:id="rId49"/>
    <p:sldId id="3600" r:id="rId50"/>
    <p:sldId id="3601" r:id="rId51"/>
    <p:sldId id="3602" r:id="rId52"/>
    <p:sldId id="3603" r:id="rId53"/>
    <p:sldId id="3604" r:id="rId54"/>
    <p:sldId id="3605" r:id="rId55"/>
    <p:sldId id="3606" r:id="rId56"/>
    <p:sldId id="3607" r:id="rId57"/>
    <p:sldId id="3608" r:id="rId58"/>
    <p:sldId id="3609" r:id="rId59"/>
    <p:sldId id="3610" r:id="rId60"/>
    <p:sldId id="3611" r:id="rId61"/>
    <p:sldId id="3612" r:id="rId62"/>
    <p:sldId id="3613" r:id="rId63"/>
    <p:sldId id="3614" r:id="rId64"/>
    <p:sldId id="3615" r:id="rId65"/>
    <p:sldId id="3616" r:id="rId66"/>
    <p:sldId id="3617" r:id="rId67"/>
    <p:sldId id="3618" r:id="rId68"/>
    <p:sldId id="3619" r:id="rId69"/>
    <p:sldId id="3620" r:id="rId70"/>
    <p:sldId id="3621" r:id="rId71"/>
    <p:sldId id="3622" r:id="rId72"/>
    <p:sldId id="3747" r:id="rId73"/>
    <p:sldId id="3748" r:id="rId74"/>
    <p:sldId id="3749" r:id="rId75"/>
    <p:sldId id="3750" r:id="rId76"/>
    <p:sldId id="3751" r:id="rId77"/>
    <p:sldId id="3752" r:id="rId78"/>
    <p:sldId id="3753" r:id="rId79"/>
    <p:sldId id="3754" r:id="rId80"/>
    <p:sldId id="3755" r:id="rId81"/>
    <p:sldId id="3756" r:id="rId82"/>
    <p:sldId id="3757" r:id="rId83"/>
    <p:sldId id="3758" r:id="rId84"/>
    <p:sldId id="3762" r:id="rId85"/>
    <p:sldId id="3763" r:id="rId86"/>
    <p:sldId id="3764" r:id="rId87"/>
    <p:sldId id="3765" r:id="rId88"/>
    <p:sldId id="3766" r:id="rId89"/>
    <p:sldId id="3767" r:id="rId90"/>
    <p:sldId id="3768" r:id="rId91"/>
    <p:sldId id="3769" r:id="rId92"/>
    <p:sldId id="3770" r:id="rId93"/>
    <p:sldId id="3771" r:id="rId94"/>
    <p:sldId id="3644" r:id="rId95"/>
    <p:sldId id="3645" r:id="rId96"/>
    <p:sldId id="3646" r:id="rId97"/>
    <p:sldId id="3647" r:id="rId98"/>
    <p:sldId id="3648" r:id="rId99"/>
    <p:sldId id="3649" r:id="rId100"/>
    <p:sldId id="3650" r:id="rId101"/>
    <p:sldId id="3651" r:id="rId102"/>
    <p:sldId id="3652" r:id="rId103"/>
    <p:sldId id="3653" r:id="rId104"/>
    <p:sldId id="3654" r:id="rId105"/>
    <p:sldId id="3655" r:id="rId106"/>
    <p:sldId id="3656" r:id="rId107"/>
    <p:sldId id="3657" r:id="rId108"/>
    <p:sldId id="3658" r:id="rId109"/>
    <p:sldId id="3659" r:id="rId110"/>
    <p:sldId id="3660" r:id="rId111"/>
    <p:sldId id="3661" r:id="rId112"/>
    <p:sldId id="3662" r:id="rId113"/>
    <p:sldId id="3663" r:id="rId114"/>
    <p:sldId id="3664" r:id="rId115"/>
    <p:sldId id="3665" r:id="rId116"/>
    <p:sldId id="3666" r:id="rId117"/>
    <p:sldId id="3667" r:id="rId118"/>
    <p:sldId id="3668" r:id="rId119"/>
    <p:sldId id="3669" r:id="rId120"/>
    <p:sldId id="3670" r:id="rId121"/>
    <p:sldId id="3671" r:id="rId122"/>
    <p:sldId id="3672" r:id="rId123"/>
    <p:sldId id="3673" r:id="rId124"/>
    <p:sldId id="3674" r:id="rId125"/>
    <p:sldId id="3675" r:id="rId126"/>
    <p:sldId id="3676" r:id="rId127"/>
    <p:sldId id="3677" r:id="rId128"/>
    <p:sldId id="3678" r:id="rId129"/>
    <p:sldId id="3679" r:id="rId130"/>
    <p:sldId id="3680" r:id="rId131"/>
    <p:sldId id="3681" r:id="rId132"/>
    <p:sldId id="3682" r:id="rId133"/>
    <p:sldId id="3683" r:id="rId134"/>
    <p:sldId id="3684" r:id="rId135"/>
    <p:sldId id="3685" r:id="rId136"/>
    <p:sldId id="3686" r:id="rId137"/>
    <p:sldId id="3687" r:id="rId138"/>
    <p:sldId id="3688" r:id="rId139"/>
    <p:sldId id="3689" r:id="rId140"/>
    <p:sldId id="3690" r:id="rId141"/>
    <p:sldId id="3691" r:id="rId142"/>
    <p:sldId id="3744" r:id="rId143"/>
    <p:sldId id="3497" r:id="rId1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FF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1" autoAdjust="0"/>
    <p:restoredTop sz="50000" autoAdjust="0"/>
  </p:normalViewPr>
  <p:slideViewPr>
    <p:cSldViewPr>
      <p:cViewPr>
        <p:scale>
          <a:sx n="89" d="100"/>
          <a:sy n="89" d="100"/>
        </p:scale>
        <p:origin x="210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16BB6-3E89-4A4D-9162-20FC299374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7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7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6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Protocols and Random Numbers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PRNG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724400"/>
          </a:xfrm>
        </p:spPr>
        <p:txBody>
          <a:bodyPr/>
          <a:lstStyle/>
          <a:p>
            <a:r>
              <a:rPr lang="en-US" sz="2000" dirty="0"/>
              <a:t>Base the PRNG on something strong. </a:t>
            </a:r>
          </a:p>
          <a:p>
            <a:r>
              <a:rPr lang="en-US" sz="2000" dirty="0"/>
              <a:t>Make sure the whole PRNG state changes over time..</a:t>
            </a:r>
          </a:p>
          <a:p>
            <a:r>
              <a:rPr lang="en-US" sz="2000" dirty="0"/>
              <a:t>Do “catastrophic reseeding” of the PRNG. </a:t>
            </a:r>
          </a:p>
          <a:p>
            <a:r>
              <a:rPr lang="en-US" sz="2000" dirty="0"/>
              <a:t>Resist backtracking. </a:t>
            </a:r>
          </a:p>
          <a:p>
            <a:r>
              <a:rPr lang="en-US" sz="2000" dirty="0"/>
              <a:t>Resist Chosen-Input Attacks. </a:t>
            </a:r>
          </a:p>
          <a:p>
            <a:r>
              <a:rPr lang="en-US" sz="2000" dirty="0"/>
              <a:t>Recover from Compromises Quickly</a:t>
            </a:r>
          </a:p>
          <a:p>
            <a:r>
              <a:rPr lang="en-US" sz="2000" dirty="0"/>
              <a:t>Use a hash function to protect vulnerable PRNG outputs and entropy mixing. </a:t>
            </a:r>
          </a:p>
          <a:p>
            <a:r>
              <a:rPr lang="en-US" sz="2000" dirty="0"/>
              <a:t>Hash PRNG inputs with a counter or timestamp before use. </a:t>
            </a:r>
          </a:p>
          <a:p>
            <a:r>
              <a:rPr lang="en-US" sz="2000" dirty="0"/>
              <a:t>Occasionally generate a new starting PRNG state.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B43A75-D108-C049-8DDB-AB5FC70276AC}" type="slidenum">
              <a:rPr lang="en-US" smtClean="0">
                <a:latin typeface="Times New Roman" charset="0"/>
              </a:rPr>
              <a:pPr/>
              <a:t>100</a:t>
            </a:fld>
            <a:endParaRPr lang="en-US" dirty="0">
              <a:latin typeface="Times New Roman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SSL Authentication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886200"/>
          </a:xfrm>
        </p:spPr>
        <p:txBody>
          <a:bodyPr/>
          <a:lstStyle/>
          <a:p>
            <a:r>
              <a:rPr lang="en-US" sz="2000" dirty="0"/>
              <a:t>Alice authenticates Bob, not vice-versa</a:t>
            </a:r>
          </a:p>
          <a:p>
            <a:pPr lvl="1"/>
            <a:r>
              <a:rPr lang="en-US" sz="2000" dirty="0"/>
              <a:t>How does client authenticate server?</a:t>
            </a:r>
          </a:p>
          <a:p>
            <a:pPr lvl="1"/>
            <a:r>
              <a:rPr lang="en-US" sz="2000" dirty="0"/>
              <a:t>Why does server not authenticate client?</a:t>
            </a:r>
          </a:p>
          <a:p>
            <a:r>
              <a:rPr lang="en-US" sz="2000" dirty="0"/>
              <a:t>Mutual authentication is possible: Bob sends </a:t>
            </a:r>
            <a:r>
              <a:rPr lang="en-US" sz="2000" b="1" dirty="0">
                <a:solidFill>
                  <a:schemeClr val="accent2"/>
                </a:solidFill>
              </a:rPr>
              <a:t>certificate request</a:t>
            </a:r>
            <a:r>
              <a:rPr lang="en-US" sz="2000" dirty="0"/>
              <a:t> in message 2</a:t>
            </a:r>
          </a:p>
          <a:p>
            <a:pPr lvl="1"/>
            <a:r>
              <a:rPr lang="en-US" sz="2000" dirty="0"/>
              <a:t>This requires client to have certificate</a:t>
            </a:r>
          </a:p>
          <a:p>
            <a:pPr lvl="1"/>
            <a:r>
              <a:rPr lang="en-US" sz="2000" dirty="0"/>
              <a:t>If server wants to authenticate client, server could instead require (encrypted) password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9BA1B5-19F4-C047-B9EC-E5FBCAA98128}" type="slidenum">
              <a:rPr lang="en-US" smtClean="0">
                <a:latin typeface="Times New Roman" charset="0"/>
              </a:rPr>
              <a:pPr/>
              <a:t>101</a:t>
            </a:fld>
            <a:endParaRPr lang="en-US" dirty="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/>
              <a:t> Attack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52400" y="3048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82296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600200"/>
            <a:ext cx="14996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T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057400"/>
            <a:ext cx="1692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Trudy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550750" cy="220980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What prevents this </a:t>
            </a:r>
            <a:r>
              <a:rPr lang="en-US" sz="2000" dirty="0" err="1"/>
              <a:t>MiM</a:t>
            </a:r>
            <a:r>
              <a:rPr lang="en-US" sz="2000" dirty="0"/>
              <a:t> attack?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A:</a:t>
            </a:r>
            <a:r>
              <a:rPr lang="en-US" sz="2000" dirty="0"/>
              <a:t> Bob’s certificate must be signed by a certificate authority (such as </a:t>
            </a:r>
            <a:r>
              <a:rPr lang="en-US" sz="2000" dirty="0" err="1"/>
              <a:t>Verisign</a:t>
            </a:r>
            <a:r>
              <a:rPr lang="en-US" sz="2000" dirty="0"/>
              <a:t>)</a:t>
            </a:r>
          </a:p>
          <a:p>
            <a:r>
              <a:rPr lang="en-US" sz="2000" dirty="0"/>
              <a:t>What does Web browser do if sig. not valid?</a:t>
            </a:r>
          </a:p>
          <a:p>
            <a:r>
              <a:rPr lang="en-US" sz="2000" dirty="0"/>
              <a:t>What does user do if signature is not valid?</a:t>
            </a:r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4114800" y="29114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600200"/>
            <a:ext cx="1507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057400"/>
            <a:ext cx="1591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23262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23263" name="Picture 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447800"/>
            <a:ext cx="1076325" cy="1665288"/>
          </a:xfrm>
          <a:prstGeom prst="rect">
            <a:avLst/>
          </a:prstGeom>
          <a:noFill/>
        </p:spPr>
      </p:pic>
      <p:pic>
        <p:nvPicPr>
          <p:cNvPr id="223264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67640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8260F4-33E6-D143-A045-53B8067B2326}" type="slidenum">
              <a:rPr lang="en-US" smtClean="0">
                <a:latin typeface="Times New Roman" charset="0"/>
              </a:rPr>
              <a:pPr/>
              <a:t>102</a:t>
            </a:fld>
            <a:endParaRPr lang="en-US" dirty="0">
              <a:latin typeface="Times New Roman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SSL Sessions </a:t>
            </a:r>
            <a:r>
              <a:rPr lang="en-US" dirty="0" err="1"/>
              <a:t>vs</a:t>
            </a:r>
            <a:r>
              <a:rPr lang="en-US" dirty="0"/>
              <a:t> Connections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3962400"/>
          </a:xfrm>
        </p:spPr>
        <p:txBody>
          <a:bodyPr/>
          <a:lstStyle/>
          <a:p>
            <a:r>
              <a:rPr lang="en-US" sz="2000" dirty="0"/>
              <a:t>SSL </a:t>
            </a:r>
            <a:r>
              <a:rPr lang="en-US" sz="2000" b="1" dirty="0">
                <a:solidFill>
                  <a:schemeClr val="accent2"/>
                </a:solidFill>
              </a:rPr>
              <a:t>session</a:t>
            </a:r>
            <a:r>
              <a:rPr lang="en-US" sz="2000" dirty="0"/>
              <a:t> is established as shown on previous slides</a:t>
            </a:r>
          </a:p>
          <a:p>
            <a:r>
              <a:rPr lang="en-US" sz="2000" dirty="0"/>
              <a:t>SSL designed for use with HTTP 1.0</a:t>
            </a:r>
          </a:p>
          <a:p>
            <a:r>
              <a:rPr lang="en-US" sz="2000" dirty="0"/>
              <a:t>HTTP 1.0 usually opens multiple simultaneous (parallel) </a:t>
            </a:r>
            <a:r>
              <a:rPr lang="en-US" sz="2000" b="1" dirty="0">
                <a:solidFill>
                  <a:schemeClr val="accent2"/>
                </a:solidFill>
              </a:rPr>
              <a:t>connections</a:t>
            </a:r>
          </a:p>
          <a:p>
            <a:r>
              <a:rPr lang="en-US" sz="2000" dirty="0"/>
              <a:t>SSL session establishment is costly</a:t>
            </a:r>
          </a:p>
          <a:p>
            <a:pPr lvl="1"/>
            <a:r>
              <a:rPr lang="en-US" sz="2000" dirty="0"/>
              <a:t>Due to public key operations</a:t>
            </a:r>
          </a:p>
          <a:p>
            <a:r>
              <a:rPr lang="en-US" sz="2000" dirty="0"/>
              <a:t>SSL has an efficient protocol for opening new connections given an existing session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B2B13A-6A5C-3F4B-8C76-FB0BF392B4C2}" type="slidenum">
              <a:rPr lang="en-US" smtClean="0">
                <a:latin typeface="Times New Roman" charset="0"/>
              </a:rPr>
              <a:pPr/>
              <a:t>103</a:t>
            </a:fld>
            <a:endParaRPr lang="en-US" dirty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90600"/>
          </a:xfrm>
        </p:spPr>
        <p:txBody>
          <a:bodyPr/>
          <a:lstStyle/>
          <a:p>
            <a:r>
              <a:rPr lang="en-US" dirty="0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524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989013" y="3063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7346950" y="29876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2895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066800"/>
            <a:ext cx="2492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session-ID, cipher list,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3363005" y="1612900"/>
            <a:ext cx="2206854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session-ID, cipher, R</a:t>
            </a:r>
            <a:r>
              <a:rPr lang="en-US" sz="1600" b="0" baseline="-25000">
                <a:latin typeface="+mn-lt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h(msgs,SRVR,K)</a:t>
            </a:r>
            <a:r>
              <a:rPr lang="en-US" sz="1600" b="0" baseline="-25000">
                <a:latin typeface="+mn-lt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438400"/>
            <a:ext cx="1689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h(msgs,CLNT,K)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2971800"/>
            <a:ext cx="15192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Protected data</a:t>
            </a: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2133600" y="3429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143000" y="3886200"/>
            <a:ext cx="6858000" cy="1905000"/>
          </a:xfrm>
          <a:noFill/>
          <a:ln/>
        </p:spPr>
        <p:txBody>
          <a:bodyPr/>
          <a:lstStyle/>
          <a:p>
            <a:r>
              <a:rPr lang="en-US" sz="2000" dirty="0">
                <a:latin typeface="+mj-lt"/>
              </a:rPr>
              <a:t>Assuming SSL </a:t>
            </a:r>
            <a:r>
              <a:rPr lang="en-US" sz="2000" b="1" dirty="0">
                <a:solidFill>
                  <a:schemeClr val="accent2"/>
                </a:solidFill>
                <a:latin typeface="+mj-lt"/>
              </a:rPr>
              <a:t>session</a:t>
            </a:r>
            <a:r>
              <a:rPr lang="en-US" sz="2000" dirty="0">
                <a:latin typeface="+mj-lt"/>
              </a:rPr>
              <a:t> exists</a:t>
            </a:r>
          </a:p>
          <a:p>
            <a:r>
              <a:rPr lang="en-US" sz="2000" dirty="0">
                <a:latin typeface="+mj-lt"/>
              </a:rPr>
              <a:t>So S is already known to Alice and Bob</a:t>
            </a:r>
          </a:p>
          <a:p>
            <a:r>
              <a:rPr lang="en-US" sz="2000" dirty="0">
                <a:latin typeface="+mj-lt"/>
              </a:rPr>
              <a:t>Both sides must remember session-ID</a:t>
            </a:r>
          </a:p>
          <a:p>
            <a:r>
              <a:rPr lang="en-US" sz="2000" dirty="0">
                <a:latin typeface="+mj-lt"/>
              </a:rPr>
              <a:t>Again, K = h(S,R</a:t>
            </a:r>
            <a:r>
              <a:rPr lang="en-US" sz="2000" baseline="-25000" dirty="0">
                <a:latin typeface="+mj-lt"/>
              </a:rPr>
              <a:t>A</a:t>
            </a:r>
            <a:r>
              <a:rPr lang="en-US" sz="2000" dirty="0">
                <a:latin typeface="+mj-lt"/>
              </a:rPr>
              <a:t>,R</a:t>
            </a:r>
            <a:r>
              <a:rPr lang="en-US" sz="2000" baseline="-25000" dirty="0">
                <a:latin typeface="+mj-lt"/>
              </a:rPr>
              <a:t>B</a:t>
            </a:r>
            <a:r>
              <a:rPr lang="en-US" sz="2000" dirty="0">
                <a:latin typeface="+mj-lt"/>
              </a:rPr>
              <a:t>)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1143000" y="5486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No public key operations!</a:t>
            </a:r>
            <a:r>
              <a:rPr lang="en-US" sz="2000" b="0" dirty="0">
                <a:latin typeface="+mj-lt"/>
              </a:rPr>
              <a:t> (relies on known S)</a:t>
            </a:r>
          </a:p>
        </p:txBody>
      </p:sp>
      <p:pic>
        <p:nvPicPr>
          <p:cNvPr id="22529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447800"/>
            <a:ext cx="946150" cy="1624013"/>
          </a:xfrm>
          <a:prstGeom prst="rect">
            <a:avLst/>
          </a:prstGeom>
          <a:noFill/>
        </p:spPr>
      </p:pic>
      <p:pic>
        <p:nvPicPr>
          <p:cNvPr id="225298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CEE44EF-31AC-7F44-9FD2-29CBD4629F36}" type="slidenum">
              <a:rPr lang="en-US" smtClean="0">
                <a:latin typeface="Times New Roman" charset="0"/>
              </a:rPr>
              <a:pPr/>
              <a:t>104</a:t>
            </a:fld>
            <a:endParaRPr lang="en-US" dirty="0">
              <a:latin typeface="Times New Roman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r>
              <a:rPr lang="en-US" sz="2000" dirty="0"/>
              <a:t>IPSec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discussed in next section</a:t>
            </a:r>
          </a:p>
          <a:p>
            <a:pPr lvl="1"/>
            <a:r>
              <a:rPr lang="en-US" sz="2000" dirty="0"/>
              <a:t>Lives at the network layer (part of the OS)</a:t>
            </a:r>
          </a:p>
          <a:p>
            <a:pPr lvl="1"/>
            <a:r>
              <a:rPr lang="en-US" sz="2000" dirty="0"/>
              <a:t>Has encryption, integrity, authentication, etc.</a:t>
            </a:r>
          </a:p>
          <a:p>
            <a:pPr lvl="1"/>
            <a:r>
              <a:rPr lang="en-US" sz="2000" dirty="0"/>
              <a:t>Is overly complex (including serious flaws)</a:t>
            </a:r>
          </a:p>
          <a:p>
            <a:r>
              <a:rPr lang="en-US" sz="2000" dirty="0"/>
              <a:t>SSL (and IEEE standard known as TLS)</a:t>
            </a:r>
          </a:p>
          <a:p>
            <a:pPr lvl="1"/>
            <a:r>
              <a:rPr lang="en-US" sz="2000" dirty="0"/>
              <a:t>Lives at socket layer (part of user space)</a:t>
            </a:r>
          </a:p>
          <a:p>
            <a:pPr lvl="1"/>
            <a:r>
              <a:rPr lang="en-US" sz="2000" dirty="0"/>
              <a:t>Has encryption, integrity, authentication, etc.</a:t>
            </a:r>
          </a:p>
          <a:p>
            <a:pPr lvl="1"/>
            <a:r>
              <a:rPr lang="en-US" sz="2000" dirty="0"/>
              <a:t>Has a simpler specification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CCF732-8B56-1145-8FC8-8FB0CA8C9DD6}" type="slidenum">
              <a:rPr lang="en-US" smtClean="0">
                <a:latin typeface="Times New Roman" charset="0"/>
              </a:rPr>
              <a:pPr/>
              <a:t>105</a:t>
            </a:fld>
            <a:endParaRPr lang="en-US" dirty="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sz="2000" dirty="0"/>
              <a:t>IPSec implementation</a:t>
            </a:r>
          </a:p>
          <a:p>
            <a:pPr lvl="1"/>
            <a:r>
              <a:rPr lang="en-US" sz="2000" dirty="0"/>
              <a:t>Requires changes to OS, but no changes to applications</a:t>
            </a:r>
          </a:p>
          <a:p>
            <a:r>
              <a:rPr lang="en-US" sz="2000" dirty="0"/>
              <a:t>SSL implementation</a:t>
            </a:r>
          </a:p>
          <a:p>
            <a:pPr lvl="1"/>
            <a:r>
              <a:rPr lang="en-US" sz="2000" dirty="0"/>
              <a:t>Requires changes to applications, but no changes to OS</a:t>
            </a:r>
          </a:p>
          <a:p>
            <a:r>
              <a:rPr lang="en-US" sz="2000" dirty="0"/>
              <a:t>SSL built into Web application early on (Netscape)</a:t>
            </a:r>
          </a:p>
          <a:p>
            <a:r>
              <a:rPr lang="en-US" sz="2000" dirty="0"/>
              <a:t>IPSec used in VPN applications (secure tunnel)</a:t>
            </a:r>
          </a:p>
          <a:p>
            <a:r>
              <a:rPr lang="en-US" sz="2000" dirty="0"/>
              <a:t>Reluctance to retrofit applications for SSL</a:t>
            </a:r>
          </a:p>
          <a:p>
            <a:r>
              <a:rPr lang="en-US" sz="2000" dirty="0"/>
              <a:t>Reluctance to use IPSec due to complexity and interoperability issues</a:t>
            </a:r>
          </a:p>
          <a:p>
            <a:r>
              <a:rPr lang="en-US" sz="2000" dirty="0"/>
              <a:t>Result? </a:t>
            </a:r>
            <a:r>
              <a:rPr lang="en-US" sz="2000" b="1" dirty="0">
                <a:solidFill>
                  <a:schemeClr val="accent2"/>
                </a:solidFill>
              </a:rPr>
              <a:t>Internet less secure than it should be!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324B87-6FD2-0F45-80AA-A41DC251D7C7}" type="slidenum">
              <a:rPr lang="en-US" smtClean="0">
                <a:latin typeface="Times New Roman" charset="0"/>
              </a:rPr>
              <a:pPr/>
              <a:t>106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/>
              <a:t>IPSec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4A7132-25D2-564E-8452-3452ADA7BEBB}" type="slidenum">
              <a:rPr lang="en-US" smtClean="0">
                <a:latin typeface="Times New Roman" charset="0"/>
              </a:rPr>
              <a:pPr/>
              <a:t>107</a:t>
            </a:fld>
            <a:endParaRPr lang="en-US" dirty="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IPSec and SSL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893" y="1731005"/>
            <a:ext cx="3292475" cy="4267200"/>
          </a:xfrm>
          <a:noFill/>
          <a:ln/>
        </p:spPr>
        <p:txBody>
          <a:bodyPr/>
          <a:lstStyle/>
          <a:p>
            <a:r>
              <a:rPr lang="en-US" sz="2000" dirty="0"/>
              <a:t>IPSec lives at the network layer</a:t>
            </a:r>
          </a:p>
          <a:p>
            <a:r>
              <a:rPr lang="en-US" sz="2000" dirty="0"/>
              <a:t>IPSec is transparent to applications</a:t>
            </a:r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55307" y="2530475"/>
            <a:ext cx="446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SSL</a:t>
            </a:r>
          </a:p>
        </p:txBody>
      </p:sp>
      <p:sp>
        <p:nvSpPr>
          <p:cNvPr id="229390" name="Rectangle 14"/>
          <p:cNvSpPr>
            <a:spLocks noChangeArrowheads="1"/>
          </p:cNvSpPr>
          <p:nvPr/>
        </p:nvSpPr>
        <p:spPr bwMode="auto">
          <a:xfrm>
            <a:off x="3886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3886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>
            <a:off x="5029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4210528" y="3733800"/>
            <a:ext cx="5610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IPSec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8001000" y="3216275"/>
            <a:ext cx="5552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OS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7969250" y="2225675"/>
            <a:ext cx="736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User</a:t>
            </a: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8008938" y="4724400"/>
            <a:ext cx="626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NIC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pplication</a:t>
            </a: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transport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network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link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physical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ACA10E-3028-F741-BD52-0A5F4D6F54BC}" type="slidenum">
              <a:rPr lang="en-US" smtClean="0">
                <a:latin typeface="Times New Roman" charset="0"/>
              </a:rPr>
              <a:pPr/>
              <a:t>108</a:t>
            </a:fld>
            <a:endParaRPr lang="en-US" dirty="0">
              <a:latin typeface="Times New Roman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sz="2000" dirty="0"/>
              <a:t>IPSec is a complex protocol</a:t>
            </a:r>
          </a:p>
          <a:p>
            <a:r>
              <a:rPr lang="en-US" sz="2000" dirty="0"/>
              <a:t>Over-engineered</a:t>
            </a:r>
          </a:p>
          <a:p>
            <a:pPr lvl="1"/>
            <a:r>
              <a:rPr lang="en-US" sz="2000" dirty="0"/>
              <a:t>Lots of generally useless extra features</a:t>
            </a:r>
          </a:p>
          <a:p>
            <a:r>
              <a:rPr lang="en-US" sz="2000" dirty="0"/>
              <a:t>Flawed</a:t>
            </a:r>
          </a:p>
          <a:p>
            <a:pPr lvl="1"/>
            <a:r>
              <a:rPr lang="en-US" sz="2000" dirty="0"/>
              <a:t>Some serious security flaws</a:t>
            </a:r>
          </a:p>
          <a:p>
            <a:r>
              <a:rPr lang="en-US" sz="2000" dirty="0"/>
              <a:t>Interoperability is serious challenge</a:t>
            </a:r>
          </a:p>
          <a:p>
            <a:pPr lvl="1"/>
            <a:r>
              <a:rPr lang="en-US" sz="2000" dirty="0"/>
              <a:t>Defeats the purpose of having a standard!</a:t>
            </a:r>
          </a:p>
          <a:p>
            <a:r>
              <a:rPr lang="en-US" sz="2000" dirty="0"/>
              <a:t>Complex</a:t>
            </a:r>
          </a:p>
          <a:p>
            <a:r>
              <a:rPr lang="en-US" sz="2000" dirty="0"/>
              <a:t>Did I mention, it’s complex?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0400BC-4160-5745-A338-88E5B832DED7}" type="slidenum">
              <a:rPr lang="en-US" smtClean="0">
                <a:latin typeface="Times New Roman" charset="0"/>
              </a:rPr>
              <a:pPr/>
              <a:t>109</a:t>
            </a:fld>
            <a:endParaRPr lang="en-US" dirty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and ESP/AH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581400"/>
          </a:xfrm>
        </p:spPr>
        <p:txBody>
          <a:bodyPr/>
          <a:lstStyle/>
          <a:p>
            <a:r>
              <a:rPr lang="en-US" sz="2000" dirty="0"/>
              <a:t>Two parts to IPSec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IKE: </a:t>
            </a:r>
            <a:r>
              <a:rPr lang="en-US" sz="2000" dirty="0"/>
              <a:t>Internet Key Exchange</a:t>
            </a:r>
          </a:p>
          <a:p>
            <a:pPr lvl="1"/>
            <a:r>
              <a:rPr lang="en-US" sz="2000" dirty="0"/>
              <a:t>Mutual authentication</a:t>
            </a:r>
          </a:p>
          <a:p>
            <a:pPr lvl="1"/>
            <a:r>
              <a:rPr lang="en-US" sz="2000" dirty="0"/>
              <a:t>Establish shared symmetric key</a:t>
            </a:r>
          </a:p>
          <a:p>
            <a:pPr lvl="1"/>
            <a:r>
              <a:rPr lang="en-US" sz="2000" dirty="0"/>
              <a:t>Two “phases”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like SSL session/connection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ESP/AH</a:t>
            </a:r>
            <a:endParaRPr lang="en-US" sz="2000" dirty="0"/>
          </a:p>
          <a:p>
            <a:pPr lvl="1"/>
            <a:r>
              <a:rPr lang="en-US" sz="2000" dirty="0"/>
              <a:t>ESP: Encapsulating Security Payload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for encryption and/or integrity of IP packets</a:t>
            </a:r>
          </a:p>
          <a:p>
            <a:pPr lvl="1"/>
            <a:r>
              <a:rPr lang="en-US" sz="2000" dirty="0"/>
              <a:t>AH: Authentication Header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integrity only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Direct Cryptanalytic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 Input Guessing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Input-based attack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Known input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Replayed input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Chosen input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Backtracking attacks (forward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Permanent compromise attacks (backward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Iterative guessing attacks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Meet-in-the-middle 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Oversampling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9A0ED7-5056-0F4F-848E-0DD8C242F199}" type="slidenum">
              <a:rPr lang="en-US" smtClean="0">
                <a:latin typeface="Times New Roman" charset="0"/>
              </a:rPr>
              <a:pPr/>
              <a:t>110</a:t>
            </a:fld>
            <a:endParaRPr lang="en-US" dirty="0">
              <a:latin typeface="Times New Roman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IKE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85A6D-8D2F-1446-A3E4-22FD385F85C1}" type="slidenum">
              <a:rPr lang="en-US" smtClean="0">
                <a:latin typeface="Times New Roman" charset="0"/>
              </a:rPr>
              <a:pPr/>
              <a:t>111</a:t>
            </a:fld>
            <a:endParaRPr lang="en-US" dirty="0">
              <a:latin typeface="Times New Roman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sz="2000" dirty="0"/>
              <a:t>IKE has 2 phases</a:t>
            </a:r>
          </a:p>
          <a:p>
            <a:pPr lvl="1"/>
            <a:r>
              <a:rPr lang="en-US" sz="2000" dirty="0"/>
              <a:t>Phase 1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IKE security association (SA)</a:t>
            </a:r>
          </a:p>
          <a:p>
            <a:pPr lvl="1"/>
            <a:r>
              <a:rPr lang="en-US" sz="2000" dirty="0"/>
              <a:t>Phase 2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>
                <a:sym typeface="Symbol" charset="2"/>
              </a:rPr>
              <a:t> AH/ESP security association</a:t>
            </a:r>
          </a:p>
          <a:p>
            <a:r>
              <a:rPr lang="en-US" sz="2000" dirty="0"/>
              <a:t>Phase 1 is co</a:t>
            </a:r>
            <a:r>
              <a:rPr lang="en-US" sz="2000" dirty="0">
                <a:sym typeface="Symbol" charset="2"/>
              </a:rPr>
              <a:t>mparable to SSL session </a:t>
            </a:r>
            <a:endParaRPr lang="en-US" sz="2000" dirty="0"/>
          </a:p>
          <a:p>
            <a:r>
              <a:rPr lang="en-US" sz="2000" dirty="0"/>
              <a:t>Phase 2 is comparable to SSL </a:t>
            </a:r>
            <a:r>
              <a:rPr lang="en-US" sz="2000" dirty="0">
                <a:sym typeface="Symbol" charset="2"/>
              </a:rPr>
              <a:t>connection </a:t>
            </a:r>
          </a:p>
          <a:p>
            <a:r>
              <a:rPr lang="en-US" sz="2000" dirty="0"/>
              <a:t>Not an obvious need for two phases in IKE</a:t>
            </a:r>
          </a:p>
          <a:p>
            <a:r>
              <a:rPr lang="en-US" sz="2000" dirty="0"/>
              <a:t>If multiple Phase 2’s do not occur, then it is </a:t>
            </a:r>
            <a:r>
              <a:rPr lang="en-US" sz="2000" b="1" dirty="0">
                <a:solidFill>
                  <a:schemeClr val="accent2"/>
                </a:solidFill>
              </a:rPr>
              <a:t>more</a:t>
            </a:r>
            <a:r>
              <a:rPr lang="en-US" sz="2000" dirty="0"/>
              <a:t> expensive to have two phases!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9EE37-1026-FB44-8CD6-874F534893A5}" type="slidenum">
              <a:rPr lang="en-US" smtClean="0">
                <a:latin typeface="Times New Roman" charset="0"/>
              </a:rPr>
              <a:pPr/>
              <a:t>112</a:t>
            </a:fld>
            <a:endParaRPr lang="en-US" dirty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343400"/>
          </a:xfrm>
        </p:spPr>
        <p:txBody>
          <a:bodyPr/>
          <a:lstStyle/>
          <a:p>
            <a:r>
              <a:rPr lang="en-US" sz="2000" dirty="0"/>
              <a:t>Four different “key” options</a:t>
            </a:r>
          </a:p>
          <a:p>
            <a:pPr lvl="1"/>
            <a:r>
              <a:rPr lang="en-US" sz="2000" dirty="0"/>
              <a:t>Public key encryption (original version)</a:t>
            </a:r>
          </a:p>
          <a:p>
            <a:pPr lvl="1"/>
            <a:r>
              <a:rPr lang="en-US" sz="2000" dirty="0"/>
              <a:t>Public key encryption (improved version)</a:t>
            </a:r>
          </a:p>
          <a:p>
            <a:pPr lvl="1"/>
            <a:r>
              <a:rPr lang="en-US" sz="2000" dirty="0"/>
              <a:t>Public key signature</a:t>
            </a:r>
          </a:p>
          <a:p>
            <a:pPr lvl="1"/>
            <a:r>
              <a:rPr lang="en-US" sz="2000" dirty="0"/>
              <a:t>Symmetric key</a:t>
            </a:r>
          </a:p>
          <a:p>
            <a:r>
              <a:rPr lang="en-US" sz="2000" dirty="0"/>
              <a:t>For each of these, two different “modes”</a:t>
            </a:r>
          </a:p>
          <a:p>
            <a:pPr lvl="1"/>
            <a:r>
              <a:rPr lang="en-US" sz="2000" dirty="0"/>
              <a:t>Main mode</a:t>
            </a:r>
          </a:p>
          <a:p>
            <a:pPr lvl="1"/>
            <a:r>
              <a:rPr lang="en-US" sz="2000" dirty="0"/>
              <a:t>Aggressive mode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There are 8 versions of IKE Phase 1!</a:t>
            </a:r>
          </a:p>
          <a:p>
            <a:r>
              <a:rPr lang="en-US" sz="2000" dirty="0"/>
              <a:t>Evidence that IPSec is over-engineered?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638A27-DB36-5B48-BDD9-7C4D69499DFE}" type="slidenum">
              <a:rPr lang="en-US" smtClean="0">
                <a:latin typeface="Times New Roman" charset="0"/>
              </a:rPr>
              <a:pPr/>
              <a:t>113</a:t>
            </a:fld>
            <a:endParaRPr lang="en-US" dirty="0">
              <a:latin typeface="Times New Roman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/>
              <a:t>We’ll discuss 6 of 8 phase 1 variants</a:t>
            </a:r>
          </a:p>
          <a:p>
            <a:pPr lvl="1"/>
            <a:r>
              <a:rPr lang="en-US" sz="2000" dirty="0"/>
              <a:t>Public key signatures (main and aggressive modes)</a:t>
            </a:r>
          </a:p>
          <a:p>
            <a:pPr lvl="1"/>
            <a:r>
              <a:rPr lang="en-US" sz="2000" dirty="0"/>
              <a:t>Symmetric key (main and aggressive modes)</a:t>
            </a:r>
          </a:p>
          <a:p>
            <a:pPr lvl="1"/>
            <a:r>
              <a:rPr lang="en-US" sz="2000" dirty="0"/>
              <a:t>Public key encryption (main and aggressive)</a:t>
            </a:r>
          </a:p>
          <a:p>
            <a:r>
              <a:rPr lang="en-US" sz="2000" dirty="0"/>
              <a:t>Why public key encryption and public key signatures?</a:t>
            </a:r>
          </a:p>
          <a:p>
            <a:pPr lvl="1"/>
            <a:r>
              <a:rPr lang="en-US" sz="2000" dirty="0"/>
              <a:t>Always know your own private key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May not</a:t>
            </a:r>
            <a:r>
              <a:rPr lang="en-US" sz="2000" dirty="0"/>
              <a:t> (initially) know other side’s public key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5920C8-85E4-1345-B051-306BC4B79429}" type="slidenum">
              <a:rPr lang="en-US" smtClean="0">
                <a:latin typeface="Times New Roman" charset="0"/>
              </a:rPr>
              <a:pPr/>
              <a:t>114</a:t>
            </a:fld>
            <a:endParaRPr lang="en-US" dirty="0">
              <a:latin typeface="Times New Roman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 sz="2000" dirty="0"/>
              <a:t>Uses ephemeral Diffie-Hellman to establish session key</a:t>
            </a:r>
          </a:p>
          <a:p>
            <a:pPr lvl="1"/>
            <a:r>
              <a:rPr lang="en-US" sz="2000" dirty="0"/>
              <a:t>Achieves perfect forward secrecy (PFS)</a:t>
            </a:r>
          </a:p>
          <a:p>
            <a:r>
              <a:rPr lang="en-US" sz="2000" dirty="0"/>
              <a:t>Let </a:t>
            </a:r>
            <a:r>
              <a:rPr lang="en-US" sz="2000" dirty="0">
                <a:latin typeface="Times-Roman" charset="0"/>
              </a:rPr>
              <a:t>a</a:t>
            </a:r>
            <a:r>
              <a:rPr lang="en-US" sz="2000" dirty="0"/>
              <a:t> be Alice’s Diffie-Hellman exponent</a:t>
            </a:r>
          </a:p>
          <a:p>
            <a:r>
              <a:rPr lang="en-US" sz="2000" dirty="0"/>
              <a:t>Let </a:t>
            </a:r>
            <a:r>
              <a:rPr lang="en-US" sz="2000" dirty="0">
                <a:latin typeface="Times-Roman" charset="0"/>
              </a:rPr>
              <a:t>b</a:t>
            </a:r>
            <a:r>
              <a:rPr lang="en-US" sz="2000" dirty="0"/>
              <a:t> be Bob’s Diffie-Hellman exponent</a:t>
            </a:r>
          </a:p>
          <a:p>
            <a:r>
              <a:rPr lang="en-US" sz="2000" dirty="0"/>
              <a:t>Let </a:t>
            </a:r>
            <a:r>
              <a:rPr lang="en-US" sz="2000" dirty="0">
                <a:latin typeface="Times-Roman" charset="0"/>
              </a:rPr>
              <a:t>g</a:t>
            </a:r>
            <a:r>
              <a:rPr lang="en-US" sz="2000" dirty="0"/>
              <a:t> be generator and</a:t>
            </a:r>
            <a:r>
              <a:rPr lang="en-US" sz="2000" dirty="0">
                <a:latin typeface="Times-Roman" charset="0"/>
              </a:rPr>
              <a:t> p</a:t>
            </a:r>
            <a:r>
              <a:rPr lang="en-US" sz="2000" dirty="0"/>
              <a:t> prime</a:t>
            </a:r>
          </a:p>
          <a:p>
            <a:r>
              <a:rPr lang="en-US" sz="2000" dirty="0"/>
              <a:t>Recall </a:t>
            </a:r>
            <a:r>
              <a:rPr lang="en-US" sz="2000" dirty="0">
                <a:latin typeface="Times-Roman" charset="0"/>
              </a:rPr>
              <a:t>p</a:t>
            </a:r>
            <a:r>
              <a:rPr lang="en-US" sz="2000" dirty="0"/>
              <a:t> and </a:t>
            </a:r>
            <a:r>
              <a:rPr lang="en-US" sz="2000" dirty="0">
                <a:latin typeface="Times-Roman" charset="0"/>
              </a:rPr>
              <a:t>g</a:t>
            </a:r>
            <a:r>
              <a:rPr lang="en-US" sz="2000" dirty="0"/>
              <a:t> are public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BBDC15-B22A-4E4A-9B4B-93F2EE7E19BB}" type="slidenum">
              <a:rPr lang="en-US" smtClean="0">
                <a:latin typeface="Times New Roman" charset="0"/>
              </a:rPr>
              <a:pPr/>
              <a:t>115</a:t>
            </a:fld>
            <a:endParaRPr lang="en-US" dirty="0">
              <a:latin typeface="Times New Roman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Digital Signature </a:t>
            </a:r>
            <a:r>
              <a:rPr lang="en-US" sz="3600" dirty="0"/>
              <a:t>(Main Mode)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2286"/>
            <a:ext cx="8001000" cy="183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K = </a:t>
            </a:r>
            <a:r>
              <a:rPr lang="en-US" sz="2000" dirty="0" err="1"/>
              <a:t>h(IC,RC,g</a:t>
            </a:r>
            <a:r>
              <a:rPr lang="en-US" sz="2000" baseline="30000" dirty="0" err="1"/>
              <a:t>ab</a:t>
            </a:r>
            <a:r>
              <a:rPr lang="en-US" sz="2000" baseline="30000" dirty="0"/>
              <a:t> </a:t>
            </a:r>
            <a:r>
              <a:rPr lang="en-US" sz="2000" dirty="0"/>
              <a:t>mod </a:t>
            </a:r>
            <a:r>
              <a:rPr lang="en-US" sz="2000" dirty="0" err="1"/>
              <a:t>p,R</a:t>
            </a:r>
            <a:r>
              <a:rPr lang="en-US" sz="2000" baseline="-25000" dirty="0" err="1"/>
              <a:t>A</a:t>
            </a:r>
            <a:r>
              <a:rPr lang="en-US" sz="2000" dirty="0" err="1"/>
              <a:t>,R</a:t>
            </a:r>
            <a:r>
              <a:rPr lang="en-US" sz="2000" baseline="-25000" dirty="0" err="1"/>
              <a:t>B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SKEYID = </a:t>
            </a:r>
            <a:r>
              <a:rPr lang="en-US" sz="2000" dirty="0" err="1"/>
              <a:t>h(R</a:t>
            </a:r>
            <a:r>
              <a:rPr lang="en-US" sz="2000" baseline="-25000" dirty="0" err="1"/>
              <a:t>A</a:t>
            </a:r>
            <a:r>
              <a:rPr lang="en-US" sz="2000" dirty="0"/>
              <a:t>, R</a:t>
            </a:r>
            <a:r>
              <a:rPr lang="en-US" sz="2000" baseline="-25000" dirty="0"/>
              <a:t>B</a:t>
            </a:r>
            <a:r>
              <a:rPr lang="en-US" sz="2000" dirty="0"/>
              <a:t>, g</a:t>
            </a:r>
            <a:r>
              <a:rPr lang="en-US" sz="2000" baseline="30000" dirty="0"/>
              <a:t>ab</a:t>
            </a:r>
            <a:r>
              <a:rPr lang="en-US" sz="2000" dirty="0"/>
              <a:t> mod </a:t>
            </a:r>
            <a:r>
              <a:rPr lang="en-US" sz="2000" dirty="0" err="1"/>
              <a:t>p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proof</a:t>
            </a:r>
            <a:r>
              <a:rPr lang="en-US" sz="2000" baseline="-25000" dirty="0" err="1"/>
              <a:t>A</a:t>
            </a:r>
            <a:r>
              <a:rPr lang="en-US" sz="2000" dirty="0"/>
              <a:t> = [</a:t>
            </a:r>
            <a:r>
              <a:rPr lang="en-US" sz="2000" dirty="0" err="1"/>
              <a:t>h(SKEYID,g</a:t>
            </a:r>
            <a:r>
              <a:rPr lang="en-US" sz="2000" baseline="30000" dirty="0" err="1"/>
              <a:t>a</a:t>
            </a:r>
            <a:r>
              <a:rPr lang="en-US" sz="2000" dirty="0" err="1"/>
              <a:t>,g</a:t>
            </a:r>
            <a:r>
              <a:rPr lang="en-US" sz="2000" baseline="30000" dirty="0" err="1"/>
              <a:t>b</a:t>
            </a:r>
            <a:r>
              <a:rPr lang="en-US" sz="2000" dirty="0" err="1"/>
              <a:t>,IC,RC,CP,“Alice”)]</a:t>
            </a:r>
            <a:r>
              <a:rPr lang="en-US" sz="2000" baseline="-25000" dirty="0" err="1"/>
              <a:t>Alice</a:t>
            </a:r>
            <a:endParaRPr lang="en-US" sz="2000" baseline="-25000" dirty="0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989013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3469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6564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</p:spPr>
      </p:pic>
      <p:pic>
        <p:nvPicPr>
          <p:cNvPr id="23656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62C01A-9A7B-3747-B73A-F853B6639A1A}" type="slidenum">
              <a:rPr lang="en-US" smtClean="0">
                <a:latin typeface="Times New Roman" charset="0"/>
              </a:rPr>
              <a:pPr/>
              <a:t>116</a:t>
            </a:fld>
            <a:endParaRPr lang="en-US" dirty="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Public Key Signature (Aggressive Mode)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8001000" cy="1447800"/>
          </a:xfrm>
        </p:spPr>
        <p:txBody>
          <a:bodyPr/>
          <a:lstStyle/>
          <a:p>
            <a:r>
              <a:rPr lang="en-US" sz="2000" dirty="0"/>
              <a:t>Main difference from main mode</a:t>
            </a:r>
          </a:p>
          <a:p>
            <a:pPr lvl="1"/>
            <a:r>
              <a:rPr lang="en-US" sz="2000" dirty="0"/>
              <a:t>Not trying to protect identities</a:t>
            </a:r>
          </a:p>
          <a:p>
            <a:pPr lvl="1"/>
            <a:r>
              <a:rPr lang="en-US" sz="2000" dirty="0"/>
              <a:t>Cannot negotiate g or p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760413" y="36734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620000" y="36576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2746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“Alice”,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  <a:r>
              <a:rPr lang="en-US" sz="1600" b="0">
                <a:latin typeface="+mn-lt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500024" y="2411413"/>
            <a:ext cx="207410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 “Bob”, 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CS, proof</a:t>
            </a:r>
            <a:r>
              <a:rPr lang="en-US" sz="1600" b="0" baseline="-25000">
                <a:latin typeface="+mn-lt"/>
              </a:rPr>
              <a:t>B</a:t>
            </a:r>
            <a:endParaRPr lang="en-US" sz="4000" b="0" baseline="-25000">
              <a:latin typeface="+mn-lt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1428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proof</a:t>
            </a:r>
            <a:r>
              <a:rPr lang="en-US" sz="1600" b="0" baseline="-25000">
                <a:latin typeface="+mn-lt"/>
              </a:rPr>
              <a:t>A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3758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3758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B0DBAD-318F-D448-A4B2-883C2672E60C}" type="slidenum">
              <a:rPr lang="en-US" smtClean="0">
                <a:latin typeface="Times New Roman" charset="0"/>
              </a:rPr>
              <a:pPr/>
              <a:t>117</a:t>
            </a:fld>
            <a:endParaRPr lang="en-US" dirty="0">
              <a:latin typeface="Times New Roman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vs</a:t>
            </a:r>
            <a:r>
              <a:rPr lang="en-US" dirty="0"/>
              <a:t>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r>
              <a:rPr lang="en-US" sz="2000" dirty="0"/>
              <a:t>Main mode </a:t>
            </a:r>
            <a:r>
              <a:rPr lang="en-US" sz="2000" b="1" dirty="0">
                <a:solidFill>
                  <a:schemeClr val="accent2"/>
                </a:solidFill>
              </a:rPr>
              <a:t>MUST</a:t>
            </a:r>
            <a:r>
              <a:rPr lang="en-US" sz="2000" dirty="0"/>
              <a:t> be implemented</a:t>
            </a:r>
          </a:p>
          <a:p>
            <a:r>
              <a:rPr lang="en-US" sz="2000" dirty="0"/>
              <a:t>Aggressive mode </a:t>
            </a:r>
            <a:r>
              <a:rPr lang="en-US" sz="2000" b="1" dirty="0">
                <a:solidFill>
                  <a:schemeClr val="accent2"/>
                </a:solidFill>
              </a:rPr>
              <a:t>SHOULD</a:t>
            </a:r>
            <a:r>
              <a:rPr lang="en-US" sz="2000" dirty="0"/>
              <a:t> be implemented</a:t>
            </a:r>
          </a:p>
          <a:p>
            <a:pPr lvl="1"/>
            <a:r>
              <a:rPr lang="en-US" sz="2000" dirty="0"/>
              <a:t>In other words, if aggressive mode is not implemented, “you should feel guilty about it”</a:t>
            </a:r>
          </a:p>
          <a:p>
            <a:r>
              <a:rPr lang="en-US" sz="2000" dirty="0"/>
              <a:t>Might create interoperability issues</a:t>
            </a:r>
          </a:p>
          <a:p>
            <a:r>
              <a:rPr lang="en-US" sz="2000" dirty="0"/>
              <a:t>For public key signature authentication</a:t>
            </a:r>
          </a:p>
          <a:p>
            <a:pPr lvl="1"/>
            <a:r>
              <a:rPr lang="en-US" sz="2000" dirty="0"/>
              <a:t>Passive attacker knows identities of Alice and Bob in aggressive mode</a:t>
            </a:r>
          </a:p>
          <a:p>
            <a:pPr lvl="1"/>
            <a:r>
              <a:rPr lang="en-US" sz="2000" dirty="0"/>
              <a:t>Active attacker can determine Alice’s and Bob’s identity in main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69F5FE-DD9C-4B42-B790-64446F4F07BC}" type="slidenum">
              <a:rPr lang="en-US" smtClean="0">
                <a:latin typeface="Times New Roman" charset="0"/>
              </a:rPr>
              <a:pPr/>
              <a:t>118</a:t>
            </a:fld>
            <a:endParaRPr lang="en-US" dirty="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Symmetric Key (Main Mode)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r>
              <a:rPr lang="en-US" sz="2400" dirty="0"/>
              <a:t>Same as signature mode except</a:t>
            </a:r>
          </a:p>
          <a:p>
            <a:pPr lvl="1"/>
            <a:r>
              <a:rPr lang="en-US" sz="2000" dirty="0"/>
              <a:t>K</a:t>
            </a:r>
            <a:r>
              <a:rPr lang="en-US" sz="2000" baseline="-25000" dirty="0"/>
              <a:t>AB</a:t>
            </a:r>
            <a:r>
              <a:rPr lang="en-US" sz="2000" dirty="0"/>
              <a:t> = symmetric key shared in advance </a:t>
            </a:r>
          </a:p>
          <a:p>
            <a:pPr lvl="1"/>
            <a:r>
              <a:rPr lang="en-US" sz="2000" dirty="0"/>
              <a:t>K = </a:t>
            </a:r>
            <a:r>
              <a:rPr lang="en-US" sz="2000" dirty="0" err="1"/>
              <a:t>h(IC,RC,g</a:t>
            </a:r>
            <a:r>
              <a:rPr lang="en-US" sz="2000" baseline="30000" dirty="0" err="1"/>
              <a:t>ab</a:t>
            </a:r>
            <a:r>
              <a:rPr lang="en-US" sz="2000" baseline="30000" dirty="0"/>
              <a:t> </a:t>
            </a:r>
            <a:r>
              <a:rPr lang="en-US" sz="2000" dirty="0"/>
              <a:t>mod </a:t>
            </a:r>
            <a:r>
              <a:rPr lang="en-US" sz="2000" dirty="0" err="1"/>
              <a:t>p,R</a:t>
            </a:r>
            <a:r>
              <a:rPr lang="en-US" sz="2000" baseline="-25000" dirty="0" err="1"/>
              <a:t>A</a:t>
            </a:r>
            <a:r>
              <a:rPr lang="en-US" sz="2000" dirty="0" err="1"/>
              <a:t>,R</a:t>
            </a:r>
            <a:r>
              <a:rPr lang="en-US" sz="2000" baseline="-25000" dirty="0" err="1"/>
              <a:t>B</a:t>
            </a:r>
            <a:r>
              <a:rPr lang="en-US" sz="2000" dirty="0" err="1"/>
              <a:t>,K</a:t>
            </a:r>
            <a:r>
              <a:rPr lang="en-US" sz="2000" baseline="-25000" dirty="0" err="1"/>
              <a:t>AB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SKEYID = </a:t>
            </a:r>
            <a:r>
              <a:rPr lang="en-US" sz="2000" dirty="0" err="1"/>
              <a:t>h(K</a:t>
            </a:r>
            <a:r>
              <a:rPr lang="en-US" sz="2000" dirty="0"/>
              <a:t>, g</a:t>
            </a:r>
            <a:r>
              <a:rPr lang="en-US" sz="2000" baseline="30000" dirty="0"/>
              <a:t>ab</a:t>
            </a:r>
            <a:r>
              <a:rPr lang="en-US" sz="2000" dirty="0"/>
              <a:t> mod </a:t>
            </a:r>
            <a:r>
              <a:rPr lang="en-US" sz="2000" dirty="0" err="1"/>
              <a:t>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proof</a:t>
            </a:r>
            <a:r>
              <a:rPr lang="en-US" sz="2000" baseline="-25000" dirty="0" err="1"/>
              <a:t>A</a:t>
            </a:r>
            <a:r>
              <a:rPr lang="en-US" sz="2000" dirty="0"/>
              <a:t> = </a:t>
            </a:r>
            <a:r>
              <a:rPr lang="en-US" sz="2000" dirty="0" err="1"/>
              <a:t>h(SKEYID,g</a:t>
            </a:r>
            <a:r>
              <a:rPr lang="en-US" sz="2000" baseline="30000" dirty="0" err="1"/>
              <a:t>a</a:t>
            </a:r>
            <a:r>
              <a:rPr lang="en-US" sz="2000" dirty="0" err="1"/>
              <a:t>,g</a:t>
            </a:r>
            <a:r>
              <a:rPr lang="en-US" sz="2000" baseline="30000" dirty="0" err="1"/>
              <a:t>b</a:t>
            </a:r>
            <a:r>
              <a:rPr lang="en-US" sz="2000" dirty="0" err="1"/>
              <a:t>,IC,RC,CP,“Alice</a:t>
            </a:r>
            <a:r>
              <a:rPr lang="en-US" sz="2000" dirty="0"/>
              <a:t>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989013" y="35210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346950" y="35052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954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7526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2098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2004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7432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91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7338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963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957388"/>
            <a:ext cx="946150" cy="1624012"/>
          </a:xfrm>
          <a:prstGeom prst="rect">
            <a:avLst/>
          </a:prstGeom>
          <a:noFill/>
        </p:spPr>
      </p:pic>
      <p:pic>
        <p:nvPicPr>
          <p:cNvPr id="23963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E183E7-48C9-9547-882E-E1BF2BA9E6CD}" type="slidenum">
              <a:rPr lang="en-US" smtClean="0">
                <a:latin typeface="Times New Roman" charset="0"/>
              </a:rPr>
              <a:pPr/>
              <a:t>119</a:t>
            </a:fld>
            <a:endParaRPr lang="en-US" dirty="0">
              <a:latin typeface="Times New Roman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/>
          <a:lstStyle/>
          <a:p>
            <a:r>
              <a:rPr lang="en-US" dirty="0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733800"/>
          </a:xfrm>
        </p:spPr>
        <p:txBody>
          <a:bodyPr/>
          <a:lstStyle/>
          <a:p>
            <a:r>
              <a:rPr lang="en-US" sz="2000" dirty="0"/>
              <a:t>Catch-22</a:t>
            </a:r>
          </a:p>
          <a:p>
            <a:pPr lvl="1"/>
            <a:r>
              <a:rPr lang="en-US" sz="2000" dirty="0"/>
              <a:t>Alice sends her ID in message 5</a:t>
            </a:r>
          </a:p>
          <a:p>
            <a:pPr lvl="1"/>
            <a:r>
              <a:rPr lang="en-US" sz="2000" dirty="0"/>
              <a:t>Alice’s ID encrypted with K</a:t>
            </a:r>
          </a:p>
          <a:p>
            <a:pPr lvl="1"/>
            <a:r>
              <a:rPr lang="en-US" sz="2000" dirty="0"/>
              <a:t>To find K Bob must know K</a:t>
            </a:r>
            <a:r>
              <a:rPr lang="en-US" sz="2000" baseline="-25000" dirty="0"/>
              <a:t>AB</a:t>
            </a:r>
            <a:endParaRPr lang="en-US" sz="2000" dirty="0"/>
          </a:p>
          <a:p>
            <a:pPr lvl="1"/>
            <a:r>
              <a:rPr lang="en-US" sz="2000" dirty="0"/>
              <a:t>To get K</a:t>
            </a:r>
            <a:r>
              <a:rPr lang="en-US" sz="2000" baseline="-25000" dirty="0"/>
              <a:t>AB</a:t>
            </a:r>
            <a:r>
              <a:rPr lang="en-US" sz="2000" dirty="0"/>
              <a:t> Bob must know he’s talking to Alice!</a:t>
            </a:r>
          </a:p>
          <a:p>
            <a:r>
              <a:rPr lang="en-US" sz="2000" dirty="0"/>
              <a:t>Result: </a:t>
            </a:r>
            <a:r>
              <a:rPr lang="en-US" sz="2000" b="1" dirty="0">
                <a:solidFill>
                  <a:schemeClr val="accent2"/>
                </a:solidFill>
              </a:rPr>
              <a:t>Alice’s ID must be IP address!</a:t>
            </a:r>
            <a:endParaRPr lang="en-US" sz="2000" dirty="0"/>
          </a:p>
          <a:p>
            <a:r>
              <a:rPr lang="en-US" sz="2000" dirty="0"/>
              <a:t>Useless mode for the “road warrior”</a:t>
            </a:r>
          </a:p>
          <a:p>
            <a:r>
              <a:rPr lang="en-US" sz="2000" dirty="0"/>
              <a:t>Why go to all of the trouble of trying to hide identities in 6 message protocol?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Popular PRNGs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FIPS 186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t</a:t>
            </a:r>
            <a:r>
              <a:rPr lang="en-US" sz="2000" dirty="0"/>
              <a:t>, </a:t>
            </a:r>
            <a:r>
              <a:rPr lang="en-US" sz="2000" dirty="0" err="1"/>
              <a:t>c</a:t>
            </a:r>
            <a:r>
              <a:rPr lang="en-US" sz="2000" dirty="0"/>
              <a:t> 160 bits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H= t</a:t>
            </a:r>
            <a:r>
              <a:rPr lang="en-US" sz="2000" baseline="-25000" dirty="0"/>
              <a:t>1</a:t>
            </a:r>
            <a:r>
              <a:rPr lang="en-US" sz="2000" dirty="0"/>
              <a:t> || t</a:t>
            </a:r>
            <a:r>
              <a:rPr lang="en-US" sz="2000" baseline="-25000" dirty="0"/>
              <a:t>2</a:t>
            </a:r>
            <a:r>
              <a:rPr lang="en-US" sz="2000" dirty="0"/>
              <a:t> || … || t</a:t>
            </a:r>
            <a:r>
              <a:rPr lang="en-US" sz="2000" baseline="-25000" dirty="0"/>
              <a:t>5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Pad </a:t>
            </a:r>
            <a:r>
              <a:rPr lang="en-US" sz="2000" dirty="0" err="1"/>
              <a:t>c</a:t>
            </a:r>
            <a:r>
              <a:rPr lang="en-US" sz="2000" dirty="0"/>
              <a:t> with 0s to get 512 bit giving 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Apply SHA-1 step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ANSI 9.17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dirty="0" err="1"/>
              <a:t>(D</a:t>
            </a:r>
            <a:r>
              <a:rPr lang="en-US" sz="2000" dirty="0"/>
              <a:t>).  D= timestamp.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dirty="0"/>
              <a:t>(I </a:t>
            </a:r>
            <a:r>
              <a:rPr lang="en-US" sz="2000" dirty="0">
                <a:latin typeface="Math1Mono"/>
              </a:rPr>
              <a:t>⨁ </a:t>
            </a:r>
            <a:r>
              <a:rPr lang="en-US" sz="2000" dirty="0"/>
              <a:t>s), s= State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err="1"/>
              <a:t>(x</a:t>
            </a:r>
            <a:r>
              <a:rPr lang="en-US" sz="2000" baseline="-25000" err="1"/>
              <a:t>i</a:t>
            </a:r>
            <a:r>
              <a:rPr lang="en-US" sz="2000"/>
              <a:t> </a:t>
            </a:r>
            <a:r>
              <a:rPr lang="en-US" sz="2000">
                <a:latin typeface="Math1Mono" charset="2"/>
                <a:cs typeface="Math1Mono" charset="2"/>
              </a:rPr>
              <a:t>⨁</a:t>
            </a:r>
            <a:r>
              <a:rPr lang="en-US" sz="2000"/>
              <a:t> </a:t>
            </a:r>
            <a:r>
              <a:rPr lang="en-US" sz="2000" dirty="0" err="1"/>
              <a:t>s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Current NIST 800-90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HASH-256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CTR-AES-256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Dual Elliptic Curve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B31BABF-A637-AB48-B61D-F750570DFF4A}" type="slidenum">
              <a:rPr lang="en-US" smtClean="0">
                <a:latin typeface="Times New Roman" charset="0"/>
              </a:rPr>
              <a:pPr/>
              <a:t>120</a:t>
            </a:fld>
            <a:endParaRPr lang="en-US" dirty="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1: </a:t>
            </a:r>
            <a:r>
              <a:rPr lang="en-US" sz="4000" dirty="0" err="1"/>
              <a:t>SymmetricKey</a:t>
            </a:r>
            <a:r>
              <a:rPr lang="en-US" sz="4000" dirty="0"/>
              <a:t> (Aggressive Mode)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r>
              <a:rPr lang="en-US" sz="2000" dirty="0"/>
              <a:t>Same format as digital signature aggressive mode</a:t>
            </a:r>
          </a:p>
          <a:p>
            <a:r>
              <a:rPr lang="en-US" sz="2000" dirty="0"/>
              <a:t>Not trying to hide identities…</a:t>
            </a:r>
          </a:p>
          <a:p>
            <a:r>
              <a:rPr lang="en-US" sz="2000" dirty="0"/>
              <a:t>As a result, does </a:t>
            </a:r>
            <a:r>
              <a:rPr lang="en-US" sz="2000" b="1" dirty="0">
                <a:solidFill>
                  <a:schemeClr val="accent2"/>
                </a:solidFill>
              </a:rPr>
              <a:t>not</a:t>
            </a:r>
            <a:r>
              <a:rPr lang="en-US" sz="2000" dirty="0"/>
              <a:t> have problems of main mode</a:t>
            </a:r>
          </a:p>
          <a:p>
            <a:r>
              <a:rPr lang="en-US" sz="2000" dirty="0"/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760413" y="35814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6200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2426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“Alice”,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618114" y="2378075"/>
            <a:ext cx="1837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“Bob”, 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400" b="0">
                <a:latin typeface="+mn-lt"/>
              </a:rPr>
              <a:t>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CS, proof</a:t>
            </a:r>
            <a:r>
              <a:rPr lang="en-US" sz="1400" b="0" baseline="-25000">
                <a:latin typeface="+mn-lt"/>
              </a:rPr>
              <a:t>B</a:t>
            </a:r>
            <a:endParaRPr lang="en-US" sz="3600" b="0" baseline="-25000">
              <a:latin typeface="+mn-lt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167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</p:spPr>
      </p:pic>
      <p:pic>
        <p:nvPicPr>
          <p:cNvPr id="24167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345989-4176-3A4B-B2B1-9322E2D5DB68}" type="slidenum">
              <a:rPr lang="en-US" smtClean="0">
                <a:latin typeface="Times New Roman" charset="0"/>
              </a:rPr>
              <a:pPr/>
              <a:t>121</a:t>
            </a:fld>
            <a:endParaRPr lang="en-US" dirty="0">
              <a:latin typeface="Times New Roman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Public Key Encryption (Main Mode)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8001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K = </a:t>
            </a:r>
            <a:r>
              <a:rPr lang="en-US" sz="2000" dirty="0" err="1"/>
              <a:t>h(IC,RC,g</a:t>
            </a:r>
            <a:r>
              <a:rPr lang="en-US" sz="2000" baseline="30000" dirty="0" err="1"/>
              <a:t>ab</a:t>
            </a:r>
            <a:r>
              <a:rPr lang="en-US" sz="2000" baseline="30000" dirty="0"/>
              <a:t> </a:t>
            </a:r>
            <a:r>
              <a:rPr lang="en-US" sz="2000" dirty="0"/>
              <a:t>mod </a:t>
            </a:r>
            <a:r>
              <a:rPr lang="en-US" sz="2000" dirty="0" err="1"/>
              <a:t>p,R</a:t>
            </a:r>
            <a:r>
              <a:rPr lang="en-US" sz="2000" baseline="-25000" dirty="0" err="1"/>
              <a:t>A</a:t>
            </a:r>
            <a:r>
              <a:rPr lang="en-US" sz="2000" dirty="0" err="1"/>
              <a:t>,R</a:t>
            </a:r>
            <a:r>
              <a:rPr lang="en-US" sz="2000" baseline="-25000" dirty="0" err="1"/>
              <a:t>B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SKEYID = </a:t>
            </a:r>
            <a:r>
              <a:rPr lang="en-US" sz="2000" dirty="0" err="1"/>
              <a:t>h(R</a:t>
            </a:r>
            <a:r>
              <a:rPr lang="en-US" sz="2000" baseline="-25000" dirty="0" err="1"/>
              <a:t>A</a:t>
            </a:r>
            <a:r>
              <a:rPr lang="en-US" sz="2000" dirty="0"/>
              <a:t>, R</a:t>
            </a:r>
            <a:r>
              <a:rPr lang="en-US" sz="2000" baseline="-25000" dirty="0"/>
              <a:t>B</a:t>
            </a:r>
            <a:r>
              <a:rPr lang="en-US" sz="2000" dirty="0"/>
              <a:t>, g</a:t>
            </a:r>
            <a:r>
              <a:rPr lang="en-US" sz="2000" baseline="30000" dirty="0"/>
              <a:t>ab</a:t>
            </a:r>
            <a:r>
              <a:rPr lang="en-US" sz="2000" dirty="0"/>
              <a:t> mod </a:t>
            </a:r>
            <a:r>
              <a:rPr lang="en-US" sz="2000" dirty="0" err="1"/>
              <a:t>p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proof</a:t>
            </a:r>
            <a:r>
              <a:rPr lang="en-US" sz="2000" baseline="-25000" dirty="0" err="1"/>
              <a:t>A</a:t>
            </a:r>
            <a:r>
              <a:rPr lang="en-US" sz="2000" dirty="0"/>
              <a:t> = </a:t>
            </a:r>
            <a:r>
              <a:rPr lang="en-US" sz="2000" dirty="0" err="1"/>
              <a:t>h(SKEYID,g</a:t>
            </a:r>
            <a:r>
              <a:rPr lang="en-US" sz="2000" baseline="30000" dirty="0" err="1"/>
              <a:t>a</a:t>
            </a:r>
            <a:r>
              <a:rPr lang="en-US" sz="2000" dirty="0" err="1"/>
              <a:t>,g</a:t>
            </a:r>
            <a:r>
              <a:rPr lang="en-US" sz="2000" baseline="30000" dirty="0" err="1"/>
              <a:t>b</a:t>
            </a:r>
            <a:r>
              <a:rPr lang="en-US" sz="2000" dirty="0" err="1"/>
              <a:t>,IC,RC,CP,“Alice</a:t>
            </a:r>
            <a:r>
              <a:rPr lang="en-US" sz="2000" dirty="0"/>
              <a:t>”)</a:t>
            </a:r>
            <a:endParaRPr lang="en-US" sz="2000" baseline="-25000" dirty="0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989013" y="3521075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34695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710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CP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022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>
                <a:latin typeface="+mn-lt"/>
              </a:rPr>
              <a:t>IC,RC, CS</a:t>
            </a: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3071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{“Alice”}</a:t>
            </a:r>
            <a:r>
              <a:rPr lang="en-US" sz="1400" b="0" baseline="-25000">
                <a:latin typeface="+mn-lt"/>
              </a:rPr>
              <a:t>Bob</a:t>
            </a:r>
            <a:endParaRPr lang="en-US" sz="1400" b="0">
              <a:latin typeface="+mn-lt"/>
            </a:endParaRP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 K)</a:t>
            </a: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3095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{“Bob”}</a:t>
            </a:r>
            <a:r>
              <a:rPr lang="en-US" sz="1400" b="0" baseline="-25000">
                <a:latin typeface="+mn-lt"/>
              </a:rPr>
              <a:t>Alice</a:t>
            </a:r>
            <a:endParaRPr lang="en-US" sz="1400" b="0">
              <a:latin typeface="+mn-lt"/>
            </a:endParaRPr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 K)</a:t>
            </a:r>
          </a:p>
        </p:txBody>
      </p:sp>
      <p:pic>
        <p:nvPicPr>
          <p:cNvPr id="24270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</p:spPr>
      </p:pic>
      <p:pic>
        <p:nvPicPr>
          <p:cNvPr id="24270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8E8408-E19A-4845-8BC0-D2DDA8AB33AC}" type="slidenum">
              <a:rPr lang="en-US" smtClean="0">
                <a:latin typeface="Times New Roman" charset="0"/>
              </a:rPr>
              <a:pPr/>
              <a:t>122</a:t>
            </a:fld>
            <a:endParaRPr lang="en-US" dirty="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sz="4000" dirty="0"/>
              <a:t>IKE Phase 1: Public Key Encryption (Aggressive Mode)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83299"/>
            <a:ext cx="8534400" cy="1688901"/>
          </a:xfrm>
        </p:spPr>
        <p:txBody>
          <a:bodyPr/>
          <a:lstStyle/>
          <a:p>
            <a:r>
              <a:rPr lang="en-US" sz="2000" dirty="0"/>
              <a:t>K, </a:t>
            </a:r>
            <a:r>
              <a:rPr lang="en-US" sz="2000" dirty="0" err="1"/>
              <a:t>proof</a:t>
            </a:r>
            <a:r>
              <a:rPr lang="en-US" sz="2000" baseline="-25000" dirty="0" err="1"/>
              <a:t>A</a:t>
            </a:r>
            <a:r>
              <a:rPr lang="en-US" sz="2000" dirty="0"/>
              <a:t>, </a:t>
            </a:r>
            <a:r>
              <a:rPr lang="en-US" sz="2000" dirty="0" err="1"/>
              <a:t>proof</a:t>
            </a:r>
            <a:r>
              <a:rPr lang="en-US" sz="2000" baseline="-25000" dirty="0" err="1"/>
              <a:t>B</a:t>
            </a:r>
            <a:r>
              <a:rPr lang="en-US" sz="2000" dirty="0"/>
              <a:t> computed as in main mode</a:t>
            </a:r>
          </a:p>
          <a:p>
            <a:r>
              <a:rPr lang="en-US" sz="2000" dirty="0"/>
              <a:t>Note that identities are hidden</a:t>
            </a:r>
          </a:p>
          <a:p>
            <a:pPr lvl="1"/>
            <a:r>
              <a:rPr lang="en-US" sz="2000" dirty="0"/>
              <a:t>The only aggressive mode to hide identities</a:t>
            </a:r>
          </a:p>
          <a:p>
            <a:pPr lvl="1"/>
            <a:r>
              <a:rPr lang="en-US" sz="2000" dirty="0"/>
              <a:t>Then why have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685800" y="38100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7620000" y="37338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717156" y="1768475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+mn-lt"/>
              </a:rPr>
              <a:t>IC, CP, </a:t>
            </a:r>
            <a:r>
              <a:rPr lang="en-US" sz="1400" b="0" dirty="0" err="1">
                <a:latin typeface="+mn-lt"/>
              </a:rPr>
              <a:t>g</a:t>
            </a:r>
            <a:r>
              <a:rPr lang="en-US" sz="1400" b="0" baseline="30000" dirty="0" err="1">
                <a:latin typeface="+mn-lt"/>
              </a:rPr>
              <a:t>a</a:t>
            </a:r>
            <a:r>
              <a:rPr lang="en-US" sz="1400" b="0" dirty="0">
                <a:latin typeface="+mn-lt"/>
              </a:rPr>
              <a:t> mod </a:t>
            </a:r>
            <a:r>
              <a:rPr lang="en-US" sz="1400" b="0" dirty="0" err="1">
                <a:latin typeface="+mn-lt"/>
              </a:rPr>
              <a:t>p</a:t>
            </a:r>
            <a:r>
              <a:rPr lang="en-US" sz="1400" b="0" dirty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 dirty="0">
                <a:latin typeface="+mn-lt"/>
              </a:rPr>
              <a:t>{“</a:t>
            </a:r>
            <a:r>
              <a:rPr lang="en-US" sz="1400" b="0" dirty="0" err="1">
                <a:latin typeface="+mn-lt"/>
              </a:rPr>
              <a:t>Alice”}</a:t>
            </a:r>
            <a:r>
              <a:rPr lang="en-US" sz="1400" b="0" baseline="-25000" dirty="0" err="1">
                <a:latin typeface="+mn-lt"/>
              </a:rPr>
              <a:t>Bob</a:t>
            </a:r>
            <a:r>
              <a:rPr lang="en-US" sz="1400" b="0" dirty="0">
                <a:latin typeface="+mn-lt"/>
              </a:rPr>
              <a:t>, {</a:t>
            </a:r>
            <a:r>
              <a:rPr lang="en-US" sz="1400" b="0" dirty="0" err="1">
                <a:latin typeface="+mn-lt"/>
              </a:rPr>
              <a:t>R</a:t>
            </a:r>
            <a:r>
              <a:rPr lang="en-US" sz="1400" b="0" baseline="-25000" dirty="0" err="1">
                <a:latin typeface="+mn-lt"/>
              </a:rPr>
              <a:t>A</a:t>
            </a:r>
            <a:r>
              <a:rPr lang="en-US" sz="1400" b="0" dirty="0" err="1">
                <a:latin typeface="+mn-lt"/>
              </a:rPr>
              <a:t>}</a:t>
            </a:r>
            <a:r>
              <a:rPr lang="en-US" sz="1400" b="0" baseline="-25000" dirty="0" err="1">
                <a:latin typeface="+mn-lt"/>
              </a:rPr>
              <a:t>Bob</a:t>
            </a:r>
            <a:endParaRPr lang="en-US" sz="1400" b="0" dirty="0">
              <a:latin typeface="+mn-lt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3476601" y="242093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proof</a:t>
            </a:r>
            <a:r>
              <a:rPr lang="en-US" sz="1400" b="0" baseline="-25000">
                <a:latin typeface="+mn-lt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372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</p:spPr>
      </p:pic>
      <p:pic>
        <p:nvPicPr>
          <p:cNvPr id="24372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0C1E6-C135-C442-80E2-39AB9114AC56}" type="slidenum">
              <a:rPr lang="en-US" smtClean="0">
                <a:latin typeface="Times New Roman" charset="0"/>
              </a:rPr>
              <a:pPr/>
              <a:t>123</a:t>
            </a:fld>
            <a:endParaRPr lang="en-US" dirty="0">
              <a:latin typeface="Times New Roman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Public key encryption, aggressive mode</a:t>
            </a:r>
          </a:p>
          <a:p>
            <a:r>
              <a:rPr lang="en-US" sz="2000" dirty="0"/>
              <a:t>Suppose </a:t>
            </a:r>
            <a:r>
              <a:rPr lang="en-US" sz="2000" dirty="0">
                <a:solidFill>
                  <a:schemeClr val="accent2"/>
                </a:solidFill>
              </a:rPr>
              <a:t>Trudy</a:t>
            </a:r>
            <a:r>
              <a:rPr lang="en-US" sz="2000" dirty="0"/>
              <a:t> generates</a:t>
            </a:r>
          </a:p>
          <a:p>
            <a:pPr lvl="1"/>
            <a:r>
              <a:rPr lang="en-US" sz="2000" dirty="0"/>
              <a:t>Exponents </a:t>
            </a:r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pPr lvl="1"/>
            <a:r>
              <a:rPr lang="en-US" sz="2000" dirty="0" err="1"/>
              <a:t>Nonces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</a:rPr>
              <a:t>B</a:t>
            </a:r>
            <a:endParaRPr lang="en-US" sz="2000" dirty="0"/>
          </a:p>
          <a:p>
            <a:r>
              <a:rPr lang="en-US" sz="2000" dirty="0"/>
              <a:t>Trudy can compute “valid” keys and proofs: 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</a:rPr>
              <a:t>ab </a:t>
            </a:r>
            <a:r>
              <a:rPr lang="en-US" sz="2000" dirty="0">
                <a:solidFill>
                  <a:srgbClr val="FF0000"/>
                </a:solidFill>
              </a:rPr>
              <a:t>mod </a:t>
            </a:r>
            <a:r>
              <a:rPr lang="en-US" sz="2000" dirty="0" err="1">
                <a:solidFill>
                  <a:srgbClr val="FF0000"/>
                </a:solidFill>
              </a:rPr>
              <a:t>p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SKEYID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</a:rPr>
              <a:t>B</a:t>
            </a:r>
            <a:endParaRPr lang="en-US" sz="2000" baseline="-25000" dirty="0">
              <a:solidFill>
                <a:srgbClr val="FF0000"/>
              </a:solidFill>
            </a:endParaRPr>
          </a:p>
          <a:p>
            <a:r>
              <a:rPr lang="en-US" sz="2000" dirty="0"/>
              <a:t>Also true of main mode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E5A40F-5021-BD4A-93C7-59A6842B1DBF}" type="slidenum">
              <a:rPr lang="en-US" smtClean="0">
                <a:latin typeface="Times New Roman" charset="0"/>
              </a:rPr>
              <a:pPr/>
              <a:t>124</a:t>
            </a:fld>
            <a:endParaRPr lang="en-US" dirty="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84126" y="3168650"/>
            <a:ext cx="803400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Alice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683963" y="3168650"/>
            <a:ext cx="743613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Bob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752600"/>
          </a:xfrm>
          <a:noFill/>
          <a:ln/>
        </p:spPr>
        <p:txBody>
          <a:bodyPr/>
          <a:lstStyle/>
          <a:p>
            <a:r>
              <a:rPr lang="en-US" sz="2000" dirty="0"/>
              <a:t>Trudy can create exchange that appears to be between Alice and Bob</a:t>
            </a:r>
          </a:p>
          <a:p>
            <a:r>
              <a:rPr lang="en-US" sz="2000" dirty="0"/>
              <a:t>Appears valid to any observer, </a:t>
            </a:r>
            <a:r>
              <a:rPr lang="en-US" sz="2000" dirty="0">
                <a:solidFill>
                  <a:schemeClr val="accent2"/>
                </a:solidFill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09232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03212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7020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067" y="1263650"/>
            <a:ext cx="184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1400" b="0">
              <a:latin typeface="+mn-lt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3323407" y="216058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221038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3529038" y="1219200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 CP,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{“Alice”}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</a:p>
        </p:txBody>
      </p:sp>
      <p:pic>
        <p:nvPicPr>
          <p:cNvPr id="24577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73250"/>
            <a:ext cx="1039813" cy="1282700"/>
          </a:xfrm>
          <a:prstGeom prst="rect">
            <a:avLst/>
          </a:prstGeom>
          <a:noFill/>
        </p:spPr>
      </p:pic>
      <p:pic>
        <p:nvPicPr>
          <p:cNvPr id="2457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8595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4356C2-9263-DC43-B38E-1FED3E7F6989}" type="slidenum">
              <a:rPr lang="en-US" smtClean="0">
                <a:latin typeface="Times New Roman" charset="0"/>
              </a:rPr>
              <a:pPr/>
              <a:t>125</a:t>
            </a:fld>
            <a:endParaRPr lang="en-US" dirty="0">
              <a:latin typeface="Times New Roman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3962400"/>
          </a:xfrm>
        </p:spPr>
        <p:txBody>
          <a:bodyPr/>
          <a:lstStyle/>
          <a:p>
            <a:r>
              <a:rPr lang="en-US" sz="2000" dirty="0"/>
              <a:t>Trudy can create “conversation” that appears to be between Alice and Bob</a:t>
            </a:r>
          </a:p>
          <a:p>
            <a:r>
              <a:rPr lang="en-US" sz="2000" dirty="0"/>
              <a:t>Appears valid, even to Alice and Bob!</a:t>
            </a:r>
          </a:p>
          <a:p>
            <a:r>
              <a:rPr lang="en-US" sz="2000" dirty="0"/>
              <a:t>A security failure?</a:t>
            </a:r>
          </a:p>
          <a:p>
            <a:r>
              <a:rPr lang="en-US" sz="2000" dirty="0"/>
              <a:t>In this mode of IPSec, it is a feature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Plausible deniability: </a:t>
            </a:r>
            <a:r>
              <a:rPr lang="en-US" sz="2000" dirty="0"/>
              <a:t>Alice and Bob can deny that any conversation took place!</a:t>
            </a:r>
          </a:p>
          <a:p>
            <a:r>
              <a:rPr lang="en-US" sz="2000" dirty="0"/>
              <a:t>In some cases it might be a security failure</a:t>
            </a:r>
          </a:p>
          <a:p>
            <a:pPr lvl="1"/>
            <a:r>
              <a:rPr lang="en-US" sz="2000" dirty="0"/>
              <a:t>If Alice makes a purchase from Bob, she could later repudiate it (unless she had signed)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5F1F04-0EA8-E843-930C-8360623DF9F2}" type="slidenum">
              <a:rPr lang="en-US" smtClean="0">
                <a:latin typeface="Times New Roman" charset="0"/>
              </a:rPr>
              <a:pPr/>
              <a:t>126</a:t>
            </a:fld>
            <a:endParaRPr lang="en-US" dirty="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4000" dirty="0"/>
              <a:t>IKE Phase 1 Cookies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3352800"/>
          </a:xfrm>
        </p:spPr>
        <p:txBody>
          <a:bodyPr/>
          <a:lstStyle/>
          <a:p>
            <a:r>
              <a:rPr lang="en-US" sz="2000" dirty="0"/>
              <a:t>Cookies (or “anti-clogging tokens”) supposed to make denial of service more difficult</a:t>
            </a:r>
          </a:p>
          <a:p>
            <a:r>
              <a:rPr lang="en-US" sz="2000" dirty="0"/>
              <a:t>No relation to Web cookies</a:t>
            </a:r>
          </a:p>
          <a:p>
            <a:r>
              <a:rPr lang="en-US" sz="2000" dirty="0"/>
              <a:t>To reduce </a:t>
            </a:r>
            <a:r>
              <a:rPr lang="en-US" sz="2000" dirty="0" err="1"/>
              <a:t>DoS</a:t>
            </a:r>
            <a:r>
              <a:rPr lang="en-US" sz="2000" dirty="0"/>
              <a:t>, Bob wants to remain stateless as long as possible</a:t>
            </a:r>
          </a:p>
          <a:p>
            <a:r>
              <a:rPr lang="en-US" sz="2000" dirty="0"/>
              <a:t>But Bob must remember </a:t>
            </a:r>
            <a:r>
              <a:rPr lang="en-US" sz="2000" dirty="0">
                <a:latin typeface="Times-Roman" charset="0"/>
              </a:rPr>
              <a:t>CP</a:t>
            </a:r>
            <a:r>
              <a:rPr lang="en-US" sz="2000" dirty="0"/>
              <a:t> from message 1 (required for proof of identity in message 6)</a:t>
            </a:r>
          </a:p>
          <a:p>
            <a:r>
              <a:rPr lang="en-US" sz="2000" dirty="0"/>
              <a:t>Bob must keep state from 1st message on!</a:t>
            </a:r>
          </a:p>
          <a:p>
            <a:r>
              <a:rPr lang="en-US" sz="2000" dirty="0"/>
              <a:t>These cookies offer little </a:t>
            </a:r>
            <a:r>
              <a:rPr lang="en-US" sz="2000" dirty="0" err="1"/>
              <a:t>DoS</a:t>
            </a:r>
            <a:r>
              <a:rPr lang="en-US" sz="2000" dirty="0"/>
              <a:t> protection!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A135D9-9233-7649-8007-2309A0DF24D3}" type="slidenum">
              <a:rPr lang="en-US" smtClean="0">
                <a:latin typeface="Times New Roman" charset="0"/>
              </a:rPr>
              <a:pPr/>
              <a:t>127</a:t>
            </a:fld>
            <a:endParaRPr lang="en-US" dirty="0">
              <a:latin typeface="Times New Roman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 Summary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200400"/>
          </a:xfrm>
        </p:spPr>
        <p:txBody>
          <a:bodyPr/>
          <a:lstStyle/>
          <a:p>
            <a:r>
              <a:rPr lang="en-US" sz="2000" dirty="0"/>
              <a:t>Result of IKE phase 1 is </a:t>
            </a:r>
          </a:p>
          <a:p>
            <a:pPr lvl="1"/>
            <a:r>
              <a:rPr lang="en-US" sz="2000" dirty="0"/>
              <a:t>Mutual authentication</a:t>
            </a:r>
          </a:p>
          <a:p>
            <a:pPr lvl="1"/>
            <a:r>
              <a:rPr lang="en-US" sz="2000" dirty="0"/>
              <a:t>Shared symmetric key</a:t>
            </a:r>
          </a:p>
          <a:p>
            <a:pPr lvl="1"/>
            <a:r>
              <a:rPr lang="en-US" sz="2000" dirty="0"/>
              <a:t>IKE </a:t>
            </a:r>
            <a:r>
              <a:rPr lang="en-US" sz="2000" b="1" dirty="0">
                <a:solidFill>
                  <a:schemeClr val="accent2"/>
                </a:solidFill>
              </a:rPr>
              <a:t>Security Association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hlink"/>
                </a:solidFill>
              </a:rPr>
              <a:t>(SA)</a:t>
            </a:r>
          </a:p>
          <a:p>
            <a:r>
              <a:rPr lang="en-US" sz="2000" dirty="0"/>
              <a:t>But phase 1 is expensive (in public key and/or main mode cases)</a:t>
            </a:r>
          </a:p>
          <a:p>
            <a:r>
              <a:rPr lang="en-US" sz="2000" dirty="0"/>
              <a:t>Developers of IKE thought it would be used for lots of things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not just IPSec</a:t>
            </a:r>
          </a:p>
          <a:p>
            <a:r>
              <a:rPr lang="en-US" sz="2000" dirty="0"/>
              <a:t>Partly explains over-engineering…</a:t>
            </a: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A4FE01-BB51-954E-946D-0B11F8B28D3D}" type="slidenum">
              <a:rPr lang="en-US" smtClean="0">
                <a:latin typeface="Times New Roman" charset="0"/>
              </a:rPr>
              <a:pPr/>
              <a:t>128</a:t>
            </a:fld>
            <a:endParaRPr lang="en-US" dirty="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124200"/>
          </a:xfrm>
        </p:spPr>
        <p:txBody>
          <a:bodyPr/>
          <a:lstStyle/>
          <a:p>
            <a:r>
              <a:rPr lang="en-US" sz="2000" dirty="0"/>
              <a:t>Phase 1 establishes IKE SA</a:t>
            </a:r>
          </a:p>
          <a:p>
            <a:r>
              <a:rPr lang="en-US" sz="2000" dirty="0"/>
              <a:t>Phase 2 establishes IPSec SA</a:t>
            </a:r>
          </a:p>
          <a:p>
            <a:r>
              <a:rPr lang="en-US" sz="2000" dirty="0"/>
              <a:t>Comparison to SSL </a:t>
            </a:r>
          </a:p>
          <a:p>
            <a:pPr lvl="1"/>
            <a:r>
              <a:rPr lang="en-US" sz="2000" dirty="0"/>
              <a:t>SSL session is comparable to IKE Phase 1</a:t>
            </a:r>
          </a:p>
          <a:p>
            <a:pPr lvl="1"/>
            <a:r>
              <a:rPr lang="en-US" sz="2000" dirty="0"/>
              <a:t>SSL connections are like IKE Phase 2</a:t>
            </a:r>
          </a:p>
          <a:p>
            <a:r>
              <a:rPr lang="en-US" sz="2000" dirty="0"/>
              <a:t>IKE </a:t>
            </a:r>
            <a:r>
              <a:rPr lang="en-US" sz="2000" b="1" dirty="0">
                <a:solidFill>
                  <a:schemeClr val="accent2"/>
                </a:solidFill>
              </a:rPr>
              <a:t>could</a:t>
            </a:r>
            <a:r>
              <a:rPr lang="en-US" sz="2000" dirty="0"/>
              <a:t> be used for lots of things</a:t>
            </a:r>
          </a:p>
          <a:p>
            <a:r>
              <a:rPr lang="en-US" sz="2000" dirty="0"/>
              <a:t>But in practice, it’s </a:t>
            </a:r>
            <a:r>
              <a:rPr lang="en-US" sz="2000" b="1" dirty="0">
                <a:solidFill>
                  <a:schemeClr val="accent2"/>
                </a:solidFill>
              </a:rPr>
              <a:t>not!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F4DD5D-9DA9-494D-A0B0-9259735F95BF}" type="slidenum">
              <a:rPr lang="en-US" smtClean="0">
                <a:latin typeface="Times New Roman" charset="0"/>
              </a:rPr>
              <a:pPr/>
              <a:t>129</a:t>
            </a:fld>
            <a:endParaRPr lang="en-US" dirty="0">
              <a:latin typeface="Times New Roman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458200" cy="2362199"/>
          </a:xfrm>
        </p:spPr>
        <p:txBody>
          <a:bodyPr/>
          <a:lstStyle/>
          <a:p>
            <a:r>
              <a:rPr lang="en-US" sz="2000" dirty="0"/>
              <a:t>Key K, IC, RC and SA known from Phase 1</a:t>
            </a:r>
          </a:p>
          <a:p>
            <a:r>
              <a:rPr lang="en-US" sz="2000" dirty="0"/>
              <a:t>Proposal CP includes ESP and/or AH</a:t>
            </a:r>
          </a:p>
          <a:p>
            <a:r>
              <a:rPr lang="en-US" sz="2000" dirty="0"/>
              <a:t>Hashes 1,2,3 depend on SKEYID, SA, R</a:t>
            </a:r>
            <a:r>
              <a:rPr lang="en-US" sz="2000" baseline="-25000" dirty="0"/>
              <a:t>A</a:t>
            </a:r>
            <a:r>
              <a:rPr lang="en-US" sz="2000" dirty="0"/>
              <a:t> and R</a:t>
            </a:r>
            <a:r>
              <a:rPr lang="en-US" sz="2000" baseline="-25000" dirty="0"/>
              <a:t>B</a:t>
            </a:r>
            <a:endParaRPr lang="en-US" sz="2000" dirty="0"/>
          </a:p>
          <a:p>
            <a:r>
              <a:rPr lang="en-US" sz="2000" dirty="0"/>
              <a:t>Keys derived from KEYMAT = </a:t>
            </a:r>
            <a:r>
              <a:rPr lang="en-US" sz="2000" dirty="0" err="1"/>
              <a:t>h(SKEYID,R</a:t>
            </a:r>
            <a:r>
              <a:rPr lang="en-US" sz="2000" baseline="-25000" dirty="0" err="1"/>
              <a:t>A</a:t>
            </a:r>
            <a:r>
              <a:rPr lang="en-US" sz="2000" dirty="0" err="1"/>
              <a:t>,R</a:t>
            </a:r>
            <a:r>
              <a:rPr lang="en-US" sz="2000" baseline="-25000" dirty="0" err="1"/>
              <a:t>B</a:t>
            </a:r>
            <a:r>
              <a:rPr lang="en-US" sz="2000" dirty="0" err="1"/>
              <a:t>,junk</a:t>
            </a:r>
            <a:r>
              <a:rPr lang="en-US" sz="2000" dirty="0"/>
              <a:t>)</a:t>
            </a:r>
          </a:p>
          <a:p>
            <a:r>
              <a:rPr lang="en-US" sz="2000" dirty="0"/>
              <a:t>Recall SKEYID depends on phase 1 key method</a:t>
            </a:r>
          </a:p>
          <a:p>
            <a:r>
              <a:rPr lang="en-US" sz="2000" dirty="0"/>
              <a:t>Optional PFS (ephemeral </a:t>
            </a:r>
            <a:r>
              <a:rPr lang="en-US" sz="2000" dirty="0" err="1"/>
              <a:t>Diffie</a:t>
            </a:r>
            <a:r>
              <a:rPr lang="en-US" sz="2000" dirty="0"/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760413" y="29718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7620000" y="2962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27693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IC,RC,CP,E(hash1,SA,R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3124083" y="2028825"/>
            <a:ext cx="2795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IC,RC,CS,E(hash2,SA,R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,K)</a:t>
            </a:r>
            <a:endParaRPr lang="en-US" sz="4000" b="0" baseline="-25000">
              <a:latin typeface="+mn-lt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1826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IC,RC,E(hash3,K)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5089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</p:spPr>
      </p:pic>
      <p:pic>
        <p:nvPicPr>
          <p:cNvPr id="25089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19200"/>
            <a:ext cx="6867525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FDBE88B-3F88-5840-8F8C-332C87BAE476}" type="slidenum">
              <a:rPr lang="en-US" smtClean="0">
                <a:latin typeface="Times New Roman" charset="0"/>
              </a:rPr>
              <a:pPr/>
              <a:t>130</a:t>
            </a:fld>
            <a:endParaRPr lang="en-US" dirty="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</p:spPr>
        <p:txBody>
          <a:bodyPr/>
          <a:lstStyle/>
          <a:p>
            <a:r>
              <a:rPr lang="en-US" sz="2000" dirty="0"/>
              <a:t>After IKE Phase 1, we have an IKE SA</a:t>
            </a:r>
          </a:p>
          <a:p>
            <a:r>
              <a:rPr lang="en-US" sz="2000" dirty="0"/>
              <a:t>After IKE Phase 2, we have an IPSec SA</a:t>
            </a:r>
          </a:p>
          <a:p>
            <a:r>
              <a:rPr lang="en-US" sz="2000" dirty="0"/>
              <a:t>Both sides have a shared symmetric key</a:t>
            </a:r>
          </a:p>
          <a:p>
            <a:r>
              <a:rPr lang="en-US" sz="2000" dirty="0"/>
              <a:t>Now what?</a:t>
            </a:r>
          </a:p>
          <a:p>
            <a:pPr lvl="1"/>
            <a:r>
              <a:rPr lang="en-US" sz="2000" dirty="0"/>
              <a:t>We want to protect IP </a:t>
            </a:r>
            <a:r>
              <a:rPr lang="en-US" sz="2000" dirty="0" err="1"/>
              <a:t>datagrams</a:t>
            </a:r>
            <a:endParaRPr lang="en-US" sz="2000" dirty="0"/>
          </a:p>
          <a:p>
            <a:r>
              <a:rPr lang="en-US" sz="2000" dirty="0"/>
              <a:t>But what is an IP datagram?</a:t>
            </a:r>
          </a:p>
          <a:p>
            <a:pPr lvl="1"/>
            <a:r>
              <a:rPr lang="en-US" sz="2000" dirty="0"/>
              <a:t>From the perspective of IPSec…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926862-BED0-664C-BDCF-8E57D38B8E02}" type="slidenum">
              <a:rPr lang="en-US" smtClean="0">
                <a:latin typeface="Times New Roman" charset="0"/>
              </a:rPr>
              <a:pPr/>
              <a:t>131</a:t>
            </a:fld>
            <a:endParaRPr lang="en-US" dirty="0">
              <a:latin typeface="Times New Roman" charset="0"/>
            </a:endParaRPr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IP Review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r>
              <a:rPr lang="en-US" sz="2000"/>
              <a:t>Where IP header is 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668588" y="23876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867275" y="23622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2590800" y="2376488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>
                <a:latin typeface="+mn-lt"/>
              </a:rPr>
              <a:t>IP datagram is of the form 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7F557-E022-D544-B42B-D8ACC9C3B786}" type="slidenum">
              <a:rPr lang="en-US" sz="1200" smtClean="0"/>
              <a:pPr/>
              <a:t>132</a:t>
            </a:fld>
            <a:endParaRPr lang="en-US" sz="12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IP and TCP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371600"/>
          </a:xfrm>
        </p:spPr>
        <p:txBody>
          <a:bodyPr/>
          <a:lstStyle/>
          <a:p>
            <a:r>
              <a:rPr lang="en-US" sz="2000"/>
              <a:t>Consider HTTP traffic (over TCP)</a:t>
            </a:r>
          </a:p>
          <a:p>
            <a:r>
              <a:rPr lang="en-US" sz="2000"/>
              <a:t>IP encapsulates TCP</a:t>
            </a:r>
          </a:p>
          <a:p>
            <a:r>
              <a:rPr lang="en-US" sz="2000"/>
              <a:t>TCP encapsulates HTTP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992188" y="4543425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124200" y="4543425"/>
            <a:ext cx="1135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TCP hdr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14400" y="4511675"/>
            <a:ext cx="76200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97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8006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>
            <a:off x="678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824413" y="4543425"/>
            <a:ext cx="129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HTTP hdr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6846888" y="45434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app data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92188" y="33782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190875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914400" y="3368675"/>
            <a:ext cx="33528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2971800" y="3378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3657600" y="3987800"/>
            <a:ext cx="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886200" y="3987800"/>
            <a:ext cx="14478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267200" y="3987800"/>
            <a:ext cx="32766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685800" y="5257800"/>
            <a:ext cx="7620000" cy="49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3CC0C"/>
                </a:solidFill>
                <a:latin typeface="+mn-lt"/>
              </a:rPr>
              <a:t>data</a:t>
            </a:r>
            <a:r>
              <a:rPr lang="en-US" sz="2000" b="0" dirty="0">
                <a:latin typeface="+mn-lt"/>
              </a:rPr>
              <a:t> includes TCP header, etc.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DF7B78-224A-7848-A8F5-F6B00A921967}" type="slidenum">
              <a:rPr lang="en-US" smtClean="0">
                <a:latin typeface="Times New Roman" charset="0"/>
              </a:rPr>
              <a:pPr/>
              <a:t>133</a:t>
            </a:fld>
            <a:endParaRPr lang="en-US" dirty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Transport Mode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467600" cy="609600"/>
          </a:xfrm>
        </p:spPr>
        <p:txBody>
          <a:bodyPr/>
          <a:lstStyle/>
          <a:p>
            <a:r>
              <a:rPr lang="en-US" sz="2000"/>
              <a:t>IPSec </a:t>
            </a:r>
            <a:r>
              <a:rPr lang="en-US" sz="2000" b="1">
                <a:solidFill>
                  <a:schemeClr val="accent2"/>
                </a:solidFill>
              </a:rPr>
              <a:t>Transport Mode</a:t>
            </a:r>
            <a:endParaRPr lang="en-US" sz="200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667000" y="2438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087813" y="24574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667000" y="34480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4114800" y="34480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5410200" y="34369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2667000" y="2446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2667000" y="34290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4038600" y="2446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>
            <a:off x="40386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53340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3352800" y="2903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4800600" y="29035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41910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+mn-lt"/>
              </a:rPr>
              <a:t>Transport mode designed for host-to-host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+mn-lt"/>
              </a:rPr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+mn-lt"/>
                <a:ea typeface="ＭＳ Ｐゴシック" charset="-128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+mn-lt"/>
              </a:rPr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+mn-lt"/>
                <a:ea typeface="ＭＳ Ｐゴシック" charset="-128"/>
              </a:rPr>
              <a:t>Passive attacker can see who is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D51B52-BA09-DC49-B948-74E6C7D9BA78}" type="slidenum">
              <a:rPr lang="en-US" smtClean="0">
                <a:latin typeface="Times New Roman" charset="0"/>
              </a:rPr>
              <a:pPr/>
              <a:t>134</a:t>
            </a:fld>
            <a:endParaRPr lang="en-US" dirty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Tunnel Mode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6002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IPSec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Tunnel Mode</a:t>
            </a:r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4510088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59166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1501775" y="32115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</a:p>
        </p:txBody>
      </p:sp>
      <p:sp>
        <p:nvSpPr>
          <p:cNvPr id="316436" name="Rectangle 20"/>
          <p:cNvSpPr>
            <a:spLocks noChangeArrowheads="1"/>
          </p:cNvSpPr>
          <p:nvPr/>
        </p:nvSpPr>
        <p:spPr bwMode="auto">
          <a:xfrm>
            <a:off x="3181350" y="32115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316437" name="Rectangle 21"/>
          <p:cNvSpPr>
            <a:spLocks noChangeArrowheads="1"/>
          </p:cNvSpPr>
          <p:nvPr/>
        </p:nvSpPr>
        <p:spPr bwMode="auto">
          <a:xfrm>
            <a:off x="4495800" y="3200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44958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1447800" y="32004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0" name="Line 24"/>
          <p:cNvSpPr>
            <a:spLocks noChangeShapeType="1"/>
          </p:cNvSpPr>
          <p:nvPr/>
        </p:nvSpPr>
        <p:spPr bwMode="auto">
          <a:xfrm>
            <a:off x="58674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1" name="Line 25"/>
          <p:cNvSpPr>
            <a:spLocks noChangeShapeType="1"/>
          </p:cNvSpPr>
          <p:nvPr/>
        </p:nvSpPr>
        <p:spPr bwMode="auto">
          <a:xfrm>
            <a:off x="2971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2" name="Line 26"/>
          <p:cNvSpPr>
            <a:spLocks noChangeShapeType="1"/>
          </p:cNvSpPr>
          <p:nvPr/>
        </p:nvSpPr>
        <p:spPr bwMode="auto">
          <a:xfrm>
            <a:off x="4495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3" name="Line 27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4" name="Line 28"/>
          <p:cNvSpPr>
            <a:spLocks noChangeShapeType="1"/>
          </p:cNvSpPr>
          <p:nvPr/>
        </p:nvSpPr>
        <p:spPr bwMode="auto">
          <a:xfrm>
            <a:off x="62484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5" name="Rectangle 29"/>
          <p:cNvSpPr>
            <a:spLocks noChangeArrowheads="1"/>
          </p:cNvSpPr>
          <p:nvPr/>
        </p:nvSpPr>
        <p:spPr bwMode="auto">
          <a:xfrm>
            <a:off x="5916613" y="32115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58674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38862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Tunnel mode for firewall to firewall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Original IP header not visible to attacker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  <a:ea typeface="ＭＳ Ｐゴシック" charset="-128"/>
              </a:rPr>
              <a:t>New header from firewall to firewall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  <a:ea typeface="ＭＳ Ｐゴシック" charset="-128"/>
              </a:rPr>
              <a:t>Attacker does not know which hosts are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F6DCB8-AE6B-CF4A-BE82-7B86E2207CC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Comparison of IPSec Modes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r>
              <a:rPr lang="en-US"/>
              <a:t>Transport Mode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>
                <a:latin typeface="+mn-lt"/>
              </a:rPr>
              <a:t>Tunnel Mode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990600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24114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990600" y="32194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438400" y="32194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3733800" y="32083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990600" y="32004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>
            <a:off x="36576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6" name="Line 16"/>
          <p:cNvSpPr>
            <a:spLocks noChangeShapeType="1"/>
          </p:cNvSpPr>
          <p:nvPr/>
        </p:nvSpPr>
        <p:spPr bwMode="auto">
          <a:xfrm>
            <a:off x="3124200" y="26749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3138488" y="45720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4545013" y="45910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130175" y="55737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  <a:endParaRPr lang="en-US" b="0">
              <a:latin typeface="+mn-lt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1809750" y="55737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3124200" y="55626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4545013" y="55737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Transport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ea typeface="ＭＳ Ｐゴシック" charset="-128"/>
              </a:rPr>
              <a:t>Host-to-host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Tunnel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ea typeface="ＭＳ Ｐゴシック" charset="-128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Transport mode not necessary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</a:rPr>
              <a:t>Transport mode is more efficient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79FBFD2-895F-5847-95A9-458BD135B49A}" type="slidenum">
              <a:rPr lang="en-US" smtClean="0">
                <a:latin typeface="Times New Roman" charset="0"/>
              </a:rPr>
              <a:pPr/>
              <a:t>136</a:t>
            </a:fld>
            <a:endParaRPr lang="en-US" dirty="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IPSec Security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886200"/>
          </a:xfrm>
        </p:spPr>
        <p:txBody>
          <a:bodyPr/>
          <a:lstStyle/>
          <a:p>
            <a:r>
              <a:rPr lang="en-US" sz="2000" dirty="0"/>
              <a:t>What kind of protection?</a:t>
            </a:r>
          </a:p>
          <a:p>
            <a:pPr lvl="1"/>
            <a:r>
              <a:rPr lang="en-US" sz="2000" dirty="0"/>
              <a:t>Confidentiality?</a:t>
            </a:r>
          </a:p>
          <a:p>
            <a:pPr lvl="1"/>
            <a:r>
              <a:rPr lang="en-US" sz="2000" dirty="0"/>
              <a:t>Integrity?</a:t>
            </a:r>
          </a:p>
          <a:p>
            <a:pPr lvl="1"/>
            <a:r>
              <a:rPr lang="en-US" sz="2000" dirty="0"/>
              <a:t>Both?</a:t>
            </a:r>
          </a:p>
          <a:p>
            <a:r>
              <a:rPr lang="en-US" sz="2000" dirty="0"/>
              <a:t>What to protect?</a:t>
            </a:r>
          </a:p>
          <a:p>
            <a:pPr lvl="1"/>
            <a:r>
              <a:rPr lang="en-US" sz="2000" dirty="0"/>
              <a:t>Data?</a:t>
            </a:r>
          </a:p>
          <a:p>
            <a:pPr lvl="1"/>
            <a:r>
              <a:rPr lang="en-US" sz="2000" dirty="0"/>
              <a:t>Header?</a:t>
            </a:r>
          </a:p>
          <a:p>
            <a:pPr lvl="1"/>
            <a:r>
              <a:rPr lang="en-US" sz="2000" dirty="0"/>
              <a:t>Both?</a:t>
            </a:r>
          </a:p>
          <a:p>
            <a:r>
              <a:rPr lang="en-US" sz="2000" dirty="0"/>
              <a:t>ESP/AH do some combinations of these</a:t>
            </a: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0EF814-69F1-B94D-807F-AD09A4964CF6}" type="slidenum">
              <a:rPr lang="en-US" smtClean="0">
                <a:latin typeface="Times New Roman" charset="0"/>
              </a:rPr>
              <a:pPr/>
              <a:t>137</a:t>
            </a:fld>
            <a:endParaRPr lang="en-US" dirty="0">
              <a:latin typeface="Times New Roman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/>
              <a:t>AH vs ESP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r>
              <a:rPr lang="en-US" sz="2000" dirty="0"/>
              <a:t>AH</a:t>
            </a:r>
          </a:p>
          <a:p>
            <a:pPr lvl="1"/>
            <a:r>
              <a:rPr lang="en-US" sz="2000" dirty="0"/>
              <a:t>Authentication Header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Integrity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only</a:t>
            </a:r>
            <a:r>
              <a:rPr lang="en-US" sz="2000" dirty="0"/>
              <a:t> (no confidentiality)</a:t>
            </a:r>
          </a:p>
          <a:p>
            <a:pPr lvl="1"/>
            <a:r>
              <a:rPr lang="en-US" sz="2000" dirty="0"/>
              <a:t>Integrity-protect everything beyond IP header and some fields of header (why not all fields?)</a:t>
            </a:r>
          </a:p>
          <a:p>
            <a:r>
              <a:rPr lang="en-US" sz="2000" dirty="0"/>
              <a:t>ESP</a:t>
            </a:r>
          </a:p>
          <a:p>
            <a:pPr lvl="1"/>
            <a:r>
              <a:rPr lang="en-US" sz="2000" dirty="0"/>
              <a:t>Encapsulating Security Payload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Integrity and confidentiality</a:t>
            </a:r>
            <a:endParaRPr lang="en-US" sz="2000" dirty="0"/>
          </a:p>
          <a:p>
            <a:pPr lvl="1"/>
            <a:r>
              <a:rPr lang="en-US" sz="2000" dirty="0"/>
              <a:t>Protects everything beyond IP header</a:t>
            </a:r>
          </a:p>
          <a:p>
            <a:pPr lvl="1"/>
            <a:r>
              <a:rPr lang="en-US" sz="2000" dirty="0"/>
              <a:t>Integrity only by using </a:t>
            </a:r>
            <a:r>
              <a:rPr lang="en-US" sz="2000" dirty="0">
                <a:hlinkClick r:id="rId2"/>
              </a:rPr>
              <a:t>NULL encryption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1BC7C2-21FA-CA46-A89F-C7911EEFBB03}" type="slidenum">
              <a:rPr lang="en-US" smtClean="0">
                <a:latin typeface="Times New Roman" charset="0"/>
              </a:rPr>
              <a:pPr/>
              <a:t>138</a:t>
            </a:fld>
            <a:endParaRPr lang="en-US" dirty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sz="2000" dirty="0"/>
              <a:t>According to RFC 2410</a:t>
            </a:r>
          </a:p>
          <a:p>
            <a:pPr lvl="1"/>
            <a:r>
              <a:rPr lang="en-US" sz="2000" dirty="0"/>
              <a:t>NULL encryption “is a block cipher the origins of which appear to be lost in antiquity”</a:t>
            </a:r>
          </a:p>
          <a:p>
            <a:pPr lvl="1"/>
            <a:r>
              <a:rPr lang="en-US" sz="2000" dirty="0"/>
              <a:t>“Despite rumors”, there is no evidence that NSA “suppressed publication of this algorithm”</a:t>
            </a:r>
          </a:p>
          <a:p>
            <a:pPr lvl="1"/>
            <a:r>
              <a:rPr lang="en-US" sz="2000" dirty="0"/>
              <a:t>Evidence suggests it was developed in Roman times as exportable version of Caesar’s cipher</a:t>
            </a:r>
          </a:p>
          <a:p>
            <a:pPr lvl="1"/>
            <a:r>
              <a:rPr lang="en-US" sz="2000" dirty="0"/>
              <a:t>Can make use of keys of varying length</a:t>
            </a:r>
          </a:p>
          <a:p>
            <a:pPr lvl="1"/>
            <a:r>
              <a:rPr lang="en-US" sz="2000" dirty="0"/>
              <a:t>No IV is required</a:t>
            </a:r>
          </a:p>
          <a:p>
            <a:pPr lvl="1"/>
            <a:r>
              <a:rPr lang="en-US" sz="2000" dirty="0"/>
              <a:t>Null(P,K) = P for any P and any key K</a:t>
            </a:r>
          </a:p>
          <a:p>
            <a:r>
              <a:rPr lang="en-US" sz="2000" dirty="0"/>
              <a:t>Security people have a strange sense of humor!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A08BD6-2DD6-9147-B67B-75C4D672D023}" type="slidenum">
              <a:rPr lang="en-US" smtClean="0">
                <a:latin typeface="Times New Roman" charset="0"/>
              </a:rPr>
              <a:pPr/>
              <a:t>139</a:t>
            </a:fld>
            <a:endParaRPr lang="en-US" dirty="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Why Does AH Exist? (1)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05800" cy="3962400"/>
          </a:xfrm>
        </p:spPr>
        <p:txBody>
          <a:bodyPr/>
          <a:lstStyle/>
          <a:p>
            <a:r>
              <a:rPr lang="en-US" sz="2000" dirty="0"/>
              <a:t>Cannot encrypt IP header</a:t>
            </a:r>
          </a:p>
          <a:p>
            <a:pPr lvl="1"/>
            <a:r>
              <a:rPr lang="en-US" sz="2000" dirty="0"/>
              <a:t>Routers must look at the IP header</a:t>
            </a:r>
          </a:p>
          <a:p>
            <a:pPr lvl="1"/>
            <a:r>
              <a:rPr lang="en-US" sz="2000" dirty="0"/>
              <a:t>IP addresses, TTL, etc.</a:t>
            </a:r>
          </a:p>
          <a:p>
            <a:pPr lvl="1"/>
            <a:r>
              <a:rPr lang="en-US" sz="2000" dirty="0"/>
              <a:t>IP header exists to route packets!</a:t>
            </a:r>
          </a:p>
          <a:p>
            <a:r>
              <a:rPr lang="en-US" sz="2000" dirty="0"/>
              <a:t>AH protects </a:t>
            </a:r>
            <a:r>
              <a:rPr lang="en-US" sz="2000" b="1" dirty="0">
                <a:solidFill>
                  <a:schemeClr val="accent2"/>
                </a:solidFill>
              </a:rPr>
              <a:t>immutable fields</a:t>
            </a:r>
            <a:r>
              <a:rPr lang="en-US" sz="2000" dirty="0"/>
              <a:t> in IP header</a:t>
            </a:r>
          </a:p>
          <a:p>
            <a:pPr lvl="1"/>
            <a:r>
              <a:rPr lang="en-US" sz="2000" dirty="0"/>
              <a:t>Cannot integrity protect all header fields</a:t>
            </a:r>
          </a:p>
          <a:p>
            <a:pPr lvl="1"/>
            <a:r>
              <a:rPr lang="en-US" sz="2000" dirty="0"/>
              <a:t>TTL, for example, must change</a:t>
            </a:r>
          </a:p>
          <a:p>
            <a:r>
              <a:rPr lang="en-US" sz="2000" dirty="0"/>
              <a:t>ESP does not protect IP header at all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Initiate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seed_material</a:t>
            </a:r>
            <a:r>
              <a:rPr lang="en-US" sz="2000" dirty="0"/>
              <a:t> = </a:t>
            </a:r>
            <a:r>
              <a:rPr lang="en-US" sz="2000" dirty="0" err="1"/>
              <a:t>entropy_input</a:t>
            </a:r>
            <a:r>
              <a:rPr lang="en-US" sz="2000" dirty="0"/>
              <a:t> || nonce || </a:t>
            </a:r>
            <a:r>
              <a:rPr lang="en-US" sz="2000" dirty="0" err="1"/>
              <a:t>personalization_string</a:t>
            </a:r>
            <a:r>
              <a:rPr lang="en-US" sz="2000" dirty="0"/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seed = </a:t>
            </a:r>
            <a:r>
              <a:rPr lang="en-US" sz="2000" dirty="0" err="1"/>
              <a:t>Hash_df</a:t>
            </a:r>
            <a:r>
              <a:rPr lang="en-US" sz="2000" dirty="0"/>
              <a:t> (</a:t>
            </a:r>
            <a:r>
              <a:rPr lang="en-US" sz="2000" dirty="0" err="1"/>
              <a:t>seed_material</a:t>
            </a:r>
            <a:r>
              <a:rPr lang="en-US" sz="2000" dirty="0"/>
              <a:t>, </a:t>
            </a:r>
            <a:r>
              <a:rPr lang="en-US" sz="2000" dirty="0" err="1"/>
              <a:t>seedlen</a:t>
            </a:r>
            <a:r>
              <a:rPr lang="en-US" sz="2000" dirty="0"/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V = seed.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C = </a:t>
            </a:r>
            <a:r>
              <a:rPr lang="en-US" sz="2000" dirty="0" err="1"/>
              <a:t>Hash_df</a:t>
            </a:r>
            <a:r>
              <a:rPr lang="en-US" sz="2000" dirty="0"/>
              <a:t> ((0x00 || V), </a:t>
            </a:r>
            <a:r>
              <a:rPr lang="en-US" sz="2000" dirty="0" err="1"/>
              <a:t>seedlen</a:t>
            </a:r>
            <a:r>
              <a:rPr lang="en-US" sz="2000" dirty="0"/>
              <a:t>).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reseed_counter</a:t>
            </a:r>
            <a:r>
              <a:rPr lang="en-US" sz="2000" dirty="0"/>
              <a:t> 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Return V, C, and </a:t>
            </a:r>
            <a:r>
              <a:rPr lang="en-US" sz="2000" dirty="0" err="1"/>
              <a:t>reseed_counter</a:t>
            </a:r>
            <a:r>
              <a:rPr lang="en-US" sz="2000" dirty="0"/>
              <a:t> as </a:t>
            </a:r>
            <a:r>
              <a:rPr lang="en-US" sz="2000" dirty="0" err="1"/>
              <a:t>initial_working_state</a:t>
            </a:r>
            <a:r>
              <a:rPr lang="en-US" sz="2000" dirty="0"/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BC6A9E-4BF4-9E44-913F-2396A6EF1A04}" type="slidenum">
              <a:rPr lang="en-US" smtClean="0">
                <a:latin typeface="Times New Roman" charset="0"/>
              </a:rPr>
              <a:pPr/>
              <a:t>140</a:t>
            </a:fld>
            <a:endParaRPr lang="en-US" dirty="0">
              <a:latin typeface="Times New Roman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19600"/>
          </a:xfrm>
        </p:spPr>
        <p:txBody>
          <a:bodyPr/>
          <a:lstStyle/>
          <a:p>
            <a:r>
              <a:rPr lang="en-US" sz="2000" dirty="0"/>
              <a:t>ESP encrypts everything beyond the IP header (if non-null encryption)</a:t>
            </a:r>
          </a:p>
          <a:p>
            <a:r>
              <a:rPr lang="en-US" sz="2000" dirty="0"/>
              <a:t>If ESP encrypted, firewall cannot look at TCP header (e.g., port numbers)</a:t>
            </a:r>
          </a:p>
          <a:p>
            <a:r>
              <a:rPr lang="en-US" sz="2000" dirty="0"/>
              <a:t>Why not use ESP with null encryption?</a:t>
            </a:r>
          </a:p>
          <a:p>
            <a:pPr lvl="1"/>
            <a:r>
              <a:rPr lang="en-US" sz="2000" dirty="0"/>
              <a:t>Firewall sees ESP header, but does not know whether null encryption is used</a:t>
            </a:r>
          </a:p>
          <a:p>
            <a:pPr lvl="1"/>
            <a:r>
              <a:rPr lang="en-US" sz="2000" dirty="0"/>
              <a:t>End systems know, but </a:t>
            </a:r>
            <a:r>
              <a:rPr lang="en-US" sz="2000" b="1" dirty="0">
                <a:solidFill>
                  <a:schemeClr val="accent2"/>
                </a:solidFill>
              </a:rPr>
              <a:t>not</a:t>
            </a:r>
            <a:r>
              <a:rPr lang="en-US" sz="2000" dirty="0"/>
              <a:t> firewalls</a:t>
            </a:r>
          </a:p>
          <a:p>
            <a:r>
              <a:rPr lang="en-US" sz="2000" dirty="0"/>
              <a:t>Aside 1: Do firewalls reduce security?</a:t>
            </a:r>
          </a:p>
          <a:p>
            <a:r>
              <a:rPr lang="en-US" sz="2000" dirty="0"/>
              <a:t>Aside 2: Is IPSec compatible with NAT?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325B54-1A09-1C42-8CDB-7F8E6A603B41}" type="slidenum">
              <a:rPr lang="en-US" smtClean="0">
                <a:latin typeface="Times New Roman" charset="0"/>
              </a:rPr>
              <a:pPr/>
              <a:t>141</a:t>
            </a:fld>
            <a:endParaRPr lang="en-US" dirty="0">
              <a:latin typeface="Times New Roman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152400"/>
            <a:ext cx="7772400" cy="762000"/>
          </a:xfrm>
        </p:spPr>
        <p:txBody>
          <a:bodyPr/>
          <a:lstStyle/>
          <a:p>
            <a:r>
              <a:rPr lang="en-US" dirty="0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r>
              <a:rPr lang="en-US" sz="2000" dirty="0"/>
              <a:t>The real reason why AH exists</a:t>
            </a:r>
          </a:p>
          <a:p>
            <a:pPr lvl="1"/>
            <a:r>
              <a:rPr lang="en-US" sz="2000" dirty="0"/>
              <a:t>At one IETF meeting “someone from Microsoft gave an impassioned speech about how AH was useless…”</a:t>
            </a:r>
          </a:p>
          <a:p>
            <a:pPr lvl="1"/>
            <a:r>
              <a:rPr lang="en-US" sz="2000" dirty="0"/>
              <a:t>“…everyone in the room looked around and said `Hmm. He’s right, and we hate AH also, but if it annoys Microsoft let’s leave it in since we hate Microsoft more than we hate AH.”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5744E-8EEE-6E43-A928-F1758024023E}" type="slidenum">
              <a:rPr lang="en-US" smtClean="0">
                <a:latin typeface="Times New Roman" charset="0"/>
              </a:rPr>
              <a:pPr/>
              <a:t>142</a:t>
            </a:fld>
            <a:endParaRPr lang="en-US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14400"/>
          </a:xfrm>
        </p:spPr>
        <p:txBody>
          <a:bodyPr/>
          <a:lstStyle/>
          <a:p>
            <a:r>
              <a:rPr lang="en-US" dirty="0"/>
              <a:t>Best Authentication Protocol?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572000"/>
          </a:xfrm>
        </p:spPr>
        <p:txBody>
          <a:bodyPr/>
          <a:lstStyle/>
          <a:p>
            <a:r>
              <a:rPr lang="en-US" sz="2000" dirty="0"/>
              <a:t>What is best depends on many factors…</a:t>
            </a:r>
          </a:p>
          <a:p>
            <a:r>
              <a:rPr lang="en-US" sz="2000" dirty="0"/>
              <a:t>The sensitivity of the application</a:t>
            </a:r>
          </a:p>
          <a:p>
            <a:r>
              <a:rPr lang="en-US" sz="2000" dirty="0"/>
              <a:t>The delay that is tolerable</a:t>
            </a:r>
          </a:p>
          <a:p>
            <a:r>
              <a:rPr lang="en-US" sz="2000" dirty="0"/>
              <a:t>The cost (computation) that is tolerable</a:t>
            </a:r>
          </a:p>
          <a:p>
            <a:r>
              <a:rPr lang="en-US" sz="2000" dirty="0"/>
              <a:t>What crypto is supported</a:t>
            </a:r>
          </a:p>
          <a:p>
            <a:pPr lvl="1"/>
            <a:r>
              <a:rPr lang="en-US" sz="2000" dirty="0"/>
              <a:t>Public key, symmetric key, hash functions</a:t>
            </a:r>
          </a:p>
          <a:p>
            <a:r>
              <a:rPr lang="en-US" sz="2000" dirty="0"/>
              <a:t>Is mutual authentication required?</a:t>
            </a:r>
          </a:p>
          <a:p>
            <a:r>
              <a:rPr lang="en-US" sz="2000" dirty="0"/>
              <a:t>Is a session key required?</a:t>
            </a:r>
          </a:p>
          <a:p>
            <a:r>
              <a:rPr lang="en-US" sz="2000" dirty="0"/>
              <a:t>Is PFS a concern?</a:t>
            </a:r>
          </a:p>
          <a:p>
            <a:r>
              <a:rPr lang="en-US" sz="2000" dirty="0"/>
              <a:t>Is anonymity a concern?, etc.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Generate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 err="1"/>
              <a:t>reseed_counter</a:t>
            </a:r>
            <a:r>
              <a:rPr lang="en-US" sz="2000" dirty="0"/>
              <a:t> &gt; </a:t>
            </a:r>
            <a:r>
              <a:rPr lang="en-US" sz="2000" dirty="0" err="1"/>
              <a:t>reseed_interval</a:t>
            </a:r>
            <a:r>
              <a:rPr lang="en-US" sz="2000" dirty="0"/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If (</a:t>
            </a:r>
            <a:r>
              <a:rPr lang="en-US" sz="2000" dirty="0" err="1"/>
              <a:t>additional_input</a:t>
            </a:r>
            <a:r>
              <a:rPr lang="en-US" sz="2000" dirty="0"/>
              <a:t> != Null), then do</a:t>
            </a:r>
          </a:p>
          <a:p>
            <a:pPr marL="1314450" lvl="2" indent="-457200">
              <a:buNone/>
            </a:pPr>
            <a:r>
              <a:rPr lang="en-US" sz="2000" dirty="0"/>
              <a:t>    </a:t>
            </a:r>
            <a:r>
              <a:rPr lang="en-US" sz="2000" dirty="0" err="1"/>
              <a:t>w</a:t>
            </a:r>
            <a:r>
              <a:rPr lang="en-US" sz="2000" dirty="0"/>
              <a:t> = Hash (0x02 || V || </a:t>
            </a:r>
            <a:r>
              <a:rPr lang="en-US" sz="2000" dirty="0" err="1"/>
              <a:t>additional_input</a:t>
            </a:r>
            <a:r>
              <a:rPr lang="en-US" sz="2000" dirty="0"/>
              <a:t>).</a:t>
            </a:r>
          </a:p>
          <a:p>
            <a:pPr marL="857250" lvl="1" indent="-457200">
              <a:buNone/>
            </a:pPr>
            <a:r>
              <a:rPr lang="en-US" sz="2000" dirty="0"/>
              <a:t>          V = (</a:t>
            </a:r>
            <a:r>
              <a:rPr lang="en-US" sz="2000" dirty="0" err="1"/>
              <a:t>V+w</a:t>
            </a:r>
            <a:r>
              <a:rPr lang="en-US" sz="2000" dirty="0"/>
              <a:t>) mod 2</a:t>
            </a:r>
            <a:r>
              <a:rPr lang="en-US" sz="2000" baseline="30000" dirty="0"/>
              <a:t>seedlen</a:t>
            </a:r>
            <a:r>
              <a:rPr lang="en-US" sz="20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(</a:t>
            </a:r>
            <a:r>
              <a:rPr lang="en-US" sz="2000" dirty="0" err="1"/>
              <a:t>returned_bits</a:t>
            </a:r>
            <a:r>
              <a:rPr lang="en-US" sz="2000" dirty="0"/>
              <a:t>) = </a:t>
            </a:r>
            <a:r>
              <a:rPr lang="en-US" sz="2000" dirty="0" err="1"/>
              <a:t>Hashgen</a:t>
            </a:r>
            <a:r>
              <a:rPr lang="en-US" sz="2000" dirty="0"/>
              <a:t> (</a:t>
            </a:r>
            <a:r>
              <a:rPr lang="en-US" sz="2000" dirty="0" err="1"/>
              <a:t>requested_number_of_bits</a:t>
            </a:r>
            <a:r>
              <a:rPr lang="en-US" sz="2000" dirty="0"/>
              <a:t>,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H = Hash(0x03 ||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V = (</a:t>
            </a:r>
            <a:r>
              <a:rPr lang="en-US" sz="2000" dirty="0" err="1"/>
              <a:t>V+H+C+reseed_counter</a:t>
            </a:r>
            <a:r>
              <a:rPr lang="en-US" sz="2000" dirty="0"/>
              <a:t>) mod 2</a:t>
            </a:r>
            <a:r>
              <a:rPr lang="en-US" sz="2000" baseline="30000" dirty="0"/>
              <a:t>seedlen</a:t>
            </a:r>
            <a:r>
              <a:rPr lang="en-US" sz="20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reseed_counter</a:t>
            </a:r>
            <a:r>
              <a:rPr lang="en-US" sz="2000" dirty="0"/>
              <a:t>= reseed_counter+1.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Return SUCCESS, </a:t>
            </a:r>
            <a:r>
              <a:rPr lang="en-US" sz="2000" dirty="0" err="1"/>
              <a:t>returned_bits</a:t>
            </a:r>
            <a:r>
              <a:rPr lang="en-US" sz="2000" dirty="0"/>
              <a:t>, and the new values of V, C, and </a:t>
            </a:r>
            <a:r>
              <a:rPr lang="en-US" sz="2000" dirty="0" err="1"/>
              <a:t>reseed_counter</a:t>
            </a:r>
            <a:r>
              <a:rPr lang="en-US" sz="2000" dirty="0"/>
              <a:t> for the </a:t>
            </a:r>
            <a:r>
              <a:rPr lang="en-US" sz="2000" dirty="0" err="1"/>
              <a:t>new_working_state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/>
              <a:t>Hash_df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temp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len</a:t>
            </a:r>
            <a:r>
              <a:rPr lang="en-US" sz="2000" dirty="0"/>
              <a:t> =</a:t>
            </a:r>
            <a:r>
              <a:rPr lang="en-US" sz="2000" dirty="0" err="1"/>
              <a:t>no_of</a:t>
            </a:r>
            <a:r>
              <a:rPr lang="en-US" sz="2000" dirty="0"/>
              <a:t> _</a:t>
            </a:r>
            <a:r>
              <a:rPr lang="en-US" sz="2000" dirty="0" err="1"/>
              <a:t>bits_to_return</a:t>
            </a:r>
            <a:r>
              <a:rPr lang="en-US" sz="2000" dirty="0"/>
              <a:t>/</a:t>
            </a:r>
            <a:r>
              <a:rPr lang="en-US" sz="2000" dirty="0" err="1"/>
              <a:t>outlen</a:t>
            </a:r>
            <a:r>
              <a:rPr lang="en-US" sz="2000" dirty="0"/>
              <a:t>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counter = 8-bit binary value representing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 to </a:t>
            </a:r>
            <a:r>
              <a:rPr lang="en-US" sz="2000" dirty="0" err="1"/>
              <a:t>len</a:t>
            </a:r>
            <a:r>
              <a:rPr lang="en-US" sz="2000" dirty="0"/>
              <a:t> do</a:t>
            </a:r>
          </a:p>
          <a:p>
            <a:pPr marL="1771650" lvl="3" indent="-457200">
              <a:buNone/>
            </a:pPr>
            <a:r>
              <a:rPr lang="en-US" dirty="0"/>
              <a:t>temp= </a:t>
            </a:r>
            <a:r>
              <a:rPr lang="en-US" dirty="0" err="1"/>
              <a:t>temp||Hash(counter||no_of_bits_to_return||input_string</a:t>
            </a:r>
            <a:r>
              <a:rPr lang="en-US" dirty="0"/>
              <a:t>). </a:t>
            </a:r>
          </a:p>
          <a:p>
            <a:pPr marL="1771650" lvl="3" indent="-457200">
              <a:buNone/>
            </a:pPr>
            <a:r>
              <a:rPr lang="en-US" dirty="0"/>
              <a:t>counter= counter+1.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requested_bits</a:t>
            </a:r>
            <a:r>
              <a:rPr lang="en-US" sz="2000" dirty="0"/>
              <a:t>= Leftmost (</a:t>
            </a:r>
            <a:r>
              <a:rPr lang="en-US" sz="2000" dirty="0" err="1"/>
              <a:t>no_of_bits_to_return</a:t>
            </a:r>
            <a:r>
              <a:rPr lang="en-US" sz="2000" dirty="0"/>
              <a:t>)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Return SUCCESS and </a:t>
            </a:r>
            <a:r>
              <a:rPr lang="en-US" sz="2000" dirty="0" err="1"/>
              <a:t>requested_bits</a:t>
            </a:r>
            <a:r>
              <a:rPr lang="en-US" sz="2000" dirty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/>
              <a:t>Hashgen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m =</a:t>
            </a:r>
            <a:r>
              <a:rPr lang="en-US" sz="2000" dirty="0" err="1"/>
              <a:t>requested_no_of</a:t>
            </a:r>
            <a:r>
              <a:rPr lang="en-US" sz="2000" dirty="0"/>
              <a:t> _bits/</a:t>
            </a:r>
            <a:r>
              <a:rPr lang="en-US" sz="2000" dirty="0" err="1"/>
              <a:t>outlen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data = V.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W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= 1 to </a:t>
            </a:r>
            <a:r>
              <a:rPr lang="en-US" sz="2000" dirty="0" err="1"/>
              <a:t>m</a:t>
            </a:r>
            <a:endParaRPr lang="en-US" sz="2000" dirty="0"/>
          </a:p>
          <a:p>
            <a:pPr marL="1200150" lvl="2" indent="-342900">
              <a:buNone/>
            </a:pP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= Hash (data).  </a:t>
            </a:r>
          </a:p>
          <a:p>
            <a:pPr marL="1200150" lvl="2" indent="-342900">
              <a:buNone/>
            </a:pPr>
            <a:r>
              <a:rPr lang="en-US" sz="2000" dirty="0"/>
              <a:t>W = W || 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. </a:t>
            </a:r>
          </a:p>
          <a:p>
            <a:pPr marL="1200150" lvl="2" indent="-342900">
              <a:buNone/>
            </a:pPr>
            <a:r>
              <a:rPr lang="en-US" sz="2000" dirty="0"/>
              <a:t>data = (data + 1) mod 2</a:t>
            </a:r>
            <a:r>
              <a:rPr lang="en-US" sz="2000" baseline="30000" dirty="0"/>
              <a:t>seedlen</a:t>
            </a:r>
            <a:r>
              <a:rPr lang="en-US" sz="20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/>
              <a:t>returned_bits</a:t>
            </a:r>
            <a:r>
              <a:rPr lang="en-US" sz="2000" dirty="0"/>
              <a:t> = Leftmost (</a:t>
            </a:r>
            <a:r>
              <a:rPr lang="en-US" sz="2000" dirty="0" err="1"/>
              <a:t>requested_no_of_bits</a:t>
            </a:r>
            <a:r>
              <a:rPr lang="en-US" sz="2000" dirty="0"/>
              <a:t>) bits of W.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dirty="0" err="1"/>
              <a:t>returned_bits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Initiate</a:t>
            </a: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/>
              <a:t>temp</a:t>
            </a:r>
            <a:r>
              <a:rPr lang="en-US" sz="2000" dirty="0"/>
              <a:t>= </a:t>
            </a:r>
            <a:r>
              <a:rPr lang="en-US" sz="2000" dirty="0" err="1"/>
              <a:t>len</a:t>
            </a:r>
            <a:r>
              <a:rPr lang="en-US" sz="2000" dirty="0"/>
              <a:t> (</a:t>
            </a:r>
            <a:r>
              <a:rPr lang="en-US" sz="2000" i="1" dirty="0" err="1"/>
              <a:t>personalization_string</a:t>
            </a:r>
            <a:r>
              <a:rPr lang="en-US" sz="2000" dirty="0"/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If (</a:t>
            </a:r>
            <a:r>
              <a:rPr lang="en-US" sz="2000" i="1" dirty="0"/>
              <a:t>temp</a:t>
            </a:r>
            <a:r>
              <a:rPr lang="en-US" sz="2000" dirty="0"/>
              <a:t>&lt;</a:t>
            </a:r>
            <a:r>
              <a:rPr lang="en-US" sz="2000" i="1" dirty="0" err="1"/>
              <a:t>seedlen</a:t>
            </a:r>
            <a:r>
              <a:rPr lang="en-US" sz="2000" dirty="0"/>
              <a:t>), then </a:t>
            </a:r>
          </a:p>
          <a:p>
            <a:pPr marL="1714500" lvl="3" indent="-457200">
              <a:buNone/>
            </a:pPr>
            <a:r>
              <a:rPr lang="en-US" sz="1800" i="1" dirty="0" err="1"/>
              <a:t>personalization_string</a:t>
            </a:r>
            <a:r>
              <a:rPr lang="en-US" sz="1800" dirty="0"/>
              <a:t>= </a:t>
            </a:r>
            <a:r>
              <a:rPr lang="en-US" sz="1800" i="1" dirty="0" err="1"/>
              <a:t>personalization_string</a:t>
            </a:r>
            <a:r>
              <a:rPr lang="en-US" sz="1800" i="1" dirty="0"/>
              <a:t> </a:t>
            </a:r>
            <a:r>
              <a:rPr lang="en-US" sz="1800" dirty="0"/>
              <a:t>||0</a:t>
            </a:r>
            <a:r>
              <a:rPr lang="en-US" sz="1800" i="1" baseline="30000" dirty="0"/>
              <a:t>seedlen – temp</a:t>
            </a:r>
            <a:r>
              <a:rPr lang="en-US" sz="18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/>
              <a:t>seed_material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 err="1"/>
              <a:t>entropy_input</a:t>
            </a:r>
            <a:r>
              <a:rPr lang="en-US" sz="2000" dirty="0" err="1"/>
              <a:t>⊕</a:t>
            </a:r>
            <a:r>
              <a:rPr lang="en-US" sz="2000" i="1" dirty="0" err="1"/>
              <a:t>personalization_string</a:t>
            </a: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/>
              <a:t>Key </a:t>
            </a:r>
            <a:r>
              <a:rPr lang="en-US" sz="2000" dirty="0"/>
              <a:t>= 0</a:t>
            </a:r>
            <a:r>
              <a:rPr lang="en-US" sz="2000" i="1" baseline="30000" dirty="0"/>
              <a:t>keylen</a:t>
            </a:r>
            <a:r>
              <a:rPr lang="en-US" sz="2000" dirty="0"/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/>
              <a:t>V </a:t>
            </a:r>
            <a:r>
              <a:rPr lang="en-US" sz="2000" dirty="0"/>
              <a:t>= 0</a:t>
            </a:r>
            <a:r>
              <a:rPr lang="en-US" sz="2000" i="1" baseline="30000" dirty="0"/>
              <a:t>outlen</a:t>
            </a:r>
            <a:r>
              <a:rPr lang="en-US" sz="2000" dirty="0"/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(</a:t>
            </a:r>
            <a:r>
              <a:rPr lang="en-US" sz="2000" i="1" dirty="0"/>
              <a:t>Key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dirty="0"/>
              <a:t>)= </a:t>
            </a:r>
            <a:r>
              <a:rPr lang="en-US" sz="2000" dirty="0" err="1"/>
              <a:t>CTR_DRBG_Update(</a:t>
            </a:r>
            <a:r>
              <a:rPr lang="en-US" sz="2000" i="1" dirty="0" err="1"/>
              <a:t>seed_material</a:t>
            </a:r>
            <a:r>
              <a:rPr lang="en-US" sz="2000" dirty="0"/>
              <a:t>, </a:t>
            </a:r>
            <a:r>
              <a:rPr lang="en-US" sz="2000" i="1" dirty="0"/>
              <a:t>Key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dirty="0"/>
              <a:t>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/>
              <a:t>reseed_counter</a:t>
            </a:r>
            <a:r>
              <a:rPr lang="en-US" sz="2000" dirty="0"/>
              <a:t>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Return </a:t>
            </a:r>
            <a:r>
              <a:rPr lang="en-US" sz="2000" i="1" dirty="0"/>
              <a:t>V</a:t>
            </a:r>
            <a:r>
              <a:rPr lang="en-US" sz="2000" dirty="0"/>
              <a:t>, </a:t>
            </a:r>
            <a:r>
              <a:rPr lang="en-US" sz="2000" i="1" dirty="0"/>
              <a:t>Key</a:t>
            </a:r>
            <a:r>
              <a:rPr lang="en-US" sz="2000" dirty="0"/>
              <a:t>, and </a:t>
            </a:r>
            <a:r>
              <a:rPr lang="en-US" sz="2000" i="1" dirty="0" err="1"/>
              <a:t>reseed_counter</a:t>
            </a:r>
            <a:r>
              <a:rPr lang="en-US" sz="2000" i="1" dirty="0"/>
              <a:t> </a:t>
            </a:r>
            <a:r>
              <a:rPr lang="en-US" sz="2000" dirty="0"/>
              <a:t>as the </a:t>
            </a:r>
            <a:r>
              <a:rPr lang="en-US" sz="2000" i="1" dirty="0" err="1"/>
              <a:t>initial_working_state</a:t>
            </a:r>
            <a:r>
              <a:rPr lang="en-US" sz="2000" dirty="0"/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Generate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If </a:t>
            </a:r>
            <a:r>
              <a:rPr lang="en-US" sz="1800" i="1" dirty="0" err="1"/>
              <a:t>reseed_counter</a:t>
            </a:r>
            <a:r>
              <a:rPr lang="en-US" sz="1800" i="1" dirty="0"/>
              <a:t> </a:t>
            </a:r>
            <a:r>
              <a:rPr lang="en-US" sz="1800" dirty="0"/>
              <a:t>&gt; </a:t>
            </a:r>
            <a:r>
              <a:rPr lang="en-US" sz="1800" i="1" dirty="0" err="1"/>
              <a:t>reseed_interval</a:t>
            </a:r>
            <a:r>
              <a:rPr lang="en-US" sz="1800" dirty="0"/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If (</a:t>
            </a:r>
            <a:r>
              <a:rPr lang="en-US" sz="1800" i="1" dirty="0" err="1"/>
              <a:t>additional_input</a:t>
            </a:r>
            <a:r>
              <a:rPr lang="en-US" sz="1800" i="1" dirty="0"/>
              <a:t> </a:t>
            </a:r>
            <a:r>
              <a:rPr lang="en-US" sz="1800" dirty="0"/>
              <a:t>=</a:t>
            </a:r>
            <a:r>
              <a:rPr lang="en-US" sz="1800" dirty="0" err="1"/>
              <a:t≯</a:t>
            </a:r>
            <a:r>
              <a:rPr lang="en-US" sz="1800" dirty="0"/>
              <a:t>  </a:t>
            </a:r>
            <a:r>
              <a:rPr lang="en-US" sz="1800" i="1" dirty="0"/>
              <a:t>Null</a:t>
            </a:r>
            <a:r>
              <a:rPr lang="en-US" sz="1800" dirty="0"/>
              <a:t>), then</a:t>
            </a:r>
          </a:p>
          <a:p>
            <a:pPr marL="1314450" lvl="2" indent="-457200">
              <a:buNone/>
            </a:pPr>
            <a:r>
              <a:rPr lang="en-US" sz="1800" i="1" dirty="0"/>
              <a:t>temp </a:t>
            </a:r>
            <a:r>
              <a:rPr lang="en-US" sz="1800" dirty="0"/>
              <a:t>= </a:t>
            </a:r>
            <a:r>
              <a:rPr lang="en-US" sz="1800" dirty="0" err="1"/>
              <a:t>len</a:t>
            </a:r>
            <a:r>
              <a:rPr lang="en-US" sz="1800" dirty="0"/>
              <a:t> (</a:t>
            </a:r>
            <a:r>
              <a:rPr lang="en-US" sz="1800" i="1" dirty="0" err="1"/>
              <a:t>additional_input</a:t>
            </a:r>
            <a:r>
              <a:rPr lang="en-US" sz="1800" dirty="0"/>
              <a:t>). </a:t>
            </a:r>
          </a:p>
          <a:p>
            <a:pPr marL="1314450" lvl="2" indent="-457200">
              <a:buNone/>
            </a:pPr>
            <a:r>
              <a:rPr lang="en-US" sz="1800" dirty="0"/>
              <a:t>If (</a:t>
            </a:r>
            <a:r>
              <a:rPr lang="en-US" sz="1800" i="1" dirty="0"/>
              <a:t>temp</a:t>
            </a:r>
            <a:r>
              <a:rPr lang="en-US" sz="1800" dirty="0"/>
              <a:t>&lt;</a:t>
            </a:r>
            <a:r>
              <a:rPr lang="en-US" sz="1800" i="1" dirty="0" err="1"/>
              <a:t>seedlen</a:t>
            </a:r>
            <a:r>
              <a:rPr lang="en-US" sz="1800" dirty="0"/>
              <a:t>) then </a:t>
            </a:r>
            <a:r>
              <a:rPr lang="en-US" sz="1800" i="1" dirty="0" err="1"/>
              <a:t>additional_input</a:t>
            </a:r>
            <a:r>
              <a:rPr lang="en-US" sz="1800" dirty="0"/>
              <a:t>= </a:t>
            </a:r>
            <a:r>
              <a:rPr lang="en-US" sz="1800" i="1" dirty="0"/>
              <a:t>additional_input</a:t>
            </a:r>
            <a:r>
              <a:rPr lang="en-US" sz="1800" dirty="0"/>
              <a:t>||0</a:t>
            </a:r>
            <a:r>
              <a:rPr lang="en-US" sz="1800" i="1" baseline="30000" dirty="0"/>
              <a:t>seedlen - temp</a:t>
            </a:r>
            <a:r>
              <a:rPr lang="en-US" sz="1800" dirty="0"/>
              <a:t>.</a:t>
            </a:r>
          </a:p>
          <a:p>
            <a:pPr marL="1314450" lvl="2" indent="-457200">
              <a:buNone/>
            </a:pPr>
            <a:r>
              <a:rPr lang="en-US" sz="1800" dirty="0"/>
              <a:t>(</a:t>
            </a:r>
            <a:r>
              <a:rPr lang="en-US" sz="1800" i="1" dirty="0"/>
              <a:t>Key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 = </a:t>
            </a:r>
            <a:r>
              <a:rPr lang="en-US" sz="1800" dirty="0" err="1"/>
              <a:t>CTR_DRBG_Update</a:t>
            </a:r>
            <a:r>
              <a:rPr lang="en-US" sz="1800" dirty="0"/>
              <a:t> (</a:t>
            </a:r>
            <a:r>
              <a:rPr lang="en-US" sz="1800" i="1" dirty="0" err="1"/>
              <a:t>additional_input</a:t>
            </a:r>
            <a:r>
              <a:rPr lang="en-US" sz="1800" dirty="0"/>
              <a:t>, </a:t>
            </a:r>
            <a:r>
              <a:rPr lang="en-US" sz="1800" i="1" dirty="0"/>
              <a:t>Key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/>
              <a:t>temp</a:t>
            </a:r>
            <a:r>
              <a:rPr lang="en-US" sz="1800" dirty="0"/>
              <a:t>= </a:t>
            </a:r>
            <a:r>
              <a:rPr lang="en-US" sz="1800" i="1" dirty="0"/>
              <a:t>Null</a:t>
            </a:r>
            <a:r>
              <a:rPr lang="en-US" sz="18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While (</a:t>
            </a:r>
            <a:r>
              <a:rPr lang="en-US" sz="1800" dirty="0" err="1"/>
              <a:t>len</a:t>
            </a:r>
            <a:r>
              <a:rPr lang="en-US" sz="1800" dirty="0"/>
              <a:t> (</a:t>
            </a:r>
            <a:r>
              <a:rPr lang="en-US" sz="1800" i="1" dirty="0"/>
              <a:t>temp</a:t>
            </a:r>
            <a:r>
              <a:rPr lang="en-US" sz="1800" dirty="0"/>
              <a:t>) &lt; </a:t>
            </a:r>
            <a:r>
              <a:rPr lang="en-US" sz="1800" i="1" dirty="0" err="1"/>
              <a:t>requested_number_of_bits</a:t>
            </a:r>
            <a:r>
              <a:rPr lang="en-US" sz="1800" dirty="0"/>
              <a:t>)</a:t>
            </a:r>
          </a:p>
          <a:p>
            <a:pPr marL="1314450" lvl="2" indent="-457200">
              <a:buNone/>
            </a:pPr>
            <a:r>
              <a:rPr lang="en-US" sz="1800" i="1" dirty="0"/>
              <a:t>V </a:t>
            </a:r>
            <a:r>
              <a:rPr lang="en-US" sz="1800" dirty="0"/>
              <a:t>= (</a:t>
            </a:r>
            <a:r>
              <a:rPr lang="en-US" sz="1800" i="1" dirty="0"/>
              <a:t>V</a:t>
            </a:r>
            <a:r>
              <a:rPr lang="en-US" sz="1800" dirty="0"/>
              <a:t>+1) mod 2</a:t>
            </a:r>
            <a:r>
              <a:rPr lang="en-US" sz="1800" i="1" baseline="30000" dirty="0"/>
              <a:t>outlen</a:t>
            </a:r>
            <a:r>
              <a:rPr lang="en-US" sz="1800" dirty="0"/>
              <a:t>. </a:t>
            </a:r>
          </a:p>
          <a:p>
            <a:pPr marL="1314450" lvl="2" indent="-457200">
              <a:buNone/>
            </a:pPr>
            <a:r>
              <a:rPr lang="en-US" sz="1800" i="1" dirty="0" err="1"/>
              <a:t>output_block</a:t>
            </a:r>
            <a:r>
              <a:rPr lang="en-US" sz="1800" i="1" dirty="0"/>
              <a:t> </a:t>
            </a:r>
            <a:r>
              <a:rPr lang="en-US" sz="1800" dirty="0"/>
              <a:t>= </a:t>
            </a:r>
            <a:r>
              <a:rPr lang="en-US" sz="1800" dirty="0" err="1"/>
              <a:t>Block_Encrypt(</a:t>
            </a:r>
            <a:r>
              <a:rPr lang="en-US" sz="1800" i="1" dirty="0" err="1"/>
              <a:t>Key</a:t>
            </a:r>
            <a:r>
              <a:rPr lang="en-US" sz="1800" dirty="0"/>
              <a:t>, V). </a:t>
            </a:r>
          </a:p>
          <a:p>
            <a:pPr marL="1314450" lvl="2" indent="-457200">
              <a:buNone/>
            </a:pPr>
            <a:r>
              <a:rPr lang="en-US" sz="1800" i="1" dirty="0"/>
              <a:t>temp </a:t>
            </a:r>
            <a:r>
              <a:rPr lang="en-US" sz="1800" dirty="0"/>
              <a:t>= </a:t>
            </a:r>
            <a:r>
              <a:rPr lang="en-US" sz="1800" i="1" dirty="0"/>
              <a:t>temp </a:t>
            </a:r>
            <a:r>
              <a:rPr lang="en-US" sz="1800" dirty="0"/>
              <a:t>|| </a:t>
            </a:r>
            <a:r>
              <a:rPr lang="en-US" sz="1800" i="1" dirty="0" err="1"/>
              <a:t>output_block</a:t>
            </a:r>
            <a:r>
              <a:rPr lang="en-US" sz="18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/>
              <a:t>returned_bits</a:t>
            </a:r>
            <a:r>
              <a:rPr lang="en-US" sz="1800" i="1" dirty="0"/>
              <a:t> </a:t>
            </a:r>
            <a:r>
              <a:rPr lang="en-US" sz="1800" dirty="0"/>
              <a:t>= Leftmost </a:t>
            </a:r>
            <a:r>
              <a:rPr lang="en-US" sz="1800" i="1" dirty="0" err="1"/>
              <a:t>requested_number_of_bits</a:t>
            </a:r>
            <a:r>
              <a:rPr lang="en-US" sz="1800" i="1" dirty="0"/>
              <a:t> </a:t>
            </a:r>
            <a:r>
              <a:rPr lang="en-US" sz="1800" dirty="0"/>
              <a:t>of </a:t>
            </a:r>
            <a:r>
              <a:rPr lang="en-US" sz="1800" i="1" dirty="0"/>
              <a:t>temp</a:t>
            </a:r>
            <a:r>
              <a:rPr lang="en-US" sz="18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(</a:t>
            </a:r>
            <a:r>
              <a:rPr lang="en-US" sz="1800" i="1" dirty="0"/>
              <a:t>Key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 = </a:t>
            </a:r>
            <a:r>
              <a:rPr lang="en-US" sz="1800" dirty="0" err="1"/>
              <a:t>CTR_DRBG_Update(</a:t>
            </a:r>
            <a:r>
              <a:rPr lang="en-US" sz="1800" i="1" dirty="0" err="1"/>
              <a:t>additional_input</a:t>
            </a:r>
            <a:r>
              <a:rPr lang="en-US" sz="1800" dirty="0"/>
              <a:t>, </a:t>
            </a:r>
            <a:r>
              <a:rPr lang="en-US" sz="1800" i="1" dirty="0"/>
              <a:t>Key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/>
              <a:t>reseed_counter</a:t>
            </a:r>
            <a:r>
              <a:rPr lang="en-US" sz="1800" i="1" dirty="0"/>
              <a:t> </a:t>
            </a:r>
            <a:r>
              <a:rPr lang="en-US" sz="1800" dirty="0"/>
              <a:t>= </a:t>
            </a:r>
            <a:r>
              <a:rPr lang="en-US" sz="1800" i="1" dirty="0" err="1"/>
              <a:t>reseed_counter</a:t>
            </a:r>
            <a:r>
              <a:rPr lang="en-US" sz="1800" i="1" dirty="0"/>
              <a:t> </a:t>
            </a:r>
            <a:r>
              <a:rPr lang="en-US" sz="1800" dirty="0"/>
              <a:t>+ 1.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/>
              <a:t>Return SUCCESS and </a:t>
            </a:r>
            <a:r>
              <a:rPr lang="en-US" sz="1800" i="1" dirty="0" err="1"/>
              <a:t>returned_bits</a:t>
            </a:r>
            <a:r>
              <a:rPr lang="en-US" sz="1800" dirty="0"/>
              <a:t>; also return </a:t>
            </a:r>
            <a:r>
              <a:rPr lang="en-US" sz="1800" i="1" dirty="0"/>
              <a:t>Key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, and </a:t>
            </a:r>
            <a:r>
              <a:rPr lang="en-US" sz="1800" i="1" dirty="0" err="1"/>
              <a:t>reseed_counter</a:t>
            </a:r>
            <a:r>
              <a:rPr lang="en-US" sz="1800" dirty="0" err="1"/>
              <a:t>as</a:t>
            </a:r>
            <a:r>
              <a:rPr lang="en-US" sz="1800" dirty="0"/>
              <a:t> the </a:t>
            </a:r>
            <a:r>
              <a:rPr lang="en-US" sz="1800" i="1" dirty="0" err="1"/>
              <a:t>new</a:t>
            </a:r>
            <a:r>
              <a:rPr lang="en-US" sz="1800" dirty="0" err="1"/>
              <a:t>_</a:t>
            </a:r>
            <a:r>
              <a:rPr lang="en-US" sz="1800" i="1" dirty="0" err="1"/>
              <a:t>working_state</a:t>
            </a:r>
            <a:r>
              <a:rPr lang="en-US" sz="1800" dirty="0"/>
              <a:t>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No single test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Random Number weaknesses and Key management are greatest points of attack for otherwise “safe” cryptosystem.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Can’t generate enough Random bits so use Pseudo Random Number Generators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serif"/>
              </a:rPr>
              <a:t>J. Kelsey, B. </a:t>
            </a:r>
            <a:r>
              <a:rPr lang="en-US" sz="1800" dirty="0" err="1">
                <a:latin typeface="serif"/>
              </a:rPr>
              <a:t>Schneier</a:t>
            </a:r>
            <a:r>
              <a:rPr lang="en-US" sz="1800" dirty="0">
                <a:latin typeface="serif"/>
              </a:rPr>
              <a:t>, D. Wagner, and C. Hall, </a:t>
            </a:r>
            <a:r>
              <a:rPr lang="en-US" sz="1800" i="1" dirty="0">
                <a:latin typeface="serif"/>
              </a:rPr>
              <a:t>“Cryptanalytic Attacks on Pseudorandom Number Generators”</a:t>
            </a:r>
            <a:r>
              <a:rPr lang="en-US" sz="1800" dirty="0">
                <a:latin typeface="serif"/>
              </a:rPr>
              <a:t>, Fast Software Encryption, Fifth International Workshop Proceedings (March 1998), Springer-</a:t>
            </a:r>
            <a:r>
              <a:rPr lang="en-US" sz="1800" dirty="0" err="1">
                <a:latin typeface="serif"/>
              </a:rPr>
              <a:t>Verlag</a:t>
            </a:r>
            <a:r>
              <a:rPr lang="en-US" sz="1800" dirty="0">
                <a:latin typeface="serif"/>
              </a:rPr>
              <a:t>, 1998, pp. 168-188. 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dirty="0"/>
              <a:t>Update</a:t>
            </a:r>
          </a:p>
          <a:p>
            <a:pPr marL="857250" lvl="1" indent="-457200">
              <a:buAutoNum type="arabicPeriod"/>
            </a:pPr>
            <a:r>
              <a:rPr lang="en-US" sz="2000" i="1" dirty="0"/>
              <a:t>temp = Null.</a:t>
            </a:r>
          </a:p>
          <a:p>
            <a:pPr marL="857250" lvl="1" indent="-457200">
              <a:buAutoNum type="arabicPeriod"/>
            </a:pPr>
            <a:r>
              <a:rPr lang="en-US" sz="2000" dirty="0" err="1"/>
              <a:t>While(len</a:t>
            </a:r>
            <a:r>
              <a:rPr lang="en-US" sz="2000" dirty="0"/>
              <a:t> (</a:t>
            </a:r>
            <a:r>
              <a:rPr lang="en-US" sz="2000" i="1" dirty="0"/>
              <a:t>temp</a:t>
            </a:r>
            <a:r>
              <a:rPr lang="en-US" sz="2000" dirty="0"/>
              <a:t>)&lt;</a:t>
            </a:r>
            <a:r>
              <a:rPr lang="en-US" sz="2000" i="1" dirty="0" err="1"/>
              <a:t>seedlen</a:t>
            </a:r>
            <a:r>
              <a:rPr lang="en-US" sz="2000" dirty="0"/>
              <a:t>)</a:t>
            </a:r>
          </a:p>
          <a:p>
            <a:pPr marL="1257300" lvl="2" indent="-457200">
              <a:buNone/>
            </a:pPr>
            <a:r>
              <a:rPr lang="en-US" sz="2000" i="1" dirty="0"/>
              <a:t>V </a:t>
            </a:r>
            <a:r>
              <a:rPr lang="en-US" sz="2000" dirty="0"/>
              <a:t>= (</a:t>
            </a:r>
            <a:r>
              <a:rPr lang="en-US" sz="2000" i="1" dirty="0"/>
              <a:t>V</a:t>
            </a:r>
            <a:r>
              <a:rPr lang="en-US" sz="2000" dirty="0"/>
              <a:t>+1) mod 2</a:t>
            </a:r>
            <a:r>
              <a:rPr lang="en-US" sz="2000" i="1" baseline="30000" dirty="0"/>
              <a:t>outlen</a:t>
            </a:r>
            <a:r>
              <a:rPr lang="en-US" sz="2000" dirty="0"/>
              <a:t>. </a:t>
            </a:r>
          </a:p>
          <a:p>
            <a:pPr marL="1257300" lvl="2" indent="-457200">
              <a:buNone/>
            </a:pPr>
            <a:r>
              <a:rPr lang="en-US" sz="2000" i="1" dirty="0" err="1"/>
              <a:t>output_block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dirty="0" err="1"/>
              <a:t>Block_Encrypt(</a:t>
            </a:r>
            <a:r>
              <a:rPr lang="en-US" sz="2000" i="1" dirty="0" err="1"/>
              <a:t>Key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dirty="0"/>
              <a:t>). </a:t>
            </a:r>
          </a:p>
          <a:p>
            <a:pPr marL="1257300" lvl="2" indent="-457200">
              <a:buNone/>
            </a:pPr>
            <a:r>
              <a:rPr lang="en-US" sz="2000" i="1" dirty="0"/>
              <a:t>temp </a:t>
            </a:r>
            <a:r>
              <a:rPr lang="en-US" sz="2000" dirty="0"/>
              <a:t>= </a:t>
            </a:r>
            <a:r>
              <a:rPr lang="en-US" sz="2000" i="1" dirty="0"/>
              <a:t>temp </a:t>
            </a:r>
            <a:r>
              <a:rPr lang="en-US" sz="2000" dirty="0"/>
              <a:t>|| </a:t>
            </a:r>
            <a:r>
              <a:rPr lang="en-US" sz="2000" i="1" dirty="0" err="1"/>
              <a:t>ouput_block</a:t>
            </a:r>
            <a:r>
              <a:rPr lang="en-US" sz="20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/>
              <a:t>temp = Leftmost </a:t>
            </a:r>
            <a:r>
              <a:rPr lang="en-US" sz="2000" i="1" dirty="0" err="1"/>
              <a:t>seedlen</a:t>
            </a:r>
            <a:r>
              <a:rPr lang="en-US" sz="2000" i="1" dirty="0"/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/>
              <a:t>temp = </a:t>
            </a:r>
            <a:r>
              <a:rPr lang="en-US" sz="2000" i="1" dirty="0" err="1"/>
              <a:t>temp⊕provided_data</a:t>
            </a:r>
            <a:r>
              <a:rPr lang="en-US" sz="2000" i="1" dirty="0"/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/>
              <a:t>Key = Leftmost </a:t>
            </a:r>
            <a:r>
              <a:rPr lang="en-US" sz="2000" i="1" dirty="0" err="1"/>
              <a:t>keylen</a:t>
            </a:r>
            <a:r>
              <a:rPr lang="en-US" sz="2000" i="1" dirty="0"/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/>
              <a:t>V = Rightmost </a:t>
            </a:r>
            <a:r>
              <a:rPr lang="en-US" sz="2000" i="1" dirty="0" err="1"/>
              <a:t>outlen</a:t>
            </a:r>
            <a:r>
              <a:rPr lang="en-US" sz="2000" i="1" dirty="0"/>
              <a:t> bits of temp.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/>
              <a:t> Return the new values of Key and V.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9273"/>
            <a:ext cx="7772400" cy="1143000"/>
          </a:xfrm>
        </p:spPr>
        <p:txBody>
          <a:bodyPr/>
          <a:lstStyle/>
          <a:p>
            <a:r>
              <a:rPr lang="en-US" sz="3600" dirty="0"/>
              <a:t>Preliminaries: Elliptic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733800"/>
          </a:xfrm>
        </p:spPr>
        <p:txBody>
          <a:bodyPr/>
          <a:lstStyle/>
          <a:p>
            <a:r>
              <a:rPr lang="en-US" sz="2000" dirty="0"/>
              <a:t>Elliptic curves are the set of points (</a:t>
            </a:r>
            <a:r>
              <a:rPr lang="en-US" sz="2000" i="1" dirty="0" err="1"/>
              <a:t>x</a:t>
            </a:r>
            <a:r>
              <a:rPr lang="en-US" sz="2000" dirty="0" err="1"/>
              <a:t>,</a:t>
            </a:r>
            <a:r>
              <a:rPr lang="en-US" sz="2000" i="1" dirty="0" err="1"/>
              <a:t>y</a:t>
            </a:r>
            <a:r>
              <a:rPr lang="en-US" sz="2000" dirty="0"/>
              <a:t>) with coordinates in a field </a:t>
            </a:r>
            <a:r>
              <a:rPr lang="en-US" sz="2000" i="1" dirty="0"/>
              <a:t>F</a:t>
            </a:r>
            <a:r>
              <a:rPr lang="en-US" sz="2000" dirty="0"/>
              <a:t> that are solutions to an equation:</a:t>
            </a:r>
          </a:p>
          <a:p>
            <a:pPr marL="0" indent="0">
              <a:buNone/>
            </a:pPr>
            <a:r>
              <a:rPr lang="en-US" sz="2000" i="1" dirty="0"/>
              <a:t>                    y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i="1" dirty="0"/>
              <a:t>x</a:t>
            </a:r>
            <a:r>
              <a:rPr lang="en-US" sz="2000" baseline="30000" dirty="0"/>
              <a:t>3</a:t>
            </a:r>
            <a:r>
              <a:rPr lang="en-US" sz="2000" dirty="0"/>
              <a:t> + </a:t>
            </a:r>
            <a:r>
              <a:rPr lang="en-US" sz="2000" i="1" dirty="0"/>
              <a:t>ax</a:t>
            </a:r>
            <a:r>
              <a:rPr lang="en-US" sz="2000" dirty="0"/>
              <a:t> + </a:t>
            </a:r>
            <a:r>
              <a:rPr lang="en-US" sz="2000" i="1" dirty="0"/>
              <a:t>b</a:t>
            </a:r>
            <a:endParaRPr lang="en-US" sz="2000" baseline="30000" dirty="0"/>
          </a:p>
          <a:p>
            <a:r>
              <a:rPr lang="en-US" sz="2000" dirty="0"/>
              <a:t>These points (plus an identity) form a group.</a:t>
            </a:r>
          </a:p>
          <a:p>
            <a:r>
              <a:rPr lang="en-US" sz="2000" dirty="0"/>
              <a:t>All of the curves that we will be discussing are over finite fields (characteristic </a:t>
            </a:r>
            <a:r>
              <a:rPr lang="en-US" sz="2000" i="1" dirty="0"/>
              <a:t>p</a:t>
            </a:r>
            <a:r>
              <a:rPr lang="en-US" sz="2000" dirty="0"/>
              <a:t>) and will have prime order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  <a:endParaRPr lang="en-US" sz="2000" baseline="30000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sz="3600" dirty="0"/>
              <a:t>The Dual EC PRNG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+mn-lt"/>
              </a:rPr>
              <a:t> 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 : prime curve → integers</a:t>
            </a:r>
            <a:br>
              <a:rPr lang="en-US" sz="2000" i="1" dirty="0">
                <a:latin typeface="+mn-lt"/>
              </a:rPr>
            </a:br>
            <a:r>
              <a:rPr lang="en-US" sz="2000" i="1" dirty="0">
                <a:latin typeface="+mn-lt"/>
              </a:rPr>
              <a:t>	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 (</a:t>
            </a:r>
            <a:r>
              <a:rPr lang="en-US" sz="2000" i="1" dirty="0" err="1">
                <a:latin typeface="+mn-lt"/>
              </a:rPr>
              <a:t>x</a:t>
            </a:r>
            <a:r>
              <a:rPr lang="en-US" sz="2000" dirty="0" err="1">
                <a:latin typeface="+mn-lt"/>
              </a:rPr>
              <a:t>,</a:t>
            </a:r>
            <a:r>
              <a:rPr lang="en-US" sz="2000" i="1" dirty="0" err="1">
                <a:latin typeface="+mn-lt"/>
              </a:rPr>
              <a:t>y</a:t>
            </a:r>
            <a:r>
              <a:rPr lang="en-US" sz="2000" dirty="0">
                <a:latin typeface="+mn-lt"/>
              </a:rPr>
              <a:t>) = </a:t>
            </a:r>
            <a:r>
              <a:rPr lang="en-US" sz="2000" i="1" dirty="0">
                <a:latin typeface="+mn-lt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P, Q points on the curve (per SP800-90</a:t>
            </a:r>
            <a:r>
              <a:rPr lang="en-US" sz="2000" dirty="0"/>
              <a:t>)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3276600"/>
            <a:ext cx="8458200" cy="1295400"/>
            <a:chOff x="432" y="1920"/>
            <a:chExt cx="5328" cy="816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496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r</a:t>
              </a:r>
              <a:r>
                <a:rPr lang="en-US" sz="2400" i="1" baseline="-25000">
                  <a:latin typeface="+mn-lt"/>
                </a:rPr>
                <a:t>i</a:t>
              </a:r>
              <a:endParaRPr lang="el-GR" sz="2400">
                <a:latin typeface="+mn-lt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>
                  <a:latin typeface="+mn-lt"/>
                </a:rPr>
                <a:t>φ</a:t>
              </a:r>
              <a:r>
                <a:rPr lang="en-US" sz="2400">
                  <a:latin typeface="+mn-lt"/>
                </a:rPr>
                <a:t>(</a:t>
              </a:r>
              <a:r>
                <a:rPr lang="en-US" sz="2400" i="1">
                  <a:latin typeface="+mn-lt"/>
                </a:rPr>
                <a:t>r</a:t>
              </a:r>
              <a:r>
                <a:rPr lang="en-US" sz="2400" i="1" baseline="-25000">
                  <a:latin typeface="+mn-lt"/>
                </a:rPr>
                <a:t>i</a:t>
              </a:r>
              <a:r>
                <a:rPr lang="en-US" sz="2400">
                  <a:latin typeface="+mn-lt"/>
                </a:rPr>
                <a:t>*</a:t>
              </a:r>
              <a:r>
                <a:rPr lang="en-US" sz="2400" i="1">
                  <a:latin typeface="+mn-lt"/>
                </a:rPr>
                <a:t>P</a:t>
              </a:r>
              <a:r>
                <a:rPr lang="en-US" sz="2400">
                  <a:latin typeface="+mn-lt"/>
                </a:rPr>
                <a:t>)</a:t>
              </a:r>
              <a:endParaRPr lang="el-GR" sz="2400">
                <a:latin typeface="+mn-lt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+mn-lt"/>
                </a:rPr>
                <a:t>φ</a:t>
              </a:r>
              <a:r>
                <a:rPr lang="en-US" sz="2400" dirty="0">
                  <a:latin typeface="+mn-lt"/>
                </a:rPr>
                <a:t>(</a:t>
              </a:r>
              <a:r>
                <a:rPr lang="en-US" sz="2400" i="1" dirty="0" err="1">
                  <a:latin typeface="+mn-lt"/>
                </a:rPr>
                <a:t>r</a:t>
              </a:r>
              <a:r>
                <a:rPr lang="en-US" sz="2400" i="1" baseline="-25000" dirty="0" err="1">
                  <a:latin typeface="+mn-lt"/>
                </a:rPr>
                <a:t>i</a:t>
              </a:r>
              <a:r>
                <a:rPr lang="en-US" sz="2400" dirty="0">
                  <a:latin typeface="+mn-lt"/>
                </a:rPr>
                <a:t>*</a:t>
              </a:r>
              <a:r>
                <a:rPr lang="en-US" sz="2400" i="1" dirty="0">
                  <a:latin typeface="+mn-lt"/>
                </a:rPr>
                <a:t>Q</a:t>
              </a:r>
              <a:r>
                <a:rPr lang="en-US" sz="2400" dirty="0">
                  <a:latin typeface="+mn-lt"/>
                </a:rPr>
                <a:t>)</a:t>
              </a:r>
              <a:endParaRPr lang="el-GR" sz="2400" dirty="0">
                <a:latin typeface="+mn-lt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s</a:t>
              </a:r>
              <a:r>
                <a:rPr lang="en-US" sz="2400" i="1" baseline="-25000">
                  <a:latin typeface="+mn-lt"/>
                </a:rPr>
                <a:t>i</a:t>
              </a:r>
              <a:endParaRPr lang="el-GR" sz="2400">
                <a:latin typeface="+mn-lt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2" y="23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s</a:t>
              </a:r>
              <a:r>
                <a:rPr lang="en-US" sz="2400" i="1" baseline="-25000">
                  <a:latin typeface="+mn-lt"/>
                </a:rPr>
                <a:t>i+</a:t>
              </a:r>
              <a:r>
                <a:rPr lang="en-US" sz="2400" baseline="-25000">
                  <a:latin typeface="+mn-lt"/>
                </a:rPr>
                <a:t>1</a:t>
              </a:r>
              <a:endParaRPr lang="el-GR" sz="2400">
                <a:latin typeface="+mn-lt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768" y="240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104" y="25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2016" y="2064"/>
              <a:ext cx="581" cy="432"/>
            </a:xfrm>
            <a:custGeom>
              <a:avLst/>
              <a:gdLst/>
              <a:ahLst/>
              <a:cxnLst>
                <a:cxn ang="0">
                  <a:pos x="576" y="432"/>
                </a:cxn>
                <a:cxn ang="0">
                  <a:pos x="581" y="2"/>
                </a:cxn>
                <a:cxn ang="0">
                  <a:pos x="0" y="0"/>
                </a:cxn>
              </a:cxnLst>
              <a:rect l="0" t="0" r="r" b="b"/>
              <a:pathLst>
                <a:path w="581" h="432">
                  <a:moveTo>
                    <a:pt x="576" y="432"/>
                  </a:moveTo>
                  <a:lnTo>
                    <a:pt x="581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76" y="2064"/>
              <a:ext cx="816" cy="3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2"/>
                </a:cxn>
                <a:cxn ang="0">
                  <a:pos x="0" y="384"/>
                </a:cxn>
              </a:cxnLst>
              <a:rect l="0" t="0" r="r" b="b"/>
              <a:pathLst>
                <a:path w="816" h="384">
                  <a:moveTo>
                    <a:pt x="816" y="0"/>
                  </a:moveTo>
                  <a:lnTo>
                    <a:pt x="0" y="2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8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032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t</a:t>
              </a:r>
              <a:r>
                <a:rPr lang="en-US" sz="2400" i="1" baseline="-25000">
                  <a:latin typeface="+mn-lt"/>
                </a:rPr>
                <a:t>i</a:t>
              </a:r>
              <a:endParaRPr lang="el-GR" sz="2400">
                <a:latin typeface="+mn-lt"/>
              </a:endParaRPr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1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512" y="24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LSB</a:t>
              </a:r>
              <a:r>
                <a:rPr lang="en-US" sz="2400" baseline="-25000">
                  <a:latin typeface="+mn-lt"/>
                </a:rPr>
                <a:t>bitlen-16</a:t>
              </a:r>
              <a:r>
                <a:rPr lang="en-US" sz="2400">
                  <a:latin typeface="+mn-lt"/>
                </a:rPr>
                <a:t>(</a:t>
              </a:r>
              <a:r>
                <a:rPr lang="en-US" sz="2400" i="1">
                  <a:latin typeface="+mn-lt"/>
                </a:rPr>
                <a:t>t</a:t>
              </a:r>
              <a:r>
                <a:rPr lang="en-US" sz="2400" i="1" baseline="-25000">
                  <a:latin typeface="+mn-lt"/>
                </a:rPr>
                <a:t>i</a:t>
              </a:r>
              <a:r>
                <a:rPr lang="en-US" sz="2400">
                  <a:latin typeface="+mn-lt"/>
                </a:rPr>
                <a:t>)</a:t>
              </a:r>
              <a:endParaRPr lang="en-US" sz="2400" baseline="-25000">
                <a:latin typeface="+mn-lt"/>
              </a:endParaRPr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05000" y="53340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latin typeface="+mn-lt"/>
              </a:rPr>
              <a:t>r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=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s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*</a:t>
            </a:r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)	</a:t>
            </a:r>
            <a:r>
              <a:rPr lang="en-US" sz="2000" i="1" dirty="0" err="1">
                <a:latin typeface="+mn-lt"/>
              </a:rPr>
              <a:t>t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=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r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*</a:t>
            </a:r>
            <a:r>
              <a:rPr lang="en-US" sz="2000" i="1" dirty="0">
                <a:latin typeface="+mn-lt"/>
              </a:rPr>
              <a:t>Q</a:t>
            </a:r>
            <a:r>
              <a:rPr lang="en-US" sz="2000" dirty="0">
                <a:latin typeface="+mn-lt"/>
              </a:rPr>
              <a:t>)	</a:t>
            </a:r>
            <a:r>
              <a:rPr lang="en-US" sz="2000" i="1" dirty="0">
                <a:latin typeface="+mn-lt"/>
              </a:rPr>
              <a:t>s</a:t>
            </a:r>
            <a:r>
              <a:rPr lang="en-US" sz="2000" i="1" baseline="-25000" dirty="0">
                <a:latin typeface="+mn-lt"/>
              </a:rPr>
              <a:t>i</a:t>
            </a:r>
            <a:r>
              <a:rPr lang="en-US" sz="2000" baseline="-25000" dirty="0">
                <a:latin typeface="+mn-lt"/>
              </a:rPr>
              <a:t>+1 </a:t>
            </a:r>
            <a:r>
              <a:rPr lang="en-US" sz="2000" dirty="0">
                <a:latin typeface="+mn-lt"/>
              </a:rPr>
              <a:t>=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r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*</a:t>
            </a:r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)</a:t>
            </a:r>
            <a:endParaRPr lang="el-GR" sz="2000" dirty="0">
              <a:latin typeface="+mn-lt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4054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Equations: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5971-8623-4209-8B69-A1CAE38C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AC762BC-0D94-4948-B494-4DB45A424531}" type="slidenum">
              <a:rPr lang="en-US" smtClean="0">
                <a:latin typeface="Times New Roman" charset="0"/>
              </a:rPr>
              <a:pPr/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41148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Unless otherwise noted, remaining slides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courtesy  of Mark Stamp, SJSU</a:t>
            </a:r>
          </a:p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See:  Information Security: Principles and  Practice,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  Stamp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</a:t>
            </a:r>
            <a:fld id="{97EE4071-F515-094A-88EA-B89F520152FA}" type="slidenum">
              <a:rPr lang="en-US" smtClean="0">
                <a:latin typeface="Times New Roman" charset="0"/>
              </a:rPr>
              <a:pPr/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810000"/>
          </a:xfrm>
        </p:spPr>
        <p:txBody>
          <a:bodyPr/>
          <a:lstStyle/>
          <a:p>
            <a:r>
              <a:rPr lang="en-US" sz="2000" dirty="0"/>
              <a:t>Human protocols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the rules followed in human interactions</a:t>
            </a:r>
          </a:p>
          <a:p>
            <a:pPr lvl="1"/>
            <a:r>
              <a:rPr lang="en-US" sz="2000" dirty="0"/>
              <a:t>Example: Asking a question in class</a:t>
            </a:r>
          </a:p>
          <a:p>
            <a:r>
              <a:rPr lang="en-US" sz="2000" dirty="0"/>
              <a:t>Networking protocols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rules followed in networked communication systems</a:t>
            </a:r>
          </a:p>
          <a:p>
            <a:pPr lvl="1"/>
            <a:r>
              <a:rPr lang="en-US" sz="2000" dirty="0"/>
              <a:t>Examples: HTTP, FTP, etc.</a:t>
            </a:r>
          </a:p>
          <a:p>
            <a:r>
              <a:rPr lang="en-US" sz="2000" dirty="0"/>
              <a:t>Security protocol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the (communication) rules followed in a security application</a:t>
            </a:r>
          </a:p>
          <a:p>
            <a:pPr lvl="1"/>
            <a:r>
              <a:rPr lang="en-US" sz="2000" dirty="0"/>
              <a:t>Examples: SSL, IPSec, Kerberos,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9ED4EA-9B00-3E46-A250-A2D8109A8BC2}" type="slidenum">
              <a:rPr lang="en-US" smtClean="0">
                <a:latin typeface="Times New Roman" charset="0"/>
              </a:rPr>
              <a:pPr/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009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000" dirty="0"/>
              <a:t>Protocol flaws can be very subtle</a:t>
            </a:r>
          </a:p>
          <a:p>
            <a:r>
              <a:rPr lang="en-US" sz="2000" dirty="0"/>
              <a:t>Several well-known security protocols have serious flaws</a:t>
            </a:r>
          </a:p>
          <a:p>
            <a:pPr lvl="1"/>
            <a:r>
              <a:rPr lang="en-US" sz="2000" dirty="0"/>
              <a:t>Including IPSec, GSM and WEP</a:t>
            </a:r>
          </a:p>
          <a:p>
            <a:r>
              <a:rPr lang="en-US" sz="2000" dirty="0"/>
              <a:t>Common to find implementation errors</a:t>
            </a:r>
          </a:p>
          <a:p>
            <a:pPr lvl="1"/>
            <a:r>
              <a:rPr lang="en-US" sz="2000" dirty="0"/>
              <a:t>Such as IE implementation of SSL</a:t>
            </a:r>
          </a:p>
          <a:p>
            <a:r>
              <a:rPr lang="en-US" sz="2000" dirty="0"/>
              <a:t>Difficult to get protocols right…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EB9C1C-A0E9-F24A-B70E-FC95477CD5AC}" type="slidenum">
              <a:rPr lang="en-US" smtClean="0">
                <a:latin typeface="Times New Roman" charset="0"/>
              </a:rPr>
              <a:pPr/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Minimize computational requirement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Very difficult to satisfy all of these!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CEFD53-38D7-244D-A1A4-EEEF0414B305}" type="slidenum">
              <a:rPr lang="en-US" smtClean="0">
                <a:latin typeface="Times New Roman" charset="0"/>
              </a:rPr>
              <a:pPr/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F3EBE3-1F2F-1842-A775-A7FC3399A2BF}" type="slidenum">
              <a:rPr lang="en-US" smtClean="0">
                <a:latin typeface="Times New Roman" charset="0"/>
              </a:rPr>
              <a:pPr/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sz="2000" dirty="0"/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/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/>
              <a:t>Correct PIN?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2"/>
                </a:solidFill>
              </a:rPr>
              <a:t>Yes?</a:t>
            </a:r>
            <a:r>
              <a:rPr lang="en-US" sz="2000" dirty="0"/>
              <a:t> Conduct your </a:t>
            </a:r>
            <a:r>
              <a:rPr lang="en-US" sz="2000" dirty="0" err="1"/>
              <a:t>transaction(s</a:t>
            </a:r>
            <a:r>
              <a:rPr lang="en-US" sz="2000" dirty="0"/>
              <a:t>)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No?</a:t>
            </a:r>
            <a:r>
              <a:rPr lang="en-US" sz="2000" dirty="0"/>
              <a:t> Machine eats card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B377F-8EC6-0C44-901B-DA235946563A}" type="slidenum">
              <a:rPr lang="en-US" smtClean="0">
                <a:latin typeface="Times New Roman" charset="0"/>
              </a:rPr>
              <a:pPr/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Identify Friend or Foe (IFF)</a:t>
            </a: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286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8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743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62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1100" b="0">
                <a:latin typeface="+mn-lt"/>
              </a:rPr>
              <a:t> N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94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1100" b="0" dirty="0">
                <a:latin typeface="+mn-lt"/>
              </a:rPr>
              <a:t> E(N,K)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SAAF</a:t>
            </a:r>
          </a:p>
          <a:p>
            <a:r>
              <a:rPr lang="en-US" sz="2000" b="0" dirty="0">
                <a:latin typeface="+mn-lt"/>
              </a:rPr>
              <a:t>Impala</a:t>
            </a:r>
            <a:endParaRPr lang="en-US" b="0" dirty="0">
              <a:latin typeface="+mn-lt"/>
            </a:endParaRP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11199" y="23241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Russian</a:t>
            </a:r>
          </a:p>
          <a:p>
            <a:pPr algn="ctr"/>
            <a:r>
              <a:rPr lang="en-US" sz="2000" b="0" dirty="0">
                <a:latin typeface="+mn-lt"/>
              </a:rPr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30927"/>
            <a:ext cx="7086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Mixing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800-90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FB3310-DC18-FC48-AD88-86843CA0762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MIG in the Middle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655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583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4.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5.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6.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25277" y="2247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SAAF</a:t>
            </a:r>
          </a:p>
          <a:p>
            <a:pPr algn="ctr"/>
            <a:r>
              <a:rPr lang="en-US" sz="2000" b="0">
                <a:latin typeface="+mn-lt"/>
              </a:rPr>
              <a:t>Impala</a:t>
            </a:r>
            <a:endParaRPr lang="en-US" b="0">
              <a:latin typeface="+mn-lt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582599" y="46482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Russian</a:t>
            </a:r>
          </a:p>
          <a:p>
            <a:pPr algn="ctr"/>
            <a:r>
              <a:rPr lang="en-US" sz="2000" b="0">
                <a:latin typeface="+mn-lt"/>
              </a:rPr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F81719-3C2C-4D43-B9C8-6A591C0BEDF2}" type="slidenum">
              <a:rPr lang="en-US" smtClean="0">
                <a:latin typeface="Times New Roman" charset="0"/>
              </a:rPr>
              <a:pPr/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1FCC54-F2C0-A043-9152-3974289B8C7F}" type="slidenum">
              <a:rPr lang="en-US" smtClean="0">
                <a:latin typeface="Times New Roman" charset="0"/>
              </a:rPr>
              <a:pPr/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26" y="1524000"/>
            <a:ext cx="8603673" cy="4419600"/>
          </a:xfrm>
        </p:spPr>
        <p:txBody>
          <a:bodyPr/>
          <a:lstStyle/>
          <a:p>
            <a:r>
              <a:rPr lang="en-US" sz="2000" dirty="0"/>
              <a:t>Alice must prove her identity to Bob</a:t>
            </a:r>
          </a:p>
          <a:p>
            <a:pPr lvl="1"/>
            <a:r>
              <a:rPr lang="en-US" sz="2000" dirty="0"/>
              <a:t>Alice and Bob can be humans or computers</a:t>
            </a:r>
          </a:p>
          <a:p>
            <a:r>
              <a:rPr lang="en-US" sz="2000" dirty="0"/>
              <a:t>May also require Bob to prove he’s Bob (mutual authentication)</a:t>
            </a:r>
          </a:p>
          <a:p>
            <a:r>
              <a:rPr lang="en-US" sz="2000" dirty="0"/>
              <a:t>May also need to establish a session key</a:t>
            </a:r>
          </a:p>
          <a:p>
            <a:r>
              <a:rPr lang="en-US" sz="2000" dirty="0"/>
              <a:t>May have other requirements, such as</a:t>
            </a:r>
          </a:p>
          <a:p>
            <a:pPr lvl="1"/>
            <a:r>
              <a:rPr lang="en-US" sz="2000" dirty="0"/>
              <a:t>Use only public keys</a:t>
            </a:r>
          </a:p>
          <a:p>
            <a:pPr lvl="1"/>
            <a:r>
              <a:rPr lang="en-US" sz="2000" dirty="0"/>
              <a:t>Use only symmetric keys</a:t>
            </a:r>
          </a:p>
          <a:p>
            <a:pPr lvl="1"/>
            <a:r>
              <a:rPr lang="en-US" sz="2000" dirty="0"/>
              <a:t>Use only a hash function</a:t>
            </a:r>
          </a:p>
          <a:p>
            <a:pPr lvl="1"/>
            <a:r>
              <a:rPr lang="en-US" sz="2000" dirty="0"/>
              <a:t>Anonymity, plausible deniability, etc., etc.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4C952-D466-A54B-BFC4-3A6A75F6D28D}" type="slidenum">
              <a:rPr lang="en-US" smtClean="0">
                <a:latin typeface="Times New Roman" charset="0"/>
              </a:rPr>
              <a:pPr/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876800"/>
          </a:xfrm>
        </p:spPr>
        <p:txBody>
          <a:bodyPr/>
          <a:lstStyle/>
          <a:p>
            <a:r>
              <a:rPr lang="en-US" sz="2000" dirty="0"/>
              <a:t>Authentication on a stand-alone computer is relatively simple</a:t>
            </a:r>
          </a:p>
          <a:p>
            <a:pPr lvl="1"/>
            <a:r>
              <a:rPr lang="en-US" sz="2000" dirty="0"/>
              <a:t>“Secure path” is the primary issue</a:t>
            </a:r>
          </a:p>
          <a:p>
            <a:pPr lvl="1"/>
            <a:r>
              <a:rPr lang="en-US" sz="2000" dirty="0"/>
              <a:t>Main concern is an attack on authentication software (we discuss software attacks later)</a:t>
            </a:r>
          </a:p>
          <a:p>
            <a:r>
              <a:rPr lang="en-US" sz="2000" dirty="0"/>
              <a:t>Authentication over a network is much more complex</a:t>
            </a:r>
          </a:p>
          <a:p>
            <a:pPr lvl="1"/>
            <a:r>
              <a:rPr lang="en-US" sz="2000" dirty="0"/>
              <a:t>Attacker can passively observe messages</a:t>
            </a:r>
          </a:p>
          <a:p>
            <a:pPr lvl="1"/>
            <a:r>
              <a:rPr lang="en-US" sz="2000" dirty="0"/>
              <a:t>Attacker can replay messages</a:t>
            </a:r>
          </a:p>
          <a:p>
            <a:pPr lvl="1"/>
            <a:r>
              <a:rPr lang="en-US" sz="2000" dirty="0"/>
              <a:t>Active attacks may be possible (insert, delete, change messages)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BD6EBF-57B5-524D-87BC-CD5BBD22488C}" type="slidenum">
              <a:rPr lang="en-US" smtClean="0">
                <a:latin typeface="Times New Roman" charset="0"/>
              </a:rPr>
              <a:pPr/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4083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3686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6002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2860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29114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77200" cy="1828800"/>
          </a:xfrm>
          <a:noFill/>
          <a:ln/>
        </p:spPr>
        <p:txBody>
          <a:bodyPr/>
          <a:lstStyle/>
          <a:p>
            <a:r>
              <a:rPr lang="en-US" sz="2000" dirty="0"/>
              <a:t>Simple and may be OK for standalone system</a:t>
            </a:r>
          </a:p>
          <a:p>
            <a:r>
              <a:rPr lang="en-US" sz="2000" dirty="0"/>
              <a:t>But insecure for networked system</a:t>
            </a:r>
          </a:p>
          <a:p>
            <a:pPr lvl="1"/>
            <a:r>
              <a:rPr lang="en-US" sz="2000" dirty="0"/>
              <a:t>Subject to a replay attack (next 2 slides)</a:t>
            </a:r>
          </a:p>
          <a:p>
            <a:pPr lvl="1"/>
            <a:r>
              <a:rPr lang="en-US" sz="2000" dirty="0"/>
              <a:t>Bob must know Alice’s password</a:t>
            </a:r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687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874EC7-20D7-124A-BCB7-9C849A5F1AAF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4687C6-A11D-D74F-8BE7-D392198327D5}" type="slidenum">
              <a:rPr lang="en-US" smtClean="0">
                <a:latin typeface="Times New Roman" charset="0"/>
              </a:rPr>
              <a:pPr/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7526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4542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0638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5052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2"/>
                </a:solidFill>
              </a:rPr>
              <a:t>replay</a:t>
            </a:r>
            <a:r>
              <a:rPr lang="en-US" sz="2000" dirty="0"/>
              <a:t> attack</a:t>
            </a:r>
          </a:p>
          <a:p>
            <a:r>
              <a:rPr lang="en-US" sz="2000" dirty="0"/>
              <a:t>How can we prevent a replay?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03F3DE-27CE-BD42-84DD-29B4C2A2C093}" type="slidenum">
              <a:rPr lang="en-US" smtClean="0">
                <a:latin typeface="Times New Roman" charset="0"/>
              </a:rPr>
              <a:pPr/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370205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662362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113087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579687"/>
            <a:ext cx="3126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I’m Alice, My password is “frank”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84687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More efficient…</a:t>
            </a:r>
          </a:p>
          <a:p>
            <a:r>
              <a:rPr lang="en-US" sz="2000" dirty="0"/>
              <a:t>But same problem as previous version</a:t>
            </a:r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22487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C6AEC2-A73D-3341-8F39-A69685689894}" type="slidenum">
              <a:rPr lang="en-US" smtClean="0">
                <a:latin typeface="Times New Roman" charset="0"/>
              </a:rPr>
              <a:pPr/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1737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h(Alice’s password)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Better since it hides Alice’s password</a:t>
            </a:r>
          </a:p>
          <a:p>
            <a:pPr lvl="1"/>
            <a:r>
              <a:rPr lang="en-US" sz="2000" dirty="0"/>
              <a:t>From both Bob and attackers</a:t>
            </a:r>
          </a:p>
          <a:p>
            <a:r>
              <a:rPr lang="en-US" sz="2000" dirty="0"/>
              <a:t>But still subject to replay</a:t>
            </a:r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E90632-F490-9047-9846-A349D767878B}" type="slidenum">
              <a:rPr lang="en-US" smtClean="0">
                <a:latin typeface="Times New Roman" charset="0"/>
              </a:rPr>
              <a:pPr/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To prevent replay, challenge-response used</a:t>
            </a:r>
          </a:p>
          <a:p>
            <a:r>
              <a:rPr lang="en-US" sz="2000" dirty="0"/>
              <a:t>Suppose Bob wants to authenticate Alice</a:t>
            </a:r>
          </a:p>
          <a:p>
            <a:pPr lvl="1"/>
            <a:r>
              <a:rPr lang="en-US" sz="2000" dirty="0"/>
              <a:t>Challenge sent from Bob to Alice</a:t>
            </a:r>
          </a:p>
          <a:p>
            <a:pPr lvl="1"/>
            <a:r>
              <a:rPr lang="en-US" sz="2000" dirty="0"/>
              <a:t>Only Alice can provide the correct response</a:t>
            </a:r>
          </a:p>
          <a:p>
            <a:pPr lvl="1"/>
            <a:r>
              <a:rPr lang="en-US" sz="2000" dirty="0"/>
              <a:t>Challenge chosen so that replay is not possible</a:t>
            </a:r>
          </a:p>
          <a:p>
            <a:r>
              <a:rPr lang="en-US" sz="2000" dirty="0"/>
              <a:t>How to accomplish this?</a:t>
            </a:r>
          </a:p>
          <a:p>
            <a:pPr lvl="1"/>
            <a:r>
              <a:rPr lang="en-US" sz="2000" dirty="0"/>
              <a:t>Password is something only Alice should know…</a:t>
            </a:r>
          </a:p>
          <a:p>
            <a:pPr lvl="1"/>
            <a:r>
              <a:rPr lang="en-US" sz="2000" dirty="0"/>
              <a:t>For freshness, a “number used once” or </a:t>
            </a:r>
            <a:r>
              <a:rPr lang="en-US" sz="2000" b="1" dirty="0">
                <a:solidFill>
                  <a:schemeClr val="hlink"/>
                </a:solidFill>
              </a:rPr>
              <a:t>nonce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1709"/>
            <a:ext cx="8534400" cy="4114800"/>
          </a:xfrm>
        </p:spPr>
        <p:txBody>
          <a:bodyPr/>
          <a:lstStyle/>
          <a:p>
            <a:r>
              <a:rPr lang="en-US" sz="2400" dirty="0"/>
              <a:t>Requirements</a:t>
            </a:r>
          </a:p>
          <a:p>
            <a:pPr lvl="1"/>
            <a:r>
              <a:rPr lang="en-US" sz="2000" dirty="0"/>
              <a:t>Pr([x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]= [a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,…,a</a:t>
            </a:r>
            <a:r>
              <a:rPr lang="en-US" sz="2000" baseline="-25000" dirty="0"/>
              <a:t>n</a:t>
            </a:r>
            <a:r>
              <a:rPr lang="en-US" sz="2000" dirty="0"/>
              <a:t>])=2</a:t>
            </a:r>
            <a:r>
              <a:rPr lang="en-US" sz="2000" baseline="30000" dirty="0"/>
              <a:t>-n</a:t>
            </a:r>
            <a:r>
              <a:rPr lang="en-US" sz="2000" dirty="0"/>
              <a:t>. Pr([x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]= </a:t>
            </a:r>
          </a:p>
          <a:p>
            <a:pPr lvl="1"/>
            <a:r>
              <a:rPr lang="en-US" sz="2000" dirty="0" err="1"/>
              <a:t>H(</a:t>
            </a:r>
            <a:r>
              <a:rPr lang="en-US" sz="2000" b="1" dirty="0" err="1"/>
              <a:t>x</a:t>
            </a:r>
            <a:r>
              <a:rPr lang="en-US" sz="2000" dirty="0"/>
              <a:t>=[x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])= </a:t>
            </a:r>
            <a:r>
              <a:rPr lang="en-US" sz="2000" dirty="0" err="1"/>
              <a:t>n</a:t>
            </a:r>
            <a:endParaRPr lang="en-US" sz="2000" dirty="0"/>
          </a:p>
          <a:p>
            <a:pPr lvl="1"/>
            <a:r>
              <a:rPr lang="en-US" sz="2000" dirty="0"/>
              <a:t>Pr([x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]= [a</a:t>
            </a:r>
            <a:r>
              <a:rPr lang="en-US" sz="2000" baseline="-25000" dirty="0"/>
              <a:t>1</a:t>
            </a:r>
            <a:r>
              <a:rPr lang="en-US" sz="2000" dirty="0"/>
              <a:t>,a</a:t>
            </a:r>
            <a:r>
              <a:rPr lang="en-US" sz="2000" baseline="-25000" dirty="0"/>
              <a:t>2</a:t>
            </a:r>
            <a:r>
              <a:rPr lang="en-US" sz="2000" dirty="0"/>
              <a:t>,…,a</a:t>
            </a:r>
            <a:r>
              <a:rPr lang="en-US" sz="2000" baseline="-25000" dirty="0"/>
              <a:t>n</a:t>
            </a:r>
            <a:r>
              <a:rPr lang="en-US" sz="2000" dirty="0"/>
              <a:t>])= Pr(x</a:t>
            </a:r>
            <a:r>
              <a:rPr lang="en-US" sz="2000" baseline="-25000" dirty="0"/>
              <a:t>1</a:t>
            </a:r>
            <a:r>
              <a:rPr lang="en-US" sz="2000" dirty="0"/>
              <a:t>=a</a:t>
            </a:r>
            <a:r>
              <a:rPr lang="en-US" sz="2000" baseline="-25000" dirty="0"/>
              <a:t>1</a:t>
            </a:r>
            <a:r>
              <a:rPr lang="en-US" sz="2000" dirty="0"/>
              <a:t>)⋅Pr(x</a:t>
            </a:r>
            <a:r>
              <a:rPr lang="en-US" sz="2000" baseline="-25000" dirty="0"/>
              <a:t>2</a:t>
            </a:r>
            <a:r>
              <a:rPr lang="en-US" sz="2000" dirty="0"/>
              <a:t>=a</a:t>
            </a:r>
            <a:r>
              <a:rPr lang="en-US" sz="2000" baseline="-25000" dirty="0"/>
              <a:t>2</a:t>
            </a:r>
            <a:r>
              <a:rPr lang="en-US" sz="2000" dirty="0"/>
              <a:t>) ⋅…⋅</a:t>
            </a:r>
            <a:r>
              <a:rPr lang="en-US" sz="2000" dirty="0" err="1"/>
              <a:t>Pr(x</a:t>
            </a:r>
            <a:r>
              <a:rPr lang="en-US" sz="2000" baseline="-25000" dirty="0" err="1"/>
              <a:t>n</a:t>
            </a:r>
            <a:r>
              <a:rPr lang="en-US" sz="2000" dirty="0"/>
              <a:t>=a</a:t>
            </a:r>
            <a:r>
              <a:rPr lang="en-US" sz="2000" baseline="-25000" dirty="0"/>
              <a:t>n⋅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Pr([x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,…,x</a:t>
            </a:r>
            <a:r>
              <a:rPr lang="en-US" sz="2000" baseline="-25000" dirty="0"/>
              <a:t>n</a:t>
            </a:r>
            <a:r>
              <a:rPr lang="en-US" sz="2000" dirty="0"/>
              <a:t>]|[,x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])=Pr(x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Guessing values at random with equal probability is as well as you can do</a:t>
            </a:r>
          </a:p>
          <a:p>
            <a:pPr lvl="1"/>
            <a:endParaRPr lang="en-US" sz="2000" dirty="0"/>
          </a:p>
          <a:p>
            <a:r>
              <a:rPr lang="en-US" sz="2400" dirty="0"/>
              <a:t>Failure tests</a:t>
            </a:r>
          </a:p>
          <a:p>
            <a:pPr lvl="1"/>
            <a:r>
              <a:rPr lang="en-US" sz="2000" dirty="0"/>
              <a:t>Frequency tests</a:t>
            </a:r>
          </a:p>
          <a:p>
            <a:pPr lvl="1"/>
            <a:r>
              <a:rPr lang="en-US" sz="2000" dirty="0"/>
              <a:t>Hidden Markov modeling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9F2FF8-5C07-B143-9EEA-2DA403F7C892}" type="slidenum">
              <a:rPr lang="en-US" smtClean="0">
                <a:latin typeface="Times New Roman" charset="0"/>
              </a:rPr>
              <a:pPr/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197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85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Nonce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297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h(Alice’s password, Nonce)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542693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Nonce is the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challenge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The hash is the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response</a:t>
            </a:r>
            <a:endParaRPr lang="en-US" sz="2000" b="0" dirty="0">
              <a:latin typeface="+mn-lt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Nonce prevents replay, insures freshness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Password is something Alice knows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Note that Bob must know Alice’s password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5907A-CF6C-0E48-943D-CE99DCBB1460}" type="slidenum">
              <a:rPr lang="en-US" smtClean="0">
                <a:latin typeface="Times New Roman" charset="0"/>
              </a:rPr>
              <a:pPr/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5814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8288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514600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Nonce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140075"/>
            <a:ext cx="283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3636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597275"/>
            <a:ext cx="297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143000"/>
          </a:xfrm>
          <a:noFill/>
          <a:ln/>
        </p:spPr>
        <p:txBody>
          <a:bodyPr/>
          <a:lstStyle/>
          <a:p>
            <a:r>
              <a:rPr lang="en-US" sz="2000" dirty="0"/>
              <a:t>What can we use to achieve this?</a:t>
            </a:r>
          </a:p>
          <a:p>
            <a:r>
              <a:rPr lang="en-US" sz="2000" dirty="0"/>
              <a:t>Hashed passwords works, crypto might be better</a:t>
            </a:r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D93006-2404-9F46-9BDC-C9EDBA44242A}" type="slidenum">
              <a:rPr lang="en-US" smtClean="0">
                <a:latin typeface="Times New Roman" charset="0"/>
              </a:rPr>
              <a:pPr/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Encrypt plaintext P with key K</a:t>
            </a:r>
          </a:p>
          <a:p>
            <a:pPr>
              <a:buFont typeface="Wingdings" charset="2"/>
              <a:buNone/>
            </a:pPr>
            <a:r>
              <a:rPr lang="en-US" sz="2000" dirty="0"/>
              <a:t>		 C = E(P,K)</a:t>
            </a:r>
          </a:p>
          <a:p>
            <a:r>
              <a:rPr lang="en-US" sz="2000" dirty="0"/>
              <a:t>Decrypt </a:t>
            </a:r>
            <a:r>
              <a:rPr lang="en-US" sz="2000" dirty="0" err="1"/>
              <a:t>ciphertext</a:t>
            </a:r>
            <a:r>
              <a:rPr lang="en-US" sz="2000" dirty="0"/>
              <a:t> C with key K</a:t>
            </a:r>
          </a:p>
          <a:p>
            <a:pPr>
              <a:buFont typeface="Wingdings" charset="2"/>
              <a:buNone/>
            </a:pPr>
            <a:r>
              <a:rPr lang="en-US" sz="2000" dirty="0"/>
              <a:t>		 P = D(C,K)</a:t>
            </a:r>
          </a:p>
          <a:p>
            <a:r>
              <a:rPr lang="en-US" sz="2000" dirty="0"/>
              <a:t>Here, we are concerned with attacks on </a:t>
            </a:r>
            <a:r>
              <a:rPr lang="en-US" sz="2000" b="1" dirty="0">
                <a:solidFill>
                  <a:schemeClr val="accent2"/>
                </a:solidFill>
              </a:rPr>
              <a:t>protocols</a:t>
            </a:r>
            <a:r>
              <a:rPr lang="en-US" sz="2000" dirty="0"/>
              <a:t>, not directly on the crypto</a:t>
            </a:r>
          </a:p>
          <a:p>
            <a:r>
              <a:rPr lang="en-US" sz="2000" dirty="0"/>
              <a:t>We assume that crypto algorithm is secure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fld id="{830F711D-1B4E-E944-9FDA-A376BE55B64F}" type="slidenum">
              <a:rPr lang="en-US" smtClean="0">
                <a:latin typeface="Times New Roman" charset="0"/>
              </a:rPr>
              <a:pPr/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lang="en-US" dirty="0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 sz="2000" dirty="0"/>
              <a:t>Alice and Bob share symmetric key K</a:t>
            </a:r>
            <a:r>
              <a:rPr lang="en-US" sz="2000" baseline="-25000" dirty="0"/>
              <a:t>AB</a:t>
            </a:r>
            <a:endParaRPr lang="en-US" sz="2000" dirty="0"/>
          </a:p>
          <a:p>
            <a:r>
              <a:rPr lang="en-US" sz="2000" dirty="0"/>
              <a:t>Key K</a:t>
            </a:r>
            <a:r>
              <a:rPr lang="en-US" sz="2000" baseline="-25000" dirty="0"/>
              <a:t>AB</a:t>
            </a:r>
            <a:r>
              <a:rPr lang="en-US" sz="2000" dirty="0"/>
              <a:t> known only to Alice and Bob</a:t>
            </a:r>
          </a:p>
          <a:p>
            <a:r>
              <a:rPr lang="en-US" sz="2000" dirty="0"/>
              <a:t>Authenticate by proving knowledge of shared symmetric key</a:t>
            </a:r>
          </a:p>
          <a:p>
            <a:r>
              <a:rPr lang="en-US" sz="2000" dirty="0"/>
              <a:t>How to accomplish this?</a:t>
            </a:r>
          </a:p>
          <a:p>
            <a:pPr lvl="1"/>
            <a:r>
              <a:rPr lang="en-US" sz="2000" dirty="0"/>
              <a:t>Must not reveal key</a:t>
            </a:r>
          </a:p>
          <a:p>
            <a:pPr lvl="1"/>
            <a:r>
              <a:rPr lang="en-US" sz="2000" dirty="0"/>
              <a:t>Must not allow replay attack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E39D00-BDA6-6749-93A7-39345E5DD11D}" type="slidenum">
              <a:rPr lang="en-US" smtClean="0">
                <a:latin typeface="Times New Roman" charset="0"/>
              </a:rPr>
              <a:pPr/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371600"/>
          </a:xfrm>
        </p:spPr>
        <p:txBody>
          <a:bodyPr/>
          <a:lstStyle/>
          <a:p>
            <a:r>
              <a:rPr lang="en-US" dirty="0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6273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597275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521075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130425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23532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213225"/>
            <a:ext cx="55998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746625"/>
            <a:ext cx="4192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>
                <a:latin typeface="+mn-lt"/>
              </a:rPr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280025"/>
            <a:ext cx="50770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667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72" grpId="0" animBg="1"/>
      <p:bldP spid="1474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6FCE3F-9081-8444-80C6-A341635962A0}" type="slidenum">
              <a:rPr lang="en-US" smtClean="0">
                <a:latin typeface="Times New Roman" charset="0"/>
              </a:rPr>
              <a:pPr/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295400"/>
          </a:xfrm>
        </p:spPr>
        <p:txBody>
          <a:bodyPr/>
          <a:lstStyle/>
          <a:p>
            <a:r>
              <a:rPr lang="en-US" dirty="0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219200" y="3429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731520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635375" y="1752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362200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06387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What’s wrong with this picture?</a:t>
            </a:r>
          </a:p>
          <a:p>
            <a:r>
              <a:rPr lang="en-US" sz="2000" dirty="0"/>
              <a:t>“Alice” could be Trudy (or anybody else)!</a:t>
            </a:r>
          </a:p>
        </p:txBody>
      </p:sp>
      <p:pic>
        <p:nvPicPr>
          <p:cNvPr id="18945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497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37CCB3-011E-F440-9EBA-D83CF21F37F1}" type="slidenum">
              <a:rPr lang="en-US" smtClean="0">
                <a:latin typeface="Times New Roman" charset="0"/>
              </a:rPr>
              <a:pPr/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2971800"/>
          </a:xfrm>
        </p:spPr>
        <p:txBody>
          <a:bodyPr/>
          <a:lstStyle/>
          <a:p>
            <a:r>
              <a:rPr lang="en-US" sz="2000" dirty="0"/>
              <a:t>Since we have a secure one-way authentication protocol…</a:t>
            </a:r>
          </a:p>
          <a:p>
            <a:r>
              <a:rPr lang="en-US" sz="2000" dirty="0"/>
              <a:t>The obvious thing to do is to use the protocol twice</a:t>
            </a:r>
          </a:p>
          <a:p>
            <a:pPr lvl="1"/>
            <a:r>
              <a:rPr lang="en-US" sz="2000" dirty="0"/>
              <a:t>Once for Bob to authenticate Alice</a:t>
            </a:r>
          </a:p>
          <a:p>
            <a:pPr lvl="1"/>
            <a:r>
              <a:rPr lang="en-US" sz="2000" dirty="0"/>
              <a:t>Once for Alice to authenticate Bob</a:t>
            </a:r>
          </a:p>
          <a:p>
            <a:r>
              <a:rPr lang="en-US" sz="2000" dirty="0"/>
              <a:t>This has to work…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fld id="{B7DF0164-E746-6C45-915E-8ABB2A446111}" type="slidenum">
              <a:rPr lang="en-US" smtClean="0">
                <a:latin typeface="Times New Roman" charset="0"/>
              </a:rPr>
              <a:pPr/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9906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219200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283450" y="34290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500438" y="17526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362200"/>
            <a:ext cx="1427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063875"/>
            <a:ext cx="107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48926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provides mutual authentication…</a:t>
            </a:r>
          </a:p>
          <a:p>
            <a:pPr marL="0" indent="0">
              <a:buNone/>
            </a:pPr>
            <a:r>
              <a:rPr lang="en-US" sz="2000" dirty="0"/>
              <a:t>      …or does it? See the next slide</a:t>
            </a:r>
          </a:p>
        </p:txBody>
      </p:sp>
      <p:pic>
        <p:nvPicPr>
          <p:cNvPr id="14849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881188"/>
            <a:ext cx="946150" cy="1624012"/>
          </a:xfrm>
          <a:prstGeom prst="rect">
            <a:avLst/>
          </a:prstGeom>
          <a:noFill/>
        </p:spPr>
      </p:pic>
      <p:pic>
        <p:nvPicPr>
          <p:cNvPr id="14849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9623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0910CB-DE4B-9241-8CC2-889C10D00C28}" type="slidenum">
              <a:rPr lang="en-US" smtClean="0">
                <a:latin typeface="Times New Roman" charset="0"/>
              </a:rPr>
              <a:pPr/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r>
              <a:rPr lang="en-US" dirty="0"/>
              <a:t>Mutual Authentication Attack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73914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1672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1. 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1655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2.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23938" y="3124200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359650" y="56388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1666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3. “I’m Alice”,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166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4. R</a:t>
            </a:r>
            <a:r>
              <a:rPr lang="en-US" sz="1600" b="0" baseline="-25000">
                <a:latin typeface="+mn-lt"/>
              </a:rPr>
              <a:t>C</a:t>
            </a:r>
            <a:r>
              <a:rPr lang="en-US" sz="1600" b="0">
                <a:latin typeface="+mn-lt"/>
              </a:rPr>
              <a:t>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697928" y="2837449"/>
            <a:ext cx="1302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5.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149537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</p:spPr>
      </p:pic>
      <p:pic>
        <p:nvPicPr>
          <p:cNvPr id="149538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</p:spPr>
      </p:pic>
      <p:pic>
        <p:nvPicPr>
          <p:cNvPr id="149539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</p:spPr>
      </p:pic>
      <p:pic>
        <p:nvPicPr>
          <p:cNvPr id="149540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23216B-0859-6147-9FA2-06F83ECC6A74}" type="slidenum">
              <a:rPr lang="en-US" smtClean="0">
                <a:latin typeface="Times New Roman" charset="0"/>
              </a:rPr>
              <a:pPr/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/>
              <a:t>Our one-way authentication protocol </a:t>
            </a:r>
            <a:r>
              <a:rPr lang="en-US" sz="2000" b="1" dirty="0">
                <a:solidFill>
                  <a:schemeClr val="accent2"/>
                </a:solidFill>
              </a:rPr>
              <a:t>not</a:t>
            </a:r>
            <a:r>
              <a:rPr lang="en-US" sz="2000" dirty="0"/>
              <a:t> secure for mutual authentication </a:t>
            </a:r>
          </a:p>
          <a:p>
            <a:r>
              <a:rPr lang="en-US" sz="2000" dirty="0"/>
              <a:t>Protocols are subtle!</a:t>
            </a:r>
          </a:p>
          <a:p>
            <a:r>
              <a:rPr lang="en-US" sz="2000" dirty="0"/>
              <a:t>The “obvious” thing may not be secure</a:t>
            </a:r>
          </a:p>
          <a:p>
            <a:r>
              <a:rPr lang="en-US" sz="2000" dirty="0"/>
              <a:t>Also, if assumptions or environment changes, protocol may not work</a:t>
            </a:r>
          </a:p>
          <a:p>
            <a:pPr lvl="1"/>
            <a:r>
              <a:rPr lang="en-US" sz="2000" dirty="0"/>
              <a:t>This is a common source of security failure</a:t>
            </a:r>
          </a:p>
          <a:p>
            <a:pPr lvl="1"/>
            <a:r>
              <a:rPr lang="en-US" sz="2000" dirty="0"/>
              <a:t>For example, Internet protocols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413F8-331B-4FA6-9E78-97D481090B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sz="3600" dirty="0"/>
              <a:t>Remember: H for the key distributions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28600" y="15240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Distribution A: H(X)= ¼ lg(4) + ¼ lg(4) + ¼ lg(4) +1/4 lg(4) = 2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Distribution B: H(X)= 16x(1/16) lg(16)= 4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Distribution C: H(X)= 2</a:t>
            </a:r>
            <a:r>
              <a:rPr kumimoji="1" lang="en-US" sz="2000" baseline="30000" dirty="0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x(1/2</a:t>
            </a:r>
            <a:r>
              <a:rPr kumimoji="1" lang="en-US" sz="2000" baseline="30000" dirty="0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) lg(2</a:t>
            </a:r>
            <a:r>
              <a:rPr kumimoji="1" lang="en-US" sz="2000" baseline="30000" dirty="0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) = </a:t>
            </a:r>
            <a:r>
              <a:rPr kumimoji="1" lang="en-US" sz="2000" dirty="0" err="1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 bits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Expected time for key search is ~ 2</a:t>
            </a:r>
            <a:r>
              <a:rPr kumimoji="1" lang="en-US" sz="2000" baseline="30000" dirty="0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Distribution A’: H(X) = ½ lg(2) + 3 x(1/6 lg(6))= 1.79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Distribution B’: H(X) = ½ lg(2) + 15 x(1/30 lg(30))= 2.95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Distribution C’: H(X) = ½ lg(2) + ½(2</a:t>
            </a:r>
            <a:r>
              <a:rPr kumimoji="1" lang="en-US" sz="2000" baseline="30000" dirty="0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-1)x(1/(2</a:t>
            </a:r>
            <a:r>
              <a:rPr kumimoji="1" lang="en-US" sz="2000" baseline="30000" dirty="0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-1) lg(2</a:t>
            </a:r>
            <a:r>
              <a:rPr kumimoji="1" lang="en-US" sz="2000" baseline="30000" dirty="0">
                <a:latin typeface="Arial" charset="0"/>
              </a:rPr>
              <a:t>n</a:t>
            </a:r>
            <a:r>
              <a:rPr kumimoji="1" lang="en-US" sz="2000" dirty="0">
                <a:latin typeface="Arial" charset="0"/>
              </a:rPr>
              <a:t>-1))= </a:t>
            </a:r>
            <a:r>
              <a:rPr kumimoji="1" lang="en-US" sz="2000" dirty="0">
                <a:solidFill>
                  <a:srgbClr val="000000"/>
                </a:solidFill>
                <a:latin typeface="Arial" charset="0"/>
                <a:ea typeface="Times New Roman" pitchFamily="18" charset="0"/>
                <a:cs typeface="Math1" pitchFamily="2" charset="2"/>
              </a:rPr>
              <a:t>n/2+1</a:t>
            </a:r>
            <a:r>
              <a:rPr kumimoji="1" lang="en-US" sz="2000" dirty="0">
                <a:latin typeface="Arial" charset="0"/>
              </a:rPr>
              <a:t> bits</a:t>
            </a:r>
          </a:p>
          <a:p>
            <a:pPr lvl="2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Arial" charset="0"/>
              </a:rPr>
              <a:t>Expected time for key search is ~ 2</a:t>
            </a:r>
            <a:r>
              <a:rPr kumimoji="1" lang="en-US" sz="2000" baseline="30000" dirty="0">
                <a:latin typeface="Arial" charset="0"/>
              </a:rPr>
              <a:t>n/2</a:t>
            </a:r>
            <a:r>
              <a:rPr kumimoji="1" lang="en-US" sz="2000" dirty="0">
                <a:latin typeface="Arial" charset="0"/>
              </a:rPr>
              <a:t>+1.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fld id="{DC3E1FA5-39FA-F74E-8212-2DDC5D0A5075}" type="slidenum">
              <a:rPr lang="en-US" smtClean="0">
                <a:latin typeface="Times New Roman" charset="0"/>
              </a:rPr>
              <a:pPr/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524000"/>
          </a:xfrm>
        </p:spPr>
        <p:txBody>
          <a:bodyPr/>
          <a:lstStyle/>
          <a:p>
            <a:r>
              <a:rPr lang="en-US" dirty="0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143000" y="4017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7315200" y="3978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429000" y="22098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124200" y="2819400"/>
            <a:ext cx="1986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E(“Bob”,R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338513" y="3521075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E(“Alice”,R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Do these “insignificant” changes help?</a:t>
            </a:r>
          </a:p>
          <a:p>
            <a:r>
              <a:rPr lang="en-US" sz="2000" dirty="0"/>
              <a:t>Yes!</a:t>
            </a:r>
          </a:p>
        </p:txBody>
      </p:sp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006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56A17E-B1B9-2E46-A920-798C07449A10}" type="slidenum">
              <a:rPr lang="en-US" smtClean="0">
                <a:latin typeface="Times New Roman" charset="0"/>
              </a:rPr>
              <a:pPr/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/>
              <a:t>Encrypt M with Alice’s public key: {</a:t>
            </a:r>
            <a:r>
              <a:rPr lang="en-US" sz="2000" dirty="0" err="1"/>
              <a:t>M}</a:t>
            </a:r>
            <a:r>
              <a:rPr lang="en-US" sz="2000" baseline="-25000" dirty="0" err="1"/>
              <a:t>Alice</a:t>
            </a:r>
            <a:endParaRPr lang="en-US" sz="2000" dirty="0"/>
          </a:p>
          <a:p>
            <a:r>
              <a:rPr lang="en-US" sz="2000" dirty="0"/>
              <a:t>Sign M with Alice’s private key: [</a:t>
            </a:r>
            <a:r>
              <a:rPr lang="en-US" sz="2000" dirty="0" err="1"/>
              <a:t>M]</a:t>
            </a:r>
            <a:r>
              <a:rPr lang="en-US" sz="2000" baseline="-25000" dirty="0" err="1"/>
              <a:t>Alice</a:t>
            </a:r>
            <a:endParaRPr lang="en-US" sz="2000" dirty="0"/>
          </a:p>
          <a:p>
            <a:r>
              <a:rPr lang="en-US" sz="2000" dirty="0"/>
              <a:t>Then</a:t>
            </a:r>
          </a:p>
          <a:p>
            <a:pPr lvl="1"/>
            <a:r>
              <a:rPr lang="en-US" sz="2000" dirty="0"/>
              <a:t> [{</a:t>
            </a:r>
            <a:r>
              <a:rPr lang="en-US" sz="2000" dirty="0" err="1"/>
              <a:t>M}</a:t>
            </a:r>
            <a:r>
              <a:rPr lang="en-US" sz="2000" baseline="-25000" dirty="0" err="1"/>
              <a:t>Alice</a:t>
            </a:r>
            <a:r>
              <a:rPr lang="en-US" sz="2000" baseline="-25000" dirty="0"/>
              <a:t> </a:t>
            </a:r>
            <a:r>
              <a:rPr lang="en-US" sz="2000" dirty="0"/>
              <a:t>]</a:t>
            </a:r>
            <a:r>
              <a:rPr lang="en-US" sz="2000" baseline="-25000" dirty="0"/>
              <a:t>Alice</a:t>
            </a:r>
            <a:r>
              <a:rPr lang="en-US" sz="2000" dirty="0"/>
              <a:t> = M</a:t>
            </a:r>
          </a:p>
          <a:p>
            <a:pPr lvl="1"/>
            <a:r>
              <a:rPr lang="en-US" sz="2000" dirty="0"/>
              <a:t> {[</a:t>
            </a:r>
            <a:r>
              <a:rPr lang="en-US" sz="2000" dirty="0" err="1"/>
              <a:t>M]</a:t>
            </a:r>
            <a:r>
              <a:rPr lang="en-US" sz="2000" baseline="-25000" dirty="0" err="1"/>
              <a:t>Alice</a:t>
            </a:r>
            <a:r>
              <a:rPr lang="en-US" sz="2000" baseline="-25000" dirty="0"/>
              <a:t> </a:t>
            </a:r>
            <a:r>
              <a:rPr lang="en-US" sz="2000" dirty="0"/>
              <a:t>}</a:t>
            </a:r>
            <a:r>
              <a:rPr lang="en-US" sz="2000" baseline="-25000" dirty="0"/>
              <a:t>Alice</a:t>
            </a:r>
            <a:r>
              <a:rPr lang="en-US" sz="2000" dirty="0"/>
              <a:t> = M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Anybody</a:t>
            </a:r>
            <a:r>
              <a:rPr lang="en-US" sz="2000" dirty="0"/>
              <a:t> can do </a:t>
            </a:r>
            <a:r>
              <a:rPr lang="en-US" sz="2000" b="1" dirty="0">
                <a:solidFill>
                  <a:schemeClr val="accent2"/>
                </a:solidFill>
              </a:rPr>
              <a:t>public key</a:t>
            </a:r>
            <a:r>
              <a:rPr lang="en-US" sz="2000" dirty="0"/>
              <a:t> operations</a:t>
            </a:r>
          </a:p>
          <a:p>
            <a:r>
              <a:rPr lang="en-US" sz="2000" dirty="0"/>
              <a:t> Only </a:t>
            </a:r>
            <a:r>
              <a:rPr lang="en-US" sz="2000" b="1" dirty="0">
                <a:solidFill>
                  <a:schemeClr val="accent2"/>
                </a:solidFill>
              </a:rPr>
              <a:t>Alice</a:t>
            </a:r>
            <a:r>
              <a:rPr lang="en-US" sz="2000" dirty="0"/>
              <a:t> can use her </a:t>
            </a:r>
            <a:r>
              <a:rPr lang="en-US" sz="2000" b="1" dirty="0">
                <a:solidFill>
                  <a:schemeClr val="accent2"/>
                </a:solidFill>
              </a:rPr>
              <a:t>private key</a:t>
            </a:r>
            <a:r>
              <a:rPr lang="en-US" sz="2000" dirty="0"/>
              <a:t> (sign)</a:t>
            </a:r>
            <a:endParaRPr lang="en-US" sz="2000" baseline="-250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598C59-B470-964F-AE48-7B6BD5104FAD}" type="slidenum">
              <a:rPr lang="en-US" smtClean="0">
                <a:latin typeface="Times New Roman" charset="0"/>
              </a:rPr>
              <a:pPr/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3716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43000" y="3560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7239000" y="3521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17526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320925"/>
            <a:ext cx="766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063875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Trudy can get Alice to decrypt anything!</a:t>
            </a:r>
          </a:p>
          <a:p>
            <a:pPr lvl="1"/>
            <a:r>
              <a:rPr lang="en-US" sz="2000" dirty="0"/>
              <a:t>Must have two key pairs</a:t>
            </a:r>
          </a:p>
        </p:txBody>
      </p:sp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57388"/>
            <a:ext cx="946150" cy="1624012"/>
          </a:xfrm>
          <a:prstGeom prst="rect">
            <a:avLst/>
          </a:prstGeom>
          <a:noFill/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10494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2F219-6E98-A44F-B42D-CA12DBDA2C63}" type="slidenum">
              <a:rPr lang="en-US" smtClean="0">
                <a:latin typeface="Times New Roman" charset="0"/>
              </a:rPr>
              <a:pPr/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143000" y="34845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73596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16764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286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2947988"/>
            <a:ext cx="743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924800" cy="16002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Trudy can get Alice to sign anything!</a:t>
            </a:r>
          </a:p>
          <a:p>
            <a:pPr lvl="1"/>
            <a:r>
              <a:rPr lang="en-US" sz="2000" dirty="0"/>
              <a:t>Must have two key pairs</a:t>
            </a:r>
          </a:p>
        </p:txBody>
      </p:sp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881188"/>
            <a:ext cx="946150" cy="1624012"/>
          </a:xfrm>
          <a:prstGeom prst="rect">
            <a:avLst/>
          </a:prstGeom>
          <a:noFill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046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322AAE2-5D04-D542-A7D2-F37BAACE5360}" type="slidenum">
              <a:rPr lang="en-US" smtClean="0">
                <a:latin typeface="Times New Roman" charset="0"/>
              </a:rPr>
              <a:pPr/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/>
              <a:t>Never use the same key pair for encryption and signing</a:t>
            </a:r>
          </a:p>
          <a:p>
            <a:r>
              <a:rPr lang="en-US" sz="2000" dirty="0"/>
              <a:t>One key pair for encryption/decryption</a:t>
            </a:r>
          </a:p>
          <a:p>
            <a:r>
              <a:rPr lang="en-US" sz="2000" dirty="0"/>
              <a:t>A different key pair for signing/verifying signatures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3336FA-5495-8E4B-8D2A-53AC5585B1DA}" type="slidenum">
              <a:rPr lang="en-US" smtClean="0">
                <a:latin typeface="Times New Roman" charset="0"/>
              </a:rPr>
              <a:pPr/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3276600"/>
          </a:xfrm>
        </p:spPr>
        <p:txBody>
          <a:bodyPr/>
          <a:lstStyle/>
          <a:p>
            <a:r>
              <a:rPr lang="en-US" sz="2000" dirty="0"/>
              <a:t>Usually, a session key is required</a:t>
            </a:r>
          </a:p>
          <a:p>
            <a:pPr lvl="1"/>
            <a:r>
              <a:rPr lang="en-US" sz="2000" dirty="0"/>
              <a:t>Symmetric key for a particular session</a:t>
            </a:r>
          </a:p>
          <a:p>
            <a:r>
              <a:rPr lang="en-US" sz="2000" dirty="0"/>
              <a:t>Can we authenticate and establish a shared symmetric key?</a:t>
            </a:r>
          </a:p>
          <a:p>
            <a:pPr lvl="1"/>
            <a:r>
              <a:rPr lang="en-US" sz="2000" dirty="0"/>
              <a:t>Key can be used for confidentiality</a:t>
            </a:r>
          </a:p>
          <a:p>
            <a:pPr lvl="1"/>
            <a:r>
              <a:rPr lang="en-US" sz="2000" dirty="0"/>
              <a:t>Key can be used for integrity</a:t>
            </a:r>
          </a:p>
          <a:p>
            <a:r>
              <a:rPr lang="en-US" sz="2000" dirty="0"/>
              <a:t>In some cases, we may also require perfect forward secrecy (PFS)</a:t>
            </a:r>
          </a:p>
          <a:p>
            <a:pPr lvl="1"/>
            <a:r>
              <a:rPr lang="en-US" sz="2000" dirty="0"/>
              <a:t>Discussed later…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1D14C73-4ABC-C54C-B4FD-3D9829AE650A}" type="slidenum">
              <a:rPr lang="en-US" smtClean="0">
                <a:latin typeface="Times New Roman" charset="0"/>
              </a:rPr>
              <a:pPr/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153400" cy="1295400"/>
          </a:xfrm>
        </p:spPr>
        <p:txBody>
          <a:bodyPr/>
          <a:lstStyle/>
          <a:p>
            <a:r>
              <a:rPr lang="en-US" dirty="0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33488" y="3505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7315200" y="3484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828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810000" y="2397125"/>
            <a:ext cx="960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{R,K}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643313" y="3100388"/>
            <a:ext cx="1198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 +1,K}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OK for key, but no mutual authentication</a:t>
            </a:r>
          </a:p>
          <a:p>
            <a:r>
              <a:rPr lang="en-US" sz="2000" b="1" dirty="0">
                <a:solidFill>
                  <a:schemeClr val="hlink"/>
                </a:solidFill>
              </a:rPr>
              <a:t>Note</a:t>
            </a:r>
            <a:r>
              <a:rPr lang="en-US" sz="2000" dirty="0"/>
              <a:t> that K is acting as Bob’s nonce</a:t>
            </a:r>
          </a:p>
        </p:txBody>
      </p:sp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05000"/>
            <a:ext cx="946150" cy="1624013"/>
          </a:xfrm>
          <a:prstGeom prst="rect">
            <a:avLst/>
          </a:prstGeom>
          <a:noFill/>
        </p:spPr>
      </p:pic>
      <p:pic>
        <p:nvPicPr>
          <p:cNvPr id="16897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23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43521-EF0B-5B4F-86AA-B08A134F9247}" type="slidenum">
              <a:rPr lang="en-US" smtClean="0">
                <a:latin typeface="Times New Roman" charset="0"/>
              </a:rPr>
              <a:pPr/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157288" y="3941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359650" y="3902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884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[R,K]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2281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 +1,K]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143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Mutual authentication but key is not secret!</a:t>
            </a:r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361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3800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6C8840-EAA4-B440-AC79-194E702BBC12}" type="slidenum">
              <a:rPr lang="en-US" smtClean="0">
                <a:latin typeface="Times New Roman" charset="0"/>
              </a:rPr>
              <a:pPr/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1430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359650" y="3789363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492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R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459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178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 +1,K]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495800"/>
            <a:ext cx="7696200" cy="1524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Seems to be OK</a:t>
            </a:r>
          </a:p>
          <a:p>
            <a:r>
              <a:rPr lang="en-US" sz="2000" dirty="0"/>
              <a:t>Mutual authentication and session key!</a:t>
            </a:r>
          </a:p>
        </p:txBody>
      </p:sp>
      <p:pic>
        <p:nvPicPr>
          <p:cNvPr id="15566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</p:spPr>
      </p:pic>
      <p:pic>
        <p:nvPicPr>
          <p:cNvPr id="15566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507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AF5312-15E4-A24E-9A13-BB26A2AA568E}" type="slidenum">
              <a:rPr lang="en-US" smtClean="0">
                <a:latin typeface="Times New Roman" charset="0"/>
              </a:rPr>
              <a:pPr/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233488" y="3886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7315200" y="3865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31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[{R,K}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1608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 +1,K}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Seems to be OK</a:t>
            </a:r>
          </a:p>
          <a:p>
            <a:pPr lvl="1"/>
            <a:r>
              <a:rPr lang="en-US" sz="2000" dirty="0"/>
              <a:t>Anyone can see {</a:t>
            </a:r>
            <a:r>
              <a:rPr lang="en-US" sz="2000" dirty="0" err="1"/>
              <a:t>R,K}</a:t>
            </a:r>
            <a:r>
              <a:rPr lang="en-US" sz="2000" baseline="-25000" dirty="0" err="1"/>
              <a:t>Alice</a:t>
            </a:r>
            <a:r>
              <a:rPr lang="en-US" sz="2000" dirty="0"/>
              <a:t> and {R +1,K}</a:t>
            </a:r>
            <a:r>
              <a:rPr lang="en-US" sz="2000" baseline="-25000" dirty="0"/>
              <a:t>Bob</a:t>
            </a:r>
            <a:r>
              <a:rPr lang="en-US" sz="2000" dirty="0"/>
              <a:t> </a:t>
            </a:r>
          </a:p>
        </p:txBody>
      </p:sp>
      <p:pic>
        <p:nvPicPr>
          <p:cNvPr id="15668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668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671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Sources of Entropy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3886200" cy="4114800"/>
          </a:xfrm>
        </p:spPr>
        <p:txBody>
          <a:bodyPr/>
          <a:lstStyle/>
          <a:p>
            <a:r>
              <a:rPr lang="en-US" sz="2000" dirty="0"/>
              <a:t>Coin Tosses</a:t>
            </a:r>
          </a:p>
          <a:p>
            <a:r>
              <a:rPr lang="en-US" sz="2000" dirty="0"/>
              <a:t>Radioactive decay</a:t>
            </a:r>
          </a:p>
          <a:p>
            <a:r>
              <a:rPr lang="en-US" sz="2000" dirty="0"/>
              <a:t>Typing Speed</a:t>
            </a:r>
          </a:p>
          <a:p>
            <a:r>
              <a:rPr lang="en-US" sz="2000" dirty="0"/>
              <a:t>Thermal noise</a:t>
            </a:r>
          </a:p>
          <a:p>
            <a:r>
              <a:rPr lang="en-US" sz="2000" dirty="0"/>
              <a:t>Ring Oscillator</a:t>
            </a:r>
          </a:p>
          <a:p>
            <a:r>
              <a:rPr lang="en-US" sz="2000" dirty="0"/>
              <a:t>Lava Lamps</a:t>
            </a:r>
          </a:p>
          <a:p>
            <a:r>
              <a:rPr lang="en-US" sz="2000" dirty="0"/>
              <a:t>Noisy diode</a:t>
            </a:r>
          </a:p>
          <a:p>
            <a:r>
              <a:rPr lang="en-US" sz="2000" dirty="0"/>
              <a:t>Disk arm speed variation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800600" y="19050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Process id, thread id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Drift between clock and timer interrupts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Memory stats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Disk Free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Cursor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Counters</a:t>
            </a:r>
          </a:p>
          <a:p>
            <a:pPr marL="342900" indent="-342900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8084BA-52D6-5342-BFFB-F43E714002DC}" type="slidenum">
              <a:rPr lang="en-US" smtClean="0">
                <a:latin typeface="Times New Roman" charset="0"/>
              </a:rPr>
              <a:pPr/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sz="2000" dirty="0"/>
              <a:t>The concern…</a:t>
            </a:r>
          </a:p>
          <a:p>
            <a:pPr lvl="1"/>
            <a:r>
              <a:rPr lang="en-US" sz="2000" dirty="0"/>
              <a:t>Alice encrypts message with shared key K</a:t>
            </a:r>
            <a:r>
              <a:rPr lang="en-US" sz="2000" baseline="-25000" dirty="0"/>
              <a:t>AB</a:t>
            </a:r>
            <a:r>
              <a:rPr lang="en-US" sz="2000" dirty="0"/>
              <a:t> and sends </a:t>
            </a:r>
            <a:r>
              <a:rPr lang="en-US" sz="2000" dirty="0" err="1"/>
              <a:t>ciphertext</a:t>
            </a:r>
            <a:r>
              <a:rPr lang="en-US" sz="2000" dirty="0"/>
              <a:t> to Bob</a:t>
            </a:r>
          </a:p>
          <a:p>
            <a:pPr lvl="1"/>
            <a:r>
              <a:rPr lang="en-US" sz="2000" dirty="0"/>
              <a:t>Trudy records </a:t>
            </a:r>
            <a:r>
              <a:rPr lang="en-US" sz="2000" dirty="0" err="1"/>
              <a:t>ciphertext</a:t>
            </a:r>
            <a:r>
              <a:rPr lang="en-US" sz="2000" dirty="0"/>
              <a:t> and later attacks Alice’s (or Bob’s) computer to find K</a:t>
            </a:r>
            <a:r>
              <a:rPr lang="en-US" sz="2000" baseline="-25000" dirty="0"/>
              <a:t>AB</a:t>
            </a:r>
            <a:endParaRPr lang="en-US" sz="2000" dirty="0"/>
          </a:p>
          <a:p>
            <a:pPr lvl="1"/>
            <a:r>
              <a:rPr lang="en-US" sz="2000" dirty="0"/>
              <a:t>Then Trudy decrypts recorded messages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Perfect forward secrecy (PFS): </a:t>
            </a:r>
            <a:r>
              <a:rPr lang="en-US" sz="2000" dirty="0"/>
              <a:t>Trudy cannot later decrypt recorded </a:t>
            </a:r>
            <a:r>
              <a:rPr lang="en-US" sz="2000" dirty="0" err="1"/>
              <a:t>ciphertext</a:t>
            </a:r>
            <a:endParaRPr lang="en-US" sz="2000" dirty="0"/>
          </a:p>
          <a:p>
            <a:pPr lvl="1"/>
            <a:r>
              <a:rPr lang="en-US" sz="2000" dirty="0"/>
              <a:t>Even if Trudy gets key K</a:t>
            </a:r>
            <a:r>
              <a:rPr lang="en-US" sz="2000" baseline="-25000" dirty="0"/>
              <a:t>AB</a:t>
            </a:r>
            <a:r>
              <a:rPr lang="en-US" sz="2000" dirty="0"/>
              <a:t> or other </a:t>
            </a:r>
            <a:r>
              <a:rPr lang="en-US" sz="2000" dirty="0" err="1"/>
              <a:t>secret(s</a:t>
            </a:r>
            <a:r>
              <a:rPr lang="en-US" sz="2000" dirty="0"/>
              <a:t>)</a:t>
            </a:r>
          </a:p>
          <a:p>
            <a:r>
              <a:rPr lang="en-US" sz="2000" dirty="0"/>
              <a:t>Is PFS possible?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C9A5FC-3A8C-C34A-93BE-0641F0F90AFC}" type="slidenum">
              <a:rPr lang="en-US" smtClean="0">
                <a:latin typeface="Times New Roman" charset="0"/>
              </a:rPr>
              <a:pPr/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r>
              <a:rPr lang="en-US" sz="2000" dirty="0"/>
              <a:t>Suppose Alice and Bob share key K</a:t>
            </a:r>
            <a:r>
              <a:rPr lang="en-US" sz="2000" baseline="-25000" dirty="0"/>
              <a:t>AB</a:t>
            </a:r>
            <a:r>
              <a:rPr lang="en-US" sz="2000" dirty="0"/>
              <a:t> </a:t>
            </a:r>
          </a:p>
          <a:p>
            <a:r>
              <a:rPr lang="en-US" sz="2000" dirty="0"/>
              <a:t>For perfect forward secrecy, Alice and Bob cannot use K</a:t>
            </a:r>
            <a:r>
              <a:rPr lang="en-US" sz="2000" baseline="-25000" dirty="0"/>
              <a:t>AB</a:t>
            </a:r>
            <a:r>
              <a:rPr lang="en-US" sz="2000" dirty="0"/>
              <a:t> to encrypt</a:t>
            </a:r>
          </a:p>
          <a:p>
            <a:r>
              <a:rPr lang="en-US" sz="2000" dirty="0"/>
              <a:t>Instead they must use a </a:t>
            </a:r>
            <a:r>
              <a:rPr lang="en-US" sz="2000" b="1" dirty="0">
                <a:solidFill>
                  <a:schemeClr val="hlink"/>
                </a:solidFill>
              </a:rPr>
              <a:t>session key</a:t>
            </a:r>
            <a:r>
              <a:rPr lang="en-US" sz="2000" dirty="0"/>
              <a:t> K</a:t>
            </a:r>
            <a:r>
              <a:rPr lang="en-US" sz="2000" baseline="-25000" dirty="0"/>
              <a:t>S</a:t>
            </a:r>
            <a:r>
              <a:rPr lang="en-US" sz="2000" dirty="0"/>
              <a:t> and forget it after it’s used</a:t>
            </a:r>
          </a:p>
          <a:p>
            <a:r>
              <a:rPr lang="en-US" sz="2000" dirty="0"/>
              <a:t>Problem: How can Alice and Bob agree on session key K</a:t>
            </a:r>
            <a:r>
              <a:rPr lang="en-US" sz="2000" baseline="-25000" dirty="0"/>
              <a:t>S</a:t>
            </a:r>
            <a:r>
              <a:rPr lang="en-US" sz="2000" dirty="0"/>
              <a:t> and ensure PFS?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402987-C71D-9D4F-98D3-8D66DCCEBA8E}" type="slidenum">
              <a:rPr lang="en-US" smtClean="0">
                <a:latin typeface="Times New Roman" charset="0"/>
              </a:rPr>
              <a:pPr/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56087"/>
            <a:ext cx="7696200" cy="1295400"/>
          </a:xfrm>
        </p:spPr>
        <p:txBody>
          <a:bodyPr/>
          <a:lstStyle/>
          <a:p>
            <a:r>
              <a:rPr lang="en-US" sz="2000" dirty="0"/>
              <a:t>Trudy could also record E(K</a:t>
            </a:r>
            <a:r>
              <a:rPr lang="en-US" sz="2000" baseline="-25000" dirty="0"/>
              <a:t>S</a:t>
            </a:r>
            <a:r>
              <a:rPr lang="en-US" sz="2000" dirty="0"/>
              <a:t>,K</a:t>
            </a:r>
            <a:r>
              <a:rPr lang="en-US" sz="2000" baseline="-25000" dirty="0"/>
              <a:t>AB</a:t>
            </a:r>
            <a:r>
              <a:rPr lang="en-US" sz="2000" dirty="0"/>
              <a:t>)</a:t>
            </a:r>
          </a:p>
          <a:p>
            <a:r>
              <a:rPr lang="en-US" sz="2000" dirty="0"/>
              <a:t>If Trudy gets K</a:t>
            </a:r>
            <a:r>
              <a:rPr lang="en-US" sz="2000" baseline="-25000" dirty="0"/>
              <a:t>AB</a:t>
            </a:r>
            <a:r>
              <a:rPr lang="en-US" sz="2000" dirty="0"/>
              <a:t>, she gets K</a:t>
            </a:r>
            <a:r>
              <a:rPr lang="en-US" sz="2000" baseline="-25000" dirty="0"/>
              <a:t>S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4272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889000" y="3417887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7091363" y="3397250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1916112"/>
            <a:ext cx="1119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2767012"/>
            <a:ext cx="1735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E(messages, 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2654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9492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17687"/>
            <a:ext cx="946150" cy="1624013"/>
          </a:xfrm>
          <a:prstGeom prst="rect">
            <a:avLst/>
          </a:prstGeom>
          <a:noFill/>
        </p:spPr>
      </p:pic>
      <p:pic>
        <p:nvPicPr>
          <p:cNvPr id="29492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7526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198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2CDF63-980D-A142-AADD-507CB2315AC5}" type="slidenum">
              <a:rPr lang="en-US" smtClean="0">
                <a:latin typeface="Times New Roman" charset="0"/>
              </a:rPr>
              <a:pPr/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96200" cy="1143000"/>
          </a:xfrm>
        </p:spPr>
        <p:txBody>
          <a:bodyPr/>
          <a:lstStyle/>
          <a:p>
            <a:r>
              <a:rPr lang="en-US" sz="2000" dirty="0"/>
              <a:t>Can use </a:t>
            </a:r>
            <a:r>
              <a:rPr lang="en-US" sz="2000" b="1" dirty="0" err="1">
                <a:solidFill>
                  <a:schemeClr val="hlink"/>
                </a:solidFill>
              </a:rPr>
              <a:t>Diffie</a:t>
            </a:r>
            <a:r>
              <a:rPr lang="en-US" sz="2000" b="1" dirty="0">
                <a:solidFill>
                  <a:schemeClr val="hlink"/>
                </a:solidFill>
              </a:rPr>
              <a:t>-Hellman</a:t>
            </a:r>
            <a:r>
              <a:rPr lang="en-US" sz="2000" dirty="0"/>
              <a:t> for PFS</a:t>
            </a:r>
          </a:p>
          <a:p>
            <a:r>
              <a:rPr lang="en-US" sz="2000" dirty="0"/>
              <a:t>Recall </a:t>
            </a:r>
            <a:r>
              <a:rPr lang="en-US" sz="2000" dirty="0" err="1"/>
              <a:t>Diffie</a:t>
            </a:r>
            <a:r>
              <a:rPr lang="en-US" sz="2000" dirty="0"/>
              <a:t>-Hellman: public </a:t>
            </a:r>
            <a:r>
              <a:rPr lang="en-US" sz="2000" dirty="0" err="1"/>
              <a:t>g</a:t>
            </a:r>
            <a:r>
              <a:rPr lang="en-US" sz="2000" dirty="0"/>
              <a:t> and </a:t>
            </a:r>
            <a:r>
              <a:rPr lang="en-US" sz="2000" dirty="0" err="1"/>
              <a:t>p</a:t>
            </a:r>
            <a:endParaRPr lang="en-US" sz="2000" dirty="0"/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But </a:t>
            </a:r>
            <a:r>
              <a:rPr lang="en-US" sz="2000" b="0" dirty="0" err="1">
                <a:latin typeface="+mn-lt"/>
              </a:rPr>
              <a:t>Diffie</a:t>
            </a:r>
            <a:r>
              <a:rPr lang="en-US" sz="2000" b="0" dirty="0">
                <a:latin typeface="+mn-lt"/>
              </a:rPr>
              <a:t>-Hellman is subject to </a:t>
            </a:r>
            <a:r>
              <a:rPr lang="en-US" sz="2000" b="0" dirty="0" err="1">
                <a:latin typeface="+mn-lt"/>
              </a:rPr>
              <a:t>MiM</a:t>
            </a:r>
            <a:endParaRPr lang="en-US" sz="2000" b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How to get PFS and prevent </a:t>
            </a:r>
            <a:r>
              <a:rPr lang="en-US" sz="2000" b="0" dirty="0" err="1">
                <a:latin typeface="+mn-lt"/>
              </a:rPr>
              <a:t>MiM</a:t>
            </a:r>
            <a:r>
              <a:rPr lang="en-US" sz="2000" b="0" dirty="0">
                <a:latin typeface="+mn-lt"/>
              </a:rPr>
              <a:t>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736600" y="4359275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6934200" y="4359275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</a:t>
            </a: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</a:t>
            </a:r>
          </a:p>
        </p:txBody>
      </p:sp>
      <p:pic>
        <p:nvPicPr>
          <p:cNvPr id="31438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</p:spPr>
      </p:pic>
      <p:pic>
        <p:nvPicPr>
          <p:cNvPr id="31438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2041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2D26F0-38E7-1143-97AA-5FBE70109784}" type="slidenum">
              <a:rPr lang="en-US" smtClean="0">
                <a:latin typeface="Times New Roman" charset="0"/>
              </a:rPr>
              <a:pPr/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3732630"/>
            <a:ext cx="8153400" cy="2438400"/>
          </a:xfrm>
        </p:spPr>
        <p:txBody>
          <a:bodyPr/>
          <a:lstStyle/>
          <a:p>
            <a:r>
              <a:rPr lang="en-US" sz="2000" dirty="0"/>
              <a:t>Session key K</a:t>
            </a:r>
            <a:r>
              <a:rPr lang="en-US" sz="2000" baseline="-25000" dirty="0"/>
              <a:t>S</a:t>
            </a:r>
            <a:r>
              <a:rPr lang="en-US" sz="2000" dirty="0"/>
              <a:t> = g</a:t>
            </a:r>
            <a:r>
              <a:rPr lang="en-US" sz="2000" baseline="30000" dirty="0"/>
              <a:t>ab</a:t>
            </a:r>
            <a:r>
              <a:rPr lang="en-US" sz="2000" dirty="0"/>
              <a:t> mod </a:t>
            </a:r>
            <a:r>
              <a:rPr lang="en-US" sz="2000" dirty="0" err="1"/>
              <a:t>p</a:t>
            </a:r>
            <a:endParaRPr lang="en-US" sz="2000" dirty="0"/>
          </a:p>
          <a:p>
            <a:r>
              <a:rPr lang="en-US" sz="2000" dirty="0"/>
              <a:t>Alice forgets a, Bob forgets </a:t>
            </a:r>
            <a:r>
              <a:rPr lang="en-US" sz="2000" dirty="0" err="1"/>
              <a:t>b</a:t>
            </a:r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</a:rPr>
              <a:t>Ephemeral </a:t>
            </a:r>
            <a:r>
              <a:rPr lang="en-US" sz="2000" b="1" dirty="0" err="1">
                <a:solidFill>
                  <a:schemeClr val="accent2"/>
                </a:solidFill>
              </a:rPr>
              <a:t>Diffie</a:t>
            </a:r>
            <a:r>
              <a:rPr lang="en-US" sz="2000" b="1" dirty="0">
                <a:solidFill>
                  <a:schemeClr val="accent2"/>
                </a:solidFill>
              </a:rPr>
              <a:t>-Hellman</a:t>
            </a:r>
          </a:p>
          <a:p>
            <a:r>
              <a:rPr lang="en-US" sz="2000" dirty="0"/>
              <a:t>Not even Alice and Bob can later recover K</a:t>
            </a:r>
            <a:r>
              <a:rPr lang="en-US" sz="2000" baseline="-25000" dirty="0"/>
              <a:t>S</a:t>
            </a:r>
            <a:endParaRPr lang="en-US" sz="2000" dirty="0"/>
          </a:p>
          <a:p>
            <a:r>
              <a:rPr lang="en-US" sz="2000" dirty="0"/>
              <a:t>Other ways to do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762000" y="3014663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7010400" y="3014663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pic>
        <p:nvPicPr>
          <p:cNvPr id="29594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9594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4153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10633F-B6A8-1B40-BE18-FBC7BE061341}" type="slidenum">
              <a:rPr lang="en-US" smtClean="0">
                <a:latin typeface="Times New Roman" charset="0"/>
              </a:rPr>
              <a:pPr/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371600"/>
          </a:xfrm>
        </p:spPr>
        <p:txBody>
          <a:bodyPr/>
          <a:lstStyle/>
          <a:p>
            <a:r>
              <a:rPr lang="en-US" dirty="0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157288" y="36576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7391400" y="3597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605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429000" y="19050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93963"/>
            <a:ext cx="24999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[{R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930525" y="3106738"/>
            <a:ext cx="2146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2672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Session key is K = g</a:t>
            </a:r>
            <a:r>
              <a:rPr lang="en-US" sz="2000" b="0" baseline="30000" dirty="0">
                <a:latin typeface="+mn-lt"/>
              </a:rPr>
              <a:t>ab</a:t>
            </a:r>
            <a:r>
              <a:rPr lang="en-US" sz="2000" b="0" dirty="0">
                <a:latin typeface="+mn-lt"/>
              </a:rPr>
              <a:t> mod </a:t>
            </a:r>
            <a:r>
              <a:rPr lang="en-US" sz="2000" b="0" dirty="0" err="1">
                <a:latin typeface="+mn-lt"/>
              </a:rPr>
              <a:t>p</a:t>
            </a:r>
            <a:endParaRPr lang="en-US" sz="2000" b="0" dirty="0">
              <a:latin typeface="+mn-lt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Alice forgets a and Bob forgets </a:t>
            </a:r>
            <a:r>
              <a:rPr lang="en-US" sz="2000" b="0" dirty="0" err="1">
                <a:latin typeface="+mn-lt"/>
              </a:rPr>
              <a:t>b</a:t>
            </a:r>
            <a:endParaRPr lang="en-US" sz="2000" b="0" dirty="0">
              <a:latin typeface="+mn-lt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If Trudy later gets Bob’s and Alice’s secrets, she cannot recover session key K</a:t>
            </a:r>
          </a:p>
        </p:txBody>
      </p:sp>
      <p:pic>
        <p:nvPicPr>
          <p:cNvPr id="29697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2057400"/>
            <a:ext cx="946150" cy="1624013"/>
          </a:xfrm>
          <a:prstGeom prst="rect">
            <a:avLst/>
          </a:prstGeom>
          <a:noFill/>
        </p:spPr>
      </p:pic>
      <p:pic>
        <p:nvPicPr>
          <p:cNvPr id="2969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29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9C4F8D-AF16-4449-A3DF-4C453FB7C5A7}" type="slidenum">
              <a:rPr lang="en-US" smtClean="0">
                <a:latin typeface="Times New Roman" charset="0"/>
              </a:rPr>
              <a:pPr/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sz="2000" dirty="0"/>
              <a:t>A timestamp T is the current time</a:t>
            </a:r>
          </a:p>
          <a:p>
            <a:r>
              <a:rPr lang="en-US" sz="2000" dirty="0"/>
              <a:t>Timestamps used in many security protocols (Kerberos, for example)</a:t>
            </a:r>
          </a:p>
          <a:p>
            <a:r>
              <a:rPr lang="en-US" sz="2000" dirty="0"/>
              <a:t>Timestamps reduce number of messages</a:t>
            </a:r>
          </a:p>
          <a:p>
            <a:pPr lvl="1"/>
            <a:r>
              <a:rPr lang="en-US" sz="2000" dirty="0"/>
              <a:t>Like a nonce that both sides know in advance</a:t>
            </a:r>
          </a:p>
          <a:p>
            <a:r>
              <a:rPr lang="en-US" sz="2000" dirty="0"/>
              <a:t>But, use of timestamps implies that time is a security-critical parameter</a:t>
            </a:r>
          </a:p>
          <a:p>
            <a:r>
              <a:rPr lang="en-US" sz="2000" dirty="0"/>
              <a:t>Clocks never exactly the same, so must allow for </a:t>
            </a:r>
            <a:r>
              <a:rPr lang="en-US" sz="2000" b="1" dirty="0">
                <a:solidFill>
                  <a:schemeClr val="accent2"/>
                </a:solidFill>
              </a:rPr>
              <a:t>clock skew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risk of replay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dirty="0"/>
              <a:t>How much clock skew is enough?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2B4F25-D5EA-7949-AB7B-6C0F5A88C575}" type="slidenum">
              <a:rPr lang="en-US" smtClean="0">
                <a:latin typeface="Times New Roman" charset="0"/>
              </a:rPr>
              <a:pPr/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7315200" y="39624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5320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{[T,K]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143250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{[T +1,K]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219200" y="3978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876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+mn-lt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+mn-lt"/>
              </a:rPr>
              <a:t>Seems to be OK</a:t>
            </a:r>
          </a:p>
        </p:txBody>
      </p:sp>
      <p:pic>
        <p:nvPicPr>
          <p:cNvPr id="157718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771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503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D3E4A03-447B-8549-B5DA-5ABDBA983D71}" type="slidenum">
              <a:rPr lang="en-US" smtClean="0">
                <a:latin typeface="Times New Roman" charset="0"/>
              </a:rPr>
              <a:pPr/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239000" y="38258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+1,K}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2192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Trudy can use Alice’s public key to find</a:t>
            </a:r>
          </a:p>
          <a:p>
            <a:r>
              <a:rPr lang="en-US" sz="2000" b="0" dirty="0">
                <a:latin typeface="+mn-lt"/>
              </a:rPr>
              <a:t>     </a:t>
            </a:r>
            <a:r>
              <a:rPr lang="en-US" sz="2000" b="0" dirty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2000" b="0" dirty="0" err="1">
                <a:solidFill>
                  <a:srgbClr val="FF0000"/>
                </a:solidFill>
                <a:latin typeface="+mn-lt"/>
              </a:rPr>
              <a:t>T,K}</a:t>
            </a:r>
            <a:r>
              <a:rPr lang="en-US" sz="2000" b="0" baseline="-25000" dirty="0" err="1">
                <a:solidFill>
                  <a:srgbClr val="FF0000"/>
                </a:solidFill>
                <a:latin typeface="+mn-lt"/>
              </a:rPr>
              <a:t>Bob</a:t>
            </a:r>
            <a:r>
              <a:rPr lang="en-US" sz="2000" b="0" dirty="0">
                <a:latin typeface="+mn-lt"/>
              </a:rPr>
              <a:t> and then…</a:t>
            </a:r>
          </a:p>
        </p:txBody>
      </p:sp>
      <p:pic>
        <p:nvPicPr>
          <p:cNvPr id="1597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</p:spPr>
      </p:pic>
      <p:pic>
        <p:nvPicPr>
          <p:cNvPr id="15976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244CD20-BFB0-6F48-9296-D391017B2A87}" type="slidenum">
              <a:rPr lang="en-US" smtClean="0">
                <a:latin typeface="Times New Roman" charset="0"/>
              </a:rPr>
              <a:pPr/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15200" y="38100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2693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Trudy”, [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{T,K}</a:t>
            </a:r>
            <a:r>
              <a:rPr lang="en-US" sz="1800" b="0" baseline="-25000">
                <a:solidFill>
                  <a:srgbClr val="FF0000"/>
                </a:solidFill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1810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Trudy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47738" y="3825875"/>
            <a:ext cx="76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3434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Trudy obtains Alice-Bob session key 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+mn-lt"/>
              </a:rPr>
              <a:t>Note:</a:t>
            </a:r>
            <a:r>
              <a:rPr lang="en-US" sz="2000" b="0" dirty="0">
                <a:latin typeface="+mn-lt"/>
              </a:rPr>
              <a:t> Trudy must act within clock </a:t>
            </a:r>
            <a:r>
              <a:rPr lang="en-US" sz="2000" b="0" dirty="0"/>
              <a:t>skew</a:t>
            </a:r>
          </a:p>
        </p:txBody>
      </p:sp>
      <p:pic>
        <p:nvPicPr>
          <p:cNvPr id="16078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</p:spPr>
      </p:pic>
      <p:pic>
        <p:nvPicPr>
          <p:cNvPr id="16078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Fair coin toss: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coin toss adds 1 bit of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Biased (but independent) coin tosses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Pr(x</a:t>
            </a:r>
            <a:r>
              <a:rPr lang="en-US" sz="2000" dirty="0"/>
              <a:t>=1)= 1/4, </a:t>
            </a:r>
            <a:r>
              <a:rPr lang="en-US" sz="2000" dirty="0" err="1"/>
              <a:t>Pr(x</a:t>
            </a:r>
            <a:r>
              <a:rPr lang="en-US" sz="2000" dirty="0"/>
              <a:t>=0)= 3/4.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Entropy: -1/4 lg(1/4)-3/4 lg(3/4)= 1/2  + 1/4 lg(3) ≈ .85 bit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John wears red shoes, x</a:t>
            </a:r>
            <a:r>
              <a:rPr lang="en-US" sz="2000" baseline="-25000" dirty="0"/>
              <a:t>i</a:t>
            </a:r>
            <a:r>
              <a:rPr lang="en-US" sz="2000" dirty="0"/>
              <a:t>=1 otherwise x</a:t>
            </a:r>
            <a:r>
              <a:rPr lang="en-US" sz="2000" baseline="-25000" dirty="0"/>
              <a:t>i</a:t>
            </a:r>
            <a:r>
              <a:rPr lang="en-US" sz="2000" dirty="0"/>
              <a:t>=0. x</a:t>
            </a:r>
            <a:r>
              <a:rPr lang="en-US" sz="2000" baseline="-25000" dirty="0"/>
              <a:t>i+1</a:t>
            </a:r>
            <a:r>
              <a:rPr lang="en-US" sz="2000" dirty="0"/>
              <a:t>=x</a:t>
            </a:r>
            <a:r>
              <a:rPr lang="en-US" sz="2000" baseline="-25000" dirty="0"/>
              <a:t>i</a:t>
            </a:r>
            <a:r>
              <a:rPr lang="en-US" sz="2000" dirty="0"/>
              <a:t>⊕1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 if John wears red shoes randomly with </a:t>
            </a:r>
            <a:r>
              <a:rPr lang="en-US" sz="2000" dirty="0" err="1"/>
              <a:t>p</a:t>
            </a:r>
            <a:r>
              <a:rPr lang="en-US" sz="2000" dirty="0"/>
              <a:t>=1/2, every 2n bits only have </a:t>
            </a:r>
            <a:r>
              <a:rPr lang="en-US" sz="2000" dirty="0" err="1"/>
              <a:t>n</a:t>
            </a:r>
            <a:r>
              <a:rPr lang="en-US" sz="2000" dirty="0"/>
              <a:t> bits of entropy.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Calculate entropy with a different “wear red shoes” distribution”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4CE7EA-FFDC-4C4A-B4DD-B87C9C65D9B9}" type="slidenum">
              <a:rPr lang="en-US" smtClean="0">
                <a:latin typeface="Times New Roman" charset="0"/>
              </a:rPr>
              <a:pPr/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/>
              <a:t>Sign and encrypt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Sign and encrypt with timestamp…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timestamp…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Insecure</a:t>
            </a:r>
          </a:p>
          <a:p>
            <a:r>
              <a:rPr lang="en-US" sz="2000" dirty="0"/>
              <a:t>Protocols can be subtle!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5C3DA0-CEA3-CA48-9E0F-B370B8102D21}" type="slidenum">
              <a:rPr lang="en-US" smtClean="0">
                <a:latin typeface="Times New Roman" charset="0"/>
              </a:rPr>
              <a:pPr/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2590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7359650" y="35337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0748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2686050"/>
            <a:ext cx="1538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1219200" y="3597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267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Is this “encrypt and sign”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Yes, seems to be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Does “sign and encrypt” also work here?</a:t>
            </a:r>
          </a:p>
        </p:txBody>
      </p:sp>
      <p:pic>
        <p:nvPicPr>
          <p:cNvPr id="16180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1981200"/>
            <a:ext cx="946150" cy="1624013"/>
          </a:xfrm>
          <a:prstGeom prst="rect">
            <a:avLst/>
          </a:prstGeom>
          <a:noFill/>
        </p:spPr>
      </p:pic>
      <p:pic>
        <p:nvPicPr>
          <p:cNvPr id="16180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4C2E83-9616-9548-A1DB-19D531077889}" type="slidenum">
              <a:rPr lang="en-US" smtClean="0">
                <a:latin typeface="Times New Roman" charset="0"/>
              </a:rPr>
              <a:pPr/>
              <a:t>72</a:t>
            </a:fld>
            <a:endParaRPr lang="en-US" dirty="0">
              <a:latin typeface="Times New Roman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Kerberos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r>
              <a:rPr lang="en-US" sz="2000" dirty="0"/>
              <a:t>In Greek mythology, Kerberos is 3-headed dog that guards entrance to Hades</a:t>
            </a:r>
          </a:p>
          <a:p>
            <a:pPr lvl="1"/>
            <a:r>
              <a:rPr lang="en-US" sz="2000" dirty="0"/>
              <a:t>“Wouldn’t it make more sense to guard the exit?”</a:t>
            </a:r>
          </a:p>
          <a:p>
            <a:r>
              <a:rPr lang="en-US" sz="2000" dirty="0"/>
              <a:t>In security, Kerberos is an authentication system based on symmetric key crypto</a:t>
            </a:r>
          </a:p>
          <a:p>
            <a:pPr lvl="1"/>
            <a:r>
              <a:rPr lang="en-US" sz="2000" dirty="0"/>
              <a:t>Originated at MIT</a:t>
            </a:r>
          </a:p>
          <a:p>
            <a:pPr lvl="1"/>
            <a:r>
              <a:rPr lang="en-US" sz="2000" dirty="0"/>
              <a:t>Based on work by Needham and Schroeder</a:t>
            </a:r>
          </a:p>
          <a:p>
            <a:pPr lvl="1"/>
            <a:r>
              <a:rPr lang="en-US" sz="2000" dirty="0"/>
              <a:t>Relies on a </a:t>
            </a:r>
            <a:r>
              <a:rPr lang="en-US" sz="2000" b="1" dirty="0">
                <a:solidFill>
                  <a:schemeClr val="accent2"/>
                </a:solidFill>
              </a:rPr>
              <a:t>trusted third party (TTP)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1E8ED4-128D-EF42-9F04-1DD88EE8974A}" type="slidenum">
              <a:rPr lang="en-US" smtClean="0">
                <a:latin typeface="Times New Roman" charset="0"/>
              </a:rPr>
              <a:pPr/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Motivation for Kerberos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000" dirty="0"/>
              <a:t>Authentication using public keys</a:t>
            </a:r>
          </a:p>
          <a:p>
            <a:pPr lvl="1"/>
            <a:r>
              <a:rPr lang="en-US" sz="2000" dirty="0"/>
              <a:t>N users </a:t>
            </a:r>
            <a:r>
              <a:rPr lang="en-US" sz="2000" dirty="0" err="1">
                <a:sym typeface="Symbol" charset="2"/>
              </a:rPr>
              <a:t></a:t>
            </a:r>
            <a:r>
              <a:rPr lang="en-US" sz="2000" dirty="0"/>
              <a:t> N key pairs</a:t>
            </a:r>
          </a:p>
          <a:p>
            <a:r>
              <a:rPr lang="en-US" sz="2000" dirty="0"/>
              <a:t>Authentication using symmetric keys</a:t>
            </a:r>
          </a:p>
          <a:p>
            <a:pPr lvl="1"/>
            <a:r>
              <a:rPr lang="en-US" sz="2000" dirty="0"/>
              <a:t>N users requires about N</a:t>
            </a:r>
            <a:r>
              <a:rPr lang="en-US" sz="2000" baseline="30000" dirty="0"/>
              <a:t>2</a:t>
            </a:r>
            <a:r>
              <a:rPr lang="en-US" sz="2000" dirty="0"/>
              <a:t> keys</a:t>
            </a:r>
          </a:p>
          <a:p>
            <a:r>
              <a:rPr lang="en-US" sz="2000" dirty="0"/>
              <a:t>Symmetric key case </a:t>
            </a:r>
            <a:r>
              <a:rPr lang="en-US" sz="2000" b="1" dirty="0">
                <a:solidFill>
                  <a:schemeClr val="accent2"/>
                </a:solidFill>
              </a:rPr>
              <a:t>does not scale!</a:t>
            </a:r>
          </a:p>
          <a:p>
            <a:r>
              <a:rPr lang="en-US" sz="2000" dirty="0"/>
              <a:t>Kerberos based on symmetric keys but only requires N keys for N users</a:t>
            </a:r>
          </a:p>
          <a:p>
            <a:pPr lvl="1"/>
            <a:r>
              <a:rPr lang="en-US" sz="2000" dirty="0"/>
              <a:t>But must rely on TTP</a:t>
            </a:r>
          </a:p>
          <a:p>
            <a:pPr lvl="1"/>
            <a:r>
              <a:rPr lang="en-US" sz="2000" dirty="0"/>
              <a:t>Advantage is that no PKI is required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F29B4B-CA04-5349-A350-3F6015499F3D}" type="slidenum">
              <a:rPr lang="en-US" smtClean="0">
                <a:latin typeface="Times New Roman" charset="0"/>
              </a:rPr>
              <a:pPr/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KDC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r>
              <a:rPr lang="en-US" sz="2000" dirty="0"/>
              <a:t>Kerberos </a:t>
            </a:r>
            <a:r>
              <a:rPr lang="en-US" sz="2000" b="1" dirty="0">
                <a:solidFill>
                  <a:schemeClr val="accent2"/>
                </a:solidFill>
              </a:rPr>
              <a:t>Key Distribution Center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chemeClr val="accent2"/>
                </a:solidFill>
              </a:rPr>
              <a:t>KDC</a:t>
            </a:r>
            <a:endParaRPr lang="en-US" sz="2000" dirty="0"/>
          </a:p>
          <a:p>
            <a:pPr lvl="1"/>
            <a:r>
              <a:rPr lang="en-US" sz="2000" dirty="0"/>
              <a:t>Acts as a TTP</a:t>
            </a:r>
          </a:p>
          <a:p>
            <a:pPr lvl="1"/>
            <a:r>
              <a:rPr lang="en-US" sz="2000" dirty="0"/>
              <a:t>TTP must not be compromised!</a:t>
            </a:r>
          </a:p>
          <a:p>
            <a:pPr lvl="1"/>
            <a:r>
              <a:rPr lang="en-US" sz="2000" dirty="0"/>
              <a:t>KDC shares symmetric key K</a:t>
            </a:r>
            <a:r>
              <a:rPr lang="en-US" sz="2000" baseline="-25000" dirty="0"/>
              <a:t>A</a:t>
            </a:r>
            <a:r>
              <a:rPr lang="en-US" sz="2000" dirty="0"/>
              <a:t> with Alice, key K</a:t>
            </a:r>
            <a:r>
              <a:rPr lang="en-US" sz="2000" baseline="-25000" dirty="0"/>
              <a:t>B</a:t>
            </a:r>
            <a:r>
              <a:rPr lang="en-US" sz="2000" dirty="0"/>
              <a:t> with Bob, key K</a:t>
            </a:r>
            <a:r>
              <a:rPr lang="en-US" sz="2000" baseline="-25000" dirty="0"/>
              <a:t>C</a:t>
            </a:r>
            <a:r>
              <a:rPr lang="en-US" sz="2000" dirty="0"/>
              <a:t> with Carol, etc.</a:t>
            </a:r>
          </a:p>
          <a:p>
            <a:pPr lvl="1"/>
            <a:r>
              <a:rPr lang="en-US" sz="2000" dirty="0"/>
              <a:t>Master key K</a:t>
            </a:r>
            <a:r>
              <a:rPr lang="en-US" sz="2000" baseline="-25000" dirty="0"/>
              <a:t>KDC</a:t>
            </a:r>
            <a:r>
              <a:rPr lang="en-US" sz="2000" dirty="0"/>
              <a:t> known only to KDC</a:t>
            </a:r>
            <a:endParaRPr lang="en-US" sz="2000" baseline="-25000" dirty="0"/>
          </a:p>
          <a:p>
            <a:pPr lvl="1"/>
            <a:r>
              <a:rPr lang="en-US" sz="2000" dirty="0"/>
              <a:t>KDC enables authentication and session keys</a:t>
            </a:r>
          </a:p>
          <a:p>
            <a:pPr lvl="1"/>
            <a:r>
              <a:rPr lang="en-US" sz="2000" dirty="0"/>
              <a:t>Keys for confidentiality and integrity</a:t>
            </a:r>
          </a:p>
          <a:p>
            <a:pPr lvl="1"/>
            <a:r>
              <a:rPr lang="en-US" sz="2000" dirty="0"/>
              <a:t>In practice, the crypto algorithm used is DES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D5A57D-2926-5F4F-A5E2-2F27DEF5461B}" type="slidenum">
              <a:rPr lang="en-US" smtClean="0">
                <a:latin typeface="Times New Roman" charset="0"/>
              </a:rPr>
              <a:pPr/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Tickets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495800"/>
          </a:xfrm>
        </p:spPr>
        <p:txBody>
          <a:bodyPr/>
          <a:lstStyle/>
          <a:p>
            <a:r>
              <a:rPr lang="en-US" sz="2000" dirty="0"/>
              <a:t>KDC issues a </a:t>
            </a:r>
            <a:r>
              <a:rPr lang="en-US" sz="2000" b="1" dirty="0">
                <a:solidFill>
                  <a:schemeClr val="accent2"/>
                </a:solidFill>
              </a:rPr>
              <a:t>ticket</a:t>
            </a:r>
            <a:r>
              <a:rPr lang="en-US" sz="2000" dirty="0"/>
              <a:t> containing info needed to access a network resource</a:t>
            </a:r>
          </a:p>
          <a:p>
            <a:r>
              <a:rPr lang="en-US" sz="2000" dirty="0"/>
              <a:t>KDC also issues </a:t>
            </a:r>
            <a:r>
              <a:rPr lang="en-US" sz="2000" b="1" dirty="0">
                <a:solidFill>
                  <a:schemeClr val="accent2"/>
                </a:solidFill>
              </a:rPr>
              <a:t>ticket-granting tickets</a:t>
            </a:r>
            <a:r>
              <a:rPr lang="en-US" sz="2000" dirty="0"/>
              <a:t> or </a:t>
            </a:r>
            <a:r>
              <a:rPr lang="en-US" sz="2000" b="1" dirty="0" err="1">
                <a:solidFill>
                  <a:schemeClr val="hlink"/>
                </a:solidFill>
              </a:rPr>
              <a:t>TGTs</a:t>
            </a:r>
            <a:r>
              <a:rPr lang="en-US" sz="2000" dirty="0"/>
              <a:t> that are used to obtain tickets</a:t>
            </a:r>
          </a:p>
          <a:p>
            <a:r>
              <a:rPr lang="en-US" sz="2000" dirty="0"/>
              <a:t>Each TGT contains</a:t>
            </a:r>
          </a:p>
          <a:p>
            <a:pPr lvl="1"/>
            <a:r>
              <a:rPr lang="en-US" sz="2000" dirty="0"/>
              <a:t>Session key</a:t>
            </a:r>
          </a:p>
          <a:p>
            <a:pPr lvl="1"/>
            <a:r>
              <a:rPr lang="en-US" sz="2000" dirty="0"/>
              <a:t>User’s ID</a:t>
            </a:r>
          </a:p>
          <a:p>
            <a:pPr lvl="1"/>
            <a:r>
              <a:rPr lang="en-US" sz="2000" dirty="0"/>
              <a:t>Expiration time</a:t>
            </a:r>
          </a:p>
          <a:p>
            <a:r>
              <a:rPr lang="en-US" sz="2000" dirty="0"/>
              <a:t>Every TGT is encrypted with K</a:t>
            </a:r>
            <a:r>
              <a:rPr lang="en-US" sz="2000" baseline="-25000" dirty="0"/>
              <a:t>KDC</a:t>
            </a:r>
            <a:endParaRPr lang="en-US" sz="2000" dirty="0"/>
          </a:p>
          <a:p>
            <a:pPr lvl="1"/>
            <a:r>
              <a:rPr lang="en-US" sz="2000" dirty="0"/>
              <a:t>TGT can only be read by the KDC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78CA00-EA5F-F14A-9662-098FE1D67CF4}" type="slidenum">
              <a:rPr lang="en-US" smtClean="0">
                <a:latin typeface="Times New Roman" charset="0"/>
              </a:rPr>
              <a:pPr/>
              <a:t>76</a:t>
            </a:fld>
            <a:endParaRPr lang="en-US" dirty="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429000"/>
          </a:xfrm>
        </p:spPr>
        <p:txBody>
          <a:bodyPr/>
          <a:lstStyle/>
          <a:p>
            <a:r>
              <a:rPr lang="en-US" sz="2000" dirty="0"/>
              <a:t>Alice enters her password</a:t>
            </a:r>
          </a:p>
          <a:p>
            <a:r>
              <a:rPr lang="en-US" sz="2000" dirty="0"/>
              <a:t>Alice’s workstation</a:t>
            </a:r>
          </a:p>
          <a:p>
            <a:pPr lvl="1"/>
            <a:r>
              <a:rPr lang="en-US" sz="2000" dirty="0"/>
              <a:t>Derives K</a:t>
            </a:r>
            <a:r>
              <a:rPr lang="en-US" sz="2000" baseline="-25000" dirty="0"/>
              <a:t>A</a:t>
            </a:r>
            <a:r>
              <a:rPr lang="en-US" sz="2000" dirty="0"/>
              <a:t> from Alice’s password</a:t>
            </a:r>
          </a:p>
          <a:p>
            <a:pPr lvl="1"/>
            <a:r>
              <a:rPr lang="en-US" sz="2000" dirty="0"/>
              <a:t>Uses K</a:t>
            </a:r>
            <a:r>
              <a:rPr lang="en-US" sz="2000" baseline="-25000" dirty="0"/>
              <a:t>A</a:t>
            </a:r>
            <a:r>
              <a:rPr lang="en-US" sz="2000" dirty="0"/>
              <a:t> to get TGT for Alice from the KDC</a:t>
            </a:r>
          </a:p>
          <a:p>
            <a:r>
              <a:rPr lang="en-US" sz="2000" dirty="0"/>
              <a:t>Alice can then use her TGT (credentials) to securely access network resources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Plus:</a:t>
            </a:r>
            <a:r>
              <a:rPr lang="en-US" sz="2000" dirty="0"/>
              <a:t> Security is transparent to Alice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Minus:</a:t>
            </a:r>
            <a:r>
              <a:rPr lang="en-US" sz="2000" dirty="0"/>
              <a:t> KDC must be secure </a:t>
            </a:r>
            <a:r>
              <a:rPr lang="en-US" sz="2000" dirty="0" err="1">
                <a:sym typeface="Symbol" charset="2"/>
              </a:rPr>
              <a:t></a:t>
            </a:r>
            <a:r>
              <a:rPr lang="en-US" sz="2000" dirty="0"/>
              <a:t> it’s trusted!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36F6C9-0CFF-0D4E-BD7D-95700F2C7818}" type="slidenum">
              <a:rPr lang="en-US" smtClean="0">
                <a:latin typeface="Times New Roman" charset="0"/>
              </a:rPr>
              <a:pPr/>
              <a:t>77</a:t>
            </a:fld>
            <a:endParaRPr lang="en-US" dirty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2192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295400" y="25146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31242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03213" y="33194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20574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449388" y="2057400"/>
            <a:ext cx="7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Alice’s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600200"/>
            <a:ext cx="10926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 wants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219200" y="2514600"/>
            <a:ext cx="9530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password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2057400"/>
            <a:ext cx="73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 a TGT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667000"/>
            <a:ext cx="1723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E(S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,TGT,K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)</a:t>
            </a:r>
            <a:endParaRPr lang="en-US" b="0" dirty="0">
              <a:latin typeface="+mn-lt"/>
            </a:endParaRPr>
          </a:p>
        </p:txBody>
      </p:sp>
      <p:pic>
        <p:nvPicPr>
          <p:cNvPr id="26727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828800"/>
            <a:ext cx="1371600" cy="1371600"/>
          </a:xfrm>
          <a:prstGeom prst="rect">
            <a:avLst/>
          </a:prstGeom>
          <a:noFill/>
        </p:spPr>
      </p:pic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7226300" y="3292475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848600" cy="2133600"/>
          </a:xfrm>
          <a:noFill/>
          <a:ln/>
        </p:spPr>
        <p:txBody>
          <a:bodyPr/>
          <a:lstStyle/>
          <a:p>
            <a:r>
              <a:rPr lang="en-US" sz="2000" dirty="0"/>
              <a:t>Key K</a:t>
            </a:r>
            <a:r>
              <a:rPr lang="en-US" sz="2000" baseline="-25000" dirty="0"/>
              <a:t>A</a:t>
            </a:r>
            <a:r>
              <a:rPr lang="en-US" sz="2000" dirty="0"/>
              <a:t> derived from Alice’s password</a:t>
            </a:r>
          </a:p>
          <a:p>
            <a:r>
              <a:rPr lang="en-US" sz="2000" dirty="0"/>
              <a:t>KDC creates session key S</a:t>
            </a:r>
            <a:r>
              <a:rPr lang="en-US" sz="2000" baseline="-25000" dirty="0"/>
              <a:t>A</a:t>
            </a:r>
          </a:p>
          <a:p>
            <a:r>
              <a:rPr lang="en-US" sz="2000" dirty="0"/>
              <a:t>Workstation decrypts S</a:t>
            </a:r>
            <a:r>
              <a:rPr lang="en-US" sz="2000" baseline="-25000" dirty="0"/>
              <a:t>A</a:t>
            </a:r>
            <a:r>
              <a:rPr lang="en-US" sz="2000" dirty="0"/>
              <a:t>, TGT, forgets K</a:t>
            </a:r>
            <a:r>
              <a:rPr lang="en-US" sz="2000" baseline="-25000" dirty="0"/>
              <a:t>A</a:t>
            </a:r>
            <a:endParaRPr lang="en-US" sz="2000" dirty="0"/>
          </a:p>
          <a:p>
            <a:r>
              <a:rPr lang="en-US" sz="2000" dirty="0"/>
              <a:t>TGT = E(“Alice”, S</a:t>
            </a:r>
            <a:r>
              <a:rPr lang="en-US" sz="2000" baseline="-25000" dirty="0"/>
              <a:t>A</a:t>
            </a:r>
            <a:r>
              <a:rPr lang="en-US" sz="2000" dirty="0"/>
              <a:t>, K</a:t>
            </a:r>
            <a:r>
              <a:rPr lang="en-US" sz="2000" baseline="-25000" dirty="0"/>
              <a:t>KDC</a:t>
            </a:r>
            <a:r>
              <a:rPr lang="en-US" sz="2000" dirty="0"/>
              <a:t>)</a:t>
            </a: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3048000" y="32924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728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728788"/>
            <a:ext cx="946150" cy="1624012"/>
          </a:xfrm>
          <a:prstGeom prst="rect">
            <a:avLst/>
          </a:prstGeom>
          <a:noFill/>
        </p:spPr>
      </p:pic>
      <p:pic>
        <p:nvPicPr>
          <p:cNvPr id="26728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72A7D3-539B-5E4A-B2EF-5B436CBF54A4}" type="slidenum">
              <a:rPr lang="en-US" smtClean="0">
                <a:latin typeface="Times New Roman" charset="0"/>
              </a:rPr>
              <a:pPr/>
              <a:t>78</a:t>
            </a:fld>
            <a:endParaRPr lang="en-US" dirty="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143000"/>
          </a:xfrm>
        </p:spPr>
        <p:txBody>
          <a:bodyPr/>
          <a:lstStyle/>
          <a:p>
            <a:r>
              <a:rPr lang="en-US" dirty="0"/>
              <a:t>Alice Requests Ticket to Bob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295400" y="2667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3200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303213" y="33956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21336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209800"/>
            <a:ext cx="107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Talk to Bob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0833" y="1447800"/>
            <a:ext cx="13965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I want to</a:t>
            </a:r>
          </a:p>
          <a:p>
            <a:pPr algn="ctr"/>
            <a:r>
              <a:rPr lang="en-US" sz="2000" b="0" dirty="0">
                <a:latin typeface="+mn-lt"/>
              </a:rPr>
              <a:t>talk to Bob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49575" y="2174875"/>
            <a:ext cx="14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REQUEST</a:t>
            </a:r>
            <a:endParaRPr lang="en-US" b="0" dirty="0">
              <a:latin typeface="+mn-lt"/>
            </a:endParaRP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819400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REPLY</a:t>
            </a:r>
            <a:endParaRPr lang="en-US" sz="1050" b="0" dirty="0">
              <a:latin typeface="+mn-lt"/>
            </a:endParaRPr>
          </a:p>
        </p:txBody>
      </p:sp>
      <p:pic>
        <p:nvPicPr>
          <p:cNvPr id="268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</p:spPr>
      </p:pic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7315200" y="3429000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53400" cy="2286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/>
              <a:t>REQUEST = (TGT, authenticator) where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/>
              <a:t>		authenticator = </a:t>
            </a:r>
            <a:r>
              <a:rPr lang="en-US" sz="2000" dirty="0" err="1"/>
              <a:t>E(timestamp,S</a:t>
            </a:r>
            <a:r>
              <a:rPr lang="en-US" sz="2000" baseline="-25000" dirty="0" err="1"/>
              <a:t>A</a:t>
            </a:r>
            <a:r>
              <a:rPr lang="en-US" sz="2000" dirty="0"/>
              <a:t>)</a:t>
            </a:r>
          </a:p>
          <a:p>
            <a:r>
              <a:rPr lang="en-US" sz="2000" dirty="0"/>
              <a:t>REPLY = E(“Bob”, K</a:t>
            </a:r>
            <a:r>
              <a:rPr lang="en-US" sz="2000" baseline="-25000" dirty="0"/>
              <a:t>AB</a:t>
            </a:r>
            <a:r>
              <a:rPr lang="en-US" sz="2000" dirty="0"/>
              <a:t>, ticket to Bob, S</a:t>
            </a:r>
            <a:r>
              <a:rPr lang="en-US" sz="2000" baseline="-25000" dirty="0"/>
              <a:t>A</a:t>
            </a:r>
            <a:r>
              <a:rPr lang="en-US" sz="2000" dirty="0"/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ticket to Bob = E(“Alice”, K</a:t>
            </a:r>
            <a:r>
              <a:rPr lang="en-US" sz="2000" baseline="-25000" dirty="0"/>
              <a:t>AB</a:t>
            </a:r>
            <a:r>
              <a:rPr lang="en-US" sz="2000" dirty="0"/>
              <a:t>, K</a:t>
            </a:r>
            <a:r>
              <a:rPr lang="en-US" sz="2000" baseline="-25000" dirty="0"/>
              <a:t>B</a:t>
            </a:r>
            <a:r>
              <a:rPr lang="en-US" sz="2000" dirty="0"/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KDC gets S</a:t>
            </a:r>
            <a:r>
              <a:rPr lang="en-US" sz="2000" baseline="-25000" dirty="0"/>
              <a:t>A</a:t>
            </a:r>
            <a:r>
              <a:rPr lang="en-US" sz="2000" dirty="0"/>
              <a:t> from TGT to verify timestamp</a:t>
            </a: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3028950" y="33686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830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752600"/>
            <a:ext cx="946150" cy="1624013"/>
          </a:xfrm>
          <a:prstGeom prst="rect">
            <a:avLst/>
          </a:prstGeom>
          <a:noFill/>
        </p:spPr>
      </p:pic>
      <p:pic>
        <p:nvPicPr>
          <p:cNvPr id="26830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9050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60FE20-85D5-C241-9A21-D837DE82F46D}" type="slidenum">
              <a:rPr lang="en-US" smtClean="0">
                <a:latin typeface="Times New Roman" charset="0"/>
              </a:rPr>
              <a:pPr/>
              <a:t>79</a:t>
            </a:fld>
            <a:endParaRPr lang="en-US" dirty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447800"/>
          </a:xfrm>
        </p:spPr>
        <p:txBody>
          <a:bodyPr/>
          <a:lstStyle/>
          <a:p>
            <a:r>
              <a:rPr lang="en-US" dirty="0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29718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3368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232399" y="1852613"/>
            <a:ext cx="2614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ticket to Bob, authenticator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428205" y="2462213"/>
            <a:ext cx="2128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E(timestamp + 1,K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382000" cy="1905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/>
              <a:t>ticket to Bob = </a:t>
            </a:r>
            <a:r>
              <a:rPr lang="en-US" sz="2000" dirty="0" err="1"/>
              <a:t>E(“Alice”,K</a:t>
            </a:r>
            <a:r>
              <a:rPr lang="en-US" sz="2000" baseline="-25000" dirty="0" err="1"/>
              <a:t>AB</a:t>
            </a:r>
            <a:r>
              <a:rPr lang="en-US" sz="2000" dirty="0"/>
              <a:t>, K</a:t>
            </a:r>
            <a:r>
              <a:rPr lang="en-US" sz="2000" baseline="-25000" dirty="0"/>
              <a:t>B</a:t>
            </a:r>
            <a:r>
              <a:rPr lang="en-US" sz="2000" dirty="0"/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authenticator = </a:t>
            </a:r>
            <a:r>
              <a:rPr lang="en-US" sz="2000" dirty="0" err="1"/>
              <a:t>E(timestamp</a:t>
            </a:r>
            <a:r>
              <a:rPr lang="en-US" sz="2000" dirty="0"/>
              <a:t>, K</a:t>
            </a:r>
            <a:r>
              <a:rPr lang="en-US" sz="2000" baseline="-25000" dirty="0"/>
              <a:t>AB</a:t>
            </a:r>
            <a:r>
              <a:rPr lang="en-US" sz="2000" dirty="0"/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Bob decrypts “ticket to Bob” to get K</a:t>
            </a:r>
            <a:r>
              <a:rPr lang="en-US" sz="2000" baseline="-25000" dirty="0"/>
              <a:t>AB</a:t>
            </a:r>
            <a:r>
              <a:rPr lang="en-US" sz="2000" dirty="0"/>
              <a:t> which he then uses to verify timestamp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219349" y="3190875"/>
            <a:ext cx="1085554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Computer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7194550" y="3138488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pic>
        <p:nvPicPr>
          <p:cNvPr id="26932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0"/>
            <a:ext cx="1076325" cy="1665288"/>
          </a:xfrm>
          <a:prstGeom prst="rect">
            <a:avLst/>
          </a:prstGeom>
          <a:noFill/>
        </p:spPr>
      </p:pic>
      <p:pic>
        <p:nvPicPr>
          <p:cNvPr id="26932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Pseudo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9119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Smooth and stretch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Must first estimate entropy input and maintain sufficient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Idea is to generate </a:t>
            </a:r>
            <a:r>
              <a:rPr lang="en-US" sz="2000" dirty="0" err="1"/>
              <a:t>n</a:t>
            </a:r>
            <a:r>
              <a:rPr lang="en-US" sz="2000" dirty="0"/>
              <a:t> bit key state should maintain </a:t>
            </a:r>
            <a:r>
              <a:rPr lang="en-US" sz="2000" dirty="0" err="1"/>
              <a:t>n</a:t>
            </a:r>
            <a:r>
              <a:rPr lang="en-US" sz="2000" dirty="0"/>
              <a:t> bits of entropy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2340114"/>
            <a:ext cx="1828800" cy="95097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Entropy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2340114"/>
            <a:ext cx="1828800" cy="10156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Mixer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873514"/>
            <a:ext cx="199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8956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30480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E6BDEF-5E58-0B4A-837F-CF6D2B4032E8}" type="slidenum">
              <a:rPr lang="en-US" smtClean="0">
                <a:latin typeface="Times New Roman" charset="0"/>
              </a:rPr>
              <a:pPr/>
              <a:t>80</a:t>
            </a:fld>
            <a:endParaRPr lang="en-US" dirty="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r>
              <a:rPr lang="en-US" sz="2000" dirty="0"/>
              <a:t>Session key S</a:t>
            </a:r>
            <a:r>
              <a:rPr lang="en-US" sz="2000" baseline="-25000" dirty="0"/>
              <a:t>A</a:t>
            </a:r>
            <a:r>
              <a:rPr lang="en-US" sz="2000" dirty="0"/>
              <a:t> used for authentication </a:t>
            </a:r>
          </a:p>
          <a:p>
            <a:r>
              <a:rPr lang="en-US" sz="2000" dirty="0"/>
              <a:t>Can also be used for confidentiality/integrity</a:t>
            </a:r>
          </a:p>
          <a:p>
            <a:r>
              <a:rPr lang="en-US" sz="2000" dirty="0"/>
              <a:t>Timestamps used for mutual authentication</a:t>
            </a:r>
          </a:p>
          <a:p>
            <a:r>
              <a:rPr lang="en-US" sz="2000" dirty="0"/>
              <a:t>Recall that timestamps reduce number of messages</a:t>
            </a:r>
          </a:p>
          <a:p>
            <a:pPr lvl="1"/>
            <a:r>
              <a:rPr lang="en-US" sz="2000" dirty="0"/>
              <a:t>Acts like a nonce that is known to both sides</a:t>
            </a:r>
          </a:p>
          <a:p>
            <a:pPr lvl="1"/>
            <a:r>
              <a:rPr lang="en-US" sz="2000" dirty="0"/>
              <a:t>Note:</a:t>
            </a:r>
            <a:r>
              <a:rPr lang="en-US" sz="2000" b="1" dirty="0">
                <a:solidFill>
                  <a:schemeClr val="accent2"/>
                </a:solidFill>
              </a:rPr>
              <a:t> time</a:t>
            </a:r>
            <a:r>
              <a:rPr lang="en-US" sz="2000" dirty="0"/>
              <a:t> is a security-critical parameter!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0095E38-CA5F-1340-BD5C-C863FC0F8F5A}" type="slidenum">
              <a:rPr lang="en-US" smtClean="0">
                <a:latin typeface="Times New Roman" charset="0"/>
              </a:rPr>
              <a:pPr/>
              <a:t>81</a:t>
            </a:fld>
            <a:endParaRPr lang="en-US" dirty="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r>
              <a:rPr lang="en-US" sz="2000" dirty="0"/>
              <a:t>When Alice logs in, KDC sends E(S</a:t>
            </a:r>
            <a:r>
              <a:rPr lang="en-US" sz="2000" baseline="-25000" dirty="0"/>
              <a:t>A</a:t>
            </a:r>
            <a:r>
              <a:rPr lang="en-US" sz="2000" dirty="0"/>
              <a:t>,TGT,K</a:t>
            </a:r>
            <a:r>
              <a:rPr lang="en-US" sz="2000" baseline="-25000" dirty="0"/>
              <a:t>A</a:t>
            </a:r>
            <a:r>
              <a:rPr lang="en-US" sz="2000" dirty="0"/>
              <a:t>) where TGT = </a:t>
            </a:r>
            <a:r>
              <a:rPr lang="en-US" sz="2000" dirty="0" err="1"/>
              <a:t>E(“Alice”,S</a:t>
            </a:r>
            <a:r>
              <a:rPr lang="en-US" sz="2000" baseline="-25000" dirty="0" err="1"/>
              <a:t>A</a:t>
            </a:r>
            <a:r>
              <a:rPr lang="en-US" sz="2000" dirty="0" err="1"/>
              <a:t>,K</a:t>
            </a:r>
            <a:r>
              <a:rPr lang="en-US" sz="2000" baseline="-25000" dirty="0" err="1"/>
              <a:t>KDC</a:t>
            </a:r>
            <a:r>
              <a:rPr lang="en-US" sz="2000" dirty="0"/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Why is TGT encrypted with K</a:t>
            </a:r>
            <a:r>
              <a:rPr lang="en-US" sz="2000" baseline="-25000" dirty="0"/>
              <a:t>A</a:t>
            </a:r>
            <a:r>
              <a:rPr lang="en-US" sz="2000" dirty="0"/>
              <a:t>?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A:</a:t>
            </a:r>
            <a:r>
              <a:rPr lang="en-US" sz="2000" dirty="0"/>
              <a:t> Extra work and no added security!</a:t>
            </a:r>
          </a:p>
          <a:p>
            <a:r>
              <a:rPr lang="en-US" sz="2000" dirty="0"/>
              <a:t>In Alice’s </a:t>
            </a:r>
            <a:r>
              <a:rPr lang="en-US" sz="2000" dirty="0" err="1"/>
              <a:t>Kerberized</a:t>
            </a:r>
            <a:r>
              <a:rPr lang="en-US" sz="2000" dirty="0"/>
              <a:t> login to Bob, why can Alice remain anonymous?</a:t>
            </a:r>
          </a:p>
          <a:p>
            <a:r>
              <a:rPr lang="en-US" sz="2000" dirty="0"/>
              <a:t>Why is “ticket to Bob” sent to Alice?</a:t>
            </a:r>
          </a:p>
          <a:p>
            <a:r>
              <a:rPr lang="en-US" sz="2000" dirty="0"/>
              <a:t>Where is replay prevention in Kerberos?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BF8258-6D03-6640-940B-0F88F5511613}" type="slidenum">
              <a:rPr lang="en-US" smtClean="0">
                <a:latin typeface="Times New Roman" charset="0"/>
              </a:rPr>
              <a:pPr/>
              <a:t>82</a:t>
            </a:fld>
            <a:endParaRPr lang="en-US" dirty="0">
              <a:latin typeface="Times New Roman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267200"/>
          </a:xfrm>
        </p:spPr>
        <p:txBody>
          <a:bodyPr/>
          <a:lstStyle/>
          <a:p>
            <a:r>
              <a:rPr lang="en-US" sz="2000" dirty="0"/>
              <a:t>Could have Alice’s workstation remember password and use that for authentication</a:t>
            </a:r>
          </a:p>
          <a:p>
            <a:pPr lvl="1"/>
            <a:r>
              <a:rPr lang="en-US" sz="2000" dirty="0"/>
              <a:t>Then no KDC required</a:t>
            </a:r>
          </a:p>
          <a:p>
            <a:pPr lvl="1"/>
            <a:r>
              <a:rPr lang="en-US" sz="2000" dirty="0"/>
              <a:t>But hard to protect password on workstation</a:t>
            </a:r>
          </a:p>
          <a:p>
            <a:pPr lvl="1"/>
            <a:r>
              <a:rPr lang="en-US" sz="2000" dirty="0"/>
              <a:t>Scaling problem</a:t>
            </a:r>
          </a:p>
          <a:p>
            <a:r>
              <a:rPr lang="en-US" sz="2000" dirty="0"/>
              <a:t>Could have KDC remember session key instead of putting it in a TGT</a:t>
            </a:r>
          </a:p>
          <a:p>
            <a:pPr lvl="1"/>
            <a:r>
              <a:rPr lang="en-US" sz="2000" dirty="0"/>
              <a:t>Then no need for </a:t>
            </a:r>
            <a:r>
              <a:rPr lang="en-US" sz="2000" dirty="0" err="1"/>
              <a:t>TGTs</a:t>
            </a:r>
            <a:endParaRPr lang="en-US" sz="2000" dirty="0"/>
          </a:p>
          <a:p>
            <a:pPr lvl="1"/>
            <a:r>
              <a:rPr lang="en-US" sz="2000" dirty="0"/>
              <a:t>But </a:t>
            </a:r>
            <a:r>
              <a:rPr lang="en-US" sz="2000" b="1" dirty="0">
                <a:solidFill>
                  <a:schemeClr val="accent2"/>
                </a:solidFill>
              </a:rPr>
              <a:t>stateless</a:t>
            </a:r>
            <a:r>
              <a:rPr lang="en-US" sz="2000" dirty="0"/>
              <a:t> KDC is big feature of Kerberos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5D5FA0-4DED-C14F-B55D-FD0071B24EBE}" type="slidenum">
              <a:rPr lang="en-US" smtClean="0">
                <a:latin typeface="Times New Roman" charset="0"/>
              </a:rPr>
              <a:pPr/>
              <a:t>83</a:t>
            </a:fld>
            <a:endParaRPr lang="en-US" dirty="0">
              <a:latin typeface="Times New Roman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sz="2000" dirty="0"/>
              <a:t>In Kerberos, K</a:t>
            </a:r>
            <a:r>
              <a:rPr lang="en-US" sz="2000" baseline="-25000" dirty="0"/>
              <a:t>A</a:t>
            </a:r>
            <a:r>
              <a:rPr lang="en-US" sz="2000" dirty="0"/>
              <a:t> = </a:t>
            </a:r>
            <a:r>
              <a:rPr lang="en-US" sz="2000" dirty="0" err="1"/>
              <a:t>h(Alice’s</a:t>
            </a:r>
            <a:r>
              <a:rPr lang="en-US" sz="2000" dirty="0"/>
              <a:t> password)</a:t>
            </a:r>
          </a:p>
          <a:p>
            <a:r>
              <a:rPr lang="en-US" sz="2000" dirty="0"/>
              <a:t>Could instead generate random K</a:t>
            </a:r>
            <a:r>
              <a:rPr lang="en-US" sz="2000" baseline="-25000" dirty="0"/>
              <a:t>A</a:t>
            </a:r>
            <a:r>
              <a:rPr lang="en-US" sz="2000" dirty="0"/>
              <a:t> and</a:t>
            </a:r>
          </a:p>
          <a:p>
            <a:pPr lvl="1"/>
            <a:r>
              <a:rPr lang="en-US" sz="2000" dirty="0"/>
              <a:t>Compute </a:t>
            </a:r>
            <a:r>
              <a:rPr lang="en-US" sz="2000" dirty="0" err="1"/>
              <a:t>K</a:t>
            </a:r>
            <a:r>
              <a:rPr lang="en-US" sz="2000" baseline="-25000" dirty="0" err="1"/>
              <a:t>h</a:t>
            </a:r>
            <a:r>
              <a:rPr lang="en-US" sz="2000" dirty="0"/>
              <a:t> = </a:t>
            </a:r>
            <a:r>
              <a:rPr lang="en-US" sz="2000" dirty="0" err="1"/>
              <a:t>h(Alice’s</a:t>
            </a:r>
            <a:r>
              <a:rPr lang="en-US" sz="2000" dirty="0"/>
              <a:t> password)</a:t>
            </a:r>
          </a:p>
          <a:p>
            <a:pPr lvl="1"/>
            <a:r>
              <a:rPr lang="en-US" sz="2000" dirty="0"/>
              <a:t>And workstation stores E(K</a:t>
            </a:r>
            <a:r>
              <a:rPr lang="en-US" sz="2000" baseline="-25000" dirty="0"/>
              <a:t>A</a:t>
            </a:r>
            <a:r>
              <a:rPr lang="en-US" sz="2000" dirty="0"/>
              <a:t>, </a:t>
            </a:r>
            <a:r>
              <a:rPr lang="en-US" sz="2000" dirty="0" err="1"/>
              <a:t>K</a:t>
            </a:r>
            <a:r>
              <a:rPr lang="en-US" sz="2000" baseline="-25000" dirty="0" err="1"/>
              <a:t>h</a:t>
            </a:r>
            <a:r>
              <a:rPr lang="en-US" sz="2000" dirty="0"/>
              <a:t>)</a:t>
            </a:r>
          </a:p>
          <a:p>
            <a:r>
              <a:rPr lang="en-US" sz="2000" dirty="0"/>
              <a:t>Then K</a:t>
            </a:r>
            <a:r>
              <a:rPr lang="en-US" sz="2000" baseline="-25000" dirty="0"/>
              <a:t>A</a:t>
            </a:r>
            <a:r>
              <a:rPr lang="en-US" sz="2000" dirty="0"/>
              <a:t> need not change (on  workstation or KDC) when Alice changes her password</a:t>
            </a:r>
          </a:p>
          <a:p>
            <a:r>
              <a:rPr lang="en-US" sz="2000" dirty="0"/>
              <a:t>But E(K</a:t>
            </a:r>
            <a:r>
              <a:rPr lang="en-US" sz="2000" baseline="-25000" dirty="0"/>
              <a:t>A</a:t>
            </a:r>
            <a:r>
              <a:rPr lang="en-US" sz="2000" dirty="0"/>
              <a:t>, </a:t>
            </a:r>
            <a:r>
              <a:rPr lang="en-US" sz="2000" dirty="0" err="1"/>
              <a:t>K</a:t>
            </a:r>
            <a:r>
              <a:rPr lang="en-US" sz="2000" baseline="-25000" dirty="0" err="1"/>
              <a:t>h</a:t>
            </a:r>
            <a:r>
              <a:rPr lang="en-US" sz="2000" dirty="0"/>
              <a:t>) subject to password guessing</a:t>
            </a:r>
          </a:p>
          <a:p>
            <a:r>
              <a:rPr lang="en-US" sz="2000" dirty="0"/>
              <a:t>This alternative approach is often used in applications (but not in Kerberos)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8FD60A-2458-0849-ABAE-056DC074857F}" type="slidenum">
              <a:rPr lang="en-US" smtClean="0">
                <a:latin typeface="Times New Roman" charset="0"/>
              </a:rPr>
              <a:pPr/>
              <a:t>84</a:t>
            </a:fld>
            <a:endParaRPr lang="en-US" dirty="0">
              <a:latin typeface="Times New Roman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sz="2000" dirty="0"/>
              <a:t>Alice wants to prove that she knows a secret without revealing </a:t>
            </a:r>
            <a:r>
              <a:rPr lang="en-US" sz="2000" b="1" dirty="0">
                <a:solidFill>
                  <a:schemeClr val="accent2"/>
                </a:solidFill>
              </a:rPr>
              <a:t>any</a:t>
            </a:r>
            <a:r>
              <a:rPr lang="en-US" sz="2000" dirty="0"/>
              <a:t> info about it</a:t>
            </a:r>
          </a:p>
          <a:p>
            <a:r>
              <a:rPr lang="en-US" sz="2000" dirty="0"/>
              <a:t>Bob must verify that Alice knows secret</a:t>
            </a:r>
          </a:p>
          <a:p>
            <a:pPr lvl="1"/>
            <a:r>
              <a:rPr lang="en-US" sz="2000" dirty="0"/>
              <a:t>Even though he gains no info about the secret</a:t>
            </a:r>
          </a:p>
          <a:p>
            <a:r>
              <a:rPr lang="en-US" sz="2000" dirty="0"/>
              <a:t>Process is probabilistic</a:t>
            </a:r>
          </a:p>
          <a:p>
            <a:pPr lvl="1"/>
            <a:r>
              <a:rPr lang="en-US" sz="2000" dirty="0"/>
              <a:t>Bob can verify that Alice knows the secret to an arbitrarily high probability</a:t>
            </a:r>
          </a:p>
          <a:p>
            <a:r>
              <a:rPr lang="en-US" sz="2000" dirty="0"/>
              <a:t>An “interactive proof system” 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06AA7D-999C-E442-96FF-86BE200DAC62}" type="slidenum">
              <a:rPr lang="en-US" smtClean="0">
                <a:latin typeface="Times New Roman" charset="0"/>
              </a:rPr>
              <a:pPr/>
              <a:t>85</a:t>
            </a:fld>
            <a:endParaRPr lang="en-US" dirty="0">
              <a:latin typeface="Times New Roman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sz="2000" dirty="0"/>
              <a:t>Finding square roots modulo N is difficult (like factoring)</a:t>
            </a:r>
          </a:p>
          <a:p>
            <a:r>
              <a:rPr lang="en-US" sz="2000" dirty="0"/>
              <a:t>Suppose N = </a:t>
            </a:r>
            <a:r>
              <a:rPr lang="en-US" sz="2000" dirty="0" err="1"/>
              <a:t>pq</a:t>
            </a:r>
            <a:r>
              <a:rPr lang="en-US" sz="2000" dirty="0"/>
              <a:t>, where </a:t>
            </a:r>
            <a:r>
              <a:rPr lang="en-US" sz="2000" dirty="0" err="1"/>
              <a:t>p</a:t>
            </a:r>
            <a:r>
              <a:rPr lang="en-US" sz="2000" dirty="0"/>
              <a:t> and </a:t>
            </a:r>
            <a:r>
              <a:rPr lang="en-US" sz="2000" dirty="0" err="1"/>
              <a:t>q</a:t>
            </a:r>
            <a:r>
              <a:rPr lang="en-US" sz="2000" dirty="0"/>
              <a:t> prime</a:t>
            </a:r>
          </a:p>
          <a:p>
            <a:r>
              <a:rPr lang="en-US" sz="2000" dirty="0"/>
              <a:t>Alice has a </a:t>
            </a:r>
            <a:r>
              <a:rPr lang="en-US" sz="2000" b="1" dirty="0">
                <a:solidFill>
                  <a:schemeClr val="accent2"/>
                </a:solidFill>
              </a:rPr>
              <a:t>secret</a:t>
            </a:r>
            <a:r>
              <a:rPr lang="en-US" sz="2000" dirty="0"/>
              <a:t> S</a:t>
            </a:r>
          </a:p>
          <a:p>
            <a:r>
              <a:rPr lang="en-US" sz="2000" dirty="0"/>
              <a:t>N and </a:t>
            </a:r>
            <a:r>
              <a:rPr lang="en-US" sz="2000" dirty="0" err="1"/>
              <a:t>v</a:t>
            </a:r>
            <a:r>
              <a:rPr lang="en-US" sz="2000" dirty="0"/>
              <a:t> = S</a:t>
            </a:r>
            <a:r>
              <a:rPr lang="en-US" sz="2000" baseline="30000" dirty="0"/>
              <a:t>2</a:t>
            </a:r>
            <a:r>
              <a:rPr lang="en-US" sz="2000" dirty="0"/>
              <a:t> mod N are public, S is secret.</a:t>
            </a:r>
          </a:p>
          <a:p>
            <a:r>
              <a:rPr lang="en-US" sz="2000" dirty="0"/>
              <a:t>Alice must convince Bob that she knows S without revealing any information about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60E322-E331-3243-8577-4106B40568F6}" type="slidenum">
              <a:rPr lang="en-US" smtClean="0">
                <a:latin typeface="Times New Roman" charset="0"/>
              </a:rPr>
              <a:pPr/>
              <a:t>86</a:t>
            </a:fld>
            <a:endParaRPr lang="en-US" dirty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038600"/>
            <a:ext cx="7924800" cy="1828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Public:</a:t>
            </a:r>
            <a:r>
              <a:rPr lang="en-US" sz="2000" dirty="0"/>
              <a:t> Modulus N  and </a:t>
            </a:r>
            <a:r>
              <a:rPr lang="en-US" sz="2000" dirty="0" err="1"/>
              <a:t>v</a:t>
            </a:r>
            <a:r>
              <a:rPr lang="en-US" sz="2000" dirty="0"/>
              <a:t> = S</a:t>
            </a:r>
            <a:r>
              <a:rPr lang="en-US" sz="2000" baseline="30000" dirty="0"/>
              <a:t>2</a:t>
            </a:r>
            <a:r>
              <a:rPr lang="en-US" sz="2000" dirty="0"/>
              <a:t> mod N</a:t>
            </a:r>
          </a:p>
          <a:p>
            <a:r>
              <a:rPr lang="en-US" sz="2000" dirty="0"/>
              <a:t>Alice selects random </a:t>
            </a:r>
            <a:r>
              <a:rPr lang="en-US" sz="2000" dirty="0" err="1"/>
              <a:t>r</a:t>
            </a:r>
            <a:endParaRPr lang="en-US" sz="2000" dirty="0"/>
          </a:p>
          <a:p>
            <a:r>
              <a:rPr lang="en-US" sz="2000" dirty="0"/>
              <a:t>Bob chooses 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</a:t>
            </a:r>
            <a:r>
              <a:rPr lang="en-US" sz="2000" dirty="0">
                <a:sym typeface="Symbol" charset="2"/>
              </a:rPr>
              <a:t> {0,1}</a:t>
            </a:r>
            <a:r>
              <a:rPr lang="en-US" sz="2000" dirty="0"/>
              <a:t> </a:t>
            </a:r>
          </a:p>
          <a:p>
            <a:r>
              <a:rPr lang="en-US" sz="2000" dirty="0"/>
              <a:t>Bob verifies that y</a:t>
            </a:r>
            <a:r>
              <a:rPr lang="en-US" sz="2000" baseline="30000" dirty="0"/>
              <a:t>2</a:t>
            </a:r>
            <a:r>
              <a:rPr lang="en-US" sz="2000" dirty="0"/>
              <a:t> = r</a:t>
            </a:r>
            <a:r>
              <a:rPr lang="en-US" sz="2000" baseline="30000" dirty="0"/>
              <a:t>2</a:t>
            </a:r>
            <a:r>
              <a:rPr lang="en-US" sz="2000" dirty="0">
                <a:sym typeface="Symbol" charset="2"/>
              </a:rPr>
              <a:t></a:t>
            </a:r>
            <a:r>
              <a:rPr lang="en-US" sz="2000" dirty="0"/>
              <a:t>S</a:t>
            </a:r>
            <a:r>
              <a:rPr lang="en-US" sz="2000" baseline="30000" dirty="0"/>
              <a:t>2e</a:t>
            </a:r>
            <a:r>
              <a:rPr lang="en-US" sz="2000" dirty="0"/>
              <a:t> = r</a:t>
            </a:r>
            <a:r>
              <a:rPr lang="en-US" sz="2000" baseline="30000" dirty="0"/>
              <a:t>2</a:t>
            </a:r>
            <a:r>
              <a:rPr lang="en-US" sz="2000" dirty="0">
                <a:sym typeface="Symbol" charset="2"/>
              </a:rPr>
              <a:t>(</a:t>
            </a:r>
            <a:r>
              <a:rPr lang="en-US" sz="2000" dirty="0"/>
              <a:t>S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r>
              <a:rPr lang="en-US" sz="2000" baseline="30000" dirty="0"/>
              <a:t>e</a:t>
            </a:r>
            <a:r>
              <a:rPr lang="en-US" sz="2000" dirty="0"/>
              <a:t> = </a:t>
            </a:r>
            <a:r>
              <a:rPr lang="en-US" sz="2000" dirty="0" err="1"/>
              <a:t>x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v</a:t>
            </a:r>
            <a:r>
              <a:rPr lang="en-US" sz="2000" baseline="30000" dirty="0" err="1"/>
              <a:t>e</a:t>
            </a:r>
            <a:r>
              <a:rPr lang="en-US" sz="2000" dirty="0"/>
              <a:t> mod N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605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093895" y="31146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7390169" y="3182938"/>
            <a:ext cx="504114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6002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2154238"/>
            <a:ext cx="8817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</a:t>
            </a:r>
            <a:r>
              <a:rPr lang="en-US" sz="1400" b="0">
                <a:latin typeface="+mn-lt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667000"/>
            <a:ext cx="138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</a:t>
            </a:r>
            <a:r>
              <a:rPr lang="en-US" sz="1400" b="0">
                <a:latin typeface="+mn-lt"/>
                <a:sym typeface="Symbol" charset="2"/>
              </a:rPr>
              <a:t></a:t>
            </a:r>
            <a:r>
              <a:rPr lang="en-US" sz="1400" b="0">
                <a:latin typeface="+mn-lt"/>
              </a:rPr>
              <a:t>S</a:t>
            </a:r>
            <a:r>
              <a:rPr lang="en-US" sz="1400" b="0" baseline="30000">
                <a:latin typeface="+mn-lt"/>
              </a:rPr>
              <a:t>e</a:t>
            </a:r>
            <a:r>
              <a:rPr lang="en-US" sz="1400" b="0">
                <a:latin typeface="+mn-lt"/>
              </a:rPr>
              <a:t> mod N</a:t>
            </a:r>
          </a:p>
        </p:txBody>
      </p:sp>
      <p:pic>
        <p:nvPicPr>
          <p:cNvPr id="19662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76388"/>
            <a:ext cx="946150" cy="1624012"/>
          </a:xfrm>
          <a:prstGeom prst="rect">
            <a:avLst/>
          </a:prstGeom>
          <a:noFill/>
        </p:spPr>
      </p:pic>
      <p:pic>
        <p:nvPicPr>
          <p:cNvPr id="19662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6BC28-6703-EF45-93FF-2F8D0A727C5C}" type="slidenum">
              <a:rPr lang="en-US" smtClean="0">
                <a:latin typeface="Times New Roman" charset="0"/>
              </a:rPr>
              <a:pPr/>
              <a:t>87</a:t>
            </a:fld>
            <a:endParaRPr lang="en-US" dirty="0">
              <a:latin typeface="Times New Roman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1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924800" cy="2209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Public:</a:t>
            </a:r>
            <a:r>
              <a:rPr lang="en-US" sz="2000" dirty="0"/>
              <a:t> Modulus N  and </a:t>
            </a:r>
            <a:r>
              <a:rPr lang="en-US" sz="2000" dirty="0" err="1"/>
              <a:t>v</a:t>
            </a:r>
            <a:r>
              <a:rPr lang="en-US" sz="2000" dirty="0"/>
              <a:t> = S</a:t>
            </a:r>
            <a:r>
              <a:rPr lang="en-US" sz="2000" baseline="30000" dirty="0"/>
              <a:t>2</a:t>
            </a:r>
            <a:r>
              <a:rPr lang="en-US" sz="2000" dirty="0"/>
              <a:t> mod N</a:t>
            </a:r>
          </a:p>
          <a:p>
            <a:r>
              <a:rPr lang="en-US" sz="2000" dirty="0"/>
              <a:t>Alice selects random </a:t>
            </a:r>
            <a:r>
              <a:rPr lang="en-US" sz="2000" dirty="0" err="1"/>
              <a:t>r</a:t>
            </a:r>
            <a:endParaRPr lang="en-US" sz="2000" dirty="0"/>
          </a:p>
          <a:p>
            <a:r>
              <a:rPr lang="en-US" sz="2000" dirty="0"/>
              <a:t>Suppose Bob chooses 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=1</a:t>
            </a:r>
            <a:r>
              <a:rPr lang="en-US" sz="2000" dirty="0"/>
              <a:t> </a:t>
            </a:r>
          </a:p>
          <a:p>
            <a:r>
              <a:rPr lang="en-US" sz="2000" dirty="0"/>
              <a:t>Bob must verify that y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dirty="0" err="1"/>
              <a:t>x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v</a:t>
            </a:r>
            <a:r>
              <a:rPr lang="en-US" sz="2000" dirty="0"/>
              <a:t> mod N</a:t>
            </a:r>
          </a:p>
          <a:p>
            <a:r>
              <a:rPr lang="en-US" sz="2000" dirty="0"/>
              <a:t>Alice must know S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199442" y="2936875"/>
            <a:ext cx="749130" cy="5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random </a:t>
            </a:r>
            <a:r>
              <a:rPr lang="en-US" sz="1100" b="0" dirty="0" err="1">
                <a:latin typeface="+mn-lt"/>
              </a:rPr>
              <a:t>r</a:t>
            </a:r>
            <a:endParaRPr lang="en-US" sz="1100" b="0" dirty="0">
              <a:latin typeface="+mn-lt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7239000" y="2987675"/>
            <a:ext cx="4584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Bob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371600"/>
            <a:ext cx="10412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x = r</a:t>
            </a:r>
            <a:r>
              <a:rPr lang="en-US" sz="1200" b="0" baseline="30000">
                <a:latin typeface="+mn-lt"/>
              </a:rPr>
              <a:t>2</a:t>
            </a:r>
            <a:r>
              <a:rPr lang="en-US" sz="1200" b="0">
                <a:latin typeface="+mn-lt"/>
              </a:rPr>
              <a:t> mod N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916363" y="1868488"/>
            <a:ext cx="5312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e </a:t>
            </a:r>
            <a:r>
              <a:rPr lang="en-US" sz="1200" b="0">
                <a:latin typeface="+mn-lt"/>
                <a:sym typeface="Symbol" charset="2"/>
              </a:rPr>
              <a:t>= 1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514600"/>
            <a:ext cx="11467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y = r</a:t>
            </a:r>
            <a:r>
              <a:rPr lang="en-US" sz="1200" b="0">
                <a:latin typeface="+mn-lt"/>
                <a:sym typeface="Symbol" charset="2"/>
              </a:rPr>
              <a:t></a:t>
            </a:r>
            <a:r>
              <a:rPr lang="en-US" sz="1200" b="0">
                <a:latin typeface="+mn-lt"/>
              </a:rPr>
              <a:t>S mod N</a:t>
            </a:r>
          </a:p>
        </p:txBody>
      </p:sp>
      <p:pic>
        <p:nvPicPr>
          <p:cNvPr id="19867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946150" cy="1624013"/>
          </a:xfrm>
          <a:prstGeom prst="rect">
            <a:avLst/>
          </a:prstGeom>
          <a:noFill/>
        </p:spPr>
      </p:pic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306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8A0F67-6F9F-244D-809D-2A1AD5663050}" type="slidenum">
              <a:rPr lang="en-US" smtClean="0">
                <a:latin typeface="Times New Roman" charset="0"/>
              </a:rPr>
              <a:pPr/>
              <a:t>88</a:t>
            </a:fld>
            <a:endParaRPr lang="en-US" dirty="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0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14800"/>
            <a:ext cx="7924800" cy="21336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Public:</a:t>
            </a:r>
            <a:r>
              <a:rPr lang="en-US" sz="2000" dirty="0"/>
              <a:t> Modulus N  and </a:t>
            </a:r>
            <a:r>
              <a:rPr lang="en-US" sz="2000" dirty="0" err="1"/>
              <a:t>v</a:t>
            </a:r>
            <a:r>
              <a:rPr lang="en-US" sz="2000" dirty="0"/>
              <a:t> = S</a:t>
            </a:r>
            <a:r>
              <a:rPr lang="en-US" sz="2000" baseline="30000" dirty="0"/>
              <a:t>2</a:t>
            </a:r>
            <a:r>
              <a:rPr lang="en-US" sz="2000" dirty="0"/>
              <a:t> mod N</a:t>
            </a:r>
          </a:p>
          <a:p>
            <a:r>
              <a:rPr lang="en-US" sz="2000" dirty="0"/>
              <a:t>Alice selects random </a:t>
            </a:r>
            <a:r>
              <a:rPr lang="en-US" sz="2000" dirty="0" err="1"/>
              <a:t>r</a:t>
            </a:r>
            <a:endParaRPr lang="en-US" sz="2000" dirty="0"/>
          </a:p>
          <a:p>
            <a:r>
              <a:rPr lang="en-US" sz="2000" dirty="0"/>
              <a:t>Suppose Bob chooses </a:t>
            </a:r>
            <a:r>
              <a:rPr lang="en-US" sz="2000" dirty="0" err="1"/>
              <a:t>e</a:t>
            </a:r>
            <a:r>
              <a:rPr lang="en-US" sz="2000" dirty="0"/>
              <a:t> = </a:t>
            </a:r>
            <a:r>
              <a:rPr lang="en-US" sz="2000" dirty="0">
                <a:sym typeface="Symbol" charset="2"/>
              </a:rPr>
              <a:t>0</a:t>
            </a:r>
            <a:endParaRPr lang="en-US" sz="2000" dirty="0"/>
          </a:p>
          <a:p>
            <a:r>
              <a:rPr lang="en-US" sz="2000" dirty="0"/>
              <a:t>Bob must verify that y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dirty="0" err="1"/>
              <a:t>x</a:t>
            </a:r>
            <a:r>
              <a:rPr lang="en-US" sz="2000" dirty="0"/>
              <a:t> mod N </a:t>
            </a:r>
          </a:p>
          <a:p>
            <a:r>
              <a:rPr lang="en-US" sz="2000" dirty="0"/>
              <a:t>Alice does </a:t>
            </a:r>
            <a:r>
              <a:rPr lang="en-US" sz="2000" b="1" dirty="0">
                <a:solidFill>
                  <a:schemeClr val="accent2"/>
                </a:solidFill>
              </a:rPr>
              <a:t>not</a:t>
            </a:r>
            <a:r>
              <a:rPr lang="en-US" sz="2000" dirty="0"/>
              <a:t> need to know S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528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024045" y="30384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7315200" y="31400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5240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63963" y="2020888"/>
            <a:ext cx="588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= 0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646363"/>
            <a:ext cx="1130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 mod N</a:t>
            </a:r>
          </a:p>
        </p:txBody>
      </p:sp>
      <p:pic>
        <p:nvPicPr>
          <p:cNvPr id="21095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0188"/>
            <a:ext cx="946150" cy="1624012"/>
          </a:xfrm>
          <a:prstGeom prst="rect">
            <a:avLst/>
          </a:prstGeom>
          <a:noFill/>
        </p:spPr>
      </p:pic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3F16C0-5A5B-574A-A2CF-2648364C1452}" type="slidenum">
              <a:rPr lang="en-US" smtClean="0">
                <a:latin typeface="Times New Roman" charset="0"/>
              </a:rPr>
              <a:pPr/>
              <a:t>89</a:t>
            </a:fld>
            <a:endParaRPr lang="en-US" dirty="0">
              <a:latin typeface="Times New Roman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6482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Public:</a:t>
            </a:r>
            <a:r>
              <a:rPr lang="en-US" sz="2000" dirty="0"/>
              <a:t> modulus N and </a:t>
            </a:r>
            <a:r>
              <a:rPr lang="en-US" sz="2000" dirty="0" err="1"/>
              <a:t>v</a:t>
            </a:r>
            <a:r>
              <a:rPr lang="en-US" sz="2000" dirty="0"/>
              <a:t> = S</a:t>
            </a:r>
            <a:r>
              <a:rPr lang="en-US" sz="2000" baseline="30000" dirty="0"/>
              <a:t>2</a:t>
            </a:r>
            <a:r>
              <a:rPr lang="en-US" sz="2000" dirty="0"/>
              <a:t> mod 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Secret:</a:t>
            </a:r>
            <a:r>
              <a:rPr lang="en-US" sz="2000" dirty="0"/>
              <a:t> Alice knows S</a:t>
            </a:r>
          </a:p>
          <a:p>
            <a:r>
              <a:rPr lang="en-US" sz="2000" dirty="0"/>
              <a:t>Alice selects random </a:t>
            </a:r>
            <a:r>
              <a:rPr lang="en-US" sz="2000" dirty="0" err="1"/>
              <a:t>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2"/>
                </a:solidFill>
              </a:rPr>
              <a:t>commits</a:t>
            </a:r>
            <a:r>
              <a:rPr lang="en-US" sz="2000" dirty="0"/>
              <a:t> to </a:t>
            </a:r>
            <a:r>
              <a:rPr lang="en-US" sz="2000" dirty="0" err="1"/>
              <a:t>r</a:t>
            </a:r>
            <a:r>
              <a:rPr lang="en-US" sz="2000" dirty="0"/>
              <a:t> by sending </a:t>
            </a:r>
            <a:r>
              <a:rPr lang="en-US" sz="2000" dirty="0" err="1"/>
              <a:t>x</a:t>
            </a:r>
            <a:r>
              <a:rPr lang="en-US" sz="2000" dirty="0"/>
              <a:t> = r</a:t>
            </a:r>
            <a:r>
              <a:rPr lang="en-US" sz="2000" baseline="30000" dirty="0"/>
              <a:t>2</a:t>
            </a:r>
            <a:r>
              <a:rPr lang="en-US" sz="2000" dirty="0"/>
              <a:t> mod N to Bob</a:t>
            </a:r>
          </a:p>
          <a:p>
            <a:r>
              <a:rPr lang="en-US" sz="2000" dirty="0"/>
              <a:t>Bob sends </a:t>
            </a:r>
            <a:r>
              <a:rPr lang="en-US" sz="2000" b="1" dirty="0">
                <a:solidFill>
                  <a:schemeClr val="accent2"/>
                </a:solidFill>
              </a:rPr>
              <a:t>challenge</a:t>
            </a:r>
            <a:r>
              <a:rPr lang="en-US" sz="2000" dirty="0"/>
              <a:t> 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</a:t>
            </a:r>
            <a:r>
              <a:rPr lang="en-US" sz="2000" dirty="0">
                <a:sym typeface="Symbol" charset="2"/>
              </a:rPr>
              <a:t> {0,1} to Alice</a:t>
            </a:r>
          </a:p>
          <a:p>
            <a:r>
              <a:rPr lang="en-US" sz="2000" dirty="0"/>
              <a:t>Alice </a:t>
            </a:r>
            <a:r>
              <a:rPr lang="en-US" sz="2000" b="1" dirty="0">
                <a:solidFill>
                  <a:schemeClr val="accent2"/>
                </a:solidFill>
              </a:rPr>
              <a:t>responds</a:t>
            </a:r>
            <a:r>
              <a:rPr lang="en-US" sz="2000" dirty="0"/>
              <a:t> with </a:t>
            </a:r>
            <a:r>
              <a:rPr lang="en-US" sz="2000" dirty="0" err="1"/>
              <a:t>y</a:t>
            </a:r>
            <a:r>
              <a:rPr lang="en-US" sz="2000" dirty="0"/>
              <a:t> = </a:t>
            </a:r>
            <a:r>
              <a:rPr lang="en-US" sz="2000" dirty="0" err="1"/>
              <a:t>r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S</a:t>
            </a:r>
            <a:r>
              <a:rPr lang="en-US" sz="2000" baseline="30000" dirty="0" err="1"/>
              <a:t>e</a:t>
            </a:r>
            <a:r>
              <a:rPr lang="en-US" sz="2000" dirty="0"/>
              <a:t> mod N</a:t>
            </a:r>
          </a:p>
          <a:p>
            <a:r>
              <a:rPr lang="en-US" sz="2000" dirty="0"/>
              <a:t>Bob checks that y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dirty="0" err="1"/>
              <a:t>x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v</a:t>
            </a:r>
            <a:r>
              <a:rPr lang="en-US" sz="2000" baseline="30000" dirty="0" err="1"/>
              <a:t>e</a:t>
            </a:r>
            <a:r>
              <a:rPr lang="en-US" sz="2000" dirty="0"/>
              <a:t> mod N </a:t>
            </a:r>
          </a:p>
          <a:p>
            <a:r>
              <a:rPr lang="en-US" sz="2000" dirty="0"/>
              <a:t>Does this prove response is from Alice?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3600" dirty="0"/>
              <a:t>Pseudo-Random Generators (</a:t>
            </a:r>
            <a:r>
              <a:rPr lang="en-US" sz="3600" dirty="0" err="1"/>
              <a:t>PRNGs</a:t>
            </a:r>
            <a:r>
              <a:rPr lang="en-US" sz="3600" dirty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</a:t>
            </a:r>
            <a:r>
              <a:rPr lang="en-US" sz="2000" dirty="0" err="1"/>
              <a:t>Neuman</a:t>
            </a:r>
            <a:r>
              <a:rPr 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Output of pseudo-random number generators must produce output that looks random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Start with a fixed state S and collect inputs with high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Generators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445F67-51B5-CF4A-826A-48B32A41ED2C}" type="slidenum">
              <a:rPr lang="en-US" smtClean="0">
                <a:latin typeface="Times New Roman" charset="0"/>
              </a:rPr>
              <a:pPr/>
              <a:t>90</a:t>
            </a:fld>
            <a:endParaRPr lang="en-US" dirty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Does Fiat-Shamir Work?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/>
              <a:t>The math works since</a:t>
            </a:r>
          </a:p>
          <a:p>
            <a:pPr lvl="1"/>
            <a:r>
              <a:rPr lang="en-US" sz="2000" dirty="0"/>
              <a:t>Public: </a:t>
            </a:r>
            <a:r>
              <a:rPr lang="en-US" sz="2000" dirty="0" err="1"/>
              <a:t>v</a:t>
            </a:r>
            <a:r>
              <a:rPr lang="en-US" sz="2000" dirty="0"/>
              <a:t> = S</a:t>
            </a:r>
            <a:r>
              <a:rPr lang="en-US" sz="2000" baseline="30000" dirty="0"/>
              <a:t>2</a:t>
            </a:r>
            <a:endParaRPr lang="en-US" sz="2000" dirty="0"/>
          </a:p>
          <a:p>
            <a:pPr lvl="1"/>
            <a:r>
              <a:rPr lang="en-US" sz="2000" dirty="0"/>
              <a:t>Alice to Bob:</a:t>
            </a:r>
            <a:r>
              <a:rPr lang="en-US" sz="2000" baseline="30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 = r</a:t>
            </a:r>
            <a:r>
              <a:rPr lang="en-US" sz="2000" baseline="30000" dirty="0"/>
              <a:t>2</a:t>
            </a:r>
            <a:r>
              <a:rPr lang="en-US" sz="2000" dirty="0"/>
              <a:t> and </a:t>
            </a:r>
            <a:r>
              <a:rPr lang="en-US" sz="2000" dirty="0" err="1"/>
              <a:t>y</a:t>
            </a:r>
            <a:r>
              <a:rPr lang="en-US" sz="2000" dirty="0"/>
              <a:t> = </a:t>
            </a:r>
            <a:r>
              <a:rPr lang="en-US" sz="2000" dirty="0" err="1"/>
              <a:t>r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S</a:t>
            </a:r>
            <a:r>
              <a:rPr lang="en-US" sz="2000" baseline="30000" dirty="0" err="1"/>
              <a:t>e</a:t>
            </a:r>
            <a:endParaRPr lang="en-US" sz="2000" dirty="0"/>
          </a:p>
          <a:p>
            <a:pPr lvl="1"/>
            <a:r>
              <a:rPr lang="en-US" sz="2000" dirty="0"/>
              <a:t>Bob verifies y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dirty="0" err="1"/>
              <a:t>x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v</a:t>
            </a:r>
            <a:r>
              <a:rPr lang="en-US" sz="2000" baseline="30000" dirty="0" err="1"/>
              <a:t>e</a:t>
            </a:r>
            <a:r>
              <a:rPr lang="en-US" sz="2000" dirty="0"/>
              <a:t> mod N </a:t>
            </a:r>
          </a:p>
          <a:p>
            <a:r>
              <a:rPr lang="en-US" sz="2000" dirty="0"/>
              <a:t>Can Trudy convince Bob she is Alice?</a:t>
            </a:r>
          </a:p>
          <a:p>
            <a:pPr lvl="1"/>
            <a:r>
              <a:rPr lang="en-US" sz="2000" dirty="0"/>
              <a:t>If Trudy expects </a:t>
            </a:r>
            <a:r>
              <a:rPr lang="en-US" sz="2000" dirty="0" err="1"/>
              <a:t>e</a:t>
            </a:r>
            <a:r>
              <a:rPr lang="en-US" sz="2000" dirty="0"/>
              <a:t> = 0, she can send </a:t>
            </a:r>
            <a:r>
              <a:rPr lang="en-US" sz="2000" dirty="0" err="1"/>
              <a:t>x</a:t>
            </a:r>
            <a:r>
              <a:rPr lang="en-US" sz="2000" dirty="0"/>
              <a:t> = r</a:t>
            </a:r>
            <a:r>
              <a:rPr lang="en-US" sz="2000" baseline="30000" dirty="0"/>
              <a:t>2</a:t>
            </a:r>
            <a:r>
              <a:rPr lang="en-US" sz="2000" dirty="0"/>
              <a:t> in </a:t>
            </a:r>
            <a:r>
              <a:rPr lang="en-US" sz="2000" dirty="0" err="1"/>
              <a:t>msg</a:t>
            </a:r>
            <a:r>
              <a:rPr lang="en-US" sz="2000" dirty="0"/>
              <a:t> 1 and </a:t>
            </a:r>
            <a:r>
              <a:rPr lang="en-US" sz="2000" dirty="0" err="1"/>
              <a:t>y</a:t>
            </a:r>
            <a:r>
              <a:rPr lang="en-US" sz="2000" dirty="0"/>
              <a:t> = </a:t>
            </a:r>
            <a:r>
              <a:rPr lang="en-US" sz="2000" dirty="0" err="1"/>
              <a:t>r</a:t>
            </a:r>
            <a:r>
              <a:rPr lang="en-US" sz="2000" dirty="0"/>
              <a:t> in </a:t>
            </a:r>
            <a:r>
              <a:rPr lang="en-US" sz="2000" dirty="0" err="1"/>
              <a:t>msg</a:t>
            </a:r>
            <a:r>
              <a:rPr lang="en-US" sz="2000" dirty="0"/>
              <a:t> 3 (i.e., follow protocol)</a:t>
            </a:r>
          </a:p>
          <a:p>
            <a:pPr lvl="1"/>
            <a:r>
              <a:rPr lang="en-US" sz="2000" dirty="0"/>
              <a:t>If Trudy expects Bob to send </a:t>
            </a:r>
            <a:r>
              <a:rPr lang="en-US" sz="2000" dirty="0" err="1"/>
              <a:t>e</a:t>
            </a:r>
            <a:r>
              <a:rPr lang="en-US" sz="2000" dirty="0"/>
              <a:t> = 1, she can send </a:t>
            </a:r>
            <a:r>
              <a:rPr lang="en-US" sz="2000" dirty="0" err="1"/>
              <a:t>x</a:t>
            </a:r>
            <a:r>
              <a:rPr lang="en-US" sz="2000" dirty="0"/>
              <a:t> = r</a:t>
            </a:r>
            <a:r>
              <a:rPr lang="en-US" sz="2000" baseline="30000" dirty="0"/>
              <a:t>2</a:t>
            </a:r>
            <a:r>
              <a:rPr lang="en-US" sz="2000" dirty="0">
                <a:sym typeface="Symbol" charset="2"/>
              </a:rPr>
              <a:t>v</a:t>
            </a:r>
            <a:r>
              <a:rPr lang="en-US" sz="2000" baseline="30000" dirty="0">
                <a:sym typeface="Symbol" charset="2"/>
              </a:rPr>
              <a:t></a:t>
            </a:r>
            <a:r>
              <a:rPr lang="en-US" sz="2000" baseline="30000" dirty="0"/>
              <a:t>1</a:t>
            </a:r>
            <a:r>
              <a:rPr lang="en-US" sz="2000" dirty="0"/>
              <a:t> in </a:t>
            </a:r>
            <a:r>
              <a:rPr lang="en-US" sz="2000" dirty="0" err="1"/>
              <a:t>msg</a:t>
            </a:r>
            <a:r>
              <a:rPr lang="en-US" sz="2000" dirty="0"/>
              <a:t> 1 and </a:t>
            </a:r>
            <a:r>
              <a:rPr lang="en-US" sz="2000" dirty="0" err="1"/>
              <a:t>y</a:t>
            </a:r>
            <a:r>
              <a:rPr lang="en-US" sz="2000" dirty="0"/>
              <a:t> = </a:t>
            </a:r>
            <a:r>
              <a:rPr lang="en-US" sz="2000" dirty="0" err="1"/>
              <a:t>r</a:t>
            </a:r>
            <a:r>
              <a:rPr lang="en-US" sz="2000" dirty="0"/>
              <a:t> in </a:t>
            </a:r>
            <a:r>
              <a:rPr lang="en-US" sz="2000" dirty="0" err="1"/>
              <a:t>msg</a:t>
            </a:r>
            <a:r>
              <a:rPr lang="en-US" sz="2000" dirty="0"/>
              <a:t> 3</a:t>
            </a:r>
          </a:p>
          <a:p>
            <a:r>
              <a:rPr lang="en-US" sz="2000" dirty="0"/>
              <a:t>If Bob chooses 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</a:t>
            </a:r>
            <a:r>
              <a:rPr lang="en-US" sz="2000" dirty="0">
                <a:sym typeface="Symbol" charset="2"/>
              </a:rPr>
              <a:t> {0,1}</a:t>
            </a:r>
            <a:r>
              <a:rPr lang="en-US" sz="2000" dirty="0"/>
              <a:t> at random, Trudy can only fool Bob with probability 1/2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1566B-D118-0647-9D6E-9CCF9B9A829E}" type="slidenum">
              <a:rPr lang="en-US" smtClean="0">
                <a:latin typeface="Times New Roman" charset="0"/>
              </a:rPr>
              <a:pPr/>
              <a:t>91</a:t>
            </a:fld>
            <a:endParaRPr lang="en-US" dirty="0">
              <a:latin typeface="Times New Roman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Fiat-Shamir Facts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95800"/>
          </a:xfrm>
        </p:spPr>
        <p:txBody>
          <a:bodyPr/>
          <a:lstStyle/>
          <a:p>
            <a:r>
              <a:rPr lang="en-US" sz="2000" dirty="0"/>
              <a:t>Trudy can fool Bob with </a:t>
            </a:r>
            <a:r>
              <a:rPr lang="en-US" sz="2000" dirty="0" err="1"/>
              <a:t>prob</a:t>
            </a:r>
            <a:r>
              <a:rPr lang="en-US" sz="2000" dirty="0"/>
              <a:t> 1/2, but…</a:t>
            </a:r>
          </a:p>
          <a:p>
            <a:r>
              <a:rPr lang="en-US" sz="2000" dirty="0"/>
              <a:t>…after </a:t>
            </a:r>
            <a:r>
              <a:rPr lang="en-US" sz="2000" dirty="0" err="1"/>
              <a:t>n</a:t>
            </a:r>
            <a:r>
              <a:rPr lang="en-US" sz="2000" dirty="0"/>
              <a:t> iterations, the probability that Trudy can fool Bob is only 1/2</a:t>
            </a:r>
            <a:r>
              <a:rPr lang="en-US" sz="2000" baseline="30000" dirty="0"/>
              <a:t>n</a:t>
            </a:r>
            <a:endParaRPr lang="en-US" sz="2000" dirty="0"/>
          </a:p>
          <a:p>
            <a:r>
              <a:rPr lang="en-US" sz="2000" dirty="0"/>
              <a:t>Bob’s 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>
                <a:sym typeface="Symbol" charset="2"/>
              </a:rPr>
              <a:t></a:t>
            </a:r>
            <a:r>
              <a:rPr lang="en-US" sz="2000" dirty="0">
                <a:sym typeface="Symbol" charset="2"/>
              </a:rPr>
              <a:t> {0,1}</a:t>
            </a:r>
            <a:r>
              <a:rPr lang="en-US" sz="2000" dirty="0"/>
              <a:t> must be unpredictable</a:t>
            </a:r>
          </a:p>
          <a:p>
            <a:r>
              <a:rPr lang="en-US" sz="2000" dirty="0"/>
              <a:t>Alice must use new </a:t>
            </a:r>
            <a:r>
              <a:rPr lang="en-US" sz="2000" dirty="0" err="1"/>
              <a:t>r</a:t>
            </a:r>
            <a:r>
              <a:rPr lang="en-US" sz="2000" dirty="0"/>
              <a:t> each iteration or else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e</a:t>
            </a:r>
            <a:r>
              <a:rPr lang="en-US" sz="2000" dirty="0"/>
              <a:t> = 0, Alice sends </a:t>
            </a:r>
            <a:r>
              <a:rPr lang="en-US" sz="2000" dirty="0" err="1"/>
              <a:t>r</a:t>
            </a:r>
            <a:r>
              <a:rPr lang="en-US" sz="2000" dirty="0"/>
              <a:t> in message 3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e</a:t>
            </a:r>
            <a:r>
              <a:rPr lang="en-US" sz="2000" dirty="0"/>
              <a:t> = 1, Alice sends </a:t>
            </a:r>
            <a:r>
              <a:rPr lang="en-US" sz="2000" dirty="0" err="1"/>
              <a:t>r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S</a:t>
            </a:r>
            <a:r>
              <a:rPr lang="en-US" sz="2000" dirty="0"/>
              <a:t> in message 3</a:t>
            </a:r>
          </a:p>
          <a:p>
            <a:pPr lvl="1"/>
            <a:r>
              <a:rPr lang="en-US" sz="2000" dirty="0"/>
              <a:t>Anyone can find S given </a:t>
            </a:r>
            <a:r>
              <a:rPr lang="en-US" sz="2000" b="1" dirty="0">
                <a:solidFill>
                  <a:schemeClr val="accent2"/>
                </a:solidFill>
              </a:rPr>
              <a:t>both</a:t>
            </a:r>
            <a:r>
              <a:rPr lang="en-US" sz="2000" dirty="0"/>
              <a:t> </a:t>
            </a:r>
            <a:r>
              <a:rPr lang="en-US" sz="2000" dirty="0" err="1"/>
              <a:t>r</a:t>
            </a:r>
            <a:r>
              <a:rPr lang="en-US" sz="2000" dirty="0"/>
              <a:t> and </a:t>
            </a:r>
            <a:r>
              <a:rPr lang="en-US" sz="2000" dirty="0" err="1"/>
              <a:t>r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S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63803B-81AC-FA43-B587-CE14943B7279}" type="slidenum">
              <a:rPr lang="en-US" smtClean="0">
                <a:latin typeface="Times New Roman" charset="0"/>
              </a:rPr>
              <a:pPr/>
              <a:t>92</a:t>
            </a:fld>
            <a:endParaRPr lang="en-US" dirty="0">
              <a:latin typeface="Times New Roman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685800"/>
          </a:xfrm>
        </p:spPr>
        <p:txBody>
          <a:bodyPr/>
          <a:lstStyle/>
          <a:p>
            <a:r>
              <a:rPr lang="en-US" dirty="0"/>
              <a:t>Fiat-Shamir Zero Knowledge?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495800"/>
          </a:xfrm>
        </p:spPr>
        <p:txBody>
          <a:bodyPr/>
          <a:lstStyle/>
          <a:p>
            <a:r>
              <a:rPr lang="en-US" sz="2000" dirty="0"/>
              <a:t>Zero knowledge means that Bob learns </a:t>
            </a:r>
            <a:r>
              <a:rPr lang="en-US" sz="2000" b="1" dirty="0">
                <a:solidFill>
                  <a:schemeClr val="accent2"/>
                </a:solidFill>
              </a:rPr>
              <a:t>nothing</a:t>
            </a:r>
            <a:r>
              <a:rPr lang="en-US" sz="2000" dirty="0"/>
              <a:t> about the secret S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Public:</a:t>
            </a:r>
            <a:r>
              <a:rPr lang="en-US" sz="2000" dirty="0"/>
              <a:t> </a:t>
            </a:r>
            <a:r>
              <a:rPr lang="en-US" sz="2000" dirty="0" err="1"/>
              <a:t>v</a:t>
            </a:r>
            <a:r>
              <a:rPr lang="en-US" sz="2000" dirty="0"/>
              <a:t> = S</a:t>
            </a:r>
            <a:r>
              <a:rPr lang="en-US" sz="2000" baseline="30000" dirty="0"/>
              <a:t>2</a:t>
            </a:r>
            <a:r>
              <a:rPr lang="en-US" sz="2000" dirty="0"/>
              <a:t> mod N</a:t>
            </a:r>
          </a:p>
          <a:p>
            <a:pPr lvl="1"/>
            <a:r>
              <a:rPr lang="en-US" sz="2000" dirty="0"/>
              <a:t>Bob sees r</a:t>
            </a:r>
            <a:r>
              <a:rPr lang="en-US" sz="2000" baseline="30000" dirty="0"/>
              <a:t>2</a:t>
            </a:r>
            <a:r>
              <a:rPr lang="en-US" sz="2000" dirty="0"/>
              <a:t> mod N in message 1</a:t>
            </a:r>
          </a:p>
          <a:p>
            <a:pPr lvl="1"/>
            <a:r>
              <a:rPr lang="en-US" sz="2000" dirty="0"/>
              <a:t>Bob sees </a:t>
            </a:r>
            <a:r>
              <a:rPr lang="en-US" sz="2000" dirty="0" err="1"/>
              <a:t>r</a:t>
            </a:r>
            <a:r>
              <a:rPr lang="en-US" sz="2000" dirty="0" err="1">
                <a:sym typeface="Symbol" charset="2"/>
              </a:rPr>
              <a:t></a:t>
            </a:r>
            <a:r>
              <a:rPr lang="en-US" sz="2000" dirty="0" err="1"/>
              <a:t>S</a:t>
            </a:r>
            <a:r>
              <a:rPr lang="en-US" sz="2000" dirty="0"/>
              <a:t> mod N in message 3 (if </a:t>
            </a:r>
            <a:r>
              <a:rPr lang="en-US" sz="2000" dirty="0" err="1"/>
              <a:t>e</a:t>
            </a:r>
            <a:r>
              <a:rPr lang="en-US" sz="2000" dirty="0"/>
              <a:t> = 1)</a:t>
            </a:r>
          </a:p>
          <a:p>
            <a:pPr lvl="1"/>
            <a:r>
              <a:rPr lang="en-US" sz="2000" dirty="0"/>
              <a:t>If Bob can find </a:t>
            </a:r>
            <a:r>
              <a:rPr lang="en-US" sz="2000" dirty="0" err="1"/>
              <a:t>r</a:t>
            </a:r>
            <a:r>
              <a:rPr lang="en-US" sz="2000" dirty="0"/>
              <a:t> from r</a:t>
            </a:r>
            <a:r>
              <a:rPr lang="en-US" sz="2000" baseline="30000" dirty="0"/>
              <a:t>2</a:t>
            </a:r>
            <a:r>
              <a:rPr lang="en-US" sz="2000" dirty="0"/>
              <a:t> mod N, he gets S</a:t>
            </a:r>
          </a:p>
          <a:p>
            <a:pPr lvl="1"/>
            <a:r>
              <a:rPr lang="en-US" sz="2000" dirty="0"/>
              <a:t>But that requires modular square root</a:t>
            </a:r>
          </a:p>
          <a:p>
            <a:pPr lvl="1"/>
            <a:r>
              <a:rPr lang="en-US" sz="2000" dirty="0"/>
              <a:t>If Bob can find modular square roots, he can get S from </a:t>
            </a:r>
            <a:r>
              <a:rPr lang="en-US" sz="2000" b="1" dirty="0">
                <a:solidFill>
                  <a:schemeClr val="accent2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/>
              <a:t>v</a:t>
            </a:r>
            <a:endParaRPr lang="en-US" sz="2000" dirty="0"/>
          </a:p>
          <a:p>
            <a:r>
              <a:rPr lang="en-US" sz="2000" dirty="0"/>
              <a:t>The protocol does not “help” Bob to find S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04AFB-B60C-B349-AAD1-331CFA3B3BF7}" type="slidenum">
              <a:rPr lang="en-US" smtClean="0">
                <a:latin typeface="Times New Roman" charset="0"/>
              </a:rPr>
              <a:pPr/>
              <a:t>93</a:t>
            </a:fld>
            <a:endParaRPr lang="en-US" dirty="0">
              <a:latin typeface="Times New Roman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dirty="0"/>
              <a:t>ZKP in the Real World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24800" cy="4419600"/>
          </a:xfrm>
        </p:spPr>
        <p:txBody>
          <a:bodyPr/>
          <a:lstStyle/>
          <a:p>
            <a:r>
              <a:rPr lang="en-US" sz="2000" dirty="0"/>
              <a:t>Public key certificates identify users</a:t>
            </a:r>
          </a:p>
          <a:p>
            <a:pPr lvl="1"/>
            <a:r>
              <a:rPr lang="en-US" sz="2000" dirty="0"/>
              <a:t>No anonymity if certificates transmitted</a:t>
            </a:r>
          </a:p>
          <a:p>
            <a:r>
              <a:rPr lang="en-US" sz="2000" dirty="0"/>
              <a:t>ZKP offers a  way to authenticate without revealing identities</a:t>
            </a:r>
          </a:p>
          <a:p>
            <a:r>
              <a:rPr lang="en-US" sz="2000" dirty="0"/>
              <a:t>ZKP supported in Microsoft’s Next Generation Secure Computing Base (NGSCB)</a:t>
            </a:r>
          </a:p>
          <a:p>
            <a:pPr lvl="1"/>
            <a:r>
              <a:rPr lang="en-US" sz="2000" dirty="0"/>
              <a:t>ZKP used to authenticate software “without revealing machine identifying data”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6DA8F0-46C2-7D4B-A21F-85E025185244}" type="slidenum">
              <a:rPr lang="en-US" smtClean="0">
                <a:latin typeface="Times New Roman" charset="0"/>
              </a:rPr>
              <a:pPr/>
              <a:t>94</a:t>
            </a:fld>
            <a:endParaRPr lang="en-US" dirty="0">
              <a:latin typeface="Times New Roman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Secure Socket Layer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E5FE92-B6F6-2C42-B6DD-E10FA8091735}" type="slidenum">
              <a:rPr lang="en-US" smtClean="0">
                <a:latin typeface="Times New Roman" charset="0"/>
              </a:rPr>
              <a:pPr/>
              <a:t>95</a:t>
            </a:fld>
            <a:endParaRPr lang="en-US" dirty="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Socket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352800" cy="4267200"/>
          </a:xfrm>
        </p:spPr>
        <p:txBody>
          <a:bodyPr/>
          <a:lstStyle/>
          <a:p>
            <a:r>
              <a:rPr lang="en-US" sz="2000" dirty="0"/>
              <a:t>“Socket layer” lives between application and transport layers</a:t>
            </a:r>
          </a:p>
          <a:p>
            <a:r>
              <a:rPr lang="en-US" sz="2000" dirty="0"/>
              <a:t>SSL usually lies between HTTP and TCP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2170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034751" y="2362200"/>
            <a:ext cx="890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Socket</a:t>
            </a:r>
          </a:p>
          <a:p>
            <a:pPr algn="ctr"/>
            <a:r>
              <a:rPr lang="en-US" sz="1800" b="0" dirty="0">
                <a:latin typeface="+mn-lt"/>
              </a:rPr>
              <a:t>“layer</a:t>
            </a:r>
            <a:r>
              <a:rPr lang="en-US" sz="1400" b="0" dirty="0">
                <a:latin typeface="+mn-lt"/>
              </a:rPr>
              <a:t>”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886200" y="22860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8001000" y="3216275"/>
            <a:ext cx="5552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OS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969250" y="2225675"/>
            <a:ext cx="736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User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8008938" y="4724400"/>
            <a:ext cx="626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NIC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pplication</a:t>
            </a: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transport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network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link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physical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1B4AD1-27D0-2345-8DA8-8763C29B15CE}" type="slidenum">
              <a:rPr lang="en-US" smtClean="0">
                <a:latin typeface="Times New Roman" charset="0"/>
              </a:rPr>
              <a:pPr/>
              <a:t>96</a:t>
            </a:fld>
            <a:endParaRPr lang="en-US" dirty="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sz="2400" dirty="0"/>
              <a:t>SSL is the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protocol used for most secure transactions over the Internet</a:t>
            </a:r>
          </a:p>
          <a:p>
            <a:r>
              <a:rPr lang="en-US" sz="2400" dirty="0"/>
              <a:t>For example, if you want to buy a book at </a:t>
            </a:r>
            <a:r>
              <a:rPr lang="en-US" sz="2400" dirty="0" err="1"/>
              <a:t>amazon.com</a:t>
            </a:r>
            <a:r>
              <a:rPr lang="en-US" sz="2400" dirty="0"/>
              <a:t>…</a:t>
            </a:r>
          </a:p>
          <a:p>
            <a:pPr lvl="1"/>
            <a:r>
              <a:rPr lang="en-US" sz="2000" dirty="0"/>
              <a:t>You want to be sure you are dealing with Amazon (</a:t>
            </a:r>
            <a:r>
              <a:rPr lang="en-US" sz="2000" b="1" dirty="0">
                <a:solidFill>
                  <a:schemeClr val="accent2"/>
                </a:solidFill>
              </a:rPr>
              <a:t>authentication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Your credit card information must be protected in transit (</a:t>
            </a:r>
            <a:r>
              <a:rPr lang="en-US" sz="2000" b="1" dirty="0">
                <a:solidFill>
                  <a:schemeClr val="accent2"/>
                </a:solidFill>
              </a:rPr>
              <a:t>confidentiality</a:t>
            </a:r>
            <a:r>
              <a:rPr lang="en-US" sz="2000" dirty="0"/>
              <a:t> and/or </a:t>
            </a:r>
            <a:r>
              <a:rPr lang="en-US" sz="2000" b="1" dirty="0">
                <a:solidFill>
                  <a:schemeClr val="accent2"/>
                </a:solidFill>
              </a:rPr>
              <a:t>integrity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As long as you have money, Amazon doesn’t care who you are (authentication need not be mutual)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4AA160-2650-4344-8BA9-3E885AC58707}" type="slidenum">
              <a:rPr lang="en-US" smtClean="0">
                <a:latin typeface="Times New Roman" charset="0"/>
              </a:rPr>
              <a:pPr/>
              <a:t>97</a:t>
            </a:fld>
            <a:endParaRPr lang="en-US" dirty="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143000" y="36734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7346950" y="35972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452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752600"/>
            <a:ext cx="3135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I’d like to talk to you securely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362200"/>
            <a:ext cx="227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Here’s my certificate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729038" y="2971800"/>
            <a:ext cx="97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{K</a:t>
            </a:r>
            <a:r>
              <a:rPr lang="en-US" sz="1800" b="0" baseline="-25000">
                <a:latin typeface="+mn-lt"/>
              </a:rPr>
              <a:t>AB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581400"/>
            <a:ext cx="18097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protected HTTP</a:t>
            </a:r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7772400" cy="1219200"/>
          </a:xfrm>
          <a:noFill/>
          <a:ln/>
        </p:spPr>
        <p:txBody>
          <a:bodyPr/>
          <a:lstStyle/>
          <a:p>
            <a:r>
              <a:rPr lang="en-US" sz="2000" dirty="0"/>
              <a:t>Is Alice sure she’s talking to Bob?</a:t>
            </a:r>
          </a:p>
          <a:p>
            <a:r>
              <a:rPr lang="en-US" sz="2000" dirty="0"/>
              <a:t>Is Bob sure he’s talking to Alice?</a:t>
            </a:r>
          </a:p>
        </p:txBody>
      </p:sp>
      <p:pic>
        <p:nvPicPr>
          <p:cNvPr id="21915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19154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21DDD5-BABB-4445-B038-1C5C9D242116}" type="slidenum">
              <a:rPr lang="en-US" smtClean="0">
                <a:latin typeface="Times New Roman" charset="0"/>
              </a:rPr>
              <a:pPr/>
              <a:t>98</a:t>
            </a:fld>
            <a:endParaRPr lang="en-US" dirty="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04888" y="34448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7346950" y="33686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01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Can we talk?, cipher list, R</a:t>
            </a:r>
            <a:r>
              <a:rPr lang="en-US" sz="1800" b="0" baseline="-25000">
                <a:latin typeface="+mn-lt"/>
              </a:rPr>
              <a:t>A</a:t>
            </a:r>
            <a:endParaRPr lang="en-US" sz="1800" b="0">
              <a:latin typeface="+mn-lt"/>
            </a:endParaRP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2314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certificate, cipher, R</a:t>
            </a:r>
            <a:r>
              <a:rPr lang="en-US" sz="1800" b="0" baseline="-25000">
                <a:latin typeface="+mn-lt"/>
              </a:rPr>
              <a:t>B</a:t>
            </a:r>
            <a:endParaRPr lang="en-US" sz="1800" b="0">
              <a:latin typeface="+mn-lt"/>
            </a:endParaRP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31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{S}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, E(h(msgs,CLNT,K),K)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2814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Data protected with key K</a:t>
            </a: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1937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h(msgs,SRVR,K)</a:t>
            </a:r>
          </a:p>
        </p:txBody>
      </p:sp>
      <p:sp>
        <p:nvSpPr>
          <p:cNvPr id="22017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315200" cy="2057400"/>
          </a:xfrm>
          <a:noFill/>
          <a:ln/>
        </p:spPr>
        <p:txBody>
          <a:bodyPr/>
          <a:lstStyle/>
          <a:p>
            <a:r>
              <a:rPr lang="en-US" sz="2000" dirty="0"/>
              <a:t>S is </a:t>
            </a:r>
            <a:r>
              <a:rPr lang="en-US" sz="2000" b="1" dirty="0">
                <a:solidFill>
                  <a:schemeClr val="accent2"/>
                </a:solidFill>
              </a:rPr>
              <a:t>pre-master secret</a:t>
            </a:r>
            <a:endParaRPr lang="en-US" sz="2000" dirty="0"/>
          </a:p>
          <a:p>
            <a:r>
              <a:rPr lang="en-US" sz="2000" dirty="0"/>
              <a:t>K = </a:t>
            </a:r>
            <a:r>
              <a:rPr lang="en-US" sz="2000" dirty="0" err="1"/>
              <a:t>h(S,R</a:t>
            </a:r>
            <a:r>
              <a:rPr lang="en-US" sz="2000" baseline="-25000" dirty="0" err="1"/>
              <a:t>A</a:t>
            </a:r>
            <a:r>
              <a:rPr lang="en-US" sz="2000" dirty="0" err="1"/>
              <a:t>,R</a:t>
            </a:r>
            <a:r>
              <a:rPr lang="en-US" sz="2000" baseline="-25000" dirty="0" err="1"/>
              <a:t>B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msgs</a:t>
            </a:r>
            <a:r>
              <a:rPr lang="en-US" sz="2000" dirty="0"/>
              <a:t> = all previous messages</a:t>
            </a:r>
          </a:p>
          <a:p>
            <a:r>
              <a:rPr lang="en-US" sz="2000" dirty="0"/>
              <a:t>CLNT and SRVR are constants</a:t>
            </a:r>
          </a:p>
        </p:txBody>
      </p:sp>
      <p:pic>
        <p:nvPicPr>
          <p:cNvPr id="2201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</p:spPr>
      </p:pic>
      <p:pic>
        <p:nvPicPr>
          <p:cNvPr id="22017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186EA7-DCDB-CA4F-8A4A-72F4BF91993E}" type="slidenum">
              <a:rPr lang="en-US" smtClean="0">
                <a:latin typeface="Times New Roman" charset="0"/>
              </a:rPr>
              <a:pPr/>
              <a:t>99</a:t>
            </a:fld>
            <a:endParaRPr lang="en-US" dirty="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419600"/>
          </a:xfrm>
        </p:spPr>
        <p:txBody>
          <a:bodyPr/>
          <a:lstStyle/>
          <a:p>
            <a:r>
              <a:rPr lang="en-US" sz="2000" dirty="0"/>
              <a:t>6 “keys” derived from K = </a:t>
            </a:r>
            <a:r>
              <a:rPr lang="en-US" sz="2000" dirty="0" err="1"/>
              <a:t>hash(S,R</a:t>
            </a:r>
            <a:r>
              <a:rPr lang="en-US" sz="2000" baseline="-25000" dirty="0" err="1"/>
              <a:t>A</a:t>
            </a:r>
            <a:r>
              <a:rPr lang="en-US" sz="2000" dirty="0" err="1"/>
              <a:t>,R</a:t>
            </a:r>
            <a:r>
              <a:rPr lang="en-US" sz="2000" baseline="-25000" dirty="0" err="1"/>
              <a:t>B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2 encryption keys: send and receive</a:t>
            </a:r>
          </a:p>
          <a:p>
            <a:pPr lvl="1"/>
            <a:r>
              <a:rPr lang="en-US" sz="2000" dirty="0"/>
              <a:t>2 integrity keys: send and receive</a:t>
            </a:r>
          </a:p>
          <a:p>
            <a:pPr lvl="1"/>
            <a:r>
              <a:rPr lang="en-US" sz="2000" dirty="0"/>
              <a:t>2 IVs: send and receive</a:t>
            </a:r>
          </a:p>
          <a:p>
            <a:pPr lvl="1"/>
            <a:r>
              <a:rPr lang="en-US" sz="2000" dirty="0"/>
              <a:t>Why different keys in each direction?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Q:</a:t>
            </a:r>
            <a:r>
              <a:rPr lang="en-US" sz="2000" dirty="0"/>
              <a:t> Why is </a:t>
            </a:r>
            <a:r>
              <a:rPr lang="en-US" sz="2000" dirty="0" err="1"/>
              <a:t>h(msgs,CLNT,K</a:t>
            </a:r>
            <a:r>
              <a:rPr lang="en-US" sz="2000" dirty="0"/>
              <a:t>) encrypted (and integrity protected)?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A:</a:t>
            </a:r>
            <a:r>
              <a:rPr lang="en-US" sz="2000" dirty="0"/>
              <a:t> It adds no security…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71768</TotalTime>
  <Words>8465</Words>
  <Application>Microsoft Macintosh PowerPoint</Application>
  <PresentationFormat>On-screen Show (4:3)</PresentationFormat>
  <Paragraphs>1446</Paragraphs>
  <Slides>143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2" baseType="lpstr">
      <vt:lpstr>Math1Mono</vt:lpstr>
      <vt:lpstr>serif</vt:lpstr>
      <vt:lpstr>Arial</vt:lpstr>
      <vt:lpstr>Courier New</vt:lpstr>
      <vt:lpstr>Times</vt:lpstr>
      <vt:lpstr>Times New Roman</vt:lpstr>
      <vt:lpstr>Times-Roman</vt:lpstr>
      <vt:lpstr>Wingdings</vt:lpstr>
      <vt:lpstr>Contemporary</vt:lpstr>
      <vt:lpstr>PowerPoint Presentation</vt:lpstr>
      <vt:lpstr>Random Numbers</vt:lpstr>
      <vt:lpstr>Random Numbers</vt:lpstr>
      <vt:lpstr>Cryptographic Random Numbers</vt:lpstr>
      <vt:lpstr>Remember: H for the key distributions</vt:lpstr>
      <vt:lpstr>Sources of Entropy</vt:lpstr>
      <vt:lpstr>Some entropy source calculations</vt:lpstr>
      <vt:lpstr>Pseudo random number generation</vt:lpstr>
      <vt:lpstr>Pseudo-Random Generators (PRNGs)</vt:lpstr>
      <vt:lpstr>Guidelines for PRNG</vt:lpstr>
      <vt:lpstr>RNG Attacks</vt:lpstr>
      <vt:lpstr>Popular PRNGs</vt:lpstr>
      <vt:lpstr>Sample 800-90 RNG System</vt:lpstr>
      <vt:lpstr>HASH-256</vt:lpstr>
      <vt:lpstr>HASH-256</vt:lpstr>
      <vt:lpstr>HASH-256</vt:lpstr>
      <vt:lpstr>HASH-256</vt:lpstr>
      <vt:lpstr>CTR-AES-256</vt:lpstr>
      <vt:lpstr>CTR-AES-256</vt:lpstr>
      <vt:lpstr>CTR-AES-256</vt:lpstr>
      <vt:lpstr>Preliminaries: Elliptic Curves</vt:lpstr>
      <vt:lpstr>The Dual EC PRNG</vt:lpstr>
      <vt:lpstr>Protocols</vt:lpstr>
      <vt:lpstr>Protocol</vt:lpstr>
      <vt:lpstr>Protocols</vt:lpstr>
      <vt:lpstr>Ideal Security Protocol</vt:lpstr>
      <vt:lpstr>Simple Security Protocols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Ticket to Bob</vt:lpstr>
      <vt:lpstr>Alice Uses Ticket to Bob</vt:lpstr>
      <vt:lpstr>Kerberos</vt:lpstr>
      <vt:lpstr>Kerberos Questions</vt:lpstr>
      <vt:lpstr>Kerberos Alternatives</vt:lpstr>
      <vt:lpstr>Kerberos Keys</vt:lpstr>
      <vt:lpstr>Zero Knowledge Proof (ZKP)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 Tunnel Mode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Best Authentication Protocol?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3951</cp:revision>
  <dcterms:created xsi:type="dcterms:W3CDTF">2013-04-08T19:09:24Z</dcterms:created>
  <dcterms:modified xsi:type="dcterms:W3CDTF">2020-03-06T01:26:21Z</dcterms:modified>
</cp:coreProperties>
</file>