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media/audio1.bin" ContentType="audio/unknown"/>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70"/>
  </p:notesMasterIdLst>
  <p:handoutMasterIdLst>
    <p:handoutMasterId r:id="rId171"/>
  </p:handoutMasterIdLst>
  <p:sldIdLst>
    <p:sldId id="3175" r:id="rId2"/>
    <p:sldId id="3589" r:id="rId3"/>
    <p:sldId id="3712" r:id="rId4"/>
    <p:sldId id="3671" r:id="rId5"/>
    <p:sldId id="3672" r:id="rId6"/>
    <p:sldId id="3673" r:id="rId7"/>
    <p:sldId id="3699" r:id="rId8"/>
    <p:sldId id="3684" r:id="rId9"/>
    <p:sldId id="3717" r:id="rId10"/>
    <p:sldId id="3707" r:id="rId11"/>
    <p:sldId id="3703" r:id="rId12"/>
    <p:sldId id="3702" r:id="rId13"/>
    <p:sldId id="3706" r:id="rId14"/>
    <p:sldId id="3685" r:id="rId15"/>
    <p:sldId id="3700" r:id="rId16"/>
    <p:sldId id="3708" r:id="rId17"/>
    <p:sldId id="3590" r:id="rId18"/>
    <p:sldId id="3674" r:id="rId19"/>
    <p:sldId id="3716" r:id="rId20"/>
    <p:sldId id="3592" r:id="rId21"/>
    <p:sldId id="3593" r:id="rId22"/>
    <p:sldId id="3594" r:id="rId23"/>
    <p:sldId id="3595" r:id="rId24"/>
    <p:sldId id="3596" r:id="rId25"/>
    <p:sldId id="3597" r:id="rId26"/>
    <p:sldId id="3598" r:id="rId27"/>
    <p:sldId id="3599" r:id="rId28"/>
    <p:sldId id="3600" r:id="rId29"/>
    <p:sldId id="3601" r:id="rId30"/>
    <p:sldId id="3602" r:id="rId31"/>
    <p:sldId id="3603" r:id="rId32"/>
    <p:sldId id="3692" r:id="rId33"/>
    <p:sldId id="3675" r:id="rId34"/>
    <p:sldId id="3606" r:id="rId35"/>
    <p:sldId id="3522" r:id="rId36"/>
    <p:sldId id="3523" r:id="rId37"/>
    <p:sldId id="3520" r:id="rId38"/>
    <p:sldId id="3519" r:id="rId39"/>
    <p:sldId id="3518" r:id="rId40"/>
    <p:sldId id="3532" r:id="rId41"/>
    <p:sldId id="3537" r:id="rId42"/>
    <p:sldId id="3538" r:id="rId43"/>
    <p:sldId id="3542" r:id="rId44"/>
    <p:sldId id="3544" r:id="rId45"/>
    <p:sldId id="3548" r:id="rId46"/>
    <p:sldId id="3562" r:id="rId47"/>
    <p:sldId id="3564" r:id="rId48"/>
    <p:sldId id="3705" r:id="rId49"/>
    <p:sldId id="3569" r:id="rId50"/>
    <p:sldId id="3570" r:id="rId51"/>
    <p:sldId id="3573" r:id="rId52"/>
    <p:sldId id="3576" r:id="rId53"/>
    <p:sldId id="3497" r:id="rId54"/>
    <p:sldId id="3772" r:id="rId55"/>
    <p:sldId id="3773" r:id="rId56"/>
    <p:sldId id="3774" r:id="rId57"/>
    <p:sldId id="3775" r:id="rId58"/>
    <p:sldId id="3776" r:id="rId59"/>
    <p:sldId id="3777" r:id="rId60"/>
    <p:sldId id="3778" r:id="rId61"/>
    <p:sldId id="3779" r:id="rId62"/>
    <p:sldId id="3780" r:id="rId63"/>
    <p:sldId id="3781" r:id="rId64"/>
    <p:sldId id="3782" r:id="rId65"/>
    <p:sldId id="3783" r:id="rId66"/>
    <p:sldId id="3784" r:id="rId67"/>
    <p:sldId id="3785" r:id="rId68"/>
    <p:sldId id="3787" r:id="rId69"/>
    <p:sldId id="3788" r:id="rId70"/>
    <p:sldId id="3789" r:id="rId71"/>
    <p:sldId id="3790" r:id="rId72"/>
    <p:sldId id="3791" r:id="rId73"/>
    <p:sldId id="3792" r:id="rId74"/>
    <p:sldId id="3793" r:id="rId75"/>
    <p:sldId id="3794" r:id="rId76"/>
    <p:sldId id="3795" r:id="rId77"/>
    <p:sldId id="3796" r:id="rId78"/>
    <p:sldId id="3797" r:id="rId79"/>
    <p:sldId id="3798" r:id="rId80"/>
    <p:sldId id="3799" r:id="rId81"/>
    <p:sldId id="3800" r:id="rId82"/>
    <p:sldId id="3801" r:id="rId83"/>
    <p:sldId id="3802" r:id="rId84"/>
    <p:sldId id="3803" r:id="rId85"/>
    <p:sldId id="3804" r:id="rId86"/>
    <p:sldId id="3805" r:id="rId87"/>
    <p:sldId id="3806" r:id="rId88"/>
    <p:sldId id="3807" r:id="rId89"/>
    <p:sldId id="3808" r:id="rId90"/>
    <p:sldId id="3809" r:id="rId91"/>
    <p:sldId id="3810" r:id="rId92"/>
    <p:sldId id="3811" r:id="rId93"/>
    <p:sldId id="3812" r:id="rId94"/>
    <p:sldId id="3813" r:id="rId95"/>
    <p:sldId id="3814" r:id="rId96"/>
    <p:sldId id="3815" r:id="rId97"/>
    <p:sldId id="3816" r:id="rId98"/>
    <p:sldId id="3817" r:id="rId99"/>
    <p:sldId id="3818" r:id="rId100"/>
    <p:sldId id="3819" r:id="rId101"/>
    <p:sldId id="3820" r:id="rId102"/>
    <p:sldId id="3821" r:id="rId103"/>
    <p:sldId id="3822" r:id="rId104"/>
    <p:sldId id="3823" r:id="rId105"/>
    <p:sldId id="3824" r:id="rId106"/>
    <p:sldId id="3825" r:id="rId107"/>
    <p:sldId id="3826" r:id="rId108"/>
    <p:sldId id="3827" r:id="rId109"/>
    <p:sldId id="3828" r:id="rId110"/>
    <p:sldId id="3829" r:id="rId111"/>
    <p:sldId id="3830" r:id="rId112"/>
    <p:sldId id="3831" r:id="rId113"/>
    <p:sldId id="3832" r:id="rId114"/>
    <p:sldId id="3833" r:id="rId115"/>
    <p:sldId id="3834" r:id="rId116"/>
    <p:sldId id="3835" r:id="rId117"/>
    <p:sldId id="3836" r:id="rId118"/>
    <p:sldId id="3837" r:id="rId119"/>
    <p:sldId id="3838" r:id="rId120"/>
    <p:sldId id="3839" r:id="rId121"/>
    <p:sldId id="3840" r:id="rId122"/>
    <p:sldId id="3841" r:id="rId123"/>
    <p:sldId id="3842" r:id="rId124"/>
    <p:sldId id="3843" r:id="rId125"/>
    <p:sldId id="3844" r:id="rId126"/>
    <p:sldId id="3845" r:id="rId127"/>
    <p:sldId id="3846" r:id="rId128"/>
    <p:sldId id="3847" r:id="rId129"/>
    <p:sldId id="3848" r:id="rId130"/>
    <p:sldId id="3849" r:id="rId131"/>
    <p:sldId id="3850" r:id="rId132"/>
    <p:sldId id="3851" r:id="rId133"/>
    <p:sldId id="3852" r:id="rId134"/>
    <p:sldId id="3853" r:id="rId135"/>
    <p:sldId id="3854" r:id="rId136"/>
    <p:sldId id="3855" r:id="rId137"/>
    <p:sldId id="3856" r:id="rId138"/>
    <p:sldId id="3857" r:id="rId139"/>
    <p:sldId id="3858" r:id="rId140"/>
    <p:sldId id="3859" r:id="rId141"/>
    <p:sldId id="3860" r:id="rId142"/>
    <p:sldId id="3861" r:id="rId143"/>
    <p:sldId id="3862" r:id="rId144"/>
    <p:sldId id="3863" r:id="rId145"/>
    <p:sldId id="3864" r:id="rId146"/>
    <p:sldId id="3865" r:id="rId147"/>
    <p:sldId id="3866" r:id="rId148"/>
    <p:sldId id="3867" r:id="rId149"/>
    <p:sldId id="3868" r:id="rId150"/>
    <p:sldId id="3869" r:id="rId151"/>
    <p:sldId id="3870" r:id="rId152"/>
    <p:sldId id="3871" r:id="rId153"/>
    <p:sldId id="3872" r:id="rId154"/>
    <p:sldId id="3873" r:id="rId155"/>
    <p:sldId id="3874" r:id="rId156"/>
    <p:sldId id="3875" r:id="rId157"/>
    <p:sldId id="3876" r:id="rId158"/>
    <p:sldId id="3877" r:id="rId159"/>
    <p:sldId id="3878" r:id="rId160"/>
    <p:sldId id="3879" r:id="rId161"/>
    <p:sldId id="3880" r:id="rId162"/>
    <p:sldId id="3881" r:id="rId163"/>
    <p:sldId id="3882" r:id="rId164"/>
    <p:sldId id="3883" r:id="rId165"/>
    <p:sldId id="3884" r:id="rId166"/>
    <p:sldId id="3885" r:id="rId167"/>
    <p:sldId id="3886" r:id="rId168"/>
    <p:sldId id="3887" r:id="rId169"/>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FFFF"/>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535" autoAdjust="0"/>
    <p:restoredTop sz="98333" autoAdjust="0"/>
  </p:normalViewPr>
  <p:slideViewPr>
    <p:cSldViewPr>
      <p:cViewPr>
        <p:scale>
          <a:sx n="95" d="100"/>
          <a:sy n="95" d="100"/>
        </p:scale>
        <p:origin x="1352" y="17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varScale="1">
      <p:scale>
        <a:sx n="100" d="100"/>
        <a:sy n="100" d="100"/>
      </p:scale>
      <p:origin x="0" y="58368"/>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notesMaster" Target="notesMasters/notesMaster1.xml"/><Relationship Id="rId171" Type="http://schemas.openxmlformats.org/officeDocument/2006/relationships/handoutMaster" Target="handoutMasters/handoutMaster1.xml"/><Relationship Id="rId172" Type="http://schemas.openxmlformats.org/officeDocument/2006/relationships/presProps" Target="presProps.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viewProps" Target="viewProps.xml"/><Relationship Id="rId174" Type="http://schemas.openxmlformats.org/officeDocument/2006/relationships/theme" Target="theme/theme1.xml"/><Relationship Id="rId175"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slide" Target="slides/slide54.xml"/><Relationship Id="rId3" Type="http://schemas.openxmlformats.org/officeDocument/2006/relationships/slide" Target="slides/slide12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8261818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14282833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55</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64</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65</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66</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67</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68</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69</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70</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71</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72</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73</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56</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74</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75</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76</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77</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78</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79</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80</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81</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82</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83</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57</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84</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85</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86</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87</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88</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89</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90</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91</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92</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93</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58</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94</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95</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96</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97</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98</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99</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100</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101</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102</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103</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59</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105</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106</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108</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109</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110</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111</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112</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113</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114</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116</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60</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117</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118</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119</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120</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121</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 0, j</a:t>
            </a:r>
            <a:r>
              <a:rPr lang="en-US" baseline="0" dirty="0" smtClean="0"/>
              <a:t> = j(0) + S0 + k0 = 3</a:t>
            </a:r>
          </a:p>
          <a:p>
            <a:r>
              <a:rPr lang="en-US" baseline="0" dirty="0" smtClean="0"/>
              <a:t>SWAP</a:t>
            </a:r>
          </a:p>
          <a:p>
            <a:r>
              <a:rPr lang="en-US" baseline="0" dirty="0" smtClean="0"/>
              <a:t>I = 1, j = j(3) + S1 (1) + k1 = 3 (1 and 255)</a:t>
            </a:r>
          </a:p>
          <a:p>
            <a:r>
              <a:rPr lang="en-US" baseline="0" dirty="0" smtClean="0"/>
              <a:t>SWAP</a:t>
            </a:r>
          </a:p>
          <a:p>
            <a:r>
              <a:rPr lang="en-US" baseline="0" dirty="0" smtClean="0"/>
              <a:t>I = 2, j = j(3) + S2 (2) + k2 = 5 + k2</a:t>
            </a:r>
          </a:p>
          <a:p>
            <a:r>
              <a:rPr lang="en-US" baseline="0" dirty="0" smtClean="0"/>
              <a:t>SWAP</a:t>
            </a:r>
          </a:p>
          <a:p>
            <a:r>
              <a:rPr lang="en-US" baseline="0" dirty="0" smtClean="0"/>
              <a:t>I = 3, j = (5 + k2) + S3 (1) + k3 = 6 + k2 + k3</a:t>
            </a:r>
          </a:p>
          <a:p>
            <a:r>
              <a:rPr lang="en-US" baseline="0" dirty="0" smtClean="0"/>
              <a:t>SWAP</a:t>
            </a:r>
          </a:p>
          <a:p>
            <a:endParaRPr lang="en-US" dirty="0"/>
          </a:p>
        </p:txBody>
      </p:sp>
      <p:sp>
        <p:nvSpPr>
          <p:cNvPr id="4" name="Slide Number Placeholder 3"/>
          <p:cNvSpPr>
            <a:spLocks noGrp="1"/>
          </p:cNvSpPr>
          <p:nvPr>
            <p:ph type="sldNum" sz="quarter" idx="10"/>
          </p:nvPr>
        </p:nvSpPr>
        <p:spPr/>
        <p:txBody>
          <a:bodyPr/>
          <a:lstStyle/>
          <a:p>
            <a:fld id="{C3ED53FB-D998-4DC7-A223-68BCC5025AAF}" type="slidenum">
              <a:rPr lang="en-US" smtClean="0"/>
              <a:pPr/>
              <a:t>145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61</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62</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63</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smtClean="0"/>
              <a:t>JLM 20101208</a:t>
            </a:r>
            <a:endParaRPr lang="en-US"/>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7772400" cy="11049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35050" y="1676400"/>
            <a:ext cx="378777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75225" y="1676400"/>
            <a:ext cx="3787775"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75225" y="3810000"/>
            <a:ext cx="3787775"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381000" y="6172200"/>
            <a:ext cx="1905000" cy="457200"/>
          </a:xfrm>
        </p:spPr>
        <p:txBody>
          <a:bodyPr/>
          <a:lstStyle>
            <a:lvl1pPr>
              <a:defRPr/>
            </a:lvl1pPr>
          </a:lstStyle>
          <a:p>
            <a:r>
              <a:rPr lang="en-US" smtClean="0"/>
              <a:t>JLM 20101208</a:t>
            </a:r>
            <a:endParaRPr lang="en-US"/>
          </a:p>
        </p:txBody>
      </p:sp>
      <p:sp>
        <p:nvSpPr>
          <p:cNvPr id="7" name="Footer Placeholder 6"/>
          <p:cNvSpPr>
            <a:spLocks noGrp="1"/>
          </p:cNvSpPr>
          <p:nvPr>
            <p:ph type="ftr" sz="quarter" idx="11"/>
          </p:nvPr>
        </p:nvSpPr>
        <p:spPr>
          <a:xfrm>
            <a:off x="3124200" y="61722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858000" y="6172200"/>
            <a:ext cx="1905000" cy="457200"/>
          </a:xfrm>
        </p:spPr>
        <p:txBody>
          <a:bodyPr/>
          <a:lstStyle>
            <a:lvl1pPr>
              <a:defRPr/>
            </a:lvl1pPr>
          </a:lstStyle>
          <a:p>
            <a:fld id="{3CF8DF15-FA90-4EA3-8AC8-5224F3D25AC0}" type="slidenum">
              <a:rPr lang="x-none"/>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smtClean="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smtClean="0"/>
              <a:t>JLM 20101208</a:t>
            </a:r>
            <a:endParaRPr lang="en-US"/>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smtClean="0"/>
              <a:t>Cryptanalysis</a:t>
            </a:r>
            <a:endParaRPr lang="en-US" sz="3600" dirty="0" smtClean="0"/>
          </a:p>
          <a:p>
            <a:pPr algn="ctr">
              <a:lnSpc>
                <a:spcPct val="80000"/>
              </a:lnSpc>
              <a:buFontTx/>
              <a:buNone/>
            </a:pPr>
            <a:endParaRPr lang="en-US" dirty="0" smtClean="0"/>
          </a:p>
          <a:p>
            <a:pPr algn="ctr">
              <a:lnSpc>
                <a:spcPct val="80000"/>
              </a:lnSpc>
              <a:buFontTx/>
              <a:buNone/>
            </a:pPr>
            <a:endParaRPr lang="en-US" dirty="0" smtClean="0"/>
          </a:p>
          <a:p>
            <a:pPr algn="ctr">
              <a:lnSpc>
                <a:spcPct val="80000"/>
              </a:lnSpc>
              <a:buFontTx/>
              <a:buNone/>
            </a:pPr>
            <a:r>
              <a:rPr lang="en-US" dirty="0" smtClean="0"/>
              <a:t>Algebraic Attacks</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smtClean="0">
                <a:latin typeface="Arial" charset="0"/>
              </a:rPr>
              <a:t>JohnManferdelli</a:t>
            </a:r>
            <a:r>
              <a:rPr lang="en-US" sz="2000" dirty="0">
                <a:latin typeface="Arial" charset="0"/>
              </a:rPr>
              <a:t>@hotmail.com</a:t>
            </a:r>
          </a:p>
        </p:txBody>
      </p:sp>
      <p:sp>
        <p:nvSpPr>
          <p:cNvPr id="16390" name="Text Box 1028"/>
          <p:cNvSpPr txBox="1">
            <a:spLocks noChangeArrowheads="1"/>
          </p:cNvSpPr>
          <p:nvPr/>
        </p:nvSpPr>
        <p:spPr bwMode="auto">
          <a:xfrm>
            <a:off x="304800" y="5638800"/>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smtClean="0">
                <a:latin typeface="Arial" charset="0"/>
              </a:rPr>
              <a:t>© 2004-2008, </a:t>
            </a:r>
            <a:r>
              <a:rPr lang="en-US" sz="1600" dirty="0">
                <a:latin typeface="Arial" charset="0"/>
              </a:rPr>
              <a:t>John </a:t>
            </a:r>
            <a:r>
              <a:rPr lang="en-US" sz="1600" dirty="0" smtClean="0">
                <a:latin typeface="Arial" charset="0"/>
              </a:rPr>
              <a:t>L. Manferdelli.</a:t>
            </a:r>
            <a:endParaRPr lang="en-US" sz="1600" dirty="0">
              <a:latin typeface="Arial" charset="0"/>
            </a:endParaRPr>
          </a:p>
          <a:p>
            <a:pPr algn="l"/>
            <a:r>
              <a:rPr lang="en-US" sz="1200" i="1" dirty="0" smtClean="0">
                <a:latin typeface="Arial" charset="0"/>
              </a:rPr>
              <a:t>This </a:t>
            </a:r>
            <a:r>
              <a:rPr lang="en-US" sz="1200" i="1" dirty="0">
                <a:latin typeface="Arial" charset="0"/>
              </a:rPr>
              <a:t>material is provided without warranty of any kind including, without limitation, warranty of non-infringement or suitability for any purpose.  This material is not guaranteed to be error free and is intended for instructional use </a:t>
            </a:r>
            <a:r>
              <a:rPr lang="en-US" sz="1200" i="1">
                <a:latin typeface="Arial" charset="0"/>
              </a:rPr>
              <a:t>only</a:t>
            </a:r>
            <a:r>
              <a:rPr lang="en-US" sz="1200" i="1" smtClean="0">
                <a:latin typeface="Arial" charset="0"/>
              </a:rPr>
              <a:t>.</a:t>
            </a:r>
            <a:endParaRPr lang="en-US" sz="1200" i="1" dirty="0" smtClean="0">
              <a:latin typeface="Arial" charset="0"/>
            </a:endParaRPr>
          </a:p>
        </p:txBody>
      </p:sp>
      <p:sp>
        <p:nvSpPr>
          <p:cNvPr id="6" name="Date Placeholder 5"/>
          <p:cNvSpPr>
            <a:spLocks noGrp="1"/>
          </p:cNvSpPr>
          <p:nvPr>
            <p:ph type="dt" sz="half" idx="10"/>
          </p:nvPr>
        </p:nvSpPr>
        <p:spPr/>
        <p:txBody>
          <a:bodyPr/>
          <a:lstStyle/>
          <a:p>
            <a:pPr>
              <a:defRPr/>
            </a:pPr>
            <a:r>
              <a:rPr lang="en-US" smtClean="0"/>
              <a:t>JLM 20101208</a:t>
            </a:r>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JLM 20101208</a:t>
            </a:r>
            <a:endParaRPr lang="en-US"/>
          </a:p>
        </p:txBody>
      </p:sp>
      <p:sp>
        <p:nvSpPr>
          <p:cNvPr id="6" name="Slide Number Placeholder 5"/>
          <p:cNvSpPr>
            <a:spLocks noGrp="1"/>
          </p:cNvSpPr>
          <p:nvPr>
            <p:ph type="sldNum" sz="quarter" idx="12"/>
          </p:nvPr>
        </p:nvSpPr>
        <p:spPr/>
        <p:txBody>
          <a:bodyPr/>
          <a:lstStyle/>
          <a:p>
            <a:pPr>
              <a:defRPr/>
            </a:pPr>
            <a:fld id="{CE5DE7B3-1F50-470B-8AE9-FA6E5EDBFFA8}" type="slidenum">
              <a:rPr lang="en-US"/>
              <a:pPr>
                <a:defRPr/>
              </a:pPr>
              <a:t>10</a:t>
            </a:fld>
            <a:endParaRPr lang="en-US" dirty="0"/>
          </a:p>
        </p:txBody>
      </p:sp>
      <p:sp>
        <p:nvSpPr>
          <p:cNvPr id="263172" name="Rectangle 2"/>
          <p:cNvSpPr>
            <a:spLocks noGrp="1" noChangeArrowheads="1"/>
          </p:cNvSpPr>
          <p:nvPr>
            <p:ph type="title"/>
          </p:nvPr>
        </p:nvSpPr>
        <p:spPr>
          <a:xfrm>
            <a:off x="685800" y="76200"/>
            <a:ext cx="7772400" cy="762000"/>
          </a:xfrm>
        </p:spPr>
        <p:txBody>
          <a:bodyPr/>
          <a:lstStyle/>
          <a:p>
            <a:r>
              <a:rPr lang="en-US" sz="3600" dirty="0" smtClean="0"/>
              <a:t>Division Algorithm</a:t>
            </a:r>
          </a:p>
        </p:txBody>
      </p:sp>
      <p:sp>
        <p:nvSpPr>
          <p:cNvPr id="263173" name="Rectangle 3"/>
          <p:cNvSpPr>
            <a:spLocks noGrp="1" noChangeArrowheads="1"/>
          </p:cNvSpPr>
          <p:nvPr>
            <p:ph type="body" idx="1"/>
          </p:nvPr>
        </p:nvSpPr>
        <p:spPr>
          <a:xfrm>
            <a:off x="228600" y="1143000"/>
            <a:ext cx="8763000" cy="4800600"/>
          </a:xfrm>
        </p:spPr>
        <p:txBody>
          <a:bodyPr/>
          <a:lstStyle/>
          <a:p>
            <a:r>
              <a:rPr lang="en-US" sz="2000" b="1" dirty="0" smtClean="0"/>
              <a:t>Hilbert Basis Theorem:  </a:t>
            </a:r>
            <a:r>
              <a:rPr lang="en-US" sz="2000" dirty="0" smtClean="0"/>
              <a:t>Every </a:t>
            </a:r>
            <a:r>
              <a:rPr lang="en-US" sz="2000" dirty="0" err="1" smtClean="0"/>
              <a:t>I</a:t>
            </a:r>
            <a:r>
              <a:rPr lang="en-US" sz="2000" dirty="0" err="1" smtClean="0">
                <a:latin typeface="Math1Mono"/>
              </a:rPr>
              <a:t>⊆</a:t>
            </a:r>
            <a:r>
              <a:rPr lang="en-US" sz="2000" dirty="0" err="1" smtClean="0"/>
              <a:t>k</a:t>
            </a:r>
            <a:r>
              <a:rPr lang="en-US" sz="2000" dirty="0" smtClean="0"/>
              <a:t>[x</a:t>
            </a:r>
            <a:r>
              <a:rPr lang="en-US" sz="2000" baseline="-25000" dirty="0" smtClean="0"/>
              <a:t>1</a:t>
            </a:r>
            <a:r>
              <a:rPr lang="en-US" sz="2000" dirty="0" smtClean="0"/>
              <a:t>,…,</a:t>
            </a:r>
            <a:r>
              <a:rPr lang="en-US" sz="2000" dirty="0" err="1" smtClean="0"/>
              <a:t>x</a:t>
            </a:r>
            <a:r>
              <a:rPr lang="en-US" sz="2000" baseline="-25000" dirty="0" err="1" smtClean="0"/>
              <a:t>n</a:t>
            </a:r>
            <a:r>
              <a:rPr lang="en-US" sz="2000" dirty="0" smtClean="0"/>
              <a:t>]  has a finite generating set.</a:t>
            </a:r>
          </a:p>
          <a:p>
            <a:r>
              <a:rPr lang="en-US" sz="2000" b="1" dirty="0" err="1" smtClean="0"/>
              <a:t>Grobner</a:t>
            </a:r>
            <a:r>
              <a:rPr lang="en-US" sz="2000" b="1" dirty="0" smtClean="0"/>
              <a:t> condition:</a:t>
            </a:r>
            <a:r>
              <a:rPr lang="en-US" sz="2000" dirty="0" smtClean="0"/>
              <a:t>  &lt;LT(g</a:t>
            </a:r>
            <a:r>
              <a:rPr lang="en-US" sz="2000" baseline="-25000" dirty="0" smtClean="0"/>
              <a:t>1</a:t>
            </a:r>
            <a:r>
              <a:rPr lang="en-US" sz="2000" dirty="0" smtClean="0"/>
              <a:t>), …, LT(</a:t>
            </a:r>
            <a:r>
              <a:rPr lang="en-US" sz="2000" dirty="0" err="1" smtClean="0"/>
              <a:t>g</a:t>
            </a:r>
            <a:r>
              <a:rPr lang="en-US" sz="2000" baseline="-25000" dirty="0" err="1" smtClean="0"/>
              <a:t>s</a:t>
            </a:r>
            <a:r>
              <a:rPr lang="en-US" sz="2000" dirty="0" smtClean="0"/>
              <a:t>)&gt;= &lt;LT(I)&gt;.</a:t>
            </a:r>
          </a:p>
          <a:p>
            <a:r>
              <a:rPr lang="en-US" sz="2000" dirty="0" smtClean="0"/>
              <a:t>If G=&lt;g</a:t>
            </a:r>
            <a:r>
              <a:rPr lang="en-US" sz="2000" baseline="-25000" dirty="0" smtClean="0"/>
              <a:t>1</a:t>
            </a:r>
            <a:r>
              <a:rPr lang="en-US" sz="2000" dirty="0" smtClean="0"/>
              <a:t>, …, </a:t>
            </a:r>
            <a:r>
              <a:rPr lang="en-US" sz="2000" dirty="0" err="1" smtClean="0"/>
              <a:t>g</a:t>
            </a:r>
            <a:r>
              <a:rPr lang="en-US" sz="2000" baseline="-25000" dirty="0" err="1" smtClean="0"/>
              <a:t>s</a:t>
            </a:r>
            <a:r>
              <a:rPr lang="en-US" sz="2000" dirty="0" smtClean="0"/>
              <a:t>&gt; is a </a:t>
            </a:r>
            <a:r>
              <a:rPr lang="en-US" sz="2000" dirty="0" err="1" smtClean="0"/>
              <a:t>Grobner</a:t>
            </a:r>
            <a:r>
              <a:rPr lang="en-US" sz="2000" dirty="0" smtClean="0"/>
              <a:t> Basis and </a:t>
            </a:r>
            <a:r>
              <a:rPr lang="pt-BR" sz="2000" dirty="0" smtClean="0"/>
              <a:t>f(x)= a</a:t>
            </a:r>
            <a:r>
              <a:rPr lang="en-US" sz="2000" baseline="-25000" dirty="0" smtClean="0"/>
              <a:t>1</a:t>
            </a:r>
            <a:r>
              <a:rPr lang="pt-BR" sz="2000" dirty="0" smtClean="0"/>
              <a:t>(x)g</a:t>
            </a:r>
            <a:r>
              <a:rPr lang="en-US" sz="2000" baseline="-25000" dirty="0" smtClean="0"/>
              <a:t>1</a:t>
            </a:r>
            <a:r>
              <a:rPr lang="pt-BR" sz="2000" dirty="0" smtClean="0"/>
              <a:t>(x) + ... + a</a:t>
            </a:r>
            <a:r>
              <a:rPr lang="en-US" sz="2000" baseline="-25000" dirty="0" smtClean="0"/>
              <a:t>m</a:t>
            </a:r>
            <a:r>
              <a:rPr lang="pt-BR" sz="2000" dirty="0" smtClean="0"/>
              <a:t>(x)g</a:t>
            </a:r>
            <a:r>
              <a:rPr lang="en-US" sz="2000" baseline="-25000" dirty="0" err="1" smtClean="0"/>
              <a:t>m</a:t>
            </a:r>
            <a:r>
              <a:rPr lang="pt-BR" sz="2000" dirty="0" smtClean="0"/>
              <a:t>(x)+r(x) then every term of r(x) is divisible by none of </a:t>
            </a:r>
            <a:r>
              <a:rPr lang="en-US" sz="2000" dirty="0" smtClean="0"/>
              <a:t>LT(</a:t>
            </a:r>
            <a:r>
              <a:rPr lang="en-US" sz="2000" dirty="0" err="1" smtClean="0"/>
              <a:t>g</a:t>
            </a:r>
            <a:r>
              <a:rPr lang="en-US" sz="2000" baseline="-25000" dirty="0" err="1" smtClean="0"/>
              <a:t>s</a:t>
            </a:r>
            <a:r>
              <a:rPr lang="en-US" sz="2000" dirty="0" smtClean="0"/>
              <a:t>).</a:t>
            </a:r>
          </a:p>
          <a:p>
            <a:r>
              <a:rPr lang="en-US" sz="2000" b="1" dirty="0" err="1" smtClean="0"/>
              <a:t>x</a:t>
            </a:r>
            <a:r>
              <a:rPr lang="en-US" sz="2000" b="1" baseline="30000" dirty="0" err="1" smtClean="0">
                <a:latin typeface="Math1" pitchFamily="2" charset="2"/>
              </a:rPr>
              <a:t>g</a:t>
            </a:r>
            <a:r>
              <a:rPr lang="en-US" sz="2000" dirty="0" smtClean="0"/>
              <a:t>= LCM(LM(f), LM(g)).  S(f, g)= </a:t>
            </a:r>
            <a:r>
              <a:rPr lang="en-US" sz="2000" b="1" dirty="0" err="1" smtClean="0"/>
              <a:t>x</a:t>
            </a:r>
            <a:r>
              <a:rPr lang="en-US" sz="2000" b="1" baseline="30000" dirty="0" err="1" smtClean="0">
                <a:latin typeface="Math1" pitchFamily="2" charset="2"/>
              </a:rPr>
              <a:t>g</a:t>
            </a:r>
            <a:r>
              <a:rPr lang="en-US" sz="2000" dirty="0" smtClean="0"/>
              <a:t>/LT(f) +</a:t>
            </a:r>
            <a:r>
              <a:rPr lang="en-US" sz="2000" b="1" dirty="0" smtClean="0"/>
              <a:t> </a:t>
            </a:r>
            <a:r>
              <a:rPr lang="en-US" sz="2000" b="1" dirty="0" err="1" smtClean="0"/>
              <a:t>x</a:t>
            </a:r>
            <a:r>
              <a:rPr lang="en-US" sz="2000" b="1" baseline="30000" dirty="0" err="1" smtClean="0">
                <a:latin typeface="Math1" pitchFamily="2" charset="2"/>
              </a:rPr>
              <a:t>g</a:t>
            </a:r>
            <a:r>
              <a:rPr lang="en-US" sz="2000" dirty="0" smtClean="0"/>
              <a:t>/LT(g).  Used in constructing </a:t>
            </a:r>
            <a:r>
              <a:rPr lang="en-US" sz="2000" dirty="0" err="1" smtClean="0"/>
              <a:t>Grobner</a:t>
            </a:r>
            <a:r>
              <a:rPr lang="en-US" sz="2000" dirty="0" smtClean="0"/>
              <a:t> basis.</a:t>
            </a:r>
          </a:p>
          <a:p>
            <a:r>
              <a:rPr lang="en-US" sz="2000" dirty="0" smtClean="0"/>
              <a:t>Let I be a polynomial ideal. G=&lt;g</a:t>
            </a:r>
            <a:r>
              <a:rPr lang="en-US" sz="2000" baseline="-25000" dirty="0" smtClean="0"/>
              <a:t>1</a:t>
            </a:r>
            <a:r>
              <a:rPr lang="en-US" sz="2000" dirty="0" smtClean="0"/>
              <a:t>, …, </a:t>
            </a:r>
            <a:r>
              <a:rPr lang="en-US" sz="2000" dirty="0" err="1" smtClean="0"/>
              <a:t>g</a:t>
            </a:r>
            <a:r>
              <a:rPr lang="en-US" sz="2000" baseline="-25000" dirty="0" err="1" smtClean="0"/>
              <a:t>s</a:t>
            </a:r>
            <a:r>
              <a:rPr lang="en-US" sz="2000" dirty="0" smtClean="0"/>
              <a:t>&gt; a </a:t>
            </a:r>
            <a:r>
              <a:rPr lang="en-US" sz="2000" dirty="0" err="1" smtClean="0"/>
              <a:t>Grobner</a:t>
            </a:r>
            <a:r>
              <a:rPr lang="en-US" sz="2000" dirty="0" smtClean="0"/>
              <a:t> Basis for I </a:t>
            </a:r>
            <a:r>
              <a:rPr lang="en-US" sz="2000" dirty="0" err="1" smtClean="0"/>
              <a:t>iff</a:t>
            </a:r>
            <a:r>
              <a:rPr lang="en-US" sz="2000" dirty="0" smtClean="0"/>
              <a:t> for all </a:t>
            </a:r>
            <a:r>
              <a:rPr lang="en-US" sz="2000" dirty="0" err="1" smtClean="0"/>
              <a:t>x</a:t>
            </a:r>
            <a:r>
              <a:rPr lang="en-US" sz="2000" dirty="0" err="1" smtClean="0">
                <a:latin typeface="Math1Mono"/>
              </a:rPr>
              <a:t>≠</a:t>
            </a:r>
            <a:r>
              <a:rPr lang="en-US" sz="2000" dirty="0" err="1" smtClean="0"/>
              <a:t>y</a:t>
            </a:r>
            <a:r>
              <a:rPr lang="en-US" sz="2000" dirty="0" smtClean="0"/>
              <a:t>, REM(S(</a:t>
            </a:r>
            <a:r>
              <a:rPr lang="en-US" sz="2000" dirty="0" err="1" smtClean="0"/>
              <a:t>g</a:t>
            </a:r>
            <a:r>
              <a:rPr lang="en-US" sz="2000" baseline="-25000" dirty="0" err="1" smtClean="0"/>
              <a:t>i</a:t>
            </a:r>
            <a:r>
              <a:rPr lang="en-US" sz="2000" dirty="0" err="1" smtClean="0"/>
              <a:t>,g</a:t>
            </a:r>
            <a:r>
              <a:rPr lang="en-US" sz="2000" baseline="-25000" dirty="0" err="1" smtClean="0"/>
              <a:t>j</a:t>
            </a:r>
            <a:r>
              <a:rPr lang="en-US" sz="2000" dirty="0" smtClean="0"/>
              <a:t>))=0.  f</a:t>
            </a:r>
            <a:r>
              <a:rPr lang="en-US" sz="2000" dirty="0" smtClean="0">
                <a:latin typeface="Math1Mono"/>
              </a:rPr>
              <a:t>𝝴</a:t>
            </a:r>
            <a:r>
              <a:rPr lang="en-US" sz="2000" dirty="0" smtClean="0"/>
              <a:t>I </a:t>
            </a:r>
            <a:r>
              <a:rPr lang="en-US" sz="2000" dirty="0" err="1" smtClean="0"/>
              <a:t>iff</a:t>
            </a:r>
            <a:r>
              <a:rPr lang="en-US" sz="2000" dirty="0" smtClean="0"/>
              <a:t> </a:t>
            </a:r>
            <a:r>
              <a:rPr lang="en-US" sz="2000" dirty="0" err="1" smtClean="0"/>
              <a:t>f</a:t>
            </a:r>
            <a:r>
              <a:rPr lang="en-US" sz="2000" baseline="30000" dirty="0" err="1" smtClean="0"/>
              <a:t>G</a:t>
            </a:r>
            <a:r>
              <a:rPr lang="en-US" sz="2000" dirty="0" smtClean="0"/>
              <a:t>=0.</a:t>
            </a:r>
          </a:p>
          <a:p>
            <a:r>
              <a:rPr lang="en-US" sz="2000" dirty="0" smtClean="0"/>
              <a:t>Example:</a:t>
            </a:r>
          </a:p>
          <a:p>
            <a:pPr lvl="1"/>
            <a:r>
              <a:rPr lang="en-US" sz="2000" dirty="0" smtClean="0"/>
              <a:t>f=x</a:t>
            </a:r>
            <a:r>
              <a:rPr lang="en-US" sz="2000" baseline="30000" dirty="0" smtClean="0"/>
              <a:t>3</a:t>
            </a:r>
            <a:r>
              <a:rPr lang="en-US" sz="2000" dirty="0" smtClean="0"/>
              <a:t>y</a:t>
            </a:r>
            <a:r>
              <a:rPr lang="en-US" sz="2000" baseline="30000" dirty="0" smtClean="0"/>
              <a:t>2</a:t>
            </a:r>
            <a:r>
              <a:rPr lang="en-US" sz="2000" dirty="0" smtClean="0"/>
              <a:t>-x</a:t>
            </a:r>
            <a:r>
              <a:rPr lang="en-US" sz="2000" baseline="30000" dirty="0" smtClean="0"/>
              <a:t>2</a:t>
            </a:r>
            <a:r>
              <a:rPr lang="en-US" sz="2000" dirty="0" smtClean="0"/>
              <a:t>y</a:t>
            </a:r>
            <a:r>
              <a:rPr lang="en-US" sz="2000" baseline="30000" dirty="0" smtClean="0"/>
              <a:t>3</a:t>
            </a:r>
            <a:r>
              <a:rPr lang="en-US" sz="2000" dirty="0" smtClean="0"/>
              <a:t>+x, g= 3x</a:t>
            </a:r>
            <a:r>
              <a:rPr lang="en-US" sz="2000" baseline="30000" dirty="0" smtClean="0"/>
              <a:t>4</a:t>
            </a:r>
            <a:r>
              <a:rPr lang="en-US" sz="2000" dirty="0" smtClean="0"/>
              <a:t>y+y</a:t>
            </a:r>
            <a:r>
              <a:rPr lang="en-US" sz="2000" baseline="30000" dirty="0" smtClean="0"/>
              <a:t>2</a:t>
            </a:r>
            <a:r>
              <a:rPr lang="en-US" sz="2000" dirty="0" smtClean="0">
                <a:latin typeface="Math1Mono"/>
              </a:rPr>
              <a:t>𝝴</a:t>
            </a:r>
            <a:r>
              <a:rPr lang="en-US" sz="2000" dirty="0" smtClean="0"/>
              <a:t>R[</a:t>
            </a:r>
            <a:r>
              <a:rPr lang="en-US" sz="2000" dirty="0" err="1" smtClean="0"/>
              <a:t>x,y</a:t>
            </a:r>
            <a:r>
              <a:rPr lang="en-US" sz="2000" dirty="0" smtClean="0"/>
              <a:t>].  </a:t>
            </a:r>
          </a:p>
          <a:p>
            <a:pPr lvl="1"/>
            <a:r>
              <a:rPr lang="en-US" sz="2000" b="1" dirty="0" err="1" smtClean="0"/>
              <a:t>x</a:t>
            </a:r>
            <a:r>
              <a:rPr lang="en-US" sz="2000" b="1" baseline="30000" dirty="0" err="1" smtClean="0">
                <a:latin typeface="Math1" pitchFamily="2" charset="2"/>
              </a:rPr>
              <a:t>g</a:t>
            </a:r>
            <a:r>
              <a:rPr lang="en-US" sz="2000" dirty="0" smtClean="0"/>
              <a:t>=x</a:t>
            </a:r>
            <a:r>
              <a:rPr lang="en-US" sz="2000" baseline="30000" dirty="0" smtClean="0"/>
              <a:t>4</a:t>
            </a:r>
            <a:r>
              <a:rPr lang="en-US" sz="2000" dirty="0" smtClean="0"/>
              <a:t>y</a:t>
            </a:r>
            <a:r>
              <a:rPr lang="en-US" sz="2000" baseline="30000" dirty="0" smtClean="0"/>
              <a:t>2</a:t>
            </a:r>
            <a:r>
              <a:rPr lang="en-US" sz="2000" dirty="0" smtClean="0"/>
              <a:t>. </a:t>
            </a:r>
          </a:p>
          <a:p>
            <a:pPr lvl="1"/>
            <a:r>
              <a:rPr lang="en-US" sz="2000" dirty="0" smtClean="0"/>
              <a:t>S(</a:t>
            </a:r>
            <a:r>
              <a:rPr lang="en-US" sz="2000" dirty="0" err="1" smtClean="0"/>
              <a:t>f,g</a:t>
            </a:r>
            <a:r>
              <a:rPr lang="en-US" sz="2000" dirty="0" smtClean="0"/>
              <a:t>)= -x</a:t>
            </a:r>
            <a:r>
              <a:rPr lang="en-US" sz="2000" baseline="30000" dirty="0" smtClean="0"/>
              <a:t>3</a:t>
            </a:r>
            <a:r>
              <a:rPr lang="en-US" sz="2000" dirty="0" smtClean="0"/>
              <a:t>y</a:t>
            </a:r>
            <a:r>
              <a:rPr lang="en-US" sz="2000" baseline="30000" dirty="0" smtClean="0"/>
              <a:t>3</a:t>
            </a:r>
            <a:r>
              <a:rPr lang="en-US" sz="2000" dirty="0" smtClean="0"/>
              <a:t>+x</a:t>
            </a:r>
            <a:r>
              <a:rPr lang="en-US" sz="2000" baseline="30000" dirty="0" smtClean="0"/>
              <a:t>2</a:t>
            </a:r>
            <a:r>
              <a:rPr lang="en-US" sz="2000" dirty="0" smtClean="0"/>
              <a:t>-(1/3)y</a:t>
            </a:r>
            <a:r>
              <a:rPr lang="en-US" sz="2000" baseline="30000" dirty="0" smtClean="0"/>
              <a:t>3</a:t>
            </a:r>
            <a:r>
              <a:rPr lang="en-US" sz="2000" dirty="0" smtClean="0"/>
              <a:t>.</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100</a:t>
            </a:fld>
            <a:endParaRPr lang="en-US" smtClean="0"/>
          </a:p>
        </p:txBody>
      </p:sp>
      <p:sp>
        <p:nvSpPr>
          <p:cNvPr id="82948" name="Rectangle 2"/>
          <p:cNvSpPr>
            <a:spLocks noGrp="1" noChangeArrowheads="1"/>
          </p:cNvSpPr>
          <p:nvPr>
            <p:ph type="title"/>
          </p:nvPr>
        </p:nvSpPr>
        <p:spPr>
          <a:xfrm>
            <a:off x="609600" y="76200"/>
            <a:ext cx="7772400" cy="762000"/>
          </a:xfrm>
        </p:spPr>
        <p:txBody>
          <a:bodyPr/>
          <a:lstStyle/>
          <a:p>
            <a:r>
              <a:rPr lang="en-US" sz="3600" dirty="0" smtClean="0"/>
              <a:t>Correlation Matrix for </a:t>
            </a:r>
            <a:r>
              <a:rPr lang="en-US" sz="3600" dirty="0" err="1" smtClean="0">
                <a:latin typeface="Math1Mono"/>
              </a:rPr>
              <a:t>t</a:t>
            </a:r>
            <a:r>
              <a:rPr lang="en-US" sz="3600" dirty="0" err="1" smtClean="0"/>
              <a:t>f</a:t>
            </a:r>
            <a:r>
              <a:rPr lang="en-US" sz="3600" dirty="0" err="1" smtClean="0">
                <a:latin typeface="Math1Mono"/>
              </a:rPr>
              <a:t>k</a:t>
            </a:r>
            <a:endParaRPr lang="en-US" sz="3600" dirty="0" smtClean="0">
              <a:latin typeface="Math1Mono"/>
            </a:endParaRPr>
          </a:p>
        </p:txBody>
      </p:sp>
      <p:sp>
        <p:nvSpPr>
          <p:cNvPr id="82949" name="Rectangle 3"/>
          <p:cNvSpPr>
            <a:spLocks noGrp="1" noChangeArrowheads="1"/>
          </p:cNvSpPr>
          <p:nvPr>
            <p:ph type="body" idx="1"/>
          </p:nvPr>
        </p:nvSpPr>
        <p:spPr>
          <a:xfrm>
            <a:off x="304800" y="1219200"/>
            <a:ext cx="8610600" cy="4953000"/>
          </a:xfrm>
        </p:spPr>
        <p:txBody>
          <a:bodyPr/>
          <a:lstStyle/>
          <a:p>
            <a:pPr>
              <a:lnSpc>
                <a:spcPct val="90000"/>
              </a:lnSpc>
            </a:pPr>
            <a:r>
              <a:rPr lang="en-US" sz="1800" dirty="0" smtClean="0"/>
              <a:t>C</a:t>
            </a:r>
            <a:r>
              <a:rPr lang="en-US" sz="1800" baseline="30000" dirty="0" smtClean="0"/>
              <a:t>(</a:t>
            </a:r>
            <a:r>
              <a:rPr lang="en-US" sz="1800" baseline="30000" dirty="0" err="1" smtClean="0">
                <a:latin typeface="Math1Mono"/>
              </a:rPr>
              <a:t>t</a:t>
            </a:r>
            <a:r>
              <a:rPr lang="en-US" sz="1800" baseline="30000" dirty="0" err="1" smtClean="0">
                <a:latin typeface="Arial" pitchFamily="34" charset="0"/>
                <a:cs typeface="Arial" pitchFamily="34" charset="0"/>
              </a:rPr>
              <a:t>f</a:t>
            </a:r>
            <a:r>
              <a:rPr lang="en-US" sz="1800" baseline="30000" dirty="0" err="1" smtClean="0">
                <a:latin typeface="Math1Mono"/>
                <a:cs typeface="Arial" pitchFamily="34" charset="0"/>
              </a:rPr>
              <a:t>k</a:t>
            </a:r>
            <a:r>
              <a:rPr lang="en-US" sz="1800" baseline="30000" dirty="0" smtClean="0"/>
              <a:t>)</a:t>
            </a:r>
            <a:r>
              <a:rPr lang="en-US" sz="1800" dirty="0" smtClean="0"/>
              <a:t>=</a:t>
            </a:r>
          </a:p>
          <a:p>
            <a:pPr>
              <a:lnSpc>
                <a:spcPct val="90000"/>
              </a:lnSpc>
              <a:buNone/>
            </a:pPr>
            <a:r>
              <a:rPr lang="pt-BR" sz="1400" dirty="0" smtClean="0"/>
              <a:t>    1    0    0    0       0         0       0          0           0        0           0         0       0      0         0         0 </a:t>
            </a:r>
          </a:p>
          <a:p>
            <a:pPr>
              <a:lnSpc>
                <a:spcPct val="90000"/>
              </a:lnSpc>
              <a:buNone/>
            </a:pPr>
            <a:r>
              <a:rPr lang="pt-BR" sz="1400" dirty="0" smtClean="0"/>
              <a:t>    0    0    0    0  F2(0) aF2(1) bF2(2) cF2(3)      0         0           0         0       0      0         0         0</a:t>
            </a:r>
          </a:p>
          <a:p>
            <a:pPr>
              <a:lnSpc>
                <a:spcPct val="90000"/>
              </a:lnSpc>
              <a:buNone/>
            </a:pPr>
            <a:r>
              <a:rPr lang="pt-BR" sz="1400" dirty="0" smtClean="0"/>
              <a:t>    0    0    0    0      0          0       0          0       F1(0) aF1(1) bF1(2) cF1(3)   0       0         0         0</a:t>
            </a:r>
          </a:p>
          <a:p>
            <a:pPr>
              <a:lnSpc>
                <a:spcPct val="90000"/>
              </a:lnSpc>
              <a:buNone/>
            </a:pPr>
            <a:r>
              <a:rPr lang="pt-BR" sz="1400" dirty="0" smtClean="0"/>
              <a:t>    0    0    0    0      0          0       0          0           0        0           0         0     H(0) aH(1) bH(2) cH(3)</a:t>
            </a:r>
          </a:p>
          <a:p>
            <a:pPr>
              <a:lnSpc>
                <a:spcPct val="90000"/>
              </a:lnSpc>
              <a:buNone/>
            </a:pPr>
            <a:r>
              <a:rPr lang="pt-BR" sz="1400" dirty="0" smtClean="0"/>
              <a:t>    0   a     0    0      0          0       0          0           0        0           0         0       0      0         0         0 </a:t>
            </a:r>
          </a:p>
          <a:p>
            <a:pPr>
              <a:lnSpc>
                <a:spcPct val="90000"/>
              </a:lnSpc>
              <a:buNone/>
            </a:pPr>
            <a:r>
              <a:rPr lang="pt-BR" sz="1400" dirty="0" smtClean="0"/>
              <a:t>    0    0    0    0  F2(1) aF2(0) bF2(3) cF2(2)      0        0            0         0       0      0         0         0</a:t>
            </a:r>
          </a:p>
          <a:p>
            <a:pPr>
              <a:lnSpc>
                <a:spcPct val="90000"/>
              </a:lnSpc>
              <a:buNone/>
            </a:pPr>
            <a:r>
              <a:rPr lang="pt-BR" sz="1400" dirty="0" smtClean="0"/>
              <a:t>    0    0    0    0      0          0       0          0        F1(1) aF1(0) bF1(3) cF1(2)  0      0         0         0     </a:t>
            </a:r>
          </a:p>
          <a:p>
            <a:pPr>
              <a:lnSpc>
                <a:spcPct val="90000"/>
              </a:lnSpc>
              <a:buNone/>
            </a:pPr>
            <a:r>
              <a:rPr lang="pt-BR" sz="1400" dirty="0" smtClean="0"/>
              <a:t>    0    0    0    0      0        0       0            0           0        0            0         0    H(1) aH(0) bH(3) cH(2)</a:t>
            </a:r>
          </a:p>
          <a:p>
            <a:pPr>
              <a:lnSpc>
                <a:spcPct val="90000"/>
              </a:lnSpc>
              <a:buNone/>
            </a:pPr>
            <a:r>
              <a:rPr lang="pt-BR" sz="1400" dirty="0" smtClean="0"/>
              <a:t>    0    0    b    0      0        0       0            0           0        0            0         0      0      0         0         0</a:t>
            </a:r>
          </a:p>
          <a:p>
            <a:pPr>
              <a:lnSpc>
                <a:spcPct val="90000"/>
              </a:lnSpc>
              <a:buNone/>
            </a:pPr>
            <a:r>
              <a:rPr lang="pt-BR" sz="1400" dirty="0" smtClean="0"/>
              <a:t>    0    0    0    0  F2(2) aF2(3) bF2(0) cF2(1)       0       0             0         0      0      0         0         0</a:t>
            </a:r>
          </a:p>
          <a:p>
            <a:pPr>
              <a:lnSpc>
                <a:spcPct val="90000"/>
              </a:lnSpc>
              <a:buNone/>
            </a:pPr>
            <a:r>
              <a:rPr lang="pt-BR" sz="1400" dirty="0" smtClean="0"/>
              <a:t>    0    0    0    0      0        0       0            0        F1(2) aF1(3) bF1(0) cF1(2)  0       0         0         0</a:t>
            </a:r>
          </a:p>
          <a:p>
            <a:pPr>
              <a:lnSpc>
                <a:spcPct val="90000"/>
              </a:lnSpc>
              <a:buNone/>
            </a:pPr>
            <a:r>
              <a:rPr lang="pt-BR" sz="1400" dirty="0" smtClean="0"/>
              <a:t>    0    0    0    0      0        0       0            0           0        0            0         0    H(2)  aH(3) bH(0) cH(2)</a:t>
            </a:r>
          </a:p>
          <a:p>
            <a:pPr>
              <a:lnSpc>
                <a:spcPct val="90000"/>
              </a:lnSpc>
              <a:buNone/>
            </a:pPr>
            <a:r>
              <a:rPr lang="pt-BR" sz="1400" dirty="0" smtClean="0"/>
              <a:t>    0    0    0    c      0        0       0            0           0        0            0         0       0      0        0         0</a:t>
            </a:r>
          </a:p>
          <a:p>
            <a:pPr>
              <a:lnSpc>
                <a:spcPct val="90000"/>
              </a:lnSpc>
              <a:buNone/>
            </a:pPr>
            <a:r>
              <a:rPr lang="pt-BR" sz="1400" dirty="0" smtClean="0"/>
              <a:t>    0    0    0    0  F2(3) aF2(2) bF2(1) cF2(0)       0       0             0         0       0     0         0         0</a:t>
            </a:r>
          </a:p>
          <a:p>
            <a:pPr>
              <a:lnSpc>
                <a:spcPct val="90000"/>
              </a:lnSpc>
              <a:buNone/>
            </a:pPr>
            <a:r>
              <a:rPr lang="pt-BR" sz="1400" dirty="0" smtClean="0"/>
              <a:t>    0    0    0    0      0        0       0            0        F1(3) aF1(2) bF1(1) cF1(0)   0      0         0         0</a:t>
            </a:r>
          </a:p>
          <a:p>
            <a:pPr>
              <a:lnSpc>
                <a:spcPct val="90000"/>
              </a:lnSpc>
              <a:buNone/>
            </a:pPr>
            <a:r>
              <a:rPr lang="pt-BR" sz="1400" dirty="0" smtClean="0"/>
              <a:t>    0    0    0    0      0        0       0            0           0        0            0         0    H(3) aH(2) bH(1)  cH(0)</a:t>
            </a:r>
          </a:p>
          <a:p>
            <a:pPr>
              <a:lnSpc>
                <a:spcPct val="90000"/>
              </a:lnSpc>
              <a:buNone/>
            </a:pPr>
            <a:endParaRPr lang="pt-BR" sz="1400" dirty="0" smtClean="0"/>
          </a:p>
          <a:p>
            <a:pPr>
              <a:lnSpc>
                <a:spcPct val="90000"/>
              </a:lnSpc>
            </a:pPr>
            <a:r>
              <a:rPr lang="pt-BR" sz="1600" dirty="0" smtClean="0"/>
              <a:t>a= (-1)</a:t>
            </a:r>
            <a:r>
              <a:rPr lang="pt-BR" sz="1600" baseline="30000" dirty="0" smtClean="0"/>
              <a:t>k2</a:t>
            </a:r>
            <a:r>
              <a:rPr lang="pt-BR" sz="1600" dirty="0" smtClean="0"/>
              <a:t>, b= (-1)</a:t>
            </a:r>
            <a:r>
              <a:rPr lang="pt-BR" sz="1600" baseline="30000" dirty="0" smtClean="0"/>
              <a:t>k1</a:t>
            </a:r>
            <a:r>
              <a:rPr lang="pt-BR" sz="1600" dirty="0" smtClean="0"/>
              <a:t>,  c= (-1)</a:t>
            </a:r>
            <a:r>
              <a:rPr lang="pt-BR" sz="1600" baseline="30000" dirty="0" smtClean="0"/>
              <a:t>k1+k2</a:t>
            </a:r>
            <a:r>
              <a:rPr lang="pt-BR" sz="1600" dirty="0" smtClean="0"/>
              <a:t>.</a:t>
            </a:r>
          </a:p>
          <a:p>
            <a:pPr lvl="1">
              <a:lnSpc>
                <a:spcPct val="90000"/>
              </a:lnSpc>
              <a:buNone/>
            </a:pPr>
            <a:endParaRPr lang="pt-BR" sz="14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101</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Linear trails</a:t>
            </a:r>
          </a:p>
        </p:txBody>
      </p:sp>
      <p:sp>
        <p:nvSpPr>
          <p:cNvPr id="82949" name="Rectangle 3"/>
          <p:cNvSpPr>
            <a:spLocks noGrp="1" noChangeArrowheads="1"/>
          </p:cNvSpPr>
          <p:nvPr>
            <p:ph type="body" idx="1"/>
          </p:nvPr>
        </p:nvSpPr>
        <p:spPr>
          <a:xfrm>
            <a:off x="304800" y="1066800"/>
            <a:ext cx="8458200" cy="4953000"/>
          </a:xfrm>
        </p:spPr>
        <p:txBody>
          <a:bodyPr/>
          <a:lstStyle/>
          <a:p>
            <a:pPr>
              <a:lnSpc>
                <a:spcPct val="90000"/>
              </a:lnSpc>
            </a:pPr>
            <a:r>
              <a:rPr lang="en-US" sz="2000" dirty="0" smtClean="0"/>
              <a:t>A </a:t>
            </a:r>
            <a:r>
              <a:rPr lang="en-US" sz="2000" i="1" dirty="0" smtClean="0"/>
              <a:t>linear trail </a:t>
            </a:r>
            <a:r>
              <a:rPr lang="en-US" sz="2000" dirty="0" smtClean="0"/>
              <a:t>is a sequence U= (u</a:t>
            </a:r>
            <a:r>
              <a:rPr lang="en-US" sz="2000" baseline="30000" dirty="0" smtClean="0"/>
              <a:t>(0)</a:t>
            </a:r>
            <a:r>
              <a:rPr lang="en-US" sz="2000" dirty="0" smtClean="0"/>
              <a:t>, u</a:t>
            </a:r>
            <a:r>
              <a:rPr lang="en-US" sz="2000" baseline="30000" dirty="0" smtClean="0"/>
              <a:t>(1)</a:t>
            </a:r>
            <a:r>
              <a:rPr lang="en-US" sz="2000" dirty="0" smtClean="0"/>
              <a:t>, ..., u</a:t>
            </a:r>
            <a:r>
              <a:rPr lang="en-US" sz="2000" baseline="30000" dirty="0" smtClean="0"/>
              <a:t>(r)</a:t>
            </a:r>
            <a:r>
              <a:rPr lang="en-US" sz="2000" dirty="0" smtClean="0"/>
              <a:t>), associated with a composite function </a:t>
            </a:r>
            <a:r>
              <a:rPr lang="en-US" sz="2000" dirty="0" smtClean="0">
                <a:latin typeface="Math1Mono"/>
              </a:rPr>
              <a:t>b</a:t>
            </a:r>
            <a:r>
              <a:rPr lang="en-US" sz="2000" dirty="0" smtClean="0"/>
              <a:t>= </a:t>
            </a:r>
            <a:r>
              <a:rPr lang="en-US" sz="2000" dirty="0" smtClean="0">
                <a:latin typeface="Math1Mono"/>
              </a:rPr>
              <a:t>r</a:t>
            </a:r>
            <a:r>
              <a:rPr lang="en-US" sz="2000" baseline="30000" dirty="0" smtClean="0"/>
              <a:t>(0)</a:t>
            </a:r>
            <a:r>
              <a:rPr lang="en-US" sz="2000" dirty="0" smtClean="0"/>
              <a:t> </a:t>
            </a:r>
            <a:r>
              <a:rPr lang="en-US" sz="2000" dirty="0" smtClean="0">
                <a:latin typeface="Math1Mono"/>
              </a:rPr>
              <a:t>r</a:t>
            </a:r>
            <a:r>
              <a:rPr lang="en-US" sz="2000" baseline="30000" dirty="0" smtClean="0"/>
              <a:t>(1)</a:t>
            </a:r>
            <a:r>
              <a:rPr lang="en-US" sz="2000" dirty="0" smtClean="0"/>
              <a:t> ... </a:t>
            </a:r>
            <a:r>
              <a:rPr lang="en-US" sz="2000" dirty="0" smtClean="0">
                <a:latin typeface="Math1Mono"/>
              </a:rPr>
              <a:t>r</a:t>
            </a:r>
            <a:r>
              <a:rPr lang="en-US" sz="2000" baseline="30000" dirty="0" smtClean="0"/>
              <a:t>(r)</a:t>
            </a:r>
            <a:r>
              <a:rPr lang="en-US" sz="2000" dirty="0" smtClean="0"/>
              <a:t> with correlation contribution at each step of C((u</a:t>
            </a:r>
            <a:r>
              <a:rPr lang="en-US" sz="2000" baseline="30000" dirty="0" smtClean="0"/>
              <a:t>(</a:t>
            </a:r>
            <a:r>
              <a:rPr lang="en-US" sz="2000" baseline="30000" dirty="0" err="1" smtClean="0"/>
              <a:t>i</a:t>
            </a:r>
            <a:r>
              <a:rPr lang="en-US" sz="2000" baseline="30000" dirty="0" smtClean="0"/>
              <a:t>)</a:t>
            </a:r>
            <a:r>
              <a:rPr lang="en-US" sz="2000" dirty="0" smtClean="0"/>
              <a:t>)</a:t>
            </a:r>
            <a:r>
              <a:rPr lang="en-US" sz="2000" dirty="0" smtClean="0">
                <a:latin typeface="Math1"/>
              </a:rPr>
              <a:t>·</a:t>
            </a:r>
            <a:r>
              <a:rPr lang="en-US" sz="2000" dirty="0" smtClean="0">
                <a:latin typeface="Math1Mono"/>
              </a:rPr>
              <a:t>r</a:t>
            </a:r>
            <a:r>
              <a:rPr lang="en-US" sz="2000" baseline="30000" dirty="0" smtClean="0"/>
              <a:t>(</a:t>
            </a:r>
            <a:r>
              <a:rPr lang="en-US" sz="2000" baseline="30000" dirty="0" err="1" smtClean="0"/>
              <a:t>i</a:t>
            </a:r>
            <a:r>
              <a:rPr lang="en-US" sz="2000" baseline="30000" dirty="0" smtClean="0"/>
              <a:t>)</a:t>
            </a:r>
            <a:r>
              <a:rPr lang="en-US" sz="2000" dirty="0" smtClean="0"/>
              <a:t>(a), u</a:t>
            </a:r>
            <a:r>
              <a:rPr lang="en-US" sz="2000" baseline="30000" dirty="0" smtClean="0"/>
              <a:t>(i-1)</a:t>
            </a:r>
            <a:r>
              <a:rPr lang="en-US" sz="2000" dirty="0" smtClean="0">
                <a:latin typeface="Math1"/>
              </a:rPr>
              <a:t>·</a:t>
            </a:r>
            <a:r>
              <a:rPr lang="en-US" sz="2000" dirty="0" smtClean="0"/>
              <a:t>a) and overall  correlation of C</a:t>
            </a:r>
            <a:r>
              <a:rPr lang="en-US" sz="2000" baseline="30000" dirty="0" smtClean="0"/>
              <a:t>p</a:t>
            </a:r>
            <a:r>
              <a:rPr lang="en-US" sz="2000" dirty="0" smtClean="0"/>
              <a:t>(U)= </a:t>
            </a:r>
            <a:r>
              <a:rPr lang="en-US" dirty="0" smtClean="0">
                <a:latin typeface="Math1Mono"/>
              </a:rPr>
              <a:t>∏</a:t>
            </a:r>
            <a:r>
              <a:rPr lang="en-US" sz="2000" baseline="-25000" dirty="0" err="1" smtClean="0"/>
              <a:t>i</a:t>
            </a:r>
            <a:r>
              <a:rPr lang="en-US" sz="2000" dirty="0" smtClean="0"/>
              <a:t> </a:t>
            </a:r>
            <a:r>
              <a:rPr lang="en-US" sz="2000" dirty="0" smtClean="0"/>
              <a:t>[C</a:t>
            </a:r>
            <a:r>
              <a:rPr lang="en-US" sz="2000" baseline="30000" dirty="0" smtClean="0">
                <a:latin typeface="Math1Mono"/>
              </a:rPr>
              <a:t>r</a:t>
            </a:r>
            <a:r>
              <a:rPr lang="en-US" sz="2000" baseline="30000" dirty="0" smtClean="0"/>
              <a:t>(</a:t>
            </a:r>
            <a:r>
              <a:rPr lang="en-US" sz="2000" baseline="30000" dirty="0" err="1" smtClean="0"/>
              <a:t>i</a:t>
            </a:r>
            <a:r>
              <a:rPr lang="en-US" sz="2000" baseline="30000" dirty="0" smtClean="0"/>
              <a:t>)</a:t>
            </a:r>
            <a:r>
              <a:rPr lang="en-US" sz="2000" dirty="0" smtClean="0"/>
              <a:t>]</a:t>
            </a:r>
            <a:r>
              <a:rPr lang="en-US" sz="2000" baseline="-25000" dirty="0" smtClean="0"/>
              <a:t>u(</a:t>
            </a:r>
            <a:r>
              <a:rPr lang="en-US" sz="2000" baseline="-25000" dirty="0" err="1" smtClean="0"/>
              <a:t>i</a:t>
            </a:r>
            <a:r>
              <a:rPr lang="en-US" sz="2000" baseline="-25000" dirty="0" smtClean="0"/>
              <a:t>), u(i-1)</a:t>
            </a:r>
            <a:r>
              <a:rPr lang="en-US" sz="2000" dirty="0" smtClean="0"/>
              <a:t>.</a:t>
            </a:r>
          </a:p>
          <a:p>
            <a:pPr>
              <a:lnSpc>
                <a:spcPct val="90000"/>
              </a:lnSpc>
              <a:buNone/>
            </a:pPr>
            <a:endParaRPr lang="en-US" sz="2000" dirty="0" smtClean="0"/>
          </a:p>
          <a:p>
            <a:pPr>
              <a:lnSpc>
                <a:spcPct val="90000"/>
              </a:lnSpc>
            </a:pPr>
            <a:r>
              <a:rPr lang="en-US" sz="2000" i="1" dirty="0" smtClean="0"/>
              <a:t>Theorem:  </a:t>
            </a:r>
            <a:r>
              <a:rPr lang="en-US" sz="2000" dirty="0" smtClean="0"/>
              <a:t>C(</a:t>
            </a:r>
            <a:r>
              <a:rPr lang="en-US" sz="2000" dirty="0" err="1" smtClean="0"/>
              <a:t>u</a:t>
            </a:r>
            <a:r>
              <a:rPr lang="en-US" sz="2000" dirty="0" err="1" smtClean="0">
                <a:latin typeface="Math1"/>
              </a:rPr>
              <a:t>·</a:t>
            </a:r>
            <a:r>
              <a:rPr lang="en-US" sz="2000" dirty="0" err="1" smtClean="0">
                <a:latin typeface="Math1" pitchFamily="2" charset="2"/>
              </a:rPr>
              <a:t>b</a:t>
            </a:r>
            <a:r>
              <a:rPr lang="en-US" sz="2000" dirty="0" smtClean="0"/>
              <a:t>(a), </a:t>
            </a:r>
            <a:r>
              <a:rPr lang="en-US" sz="2000" dirty="0" err="1" smtClean="0"/>
              <a:t>w</a:t>
            </a:r>
            <a:r>
              <a:rPr lang="en-US" sz="2000" dirty="0" err="1" smtClean="0">
                <a:latin typeface="Math1"/>
              </a:rPr>
              <a:t>·</a:t>
            </a:r>
            <a:r>
              <a:rPr lang="en-US" sz="2000" dirty="0" err="1" smtClean="0"/>
              <a:t>a</a:t>
            </a:r>
            <a:r>
              <a:rPr lang="en-US" sz="2000" dirty="0" smtClean="0"/>
              <a:t>)= </a:t>
            </a:r>
            <a:r>
              <a:rPr lang="en-US" dirty="0" smtClean="0">
                <a:latin typeface="Math1Mono"/>
              </a:rPr>
              <a:t>∑</a:t>
            </a:r>
            <a:r>
              <a:rPr lang="en-US" sz="2000" baseline="-25000" dirty="0" smtClean="0"/>
              <a:t>U, u(0)=u, u(r)=</a:t>
            </a:r>
            <a:r>
              <a:rPr lang="en-US" sz="2000" baseline="-25000" dirty="0" err="1" smtClean="0"/>
              <a:t>w</a:t>
            </a:r>
            <a:r>
              <a:rPr lang="en-US" sz="2000" dirty="0" err="1" smtClean="0"/>
              <a:t>C</a:t>
            </a:r>
            <a:r>
              <a:rPr lang="en-US" sz="2000" baseline="-25000" dirty="0" err="1" smtClean="0"/>
              <a:t>p</a:t>
            </a:r>
            <a:r>
              <a:rPr lang="en-US" sz="2000" dirty="0" smtClean="0"/>
              <a:t>(U).</a:t>
            </a:r>
          </a:p>
          <a:p>
            <a:pPr>
              <a:lnSpc>
                <a:spcPct val="90000"/>
              </a:lnSpc>
              <a:buNone/>
            </a:pPr>
            <a:endParaRPr lang="en-US" sz="2400" dirty="0" smtClean="0"/>
          </a:p>
          <a:p>
            <a:pPr>
              <a:lnSpc>
                <a:spcPct val="90000"/>
              </a:lnSpc>
            </a:pPr>
            <a:r>
              <a:rPr lang="en-US" sz="2000" i="1" dirty="0" smtClean="0"/>
              <a:t>Truncating Function: </a:t>
            </a:r>
            <a:r>
              <a:rPr lang="en-US" sz="2000" dirty="0" smtClean="0"/>
              <a:t>Let a'=h</a:t>
            </a:r>
            <a:r>
              <a:rPr lang="en-US" sz="2000" baseline="30000" dirty="0" smtClean="0"/>
              <a:t>(r)</a:t>
            </a:r>
            <a:r>
              <a:rPr lang="en-US" sz="2000" dirty="0" smtClean="0"/>
              <a:t>(a), h[r]=h</a:t>
            </a:r>
            <a:r>
              <a:rPr lang="en-US" sz="2000" baseline="30000" dirty="0" smtClean="0"/>
              <a:t>(r)</a:t>
            </a:r>
            <a:r>
              <a:rPr lang="en-US" sz="2000" dirty="0" smtClean="0"/>
              <a:t> and h[r]: GF(2)</a:t>
            </a:r>
            <a:r>
              <a:rPr lang="en-US" sz="2000" baseline="30000" dirty="0" smtClean="0"/>
              <a:t>n-1</a:t>
            </a:r>
            <a:r>
              <a:rPr lang="en-US" sz="2000" dirty="0" smtClean="0">
                <a:sym typeface="Wingdings" pitchFamily="2" charset="2"/>
              </a:rPr>
              <a:t></a:t>
            </a:r>
            <a:r>
              <a:rPr lang="en-US" sz="2000" dirty="0" smtClean="0"/>
              <a:t>GF(2)</a:t>
            </a:r>
            <a:r>
              <a:rPr lang="en-US" sz="2000" baseline="30000" dirty="0" smtClean="0"/>
              <a:t>n</a:t>
            </a:r>
            <a:r>
              <a:rPr lang="en-US" sz="2000" dirty="0" smtClean="0"/>
              <a:t> be defined by </a:t>
            </a:r>
            <a:r>
              <a:rPr lang="en-US" sz="2000" dirty="0" err="1" smtClean="0"/>
              <a:t>a</a:t>
            </a:r>
            <a:r>
              <a:rPr lang="en-US" sz="2000" baseline="-25000" dirty="0" err="1" smtClean="0"/>
              <a:t>i</a:t>
            </a:r>
            <a:r>
              <a:rPr lang="en-US" sz="2000" dirty="0" smtClean="0"/>
              <a:t>'=</a:t>
            </a:r>
            <a:r>
              <a:rPr lang="en-US" sz="2000" dirty="0" err="1" smtClean="0"/>
              <a:t>a</a:t>
            </a:r>
            <a:r>
              <a:rPr lang="en-US" sz="2000" baseline="-25000" dirty="0" err="1" smtClean="0"/>
              <a:t>i</a:t>
            </a:r>
            <a:r>
              <a:rPr lang="en-US" sz="2000" dirty="0" smtClean="0"/>
              <a:t> for i</a:t>
            </a:r>
            <a:r>
              <a:rPr lang="en-US" sz="2000" dirty="0" smtClean="0">
                <a:latin typeface="Math1Mono"/>
              </a:rPr>
              <a:t>¹</a:t>
            </a:r>
            <a:r>
              <a:rPr lang="en-US" sz="2000" dirty="0" smtClean="0"/>
              <a:t>s and a</a:t>
            </a:r>
            <a:r>
              <a:rPr lang="en-US" sz="2000" baseline="-25000" dirty="0" smtClean="0"/>
              <a:t>s</a:t>
            </a:r>
            <a:r>
              <a:rPr lang="en-US" sz="2000" dirty="0" smtClean="0"/>
              <a:t>'= </a:t>
            </a:r>
            <a:r>
              <a:rPr lang="en-US" sz="2000" dirty="0" err="1" smtClean="0">
                <a:latin typeface="Math1Mono"/>
              </a:rPr>
              <a:t>e⊕</a:t>
            </a:r>
            <a:r>
              <a:rPr lang="en-US" sz="2000" dirty="0" err="1" smtClean="0"/>
              <a:t>v</a:t>
            </a:r>
            <a:r>
              <a:rPr lang="en-US" sz="2000" dirty="0" err="1" smtClean="0">
                <a:latin typeface="Math1"/>
              </a:rPr>
              <a:t>·</a:t>
            </a:r>
            <a:r>
              <a:rPr lang="en-US" sz="2000" dirty="0" err="1" smtClean="0"/>
              <a:t>a</a:t>
            </a:r>
            <a:r>
              <a:rPr lang="en-US" sz="2000" dirty="0" err="1" smtClean="0">
                <a:latin typeface="Math1Mono"/>
              </a:rPr>
              <a:t>⊕</a:t>
            </a:r>
            <a:r>
              <a:rPr lang="en-US" sz="2000" dirty="0" err="1" smtClean="0"/>
              <a:t>a</a:t>
            </a:r>
            <a:r>
              <a:rPr lang="en-US" sz="2000" baseline="-25000" dirty="0" err="1" smtClean="0"/>
              <a:t>s</a:t>
            </a:r>
            <a:r>
              <a:rPr lang="en-US" sz="2000" dirty="0" smtClean="0"/>
              <a:t> where </a:t>
            </a:r>
            <a:r>
              <a:rPr lang="en-US" sz="2000" dirty="0" err="1" smtClean="0"/>
              <a:t>v</a:t>
            </a:r>
            <a:r>
              <a:rPr lang="en-US" sz="2000" baseline="30000" dirty="0" err="1" smtClean="0"/>
              <a:t>T</a:t>
            </a:r>
            <a:r>
              <a:rPr lang="en-US" sz="2000" dirty="0" err="1" smtClean="0"/>
              <a:t>a</a:t>
            </a:r>
            <a:r>
              <a:rPr lang="en-US" sz="2000" dirty="0" smtClean="0"/>
              <a:t>=</a:t>
            </a:r>
            <a:r>
              <a:rPr lang="en-US" sz="2000" dirty="0" smtClean="0">
                <a:latin typeface="Math1Mono"/>
              </a:rPr>
              <a:t>e</a:t>
            </a:r>
            <a:r>
              <a:rPr lang="en-US" sz="2000" dirty="0" smtClean="0">
                <a:latin typeface="Math1" pitchFamily="2" charset="2"/>
              </a:rPr>
              <a:t> </a:t>
            </a:r>
            <a:r>
              <a:rPr lang="en-US" sz="2000" dirty="0" smtClean="0"/>
              <a:t>defined the restriction.  Then </a:t>
            </a:r>
          </a:p>
          <a:p>
            <a:pPr lvl="1">
              <a:lnSpc>
                <a:spcPct val="90000"/>
              </a:lnSpc>
            </a:pPr>
            <a:r>
              <a:rPr lang="en-US" sz="2000" dirty="0" smtClean="0"/>
              <a:t>C</a:t>
            </a:r>
            <a:r>
              <a:rPr lang="en-US" sz="2000" baseline="30000" dirty="0" smtClean="0"/>
              <a:t>h[r]</a:t>
            </a:r>
            <a:r>
              <a:rPr lang="en-US" sz="2000" baseline="-25000" dirty="0" err="1" smtClean="0"/>
              <a:t>w,w</a:t>
            </a:r>
            <a:r>
              <a:rPr lang="en-US" sz="2000" dirty="0" smtClean="0"/>
              <a:t>=1</a:t>
            </a:r>
          </a:p>
          <a:p>
            <a:pPr lvl="1">
              <a:lnSpc>
                <a:spcPct val="90000"/>
              </a:lnSpc>
            </a:pPr>
            <a:r>
              <a:rPr lang="en-US" sz="2000" dirty="0" err="1" smtClean="0"/>
              <a:t>C</a:t>
            </a:r>
            <a:r>
              <a:rPr lang="en-US" sz="2000" baseline="30000" dirty="0" err="1" smtClean="0"/>
              <a:t>h</a:t>
            </a:r>
            <a:r>
              <a:rPr lang="en-US" sz="2000" baseline="30000" dirty="0" smtClean="0"/>
              <a:t>[r]</a:t>
            </a:r>
            <a:r>
              <a:rPr lang="en-US" sz="2000" baseline="-25000" dirty="0" err="1" smtClean="0"/>
              <a:t>v</a:t>
            </a:r>
            <a:r>
              <a:rPr lang="en-US" sz="2000" baseline="-25000" dirty="0" err="1" smtClean="0">
                <a:latin typeface="Math1Mono"/>
              </a:rPr>
              <a:t>⊕</a:t>
            </a:r>
            <a:r>
              <a:rPr lang="en-US" sz="2000" baseline="-25000" dirty="0" err="1" smtClean="0"/>
              <a:t>w,w</a:t>
            </a:r>
            <a:r>
              <a:rPr lang="en-US" sz="2000" dirty="0" smtClean="0"/>
              <a:t>= (-1)</a:t>
            </a:r>
            <a:r>
              <a:rPr lang="en-US" sz="2000" baseline="30000" dirty="0" smtClean="0">
                <a:latin typeface="Math1Mono"/>
              </a:rPr>
              <a:t>e</a:t>
            </a:r>
            <a:r>
              <a:rPr lang="en-US" sz="2000" dirty="0" smtClean="0"/>
              <a:t>, for all w: </a:t>
            </a:r>
            <a:r>
              <a:rPr lang="en-US" sz="2000" dirty="0" err="1" smtClean="0"/>
              <a:t>w</a:t>
            </a:r>
            <a:r>
              <a:rPr lang="en-US" sz="2000" baseline="-25000" dirty="0" err="1" smtClean="0"/>
              <a:t>s</a:t>
            </a:r>
            <a:r>
              <a:rPr lang="en-US" sz="2000" dirty="0" smtClean="0"/>
              <a:t>=0; note there are the non-zero entries both of amplitude 1.  </a:t>
            </a:r>
          </a:p>
          <a:p>
            <a:pPr lvl="1">
              <a:lnSpc>
                <a:spcPct val="90000"/>
              </a:lnSpc>
            </a:pPr>
            <a:r>
              <a:rPr lang="en-US" sz="2000" dirty="0" smtClean="0"/>
              <a:t>If C'= C C</a:t>
            </a:r>
            <a:r>
              <a:rPr lang="en-US" sz="2000" baseline="30000" dirty="0" smtClean="0"/>
              <a:t>h(r)</a:t>
            </a:r>
            <a:r>
              <a:rPr lang="en-US" sz="2000" dirty="0" smtClean="0"/>
              <a:t>, </a:t>
            </a:r>
            <a:r>
              <a:rPr lang="en-US" sz="2000" dirty="0" err="1" smtClean="0"/>
              <a:t>C'</a:t>
            </a:r>
            <a:r>
              <a:rPr lang="en-US" sz="2000" baseline="-25000" dirty="0" err="1" smtClean="0"/>
              <a:t>u,w</a:t>
            </a:r>
            <a:r>
              <a:rPr lang="en-US" sz="2000" dirty="0" smtClean="0"/>
              <a:t>= </a:t>
            </a:r>
            <a:r>
              <a:rPr lang="en-US" sz="2000" dirty="0" err="1" smtClean="0"/>
              <a:t>C</a:t>
            </a:r>
            <a:r>
              <a:rPr lang="en-US" sz="2000" baseline="-25000" dirty="0" err="1" smtClean="0"/>
              <a:t>u,w</a:t>
            </a:r>
            <a:r>
              <a:rPr lang="en-US" sz="2000" dirty="0" smtClean="0">
                <a:latin typeface="Math1Mono"/>
              </a:rPr>
              <a:t>⊕</a:t>
            </a:r>
            <a:r>
              <a:rPr lang="en-US" sz="2000" dirty="0" smtClean="0"/>
              <a:t>(-1)</a:t>
            </a:r>
            <a:r>
              <a:rPr lang="en-US" sz="2000" baseline="30000" dirty="0" err="1" smtClean="0">
                <a:latin typeface="Math1Mono"/>
              </a:rPr>
              <a:t>e</a:t>
            </a:r>
            <a:r>
              <a:rPr lang="en-US" sz="2000" dirty="0" err="1" smtClean="0"/>
              <a:t>C</a:t>
            </a:r>
            <a:r>
              <a:rPr lang="en-US" sz="2000" baseline="-25000" dirty="0" err="1" smtClean="0"/>
              <a:t>u,v</a:t>
            </a:r>
            <a:r>
              <a:rPr lang="en-US" sz="2000" baseline="-25000" dirty="0" err="1" smtClean="0">
                <a:latin typeface="Math1Mono"/>
              </a:rPr>
              <a:t>⊕</a:t>
            </a:r>
            <a:r>
              <a:rPr lang="en-US" sz="2000" baseline="-25000" dirty="0" err="1" smtClean="0"/>
              <a:t>w</a:t>
            </a:r>
            <a:r>
              <a:rPr lang="en-US" sz="2000" dirty="0" smtClean="0"/>
              <a:t> if </a:t>
            </a:r>
            <a:r>
              <a:rPr lang="en-US" sz="2000" dirty="0" err="1" smtClean="0"/>
              <a:t>w</a:t>
            </a:r>
            <a:r>
              <a:rPr lang="en-US" sz="2000" baseline="-25000" dirty="0" err="1" smtClean="0"/>
              <a:t>s</a:t>
            </a:r>
            <a:r>
              <a:rPr lang="en-US" sz="2000" dirty="0" smtClean="0"/>
              <a:t>=1 and 0 if </a:t>
            </a:r>
            <a:r>
              <a:rPr lang="en-US" sz="2000" dirty="0" err="1" smtClean="0"/>
              <a:t>w</a:t>
            </a:r>
            <a:r>
              <a:rPr lang="en-US" sz="2000" baseline="-25000" dirty="0" err="1" smtClean="0"/>
              <a:t>s</a:t>
            </a:r>
            <a:r>
              <a:rPr lang="en-US" sz="2000" dirty="0" smtClean="0"/>
              <a:t>=0.</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102</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Long Range correlation</a:t>
            </a:r>
          </a:p>
        </p:txBody>
      </p:sp>
      <p:sp>
        <p:nvSpPr>
          <p:cNvPr id="82949" name="Rectangle 3"/>
          <p:cNvSpPr>
            <a:spLocks noGrp="1" noChangeArrowheads="1"/>
          </p:cNvSpPr>
          <p:nvPr>
            <p:ph type="body" idx="1"/>
          </p:nvPr>
        </p:nvSpPr>
        <p:spPr>
          <a:xfrm>
            <a:off x="457200" y="1600200"/>
            <a:ext cx="8305800" cy="4419600"/>
          </a:xfrm>
        </p:spPr>
        <p:txBody>
          <a:bodyPr/>
          <a:lstStyle/>
          <a:p>
            <a:pPr>
              <a:lnSpc>
                <a:spcPct val="90000"/>
              </a:lnSpc>
            </a:pPr>
            <a:r>
              <a:rPr lang="en-US" sz="2000" dirty="0" smtClean="0"/>
              <a:t>Put u[</a:t>
            </a:r>
            <a:r>
              <a:rPr lang="en-US" sz="2000" dirty="0" err="1" smtClean="0"/>
              <a:t>i</a:t>
            </a:r>
            <a:r>
              <a:rPr lang="en-US" sz="2000" dirty="0" smtClean="0"/>
              <a:t>]= u</a:t>
            </a:r>
            <a:r>
              <a:rPr lang="en-US" sz="2000" baseline="30000" dirty="0" smtClean="0"/>
              <a:t>(</a:t>
            </a:r>
            <a:r>
              <a:rPr lang="en-US" sz="2000" baseline="30000" dirty="0" err="1" smtClean="0"/>
              <a:t>i</a:t>
            </a:r>
            <a:r>
              <a:rPr lang="en-US" sz="2000" baseline="30000" dirty="0" smtClean="0"/>
              <a:t>)</a:t>
            </a:r>
            <a:r>
              <a:rPr lang="en-US" sz="2000" dirty="0" smtClean="0"/>
              <a:t>, k[</a:t>
            </a:r>
            <a:r>
              <a:rPr lang="en-US" sz="2000" dirty="0" err="1" smtClean="0"/>
              <a:t>i</a:t>
            </a:r>
            <a:r>
              <a:rPr lang="en-US" sz="2000" dirty="0" smtClean="0"/>
              <a:t>]=k(</a:t>
            </a:r>
            <a:r>
              <a:rPr lang="en-US" sz="2000" dirty="0" err="1" smtClean="0"/>
              <a:t>i</a:t>
            </a:r>
            <a:r>
              <a:rPr lang="en-US" sz="2000" dirty="0" smtClean="0"/>
              <a:t>), D[U]= </a:t>
            </a:r>
            <a:r>
              <a:rPr lang="en-US" sz="2000" dirty="0" err="1" smtClean="0"/>
              <a:t>d</a:t>
            </a:r>
            <a:r>
              <a:rPr lang="en-US" sz="2000" baseline="-25000" dirty="0" err="1" smtClean="0"/>
              <a:t>U</a:t>
            </a:r>
            <a:r>
              <a:rPr lang="en-US" sz="2000" dirty="0">
                <a:latin typeface="Math1Mono"/>
              </a:rPr>
              <a:t> ⊕ </a:t>
            </a:r>
            <a:r>
              <a:rPr lang="en-US" sz="2800" dirty="0" smtClean="0">
                <a:latin typeface="Math1Mono"/>
              </a:rPr>
              <a:t>⊕</a:t>
            </a:r>
            <a:r>
              <a:rPr lang="en-US" sz="2000" baseline="-25000" dirty="0" err="1" smtClean="0"/>
              <a:t>i</a:t>
            </a:r>
            <a:r>
              <a:rPr lang="en-US" sz="2000" dirty="0" smtClean="0"/>
              <a:t>(u</a:t>
            </a:r>
            <a:r>
              <a:rPr lang="en-US" sz="2000" baseline="30000" dirty="0" smtClean="0"/>
              <a:t>(</a:t>
            </a:r>
            <a:r>
              <a:rPr lang="en-US" sz="2000" baseline="30000" dirty="0" err="1" smtClean="0"/>
              <a:t>i</a:t>
            </a:r>
            <a:r>
              <a:rPr lang="en-US" sz="2000" baseline="30000" dirty="0" smtClean="0"/>
              <a:t>)</a:t>
            </a:r>
            <a:r>
              <a:rPr lang="en-US" sz="2000" dirty="0" smtClean="0"/>
              <a:t>)</a:t>
            </a:r>
            <a:r>
              <a:rPr lang="en-US" sz="2000" baseline="30000" dirty="0" err="1" smtClean="0"/>
              <a:t>T</a:t>
            </a:r>
            <a:r>
              <a:rPr lang="en-US" sz="2000" dirty="0" err="1" smtClean="0"/>
              <a:t>k</a:t>
            </a:r>
            <a:r>
              <a:rPr lang="en-US" sz="2000" baseline="30000" dirty="0" smtClean="0"/>
              <a:t>(</a:t>
            </a:r>
            <a:r>
              <a:rPr lang="en-US" sz="2000" baseline="30000" dirty="0" err="1" smtClean="0"/>
              <a:t>i</a:t>
            </a:r>
            <a:r>
              <a:rPr lang="en-US" sz="2000" baseline="30000" dirty="0" smtClean="0"/>
              <a:t>)</a:t>
            </a:r>
            <a:r>
              <a:rPr lang="en-US" sz="2000" dirty="0" smtClean="0"/>
              <a:t>, s[</a:t>
            </a:r>
            <a:r>
              <a:rPr lang="en-US" sz="2000" dirty="0" err="1" smtClean="0"/>
              <a:t>i</a:t>
            </a:r>
            <a:r>
              <a:rPr lang="en-US" sz="2000" dirty="0" smtClean="0"/>
              <a:t>]= </a:t>
            </a:r>
            <a:r>
              <a:rPr lang="en-US" sz="2000" dirty="0" err="1" smtClean="0"/>
              <a:t>s</a:t>
            </a:r>
            <a:r>
              <a:rPr lang="en-US" sz="2000" baseline="-25000" dirty="0" err="1" smtClean="0"/>
              <a:t>i</a:t>
            </a:r>
            <a:r>
              <a:rPr lang="en-US" sz="2000" dirty="0" smtClean="0"/>
              <a:t>, D[U,K]= </a:t>
            </a:r>
            <a:r>
              <a:rPr lang="en-US" sz="2000" dirty="0" err="1" smtClean="0"/>
              <a:t>d</a:t>
            </a:r>
            <a:r>
              <a:rPr lang="en-US" sz="2000" baseline="-25000" dirty="0" err="1" smtClean="0"/>
              <a:t>U</a:t>
            </a:r>
            <a:r>
              <a:rPr lang="en-US" sz="2000" dirty="0" err="1" smtClean="0">
                <a:latin typeface="Math1Mono"/>
              </a:rPr>
              <a:t>⊕</a:t>
            </a:r>
            <a:r>
              <a:rPr lang="en-US" sz="2000" dirty="0" err="1" smtClean="0"/>
              <a:t>U</a:t>
            </a:r>
            <a:r>
              <a:rPr lang="en-US" sz="2000" baseline="30000" dirty="0" err="1" smtClean="0"/>
              <a:t>T</a:t>
            </a:r>
            <a:r>
              <a:rPr lang="en-US" sz="2000" dirty="0" err="1" smtClean="0"/>
              <a:t>K</a:t>
            </a:r>
            <a:r>
              <a:rPr lang="en-US" sz="2000" dirty="0" smtClean="0"/>
              <a:t>.</a:t>
            </a:r>
          </a:p>
          <a:p>
            <a:pPr>
              <a:lnSpc>
                <a:spcPct val="90000"/>
              </a:lnSpc>
            </a:pPr>
            <a:r>
              <a:rPr lang="en-US" sz="2000" dirty="0" smtClean="0"/>
              <a:t>For key alternating ciphers, C</a:t>
            </a:r>
            <a:r>
              <a:rPr lang="en-US" sz="2000" baseline="-25000" dirty="0" smtClean="0"/>
              <a:t>p</a:t>
            </a:r>
            <a:r>
              <a:rPr lang="en-US" sz="2000" dirty="0" smtClean="0"/>
              <a:t>(U)= </a:t>
            </a:r>
            <a:r>
              <a:rPr lang="en-US" sz="2800" dirty="0" smtClean="0">
                <a:latin typeface="Math1Mono"/>
              </a:rPr>
              <a:t>∏</a:t>
            </a:r>
            <a:r>
              <a:rPr lang="en-US" sz="2000" baseline="-25000" dirty="0" err="1" smtClean="0"/>
              <a:t>i</a:t>
            </a:r>
            <a:r>
              <a:rPr lang="en-US" sz="2000" dirty="0" smtClean="0"/>
              <a:t> </a:t>
            </a:r>
            <a:r>
              <a:rPr lang="en-US" sz="2000" dirty="0" smtClean="0"/>
              <a:t>(-1)</a:t>
            </a:r>
            <a:r>
              <a:rPr lang="en-US" sz="2000" baseline="30000" dirty="0" smtClean="0"/>
              <a:t>D[U]</a:t>
            </a:r>
            <a:r>
              <a:rPr lang="en-US" sz="2000" dirty="0" smtClean="0"/>
              <a:t>|C</a:t>
            </a:r>
            <a:r>
              <a:rPr lang="en-US" sz="2000" baseline="-25000" dirty="0" smtClean="0"/>
              <a:t>p</a:t>
            </a:r>
            <a:r>
              <a:rPr lang="en-US" sz="2000" dirty="0" smtClean="0"/>
              <a:t>(U)|. </a:t>
            </a:r>
          </a:p>
          <a:p>
            <a:pPr>
              <a:lnSpc>
                <a:spcPct val="90000"/>
              </a:lnSpc>
            </a:pPr>
            <a:endParaRPr lang="en-US" sz="2000" dirty="0" smtClean="0"/>
          </a:p>
          <a:p>
            <a:pPr>
              <a:lnSpc>
                <a:spcPct val="90000"/>
              </a:lnSpc>
            </a:pPr>
            <a:r>
              <a:rPr lang="en-US" sz="2000" dirty="0" smtClean="0"/>
              <a:t>Put </a:t>
            </a:r>
            <a:r>
              <a:rPr lang="en-US" sz="2000" dirty="0" err="1" smtClean="0"/>
              <a:t>s</a:t>
            </a:r>
            <a:r>
              <a:rPr lang="en-US" sz="2000" baseline="-25000" dirty="0" err="1" smtClean="0"/>
              <a:t>i</a:t>
            </a:r>
            <a:r>
              <a:rPr lang="en-US" sz="2000" dirty="0" smtClean="0"/>
              <a:t>= </a:t>
            </a:r>
            <a:r>
              <a:rPr lang="en-US" sz="2000" dirty="0" err="1" smtClean="0"/>
              <a:t>U</a:t>
            </a:r>
            <a:r>
              <a:rPr lang="en-US" sz="2000" baseline="30000" dirty="0" err="1" smtClean="0"/>
              <a:t>T</a:t>
            </a:r>
            <a:r>
              <a:rPr lang="en-US" sz="2000" dirty="0" err="1" smtClean="0"/>
              <a:t>K</a:t>
            </a:r>
            <a:r>
              <a:rPr lang="en-US" sz="2000" dirty="0" err="1" smtClean="0">
                <a:latin typeface="Math1Mono"/>
              </a:rPr>
              <a:t>⊕</a:t>
            </a:r>
            <a:r>
              <a:rPr lang="en-US" sz="2000" dirty="0" err="1" smtClean="0"/>
              <a:t>d</a:t>
            </a:r>
            <a:r>
              <a:rPr lang="en-US" sz="2000" baseline="-25000" dirty="0" err="1" smtClean="0"/>
              <a:t>U</a:t>
            </a:r>
            <a:r>
              <a:rPr lang="en-US" sz="2000" dirty="0" smtClean="0"/>
              <a:t>, C(</a:t>
            </a:r>
            <a:r>
              <a:rPr lang="en-US" sz="2000" dirty="0" err="1" smtClean="0"/>
              <a:t>v</a:t>
            </a:r>
            <a:r>
              <a:rPr lang="en-US" sz="2000" dirty="0" err="1" smtClean="0">
                <a:latin typeface="Math1"/>
              </a:rPr>
              <a:t>·</a:t>
            </a:r>
            <a:r>
              <a:rPr lang="en-US" sz="2000" dirty="0" err="1" smtClean="0">
                <a:latin typeface="Math1" pitchFamily="2" charset="2"/>
              </a:rPr>
              <a:t>b</a:t>
            </a:r>
            <a:r>
              <a:rPr lang="en-US" sz="2000" dirty="0" smtClean="0"/>
              <a:t>(a), </a:t>
            </a:r>
            <a:r>
              <a:rPr lang="en-US" sz="2000" dirty="0" err="1" smtClean="0"/>
              <a:t>w</a:t>
            </a:r>
            <a:r>
              <a:rPr lang="en-US" sz="2000" dirty="0" err="1" smtClean="0">
                <a:latin typeface="Math1"/>
              </a:rPr>
              <a:t>·</a:t>
            </a:r>
            <a:r>
              <a:rPr lang="en-US" sz="2000" dirty="0" err="1" smtClean="0"/>
              <a:t>a</a:t>
            </a:r>
            <a:r>
              <a:rPr lang="en-US" sz="2000" dirty="0" smtClean="0"/>
              <a:t>)= </a:t>
            </a:r>
            <a:r>
              <a:rPr lang="en-US" dirty="0" smtClean="0">
                <a:latin typeface="Math1Mono"/>
              </a:rPr>
              <a:t>∑</a:t>
            </a:r>
            <a:r>
              <a:rPr lang="en-US" sz="2000" baseline="-25000" dirty="0" smtClean="0"/>
              <a:t>U, u(0)=u, u(r)=w</a:t>
            </a:r>
            <a:r>
              <a:rPr lang="en-US" sz="2000" dirty="0" smtClean="0"/>
              <a:t>(-1)</a:t>
            </a:r>
            <a:r>
              <a:rPr lang="en-US" sz="2000" baseline="30000" dirty="0" smtClean="0"/>
              <a:t>D[U,K]</a:t>
            </a:r>
            <a:r>
              <a:rPr lang="en-US" sz="2000" dirty="0" smtClean="0"/>
              <a:t>|C</a:t>
            </a:r>
            <a:r>
              <a:rPr lang="en-US" sz="2000" baseline="-25000" dirty="0" smtClean="0"/>
              <a:t>p</a:t>
            </a:r>
            <a:r>
              <a:rPr lang="en-US" sz="2000" dirty="0" smtClean="0"/>
              <a:t>(U)|.</a:t>
            </a:r>
          </a:p>
          <a:p>
            <a:pPr>
              <a:lnSpc>
                <a:spcPct val="90000"/>
              </a:lnSpc>
            </a:pPr>
            <a:r>
              <a:rPr lang="en-US" sz="2000" dirty="0" smtClean="0"/>
              <a:t>C</a:t>
            </a:r>
            <a:r>
              <a:rPr lang="en-US" sz="2000" baseline="-25000" dirty="0" smtClean="0"/>
              <a:t>p</a:t>
            </a:r>
            <a:r>
              <a:rPr lang="en-US" sz="2000" dirty="0" smtClean="0"/>
              <a:t>(U)= (-1)</a:t>
            </a:r>
            <a:r>
              <a:rPr lang="en-US" sz="2000" baseline="30000" dirty="0" smtClean="0"/>
              <a:t>s[i]</a:t>
            </a:r>
            <a:r>
              <a:rPr lang="en-US" sz="2000" dirty="0" smtClean="0"/>
              <a:t>C</a:t>
            </a:r>
            <a:r>
              <a:rPr lang="en-US" sz="2000" baseline="-25000" dirty="0" smtClean="0"/>
              <a:t>i</a:t>
            </a:r>
            <a:r>
              <a:rPr lang="en-US" sz="2000" dirty="0" smtClean="0"/>
              <a:t> , averaging over the round keys we get E(C</a:t>
            </a:r>
            <a:r>
              <a:rPr lang="en-US" sz="2000" baseline="-25000" dirty="0" smtClean="0"/>
              <a:t>t</a:t>
            </a:r>
            <a:r>
              <a:rPr lang="en-US" sz="2000" baseline="30000" dirty="0" smtClean="0"/>
              <a:t>2</a:t>
            </a:r>
            <a:r>
              <a:rPr lang="en-US" sz="2000" dirty="0" smtClean="0"/>
              <a:t>)= 2</a:t>
            </a:r>
            <a:r>
              <a:rPr lang="en-US" sz="2000" baseline="30000" dirty="0" smtClean="0"/>
              <a:t>-nk</a:t>
            </a:r>
            <a:r>
              <a:rPr lang="en-US" sz="2000" dirty="0" smtClean="0"/>
              <a:t> </a:t>
            </a:r>
            <a:r>
              <a:rPr lang="en-US" sz="2800" dirty="0" smtClean="0">
                <a:latin typeface="Math1Mono"/>
              </a:rPr>
              <a:t>∑</a:t>
            </a:r>
            <a:r>
              <a:rPr lang="en-US" sz="2000" baseline="-25000" dirty="0" smtClean="0">
                <a:latin typeface="Arial" pitchFamily="34" charset="0"/>
                <a:cs typeface="Arial" pitchFamily="34" charset="0"/>
              </a:rPr>
              <a:t>k</a:t>
            </a:r>
            <a:r>
              <a:rPr lang="en-US" sz="2000" dirty="0" smtClean="0"/>
              <a:t>(</a:t>
            </a:r>
            <a:r>
              <a:rPr lang="en-US" sz="2800" dirty="0" smtClean="0">
                <a:latin typeface="Math1Mono"/>
              </a:rPr>
              <a:t>∑</a:t>
            </a:r>
            <a:r>
              <a:rPr lang="en-US" sz="2000" baseline="-25000" dirty="0" err="1" smtClean="0">
                <a:latin typeface="Arial" pitchFamily="34" charset="0"/>
                <a:cs typeface="Arial" pitchFamily="34" charset="0"/>
              </a:rPr>
              <a:t>i</a:t>
            </a:r>
            <a:r>
              <a:rPr lang="en-US" sz="2000" dirty="0" smtClean="0"/>
              <a:t> (-1)</a:t>
            </a:r>
            <a:r>
              <a:rPr lang="en-US" sz="2000" baseline="30000" dirty="0" smtClean="0"/>
              <a:t>s[j]</a:t>
            </a:r>
            <a:r>
              <a:rPr lang="en-US" sz="2000" dirty="0" smtClean="0"/>
              <a:t>C</a:t>
            </a:r>
            <a:r>
              <a:rPr lang="en-US" sz="2000" baseline="-25000" dirty="0" smtClean="0"/>
              <a:t>i</a:t>
            </a:r>
            <a:r>
              <a:rPr lang="en-US" sz="2000" dirty="0" smtClean="0"/>
              <a:t>)</a:t>
            </a:r>
            <a:r>
              <a:rPr lang="en-US" sz="2000" baseline="30000" dirty="0" smtClean="0"/>
              <a:t>2</a:t>
            </a:r>
            <a:r>
              <a:rPr lang="en-US" sz="2000" dirty="0" smtClean="0"/>
              <a:t>. </a:t>
            </a:r>
          </a:p>
          <a:p>
            <a:pPr>
              <a:lnSpc>
                <a:spcPct val="90000"/>
              </a:lnSpc>
            </a:pPr>
            <a:endParaRPr lang="en-US" sz="2000" dirty="0" smtClean="0"/>
          </a:p>
          <a:p>
            <a:pPr>
              <a:lnSpc>
                <a:spcPct val="90000"/>
              </a:lnSpc>
            </a:pPr>
            <a:r>
              <a:rPr lang="en-US" sz="2000" dirty="0" smtClean="0"/>
              <a:t>After reduction, average correlation potential is E(C</a:t>
            </a:r>
            <a:r>
              <a:rPr lang="en-US" sz="2000" baseline="-25000" dirty="0" smtClean="0"/>
              <a:t>t</a:t>
            </a:r>
            <a:r>
              <a:rPr lang="en-US" sz="2000" baseline="30000" dirty="0" smtClean="0"/>
              <a:t>2</a:t>
            </a:r>
            <a:r>
              <a:rPr lang="en-US" sz="2000" dirty="0" smtClean="0"/>
              <a:t>)= </a:t>
            </a:r>
            <a:r>
              <a:rPr lang="en-US" dirty="0" smtClean="0">
                <a:latin typeface="Math1Mono"/>
              </a:rPr>
              <a:t>∑</a:t>
            </a:r>
            <a:r>
              <a:rPr lang="en-US" sz="2000" baseline="-25000" dirty="0" smtClean="0">
                <a:latin typeface="Arial" pitchFamily="34" charset="0"/>
                <a:cs typeface="Arial" pitchFamily="34" charset="0"/>
              </a:rPr>
              <a:t>i</a:t>
            </a:r>
            <a:r>
              <a:rPr lang="en-US" sz="2000" dirty="0" smtClean="0"/>
              <a:t>C</a:t>
            </a:r>
            <a:r>
              <a:rPr lang="en-US" sz="2000" baseline="-25000" dirty="0" smtClean="0"/>
              <a:t>i</a:t>
            </a:r>
            <a:r>
              <a:rPr lang="en-US" sz="2000" baseline="30000" dirty="0" smtClean="0"/>
              <a:t>2</a:t>
            </a:r>
            <a:r>
              <a:rPr lang="en-US" sz="2000" dirty="0" smtClean="0"/>
              <a:t>, note that </a:t>
            </a:r>
            <a:r>
              <a:rPr lang="en-US" sz="2000" dirty="0" err="1" smtClean="0"/>
              <a:t>C</a:t>
            </a:r>
            <a:r>
              <a:rPr lang="en-US" sz="2000" baseline="-25000" dirty="0" err="1" smtClean="0"/>
              <a:t>i</a:t>
            </a:r>
            <a:r>
              <a:rPr lang="en-US" sz="2000" dirty="0" err="1" smtClean="0"/>
              <a:t>C</a:t>
            </a:r>
            <a:r>
              <a:rPr lang="en-US" sz="2000" baseline="-25000" dirty="0" err="1" smtClean="0"/>
              <a:t>j</a:t>
            </a:r>
            <a:r>
              <a:rPr lang="en-US" sz="2000" dirty="0" smtClean="0"/>
              <a:t>= 2</a:t>
            </a:r>
            <a:r>
              <a:rPr lang="en-US" sz="2000" baseline="30000" dirty="0" smtClean="0"/>
              <a:t>nK</a:t>
            </a:r>
            <a:r>
              <a:rPr lang="en-US" sz="2000" dirty="0" smtClean="0">
                <a:latin typeface="Math1Mono"/>
              </a:rPr>
              <a:t>d</a:t>
            </a:r>
            <a:r>
              <a:rPr lang="en-US" sz="2000" dirty="0" smtClean="0"/>
              <a:t>(</a:t>
            </a:r>
            <a:r>
              <a:rPr lang="en-US" sz="2000" dirty="0" err="1" smtClean="0"/>
              <a:t>i</a:t>
            </a:r>
            <a:r>
              <a:rPr lang="en-US" sz="2000" dirty="0" err="1" smtClean="0">
                <a:latin typeface="Math1Mono"/>
              </a:rPr>
              <a:t>⊕</a:t>
            </a:r>
            <a:r>
              <a:rPr lang="en-US" sz="2000" dirty="0" err="1" smtClean="0"/>
              <a:t>j</a:t>
            </a:r>
            <a:r>
              <a:rPr lang="en-US" sz="2000" dirty="0" smtClean="0"/>
              <a:t>)</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103</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Key Schedule and Correlation</a:t>
            </a:r>
          </a:p>
        </p:txBody>
      </p:sp>
      <p:sp>
        <p:nvSpPr>
          <p:cNvPr id="82949" name="Rectangle 3"/>
          <p:cNvSpPr>
            <a:spLocks noGrp="1" noChangeArrowheads="1"/>
          </p:cNvSpPr>
          <p:nvPr>
            <p:ph type="body" idx="1"/>
          </p:nvPr>
        </p:nvSpPr>
        <p:spPr>
          <a:xfrm>
            <a:off x="381000" y="1371600"/>
            <a:ext cx="8305800" cy="4953000"/>
          </a:xfrm>
        </p:spPr>
        <p:txBody>
          <a:bodyPr/>
          <a:lstStyle/>
          <a:p>
            <a:pPr>
              <a:lnSpc>
                <a:spcPct val="90000"/>
              </a:lnSpc>
            </a:pPr>
            <a:r>
              <a:rPr lang="en-US" sz="2000" dirty="0" smtClean="0"/>
              <a:t>Let U[j]= </a:t>
            </a:r>
            <a:r>
              <a:rPr lang="en-US" sz="2000" dirty="0" err="1" smtClean="0"/>
              <a:t>U</a:t>
            </a:r>
            <a:r>
              <a:rPr lang="en-US" sz="2000" baseline="-25000" dirty="0" err="1" smtClean="0"/>
              <a:t>j</a:t>
            </a:r>
            <a:r>
              <a:rPr lang="en-US" sz="2000" dirty="0" smtClean="0"/>
              <a:t>, d[</a:t>
            </a:r>
            <a:r>
              <a:rPr lang="en-US" sz="2000" dirty="0" err="1" smtClean="0"/>
              <a:t>U,j</a:t>
            </a:r>
            <a:r>
              <a:rPr lang="en-US" sz="2000" dirty="0" smtClean="0"/>
              <a:t>]= </a:t>
            </a:r>
            <a:r>
              <a:rPr lang="en-US" sz="2000" dirty="0" err="1" smtClean="0"/>
              <a:t>d</a:t>
            </a:r>
            <a:r>
              <a:rPr lang="en-US" sz="2000" baseline="-25000" dirty="0" err="1" smtClean="0"/>
              <a:t>U</a:t>
            </a:r>
            <a:r>
              <a:rPr lang="en-US" sz="2000" baseline="-25000" dirty="0" smtClean="0"/>
              <a:t>[j]</a:t>
            </a:r>
            <a:r>
              <a:rPr lang="en-US" sz="2000" dirty="0" smtClean="0"/>
              <a:t>, h[r]= h</a:t>
            </a:r>
            <a:r>
              <a:rPr lang="en-US" sz="2000" baseline="30000" dirty="0" smtClean="0"/>
              <a:t>(r)</a:t>
            </a:r>
            <a:r>
              <a:rPr lang="en-US" sz="2000" dirty="0" smtClean="0"/>
              <a:t>.  C[</a:t>
            </a:r>
            <a:r>
              <a:rPr lang="en-US" sz="2000" dirty="0" err="1" smtClean="0"/>
              <a:t>h,r</a:t>
            </a:r>
            <a:r>
              <a:rPr lang="en-US" sz="2000" dirty="0" smtClean="0"/>
              <a:t>]= C</a:t>
            </a:r>
            <a:r>
              <a:rPr lang="en-US" sz="2000" baseline="30000" dirty="0" smtClean="0"/>
              <a:t>h[r])</a:t>
            </a:r>
            <a:r>
              <a:rPr lang="en-US" sz="2000" dirty="0" smtClean="0"/>
              <a:t>.  </a:t>
            </a:r>
          </a:p>
          <a:p>
            <a:pPr>
              <a:lnSpc>
                <a:spcPct val="90000"/>
              </a:lnSpc>
              <a:buFont typeface="Math1"/>
              <a:buChar char=" "/>
            </a:pPr>
            <a:r>
              <a:rPr lang="en-US" sz="2000" dirty="0" smtClean="0">
                <a:latin typeface="Math1Mono"/>
              </a:rPr>
              <a:t>D</a:t>
            </a:r>
            <a:r>
              <a:rPr lang="en-US" sz="2000" dirty="0" smtClean="0"/>
              <a:t>= (d[</a:t>
            </a:r>
            <a:r>
              <a:rPr lang="en-US" sz="2000" dirty="0" err="1" smtClean="0"/>
              <a:t>U,i</a:t>
            </a:r>
            <a:r>
              <a:rPr lang="en-US" sz="2000" dirty="0" smtClean="0"/>
              <a:t>]</a:t>
            </a:r>
            <a:r>
              <a:rPr lang="en-US" sz="2000" dirty="0" smtClean="0">
                <a:latin typeface="Math1Mono"/>
              </a:rPr>
              <a:t>⊕</a:t>
            </a:r>
            <a:r>
              <a:rPr lang="en-US" sz="2000" dirty="0" smtClean="0"/>
              <a:t>d[</a:t>
            </a:r>
            <a:r>
              <a:rPr lang="en-US" sz="2000" dirty="0" err="1" smtClean="0"/>
              <a:t>U,j</a:t>
            </a:r>
            <a:r>
              <a:rPr lang="en-US" sz="2000" dirty="0" smtClean="0"/>
              <a:t>])</a:t>
            </a:r>
            <a:r>
              <a:rPr lang="en-US" sz="2000" baseline="30000" dirty="0" smtClean="0"/>
              <a:t>T</a:t>
            </a:r>
            <a:r>
              <a:rPr lang="en-US" sz="2000" dirty="0" smtClean="0"/>
              <a:t> M</a:t>
            </a:r>
            <a:r>
              <a:rPr lang="en-US" sz="2000" baseline="-25000" dirty="0" smtClean="0"/>
              <a:t>C[</a:t>
            </a:r>
            <a:r>
              <a:rPr lang="en-US" sz="2000" baseline="-25000" dirty="0" err="1" smtClean="0"/>
              <a:t>h,r</a:t>
            </a:r>
            <a:r>
              <a:rPr lang="en-US" sz="2000" baseline="-25000" dirty="0" smtClean="0"/>
              <a:t>]</a:t>
            </a:r>
            <a:r>
              <a:rPr lang="en-US" sz="2000" dirty="0" err="1" smtClean="0"/>
              <a:t>k</a:t>
            </a:r>
            <a:r>
              <a:rPr lang="en-US" sz="2000" dirty="0" err="1" smtClean="0">
                <a:latin typeface="Math1Mono"/>
              </a:rPr>
              <a:t>⊕</a:t>
            </a:r>
            <a:r>
              <a:rPr lang="en-US" sz="2000" dirty="0" err="1" smtClean="0"/>
              <a:t>d</a:t>
            </a:r>
            <a:r>
              <a:rPr lang="en-US" sz="2000" dirty="0" smtClean="0"/>
              <a:t>[</a:t>
            </a:r>
            <a:r>
              <a:rPr lang="en-US" sz="2000" dirty="0" err="1" smtClean="0"/>
              <a:t>U,i</a:t>
            </a:r>
            <a:r>
              <a:rPr lang="en-US" sz="2000" dirty="0" smtClean="0"/>
              <a:t>]</a:t>
            </a:r>
            <a:r>
              <a:rPr lang="en-US" sz="2000" dirty="0" smtClean="0">
                <a:latin typeface="Math1Mono"/>
              </a:rPr>
              <a:t>⊕</a:t>
            </a:r>
            <a:r>
              <a:rPr lang="en-US" sz="2000" dirty="0" smtClean="0"/>
              <a:t>d[</a:t>
            </a:r>
            <a:r>
              <a:rPr lang="en-US" sz="2000" dirty="0" err="1" smtClean="0"/>
              <a:t>U,j</a:t>
            </a:r>
            <a:r>
              <a:rPr lang="en-US" sz="2000" dirty="0" smtClean="0"/>
              <a:t>].  </a:t>
            </a:r>
          </a:p>
          <a:p>
            <a:pPr>
              <a:lnSpc>
                <a:spcPct val="90000"/>
              </a:lnSpc>
              <a:buNone/>
            </a:pPr>
            <a:endParaRPr lang="en-US" sz="2000" dirty="0" smtClean="0">
              <a:latin typeface="Math1" pitchFamily="2" charset="2"/>
            </a:endParaRPr>
          </a:p>
          <a:p>
            <a:pPr>
              <a:lnSpc>
                <a:spcPct val="90000"/>
              </a:lnSpc>
            </a:pPr>
            <a:r>
              <a:rPr lang="en-US" sz="2000" dirty="0" smtClean="0">
                <a:latin typeface="Arial" pitchFamily="34" charset="0"/>
                <a:cs typeface="Arial" pitchFamily="34" charset="0"/>
              </a:rPr>
              <a:t> </a:t>
            </a:r>
            <a:r>
              <a:rPr lang="en-US" sz="2000" dirty="0" smtClean="0">
                <a:latin typeface="Math1" pitchFamily="2" charset="2"/>
              </a:rPr>
              <a:t> </a:t>
            </a:r>
            <a:r>
              <a:rPr lang="en-US" sz="2000" dirty="0" smtClean="0">
                <a:latin typeface="Math1Mono"/>
              </a:rPr>
              <a:t>F</a:t>
            </a:r>
            <a:r>
              <a:rPr lang="en-US" sz="2000" dirty="0" smtClean="0"/>
              <a:t>= (d[</a:t>
            </a:r>
            <a:r>
              <a:rPr lang="en-US" sz="2000" dirty="0" err="1" smtClean="0"/>
              <a:t>U,i</a:t>
            </a:r>
            <a:r>
              <a:rPr lang="en-US" sz="2000" dirty="0" smtClean="0"/>
              <a:t>]</a:t>
            </a:r>
            <a:r>
              <a:rPr lang="en-US" sz="2000" dirty="0" smtClean="0">
                <a:latin typeface="Math1Mono"/>
              </a:rPr>
              <a:t>⊕</a:t>
            </a:r>
            <a:r>
              <a:rPr lang="en-US" sz="2000" dirty="0" smtClean="0"/>
              <a:t>d[</a:t>
            </a:r>
            <a:r>
              <a:rPr lang="en-US" sz="2000" dirty="0" err="1" smtClean="0"/>
              <a:t>U,j</a:t>
            </a:r>
            <a:r>
              <a:rPr lang="en-US" sz="2000" dirty="0" smtClean="0"/>
              <a:t>])</a:t>
            </a:r>
            <a:r>
              <a:rPr lang="en-US" sz="2000" baseline="30000" dirty="0" smtClean="0"/>
              <a:t>T</a:t>
            </a:r>
            <a:r>
              <a:rPr lang="en-US" sz="2000" dirty="0" smtClean="0"/>
              <a:t> </a:t>
            </a:r>
            <a:r>
              <a:rPr lang="en-US" sz="2000" dirty="0" err="1" smtClean="0"/>
              <a:t>f</a:t>
            </a:r>
            <a:r>
              <a:rPr lang="en-US" sz="2000" baseline="-25000" dirty="0" err="1" smtClean="0">
                <a:latin typeface="Math1" pitchFamily="2" charset="2"/>
              </a:rPr>
              <a:t>k</a:t>
            </a:r>
            <a:r>
              <a:rPr lang="en-US" sz="2000" dirty="0" smtClean="0"/>
              <a:t>(k)</a:t>
            </a:r>
            <a:r>
              <a:rPr lang="en-US" sz="2000" dirty="0" smtClean="0">
                <a:latin typeface="Math1Mono"/>
              </a:rPr>
              <a:t>⊕</a:t>
            </a:r>
            <a:r>
              <a:rPr lang="en-US" sz="2000" dirty="0" smtClean="0"/>
              <a:t>d[</a:t>
            </a:r>
            <a:r>
              <a:rPr lang="en-US" sz="2000" dirty="0" err="1" smtClean="0"/>
              <a:t>U,i</a:t>
            </a:r>
            <a:r>
              <a:rPr lang="en-US" sz="2000" dirty="0" smtClean="0"/>
              <a:t>]</a:t>
            </a:r>
            <a:r>
              <a:rPr lang="en-US" sz="2000" dirty="0" smtClean="0">
                <a:latin typeface="Math1Mono"/>
              </a:rPr>
              <a:t>⊕</a:t>
            </a:r>
            <a:r>
              <a:rPr lang="en-US" sz="2000" dirty="0" smtClean="0"/>
              <a:t>d[</a:t>
            </a:r>
            <a:r>
              <a:rPr lang="en-US" sz="2000" dirty="0" err="1" smtClean="0"/>
              <a:t>U,j</a:t>
            </a:r>
            <a:r>
              <a:rPr lang="en-US" sz="2000" dirty="0" smtClean="0"/>
              <a:t>].</a:t>
            </a:r>
          </a:p>
          <a:p>
            <a:pPr>
              <a:lnSpc>
                <a:spcPct val="90000"/>
              </a:lnSpc>
              <a:buFont typeface="Math1"/>
              <a:buChar char=" "/>
            </a:pPr>
            <a:endParaRPr lang="en-US" sz="2000" dirty="0" smtClean="0"/>
          </a:p>
          <a:p>
            <a:pPr>
              <a:lnSpc>
                <a:spcPct val="90000"/>
              </a:lnSpc>
            </a:pPr>
            <a:r>
              <a:rPr lang="en-US" sz="2000" dirty="0" smtClean="0"/>
              <a:t>For key schedule K=</a:t>
            </a:r>
            <a:r>
              <a:rPr lang="en-US" sz="2000" dirty="0" err="1" smtClean="0"/>
              <a:t>M</a:t>
            </a:r>
            <a:r>
              <a:rPr lang="en-US" sz="2000" baseline="-25000" dirty="0" err="1" smtClean="0">
                <a:latin typeface="Math1" pitchFamily="2" charset="2"/>
              </a:rPr>
              <a:t>k</a:t>
            </a:r>
            <a:r>
              <a:rPr lang="en-US" sz="2000" b="1" dirty="0" err="1" smtClean="0"/>
              <a:t>k</a:t>
            </a:r>
            <a:r>
              <a:rPr lang="en-US" sz="2000" dirty="0" smtClean="0"/>
              <a:t>, </a:t>
            </a:r>
          </a:p>
          <a:p>
            <a:pPr lvl="1">
              <a:lnSpc>
                <a:spcPct val="90000"/>
              </a:lnSpc>
            </a:pPr>
            <a:r>
              <a:rPr lang="en-US" sz="2000" dirty="0" smtClean="0"/>
              <a:t>E(C</a:t>
            </a:r>
            <a:r>
              <a:rPr lang="en-US" sz="2000" baseline="-25000" dirty="0" smtClean="0"/>
              <a:t>t</a:t>
            </a:r>
            <a:r>
              <a:rPr lang="en-US" sz="2000" baseline="30000" dirty="0" smtClean="0"/>
              <a:t>2</a:t>
            </a:r>
            <a:r>
              <a:rPr lang="en-US" sz="2000" dirty="0" smtClean="0"/>
              <a:t>)= 2</a:t>
            </a:r>
            <a:r>
              <a:rPr lang="en-US" sz="2000" baseline="30000" dirty="0" smtClean="0"/>
              <a:t>-nK</a:t>
            </a:r>
            <a:r>
              <a:rPr lang="en-US" sz="2000" dirty="0" smtClean="0"/>
              <a:t> </a:t>
            </a:r>
            <a:r>
              <a:rPr lang="en-US" dirty="0" smtClean="0">
                <a:latin typeface="Math1Mono"/>
              </a:rPr>
              <a:t>∑</a:t>
            </a:r>
            <a:r>
              <a:rPr lang="en-US" sz="2000" baseline="-25000" dirty="0" err="1" smtClean="0"/>
              <a:t>i</a:t>
            </a:r>
            <a:r>
              <a:rPr lang="en-US" sz="2000" dirty="0" smtClean="0"/>
              <a:t> </a:t>
            </a:r>
            <a:r>
              <a:rPr lang="en-US" dirty="0" smtClean="0">
                <a:latin typeface="Math1Mono"/>
              </a:rPr>
              <a:t>∑</a:t>
            </a:r>
            <a:r>
              <a:rPr lang="en-US" sz="2000" baseline="-25000" dirty="0" smtClean="0"/>
              <a:t>j</a:t>
            </a:r>
            <a:r>
              <a:rPr lang="en-US" sz="2000" dirty="0" smtClean="0"/>
              <a:t> (</a:t>
            </a:r>
            <a:r>
              <a:rPr lang="en-US" dirty="0" smtClean="0">
                <a:latin typeface="Math1Mono"/>
              </a:rPr>
              <a:t>∑</a:t>
            </a:r>
            <a:r>
              <a:rPr lang="en-US" sz="2000" baseline="-25000" dirty="0" smtClean="0"/>
              <a:t>k</a:t>
            </a:r>
            <a:r>
              <a:rPr lang="en-US" sz="2000" dirty="0" smtClean="0"/>
              <a:t> (-1)</a:t>
            </a:r>
            <a:r>
              <a:rPr lang="en-US" sz="2000" baseline="30000" dirty="0" smtClean="0">
                <a:latin typeface="Math1Mono"/>
              </a:rPr>
              <a:t>D</a:t>
            </a:r>
            <a:r>
              <a:rPr lang="en-US" sz="2000" dirty="0" smtClean="0"/>
              <a:t>)C</a:t>
            </a:r>
            <a:r>
              <a:rPr lang="en-US" sz="2000" baseline="-25000" dirty="0" smtClean="0"/>
              <a:t>i</a:t>
            </a:r>
            <a:r>
              <a:rPr lang="en-US" sz="2000" dirty="0" smtClean="0"/>
              <a:t> C</a:t>
            </a:r>
            <a:r>
              <a:rPr lang="en-US" sz="2000" baseline="-25000" dirty="0" smtClean="0"/>
              <a:t>i</a:t>
            </a:r>
            <a:r>
              <a:rPr lang="en-US" sz="2000" dirty="0" smtClean="0"/>
              <a:t>.</a:t>
            </a:r>
          </a:p>
          <a:p>
            <a:pPr>
              <a:lnSpc>
                <a:spcPct val="90000"/>
              </a:lnSpc>
            </a:pPr>
            <a:r>
              <a:rPr lang="en-US" sz="2000" dirty="0" smtClean="0"/>
              <a:t>The inner sum simplifies to  (-1)</a:t>
            </a:r>
            <a:r>
              <a:rPr lang="en-US" sz="2000" baseline="30000" dirty="0" smtClean="0"/>
              <a:t>d[</a:t>
            </a:r>
            <a:r>
              <a:rPr lang="en-US" sz="2000" baseline="30000" dirty="0" err="1" smtClean="0"/>
              <a:t>U,i</a:t>
            </a:r>
            <a:r>
              <a:rPr lang="en-US" sz="2000" baseline="30000" dirty="0" smtClean="0"/>
              <a:t>]</a:t>
            </a:r>
            <a:r>
              <a:rPr lang="en-US" sz="2000" baseline="30000" dirty="0" smtClean="0">
                <a:latin typeface="Math1Mono"/>
              </a:rPr>
              <a:t>⊕</a:t>
            </a:r>
            <a:r>
              <a:rPr lang="en-US" sz="2000" baseline="30000" dirty="0" smtClean="0"/>
              <a:t>d[</a:t>
            </a:r>
            <a:r>
              <a:rPr lang="en-US" sz="2000" baseline="30000" dirty="0" err="1" smtClean="0"/>
              <a:t>U,j</a:t>
            </a:r>
            <a:r>
              <a:rPr lang="en-US" sz="2000" baseline="30000" dirty="0" smtClean="0"/>
              <a:t>]</a:t>
            </a:r>
            <a:r>
              <a:rPr lang="en-US" sz="2000" dirty="0" smtClean="0"/>
              <a:t>2</a:t>
            </a:r>
            <a:r>
              <a:rPr lang="en-US" sz="2000" baseline="30000" dirty="0" smtClean="0"/>
              <a:t>nK</a:t>
            </a:r>
            <a:r>
              <a:rPr lang="en-US" sz="2000" dirty="0" smtClean="0">
                <a:latin typeface="Math1Mono"/>
              </a:rPr>
              <a:t>d</a:t>
            </a:r>
            <a:r>
              <a:rPr lang="en-US" sz="2000" dirty="0" smtClean="0"/>
              <a:t>(</a:t>
            </a:r>
            <a:r>
              <a:rPr lang="en-US" sz="2000" dirty="0" err="1" smtClean="0"/>
              <a:t>M</a:t>
            </a:r>
            <a:r>
              <a:rPr lang="en-US" sz="2000" baseline="-25000" dirty="0" err="1" smtClean="0">
                <a:latin typeface="Math1" pitchFamily="2" charset="2"/>
              </a:rPr>
              <a:t>k</a:t>
            </a:r>
            <a:r>
              <a:rPr lang="en-US" sz="2000" baseline="30000" dirty="0" err="1" smtClean="0"/>
              <a:t>T</a:t>
            </a:r>
            <a:r>
              <a:rPr lang="en-US" sz="2000" dirty="0" smtClean="0"/>
              <a:t>(</a:t>
            </a:r>
            <a:r>
              <a:rPr lang="en-US" sz="2000" dirty="0" err="1" smtClean="0"/>
              <a:t>U</a:t>
            </a:r>
            <a:r>
              <a:rPr lang="en-US" sz="2000" baseline="-25000" dirty="0" err="1" smtClean="0"/>
              <a:t>i</a:t>
            </a:r>
            <a:r>
              <a:rPr lang="en-US" sz="2000" dirty="0" err="1" smtClean="0">
                <a:latin typeface="Math1Mono"/>
              </a:rPr>
              <a:t>⊕</a:t>
            </a:r>
            <a:r>
              <a:rPr lang="en-US" sz="2000" dirty="0" err="1" smtClean="0"/>
              <a:t>U</a:t>
            </a:r>
            <a:r>
              <a:rPr lang="en-US" sz="2000" baseline="-25000" dirty="0" err="1" smtClean="0"/>
              <a:t>i</a:t>
            </a:r>
            <a:r>
              <a:rPr lang="en-US" sz="2000" dirty="0" smtClean="0"/>
              <a:t>)). </a:t>
            </a:r>
          </a:p>
          <a:p>
            <a:pPr>
              <a:lnSpc>
                <a:spcPct val="90000"/>
              </a:lnSpc>
            </a:pPr>
            <a:r>
              <a:rPr lang="en-US" sz="2000" dirty="0" smtClean="0"/>
              <a:t>If the key schedule is not linear K= </a:t>
            </a:r>
            <a:r>
              <a:rPr lang="en-US" sz="2000" dirty="0" err="1" smtClean="0"/>
              <a:t>f</a:t>
            </a:r>
            <a:r>
              <a:rPr lang="en-US" sz="2000" baseline="-25000" dirty="0" err="1" smtClean="0">
                <a:latin typeface="Math1" pitchFamily="2" charset="2"/>
              </a:rPr>
              <a:t>k</a:t>
            </a:r>
            <a:r>
              <a:rPr lang="en-US" sz="2000" dirty="0" err="1" smtClean="0"/>
              <a:t>(k</a:t>
            </a:r>
            <a:r>
              <a:rPr lang="en-US" sz="2000" dirty="0" smtClean="0"/>
              <a:t>), the coefficient of the mixed term is (-1)</a:t>
            </a:r>
            <a:r>
              <a:rPr lang="en-US" sz="2000" baseline="30000" dirty="0" smtClean="0">
                <a:latin typeface="Math1Mono"/>
              </a:rPr>
              <a:t>F</a:t>
            </a:r>
            <a:r>
              <a:rPr lang="en-US" sz="2000" dirty="0" smtClean="0"/>
              <a:t>.</a:t>
            </a:r>
          </a:p>
          <a:p>
            <a:pPr>
              <a:lnSpc>
                <a:spcPct val="90000"/>
              </a:lnSpc>
            </a:pPr>
            <a:r>
              <a:rPr lang="en-US" sz="2000" dirty="0" smtClean="0"/>
              <a:t>The probability that a multi-round expression holds is 1/2(1+C</a:t>
            </a:r>
            <a:r>
              <a:rPr lang="en-US" sz="2000" baseline="-25000" dirty="0" smtClean="0"/>
              <a:t>p</a:t>
            </a:r>
            <a:r>
              <a:rPr lang="en-US" sz="2000" dirty="0" smtClean="0"/>
              <a:t>(U)) for the associated trail</a:t>
            </a:r>
          </a:p>
          <a:p>
            <a:pPr>
              <a:lnSpc>
                <a:spcPct val="90000"/>
              </a:lnSpc>
            </a:pPr>
            <a:endParaRPr lang="en-US" sz="20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104</a:t>
            </a:fld>
            <a:endParaRPr lang="en-US" smtClean="0"/>
          </a:p>
        </p:txBody>
      </p:sp>
      <p:sp>
        <p:nvSpPr>
          <p:cNvPr id="155652" name="Rectangle 2"/>
          <p:cNvSpPr>
            <a:spLocks noGrp="1" noChangeArrowheads="1"/>
          </p:cNvSpPr>
          <p:nvPr>
            <p:ph type="title"/>
          </p:nvPr>
        </p:nvSpPr>
        <p:spPr>
          <a:xfrm>
            <a:off x="685800" y="76200"/>
            <a:ext cx="7772400" cy="990600"/>
          </a:xfrm>
        </p:spPr>
        <p:txBody>
          <a:bodyPr/>
          <a:lstStyle/>
          <a:p>
            <a:r>
              <a:rPr lang="en-US" sz="4000" dirty="0" smtClean="0"/>
              <a:t>Take home on linear propagation</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
        <p:nvSpPr>
          <p:cNvPr id="5" name="Rectangle 3"/>
          <p:cNvSpPr txBox="1">
            <a:spLocks noChangeArrowheads="1"/>
          </p:cNvSpPr>
          <p:nvPr/>
        </p:nvSpPr>
        <p:spPr bwMode="auto">
          <a:xfrm>
            <a:off x="457200" y="18288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1" lang="en-US" sz="2000" b="0" i="0" u="none" strike="noStrike" kern="0" cap="none" spc="0" normalizeH="0" baseline="0" noProof="0" dirty="0" smtClean="0">
                <a:ln>
                  <a:noFill/>
                </a:ln>
                <a:solidFill>
                  <a:schemeClr val="tx1"/>
                </a:solidFill>
                <a:effectLst/>
                <a:uLnTx/>
                <a:uFillTx/>
                <a:latin typeface="+mn-lt"/>
                <a:ea typeface="+mn-ea"/>
                <a:cs typeface="+mn-cs"/>
              </a:rPr>
              <a:t>Correlation matrix completely determines linear propagation.</a:t>
            </a: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1" lang="en-US" sz="2000" kern="0" dirty="0" smtClean="0">
                <a:latin typeface="+mn-lt"/>
              </a:rPr>
              <a:t>Individual round as composition of key </a:t>
            </a:r>
            <a:r>
              <a:rPr kumimoji="1" lang="en-US" sz="2000" kern="0" dirty="0" err="1" smtClean="0">
                <a:latin typeface="+mn-lt"/>
              </a:rPr>
              <a:t>xor</a:t>
            </a:r>
            <a:r>
              <a:rPr kumimoji="1" lang="en-US" sz="2000" kern="0" dirty="0" smtClean="0">
                <a:latin typeface="+mn-lt"/>
              </a:rPr>
              <a:t>, linear and bricklayer functions are easy to compute.</a:t>
            </a:r>
            <a:endParaRPr kumimoji="1"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1" lang="en-US" sz="2000" kern="0" noProof="0" dirty="0" smtClean="0">
                <a:latin typeface="+mn-lt"/>
              </a:rPr>
              <a:t>Linear trails provide link between individual approximations and full cipher.</a:t>
            </a:r>
            <a:endParaRPr kumimoji="1"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1" lang="en-US" sz="2000" b="0" i="0" u="none" strike="noStrike" kern="0" cap="none" spc="0" normalizeH="0" baseline="0" noProof="0" dirty="0" smtClean="0">
                <a:ln>
                  <a:noFill/>
                </a:ln>
                <a:solidFill>
                  <a:schemeClr val="tx1"/>
                </a:solidFill>
                <a:effectLst/>
                <a:uLnTx/>
                <a:uFillTx/>
                <a:latin typeface="+mn-lt"/>
                <a:ea typeface="+mn-ea"/>
                <a:cs typeface="+mn-cs"/>
              </a:rPr>
              <a:t>Key schedule</a:t>
            </a:r>
            <a:r>
              <a:rPr kumimoji="1" lang="en-US" sz="2000" b="0" i="0" u="none" strike="noStrike" kern="0" cap="none" spc="0" normalizeH="0" noProof="0" dirty="0" smtClean="0">
                <a:ln>
                  <a:noFill/>
                </a:ln>
                <a:solidFill>
                  <a:schemeClr val="tx1"/>
                </a:solidFill>
                <a:effectLst/>
                <a:uLnTx/>
                <a:uFillTx/>
                <a:latin typeface="+mn-lt"/>
                <a:ea typeface="+mn-ea"/>
                <a:cs typeface="+mn-cs"/>
              </a:rPr>
              <a:t> only effects sign of contribution.</a:t>
            </a: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1" lang="en-US" sz="2000" kern="0" baseline="0" dirty="0" smtClean="0">
                <a:latin typeface="+mn-lt"/>
              </a:rPr>
              <a:t>Keys select</a:t>
            </a:r>
            <a:r>
              <a:rPr kumimoji="1" lang="en-US" sz="2000" kern="0" dirty="0" smtClean="0">
                <a:latin typeface="+mn-lt"/>
              </a:rPr>
              <a:t> constructive or destructive interference.</a:t>
            </a: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1" lang="en-US" sz="2000" b="0" i="0" u="none" strike="noStrike" kern="0" cap="none" spc="0" normalizeH="0" baseline="0" noProof="0" dirty="0" smtClean="0">
                <a:ln>
                  <a:noFill/>
                </a:ln>
                <a:solidFill>
                  <a:schemeClr val="tx1"/>
                </a:solidFill>
                <a:effectLst/>
                <a:uLnTx/>
                <a:uFillTx/>
                <a:latin typeface="+mn-lt"/>
                <a:ea typeface="+mn-ea"/>
                <a:cs typeface="+mn-cs"/>
              </a:rPr>
              <a:t>Most</a:t>
            </a:r>
            <a:r>
              <a:rPr kumimoji="1" lang="en-US" sz="2000" b="0" i="0" u="none" strike="noStrike" kern="0" cap="none" spc="0" normalizeH="0" noProof="0" dirty="0" smtClean="0">
                <a:ln>
                  <a:noFill/>
                </a:ln>
                <a:solidFill>
                  <a:schemeClr val="tx1"/>
                </a:solidFill>
                <a:effectLst/>
                <a:uLnTx/>
                <a:uFillTx/>
                <a:latin typeface="+mn-lt"/>
                <a:ea typeface="+mn-ea"/>
                <a:cs typeface="+mn-cs"/>
              </a:rPr>
              <a:t> reasonable key schedules provide destructive interference.</a:t>
            </a:r>
          </a:p>
          <a:p>
            <a:pPr marL="342900" lvl="0" indent="-342900">
              <a:lnSpc>
                <a:spcPct val="90000"/>
              </a:lnSpc>
              <a:spcBef>
                <a:spcPct val="20000"/>
              </a:spcBef>
              <a:buFontTx/>
              <a:buChar char="•"/>
            </a:pPr>
            <a:r>
              <a:rPr kumimoji="1" lang="en-US" sz="2000" kern="0" dirty="0" smtClean="0">
                <a:solidFill>
                  <a:srgbClr val="000000"/>
                </a:solidFill>
                <a:latin typeface="Arial"/>
              </a:rPr>
              <a:t>The probability that a multi-round expression holds is 1/2(1+C</a:t>
            </a:r>
            <a:r>
              <a:rPr kumimoji="1" lang="en-US" sz="2000" kern="0" baseline="-25000" dirty="0" smtClean="0">
                <a:solidFill>
                  <a:srgbClr val="000000"/>
                </a:solidFill>
                <a:latin typeface="Arial"/>
              </a:rPr>
              <a:t>p</a:t>
            </a:r>
            <a:r>
              <a:rPr kumimoji="1" lang="en-US" sz="2000" kern="0" dirty="0" smtClean="0">
                <a:solidFill>
                  <a:srgbClr val="000000"/>
                </a:solidFill>
                <a:latin typeface="Arial"/>
              </a:rPr>
              <a:t>(U)) for the associated trail.</a:t>
            </a:r>
          </a:p>
          <a:p>
            <a:pPr marL="342900" marR="0" lvl="0" indent="-342900" algn="l" defTabSz="914400" rtl="0" eaLnBrk="0" fontAlgn="base" latinLnBrk="0" hangingPunct="0">
              <a:lnSpc>
                <a:spcPct val="90000"/>
              </a:lnSpc>
              <a:spcBef>
                <a:spcPct val="20000"/>
              </a:spcBef>
              <a:spcAft>
                <a:spcPct val="0"/>
              </a:spcAft>
              <a:buClrTx/>
              <a:buSzTx/>
              <a:tabLst/>
              <a:defRPr/>
            </a:pPr>
            <a:endParaRPr kumimoji="1"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105</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Differentials</a:t>
            </a:r>
          </a:p>
        </p:txBody>
      </p:sp>
      <p:sp>
        <p:nvSpPr>
          <p:cNvPr id="82949" name="Rectangle 3"/>
          <p:cNvSpPr>
            <a:spLocks noGrp="1" noChangeArrowheads="1"/>
          </p:cNvSpPr>
          <p:nvPr>
            <p:ph type="body" idx="1"/>
          </p:nvPr>
        </p:nvSpPr>
        <p:spPr>
          <a:xfrm>
            <a:off x="228600" y="1371600"/>
            <a:ext cx="8763000" cy="4953000"/>
          </a:xfrm>
        </p:spPr>
        <p:txBody>
          <a:bodyPr/>
          <a:lstStyle/>
          <a:p>
            <a:pPr>
              <a:lnSpc>
                <a:spcPct val="90000"/>
              </a:lnSpc>
            </a:pPr>
            <a:r>
              <a:rPr lang="en-US" sz="2000" dirty="0" smtClean="0"/>
              <a:t>A similar theory applies to differentials.</a:t>
            </a:r>
          </a:p>
          <a:p>
            <a:pPr>
              <a:lnSpc>
                <a:spcPct val="90000"/>
              </a:lnSpc>
            </a:pPr>
            <a:endParaRPr lang="en-US" sz="2000" dirty="0" smtClean="0"/>
          </a:p>
          <a:p>
            <a:pPr>
              <a:lnSpc>
                <a:spcPct val="90000"/>
              </a:lnSpc>
            </a:pPr>
            <a:r>
              <a:rPr lang="en-US" sz="2000" i="1" dirty="0" smtClean="0"/>
              <a:t>Definition: </a:t>
            </a:r>
            <a:r>
              <a:rPr lang="en-US" sz="2000" dirty="0" smtClean="0"/>
              <a:t>The difference propagation probability, denoted by </a:t>
            </a:r>
            <a:r>
              <a:rPr lang="en-US" sz="2000" dirty="0" err="1" smtClean="0"/>
              <a:t>R</a:t>
            </a:r>
            <a:r>
              <a:rPr lang="en-US" sz="2000" baseline="-25000" dirty="0" err="1" smtClean="0"/>
              <a:t>p</a:t>
            </a:r>
            <a:r>
              <a:rPr lang="en-US" sz="2000" dirty="0" smtClean="0"/>
              <a:t>(</a:t>
            </a:r>
            <a:r>
              <a:rPr lang="en-US" sz="2000" dirty="0" err="1" smtClean="0"/>
              <a:t>a’</a:t>
            </a:r>
            <a:r>
              <a:rPr lang="en-US" sz="2000" dirty="0" err="1" smtClean="0">
                <a:sym typeface="Wingdings" pitchFamily="2" charset="2"/>
              </a:rPr>
              <a:t></a:t>
            </a:r>
            <a:r>
              <a:rPr lang="en-US" sz="2000" baseline="-25000" dirty="0" err="1" smtClean="0"/>
              <a:t>h</a:t>
            </a:r>
            <a:r>
              <a:rPr lang="en-US" sz="2000" dirty="0" err="1" smtClean="0"/>
              <a:t>b</a:t>
            </a:r>
            <a:r>
              <a:rPr lang="en-US" sz="2000" dirty="0" smtClean="0"/>
              <a:t>'), is defined by </a:t>
            </a:r>
          </a:p>
          <a:p>
            <a:pPr>
              <a:lnSpc>
                <a:spcPct val="90000"/>
              </a:lnSpc>
              <a:buNone/>
            </a:pPr>
            <a:r>
              <a:rPr lang="en-US" sz="2000" dirty="0" smtClean="0"/>
              <a:t>           </a:t>
            </a:r>
            <a:r>
              <a:rPr lang="en-US" sz="2000" dirty="0" err="1" smtClean="0"/>
              <a:t>R</a:t>
            </a:r>
            <a:r>
              <a:rPr lang="en-US" sz="2000" baseline="-25000" dirty="0" err="1" smtClean="0"/>
              <a:t>p</a:t>
            </a:r>
            <a:r>
              <a:rPr lang="en-US" sz="2000" dirty="0" smtClean="0"/>
              <a:t>(a’</a:t>
            </a:r>
            <a:r>
              <a:rPr lang="en-US" sz="2000" dirty="0" smtClean="0">
                <a:sym typeface="Wingdings" pitchFamily="2" charset="2"/>
              </a:rPr>
              <a:t></a:t>
            </a:r>
            <a:r>
              <a:rPr lang="en-US" sz="2000" baseline="-25000" dirty="0" err="1" smtClean="0"/>
              <a:t>h</a:t>
            </a:r>
            <a:r>
              <a:rPr lang="en-US" sz="2000" dirty="0" err="1" smtClean="0"/>
              <a:t>b</a:t>
            </a:r>
            <a:r>
              <a:rPr lang="en-US" sz="2000" dirty="0" smtClean="0"/>
              <a:t>')= </a:t>
            </a:r>
            <a:r>
              <a:rPr lang="en-US" sz="2000" dirty="0" err="1" smtClean="0"/>
              <a:t>Prob</a:t>
            </a:r>
            <a:r>
              <a:rPr lang="en-US" sz="2000" baseline="30000" dirty="0" err="1" smtClean="0"/>
              <a:t>h</a:t>
            </a:r>
            <a:r>
              <a:rPr lang="en-US" sz="2000" dirty="0" smtClean="0"/>
              <a:t>(a', b')= 2</a:t>
            </a:r>
            <a:r>
              <a:rPr lang="en-US" sz="2000" baseline="30000" dirty="0" smtClean="0"/>
              <a:t>-n</a:t>
            </a:r>
            <a:r>
              <a:rPr lang="en-US" sz="2000" dirty="0" smtClean="0">
                <a:latin typeface="Math1Mono"/>
              </a:rPr>
              <a:t>∑</a:t>
            </a:r>
            <a:r>
              <a:rPr lang="en-US" sz="2000" baseline="-25000" dirty="0" smtClean="0"/>
              <a:t>a</a:t>
            </a:r>
            <a:r>
              <a:rPr lang="en-US" sz="2000" dirty="0" smtClean="0">
                <a:latin typeface="Math1Mono"/>
              </a:rPr>
              <a:t>d</a:t>
            </a:r>
            <a:r>
              <a:rPr lang="en-US" sz="2000" dirty="0" smtClean="0"/>
              <a:t>(b'</a:t>
            </a:r>
            <a:r>
              <a:rPr lang="en-US" sz="2000" dirty="0">
                <a:latin typeface="Math1Mono"/>
              </a:rPr>
              <a:t> ⊕ </a:t>
            </a:r>
            <a:r>
              <a:rPr lang="en-US" sz="2000" dirty="0" smtClean="0"/>
              <a:t>h(a</a:t>
            </a:r>
            <a:r>
              <a:rPr lang="en-US" sz="2000" dirty="0">
                <a:latin typeface="Math1Mono"/>
              </a:rPr>
              <a:t> ⊕ </a:t>
            </a:r>
            <a:r>
              <a:rPr lang="en-US" sz="2000" dirty="0" smtClean="0"/>
              <a:t>a’)</a:t>
            </a:r>
            <a:r>
              <a:rPr lang="en-US" sz="2000" dirty="0">
                <a:latin typeface="Math1Mono"/>
              </a:rPr>
              <a:t> ⊕ </a:t>
            </a:r>
            <a:r>
              <a:rPr lang="en-US" sz="2000" dirty="0" smtClean="0"/>
              <a:t>h(a)).</a:t>
            </a:r>
          </a:p>
          <a:p>
            <a:pPr>
              <a:lnSpc>
                <a:spcPct val="90000"/>
              </a:lnSpc>
            </a:pPr>
            <a:r>
              <a:rPr lang="en-US" sz="2000" dirty="0" smtClean="0"/>
              <a:t>We have 0</a:t>
            </a:r>
            <a:r>
              <a:rPr lang="en-US" sz="2000" dirty="0" smtClean="0">
                <a:latin typeface="Math1Mono"/>
              </a:rPr>
              <a:t>≦</a:t>
            </a:r>
            <a:r>
              <a:rPr lang="en-US" sz="2000" dirty="0" smtClean="0"/>
              <a:t>R</a:t>
            </a:r>
            <a:r>
              <a:rPr lang="en-US" sz="2000" baseline="-25000" dirty="0" smtClean="0"/>
              <a:t>p</a:t>
            </a:r>
            <a:r>
              <a:rPr lang="en-US" sz="2000" dirty="0" smtClean="0"/>
              <a:t>(a'</a:t>
            </a:r>
            <a:r>
              <a:rPr lang="en-US" sz="2000" dirty="0" smtClean="0">
                <a:sym typeface="Wingdings" pitchFamily="2" charset="2"/>
              </a:rPr>
              <a:t></a:t>
            </a:r>
            <a:r>
              <a:rPr lang="en-US" sz="2000" baseline="-25000" dirty="0" err="1" smtClean="0"/>
              <a:t>h</a:t>
            </a:r>
            <a:r>
              <a:rPr lang="en-US" sz="2000" dirty="0" err="1" smtClean="0"/>
              <a:t>b</a:t>
            </a:r>
            <a:r>
              <a:rPr lang="en-US" sz="2000" dirty="0" smtClean="0"/>
              <a:t>')</a:t>
            </a:r>
            <a:r>
              <a:rPr lang="en-US" sz="2000" dirty="0">
                <a:latin typeface="Math1Mono"/>
              </a:rPr>
              <a:t> ≦ </a:t>
            </a:r>
            <a:r>
              <a:rPr lang="en-US" sz="2000" dirty="0" smtClean="0"/>
              <a:t>1.  </a:t>
            </a:r>
            <a:r>
              <a:rPr lang="en-US" sz="2000" dirty="0" err="1" smtClean="0"/>
              <a:t>w</a:t>
            </a:r>
            <a:r>
              <a:rPr lang="en-US" sz="2000" baseline="-25000" dirty="0" err="1" smtClean="0"/>
              <a:t>r</a:t>
            </a:r>
            <a:r>
              <a:rPr lang="en-US" sz="2000" dirty="0" smtClean="0"/>
              <a:t>(</a:t>
            </a:r>
            <a:r>
              <a:rPr lang="en-US" sz="2000" dirty="0" err="1" smtClean="0"/>
              <a:t>a'</a:t>
            </a:r>
            <a:r>
              <a:rPr lang="en-US" sz="2000" dirty="0" err="1" smtClean="0">
                <a:sym typeface="Wingdings" pitchFamily="2" charset="2"/>
              </a:rPr>
              <a:t></a:t>
            </a:r>
            <a:r>
              <a:rPr lang="en-US" sz="2000" baseline="-25000" dirty="0" err="1" smtClean="0"/>
              <a:t>h</a:t>
            </a:r>
            <a:r>
              <a:rPr lang="en-US" sz="2000" dirty="0" err="1" smtClean="0"/>
              <a:t>b</a:t>
            </a:r>
            <a:r>
              <a:rPr lang="en-US" sz="2000" dirty="0" smtClean="0"/>
              <a:t>')= -</a:t>
            </a:r>
            <a:r>
              <a:rPr lang="en-US" sz="2000" dirty="0" err="1" smtClean="0"/>
              <a:t>lg</a:t>
            </a:r>
            <a:r>
              <a:rPr lang="en-US" sz="2000" dirty="0" smtClean="0"/>
              <a:t>(</a:t>
            </a:r>
            <a:r>
              <a:rPr lang="en-US" sz="2000" dirty="0" err="1" smtClean="0"/>
              <a:t>R</a:t>
            </a:r>
            <a:r>
              <a:rPr lang="en-US" sz="2000" baseline="-25000" dirty="0" err="1" smtClean="0"/>
              <a:t>p</a:t>
            </a:r>
            <a:r>
              <a:rPr lang="en-US" sz="2000" dirty="0" smtClean="0"/>
              <a:t>(</a:t>
            </a:r>
            <a:r>
              <a:rPr lang="en-US" sz="2000" dirty="0" err="1" smtClean="0"/>
              <a:t>a'</a:t>
            </a:r>
            <a:r>
              <a:rPr lang="en-US" sz="2000" dirty="0" err="1" smtClean="0">
                <a:sym typeface="Wingdings" pitchFamily="2" charset="2"/>
              </a:rPr>
              <a:t></a:t>
            </a:r>
            <a:r>
              <a:rPr lang="en-US" sz="2000" baseline="-25000" dirty="0" err="1" smtClean="0"/>
              <a:t>h</a:t>
            </a:r>
            <a:r>
              <a:rPr lang="en-US" sz="2000" dirty="0" err="1" smtClean="0"/>
              <a:t>b</a:t>
            </a:r>
            <a:r>
              <a:rPr lang="en-US" sz="2000" dirty="0" smtClean="0"/>
              <a:t>')) (restriction weight reflect loss of entropy).  </a:t>
            </a:r>
          </a:p>
          <a:p>
            <a:pPr>
              <a:lnSpc>
                <a:spcPct val="90000"/>
              </a:lnSpc>
            </a:pPr>
            <a:r>
              <a:rPr lang="en-US" sz="2000" dirty="0" err="1" smtClean="0"/>
              <a:t>w</a:t>
            </a:r>
            <a:r>
              <a:rPr lang="en-US" sz="2000" baseline="-25000" dirty="0" err="1" smtClean="0"/>
              <a:t>c</a:t>
            </a:r>
            <a:r>
              <a:rPr lang="en-US" sz="2000" dirty="0" err="1" smtClean="0"/>
              <a:t>(U</a:t>
            </a:r>
            <a:r>
              <a:rPr lang="en-US" sz="2000" dirty="0" smtClean="0"/>
              <a:t>)= -</a:t>
            </a:r>
            <a:r>
              <a:rPr lang="en-US" sz="2000" dirty="0" err="1" smtClean="0"/>
              <a:t>lg(|C</a:t>
            </a:r>
            <a:r>
              <a:rPr lang="en-US" sz="2000" baseline="-25000" dirty="0" err="1" smtClean="0"/>
              <a:t>p</a:t>
            </a:r>
            <a:r>
              <a:rPr lang="en-US" sz="2000" dirty="0" err="1" smtClean="0"/>
              <a:t>(U</a:t>
            </a:r>
            <a:r>
              <a:rPr lang="en-US" sz="2000" dirty="0" smtClean="0"/>
              <a:t>)|) (correlation weight).</a:t>
            </a:r>
          </a:p>
          <a:p>
            <a:pPr>
              <a:lnSpc>
                <a:spcPct val="90000"/>
              </a:lnSpc>
            </a:pPr>
            <a:r>
              <a:rPr lang="en-US" sz="2000" dirty="0" smtClean="0"/>
              <a:t>For bricklayer function, </a:t>
            </a:r>
            <a:r>
              <a:rPr lang="en-US" sz="2000" dirty="0" err="1" smtClean="0"/>
              <a:t>Prob</a:t>
            </a:r>
            <a:r>
              <a:rPr lang="en-US" sz="2000" baseline="30000" dirty="0" err="1" smtClean="0"/>
              <a:t>h</a:t>
            </a:r>
            <a:r>
              <a:rPr lang="en-US" sz="2000" dirty="0" smtClean="0"/>
              <a:t>(a', b')= </a:t>
            </a:r>
            <a:r>
              <a:rPr lang="en-US" sz="2000" dirty="0" smtClean="0">
                <a:latin typeface="Math1Mono"/>
              </a:rPr>
              <a:t>∏</a:t>
            </a:r>
            <a:r>
              <a:rPr lang="en-US" sz="2000" baseline="-25000" dirty="0" err="1" smtClean="0"/>
              <a:t>i</a:t>
            </a:r>
            <a:r>
              <a:rPr lang="en-US" sz="2000" dirty="0" smtClean="0"/>
              <a:t> </a:t>
            </a:r>
            <a:r>
              <a:rPr lang="en-US" sz="2000" dirty="0" err="1" smtClean="0"/>
              <a:t>Prob</a:t>
            </a:r>
            <a:r>
              <a:rPr lang="en-US" sz="2000" baseline="30000" dirty="0" err="1" smtClean="0"/>
              <a:t>h</a:t>
            </a:r>
            <a:r>
              <a:rPr lang="en-US" sz="2000" baseline="30000" dirty="0" smtClean="0"/>
              <a:t>(</a:t>
            </a:r>
            <a:r>
              <a:rPr lang="en-US" sz="2000" baseline="30000" dirty="0" err="1" smtClean="0"/>
              <a:t>i</a:t>
            </a:r>
            <a:r>
              <a:rPr lang="en-US" sz="2000" baseline="30000" dirty="0" smtClean="0"/>
              <a:t>)</a:t>
            </a:r>
            <a:r>
              <a:rPr lang="en-US" sz="2000" dirty="0" smtClean="0"/>
              <a:t>(a'</a:t>
            </a:r>
            <a:r>
              <a:rPr lang="en-US" sz="2000" baseline="-25000" dirty="0" smtClean="0"/>
              <a:t>(</a:t>
            </a:r>
            <a:r>
              <a:rPr lang="en-US" sz="2000" baseline="-25000" dirty="0" err="1" smtClean="0"/>
              <a:t>i</a:t>
            </a:r>
            <a:r>
              <a:rPr lang="en-US" sz="2000" baseline="-25000" dirty="0" smtClean="0"/>
              <a:t>)</a:t>
            </a:r>
            <a:r>
              <a:rPr lang="en-US" sz="2000" dirty="0" smtClean="0"/>
              <a:t>, b’</a:t>
            </a:r>
            <a:r>
              <a:rPr lang="en-US" sz="2000" baseline="-25000" dirty="0" smtClean="0"/>
              <a:t>(</a:t>
            </a:r>
            <a:r>
              <a:rPr lang="en-US" sz="2000" baseline="-25000" dirty="0" err="1" smtClean="0"/>
              <a:t>i</a:t>
            </a:r>
            <a:r>
              <a:rPr lang="en-US" sz="2000" baseline="-25000" dirty="0" smtClean="0"/>
              <a:t>)</a:t>
            </a:r>
            <a:r>
              <a:rPr lang="en-US" sz="2000" dirty="0" smtClean="0"/>
              <a:t>) and </a:t>
            </a:r>
            <a:r>
              <a:rPr lang="en-US" sz="2000" dirty="0" err="1" smtClean="0"/>
              <a:t>w</a:t>
            </a:r>
            <a:r>
              <a:rPr lang="en-US" sz="2000" baseline="-25000" dirty="0" err="1" smtClean="0"/>
              <a:t>r</a:t>
            </a:r>
            <a:r>
              <a:rPr lang="en-US" sz="2000" dirty="0" smtClean="0"/>
              <a:t>(a', b')= </a:t>
            </a:r>
            <a:r>
              <a:rPr lang="en-US" sz="2000" dirty="0" smtClean="0">
                <a:latin typeface="Math1Mono"/>
              </a:rPr>
              <a:t>∑</a:t>
            </a:r>
            <a:r>
              <a:rPr lang="en-US" sz="2000" baseline="-25000" dirty="0" err="1" smtClean="0"/>
              <a:t>i</a:t>
            </a:r>
            <a:r>
              <a:rPr lang="en-US" sz="2000" dirty="0" err="1" smtClean="0"/>
              <a:t>w</a:t>
            </a:r>
            <a:r>
              <a:rPr lang="en-US" sz="2000" baseline="-25000" dirty="0" err="1" smtClean="0"/>
              <a:t>r</a:t>
            </a:r>
            <a:r>
              <a:rPr lang="en-US" sz="2000" dirty="0" smtClean="0"/>
              <a:t>(a'</a:t>
            </a:r>
            <a:r>
              <a:rPr lang="en-US" sz="2000" baseline="-25000" dirty="0" smtClean="0"/>
              <a:t>(</a:t>
            </a:r>
            <a:r>
              <a:rPr lang="en-US" sz="2000" baseline="-25000" dirty="0" err="1" smtClean="0"/>
              <a:t>i</a:t>
            </a:r>
            <a:r>
              <a:rPr lang="en-US" sz="2000" baseline="-25000" dirty="0" smtClean="0"/>
              <a:t>)</a:t>
            </a:r>
            <a:r>
              <a:rPr lang="en-US" sz="2000" dirty="0" smtClean="0"/>
              <a:t>,b’</a:t>
            </a:r>
            <a:r>
              <a:rPr lang="en-US" sz="2000" baseline="-25000" dirty="0" smtClean="0"/>
              <a:t>(</a:t>
            </a:r>
            <a:r>
              <a:rPr lang="en-US" sz="2000" baseline="-25000" dirty="0" err="1" smtClean="0"/>
              <a:t>i</a:t>
            </a:r>
            <a:r>
              <a:rPr lang="en-US" sz="2000" baseline="-25000" dirty="0" smtClean="0"/>
              <a:t>)</a:t>
            </a:r>
            <a:r>
              <a:rPr lang="en-US" sz="2000" dirty="0" smtClean="0"/>
              <a:t>).</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106</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Differential trails</a:t>
            </a:r>
          </a:p>
        </p:txBody>
      </p:sp>
      <p:sp>
        <p:nvSpPr>
          <p:cNvPr id="82949" name="Rectangle 3"/>
          <p:cNvSpPr>
            <a:spLocks noGrp="1" noChangeArrowheads="1"/>
          </p:cNvSpPr>
          <p:nvPr>
            <p:ph type="body" idx="1"/>
          </p:nvPr>
        </p:nvSpPr>
        <p:spPr>
          <a:xfrm>
            <a:off x="228600" y="1066800"/>
            <a:ext cx="8763000" cy="5105400"/>
          </a:xfrm>
        </p:spPr>
        <p:txBody>
          <a:bodyPr/>
          <a:lstStyle/>
          <a:p>
            <a:pPr>
              <a:lnSpc>
                <a:spcPct val="90000"/>
              </a:lnSpc>
            </a:pPr>
            <a:r>
              <a:rPr lang="en-US" sz="2000" i="1" dirty="0" smtClean="0"/>
              <a:t>Theorem:  </a:t>
            </a:r>
            <a:r>
              <a:rPr lang="en-US" sz="2000" dirty="0" err="1" smtClean="0"/>
              <a:t>Prob</a:t>
            </a:r>
            <a:r>
              <a:rPr lang="en-US" sz="2000" baseline="30000" dirty="0" err="1" smtClean="0"/>
              <a:t>f</a:t>
            </a:r>
            <a:r>
              <a:rPr lang="en-US" sz="2000" dirty="0" smtClean="0"/>
              <a:t>(a', 0)= 1/2(1+</a:t>
            </a:r>
            <a:r>
              <a:rPr lang="en-US" sz="2000" dirty="0" smtClean="0">
                <a:latin typeface="Math1Mono"/>
              </a:rPr>
              <a:t>S</a:t>
            </a:r>
            <a:r>
              <a:rPr lang="en-US" sz="2000" baseline="-25000" dirty="0" smtClean="0"/>
              <a:t>w</a:t>
            </a:r>
            <a:r>
              <a:rPr lang="en-US" sz="2000" dirty="0" smtClean="0"/>
              <a:t>(-1)</a:t>
            </a:r>
            <a:r>
              <a:rPr lang="en-US" sz="2000" baseline="30000" dirty="0" err="1" smtClean="0"/>
              <a:t>w</a:t>
            </a:r>
            <a:r>
              <a:rPr lang="en-US" sz="2000" baseline="30000" dirty="0" err="1" smtClean="0">
                <a:latin typeface="Math1"/>
              </a:rPr>
              <a:t>·</a:t>
            </a:r>
            <a:r>
              <a:rPr lang="en-US" sz="2000" baseline="30000" dirty="0" err="1" smtClean="0"/>
              <a:t>a’</a:t>
            </a:r>
            <a:r>
              <a:rPr lang="en-US" sz="2000" dirty="0" err="1" smtClean="0"/>
              <a:t>F</a:t>
            </a:r>
            <a:r>
              <a:rPr lang="en-US" sz="2000" dirty="0" smtClean="0"/>
              <a:t>(w)</a:t>
            </a:r>
            <a:r>
              <a:rPr lang="en-US" sz="2000" baseline="30000" dirty="0" smtClean="0"/>
              <a:t>2</a:t>
            </a:r>
            <a:r>
              <a:rPr lang="en-US" sz="2000" dirty="0" smtClean="0"/>
              <a:t>).  The differential probability and correlation potential table of a </a:t>
            </a:r>
            <a:r>
              <a:rPr lang="en-US" sz="2000" dirty="0" err="1" smtClean="0"/>
              <a:t>boolean</a:t>
            </a:r>
            <a:r>
              <a:rPr lang="en-US" sz="2000" dirty="0" smtClean="0"/>
              <a:t> function satisfy </a:t>
            </a:r>
            <a:r>
              <a:rPr lang="en-US" sz="2000" dirty="0" err="1" smtClean="0"/>
              <a:t>Prob</a:t>
            </a:r>
            <a:r>
              <a:rPr lang="en-US" sz="2000" dirty="0" smtClean="0"/>
              <a:t>(a', b')= 2</a:t>
            </a:r>
            <a:r>
              <a:rPr lang="en-US" sz="2000" baseline="30000" dirty="0" smtClean="0"/>
              <a:t>-m</a:t>
            </a:r>
            <a:r>
              <a:rPr lang="en-US" sz="2000" dirty="0" smtClean="0">
                <a:latin typeface="Math1Mono"/>
              </a:rPr>
              <a:t>S</a:t>
            </a:r>
            <a:r>
              <a:rPr lang="en-US" sz="2000" baseline="-25000" dirty="0" smtClean="0"/>
              <a:t>u, w</a:t>
            </a:r>
            <a:r>
              <a:rPr lang="en-US" sz="2000" dirty="0" smtClean="0"/>
              <a:t>(-1)</a:t>
            </a:r>
            <a:r>
              <a:rPr lang="en-US" sz="2000" baseline="30000" dirty="0" smtClean="0"/>
              <a:t>w</a:t>
            </a:r>
            <a:r>
              <a:rPr lang="en-US" sz="2000" baseline="30000" dirty="0" smtClean="0">
                <a:latin typeface="Math1"/>
              </a:rPr>
              <a:t>·</a:t>
            </a:r>
            <a:r>
              <a:rPr lang="en-US" sz="2000" baseline="30000" dirty="0" smtClean="0"/>
              <a:t>a'</a:t>
            </a:r>
            <a:r>
              <a:rPr lang="en-US" sz="2000" baseline="30000" dirty="0" smtClean="0">
                <a:latin typeface="Math1Mono"/>
              </a:rPr>
              <a:t>⊕</a:t>
            </a:r>
            <a:r>
              <a:rPr lang="en-US" sz="2000" baseline="30000" dirty="0" smtClean="0"/>
              <a:t>u</a:t>
            </a:r>
            <a:r>
              <a:rPr lang="en-US" sz="2000" baseline="30000" dirty="0" smtClean="0">
                <a:latin typeface="Math1"/>
              </a:rPr>
              <a:t>·</a:t>
            </a:r>
            <a:r>
              <a:rPr lang="en-US" sz="2000" baseline="30000" dirty="0" smtClean="0"/>
              <a:t>b'</a:t>
            </a:r>
            <a:r>
              <a:rPr lang="en-US" sz="2000" dirty="0" smtClean="0"/>
              <a:t>C</a:t>
            </a:r>
            <a:r>
              <a:rPr lang="en-US" sz="2000" baseline="-25000" dirty="0" smtClean="0"/>
              <a:t>u,w</a:t>
            </a:r>
            <a:r>
              <a:rPr lang="en-US" sz="2000" baseline="30000" dirty="0" smtClean="0"/>
              <a:t>2</a:t>
            </a:r>
          </a:p>
          <a:p>
            <a:pPr>
              <a:lnSpc>
                <a:spcPct val="90000"/>
              </a:lnSpc>
            </a:pPr>
            <a:r>
              <a:rPr lang="en-US" sz="2000" dirty="0" smtClean="0"/>
              <a:t>A </a:t>
            </a:r>
            <a:r>
              <a:rPr lang="en-US" sz="2000" i="1" dirty="0" smtClean="0"/>
              <a:t>differential trail </a:t>
            </a:r>
            <a:r>
              <a:rPr lang="en-US" sz="2000" dirty="0" smtClean="0"/>
              <a:t>is Q= (q</a:t>
            </a:r>
            <a:r>
              <a:rPr lang="en-US" sz="2000" baseline="30000" dirty="0" smtClean="0"/>
              <a:t>(0)</a:t>
            </a:r>
            <a:r>
              <a:rPr lang="en-US" sz="2000" dirty="0" smtClean="0"/>
              <a:t>, q</a:t>
            </a:r>
            <a:r>
              <a:rPr lang="en-US" sz="2000" baseline="30000" dirty="0" smtClean="0"/>
              <a:t>(1)</a:t>
            </a:r>
            <a:r>
              <a:rPr lang="en-US" sz="2000" dirty="0" smtClean="0"/>
              <a:t>, ..., q</a:t>
            </a:r>
            <a:r>
              <a:rPr lang="en-US" sz="2000" baseline="30000" dirty="0" smtClean="0"/>
              <a:t>(r)</a:t>
            </a:r>
            <a:r>
              <a:rPr lang="en-US" sz="2000" dirty="0" smtClean="0"/>
              <a:t>) with steps (q</a:t>
            </a:r>
            <a:r>
              <a:rPr lang="en-US" sz="2000" baseline="30000" dirty="0" smtClean="0"/>
              <a:t>(i-1)</a:t>
            </a:r>
            <a:r>
              <a:rPr lang="en-US" sz="2000" dirty="0" smtClean="0"/>
              <a:t>, </a:t>
            </a:r>
            <a:r>
              <a:rPr lang="en-US" sz="2000" dirty="0" err="1" smtClean="0"/>
              <a:t>q</a:t>
            </a:r>
            <a:r>
              <a:rPr lang="en-US" sz="2000" baseline="30000" dirty="0" err="1" smtClean="0"/>
              <a:t>(i</a:t>
            </a:r>
            <a:r>
              <a:rPr lang="en-US" sz="2000" baseline="30000" dirty="0" smtClean="0"/>
              <a:t>)</a:t>
            </a:r>
            <a:r>
              <a:rPr lang="en-US" sz="2000" dirty="0" smtClean="0"/>
              <a:t>) having weight  w</a:t>
            </a:r>
            <a:r>
              <a:rPr lang="en-US" sz="2000" baseline="-25000" dirty="0" smtClean="0"/>
              <a:t>r</a:t>
            </a:r>
            <a:r>
              <a:rPr lang="en-US" sz="2000" baseline="30000" dirty="0" smtClean="0">
                <a:latin typeface="Math1" pitchFamily="2" charset="2"/>
              </a:rPr>
              <a:t>r</a:t>
            </a:r>
            <a:r>
              <a:rPr lang="en-US" sz="2000" baseline="30000" dirty="0" smtClean="0"/>
              <a:t>(i)</a:t>
            </a:r>
            <a:r>
              <a:rPr lang="en-US" sz="2000" dirty="0" smtClean="0"/>
              <a:t>(q</a:t>
            </a:r>
            <a:r>
              <a:rPr lang="en-US" sz="2000" baseline="30000" dirty="0" smtClean="0"/>
              <a:t>(i-1)</a:t>
            </a:r>
            <a:r>
              <a:rPr lang="en-US" sz="2000" dirty="0" smtClean="0"/>
              <a:t>, </a:t>
            </a:r>
            <a:r>
              <a:rPr lang="en-US" sz="2000" dirty="0" err="1" smtClean="0"/>
              <a:t>q</a:t>
            </a:r>
            <a:r>
              <a:rPr lang="en-US" sz="2000" baseline="30000" dirty="0" err="1" smtClean="0"/>
              <a:t>(i</a:t>
            </a:r>
            <a:r>
              <a:rPr lang="en-US" sz="2000" baseline="30000" dirty="0" smtClean="0"/>
              <a:t>)</a:t>
            </a:r>
            <a:r>
              <a:rPr lang="en-US" sz="2000" dirty="0" smtClean="0"/>
              <a:t>) have trail weight </a:t>
            </a:r>
            <a:r>
              <a:rPr lang="en-US" sz="2000" dirty="0" err="1" smtClean="0"/>
              <a:t>w</a:t>
            </a:r>
            <a:r>
              <a:rPr lang="en-US" sz="2000" baseline="-25000" dirty="0" err="1" smtClean="0"/>
              <a:t>r</a:t>
            </a:r>
            <a:r>
              <a:rPr lang="en-US" sz="2000" dirty="0" err="1" smtClean="0"/>
              <a:t>(Q</a:t>
            </a:r>
            <a:r>
              <a:rPr lang="en-US" sz="2000" dirty="0" smtClean="0"/>
              <a:t>)= </a:t>
            </a:r>
            <a:r>
              <a:rPr lang="en-US" sz="2000" dirty="0" smtClean="0">
                <a:latin typeface="Math1Mono"/>
              </a:rPr>
              <a:t>S</a:t>
            </a:r>
            <a:r>
              <a:rPr lang="en-US" sz="2000" baseline="-25000" dirty="0" smtClean="0"/>
              <a:t>i</a:t>
            </a:r>
            <a:r>
              <a:rPr lang="en-US" sz="2000" dirty="0" smtClean="0"/>
              <a:t>w</a:t>
            </a:r>
            <a:r>
              <a:rPr lang="en-US" sz="2000" baseline="-25000" dirty="0" smtClean="0"/>
              <a:t>r</a:t>
            </a:r>
            <a:r>
              <a:rPr lang="en-US" sz="2000" baseline="30000" dirty="0" smtClean="0">
                <a:latin typeface="Math1" pitchFamily="2" charset="2"/>
              </a:rPr>
              <a:t>r</a:t>
            </a:r>
            <a:r>
              <a:rPr lang="en-US" sz="2000" baseline="30000" dirty="0" smtClean="0"/>
              <a:t>(i)</a:t>
            </a:r>
            <a:r>
              <a:rPr lang="en-US" sz="2000" dirty="0" smtClean="0"/>
              <a:t>(q</a:t>
            </a:r>
            <a:r>
              <a:rPr lang="en-US" sz="2000" baseline="30000" dirty="0" smtClean="0"/>
              <a:t>(i-1)</a:t>
            </a:r>
            <a:r>
              <a:rPr lang="en-US" sz="2000" dirty="0" smtClean="0"/>
              <a:t>, </a:t>
            </a:r>
            <a:r>
              <a:rPr lang="en-US" sz="2000" dirty="0" err="1" smtClean="0"/>
              <a:t>q</a:t>
            </a:r>
            <a:r>
              <a:rPr lang="en-US" sz="2000" baseline="30000" dirty="0" err="1" smtClean="0"/>
              <a:t>(i</a:t>
            </a:r>
            <a:r>
              <a:rPr lang="en-US" sz="2000" baseline="30000" dirty="0" smtClean="0"/>
              <a:t>)</a:t>
            </a:r>
            <a:r>
              <a:rPr lang="en-US" sz="2000" dirty="0" smtClean="0"/>
              <a:t>). </a:t>
            </a:r>
          </a:p>
          <a:p>
            <a:pPr>
              <a:lnSpc>
                <a:spcPct val="90000"/>
              </a:lnSpc>
            </a:pPr>
            <a:r>
              <a:rPr lang="en-US" sz="2000" dirty="0" smtClean="0"/>
              <a:t> </a:t>
            </a:r>
            <a:r>
              <a:rPr lang="en-US" sz="2000" dirty="0" err="1" smtClean="0"/>
              <a:t>Prob</a:t>
            </a:r>
            <a:r>
              <a:rPr lang="en-US" sz="2000" dirty="0" smtClean="0"/>
              <a:t>(a', b')= </a:t>
            </a:r>
            <a:r>
              <a:rPr lang="en-US" sz="2000" dirty="0" smtClean="0">
                <a:latin typeface="Math1Mono"/>
              </a:rPr>
              <a:t>S</a:t>
            </a:r>
            <a:r>
              <a:rPr lang="en-US" sz="2000" baseline="-25000" dirty="0" smtClean="0"/>
              <a:t>q(0)=a', q(r)=</a:t>
            </a:r>
            <a:r>
              <a:rPr lang="en-US" sz="2000" baseline="-25000" dirty="0" err="1" smtClean="0"/>
              <a:t>b'</a:t>
            </a:r>
            <a:r>
              <a:rPr lang="en-US" sz="2000" dirty="0" err="1" smtClean="0"/>
              <a:t>Prob</a:t>
            </a:r>
            <a:r>
              <a:rPr lang="en-US" sz="2000" dirty="0" smtClean="0"/>
              <a:t>(Q).  </a:t>
            </a:r>
          </a:p>
          <a:p>
            <a:pPr>
              <a:lnSpc>
                <a:spcPct val="90000"/>
              </a:lnSpc>
            </a:pPr>
            <a:r>
              <a:rPr lang="en-US" sz="2000" dirty="0" smtClean="0"/>
              <a:t>For a differential trail, Q, with weight &lt;(n-1), </a:t>
            </a:r>
          </a:p>
          <a:p>
            <a:pPr>
              <a:lnSpc>
                <a:spcPct val="90000"/>
              </a:lnSpc>
              <a:buNone/>
            </a:pPr>
            <a:r>
              <a:rPr lang="en-US" sz="2000" dirty="0" smtClean="0"/>
              <a:t>               </a:t>
            </a:r>
            <a:r>
              <a:rPr lang="en-US" sz="2000" dirty="0" err="1" smtClean="0"/>
              <a:t>Prob</a:t>
            </a:r>
            <a:r>
              <a:rPr lang="en-US" sz="2000" dirty="0" smtClean="0"/>
              <a:t>(Q) ~2</a:t>
            </a:r>
            <a:r>
              <a:rPr lang="en-US" sz="2000" baseline="30000" dirty="0" smtClean="0"/>
              <a:t>-wr(Q)</a:t>
            </a:r>
            <a:r>
              <a:rPr lang="en-US" sz="2000" dirty="0" smtClean="0"/>
              <a:t>.  </a:t>
            </a:r>
          </a:p>
          <a:p>
            <a:pPr>
              <a:lnSpc>
                <a:spcPct val="90000"/>
              </a:lnSpc>
            </a:pPr>
            <a:r>
              <a:rPr lang="en-US" sz="2000" dirty="0" smtClean="0"/>
              <a:t>For a differential trail, Q, with weight </a:t>
            </a:r>
            <a:r>
              <a:rPr lang="en-US" sz="2000" dirty="0" err="1" smtClean="0"/>
              <a:t>w</a:t>
            </a:r>
            <a:r>
              <a:rPr lang="en-US" sz="2000" baseline="-25000" dirty="0" err="1" smtClean="0"/>
              <a:t>r</a:t>
            </a:r>
            <a:r>
              <a:rPr lang="en-US" sz="2000" dirty="0" smtClean="0"/>
              <a:t>(Q)&gt;(n-1), for expected proportion 2</a:t>
            </a:r>
            <a:r>
              <a:rPr lang="en-US" sz="2000" baseline="30000" dirty="0" smtClean="0"/>
              <a:t>n-1-wr(Q)</a:t>
            </a:r>
            <a:r>
              <a:rPr lang="en-US" sz="2000" dirty="0" smtClean="0"/>
              <a:t> of keys, there will be a right pair.</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107</a:t>
            </a:fld>
            <a:endParaRPr lang="en-US" smtClean="0"/>
          </a:p>
        </p:txBody>
      </p:sp>
      <p:sp>
        <p:nvSpPr>
          <p:cNvPr id="155652" name="Rectangle 2"/>
          <p:cNvSpPr>
            <a:spLocks noGrp="1" noChangeArrowheads="1"/>
          </p:cNvSpPr>
          <p:nvPr>
            <p:ph type="title"/>
          </p:nvPr>
        </p:nvSpPr>
        <p:spPr>
          <a:xfrm>
            <a:off x="685800" y="228600"/>
            <a:ext cx="7772400" cy="990600"/>
          </a:xfrm>
        </p:spPr>
        <p:txBody>
          <a:bodyPr/>
          <a:lstStyle/>
          <a:p>
            <a:r>
              <a:rPr lang="en-US" sz="4000" dirty="0" smtClean="0"/>
              <a:t>Take home on differential propagation</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
        <p:nvSpPr>
          <p:cNvPr id="5" name="Rectangle 3"/>
          <p:cNvSpPr txBox="1">
            <a:spLocks noChangeArrowheads="1"/>
          </p:cNvSpPr>
          <p:nvPr/>
        </p:nvSpPr>
        <p:spPr bwMode="auto">
          <a:xfrm>
            <a:off x="457200" y="1981200"/>
            <a:ext cx="8305800" cy="4191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1" lang="en-US" sz="2400" b="0" i="0" u="none" strike="noStrike" kern="0" cap="none" spc="0" normalizeH="0" baseline="0" noProof="0" dirty="0" smtClean="0">
                <a:ln>
                  <a:noFill/>
                </a:ln>
                <a:solidFill>
                  <a:schemeClr val="tx1"/>
                </a:solidFill>
                <a:effectLst/>
                <a:uLnTx/>
                <a:uFillTx/>
                <a:latin typeface="+mn-lt"/>
                <a:ea typeface="+mn-ea"/>
                <a:cs typeface="+mn-cs"/>
              </a:rPr>
              <a:t>Correlation matrix completely determines differential</a:t>
            </a:r>
            <a:r>
              <a:rPr kumimoji="1" lang="en-US" sz="2400" b="0" i="0" u="none" strike="noStrike" kern="0" cap="none" spc="0" normalizeH="0" noProof="0" dirty="0" smtClean="0">
                <a:ln>
                  <a:noFill/>
                </a:ln>
                <a:solidFill>
                  <a:schemeClr val="tx1"/>
                </a:solidFill>
                <a:effectLst/>
                <a:uLnTx/>
                <a:uFillTx/>
                <a:latin typeface="+mn-lt"/>
                <a:ea typeface="+mn-ea"/>
                <a:cs typeface="+mn-cs"/>
              </a:rPr>
              <a:t> </a:t>
            </a:r>
            <a:r>
              <a:rPr kumimoji="1" lang="en-US" sz="2400" b="0" i="0" u="none" strike="noStrike" kern="0" cap="none" spc="0" normalizeH="0" baseline="0" noProof="0" dirty="0" smtClean="0">
                <a:ln>
                  <a:noFill/>
                </a:ln>
                <a:solidFill>
                  <a:schemeClr val="tx1"/>
                </a:solidFill>
                <a:effectLst/>
                <a:uLnTx/>
                <a:uFillTx/>
                <a:latin typeface="+mn-lt"/>
                <a:ea typeface="+mn-ea"/>
                <a:cs typeface="+mn-cs"/>
              </a:rPr>
              <a:t>propagation characteristics.</a:t>
            </a: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1" lang="en-US" sz="2400" kern="0" dirty="0" smtClean="0">
                <a:latin typeface="+mn-lt"/>
              </a:rPr>
              <a:t>Individual round as composition of key </a:t>
            </a:r>
            <a:r>
              <a:rPr kumimoji="1" lang="en-US" sz="2400" kern="0" dirty="0" err="1" smtClean="0">
                <a:latin typeface="+mn-lt"/>
              </a:rPr>
              <a:t>xor</a:t>
            </a:r>
            <a:r>
              <a:rPr kumimoji="1" lang="en-US" sz="2400" kern="0" dirty="0" smtClean="0">
                <a:latin typeface="+mn-lt"/>
              </a:rPr>
              <a:t>, linear and bricklayer functions are easy to compute.</a:t>
            </a:r>
            <a:endParaRPr kumimoji="1"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1" lang="en-US" sz="2400" kern="0" noProof="0" dirty="0" smtClean="0">
                <a:latin typeface="+mn-lt"/>
              </a:rPr>
              <a:t>Differential trails provide link between individual approximations and full cipher.</a:t>
            </a:r>
            <a:endParaRPr kumimoji="1"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1" lang="en-US" sz="2400" b="0" i="0" u="none" strike="noStrike" kern="0" cap="none" spc="0" normalizeH="0" baseline="0" noProof="0" dirty="0" smtClean="0">
                <a:ln>
                  <a:noFill/>
                </a:ln>
                <a:solidFill>
                  <a:schemeClr val="tx1"/>
                </a:solidFill>
                <a:effectLst/>
                <a:uLnTx/>
                <a:uFillTx/>
                <a:latin typeface="+mn-lt"/>
                <a:ea typeface="+mn-ea"/>
                <a:cs typeface="+mn-cs"/>
              </a:rPr>
              <a:t>Weights for differential trails are</a:t>
            </a:r>
            <a:r>
              <a:rPr kumimoji="1" lang="en-US" sz="2400" b="0" i="0" u="none" strike="noStrike" kern="0" cap="none" spc="0" normalizeH="0" noProof="0" dirty="0" smtClean="0">
                <a:ln>
                  <a:noFill/>
                </a:ln>
                <a:solidFill>
                  <a:schemeClr val="tx1"/>
                </a:solidFill>
                <a:effectLst/>
                <a:uLnTx/>
                <a:uFillTx/>
                <a:latin typeface="+mn-lt"/>
                <a:ea typeface="+mn-ea"/>
                <a:cs typeface="+mn-cs"/>
              </a:rPr>
              <a:t> good approximation for differential characteristics.</a:t>
            </a:r>
            <a:endParaRPr kumimoji="1" lang="en-US" sz="2400" kern="0" dirty="0" smtClean="0">
              <a:solidFill>
                <a:srgbClr val="000000"/>
              </a:solidFill>
              <a:latin typeface="Arial"/>
            </a:endParaRPr>
          </a:p>
          <a:p>
            <a:pPr marL="342900" marR="0" lvl="0" indent="-342900" algn="l" defTabSz="914400" rtl="0" eaLnBrk="0" fontAlgn="base" latinLnBrk="0" hangingPunct="0">
              <a:lnSpc>
                <a:spcPct val="90000"/>
              </a:lnSpc>
              <a:spcBef>
                <a:spcPct val="20000"/>
              </a:spcBef>
              <a:spcAft>
                <a:spcPct val="0"/>
              </a:spcAft>
              <a:buClrTx/>
              <a:buSzTx/>
              <a:tabLst/>
              <a:defRPr/>
            </a:pPr>
            <a:endParaRPr kumimoji="1"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108</a:t>
            </a:fld>
            <a:endParaRPr lang="en-US" smtClean="0"/>
          </a:p>
        </p:txBody>
      </p:sp>
      <p:sp>
        <p:nvSpPr>
          <p:cNvPr id="82948" name="Rectangle 2"/>
          <p:cNvSpPr>
            <a:spLocks noGrp="1" noChangeArrowheads="1"/>
          </p:cNvSpPr>
          <p:nvPr>
            <p:ph type="title"/>
          </p:nvPr>
        </p:nvSpPr>
        <p:spPr>
          <a:xfrm>
            <a:off x="457200" y="0"/>
            <a:ext cx="8382000" cy="762000"/>
          </a:xfrm>
        </p:spPr>
        <p:txBody>
          <a:bodyPr/>
          <a:lstStyle/>
          <a:p>
            <a:r>
              <a:rPr lang="en-US" sz="3600" dirty="0" err="1" smtClean="0"/>
              <a:t>Rijndael</a:t>
            </a:r>
            <a:r>
              <a:rPr lang="en-US" sz="3600" dirty="0" smtClean="0"/>
              <a:t> Design Principles - motivation</a:t>
            </a:r>
          </a:p>
        </p:txBody>
      </p:sp>
      <p:sp>
        <p:nvSpPr>
          <p:cNvPr id="82949" name="Rectangle 3"/>
          <p:cNvSpPr>
            <a:spLocks noGrp="1" noChangeArrowheads="1"/>
          </p:cNvSpPr>
          <p:nvPr>
            <p:ph type="body" idx="1"/>
          </p:nvPr>
        </p:nvSpPr>
        <p:spPr>
          <a:xfrm>
            <a:off x="457200" y="1371600"/>
            <a:ext cx="8305800" cy="4648200"/>
          </a:xfrm>
        </p:spPr>
        <p:txBody>
          <a:bodyPr/>
          <a:lstStyle/>
          <a:p>
            <a:pPr>
              <a:lnSpc>
                <a:spcPct val="90000"/>
              </a:lnSpc>
            </a:pPr>
            <a:r>
              <a:rPr lang="en-US" sz="2400" dirty="0" smtClean="0"/>
              <a:t>The theory of linear and differential trails informed the design of </a:t>
            </a:r>
            <a:r>
              <a:rPr lang="en-US" sz="2400" dirty="0" err="1" smtClean="0"/>
              <a:t>Rijndael</a:t>
            </a:r>
            <a:r>
              <a:rPr lang="en-US" sz="2400" dirty="0" smtClean="0"/>
              <a:t>.</a:t>
            </a:r>
          </a:p>
          <a:p>
            <a:pPr>
              <a:lnSpc>
                <a:spcPct val="90000"/>
              </a:lnSpc>
              <a:buNone/>
            </a:pPr>
            <a:endParaRPr lang="en-US" sz="2400" dirty="0" smtClean="0"/>
          </a:p>
          <a:p>
            <a:pPr>
              <a:lnSpc>
                <a:spcPct val="90000"/>
              </a:lnSpc>
            </a:pPr>
            <a:r>
              <a:rPr lang="en-US" sz="2400" dirty="0" smtClean="0"/>
              <a:t>To eliminate low weight trails, there are two strategies:</a:t>
            </a:r>
          </a:p>
          <a:p>
            <a:pPr marL="857250" lvl="1" indent="-457200">
              <a:lnSpc>
                <a:spcPct val="90000"/>
              </a:lnSpc>
              <a:buFont typeface="+mj-lt"/>
              <a:buAutoNum type="arabicPeriod"/>
            </a:pPr>
            <a:r>
              <a:rPr lang="en-US" sz="2400" dirty="0" smtClean="0"/>
              <a:t>Choose S-boxes with difference propagations that have high  restriction weight and input-output correlations with high correlation weights; or, </a:t>
            </a:r>
          </a:p>
          <a:p>
            <a:pPr marL="857250" lvl="1" indent="-457200">
              <a:lnSpc>
                <a:spcPct val="90000"/>
              </a:lnSpc>
              <a:buFont typeface="+mj-lt"/>
              <a:buAutoNum type="arabicPeriod"/>
            </a:pPr>
            <a:r>
              <a:rPr lang="en-US" sz="2400" dirty="0" smtClean="0"/>
              <a:t>Design round transformations so that only trails with many S-boxes occur.</a:t>
            </a:r>
          </a:p>
          <a:p>
            <a:pPr>
              <a:lnSpc>
                <a:spcPct val="90000"/>
              </a:lnSpc>
            </a:pPr>
            <a:r>
              <a:rPr lang="en-US" sz="2400" dirty="0" err="1" smtClean="0"/>
              <a:t>Rijndael</a:t>
            </a:r>
            <a:r>
              <a:rPr lang="en-US" sz="2400" dirty="0" smtClean="0"/>
              <a:t> picks 2.</a:t>
            </a:r>
          </a:p>
          <a:p>
            <a:pPr>
              <a:lnSpc>
                <a:spcPct val="90000"/>
              </a:lnSpc>
            </a:pPr>
            <a:r>
              <a:rPr lang="en-US" sz="2400" dirty="0" smtClean="0"/>
              <a:t>Wide trails strategy implements this.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109</a:t>
            </a:fld>
            <a:endParaRPr lang="en-US" smtClean="0"/>
          </a:p>
        </p:txBody>
      </p:sp>
      <p:sp>
        <p:nvSpPr>
          <p:cNvPr id="82948" name="Rectangle 2"/>
          <p:cNvSpPr>
            <a:spLocks noGrp="1" noChangeArrowheads="1"/>
          </p:cNvSpPr>
          <p:nvPr>
            <p:ph type="title"/>
          </p:nvPr>
        </p:nvSpPr>
        <p:spPr>
          <a:xfrm>
            <a:off x="457200" y="0"/>
            <a:ext cx="8382000" cy="762000"/>
          </a:xfrm>
        </p:spPr>
        <p:txBody>
          <a:bodyPr/>
          <a:lstStyle/>
          <a:p>
            <a:r>
              <a:rPr lang="en-US" sz="3600" dirty="0" err="1" smtClean="0"/>
              <a:t>Rijndael</a:t>
            </a:r>
            <a:r>
              <a:rPr lang="en-US" sz="3600" dirty="0" smtClean="0"/>
              <a:t> Design Principles - continued</a:t>
            </a:r>
          </a:p>
        </p:txBody>
      </p:sp>
      <p:sp>
        <p:nvSpPr>
          <p:cNvPr id="82949" name="Rectangle 3"/>
          <p:cNvSpPr>
            <a:spLocks noGrp="1" noChangeArrowheads="1"/>
          </p:cNvSpPr>
          <p:nvPr>
            <p:ph type="body" idx="1"/>
          </p:nvPr>
        </p:nvSpPr>
        <p:spPr>
          <a:xfrm>
            <a:off x="457200" y="1371600"/>
            <a:ext cx="8305800" cy="5181600"/>
          </a:xfrm>
        </p:spPr>
        <p:txBody>
          <a:bodyPr/>
          <a:lstStyle/>
          <a:p>
            <a:pPr>
              <a:lnSpc>
                <a:spcPct val="90000"/>
              </a:lnSpc>
            </a:pPr>
            <a:r>
              <a:rPr lang="en-US" sz="2000" i="1" dirty="0" smtClean="0"/>
              <a:t>Linear cryptanalysis </a:t>
            </a:r>
            <a:r>
              <a:rPr lang="en-US" sz="2000" dirty="0" smtClean="0"/>
              <a:t>requires correlation &gt; 2</a:t>
            </a:r>
            <a:r>
              <a:rPr lang="en-US" sz="2000" baseline="30000" dirty="0" smtClean="0"/>
              <a:t>-nb/2</a:t>
            </a:r>
            <a:r>
              <a:rPr lang="en-US" sz="2000" dirty="0" smtClean="0"/>
              <a:t> over most rounds.  This can't happen if we choose the number of rounds so that there are no such linear trails with correlation contribution &gt;nk</a:t>
            </a:r>
            <a:r>
              <a:rPr lang="en-US" sz="2000" baseline="30000" dirty="0" smtClean="0"/>
              <a:t>-1</a:t>
            </a:r>
            <a:r>
              <a:rPr lang="en-US" sz="2000" dirty="0" smtClean="0"/>
              <a:t>2</a:t>
            </a:r>
            <a:r>
              <a:rPr lang="en-US" sz="2000" baseline="30000" dirty="0" smtClean="0"/>
              <a:t>-nb/2</a:t>
            </a:r>
            <a:r>
              <a:rPr lang="en-US" sz="2000" dirty="0" smtClean="0"/>
              <a:t>.  Each output parity is correlated to an input parity since </a:t>
            </a:r>
            <a:r>
              <a:rPr lang="en-US" sz="2800" dirty="0" smtClean="0">
                <a:latin typeface="Math1Mono"/>
              </a:rPr>
              <a:t>∑</a:t>
            </a:r>
            <a:r>
              <a:rPr lang="en-US" sz="2000" baseline="-25000" dirty="0" err="1" smtClean="0"/>
              <a:t>w</a:t>
            </a:r>
            <a:r>
              <a:rPr lang="en-US" sz="2000" dirty="0" err="1" smtClean="0"/>
              <a:t>F</a:t>
            </a:r>
            <a:r>
              <a:rPr lang="en-US" sz="2000" dirty="0" smtClean="0"/>
              <a:t>(w)</a:t>
            </a:r>
            <a:r>
              <a:rPr lang="en-US" sz="2000" baseline="30000" dirty="0" smtClean="0"/>
              <a:t>2</a:t>
            </a:r>
            <a:r>
              <a:rPr lang="en-US" sz="2000" dirty="0" smtClean="0"/>
              <a:t>= 1 but if it occurs by constructive interference over many trails that share input/output selection then any such  must be the result of at least </a:t>
            </a:r>
            <a:r>
              <a:rPr lang="en-US" sz="2000" dirty="0" err="1" smtClean="0"/>
              <a:t>nk</a:t>
            </a:r>
            <a:r>
              <a:rPr lang="en-US" sz="2000" dirty="0" smtClean="0"/>
              <a:t> linear trails which are unlikely to be key dependent.</a:t>
            </a:r>
          </a:p>
          <a:p>
            <a:pPr>
              <a:lnSpc>
                <a:spcPct val="90000"/>
              </a:lnSpc>
            </a:pPr>
            <a:endParaRPr lang="en-US" sz="2000" dirty="0" smtClean="0"/>
          </a:p>
          <a:p>
            <a:pPr>
              <a:lnSpc>
                <a:spcPct val="90000"/>
              </a:lnSpc>
              <a:buNone/>
            </a:pPr>
            <a:endParaRPr lang="en-US" sz="2000" dirty="0" smtClean="0"/>
          </a:p>
          <a:p>
            <a:pPr>
              <a:lnSpc>
                <a:spcPct val="90000"/>
              </a:lnSpc>
            </a:pPr>
            <a:r>
              <a:rPr lang="en-US" sz="2000" i="1" dirty="0" smtClean="0"/>
              <a:t>Differential cryptanalysis </a:t>
            </a:r>
            <a:r>
              <a:rPr lang="en-US" sz="2000" dirty="0" smtClean="0"/>
              <a:t>requires input to output difference propagation with probability &gt;2</a:t>
            </a:r>
            <a:r>
              <a:rPr lang="en-US" sz="2000" baseline="30000" dirty="0" smtClean="0"/>
              <a:t>1-nb</a:t>
            </a:r>
            <a:r>
              <a:rPr lang="en-US" sz="2000" dirty="0" smtClean="0"/>
              <a:t>.  If there are no differential trails with low weight, difference propagation results from multiple trails which again will not likely be key dependent.</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JLM 20101208</a:t>
            </a:r>
            <a:endParaRPr lang="en-US"/>
          </a:p>
        </p:txBody>
      </p:sp>
      <p:sp>
        <p:nvSpPr>
          <p:cNvPr id="6" name="Slide Number Placeholder 5"/>
          <p:cNvSpPr>
            <a:spLocks noGrp="1"/>
          </p:cNvSpPr>
          <p:nvPr>
            <p:ph type="sldNum" sz="quarter" idx="12"/>
          </p:nvPr>
        </p:nvSpPr>
        <p:spPr/>
        <p:txBody>
          <a:bodyPr/>
          <a:lstStyle/>
          <a:p>
            <a:pPr>
              <a:defRPr/>
            </a:pPr>
            <a:fld id="{CE5DE7B3-1F50-470B-8AE9-FA6E5EDBFFA8}" type="slidenum">
              <a:rPr lang="en-US"/>
              <a:pPr>
                <a:defRPr/>
              </a:pPr>
              <a:t>11</a:t>
            </a:fld>
            <a:endParaRPr lang="en-US"/>
          </a:p>
        </p:txBody>
      </p:sp>
      <p:sp>
        <p:nvSpPr>
          <p:cNvPr id="263172" name="Rectangle 2"/>
          <p:cNvSpPr>
            <a:spLocks noGrp="1" noChangeArrowheads="1"/>
          </p:cNvSpPr>
          <p:nvPr>
            <p:ph type="title"/>
          </p:nvPr>
        </p:nvSpPr>
        <p:spPr>
          <a:xfrm>
            <a:off x="685800" y="0"/>
            <a:ext cx="7772400" cy="762000"/>
          </a:xfrm>
        </p:spPr>
        <p:txBody>
          <a:bodyPr/>
          <a:lstStyle/>
          <a:p>
            <a:r>
              <a:rPr lang="en-US" altLang="zh-TW" sz="3600" dirty="0" err="1" smtClean="0">
                <a:ea typeface="PMingLiU" pitchFamily="18" charset="-120"/>
              </a:rPr>
              <a:t>Grobner</a:t>
            </a:r>
            <a:endParaRPr lang="en-US" altLang="zh-TW" sz="3600" dirty="0" smtClean="0">
              <a:ea typeface="PMingLiU" pitchFamily="18" charset="-120"/>
            </a:endParaRPr>
          </a:p>
        </p:txBody>
      </p:sp>
      <p:sp>
        <p:nvSpPr>
          <p:cNvPr id="263173" name="Rectangle 3"/>
          <p:cNvSpPr>
            <a:spLocks noGrp="1" noChangeArrowheads="1"/>
          </p:cNvSpPr>
          <p:nvPr>
            <p:ph type="body" idx="1"/>
          </p:nvPr>
        </p:nvSpPr>
        <p:spPr>
          <a:xfrm>
            <a:off x="381000" y="1066800"/>
            <a:ext cx="8458200" cy="4572000"/>
          </a:xfrm>
        </p:spPr>
        <p:txBody>
          <a:bodyPr/>
          <a:lstStyle/>
          <a:p>
            <a:r>
              <a:rPr lang="en-US" sz="2400" b="1" dirty="0" err="1" smtClean="0"/>
              <a:t>Grobner</a:t>
            </a:r>
            <a:r>
              <a:rPr lang="en-US" sz="2400" b="1" dirty="0" smtClean="0"/>
              <a:t> Basis:  </a:t>
            </a:r>
            <a:r>
              <a:rPr lang="en-US" sz="2400" dirty="0" smtClean="0"/>
              <a:t>A finite subset G= {g</a:t>
            </a:r>
            <a:r>
              <a:rPr lang="en-US" sz="2400" baseline="-25000" dirty="0" smtClean="0"/>
              <a:t>1</a:t>
            </a:r>
            <a:r>
              <a:rPr lang="en-US" sz="2400" dirty="0" smtClean="0"/>
              <a:t>, g</a:t>
            </a:r>
            <a:r>
              <a:rPr lang="en-US" sz="2400" baseline="-25000" dirty="0" smtClean="0"/>
              <a:t>2</a:t>
            </a:r>
            <a:r>
              <a:rPr lang="en-US" sz="2400" dirty="0" smtClean="0"/>
              <a:t>, ..., </a:t>
            </a:r>
            <a:r>
              <a:rPr lang="en-US" sz="2400" dirty="0" err="1" smtClean="0"/>
              <a:t>g</a:t>
            </a:r>
            <a:r>
              <a:rPr lang="en-US" sz="2400" baseline="-25000" dirty="0" err="1" smtClean="0"/>
              <a:t>s</a:t>
            </a:r>
            <a:r>
              <a:rPr lang="en-US" sz="2400" dirty="0" smtClean="0"/>
              <a:t>} is a </a:t>
            </a:r>
            <a:r>
              <a:rPr lang="en-US" sz="2400" dirty="0" err="1" smtClean="0"/>
              <a:t>Grobner</a:t>
            </a:r>
            <a:r>
              <a:rPr lang="en-US" sz="2400" dirty="0" smtClean="0"/>
              <a:t> basis for an ideal I with respect to the monomial order </a:t>
            </a:r>
            <a:r>
              <a:rPr lang="en-US" sz="2400" dirty="0" smtClean="0">
                <a:latin typeface="Math1Mono"/>
              </a:rPr>
              <a:t>≦</a:t>
            </a:r>
            <a:r>
              <a:rPr lang="en-US" sz="2400" dirty="0" smtClean="0">
                <a:latin typeface="Math1"/>
              </a:rPr>
              <a:t> </a:t>
            </a:r>
            <a:r>
              <a:rPr lang="en-US" sz="2400" dirty="0" smtClean="0"/>
              <a:t>if &lt;in</a:t>
            </a:r>
            <a:r>
              <a:rPr lang="en-US" sz="2400" baseline="-25000" dirty="0" smtClean="0">
                <a:latin typeface="Math1Mono"/>
              </a:rPr>
              <a:t>≦</a:t>
            </a:r>
            <a:r>
              <a:rPr lang="en-US" sz="2400" dirty="0" smtClean="0">
                <a:latin typeface="Math1"/>
              </a:rPr>
              <a:t>(</a:t>
            </a:r>
            <a:r>
              <a:rPr lang="en-US" sz="2400" dirty="0" smtClean="0"/>
              <a:t>g</a:t>
            </a:r>
            <a:r>
              <a:rPr lang="en-US" sz="2400" baseline="-25000" dirty="0" smtClean="0"/>
              <a:t>1</a:t>
            </a:r>
            <a:r>
              <a:rPr lang="en-US" sz="2400" dirty="0" smtClean="0"/>
              <a:t>), in</a:t>
            </a:r>
            <a:r>
              <a:rPr lang="en-US" sz="2400" baseline="-25000" dirty="0" smtClean="0">
                <a:latin typeface="Math1Mono"/>
              </a:rPr>
              <a:t>≦ </a:t>
            </a:r>
            <a:r>
              <a:rPr lang="en-US" sz="2400" dirty="0" smtClean="0">
                <a:latin typeface="Math1"/>
              </a:rPr>
              <a:t>(</a:t>
            </a:r>
            <a:r>
              <a:rPr lang="en-US" sz="2400" dirty="0" smtClean="0"/>
              <a:t>g</a:t>
            </a:r>
            <a:r>
              <a:rPr lang="en-US" sz="2400" baseline="-25000" dirty="0" smtClean="0"/>
              <a:t>2</a:t>
            </a:r>
            <a:r>
              <a:rPr lang="en-US" sz="2400" dirty="0" smtClean="0"/>
              <a:t>), ... , in</a:t>
            </a:r>
            <a:r>
              <a:rPr lang="en-US" sz="2400" baseline="-25000" dirty="0" smtClean="0">
                <a:latin typeface="Math1Mono"/>
              </a:rPr>
              <a:t>≦</a:t>
            </a:r>
            <a:r>
              <a:rPr lang="en-US" sz="2400" dirty="0" smtClean="0">
                <a:latin typeface="Math1"/>
              </a:rPr>
              <a:t>(</a:t>
            </a:r>
            <a:r>
              <a:rPr lang="en-US" sz="2400" dirty="0" err="1" smtClean="0"/>
              <a:t>g</a:t>
            </a:r>
            <a:r>
              <a:rPr lang="en-US" sz="2400" baseline="-25000" dirty="0" err="1" smtClean="0"/>
              <a:t>s</a:t>
            </a:r>
            <a:r>
              <a:rPr lang="en-US" sz="2400" dirty="0" smtClean="0"/>
              <a:t>))&gt;= &lt;in</a:t>
            </a:r>
            <a:r>
              <a:rPr lang="en-US" sz="2400" baseline="-25000" dirty="0" smtClean="0">
                <a:latin typeface="Math1Mono"/>
              </a:rPr>
              <a:t>≦</a:t>
            </a:r>
            <a:r>
              <a:rPr lang="en-US" sz="2400" dirty="0" smtClean="0"/>
              <a:t>(I)&gt;. Equivalently, if f</a:t>
            </a:r>
            <a:r>
              <a:rPr lang="en-US" sz="2400" dirty="0" smtClean="0">
                <a:latin typeface="Math1Mono"/>
              </a:rPr>
              <a:t>𝝴</a:t>
            </a:r>
            <a:r>
              <a:rPr lang="en-US" sz="2400" dirty="0" smtClean="0"/>
              <a:t>I, in</a:t>
            </a:r>
            <a:r>
              <a:rPr lang="en-US" sz="2400" baseline="-25000" dirty="0" smtClean="0">
                <a:latin typeface="Math1Mono"/>
              </a:rPr>
              <a:t>≦</a:t>
            </a:r>
            <a:r>
              <a:rPr lang="en-US" sz="2400" dirty="0" smtClean="0">
                <a:latin typeface="Math1"/>
              </a:rPr>
              <a:t>(</a:t>
            </a:r>
            <a:r>
              <a:rPr lang="en-US" sz="2400" dirty="0" err="1" smtClean="0"/>
              <a:t>g</a:t>
            </a:r>
            <a:r>
              <a:rPr lang="en-US" sz="2400" baseline="-25000" dirty="0" err="1" smtClean="0"/>
              <a:t>i</a:t>
            </a:r>
            <a:r>
              <a:rPr lang="en-US" sz="2400" dirty="0" smtClean="0"/>
              <a:t>)|in</a:t>
            </a:r>
            <a:r>
              <a:rPr lang="en-US" sz="2400" baseline="-25000" dirty="0" smtClean="0">
                <a:latin typeface="Math1Mono"/>
              </a:rPr>
              <a:t>≦</a:t>
            </a:r>
            <a:r>
              <a:rPr lang="en-US" sz="2400" dirty="0" smtClean="0">
                <a:latin typeface="Math1"/>
              </a:rPr>
              <a:t>(</a:t>
            </a:r>
            <a:r>
              <a:rPr lang="en-US" sz="2400" dirty="0" smtClean="0"/>
              <a:t>f) for some </a:t>
            </a:r>
            <a:r>
              <a:rPr lang="en-US" sz="2400" dirty="0" err="1" smtClean="0"/>
              <a:t>i</a:t>
            </a:r>
            <a:r>
              <a:rPr lang="en-US" sz="2400" dirty="0" smtClean="0"/>
              <a:t>.</a:t>
            </a:r>
          </a:p>
          <a:p>
            <a:r>
              <a:rPr lang="en-US" sz="2400" b="1" dirty="0" smtClean="0"/>
              <a:t>Theorem: </a:t>
            </a:r>
            <a:r>
              <a:rPr lang="en-US" sz="2400" dirty="0" smtClean="0"/>
              <a:t>If G is a </a:t>
            </a:r>
            <a:r>
              <a:rPr lang="en-US" sz="2400" dirty="0" err="1" smtClean="0"/>
              <a:t>Grobner</a:t>
            </a:r>
            <a:r>
              <a:rPr lang="en-US" sz="2400" dirty="0" smtClean="0"/>
              <a:t> basis </a:t>
            </a:r>
            <a:r>
              <a:rPr lang="en-US" sz="2400" dirty="0" err="1" smtClean="0"/>
              <a:t>f</a:t>
            </a:r>
            <a:r>
              <a:rPr lang="en-US" sz="2400" baseline="30000" dirty="0" err="1" smtClean="0"/>
              <a:t>G</a:t>
            </a:r>
            <a:r>
              <a:rPr lang="en-US" sz="2400" dirty="0" smtClean="0"/>
              <a:t> is independent of the order of the </a:t>
            </a:r>
            <a:r>
              <a:rPr lang="en-US" sz="2400" dirty="0" err="1" smtClean="0"/>
              <a:t>f</a:t>
            </a:r>
            <a:r>
              <a:rPr lang="en-US" sz="2400" baseline="-25000" dirty="0" err="1" smtClean="0"/>
              <a:t>i</a:t>
            </a:r>
            <a:r>
              <a:rPr lang="en-US" sz="2400" dirty="0" smtClean="0"/>
              <a:t>(x).  If G is a </a:t>
            </a:r>
            <a:r>
              <a:rPr lang="en-US" sz="2400" dirty="0" err="1" smtClean="0"/>
              <a:t>Grobner</a:t>
            </a:r>
            <a:r>
              <a:rPr lang="en-US" sz="2400" dirty="0" smtClean="0"/>
              <a:t> basis and I=&lt;G&gt;, f</a:t>
            </a:r>
            <a:r>
              <a:rPr lang="en-US" sz="2400" dirty="0" smtClean="0">
                <a:latin typeface="Math1Mono"/>
              </a:rPr>
              <a:t>𝝴</a:t>
            </a:r>
            <a:r>
              <a:rPr lang="en-US" sz="2400" dirty="0" smtClean="0"/>
              <a:t>I </a:t>
            </a:r>
            <a:r>
              <a:rPr lang="en-US" sz="2400" dirty="0" err="1" smtClean="0"/>
              <a:t>iff</a:t>
            </a:r>
            <a:r>
              <a:rPr lang="en-US" sz="2400" dirty="0" smtClean="0"/>
              <a:t> </a:t>
            </a:r>
            <a:r>
              <a:rPr lang="en-US" sz="2400" dirty="0" err="1" smtClean="0"/>
              <a:t>f</a:t>
            </a:r>
            <a:r>
              <a:rPr lang="en-US" sz="2400" baseline="30000" dirty="0" err="1" smtClean="0"/>
              <a:t>G</a:t>
            </a:r>
            <a:r>
              <a:rPr lang="en-US" sz="2400" dirty="0" smtClean="0"/>
              <a:t> = 0.</a:t>
            </a:r>
          </a:p>
          <a:p>
            <a:pPr lvl="1"/>
            <a:r>
              <a:rPr lang="en-US" sz="2000" dirty="0" smtClean="0"/>
              <a:t>Consequence: Every ideal has a </a:t>
            </a:r>
            <a:r>
              <a:rPr lang="en-US" sz="2000" dirty="0" err="1" smtClean="0"/>
              <a:t>Grobner</a:t>
            </a:r>
            <a:r>
              <a:rPr lang="en-US" sz="2000" dirty="0" smtClean="0"/>
              <a:t> basis.</a:t>
            </a:r>
            <a:endParaRPr lang="en-US" sz="2400" dirty="0" smtClean="0"/>
          </a:p>
          <a:p>
            <a:pPr lvl="1"/>
            <a:r>
              <a:rPr lang="en-US" sz="2000" dirty="0" smtClean="0"/>
              <a:t>There is a constructive way to determine these bases!</a:t>
            </a:r>
          </a:p>
          <a:p>
            <a:r>
              <a:rPr lang="en-US" sz="2400" dirty="0" smtClean="0"/>
              <a:t>Note connection between </a:t>
            </a:r>
            <a:r>
              <a:rPr lang="en-US" sz="2400" dirty="0" err="1" smtClean="0"/>
              <a:t>Grobner</a:t>
            </a:r>
            <a:r>
              <a:rPr lang="en-US" sz="2400" dirty="0" smtClean="0"/>
              <a:t> and Hilbert’s original proof of the Hilbert Basis Theorem.</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110</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err="1" smtClean="0"/>
              <a:t>Rijndael</a:t>
            </a:r>
            <a:r>
              <a:rPr lang="en-US" sz="3600" dirty="0" smtClean="0"/>
              <a:t> Design Principles</a:t>
            </a:r>
          </a:p>
        </p:txBody>
      </p:sp>
      <p:sp>
        <p:nvSpPr>
          <p:cNvPr id="82949" name="Rectangle 3"/>
          <p:cNvSpPr>
            <a:spLocks noGrp="1" noChangeArrowheads="1"/>
          </p:cNvSpPr>
          <p:nvPr>
            <p:ph type="body" idx="1"/>
          </p:nvPr>
        </p:nvSpPr>
        <p:spPr>
          <a:xfrm>
            <a:off x="457200" y="1752600"/>
            <a:ext cx="8305800" cy="4419600"/>
          </a:xfrm>
        </p:spPr>
        <p:txBody>
          <a:bodyPr/>
          <a:lstStyle/>
          <a:p>
            <a:pPr>
              <a:lnSpc>
                <a:spcPct val="90000"/>
              </a:lnSpc>
            </a:pPr>
            <a:r>
              <a:rPr lang="en-US" sz="2000" dirty="0" smtClean="0"/>
              <a:t>Choose number of rounds so that there is no correlation over all but a few rounds with amplitude significantly  larger than 2</a:t>
            </a:r>
            <a:r>
              <a:rPr lang="en-US" sz="2000" baseline="30000" dirty="0" smtClean="0"/>
              <a:t>nb/2</a:t>
            </a:r>
            <a:r>
              <a:rPr lang="en-US" sz="2000" dirty="0" smtClean="0"/>
              <a:t> by insuring there are no linear trails with correlation contribution above nk</a:t>
            </a:r>
            <a:r>
              <a:rPr lang="en-US" sz="2000" baseline="30000" dirty="0" smtClean="0"/>
              <a:t>-1</a:t>
            </a:r>
            <a:r>
              <a:rPr lang="en-US" sz="2000" dirty="0" smtClean="0"/>
              <a:t>2</a:t>
            </a:r>
            <a:r>
              <a:rPr lang="en-US" sz="2000" baseline="30000" dirty="0" smtClean="0"/>
              <a:t>nb/2 </a:t>
            </a:r>
            <a:r>
              <a:rPr lang="en-US" sz="2000" dirty="0" smtClean="0"/>
              <a:t>and no differential trails with weight below </a:t>
            </a:r>
            <a:r>
              <a:rPr lang="en-US" sz="2000" dirty="0" err="1" smtClean="0"/>
              <a:t>nb</a:t>
            </a:r>
            <a:r>
              <a:rPr lang="en-US" sz="2000" dirty="0" smtClean="0"/>
              <a:t>.</a:t>
            </a:r>
          </a:p>
          <a:p>
            <a:pPr>
              <a:lnSpc>
                <a:spcPct val="90000"/>
              </a:lnSpc>
            </a:pPr>
            <a:endParaRPr lang="en-US" sz="2000" dirty="0" smtClean="0"/>
          </a:p>
          <a:p>
            <a:pPr>
              <a:lnSpc>
                <a:spcPct val="90000"/>
              </a:lnSpc>
            </a:pPr>
            <a:r>
              <a:rPr lang="en-US" sz="2000" dirty="0" err="1" smtClean="0"/>
              <a:t>Rijndael</a:t>
            </a:r>
            <a:r>
              <a:rPr lang="en-US" sz="2000" dirty="0" smtClean="0"/>
              <a:t> also insures that the diffusion layer provides that no multiple round trails have few active S-boxes.  This guarantees no iteratively constructed correlation exists over several rounds.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111</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Amplitudes </a:t>
            </a:r>
          </a:p>
        </p:txBody>
      </p:sp>
      <p:sp>
        <p:nvSpPr>
          <p:cNvPr id="82949" name="Rectangle 3"/>
          <p:cNvSpPr>
            <a:spLocks noGrp="1" noChangeArrowheads="1"/>
          </p:cNvSpPr>
          <p:nvPr>
            <p:ph type="body" idx="1"/>
          </p:nvPr>
        </p:nvSpPr>
        <p:spPr>
          <a:xfrm>
            <a:off x="533400" y="1143000"/>
            <a:ext cx="8077200" cy="4953000"/>
          </a:xfrm>
        </p:spPr>
        <p:txBody>
          <a:bodyPr/>
          <a:lstStyle/>
          <a:p>
            <a:pPr>
              <a:lnSpc>
                <a:spcPct val="90000"/>
              </a:lnSpc>
            </a:pPr>
            <a:r>
              <a:rPr lang="en-US" sz="2000" dirty="0" smtClean="0"/>
              <a:t>Examine round transformations </a:t>
            </a:r>
            <a:r>
              <a:rPr lang="en-US" sz="2000" dirty="0" err="1" smtClean="0">
                <a:latin typeface="Math1Mono"/>
              </a:rPr>
              <a:t>ρ</a:t>
            </a:r>
            <a:r>
              <a:rPr lang="en-US" sz="2000" dirty="0" smtClean="0">
                <a:latin typeface="Math1Mono"/>
              </a:rPr>
              <a:t>= </a:t>
            </a:r>
            <a:r>
              <a:rPr lang="en-US" sz="2000" dirty="0" err="1" smtClean="0">
                <a:latin typeface="Math1Mono"/>
              </a:rPr>
              <a:t>λ</a:t>
            </a:r>
            <a:r>
              <a:rPr lang="en-US" sz="2000" dirty="0" smtClean="0">
                <a:latin typeface="Math1Mono"/>
              </a:rPr>
              <a:t>𝛾</a:t>
            </a:r>
            <a:r>
              <a:rPr lang="en-US" sz="2000" dirty="0" smtClean="0"/>
              <a:t>, where</a:t>
            </a:r>
            <a:r>
              <a:rPr lang="en-US" sz="2000" dirty="0">
                <a:latin typeface="Math1Mono"/>
              </a:rPr>
              <a:t> 𝛾 </a:t>
            </a:r>
            <a:r>
              <a:rPr lang="en-US" sz="2000" dirty="0" smtClean="0"/>
              <a:t>is </a:t>
            </a:r>
            <a:r>
              <a:rPr lang="en-US" sz="2000" dirty="0" smtClean="0"/>
              <a:t>the mixing function and </a:t>
            </a:r>
            <a:r>
              <a:rPr lang="en-US" sz="2000" dirty="0">
                <a:latin typeface="Math1Mono"/>
              </a:rPr>
              <a:t>𝛾</a:t>
            </a:r>
            <a:r>
              <a:rPr lang="en-US" sz="2000" dirty="0" smtClean="0"/>
              <a:t> </a:t>
            </a:r>
            <a:r>
              <a:rPr lang="en-US" sz="2000" dirty="0" smtClean="0"/>
              <a:t>is a bricklayer function that  acts on bundles of </a:t>
            </a:r>
            <a:r>
              <a:rPr lang="en-US" sz="2000" dirty="0" err="1" smtClean="0"/>
              <a:t>nt</a:t>
            </a:r>
            <a:r>
              <a:rPr lang="en-US" sz="2000" dirty="0" smtClean="0"/>
              <a:t> bits.  Block size is </a:t>
            </a:r>
            <a:r>
              <a:rPr lang="en-US" sz="2000" dirty="0" err="1" smtClean="0"/>
              <a:t>nb</a:t>
            </a:r>
            <a:r>
              <a:rPr lang="en-US" sz="2000" dirty="0" smtClean="0"/>
              <a:t>=</a:t>
            </a:r>
            <a:r>
              <a:rPr lang="en-US" sz="2000" dirty="0" err="1" smtClean="0"/>
              <a:t>mnt</a:t>
            </a:r>
            <a:r>
              <a:rPr lang="en-US" sz="2000" dirty="0" smtClean="0"/>
              <a:t>.  </a:t>
            </a:r>
          </a:p>
          <a:p>
            <a:pPr>
              <a:lnSpc>
                <a:spcPct val="90000"/>
              </a:lnSpc>
            </a:pPr>
            <a:r>
              <a:rPr lang="en-US" sz="2000" dirty="0" smtClean="0"/>
              <a:t>The correlation over </a:t>
            </a:r>
            <a:r>
              <a:rPr lang="en-US" sz="2000" dirty="0" smtClean="0">
                <a:latin typeface="Math1Mono"/>
              </a:rPr>
              <a:t>g</a:t>
            </a:r>
            <a:r>
              <a:rPr lang="en-US" sz="2000" dirty="0" smtClean="0"/>
              <a:t> is the product of correlations over different S-box positions for given input and output patterns.  </a:t>
            </a:r>
          </a:p>
          <a:p>
            <a:pPr>
              <a:lnSpc>
                <a:spcPct val="90000"/>
              </a:lnSpc>
            </a:pPr>
            <a:r>
              <a:rPr lang="en-US" sz="2000" dirty="0" smtClean="0"/>
              <a:t>Define weight of correlation as -</a:t>
            </a:r>
            <a:r>
              <a:rPr lang="en-US" sz="2000" dirty="0" err="1" smtClean="0"/>
              <a:t>lg</a:t>
            </a:r>
            <a:r>
              <a:rPr lang="en-US" sz="2000" dirty="0" smtClean="0"/>
              <a:t>(Amplitude).</a:t>
            </a:r>
          </a:p>
          <a:p>
            <a:pPr>
              <a:lnSpc>
                <a:spcPct val="90000"/>
              </a:lnSpc>
            </a:pPr>
            <a:r>
              <a:rPr lang="en-US" sz="2000" dirty="0" smtClean="0"/>
              <a:t>If output selection pattern is </a:t>
            </a:r>
            <a:r>
              <a:rPr lang="en-US" sz="2000" dirty="0" smtClean="0">
                <a:latin typeface="Math1Mono"/>
              </a:rPr>
              <a:t>¹</a:t>
            </a:r>
            <a:r>
              <a:rPr lang="en-US" sz="2000" dirty="0" smtClean="0"/>
              <a:t>0, the S-box is active.  Looking for maximum amplitude of correlations and maximum difference propagation probability.</a:t>
            </a:r>
          </a:p>
          <a:p>
            <a:pPr>
              <a:lnSpc>
                <a:spcPct val="90000"/>
              </a:lnSpc>
            </a:pPr>
            <a:r>
              <a:rPr lang="en-US" sz="2000" dirty="0" smtClean="0"/>
              <a:t>The weight of a trail is the sum of the weights of the selection patterns or the sum of the active S-box positions it is greater than the number of active S-boxes times the minimum correlation weight per S-box.</a:t>
            </a:r>
          </a:p>
          <a:p>
            <a:pPr>
              <a:lnSpc>
                <a:spcPct val="90000"/>
              </a:lnSpc>
            </a:pPr>
            <a:r>
              <a:rPr lang="en-US" sz="2000" dirty="0" smtClean="0"/>
              <a:t>Wide trail: Design round transformations so there are no trails with low bundle weight.</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112</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Branching and wide trails</a:t>
            </a:r>
          </a:p>
        </p:txBody>
      </p:sp>
      <p:sp>
        <p:nvSpPr>
          <p:cNvPr id="82949" name="Rectangle 3"/>
          <p:cNvSpPr>
            <a:spLocks noGrp="1" noChangeArrowheads="1"/>
          </p:cNvSpPr>
          <p:nvPr>
            <p:ph type="body" idx="1"/>
          </p:nvPr>
        </p:nvSpPr>
        <p:spPr>
          <a:xfrm>
            <a:off x="457200" y="1219200"/>
            <a:ext cx="8305800" cy="4953000"/>
          </a:xfrm>
        </p:spPr>
        <p:txBody>
          <a:bodyPr/>
          <a:lstStyle/>
          <a:p>
            <a:pPr>
              <a:lnSpc>
                <a:spcPct val="90000"/>
              </a:lnSpc>
            </a:pPr>
            <a:r>
              <a:rPr lang="en-US" sz="2000" dirty="0" smtClean="0"/>
              <a:t>Define </a:t>
            </a:r>
            <a:r>
              <a:rPr lang="en-US" sz="2000" dirty="0" err="1" smtClean="0"/>
              <a:t>w</a:t>
            </a:r>
            <a:r>
              <a:rPr lang="en-US" sz="2000" baseline="-25000" dirty="0" err="1" smtClean="0"/>
              <a:t>b</a:t>
            </a:r>
            <a:r>
              <a:rPr lang="en-US" sz="2000" dirty="0" err="1" smtClean="0"/>
              <a:t>(a</a:t>
            </a:r>
            <a:r>
              <a:rPr lang="en-US" sz="2000" dirty="0" smtClean="0"/>
              <a:t>) as the bundle weight of a.  </a:t>
            </a:r>
          </a:p>
          <a:p>
            <a:pPr>
              <a:lnSpc>
                <a:spcPct val="90000"/>
              </a:lnSpc>
            </a:pPr>
            <a:r>
              <a:rPr lang="en-US" sz="2000" dirty="0" smtClean="0"/>
              <a:t>Let </a:t>
            </a:r>
            <a:r>
              <a:rPr lang="en-US" sz="2000" dirty="0" smtClean="0">
                <a:latin typeface="Lucida Handwriting" pitchFamily="66" charset="0"/>
              </a:rPr>
              <a:t>C</a:t>
            </a:r>
            <a:r>
              <a:rPr lang="en-US" sz="2000" dirty="0" smtClean="0"/>
              <a:t>(</a:t>
            </a:r>
            <a:r>
              <a:rPr lang="en-US" sz="2000" dirty="0" smtClean="0">
                <a:latin typeface="Math1" pitchFamily="2" charset="2"/>
              </a:rPr>
              <a:t>a</a:t>
            </a:r>
            <a:r>
              <a:rPr lang="en-US" sz="2000" dirty="0" smtClean="0"/>
              <a:t>, </a:t>
            </a:r>
            <a:r>
              <a:rPr lang="en-US" sz="2000" dirty="0" smtClean="0">
                <a:latin typeface="Math1" pitchFamily="2" charset="2"/>
              </a:rPr>
              <a:t>b</a:t>
            </a:r>
            <a:r>
              <a:rPr lang="en-US" sz="2000" dirty="0" smtClean="0"/>
              <a:t>, </a:t>
            </a:r>
            <a:r>
              <a:rPr lang="en-US" sz="2000" dirty="0" smtClean="0">
                <a:latin typeface="Math1" pitchFamily="2" charset="2"/>
              </a:rPr>
              <a:t>f</a:t>
            </a:r>
            <a:r>
              <a:rPr lang="en-US" sz="2000" dirty="0" smtClean="0"/>
              <a:t>, x)= </a:t>
            </a:r>
            <a:r>
              <a:rPr lang="en-US" sz="2000" dirty="0" smtClean="0">
                <a:latin typeface="Math1" pitchFamily="2" charset="2"/>
              </a:rPr>
              <a:t>a</a:t>
            </a:r>
            <a:r>
              <a:rPr lang="en-US" sz="2000" dirty="0" smtClean="0"/>
              <a:t>, </a:t>
            </a:r>
            <a:r>
              <a:rPr lang="en-US" sz="2000" dirty="0" smtClean="0">
                <a:latin typeface="Math1" pitchFamily="2" charset="2"/>
              </a:rPr>
              <a:t>b</a:t>
            </a:r>
            <a:r>
              <a:rPr lang="en-US" sz="2000" dirty="0" smtClean="0"/>
              <a:t>, </a:t>
            </a:r>
            <a:r>
              <a:rPr lang="en-US" sz="2000" dirty="0" err="1" smtClean="0"/>
              <a:t>C(</a:t>
            </a:r>
            <a:r>
              <a:rPr lang="en-US" sz="2000" dirty="0" err="1" smtClean="0">
                <a:latin typeface="Math1" pitchFamily="2" charset="2"/>
              </a:rPr>
              <a:t>a</a:t>
            </a:r>
            <a:r>
              <a:rPr lang="en-US" sz="2000" dirty="0" err="1" smtClean="0">
                <a:latin typeface="Math1"/>
              </a:rPr>
              <a:t>·</a:t>
            </a:r>
            <a:r>
              <a:rPr lang="en-US" sz="2000" dirty="0" err="1" smtClean="0"/>
              <a:t>x</a:t>
            </a:r>
            <a:r>
              <a:rPr lang="en-US" sz="2000" dirty="0" smtClean="0"/>
              <a:t>, </a:t>
            </a:r>
            <a:r>
              <a:rPr lang="en-US" sz="2000" dirty="0" smtClean="0">
                <a:latin typeface="Math1" pitchFamily="2" charset="2"/>
              </a:rPr>
              <a:t>b</a:t>
            </a:r>
            <a:r>
              <a:rPr lang="en-US" sz="2000" dirty="0" smtClean="0">
                <a:latin typeface="Math1"/>
              </a:rPr>
              <a:t>·</a:t>
            </a:r>
            <a:r>
              <a:rPr lang="en-US" sz="2000" dirty="0" smtClean="0">
                <a:latin typeface="Math1" pitchFamily="2" charset="2"/>
              </a:rPr>
              <a:t>f</a:t>
            </a:r>
            <a:r>
              <a:rPr lang="en-US" sz="2000" dirty="0" smtClean="0"/>
              <a:t>(x))</a:t>
            </a:r>
            <a:r>
              <a:rPr lang="en-US" sz="2000" dirty="0" smtClean="0">
                <a:latin typeface="Math1Mono"/>
              </a:rPr>
              <a:t>¹</a:t>
            </a:r>
            <a:r>
              <a:rPr lang="en-US" sz="2000" dirty="0" smtClean="0"/>
              <a:t>0.</a:t>
            </a:r>
          </a:p>
          <a:p>
            <a:pPr>
              <a:lnSpc>
                <a:spcPct val="90000"/>
              </a:lnSpc>
            </a:pPr>
            <a:r>
              <a:rPr lang="en-US" sz="2000" dirty="0" err="1" smtClean="0">
                <a:latin typeface="Lucida Handwriting" pitchFamily="66" charset="0"/>
              </a:rPr>
              <a:t>B</a:t>
            </a:r>
            <a:r>
              <a:rPr lang="en-US" sz="2000" baseline="-25000" dirty="0" err="1" smtClean="0"/>
              <a:t>d</a:t>
            </a:r>
            <a:r>
              <a:rPr lang="en-US" sz="2000" dirty="0" smtClean="0"/>
              <a:t>(</a:t>
            </a:r>
            <a:r>
              <a:rPr lang="en-US" sz="2000" dirty="0" smtClean="0">
                <a:latin typeface="Math1" pitchFamily="2" charset="2"/>
              </a:rPr>
              <a:t>f</a:t>
            </a:r>
            <a:r>
              <a:rPr lang="en-US" sz="2000" dirty="0" smtClean="0"/>
              <a:t>)= min</a:t>
            </a:r>
            <a:r>
              <a:rPr lang="en-US" sz="2000" baseline="-25000" dirty="0" smtClean="0"/>
              <a:t>a, b</a:t>
            </a:r>
            <a:r>
              <a:rPr lang="en-US" sz="2000" baseline="-25000" dirty="0" smtClean="0">
                <a:latin typeface="Math1Mono"/>
              </a:rPr>
              <a:t>¹</a:t>
            </a:r>
            <a:r>
              <a:rPr lang="en-US" sz="2000" baseline="-25000" dirty="0" smtClean="0"/>
              <a:t>a</a:t>
            </a:r>
            <a:r>
              <a:rPr lang="en-US" sz="2000" dirty="0" smtClean="0"/>
              <a:t>(</a:t>
            </a:r>
            <a:r>
              <a:rPr lang="en-US" sz="2000" dirty="0" err="1" smtClean="0"/>
              <a:t>w</a:t>
            </a:r>
            <a:r>
              <a:rPr lang="en-US" sz="2000" baseline="-25000" dirty="0" err="1" smtClean="0"/>
              <a:t>b</a:t>
            </a:r>
            <a:r>
              <a:rPr lang="en-US" sz="2000" dirty="0" smtClean="0"/>
              <a:t>(</a:t>
            </a:r>
            <a:r>
              <a:rPr lang="en-US" sz="2000" dirty="0" err="1" smtClean="0"/>
              <a:t>a</a:t>
            </a:r>
            <a:r>
              <a:rPr lang="en-US" sz="2000" dirty="0" err="1" smtClean="0">
                <a:latin typeface="Math1Mono"/>
              </a:rPr>
              <a:t>⊕</a:t>
            </a:r>
            <a:r>
              <a:rPr lang="en-US" sz="2000" dirty="0" err="1" smtClean="0"/>
              <a:t>b</a:t>
            </a:r>
            <a:r>
              <a:rPr lang="en-US" sz="2000" dirty="0" smtClean="0"/>
              <a:t>)+</a:t>
            </a:r>
            <a:r>
              <a:rPr lang="en-US" sz="2000" dirty="0" err="1" smtClean="0"/>
              <a:t>w</a:t>
            </a:r>
            <a:r>
              <a:rPr lang="en-US" sz="2000" baseline="-25000" dirty="0" err="1" smtClean="0"/>
              <a:t>b</a:t>
            </a:r>
            <a:r>
              <a:rPr lang="en-US" sz="2000" dirty="0" smtClean="0"/>
              <a:t>(</a:t>
            </a:r>
            <a:r>
              <a:rPr lang="en-US" sz="2000" dirty="0" smtClean="0">
                <a:latin typeface="Math1" pitchFamily="2" charset="2"/>
              </a:rPr>
              <a:t>f</a:t>
            </a:r>
            <a:r>
              <a:rPr lang="en-US" sz="2000" dirty="0" smtClean="0"/>
              <a:t>(a)</a:t>
            </a:r>
            <a:r>
              <a:rPr lang="en-US" sz="2000" dirty="0">
                <a:latin typeface="Math1Mono"/>
              </a:rPr>
              <a:t> ⊕ </a:t>
            </a:r>
            <a:r>
              <a:rPr lang="en-US" sz="2000" dirty="0" smtClean="0">
                <a:latin typeface="Math1" pitchFamily="2" charset="2"/>
              </a:rPr>
              <a:t>f</a:t>
            </a:r>
            <a:r>
              <a:rPr lang="en-US" sz="2000" dirty="0" smtClean="0"/>
              <a:t>(b))).</a:t>
            </a:r>
          </a:p>
          <a:p>
            <a:pPr>
              <a:lnSpc>
                <a:spcPct val="90000"/>
              </a:lnSpc>
            </a:pPr>
            <a:r>
              <a:rPr lang="en-US" sz="2000" dirty="0" err="1" smtClean="0">
                <a:latin typeface="Lucida Handwriting" pitchFamily="66" charset="0"/>
              </a:rPr>
              <a:t>B</a:t>
            </a:r>
            <a:r>
              <a:rPr lang="en-US" sz="2000" baseline="-25000" dirty="0" err="1" smtClean="0"/>
              <a:t>l</a:t>
            </a:r>
            <a:r>
              <a:rPr lang="en-US" sz="2000" dirty="0" smtClean="0"/>
              <a:t>(</a:t>
            </a:r>
            <a:r>
              <a:rPr lang="en-US" sz="2000" dirty="0" smtClean="0">
                <a:latin typeface="Math1" pitchFamily="2" charset="2"/>
              </a:rPr>
              <a:t>f</a:t>
            </a:r>
            <a:r>
              <a:rPr lang="en-US" sz="2000" dirty="0" smtClean="0"/>
              <a:t>, </a:t>
            </a:r>
            <a:r>
              <a:rPr lang="en-US" sz="2000" dirty="0" smtClean="0">
                <a:latin typeface="Math1" pitchFamily="2" charset="2"/>
              </a:rPr>
              <a:t>a</a:t>
            </a:r>
            <a:r>
              <a:rPr lang="en-US" sz="2000" dirty="0" smtClean="0"/>
              <a:t>)= </a:t>
            </a:r>
            <a:r>
              <a:rPr lang="en-US" sz="2000" dirty="0" err="1" smtClean="0"/>
              <a:t>min</a:t>
            </a:r>
            <a:r>
              <a:rPr lang="en-US" sz="2000" baseline="-25000" dirty="0" err="1" smtClean="0">
                <a:latin typeface="Lucida Handwriting" pitchFamily="66" charset="0"/>
              </a:rPr>
              <a:t>C</a:t>
            </a:r>
            <a:r>
              <a:rPr lang="en-US" sz="2000" baseline="-25000" dirty="0" smtClean="0"/>
              <a:t>(</a:t>
            </a:r>
            <a:r>
              <a:rPr lang="en-US" sz="2000" baseline="-25000" dirty="0" smtClean="0">
                <a:latin typeface="Math1" pitchFamily="2" charset="2"/>
              </a:rPr>
              <a:t>a</a:t>
            </a:r>
            <a:r>
              <a:rPr lang="en-US" sz="2000" baseline="-25000" dirty="0" smtClean="0"/>
              <a:t>, </a:t>
            </a:r>
            <a:r>
              <a:rPr lang="en-US" sz="2000" baseline="-25000" dirty="0" smtClean="0">
                <a:latin typeface="Math1" pitchFamily="2" charset="2"/>
              </a:rPr>
              <a:t>b</a:t>
            </a:r>
            <a:r>
              <a:rPr lang="en-US" sz="2000" baseline="-25000" dirty="0" smtClean="0"/>
              <a:t>, </a:t>
            </a:r>
            <a:r>
              <a:rPr lang="en-US" sz="2000" baseline="-25000" dirty="0" smtClean="0">
                <a:latin typeface="Math1" pitchFamily="2" charset="2"/>
              </a:rPr>
              <a:t>f</a:t>
            </a:r>
            <a:r>
              <a:rPr lang="en-US" sz="2000" baseline="-25000" dirty="0" smtClean="0"/>
              <a:t>, x)</a:t>
            </a:r>
            <a:r>
              <a:rPr lang="en-US" sz="2000" dirty="0" smtClean="0"/>
              <a:t>(</a:t>
            </a:r>
            <a:r>
              <a:rPr lang="en-US" sz="2000" dirty="0" err="1" smtClean="0"/>
              <a:t>w</a:t>
            </a:r>
            <a:r>
              <a:rPr lang="en-US" sz="2000" baseline="-25000" dirty="0" err="1" smtClean="0"/>
              <a:t>b</a:t>
            </a:r>
            <a:r>
              <a:rPr lang="en-US" sz="2000" dirty="0" smtClean="0"/>
              <a:t>(</a:t>
            </a:r>
            <a:r>
              <a:rPr lang="en-US" sz="2000" dirty="0" smtClean="0">
                <a:latin typeface="Math1" pitchFamily="2" charset="2"/>
              </a:rPr>
              <a:t>a</a:t>
            </a:r>
            <a:r>
              <a:rPr lang="en-US" sz="2000" dirty="0" smtClean="0"/>
              <a:t>)+</a:t>
            </a:r>
            <a:r>
              <a:rPr lang="en-US" sz="2000" dirty="0" err="1" smtClean="0"/>
              <a:t>w</a:t>
            </a:r>
            <a:r>
              <a:rPr lang="en-US" sz="2000" baseline="-25000" dirty="0" err="1" smtClean="0"/>
              <a:t>b</a:t>
            </a:r>
            <a:r>
              <a:rPr lang="en-US" sz="2000" dirty="0" smtClean="0"/>
              <a:t>(</a:t>
            </a:r>
            <a:r>
              <a:rPr lang="en-US" sz="2000" dirty="0" smtClean="0">
                <a:latin typeface="Math1" pitchFamily="2" charset="2"/>
              </a:rPr>
              <a:t>b</a:t>
            </a:r>
            <a:r>
              <a:rPr lang="en-US" sz="2000" dirty="0" smtClean="0"/>
              <a:t>)).</a:t>
            </a:r>
          </a:p>
          <a:p>
            <a:pPr>
              <a:lnSpc>
                <a:spcPct val="90000"/>
              </a:lnSpc>
            </a:pPr>
            <a:endParaRPr lang="en-US" sz="2000" dirty="0" smtClean="0"/>
          </a:p>
          <a:p>
            <a:pPr>
              <a:lnSpc>
                <a:spcPct val="90000"/>
              </a:lnSpc>
            </a:pPr>
            <a:r>
              <a:rPr lang="en-US" sz="2000" b="1" dirty="0" smtClean="0"/>
              <a:t>Theorem: </a:t>
            </a:r>
            <a:r>
              <a:rPr lang="en-US" sz="2000" dirty="0" smtClean="0"/>
              <a:t>In an alternating key block cipher with </a:t>
            </a:r>
            <a:r>
              <a:rPr lang="en-US" sz="2000" dirty="0" smtClean="0">
                <a:latin typeface="Math1Mono"/>
              </a:rPr>
              <a:t>g l </a:t>
            </a:r>
            <a:r>
              <a:rPr lang="en-US" sz="2000" dirty="0" smtClean="0"/>
              <a:t>round functions, the number of active bundles in a two round trail is </a:t>
            </a:r>
            <a:r>
              <a:rPr lang="en-US" sz="2000" dirty="0" smtClean="0">
                <a:latin typeface="Math1Mono"/>
              </a:rPr>
              <a:t>³</a:t>
            </a:r>
            <a:r>
              <a:rPr lang="en-US" sz="2000" dirty="0" smtClean="0"/>
              <a:t> the bundle branch number of </a:t>
            </a:r>
            <a:r>
              <a:rPr lang="en-US" sz="2000" dirty="0" smtClean="0">
                <a:latin typeface="Math1Mono"/>
              </a:rPr>
              <a:t>l</a:t>
            </a:r>
            <a:r>
              <a:rPr lang="en-US" sz="2000" dirty="0" smtClean="0"/>
              <a:t>. If </a:t>
            </a:r>
            <a:r>
              <a:rPr lang="en-US" sz="2000" dirty="0" smtClean="0">
                <a:latin typeface="Math1Mono"/>
              </a:rPr>
              <a:t>f</a:t>
            </a:r>
            <a:r>
              <a:rPr lang="en-US" sz="2000" dirty="0" smtClean="0"/>
              <a:t>= </a:t>
            </a:r>
            <a:r>
              <a:rPr lang="en-US" sz="2000" dirty="0" err="1" smtClean="0">
                <a:latin typeface="Math1Mono"/>
              </a:rPr>
              <a:t>gq</a:t>
            </a:r>
            <a:r>
              <a:rPr lang="en-US" sz="2000" dirty="0" smtClean="0">
                <a:latin typeface="Math1" pitchFamily="2" charset="2"/>
              </a:rPr>
              <a:t> </a:t>
            </a:r>
            <a:r>
              <a:rPr lang="en-US" sz="2000" dirty="0" err="1" smtClean="0">
                <a:latin typeface="Math1Mono"/>
              </a:rPr>
              <a:t>gl</a:t>
            </a:r>
            <a:r>
              <a:rPr lang="en-US" sz="2000" dirty="0" smtClean="0">
                <a:latin typeface="Math1" pitchFamily="2" charset="2"/>
              </a:rPr>
              <a:t> </a:t>
            </a:r>
            <a:r>
              <a:rPr lang="en-US" sz="2000" dirty="0" smtClean="0"/>
              <a:t>is a four round function, </a:t>
            </a:r>
            <a:r>
              <a:rPr lang="en-US" sz="2000" dirty="0" smtClean="0">
                <a:latin typeface="Lucida Handwriting" pitchFamily="66" charset="0"/>
              </a:rPr>
              <a:t>B</a:t>
            </a:r>
            <a:r>
              <a:rPr lang="en-US" sz="2000" dirty="0" smtClean="0"/>
              <a:t>(</a:t>
            </a:r>
            <a:r>
              <a:rPr lang="en-US" sz="2000" dirty="0" smtClean="0">
                <a:latin typeface="Math1Mono"/>
              </a:rPr>
              <a:t>f</a:t>
            </a:r>
            <a:r>
              <a:rPr lang="en-US" sz="2000" dirty="0" smtClean="0"/>
              <a:t>)</a:t>
            </a:r>
            <a:r>
              <a:rPr lang="en-US" sz="2000" dirty="0" smtClean="0">
                <a:latin typeface="Math1Mono"/>
              </a:rPr>
              <a:t>³</a:t>
            </a:r>
            <a:r>
              <a:rPr lang="en-US" sz="2000" dirty="0" smtClean="0">
                <a:latin typeface="Lucida Handwriting" pitchFamily="66" charset="0"/>
              </a:rPr>
              <a:t>B</a:t>
            </a:r>
            <a:r>
              <a:rPr lang="en-US" sz="2000" dirty="0" smtClean="0"/>
              <a:t>(</a:t>
            </a:r>
            <a:r>
              <a:rPr lang="en-US" sz="2000" dirty="0" smtClean="0">
                <a:latin typeface="Math1Mono"/>
              </a:rPr>
              <a:t>l</a:t>
            </a:r>
            <a:r>
              <a:rPr lang="en-US" sz="2000" dirty="0" smtClean="0"/>
              <a:t>) x </a:t>
            </a:r>
            <a:r>
              <a:rPr lang="en-US" sz="2000" dirty="0" err="1" smtClean="0">
                <a:latin typeface="Lucida Handwriting" pitchFamily="66" charset="0"/>
              </a:rPr>
              <a:t>B</a:t>
            </a:r>
            <a:r>
              <a:rPr lang="en-US" sz="2000" baseline="30000" dirty="0" err="1" smtClean="0"/>
              <a:t>c</a:t>
            </a:r>
            <a:r>
              <a:rPr lang="en-US" sz="2000" dirty="0" smtClean="0"/>
              <a:t>(</a:t>
            </a:r>
            <a:r>
              <a:rPr lang="en-US" sz="2000" dirty="0" smtClean="0">
                <a:latin typeface="Math1" pitchFamily="2" charset="2"/>
              </a:rPr>
              <a:t>q</a:t>
            </a:r>
            <a:r>
              <a:rPr lang="en-US" sz="2000" dirty="0" smtClean="0"/>
              <a:t>) where </a:t>
            </a:r>
            <a:r>
              <a:rPr lang="en-US" sz="2000" dirty="0" smtClean="0">
                <a:latin typeface="Lucida Handwriting" pitchFamily="66" charset="0"/>
              </a:rPr>
              <a:t>B</a:t>
            </a:r>
            <a:r>
              <a:rPr lang="en-US" sz="2000" dirty="0" smtClean="0"/>
              <a:t> can be either the linear or differential branch number.  </a:t>
            </a:r>
          </a:p>
          <a:p>
            <a:pPr>
              <a:lnSpc>
                <a:spcPct val="90000"/>
              </a:lnSpc>
            </a:pPr>
            <a:endParaRPr lang="en-US" sz="2000" dirty="0" smtClean="0"/>
          </a:p>
          <a:p>
            <a:pPr>
              <a:lnSpc>
                <a:spcPct val="90000"/>
              </a:lnSpc>
            </a:pPr>
            <a:r>
              <a:rPr lang="en-US" sz="2000" dirty="0" smtClean="0"/>
              <a:t>The linear and differential branch numbers for an AES round is 5.</a:t>
            </a:r>
          </a:p>
          <a:p>
            <a:pPr>
              <a:lnSpc>
                <a:spcPct val="90000"/>
              </a:lnSpc>
              <a:buNone/>
            </a:pPr>
            <a:endParaRPr lang="en-US" sz="20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113</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err="1" smtClean="0"/>
              <a:t>Rijndael</a:t>
            </a:r>
            <a:r>
              <a:rPr lang="en-US" sz="3600" dirty="0" smtClean="0"/>
              <a:t> local safety results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
        <p:nvSpPr>
          <p:cNvPr id="8" name="Content Placeholder 7"/>
          <p:cNvSpPr>
            <a:spLocks noGrp="1"/>
          </p:cNvSpPr>
          <p:nvPr>
            <p:ph idx="1"/>
          </p:nvPr>
        </p:nvSpPr>
        <p:spPr>
          <a:xfrm>
            <a:off x="685800" y="1447800"/>
            <a:ext cx="7772400" cy="4648200"/>
          </a:xfrm>
        </p:spPr>
        <p:txBody>
          <a:bodyPr/>
          <a:lstStyle/>
          <a:p>
            <a:r>
              <a:rPr lang="en-US" sz="2400" dirty="0" smtClean="0"/>
              <a:t>No 4 round differential occurs with probability greater than 2</a:t>
            </a:r>
            <a:r>
              <a:rPr lang="en-US" sz="2400" baseline="30000" dirty="0" smtClean="0"/>
              <a:t>-150</a:t>
            </a:r>
            <a:r>
              <a:rPr lang="en-US" sz="2400" dirty="0" smtClean="0"/>
              <a:t>.</a:t>
            </a:r>
          </a:p>
          <a:p>
            <a:r>
              <a:rPr lang="en-US" sz="2400" dirty="0" smtClean="0"/>
              <a:t>No 8 round differential occurs with probability greater than 2</a:t>
            </a:r>
            <a:r>
              <a:rPr lang="en-US" sz="2400" baseline="30000" dirty="0" smtClean="0"/>
              <a:t>-300</a:t>
            </a:r>
            <a:r>
              <a:rPr lang="en-US" sz="2400" dirty="0" smtClean="0"/>
              <a:t>.</a:t>
            </a:r>
          </a:p>
          <a:p>
            <a:r>
              <a:rPr lang="en-US" sz="2400" dirty="0" smtClean="0"/>
              <a:t>No 4 round I/O correlation occurs with probability greater than 2</a:t>
            </a:r>
            <a:r>
              <a:rPr lang="en-US" sz="2400" baseline="30000" dirty="0" smtClean="0"/>
              <a:t>-75</a:t>
            </a:r>
            <a:r>
              <a:rPr lang="en-US" sz="2400" dirty="0" smtClean="0"/>
              <a:t>.</a:t>
            </a:r>
          </a:p>
          <a:p>
            <a:r>
              <a:rPr lang="en-US" sz="2400" dirty="0" smtClean="0"/>
              <a:t>No 8 round I/O correlation occurs with probability greater than 2</a:t>
            </a:r>
            <a:r>
              <a:rPr lang="en-US" sz="2400" baseline="30000" dirty="0" smtClean="0"/>
              <a:t>-150</a:t>
            </a:r>
            <a:r>
              <a:rPr lang="en-US" sz="2400" dirty="0" smtClean="0"/>
              <a:t>.</a:t>
            </a:r>
          </a:p>
          <a:p>
            <a:endParaRPr lang="en-US" sz="2400" dirty="0" smtClean="0"/>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114</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err="1" smtClean="0"/>
              <a:t>Rijndael</a:t>
            </a:r>
            <a:r>
              <a:rPr lang="en-US" sz="3600" dirty="0" smtClean="0"/>
              <a:t> diffusion safety results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
        <p:nvSpPr>
          <p:cNvPr id="8" name="Content Placeholder 7"/>
          <p:cNvSpPr>
            <a:spLocks noGrp="1"/>
          </p:cNvSpPr>
          <p:nvPr>
            <p:ph idx="1"/>
          </p:nvPr>
        </p:nvSpPr>
        <p:spPr>
          <a:xfrm>
            <a:off x="381000" y="1371600"/>
            <a:ext cx="8305800" cy="4648200"/>
          </a:xfrm>
        </p:spPr>
        <p:txBody>
          <a:bodyPr/>
          <a:lstStyle/>
          <a:p>
            <a:r>
              <a:rPr lang="en-US" sz="2400" dirty="0" smtClean="0"/>
              <a:t>4 round versions have more than 25 active S-boxes.</a:t>
            </a:r>
          </a:p>
          <a:p>
            <a:r>
              <a:rPr lang="en-US" sz="2400" dirty="0" smtClean="0"/>
              <a:t>The weight of a two round differential trail with Q active columns at the input of the second round is </a:t>
            </a:r>
            <a:r>
              <a:rPr lang="en-US" sz="2400" dirty="0" smtClean="0">
                <a:latin typeface="Math1Mono"/>
              </a:rPr>
              <a:t>³</a:t>
            </a:r>
            <a:r>
              <a:rPr lang="en-US" sz="2400" dirty="0" smtClean="0"/>
              <a:t>5Q.</a:t>
            </a:r>
          </a:p>
          <a:p>
            <a:r>
              <a:rPr lang="en-US" sz="2400" dirty="0" smtClean="0"/>
              <a:t>In a two round trail, the sum of the active columns at the input and output is </a:t>
            </a:r>
            <a:r>
              <a:rPr lang="en-US" sz="2400" dirty="0" smtClean="0">
                <a:latin typeface="Math1Mono"/>
              </a:rPr>
              <a:t>³</a:t>
            </a:r>
            <a:r>
              <a:rPr lang="en-US" sz="2400" dirty="0" smtClean="0"/>
              <a:t>5.</a:t>
            </a:r>
          </a:p>
          <a:p>
            <a:r>
              <a:rPr lang="en-US" sz="2400" dirty="0" smtClean="0"/>
              <a:t>Net effect is that there are not enough pairs in the I/O of </a:t>
            </a:r>
            <a:r>
              <a:rPr lang="en-US" sz="2400" dirty="0" err="1" smtClean="0"/>
              <a:t>Rijndael</a:t>
            </a:r>
            <a:r>
              <a:rPr lang="en-US" sz="2400" dirty="0" smtClean="0"/>
              <a:t> to permit a linear or differential attack in time better than exhaustive search.</a:t>
            </a:r>
          </a:p>
          <a:p>
            <a:endParaRPr lang="en-US" sz="2400" dirty="0" smtClean="0"/>
          </a:p>
          <a:p>
            <a:r>
              <a:rPr lang="en-US" sz="2400" dirty="0" smtClean="0"/>
              <a:t>Best 14 round DES correlation is ½ ±1.19 x 2</a:t>
            </a:r>
            <a:r>
              <a:rPr lang="en-US" sz="2400" baseline="30000" dirty="0" smtClean="0"/>
              <a:t>-21</a:t>
            </a:r>
            <a:r>
              <a:rPr lang="en-US" sz="2400" dirty="0" smtClean="0"/>
              <a:t>.</a:t>
            </a:r>
          </a:p>
          <a:p>
            <a:endParaRPr lang="en-US" sz="2400" dirty="0" smtClean="0"/>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115</a:t>
            </a:fld>
            <a:endParaRPr lang="en-US" smtClean="0"/>
          </a:p>
        </p:txBody>
      </p:sp>
      <p:sp>
        <p:nvSpPr>
          <p:cNvPr id="155652" name="Rectangle 2"/>
          <p:cNvSpPr>
            <a:spLocks noGrp="1" noChangeArrowheads="1"/>
          </p:cNvSpPr>
          <p:nvPr>
            <p:ph type="title"/>
          </p:nvPr>
        </p:nvSpPr>
        <p:spPr>
          <a:xfrm>
            <a:off x="685800" y="228600"/>
            <a:ext cx="7772400" cy="990600"/>
          </a:xfrm>
        </p:spPr>
        <p:txBody>
          <a:bodyPr/>
          <a:lstStyle/>
          <a:p>
            <a:r>
              <a:rPr lang="en-US" sz="4000" smtClean="0"/>
              <a:t>End</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116</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Some example functions</a:t>
            </a:r>
          </a:p>
        </p:txBody>
      </p:sp>
      <p:sp>
        <p:nvSpPr>
          <p:cNvPr id="82949" name="Rectangle 3"/>
          <p:cNvSpPr>
            <a:spLocks noGrp="1" noChangeArrowheads="1"/>
          </p:cNvSpPr>
          <p:nvPr>
            <p:ph type="body" idx="1"/>
          </p:nvPr>
        </p:nvSpPr>
        <p:spPr>
          <a:xfrm>
            <a:off x="457200" y="1219200"/>
            <a:ext cx="8305800" cy="4953000"/>
          </a:xfrm>
        </p:spPr>
        <p:txBody>
          <a:bodyPr/>
          <a:lstStyle/>
          <a:p>
            <a:pPr>
              <a:lnSpc>
                <a:spcPct val="90000"/>
              </a:lnSpc>
            </a:pPr>
            <a:r>
              <a:rPr lang="en-US" sz="2400" dirty="0" err="1"/>
              <a:t>a</a:t>
            </a:r>
            <a:r>
              <a:rPr lang="en-US" sz="2400" dirty="0" err="1" smtClean="0">
                <a:latin typeface="Math1Mono"/>
              </a:rPr>
              <a:t>∧</a:t>
            </a:r>
            <a:r>
              <a:rPr lang="en-US" sz="2400" dirty="0" err="1" smtClean="0"/>
              <a:t>b</a:t>
            </a:r>
            <a:r>
              <a:rPr lang="en-US" sz="2400" dirty="0" smtClean="0"/>
              <a:t> = a</a:t>
            </a:r>
            <a:r>
              <a:rPr lang="en-US" sz="2400" dirty="0">
                <a:latin typeface="Math1Mono"/>
              </a:rPr>
              <a:t> ⊕ </a:t>
            </a:r>
            <a:r>
              <a:rPr lang="en-US" sz="2400" dirty="0" smtClean="0"/>
              <a:t>b</a:t>
            </a:r>
            <a:r>
              <a:rPr lang="en-US" sz="2400" dirty="0">
                <a:latin typeface="Math1Mono"/>
              </a:rPr>
              <a:t> ⊕ </a:t>
            </a:r>
            <a:r>
              <a:rPr lang="en-US" sz="2400" dirty="0" smtClean="0"/>
              <a:t>ab as a </a:t>
            </a:r>
            <a:r>
              <a:rPr lang="en-US" sz="2400" dirty="0" err="1" smtClean="0"/>
              <a:t>boolean</a:t>
            </a:r>
            <a:r>
              <a:rPr lang="en-US" sz="2400" dirty="0" smtClean="0"/>
              <a:t> function. </a:t>
            </a:r>
          </a:p>
          <a:p>
            <a:pPr>
              <a:lnSpc>
                <a:spcPct val="90000"/>
              </a:lnSpc>
            </a:pPr>
            <a:r>
              <a:rPr lang="en-US" sz="2400" dirty="0" smtClean="0"/>
              <a:t> Let </a:t>
            </a:r>
            <a:r>
              <a:rPr lang="en-US" sz="2400" b="1" dirty="0" smtClean="0"/>
              <a:t>x</a:t>
            </a:r>
            <a:r>
              <a:rPr lang="en-US" sz="2400" dirty="0" smtClean="0"/>
              <a:t>= (x</a:t>
            </a:r>
            <a:r>
              <a:rPr lang="en-US" sz="2400" baseline="-25000" dirty="0" smtClean="0"/>
              <a:t>4</a:t>
            </a:r>
            <a:r>
              <a:rPr lang="en-US" sz="2400" dirty="0" smtClean="0"/>
              <a:t>, x</a:t>
            </a:r>
            <a:r>
              <a:rPr lang="en-US" sz="2400" baseline="-25000" dirty="0" smtClean="0"/>
              <a:t>3</a:t>
            </a:r>
            <a:r>
              <a:rPr lang="en-US" sz="2400" dirty="0" smtClean="0"/>
              <a:t>, x</a:t>
            </a:r>
            <a:r>
              <a:rPr lang="en-US" sz="2400" baseline="-25000" dirty="0" smtClean="0"/>
              <a:t>2</a:t>
            </a:r>
            <a:r>
              <a:rPr lang="en-US" sz="2400" dirty="0" smtClean="0"/>
              <a:t>, x</a:t>
            </a:r>
            <a:r>
              <a:rPr lang="en-US" sz="2400" baseline="-25000" dirty="0" smtClean="0"/>
              <a:t>1</a:t>
            </a:r>
            <a:r>
              <a:rPr lang="en-US" sz="2400" dirty="0" smtClean="0"/>
              <a:t>) with  x</a:t>
            </a:r>
            <a:r>
              <a:rPr lang="en-US" sz="2400" baseline="-25000" dirty="0" smtClean="0"/>
              <a:t>1</a:t>
            </a:r>
            <a:r>
              <a:rPr lang="en-US" sz="2400" dirty="0" smtClean="0"/>
              <a:t> the least significant bit. </a:t>
            </a:r>
          </a:p>
          <a:p>
            <a:pPr>
              <a:lnSpc>
                <a:spcPct val="90000"/>
              </a:lnSpc>
            </a:pPr>
            <a:r>
              <a:rPr lang="en-US" sz="2400" b="1" dirty="0" smtClean="0"/>
              <a:t>F</a:t>
            </a:r>
            <a:r>
              <a:rPr lang="en-US" sz="2400" dirty="0" smtClean="0"/>
              <a:t>(</a:t>
            </a:r>
            <a:r>
              <a:rPr lang="en-US" sz="2400" b="1" dirty="0" smtClean="0"/>
              <a:t>x</a:t>
            </a:r>
            <a:r>
              <a:rPr lang="en-US" sz="2400" dirty="0" smtClean="0"/>
              <a:t>)=(F</a:t>
            </a:r>
            <a:r>
              <a:rPr lang="en-US" sz="2400" baseline="-25000" dirty="0" smtClean="0"/>
              <a:t>4</a:t>
            </a:r>
            <a:r>
              <a:rPr lang="en-US" sz="2400" dirty="0" smtClean="0"/>
              <a:t>(</a:t>
            </a:r>
            <a:r>
              <a:rPr lang="en-US" sz="2400" b="1" dirty="0" smtClean="0"/>
              <a:t>x</a:t>
            </a:r>
            <a:r>
              <a:rPr lang="en-US" sz="2400" dirty="0" smtClean="0"/>
              <a:t>), F</a:t>
            </a:r>
            <a:r>
              <a:rPr lang="en-US" sz="2400" baseline="-25000" dirty="0" smtClean="0"/>
              <a:t>3</a:t>
            </a:r>
            <a:r>
              <a:rPr lang="en-US" sz="2400" dirty="0" smtClean="0"/>
              <a:t>(</a:t>
            </a:r>
            <a:r>
              <a:rPr lang="en-US" sz="2400" b="1" dirty="0" smtClean="0"/>
              <a:t>x</a:t>
            </a:r>
            <a:r>
              <a:rPr lang="en-US" sz="2400" dirty="0" smtClean="0"/>
              <a:t>), F</a:t>
            </a:r>
            <a:r>
              <a:rPr lang="en-US" sz="2400" baseline="-25000" dirty="0" smtClean="0"/>
              <a:t>2</a:t>
            </a:r>
            <a:r>
              <a:rPr lang="en-US" sz="2400" dirty="0" smtClean="0"/>
              <a:t>(</a:t>
            </a:r>
            <a:r>
              <a:rPr lang="en-US" sz="2400" b="1" dirty="0" smtClean="0"/>
              <a:t>x</a:t>
            </a:r>
            <a:r>
              <a:rPr lang="en-US" sz="2400" dirty="0" smtClean="0"/>
              <a:t>), F</a:t>
            </a:r>
            <a:r>
              <a:rPr lang="en-US" sz="2400" baseline="-25000" dirty="0" smtClean="0"/>
              <a:t>1</a:t>
            </a:r>
            <a:r>
              <a:rPr lang="en-US" sz="2400" dirty="0" smtClean="0"/>
              <a:t>(</a:t>
            </a:r>
            <a:r>
              <a:rPr lang="en-US" sz="2400" b="1" dirty="0" smtClean="0"/>
              <a:t>x</a:t>
            </a:r>
            <a:r>
              <a:rPr lang="en-US" sz="2400" dirty="0" smtClean="0"/>
              <a:t>)).</a:t>
            </a:r>
          </a:p>
          <a:p>
            <a:pPr>
              <a:lnSpc>
                <a:spcPct val="90000"/>
              </a:lnSpc>
            </a:pPr>
            <a:r>
              <a:rPr lang="en-US" sz="2400" dirty="0" smtClean="0"/>
              <a:t>If </a:t>
            </a:r>
            <a:r>
              <a:rPr lang="en-US" sz="2400" dirty="0" smtClean="0">
                <a:latin typeface="Math1Mono"/>
              </a:rPr>
              <a:t>r</a:t>
            </a:r>
            <a:r>
              <a:rPr lang="en-US" sz="2400" dirty="0" smtClean="0"/>
              <a:t>= (0000, 0001) then </a:t>
            </a:r>
            <a:r>
              <a:rPr lang="en-US" sz="2400" b="1" dirty="0" smtClean="0"/>
              <a:t>F</a:t>
            </a:r>
            <a:r>
              <a:rPr lang="en-US" sz="2400" baseline="-25000" dirty="0" smtClean="0"/>
              <a:t>i</a:t>
            </a:r>
            <a:r>
              <a:rPr lang="en-US" sz="2400" baseline="30000" dirty="0" smtClean="0">
                <a:latin typeface="Math1Mono"/>
              </a:rPr>
              <a:t>r</a:t>
            </a:r>
            <a:r>
              <a:rPr lang="en-US" sz="2400" dirty="0" smtClean="0"/>
              <a:t>(</a:t>
            </a:r>
            <a:r>
              <a:rPr lang="en-US" sz="2400" b="1" dirty="0" smtClean="0"/>
              <a:t>x</a:t>
            </a:r>
            <a:r>
              <a:rPr lang="en-US" sz="2400" dirty="0" smtClean="0"/>
              <a:t>)= x</a:t>
            </a:r>
            <a:r>
              <a:rPr lang="en-US" sz="2400" baseline="-25000" dirty="0" smtClean="0"/>
              <a:t>i</a:t>
            </a:r>
            <a:r>
              <a:rPr lang="en-US" sz="2400" dirty="0" smtClean="0"/>
              <a:t>, </a:t>
            </a:r>
            <a:r>
              <a:rPr lang="en-US" sz="2400" dirty="0" err="1" smtClean="0"/>
              <a:t>i</a:t>
            </a:r>
            <a:r>
              <a:rPr lang="en-US" sz="2400" dirty="0" smtClean="0"/>
              <a:t>&gt;1 and </a:t>
            </a:r>
          </a:p>
          <a:p>
            <a:pPr>
              <a:lnSpc>
                <a:spcPct val="90000"/>
              </a:lnSpc>
            </a:pPr>
            <a:r>
              <a:rPr lang="en-US" sz="2400" b="1" dirty="0" smtClean="0"/>
              <a:t>F</a:t>
            </a:r>
            <a:r>
              <a:rPr lang="en-US" sz="2400" baseline="-25000" dirty="0" smtClean="0"/>
              <a:t>i</a:t>
            </a:r>
            <a:r>
              <a:rPr lang="en-US" sz="2400" baseline="30000" dirty="0" smtClean="0">
                <a:latin typeface="Math1" pitchFamily="2" charset="2"/>
              </a:rPr>
              <a:t>r</a:t>
            </a:r>
            <a:r>
              <a:rPr lang="en-US" sz="2400" dirty="0" smtClean="0"/>
              <a:t>(</a:t>
            </a:r>
            <a:r>
              <a:rPr lang="en-US" sz="2400" b="1" dirty="0" smtClean="0"/>
              <a:t>x</a:t>
            </a:r>
            <a:r>
              <a:rPr lang="en-US" sz="2400" dirty="0" smtClean="0"/>
              <a:t>)= (</a:t>
            </a:r>
            <a:r>
              <a:rPr lang="en-US" sz="2400" dirty="0" smtClean="0">
                <a:latin typeface="Math1Mono"/>
              </a:rPr>
              <a:t>¬</a:t>
            </a:r>
            <a:r>
              <a:rPr lang="en-US" sz="2400" dirty="0" smtClean="0"/>
              <a:t>(x</a:t>
            </a:r>
            <a:r>
              <a:rPr lang="en-US" sz="2400" baseline="-25000" dirty="0" smtClean="0"/>
              <a:t>2</a:t>
            </a:r>
            <a:r>
              <a:rPr lang="en-US" sz="2400" dirty="0" smtClean="0">
                <a:latin typeface="Math1Mono"/>
              </a:rPr>
              <a:t>⋁</a:t>
            </a:r>
            <a:r>
              <a:rPr lang="en-US" sz="2400" dirty="0" smtClean="0"/>
              <a:t>x</a:t>
            </a:r>
            <a:r>
              <a:rPr lang="en-US" sz="2400" baseline="-25000" dirty="0" smtClean="0"/>
              <a:t>3</a:t>
            </a:r>
            <a:r>
              <a:rPr lang="en-US" sz="2400" dirty="0">
                <a:latin typeface="Math1Mono"/>
              </a:rPr>
              <a:t> ⋁ </a:t>
            </a:r>
            <a:r>
              <a:rPr lang="en-US" sz="2400" dirty="0" smtClean="0"/>
              <a:t>x</a:t>
            </a:r>
            <a:r>
              <a:rPr lang="en-US" sz="2400" baseline="-25000" dirty="0" smtClean="0"/>
              <a:t>4</a:t>
            </a:r>
            <a:r>
              <a:rPr lang="en-US" sz="2400" dirty="0" smtClean="0"/>
              <a:t>)(x</a:t>
            </a:r>
            <a:r>
              <a:rPr lang="en-US" sz="2400" baseline="-25000" dirty="0" smtClean="0"/>
              <a:t>1</a:t>
            </a:r>
            <a:r>
              <a:rPr lang="en-US" sz="2400" dirty="0">
                <a:latin typeface="Math1Mono"/>
              </a:rPr>
              <a:t> ⊕ </a:t>
            </a:r>
            <a:r>
              <a:rPr lang="en-US" sz="2400" dirty="0" smtClean="0"/>
              <a:t>1)</a:t>
            </a:r>
            <a:r>
              <a:rPr lang="en-US" sz="2400" dirty="0">
                <a:latin typeface="Math1Mono"/>
              </a:rPr>
              <a:t> </a:t>
            </a:r>
            <a:r>
              <a:rPr lang="en-US" sz="2400" dirty="0" smtClean="0">
                <a:latin typeface="Math1Mono"/>
              </a:rPr>
              <a:t>⊕ </a:t>
            </a:r>
            <a:r>
              <a:rPr lang="en-US" sz="2400" dirty="0" smtClean="0"/>
              <a:t>(x</a:t>
            </a:r>
            <a:r>
              <a:rPr lang="en-US" sz="2400" baseline="-25000" dirty="0" smtClean="0"/>
              <a:t>2</a:t>
            </a:r>
            <a:r>
              <a:rPr lang="en-US" sz="2400" dirty="0">
                <a:latin typeface="Math1Mono"/>
              </a:rPr>
              <a:t> ⋁ </a:t>
            </a:r>
            <a:r>
              <a:rPr lang="en-US" sz="2400" dirty="0" smtClean="0"/>
              <a:t>x</a:t>
            </a:r>
            <a:r>
              <a:rPr lang="en-US" sz="2400" baseline="-25000" dirty="0" smtClean="0"/>
              <a:t>3</a:t>
            </a:r>
            <a:r>
              <a:rPr lang="en-US" sz="2400" dirty="0">
                <a:latin typeface="Math1Mono"/>
              </a:rPr>
              <a:t> ⋁ </a:t>
            </a:r>
            <a:r>
              <a:rPr lang="en-US" sz="2400" dirty="0" smtClean="0"/>
              <a:t>x</a:t>
            </a:r>
            <a:r>
              <a:rPr lang="en-US" sz="2400" baseline="-25000" dirty="0" smtClean="0"/>
              <a:t>4</a:t>
            </a:r>
            <a:r>
              <a:rPr lang="en-US" sz="2400" dirty="0" smtClean="0"/>
              <a:t>) x</a:t>
            </a:r>
            <a:r>
              <a:rPr lang="en-US" sz="2400" baseline="-25000" dirty="0" smtClean="0"/>
              <a:t>1</a:t>
            </a:r>
            <a:r>
              <a:rPr lang="en-US" sz="2400" dirty="0" smtClean="0"/>
              <a:t>= 1</a:t>
            </a:r>
            <a:r>
              <a:rPr lang="en-US" sz="2400" dirty="0">
                <a:latin typeface="Math1Mono"/>
              </a:rPr>
              <a:t> ⊕ </a:t>
            </a:r>
            <a:r>
              <a:rPr lang="en-US" sz="2400" dirty="0" smtClean="0"/>
              <a:t>x</a:t>
            </a:r>
            <a:r>
              <a:rPr lang="en-US" sz="2400" baseline="-25000" dirty="0" smtClean="0"/>
              <a:t>1</a:t>
            </a:r>
            <a:r>
              <a:rPr lang="en-US" sz="2400" dirty="0">
                <a:latin typeface="Math1Mono"/>
              </a:rPr>
              <a:t> ⊕ </a:t>
            </a:r>
            <a:r>
              <a:rPr lang="en-US" sz="2400" dirty="0" smtClean="0"/>
              <a:t>x</a:t>
            </a:r>
            <a:r>
              <a:rPr lang="en-US" sz="2400" baseline="-25000" dirty="0" smtClean="0"/>
              <a:t>2</a:t>
            </a:r>
            <a:r>
              <a:rPr lang="en-US" sz="2400" dirty="0">
                <a:latin typeface="Math1Mono"/>
              </a:rPr>
              <a:t> ⊕ </a:t>
            </a:r>
            <a:r>
              <a:rPr lang="en-US" sz="2400" dirty="0" smtClean="0"/>
              <a:t>x</a:t>
            </a:r>
            <a:r>
              <a:rPr lang="en-US" sz="2400" baseline="-25000" dirty="0" smtClean="0"/>
              <a:t>3</a:t>
            </a:r>
            <a:r>
              <a:rPr lang="en-US" sz="2400" dirty="0">
                <a:latin typeface="Math1Mono"/>
              </a:rPr>
              <a:t> ⊕</a:t>
            </a:r>
            <a:r>
              <a:rPr lang="en-US" sz="2400" dirty="0" smtClean="0"/>
              <a:t> x</a:t>
            </a:r>
            <a:r>
              <a:rPr lang="en-US" sz="2400" baseline="-25000" dirty="0" smtClean="0"/>
              <a:t>4</a:t>
            </a:r>
            <a:r>
              <a:rPr lang="en-US" sz="2400" dirty="0">
                <a:latin typeface="Math1Mono"/>
              </a:rPr>
              <a:t> ⊕ </a:t>
            </a:r>
            <a:r>
              <a:rPr lang="en-US" sz="2400" dirty="0" smtClean="0"/>
              <a:t>x</a:t>
            </a:r>
            <a:r>
              <a:rPr lang="en-US" sz="2400" baseline="-25000" dirty="0" smtClean="0"/>
              <a:t>2</a:t>
            </a:r>
            <a:r>
              <a:rPr lang="en-US" sz="2400" dirty="0" smtClean="0"/>
              <a:t>x</a:t>
            </a:r>
            <a:r>
              <a:rPr lang="en-US" sz="2400" baseline="-25000" dirty="0" smtClean="0"/>
              <a:t>3</a:t>
            </a:r>
            <a:r>
              <a:rPr lang="en-US" sz="2400" dirty="0">
                <a:latin typeface="Math1Mono"/>
              </a:rPr>
              <a:t> ⊕ </a:t>
            </a:r>
            <a:r>
              <a:rPr lang="en-US" sz="2400" dirty="0" smtClean="0"/>
              <a:t>x</a:t>
            </a:r>
            <a:r>
              <a:rPr lang="en-US" sz="2400" baseline="-25000" dirty="0" smtClean="0"/>
              <a:t>2</a:t>
            </a:r>
            <a:r>
              <a:rPr lang="en-US" sz="2400" dirty="0" smtClean="0"/>
              <a:t>x</a:t>
            </a:r>
            <a:r>
              <a:rPr lang="en-US" sz="2400" baseline="-25000" dirty="0" smtClean="0"/>
              <a:t>4</a:t>
            </a:r>
            <a:r>
              <a:rPr lang="en-US" sz="2400" dirty="0">
                <a:latin typeface="Math1Mono"/>
              </a:rPr>
              <a:t> ⊕ </a:t>
            </a:r>
            <a:r>
              <a:rPr lang="en-US" sz="2400" dirty="0" smtClean="0"/>
              <a:t>x</a:t>
            </a:r>
            <a:r>
              <a:rPr lang="en-US" sz="2400" baseline="-25000" dirty="0" smtClean="0"/>
              <a:t>3</a:t>
            </a:r>
            <a:r>
              <a:rPr lang="en-US" sz="2400" dirty="0" smtClean="0"/>
              <a:t>x</a:t>
            </a:r>
            <a:r>
              <a:rPr lang="en-US" sz="2400" baseline="-25000" dirty="0" smtClean="0"/>
              <a:t>4</a:t>
            </a:r>
            <a:r>
              <a:rPr lang="en-US" sz="2400" dirty="0">
                <a:latin typeface="Math1Mono"/>
              </a:rPr>
              <a:t> ⊕ </a:t>
            </a:r>
            <a:r>
              <a:rPr lang="en-US" sz="2400" dirty="0" smtClean="0"/>
              <a:t>x</a:t>
            </a:r>
            <a:r>
              <a:rPr lang="en-US" sz="2400" baseline="-25000" dirty="0" smtClean="0"/>
              <a:t>2</a:t>
            </a:r>
            <a:r>
              <a:rPr lang="en-US" sz="2400" dirty="0" smtClean="0"/>
              <a:t>x</a:t>
            </a:r>
            <a:r>
              <a:rPr lang="en-US" sz="2400" baseline="-25000" dirty="0" smtClean="0"/>
              <a:t>3</a:t>
            </a:r>
            <a:r>
              <a:rPr lang="en-US" sz="2400" dirty="0" smtClean="0"/>
              <a:t>x</a:t>
            </a:r>
            <a:r>
              <a:rPr lang="en-US" sz="2400" baseline="-25000" dirty="0" smtClean="0"/>
              <a:t>4</a:t>
            </a:r>
          </a:p>
          <a:p>
            <a:pPr>
              <a:lnSpc>
                <a:spcPct val="90000"/>
              </a:lnSpc>
            </a:pPr>
            <a:r>
              <a:rPr lang="en-US" sz="2400" dirty="0" smtClean="0"/>
              <a:t>If </a:t>
            </a:r>
            <a:r>
              <a:rPr lang="en-US" sz="2400" dirty="0" err="1" smtClean="0">
                <a:latin typeface="Math1Mono"/>
              </a:rPr>
              <a:t>s</a:t>
            </a:r>
            <a:r>
              <a:rPr lang="en-US" sz="2400" dirty="0" smtClean="0"/>
              <a:t>= (0000, 0001, ... , 1111), then </a:t>
            </a:r>
          </a:p>
          <a:p>
            <a:pPr lvl="1">
              <a:lnSpc>
                <a:spcPct val="90000"/>
              </a:lnSpc>
            </a:pPr>
            <a:r>
              <a:rPr lang="en-US" sz="2400" b="1" dirty="0" smtClean="0"/>
              <a:t>F</a:t>
            </a:r>
            <a:r>
              <a:rPr lang="en-US" sz="2400" b="1" baseline="-25000" dirty="0" smtClean="0"/>
              <a:t>1</a:t>
            </a:r>
            <a:r>
              <a:rPr lang="en-US" sz="2400" b="1" baseline="30000" dirty="0" smtClean="0">
                <a:latin typeface="Math1Mono"/>
              </a:rPr>
              <a:t>s</a:t>
            </a:r>
            <a:r>
              <a:rPr lang="en-US" sz="2400" dirty="0" smtClean="0"/>
              <a:t>(</a:t>
            </a:r>
            <a:r>
              <a:rPr lang="en-US" sz="2400" b="1" dirty="0" smtClean="0"/>
              <a:t>x</a:t>
            </a:r>
            <a:r>
              <a:rPr lang="en-US" sz="2400" dirty="0" smtClean="0"/>
              <a:t>)= x</a:t>
            </a:r>
            <a:r>
              <a:rPr lang="en-US" sz="2400" baseline="-25000" dirty="0" smtClean="0"/>
              <a:t>1</a:t>
            </a:r>
            <a:r>
              <a:rPr lang="en-US" sz="2400" dirty="0" smtClean="0">
                <a:latin typeface="Math1Mono"/>
              </a:rPr>
              <a:t>⊕</a:t>
            </a:r>
            <a:r>
              <a:rPr lang="en-US" sz="2400" dirty="0" smtClean="0"/>
              <a:t>1,  </a:t>
            </a:r>
          </a:p>
          <a:p>
            <a:pPr lvl="1">
              <a:lnSpc>
                <a:spcPct val="90000"/>
              </a:lnSpc>
            </a:pPr>
            <a:r>
              <a:rPr lang="en-US" sz="2400" b="1" dirty="0" smtClean="0"/>
              <a:t>F</a:t>
            </a:r>
            <a:r>
              <a:rPr lang="en-US" sz="2400" b="1" baseline="-25000" dirty="0" smtClean="0"/>
              <a:t>2</a:t>
            </a:r>
            <a:r>
              <a:rPr lang="en-US" sz="2400" b="1" baseline="30000" dirty="0" smtClean="0">
                <a:latin typeface="Math1Mono"/>
              </a:rPr>
              <a:t>s</a:t>
            </a:r>
            <a:r>
              <a:rPr lang="en-US" sz="2400" dirty="0" smtClean="0"/>
              <a:t>(</a:t>
            </a:r>
            <a:r>
              <a:rPr lang="en-US" sz="2400" b="1" dirty="0" smtClean="0"/>
              <a:t>x</a:t>
            </a:r>
            <a:r>
              <a:rPr lang="en-US" sz="2400" dirty="0" smtClean="0"/>
              <a:t>)= x</a:t>
            </a:r>
            <a:r>
              <a:rPr lang="en-US" sz="2400" baseline="-25000" dirty="0" smtClean="0"/>
              <a:t>1</a:t>
            </a:r>
            <a:r>
              <a:rPr lang="en-US" sz="2400" dirty="0" smtClean="0"/>
              <a:t>(x</a:t>
            </a:r>
            <a:r>
              <a:rPr lang="en-US" sz="2400" baseline="-25000" dirty="0" smtClean="0"/>
              <a:t>2</a:t>
            </a:r>
            <a:r>
              <a:rPr lang="en-US" sz="2400" dirty="0">
                <a:latin typeface="Math1Mono"/>
              </a:rPr>
              <a:t> ⊕ </a:t>
            </a:r>
            <a:r>
              <a:rPr lang="en-US" sz="2400" dirty="0" smtClean="0"/>
              <a:t>1)</a:t>
            </a:r>
            <a:r>
              <a:rPr lang="en-US" sz="2400" dirty="0">
                <a:latin typeface="Math1Mono"/>
              </a:rPr>
              <a:t> ⊕</a:t>
            </a:r>
            <a:r>
              <a:rPr lang="en-US" sz="2400" dirty="0" smtClean="0"/>
              <a:t>(</a:t>
            </a:r>
            <a:r>
              <a:rPr lang="en-US" sz="2400" dirty="0">
                <a:latin typeface="Math1Mono"/>
              </a:rPr>
              <a:t>⊕ </a:t>
            </a:r>
            <a:r>
              <a:rPr lang="en-US" sz="2400" dirty="0" smtClean="0"/>
              <a:t>x</a:t>
            </a:r>
            <a:r>
              <a:rPr lang="en-US" sz="2400" baseline="-25000" dirty="0" smtClean="0"/>
              <a:t>1</a:t>
            </a:r>
            <a:r>
              <a:rPr lang="en-US" sz="2400" dirty="0" smtClean="0"/>
              <a:t>)x</a:t>
            </a:r>
            <a:r>
              <a:rPr lang="en-US" sz="2400" baseline="-25000" dirty="0" smtClean="0"/>
              <a:t>2</a:t>
            </a:r>
            <a:r>
              <a:rPr lang="en-US" sz="2400" dirty="0" smtClean="0"/>
              <a:t> = x</a:t>
            </a:r>
            <a:r>
              <a:rPr lang="en-US" sz="2400" baseline="-25000" dirty="0" smtClean="0"/>
              <a:t>1</a:t>
            </a:r>
            <a:r>
              <a:rPr lang="en-US" sz="2400" dirty="0">
                <a:latin typeface="Math1Mono"/>
              </a:rPr>
              <a:t> ⊕ </a:t>
            </a:r>
            <a:r>
              <a:rPr lang="en-US" sz="2400" dirty="0" smtClean="0"/>
              <a:t>x</a:t>
            </a:r>
            <a:r>
              <a:rPr lang="en-US" sz="2400" baseline="-25000" dirty="0" smtClean="0"/>
              <a:t>2</a:t>
            </a:r>
            <a:r>
              <a:rPr lang="en-US" sz="2400" dirty="0" smtClean="0"/>
              <a:t>,</a:t>
            </a:r>
          </a:p>
          <a:p>
            <a:pPr lvl="1">
              <a:lnSpc>
                <a:spcPct val="90000"/>
              </a:lnSpc>
            </a:pPr>
            <a:r>
              <a:rPr lang="en-US" sz="2400" b="1" dirty="0" smtClean="0"/>
              <a:t>F</a:t>
            </a:r>
            <a:r>
              <a:rPr lang="en-US" sz="2400" b="1" baseline="-25000" dirty="0" smtClean="0"/>
              <a:t>3</a:t>
            </a:r>
            <a:r>
              <a:rPr lang="en-US" sz="2400" b="1" baseline="30000" dirty="0" smtClean="0">
                <a:latin typeface="Math1Mono"/>
              </a:rPr>
              <a:t>s</a:t>
            </a:r>
            <a:r>
              <a:rPr lang="en-US" sz="2400" dirty="0" smtClean="0"/>
              <a:t>(</a:t>
            </a:r>
            <a:r>
              <a:rPr lang="en-US" sz="2400" b="1" dirty="0" smtClean="0"/>
              <a:t>x</a:t>
            </a:r>
            <a:r>
              <a:rPr lang="en-US" sz="2400" dirty="0" smtClean="0"/>
              <a:t>)= (x</a:t>
            </a:r>
            <a:r>
              <a:rPr lang="en-US" sz="2400" baseline="-25000" dirty="0" smtClean="0"/>
              <a:t>1</a:t>
            </a:r>
            <a:r>
              <a:rPr lang="en-US" sz="2400" dirty="0" smtClean="0"/>
              <a:t>x</a:t>
            </a:r>
            <a:r>
              <a:rPr lang="en-US" sz="2400" baseline="-25000" dirty="0" smtClean="0"/>
              <a:t>2</a:t>
            </a:r>
            <a:r>
              <a:rPr lang="en-US" sz="2400" dirty="0" smtClean="0"/>
              <a:t>) (x</a:t>
            </a:r>
            <a:r>
              <a:rPr lang="en-US" sz="2400" baseline="-25000" dirty="0" smtClean="0"/>
              <a:t>3</a:t>
            </a:r>
            <a:r>
              <a:rPr lang="en-US" sz="2400" dirty="0">
                <a:latin typeface="Math1Mono"/>
              </a:rPr>
              <a:t> ⊕ </a:t>
            </a:r>
            <a:r>
              <a:rPr lang="en-US" sz="2400" dirty="0" smtClean="0"/>
              <a:t>1)</a:t>
            </a:r>
            <a:r>
              <a:rPr lang="en-US" sz="2400" dirty="0">
                <a:latin typeface="Math1Mono"/>
              </a:rPr>
              <a:t> ⊕</a:t>
            </a:r>
            <a:r>
              <a:rPr lang="en-US" sz="2400" dirty="0" smtClean="0"/>
              <a:t>(</a:t>
            </a:r>
            <a:r>
              <a:rPr lang="en-US" sz="2400" dirty="0">
                <a:latin typeface="Math1Mono"/>
              </a:rPr>
              <a:t>¬</a:t>
            </a:r>
            <a:r>
              <a:rPr lang="en-US" sz="2400" dirty="0" smtClean="0"/>
              <a:t>(x</a:t>
            </a:r>
            <a:r>
              <a:rPr lang="en-US" sz="2400" baseline="-25000" dirty="0" smtClean="0"/>
              <a:t>1</a:t>
            </a:r>
            <a:r>
              <a:rPr lang="en-US" sz="2400" dirty="0" smtClean="0"/>
              <a:t>x</a:t>
            </a:r>
            <a:r>
              <a:rPr lang="en-US" sz="2400" baseline="-25000" dirty="0" smtClean="0"/>
              <a:t>2</a:t>
            </a:r>
            <a:r>
              <a:rPr lang="en-US" sz="2400" dirty="0" smtClean="0"/>
              <a:t>)))x</a:t>
            </a:r>
            <a:r>
              <a:rPr lang="en-US" sz="2400" baseline="-25000" dirty="0" smtClean="0"/>
              <a:t>3</a:t>
            </a:r>
            <a:r>
              <a:rPr lang="en-US" sz="2400" dirty="0" smtClean="0"/>
              <a:t> = x</a:t>
            </a:r>
            <a:r>
              <a:rPr lang="en-US" sz="2400" baseline="-25000" dirty="0" smtClean="0"/>
              <a:t>1</a:t>
            </a:r>
            <a:r>
              <a:rPr lang="en-US" sz="2400" dirty="0" smtClean="0"/>
              <a:t>x</a:t>
            </a:r>
            <a:r>
              <a:rPr lang="en-US" sz="2400" baseline="-25000" dirty="0" smtClean="0"/>
              <a:t>2</a:t>
            </a:r>
            <a:r>
              <a:rPr lang="en-US" sz="2400" dirty="0">
                <a:latin typeface="Math1Mono"/>
              </a:rPr>
              <a:t> ⊕ </a:t>
            </a:r>
            <a:r>
              <a:rPr lang="en-US" sz="2400" dirty="0" smtClean="0"/>
              <a:t>x</a:t>
            </a:r>
            <a:r>
              <a:rPr lang="en-US" sz="2400" baseline="-25000" dirty="0" smtClean="0"/>
              <a:t>3</a:t>
            </a:r>
            <a:r>
              <a:rPr lang="en-US" sz="2400" dirty="0" smtClean="0"/>
              <a:t>,</a:t>
            </a:r>
          </a:p>
          <a:p>
            <a:pPr lvl="1">
              <a:lnSpc>
                <a:spcPct val="90000"/>
              </a:lnSpc>
            </a:pPr>
            <a:r>
              <a:rPr lang="en-US" sz="2400" b="1" dirty="0" smtClean="0"/>
              <a:t>F</a:t>
            </a:r>
            <a:r>
              <a:rPr lang="en-US" sz="2400" b="1" baseline="-25000" dirty="0" smtClean="0"/>
              <a:t>4</a:t>
            </a:r>
            <a:r>
              <a:rPr lang="en-US" sz="2400" b="1" baseline="30000" dirty="0" smtClean="0">
                <a:latin typeface="Math1Mono"/>
              </a:rPr>
              <a:t>s</a:t>
            </a:r>
            <a:r>
              <a:rPr lang="en-US" sz="2400" dirty="0" smtClean="0"/>
              <a:t>(</a:t>
            </a:r>
            <a:r>
              <a:rPr lang="en-US" sz="2400" b="1" dirty="0" smtClean="0"/>
              <a:t>x</a:t>
            </a:r>
            <a:r>
              <a:rPr lang="en-US" sz="2400" dirty="0" smtClean="0"/>
              <a:t>)= (x</a:t>
            </a:r>
            <a:r>
              <a:rPr lang="en-US" sz="2400" baseline="-25000" dirty="0" smtClean="0"/>
              <a:t>1</a:t>
            </a:r>
            <a:r>
              <a:rPr lang="en-US" sz="2400" dirty="0" smtClean="0"/>
              <a:t>x</a:t>
            </a:r>
            <a:r>
              <a:rPr lang="en-US" sz="2400" baseline="-25000" dirty="0" smtClean="0"/>
              <a:t>2</a:t>
            </a:r>
            <a:r>
              <a:rPr lang="en-US" sz="2400" dirty="0" smtClean="0"/>
              <a:t>x</a:t>
            </a:r>
            <a:r>
              <a:rPr lang="en-US" sz="2400" baseline="-25000" dirty="0" smtClean="0"/>
              <a:t>3</a:t>
            </a:r>
            <a:r>
              <a:rPr lang="en-US" sz="2400" dirty="0" smtClean="0"/>
              <a:t>) (x</a:t>
            </a:r>
            <a:r>
              <a:rPr lang="en-US" sz="2400" baseline="-25000" dirty="0" smtClean="0"/>
              <a:t>4</a:t>
            </a:r>
            <a:r>
              <a:rPr lang="en-US" sz="2400" dirty="0">
                <a:latin typeface="Math1Mono"/>
              </a:rPr>
              <a:t> ⊕ </a:t>
            </a:r>
            <a:r>
              <a:rPr lang="en-US" sz="2400" dirty="0" smtClean="0"/>
              <a:t>1) </a:t>
            </a:r>
          </a:p>
          <a:p>
            <a:pPr lvl="1">
              <a:lnSpc>
                <a:spcPct val="90000"/>
              </a:lnSpc>
            </a:pPr>
            <a:r>
              <a:rPr lang="en-US" sz="2400" b="1" dirty="0" smtClean="0"/>
              <a:t>F</a:t>
            </a:r>
            <a:r>
              <a:rPr lang="en-US" sz="2400" b="1" baseline="-25000" dirty="0" smtClean="0"/>
              <a:t>4</a:t>
            </a:r>
            <a:r>
              <a:rPr lang="en-US" sz="2400" b="1" baseline="30000" dirty="0" smtClean="0">
                <a:latin typeface="Math1Mono"/>
              </a:rPr>
              <a:t>s</a:t>
            </a:r>
            <a:r>
              <a:rPr lang="en-US" sz="2400" dirty="0" smtClean="0"/>
              <a:t>(</a:t>
            </a:r>
            <a:r>
              <a:rPr lang="en-US" sz="2400" b="1" dirty="0" smtClean="0"/>
              <a:t>x</a:t>
            </a:r>
            <a:r>
              <a:rPr lang="en-US" sz="2400" dirty="0" smtClean="0"/>
              <a:t>)= (x</a:t>
            </a:r>
            <a:r>
              <a:rPr lang="en-US" sz="2400" baseline="-25000" dirty="0" smtClean="0"/>
              <a:t>1</a:t>
            </a:r>
            <a:r>
              <a:rPr lang="en-US" sz="2400" dirty="0" smtClean="0"/>
              <a:t>x</a:t>
            </a:r>
            <a:r>
              <a:rPr lang="en-US" sz="2400" baseline="-25000" dirty="0" smtClean="0"/>
              <a:t>2</a:t>
            </a:r>
            <a:r>
              <a:rPr lang="en-US" sz="2400" dirty="0" smtClean="0"/>
              <a:t>x</a:t>
            </a:r>
            <a:r>
              <a:rPr lang="en-US" sz="2400" baseline="-25000" dirty="0" smtClean="0"/>
              <a:t>3</a:t>
            </a:r>
            <a:r>
              <a:rPr lang="en-US" sz="2400" dirty="0" smtClean="0"/>
              <a:t>) (x</a:t>
            </a:r>
            <a:r>
              <a:rPr lang="en-US" sz="2400" baseline="-25000" dirty="0" smtClean="0"/>
              <a:t>4</a:t>
            </a:r>
            <a:r>
              <a:rPr lang="en-US" sz="2400" dirty="0">
                <a:latin typeface="Math1Mono"/>
              </a:rPr>
              <a:t> ⊕ </a:t>
            </a:r>
            <a:r>
              <a:rPr lang="en-US" sz="2400" dirty="0" smtClean="0"/>
              <a:t>1)</a:t>
            </a:r>
            <a:r>
              <a:rPr lang="en-US" sz="2400" dirty="0">
                <a:latin typeface="Math1Mono"/>
              </a:rPr>
              <a:t> ⊕</a:t>
            </a:r>
            <a:r>
              <a:rPr lang="en-US" sz="2400" dirty="0" smtClean="0"/>
              <a:t>(</a:t>
            </a:r>
            <a:r>
              <a:rPr lang="en-US" sz="2400" dirty="0">
                <a:latin typeface="Math1Mono"/>
              </a:rPr>
              <a:t>¬</a:t>
            </a:r>
            <a:r>
              <a:rPr lang="en-US" sz="2400" dirty="0" smtClean="0"/>
              <a:t>(x</a:t>
            </a:r>
            <a:r>
              <a:rPr lang="en-US" sz="2400" baseline="-25000" dirty="0" smtClean="0"/>
              <a:t>1</a:t>
            </a:r>
            <a:r>
              <a:rPr lang="en-US" sz="2400" dirty="0" smtClean="0"/>
              <a:t>x</a:t>
            </a:r>
            <a:r>
              <a:rPr lang="en-US" sz="2400" baseline="-25000" dirty="0" smtClean="0"/>
              <a:t>2</a:t>
            </a:r>
            <a:r>
              <a:rPr lang="en-US" sz="2400" dirty="0" smtClean="0"/>
              <a:t>x</a:t>
            </a:r>
            <a:r>
              <a:rPr lang="en-US" sz="2400" baseline="-25000" dirty="0" smtClean="0"/>
              <a:t>3</a:t>
            </a:r>
            <a:r>
              <a:rPr lang="en-US" sz="2400" dirty="0" smtClean="0"/>
              <a:t>))x</a:t>
            </a:r>
            <a:r>
              <a:rPr lang="en-US" sz="2400" baseline="-25000" dirty="0" smtClean="0"/>
              <a:t>4</a:t>
            </a:r>
            <a:r>
              <a:rPr lang="en-US" sz="2400" dirty="0" smtClean="0"/>
              <a:t>= x</a:t>
            </a:r>
            <a:r>
              <a:rPr lang="en-US" sz="2400" baseline="-25000" dirty="0" smtClean="0"/>
              <a:t>1</a:t>
            </a:r>
            <a:r>
              <a:rPr lang="en-US" sz="2400" dirty="0" smtClean="0"/>
              <a:t>x</a:t>
            </a:r>
            <a:r>
              <a:rPr lang="en-US" sz="2400" baseline="-25000" dirty="0" smtClean="0"/>
              <a:t>2</a:t>
            </a:r>
            <a:r>
              <a:rPr lang="en-US" sz="2400" dirty="0" smtClean="0"/>
              <a:t>x</a:t>
            </a:r>
            <a:r>
              <a:rPr lang="en-US" sz="2400" baseline="-25000" dirty="0" smtClean="0"/>
              <a:t>3</a:t>
            </a:r>
            <a:r>
              <a:rPr lang="en-US" sz="2400" dirty="0">
                <a:latin typeface="Math1Mono"/>
              </a:rPr>
              <a:t> ⊕ </a:t>
            </a:r>
            <a:r>
              <a:rPr lang="en-US" sz="2400" dirty="0" smtClean="0"/>
              <a:t>x</a:t>
            </a:r>
            <a:r>
              <a:rPr lang="en-US" sz="2400" baseline="-25000" dirty="0" smtClean="0"/>
              <a:t>4</a:t>
            </a:r>
            <a:r>
              <a:rPr lang="en-US" sz="2400" dirty="0" smtClean="0"/>
              <a:t>.</a:t>
            </a:r>
          </a:p>
          <a:p>
            <a:pPr>
              <a:lnSpc>
                <a:spcPct val="90000"/>
              </a:lnSpc>
            </a:pPr>
            <a:endParaRPr lang="en-US" sz="24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117</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Ideas to study</a:t>
            </a:r>
          </a:p>
        </p:txBody>
      </p:sp>
      <p:sp>
        <p:nvSpPr>
          <p:cNvPr id="82949" name="Rectangle 3"/>
          <p:cNvSpPr>
            <a:spLocks noGrp="1" noChangeArrowheads="1"/>
          </p:cNvSpPr>
          <p:nvPr>
            <p:ph type="body" idx="1"/>
          </p:nvPr>
        </p:nvSpPr>
        <p:spPr>
          <a:xfrm>
            <a:off x="457200" y="1219200"/>
            <a:ext cx="8305800" cy="4953000"/>
          </a:xfrm>
        </p:spPr>
        <p:txBody>
          <a:bodyPr/>
          <a:lstStyle/>
          <a:p>
            <a:pPr>
              <a:lnSpc>
                <a:spcPct val="90000"/>
              </a:lnSpc>
            </a:pPr>
            <a:r>
              <a:rPr lang="en-US" sz="2000" dirty="0" smtClean="0"/>
              <a:t>Suppose the Boolean Transformation: Is there an easy to compute function, T</a:t>
            </a:r>
            <a:r>
              <a:rPr lang="en-US" sz="2000" baseline="-25000" dirty="0" smtClean="0"/>
              <a:t>K</a:t>
            </a:r>
            <a:r>
              <a:rPr lang="en-US" sz="2000" dirty="0" smtClean="0"/>
              <a:t>, obviously non-linear, so that T</a:t>
            </a:r>
            <a:r>
              <a:rPr lang="en-US" sz="2000" baseline="-25000" dirty="0" smtClean="0"/>
              <a:t>K </a:t>
            </a:r>
            <a:r>
              <a:rPr lang="en-US" sz="2000" dirty="0" smtClean="0"/>
              <a:t>E</a:t>
            </a:r>
            <a:r>
              <a:rPr lang="en-US" sz="2000" baseline="-25000" dirty="0" smtClean="0"/>
              <a:t>K </a:t>
            </a:r>
            <a:r>
              <a:rPr lang="en-US" sz="2000" dirty="0" smtClean="0"/>
              <a:t>T</a:t>
            </a:r>
            <a:r>
              <a:rPr lang="en-US" sz="2000" baseline="-25000" dirty="0" smtClean="0"/>
              <a:t>K </a:t>
            </a:r>
            <a:r>
              <a:rPr lang="en-US" sz="2000" baseline="30000" dirty="0" smtClean="0"/>
              <a:t>-1</a:t>
            </a:r>
            <a:r>
              <a:rPr lang="en-US" sz="2000" dirty="0" smtClean="0"/>
              <a:t> has good linear approximations?</a:t>
            </a:r>
          </a:p>
          <a:p>
            <a:pPr>
              <a:lnSpc>
                <a:spcPct val="90000"/>
              </a:lnSpc>
            </a:pPr>
            <a:r>
              <a:rPr lang="en-US" sz="2000" dirty="0" smtClean="0"/>
              <a:t>How do you find such T</a:t>
            </a:r>
            <a:r>
              <a:rPr lang="en-US" sz="2000" baseline="-25000" dirty="0" smtClean="0"/>
              <a:t>K</a:t>
            </a:r>
            <a:r>
              <a:rPr lang="en-US" sz="2000" dirty="0" smtClean="0"/>
              <a:t>?</a:t>
            </a:r>
          </a:p>
          <a:p>
            <a:pPr>
              <a:lnSpc>
                <a:spcPct val="90000"/>
              </a:lnSpc>
            </a:pPr>
            <a:r>
              <a:rPr lang="en-US" sz="2000" dirty="0" smtClean="0"/>
              <a:t>Finding the best approximation reduces to finding an orthogonal transformation that maximizes the largest entry.  Suppose T is such a matrix; if T has all bad affine approximations</a:t>
            </a:r>
          </a:p>
          <a:p>
            <a:pPr>
              <a:lnSpc>
                <a:spcPct val="90000"/>
              </a:lnSpc>
            </a:pPr>
            <a:r>
              <a:rPr lang="en-US" sz="2000" dirty="0" smtClean="0"/>
              <a:t>is it possible that there is another orthogonal transformation, R with</a:t>
            </a:r>
          </a:p>
          <a:p>
            <a:pPr>
              <a:lnSpc>
                <a:spcPct val="90000"/>
              </a:lnSpc>
            </a:pPr>
            <a:r>
              <a:rPr lang="en-US" sz="2000" dirty="0" smtClean="0"/>
              <a:t>T</a:t>
            </a:r>
            <a:r>
              <a:rPr lang="en-US" sz="2000" baseline="30000" dirty="0" smtClean="0"/>
              <a:t>R</a:t>
            </a:r>
            <a:r>
              <a:rPr lang="en-US" sz="2000" dirty="0" smtClean="0"/>
              <a:t>= R</a:t>
            </a:r>
            <a:r>
              <a:rPr lang="en-US" sz="2000" baseline="30000" dirty="0" smtClean="0"/>
              <a:t>-1</a:t>
            </a:r>
            <a:r>
              <a:rPr lang="en-US" sz="2000" dirty="0" smtClean="0"/>
              <a:t> T R such that </a:t>
            </a:r>
            <a:r>
              <a:rPr lang="en-US" sz="2000" dirty="0" err="1" smtClean="0"/>
              <a:t>max</a:t>
            </a:r>
            <a:r>
              <a:rPr lang="en-US" sz="2000" baseline="-25000" dirty="0" err="1" smtClean="0"/>
              <a:t>ij</a:t>
            </a:r>
            <a:r>
              <a:rPr lang="en-US" sz="2000" baseline="-25000" dirty="0" smtClean="0"/>
              <a:t> </a:t>
            </a:r>
            <a:r>
              <a:rPr lang="en-US" sz="2000" dirty="0" smtClean="0"/>
              <a:t>(|(T</a:t>
            </a:r>
            <a:r>
              <a:rPr lang="en-US" sz="2000" baseline="30000" dirty="0" smtClean="0"/>
              <a:t>R</a:t>
            </a:r>
            <a:r>
              <a:rPr lang="en-US" sz="2000" dirty="0" smtClean="0"/>
              <a:t>)</a:t>
            </a:r>
            <a:r>
              <a:rPr lang="en-US" sz="2000" baseline="-25000" dirty="0" err="1" smtClean="0"/>
              <a:t>ij</a:t>
            </a:r>
            <a:r>
              <a:rPr lang="en-US" sz="2000" dirty="0" smtClean="0"/>
              <a:t>|)&gt; </a:t>
            </a:r>
            <a:r>
              <a:rPr lang="en-US" sz="2000" dirty="0" err="1" smtClean="0"/>
              <a:t>max</a:t>
            </a:r>
            <a:r>
              <a:rPr lang="en-US" sz="2000" baseline="-25000" dirty="0" err="1" smtClean="0"/>
              <a:t>ij</a:t>
            </a:r>
            <a:r>
              <a:rPr lang="en-US" sz="2000" baseline="-25000" dirty="0" smtClean="0"/>
              <a:t> </a:t>
            </a:r>
            <a:r>
              <a:rPr lang="en-US" sz="2000" dirty="0" smtClean="0"/>
              <a:t>(|(T)</a:t>
            </a:r>
            <a:r>
              <a:rPr lang="en-US" sz="2000" baseline="-25000" dirty="0" smtClean="0"/>
              <a:t> </a:t>
            </a:r>
            <a:r>
              <a:rPr lang="en-US" sz="2000" baseline="-25000" dirty="0" err="1" smtClean="0"/>
              <a:t>ij</a:t>
            </a:r>
            <a:r>
              <a:rPr lang="en-US" sz="2000" dirty="0" smtClean="0"/>
              <a:t>|)?</a:t>
            </a:r>
          </a:p>
          <a:p>
            <a:pPr>
              <a:lnSpc>
                <a:spcPct val="90000"/>
              </a:lnSpc>
            </a:pPr>
            <a:r>
              <a:rPr lang="en-US" sz="2000" dirty="0" smtClean="0"/>
              <a:t> If  </a:t>
            </a:r>
            <a:r>
              <a:rPr lang="en-US" sz="2000" dirty="0" smtClean="0">
                <a:latin typeface="Math1" pitchFamily="2" charset="2"/>
              </a:rPr>
              <a:t>r</a:t>
            </a:r>
            <a:r>
              <a:rPr lang="en-US" sz="2000" baseline="-25000" dirty="0" smtClean="0"/>
              <a:t>1</a:t>
            </a:r>
            <a:r>
              <a:rPr lang="en-US" sz="2000" dirty="0" smtClean="0"/>
              <a:t>, </a:t>
            </a:r>
            <a:r>
              <a:rPr lang="en-US" sz="2000" dirty="0" smtClean="0">
                <a:latin typeface="Math1" pitchFamily="2" charset="2"/>
              </a:rPr>
              <a:t> r</a:t>
            </a:r>
            <a:r>
              <a:rPr lang="en-US" sz="2000" baseline="-25000" dirty="0" smtClean="0"/>
              <a:t>2</a:t>
            </a:r>
            <a:r>
              <a:rPr lang="en-US" sz="2000" dirty="0" smtClean="0"/>
              <a:t>, ... , </a:t>
            </a:r>
            <a:r>
              <a:rPr lang="en-US" sz="2000" dirty="0" err="1" smtClean="0">
                <a:latin typeface="Math1" pitchFamily="2" charset="2"/>
              </a:rPr>
              <a:t>r</a:t>
            </a:r>
            <a:r>
              <a:rPr lang="en-US" sz="2000" baseline="-25000" dirty="0" err="1" smtClean="0"/>
              <a:t>n</a:t>
            </a:r>
            <a:r>
              <a:rPr lang="en-US" sz="2000" dirty="0" smtClean="0"/>
              <a:t> is a series of such transformations (like the iterated components of a block cipher), note that R</a:t>
            </a:r>
            <a:r>
              <a:rPr lang="en-US" sz="2000" baseline="30000" dirty="0" smtClean="0"/>
              <a:t>-1</a:t>
            </a:r>
            <a:r>
              <a:rPr lang="en-US" sz="2000" dirty="0" smtClean="0"/>
              <a:t>E</a:t>
            </a:r>
            <a:r>
              <a:rPr lang="en-US" sz="2000" baseline="-25000" dirty="0" smtClean="0"/>
              <a:t>K</a:t>
            </a:r>
            <a:r>
              <a:rPr lang="en-US" sz="2000" dirty="0" smtClean="0"/>
              <a:t>(x) R=  R</a:t>
            </a:r>
            <a:r>
              <a:rPr lang="en-US" sz="2000" baseline="30000" dirty="0" smtClean="0"/>
              <a:t>-1</a:t>
            </a:r>
            <a:r>
              <a:rPr lang="en-US" sz="2000" dirty="0" smtClean="0">
                <a:latin typeface="Math1" pitchFamily="2" charset="2"/>
              </a:rPr>
              <a:t>r</a:t>
            </a:r>
            <a:r>
              <a:rPr lang="en-US" sz="2000" baseline="-25000" dirty="0" smtClean="0"/>
              <a:t>1</a:t>
            </a:r>
            <a:r>
              <a:rPr lang="en-US" sz="2000" dirty="0" smtClean="0"/>
              <a:t>R R</a:t>
            </a:r>
            <a:r>
              <a:rPr lang="en-US" sz="2000" baseline="30000" dirty="0" smtClean="0"/>
              <a:t>-1</a:t>
            </a:r>
            <a:r>
              <a:rPr lang="en-US" sz="2000" dirty="0" smtClean="0">
                <a:latin typeface="Math1" pitchFamily="2" charset="2"/>
              </a:rPr>
              <a:t>r</a:t>
            </a:r>
            <a:r>
              <a:rPr lang="en-US" sz="2000" baseline="-25000" dirty="0" smtClean="0"/>
              <a:t>2</a:t>
            </a:r>
            <a:r>
              <a:rPr lang="en-US" sz="2000" dirty="0" smtClean="0"/>
              <a:t>R … R</a:t>
            </a:r>
            <a:r>
              <a:rPr lang="en-US" sz="2000" baseline="30000" dirty="0" smtClean="0"/>
              <a:t>-1</a:t>
            </a:r>
            <a:r>
              <a:rPr lang="en-US" sz="2000" dirty="0" smtClean="0">
                <a:latin typeface="Math1" pitchFamily="2" charset="2"/>
              </a:rPr>
              <a:t>r</a:t>
            </a:r>
            <a:r>
              <a:rPr lang="en-US" sz="2000" baseline="-25000" dirty="0" smtClean="0"/>
              <a:t>n</a:t>
            </a:r>
            <a:r>
              <a:rPr lang="en-US" sz="2000" dirty="0" smtClean="0"/>
              <a:t>R thus raising the possibility of better per round approximations on a related cipher.</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118</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Correlations and AES</a:t>
            </a:r>
          </a:p>
        </p:txBody>
      </p:sp>
      <p:sp>
        <p:nvSpPr>
          <p:cNvPr id="82949" name="Rectangle 3"/>
          <p:cNvSpPr>
            <a:spLocks noGrp="1" noChangeArrowheads="1"/>
          </p:cNvSpPr>
          <p:nvPr>
            <p:ph type="body" idx="1"/>
          </p:nvPr>
        </p:nvSpPr>
        <p:spPr>
          <a:xfrm>
            <a:off x="457200" y="990600"/>
            <a:ext cx="8305800" cy="4953000"/>
          </a:xfrm>
        </p:spPr>
        <p:txBody>
          <a:bodyPr/>
          <a:lstStyle/>
          <a:p>
            <a:pPr>
              <a:lnSpc>
                <a:spcPct val="90000"/>
              </a:lnSpc>
            </a:pPr>
            <a:r>
              <a:rPr lang="en-US" sz="2400" dirty="0" err="1" smtClean="0"/>
              <a:t>Tr</a:t>
            </a:r>
            <a:r>
              <a:rPr lang="en-US" sz="2400" dirty="0" smtClean="0"/>
              <a:t>(C</a:t>
            </a:r>
            <a:r>
              <a:rPr lang="en-US" sz="2400" baseline="30000" dirty="0" smtClean="0"/>
              <a:t>(AES)</a:t>
            </a:r>
            <a:r>
              <a:rPr lang="en-US" sz="2400" dirty="0" smtClean="0"/>
              <a:t>) is the number of fixed points of AES. </a:t>
            </a:r>
          </a:p>
          <a:p>
            <a:pPr>
              <a:lnSpc>
                <a:spcPct val="90000"/>
              </a:lnSpc>
            </a:pPr>
            <a:endParaRPr lang="en-US" sz="2400" dirty="0" smtClean="0"/>
          </a:p>
          <a:p>
            <a:pPr>
              <a:lnSpc>
                <a:spcPct val="90000"/>
              </a:lnSpc>
            </a:pPr>
            <a:r>
              <a:rPr lang="en-US" sz="2400" dirty="0" smtClean="0"/>
              <a:t>Since </a:t>
            </a:r>
            <a:r>
              <a:rPr lang="en-US" sz="2400" dirty="0" err="1" smtClean="0"/>
              <a:t>Tr</a:t>
            </a:r>
            <a:r>
              <a:rPr lang="en-US" sz="2400" dirty="0" smtClean="0"/>
              <a:t>(AB)=</a:t>
            </a:r>
            <a:r>
              <a:rPr lang="en-US" sz="2400" dirty="0" err="1" smtClean="0"/>
              <a:t>Tr</a:t>
            </a:r>
            <a:r>
              <a:rPr lang="en-US" sz="2400" dirty="0" smtClean="0"/>
              <a:t>(BA),</a:t>
            </a:r>
          </a:p>
          <a:p>
            <a:pPr>
              <a:lnSpc>
                <a:spcPct val="90000"/>
              </a:lnSpc>
            </a:pPr>
            <a:r>
              <a:rPr lang="en-US" sz="2400" dirty="0" err="1" smtClean="0"/>
              <a:t>Tr</a:t>
            </a:r>
            <a:r>
              <a:rPr lang="en-US" sz="2400" dirty="0" smtClean="0"/>
              <a:t>(C</a:t>
            </a:r>
            <a:r>
              <a:rPr lang="en-US" sz="2400" baseline="30000" dirty="0" smtClean="0"/>
              <a:t>AES)</a:t>
            </a:r>
            <a:r>
              <a:rPr lang="en-US" sz="2400" dirty="0" smtClean="0"/>
              <a:t>)= </a:t>
            </a:r>
            <a:r>
              <a:rPr lang="en-US" sz="2400" dirty="0" err="1" smtClean="0"/>
              <a:t>Tr</a:t>
            </a:r>
            <a:r>
              <a:rPr lang="en-US" sz="2400" dirty="0" smtClean="0"/>
              <a:t>(C</a:t>
            </a:r>
            <a:r>
              <a:rPr lang="en-US" sz="2400" baseline="30000" dirty="0" smtClean="0"/>
              <a:t>k14</a:t>
            </a:r>
            <a:r>
              <a:rPr lang="en-US" sz="2400" dirty="0" smtClean="0"/>
              <a:t>) C</a:t>
            </a:r>
            <a:r>
              <a:rPr lang="en-US" sz="2400" baseline="30000" dirty="0" smtClean="0"/>
              <a:t>(k13)</a:t>
            </a:r>
            <a:r>
              <a:rPr lang="en-US" sz="2400" dirty="0" smtClean="0"/>
              <a:t>) ... C</a:t>
            </a:r>
            <a:r>
              <a:rPr lang="en-US" sz="2400" baseline="30000" dirty="0" smtClean="0"/>
              <a:t>(k1)</a:t>
            </a:r>
            <a:r>
              <a:rPr lang="en-US" sz="2400" dirty="0" smtClean="0"/>
              <a:t> C</a:t>
            </a:r>
            <a:r>
              <a:rPr lang="en-US" sz="2400" baseline="30000" dirty="0" smtClean="0"/>
              <a:t>(RS)</a:t>
            </a:r>
            <a:r>
              <a:rPr lang="en-US" sz="2400" dirty="0" smtClean="0"/>
              <a:t> (C</a:t>
            </a:r>
            <a:r>
              <a:rPr lang="en-US" sz="2400" baseline="30000" dirty="0" smtClean="0"/>
              <a:t>(MRS)</a:t>
            </a:r>
            <a:r>
              <a:rPr lang="en-US" sz="2400" dirty="0" smtClean="0"/>
              <a:t>)</a:t>
            </a:r>
            <a:r>
              <a:rPr lang="en-US" sz="2400" baseline="30000" dirty="0" smtClean="0"/>
              <a:t>13</a:t>
            </a:r>
            <a:r>
              <a:rPr lang="en-US" sz="2400" dirty="0" smtClean="0"/>
              <a:t>).</a:t>
            </a:r>
          </a:p>
          <a:p>
            <a:pPr>
              <a:lnSpc>
                <a:spcPct val="90000"/>
              </a:lnSpc>
            </a:pPr>
            <a:endParaRPr lang="en-US" sz="2400" dirty="0" smtClean="0"/>
          </a:p>
          <a:p>
            <a:pPr>
              <a:lnSpc>
                <a:spcPct val="90000"/>
              </a:lnSpc>
            </a:pPr>
            <a:r>
              <a:rPr lang="en-US" sz="2400" dirty="0" smtClean="0"/>
              <a:t>NL(f)</a:t>
            </a:r>
            <a:r>
              <a:rPr lang="en-US" sz="2400" dirty="0" smtClean="0">
                <a:latin typeface="Math1Mono"/>
              </a:rPr>
              <a:t>≦</a:t>
            </a:r>
            <a:r>
              <a:rPr lang="en-US" sz="2400" dirty="0" smtClean="0"/>
              <a:t>2</a:t>
            </a:r>
            <a:r>
              <a:rPr lang="en-US" sz="2400" baseline="30000" dirty="0" smtClean="0"/>
              <a:t>n-1</a:t>
            </a:r>
            <a:r>
              <a:rPr lang="en-US" sz="2400" dirty="0" smtClean="0"/>
              <a:t>-2</a:t>
            </a:r>
            <a:r>
              <a:rPr lang="en-US" sz="2400" baseline="30000" dirty="0" smtClean="0"/>
              <a:t>n/2 -1</a:t>
            </a:r>
            <a:r>
              <a:rPr lang="en-US" sz="2400" dirty="0" smtClean="0"/>
              <a:t>, </a:t>
            </a:r>
          </a:p>
          <a:p>
            <a:pPr>
              <a:lnSpc>
                <a:spcPct val="90000"/>
              </a:lnSpc>
            </a:pPr>
            <a:r>
              <a:rPr lang="en-US" sz="2400" dirty="0" smtClean="0"/>
              <a:t>NL(f)</a:t>
            </a:r>
            <a:r>
              <a:rPr lang="en-US" sz="2400" dirty="0" smtClean="0">
                <a:latin typeface="Math1Mono"/>
              </a:rPr>
              <a:t>≦</a:t>
            </a:r>
            <a:r>
              <a:rPr lang="en-US" sz="2400" dirty="0" smtClean="0"/>
              <a:t>2</a:t>
            </a:r>
            <a:r>
              <a:rPr lang="en-US" sz="2400" baseline="30000" dirty="0" smtClean="0"/>
              <a:t>n-1</a:t>
            </a:r>
            <a:r>
              <a:rPr lang="en-US" sz="2400" dirty="0" smtClean="0"/>
              <a:t>+</a:t>
            </a:r>
            <a:r>
              <a:rPr lang="en-US" sz="2400" dirty="0" smtClean="0">
                <a:latin typeface="Math1Mono"/>
              </a:rPr>
              <a:t>√</a:t>
            </a:r>
            <a:r>
              <a:rPr lang="en-US" sz="2400" dirty="0" smtClean="0"/>
              <a:t>(2</a:t>
            </a:r>
            <a:r>
              <a:rPr lang="en-US" sz="2400" baseline="30000" dirty="0" smtClean="0"/>
              <a:t>n</a:t>
            </a:r>
            <a:r>
              <a:rPr lang="en-US" sz="2400" dirty="0" smtClean="0"/>
              <a:t>+max</a:t>
            </a:r>
            <a:r>
              <a:rPr lang="en-US" sz="2400" baseline="-25000" dirty="0" smtClean="0"/>
              <a:t>e</a:t>
            </a:r>
            <a:r>
              <a:rPr lang="en-US" sz="2400" baseline="-25000" dirty="0" smtClean="0">
                <a:latin typeface="Math1Mono"/>
              </a:rPr>
              <a:t>¹</a:t>
            </a:r>
            <a:r>
              <a:rPr lang="en-US" sz="2400" baseline="-25000" dirty="0" smtClean="0"/>
              <a:t>0</a:t>
            </a:r>
            <a:r>
              <a:rPr lang="en-US" sz="2400" dirty="0" smtClean="0"/>
              <a:t>(F(D</a:t>
            </a:r>
            <a:r>
              <a:rPr lang="en-US" sz="2400" baseline="-25000" dirty="0" smtClean="0"/>
              <a:t>e</a:t>
            </a:r>
            <a:r>
              <a:rPr lang="en-US" sz="2400" dirty="0" smtClean="0"/>
              <a:t>(f))), where D</a:t>
            </a:r>
            <a:r>
              <a:rPr lang="en-US" sz="2400" baseline="-25000" dirty="0" smtClean="0"/>
              <a:t>e</a:t>
            </a:r>
            <a:r>
              <a:rPr lang="en-US" sz="2400" dirty="0" smtClean="0"/>
              <a:t>f= f(x)</a:t>
            </a:r>
            <a:r>
              <a:rPr lang="en-US" sz="2400" dirty="0">
                <a:latin typeface="Math1Mono"/>
              </a:rPr>
              <a:t> ⊕ </a:t>
            </a:r>
            <a:r>
              <a:rPr lang="en-US" sz="2400" dirty="0" smtClean="0"/>
              <a:t>f(x</a:t>
            </a:r>
            <a:r>
              <a:rPr lang="en-US" sz="2400" dirty="0">
                <a:latin typeface="Math1Mono"/>
              </a:rPr>
              <a:t> ⊕ </a:t>
            </a:r>
            <a:r>
              <a:rPr lang="en-US" sz="2400" dirty="0" smtClean="0"/>
              <a:t>e).</a:t>
            </a:r>
          </a:p>
          <a:p>
            <a:pPr>
              <a:lnSpc>
                <a:spcPct val="90000"/>
              </a:lnSpc>
            </a:pPr>
            <a:r>
              <a:rPr lang="en-US" sz="2400" dirty="0" smtClean="0">
                <a:latin typeface="Arial" pitchFamily="34" charset="0"/>
                <a:cs typeface="Arial" pitchFamily="34" charset="0"/>
              </a:rPr>
              <a:t>What does </a:t>
            </a:r>
            <a:r>
              <a:rPr lang="en-US" sz="2400" dirty="0" err="1" smtClean="0">
                <a:latin typeface="Arial" pitchFamily="34" charset="0"/>
                <a:cs typeface="Arial" pitchFamily="34" charset="0"/>
              </a:rPr>
              <a:t>eigenvalue</a:t>
            </a:r>
            <a:r>
              <a:rPr lang="en-US" sz="2400" dirty="0" smtClean="0">
                <a:latin typeface="Arial" pitchFamily="34" charset="0"/>
                <a:cs typeface="Arial" pitchFamily="34" charset="0"/>
              </a:rPr>
              <a:t> of correlation matrix mean?</a:t>
            </a:r>
          </a:p>
          <a:p>
            <a:pPr>
              <a:lnSpc>
                <a:spcPct val="90000"/>
              </a:lnSpc>
            </a:pPr>
            <a:r>
              <a:rPr lang="en-US" sz="2400" dirty="0" smtClean="0">
                <a:latin typeface="Arial" pitchFamily="34" charset="0"/>
                <a:cs typeface="Arial" pitchFamily="34" charset="0"/>
              </a:rPr>
              <a:t>If </a:t>
            </a:r>
            <a:r>
              <a:rPr lang="en-US" sz="2400" dirty="0" smtClean="0">
                <a:latin typeface="Math1Mono"/>
                <a:cs typeface="Arial" pitchFamily="34" charset="0"/>
              </a:rPr>
              <a:t>l</a:t>
            </a:r>
            <a:r>
              <a:rPr lang="en-US" sz="2400" dirty="0" smtClean="0">
                <a:latin typeface="Arial" pitchFamily="34" charset="0"/>
                <a:cs typeface="Arial" pitchFamily="34" charset="0"/>
              </a:rPr>
              <a:t> is an eigenvalue, </a:t>
            </a:r>
            <a:r>
              <a:rPr lang="en-US" sz="2400" dirty="0" smtClean="0">
                <a:latin typeface="Math1Mono"/>
                <a:cs typeface="Arial" pitchFamily="34" charset="0"/>
              </a:rPr>
              <a:t>λ</a:t>
            </a:r>
            <a:r>
              <a:rPr lang="en-US" sz="2400" baseline="30000" dirty="0" smtClean="0">
                <a:latin typeface="Arial" pitchFamily="34" charset="0"/>
                <a:cs typeface="Arial" pitchFamily="34" charset="0"/>
              </a:rPr>
              <a:t>2</a:t>
            </a:r>
            <a:r>
              <a:rPr lang="en-US" sz="2400" dirty="0" smtClean="0">
                <a:latin typeface="Arial" pitchFamily="34" charset="0"/>
                <a:cs typeface="Arial" pitchFamily="34" charset="0"/>
              </a:rPr>
              <a:t>=1.</a:t>
            </a:r>
          </a:p>
          <a:p>
            <a:pPr>
              <a:lnSpc>
                <a:spcPct val="90000"/>
              </a:lnSpc>
            </a:pPr>
            <a:r>
              <a:rPr lang="en-US" sz="2400" dirty="0" smtClean="0">
                <a:latin typeface="Arial" pitchFamily="34" charset="0"/>
                <a:cs typeface="Arial" pitchFamily="34" charset="0"/>
              </a:rPr>
              <a:t>When is a correlation matrix blocky?</a:t>
            </a:r>
            <a:endParaRPr lang="en-US" sz="2400" dirty="0" smtClean="0"/>
          </a:p>
          <a:p>
            <a:pPr>
              <a:lnSpc>
                <a:spcPct val="90000"/>
              </a:lnSpc>
            </a:pPr>
            <a:endParaRPr lang="en-US" sz="18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119</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Correlations and AES</a:t>
            </a:r>
          </a:p>
        </p:txBody>
      </p:sp>
      <p:sp>
        <p:nvSpPr>
          <p:cNvPr id="82949" name="Rectangle 3"/>
          <p:cNvSpPr>
            <a:spLocks noGrp="1" noChangeArrowheads="1"/>
          </p:cNvSpPr>
          <p:nvPr>
            <p:ph type="body" idx="1"/>
          </p:nvPr>
        </p:nvSpPr>
        <p:spPr>
          <a:xfrm>
            <a:off x="457200" y="990600"/>
            <a:ext cx="8305800" cy="4953000"/>
          </a:xfrm>
        </p:spPr>
        <p:txBody>
          <a:bodyPr/>
          <a:lstStyle/>
          <a:p>
            <a:pPr>
              <a:lnSpc>
                <a:spcPct val="90000"/>
              </a:lnSpc>
            </a:pPr>
            <a:r>
              <a:rPr lang="en-US" sz="2400" dirty="0" err="1" smtClean="0"/>
              <a:t>Tr</a:t>
            </a:r>
            <a:r>
              <a:rPr lang="en-US" sz="2400" dirty="0" smtClean="0"/>
              <a:t>(C</a:t>
            </a:r>
            <a:r>
              <a:rPr lang="en-US" sz="2400" baseline="30000" dirty="0" smtClean="0"/>
              <a:t>(AES)</a:t>
            </a:r>
            <a:r>
              <a:rPr lang="en-US" sz="2400" dirty="0" smtClean="0"/>
              <a:t>) is the number of fixed points of AES. </a:t>
            </a:r>
          </a:p>
          <a:p>
            <a:pPr>
              <a:lnSpc>
                <a:spcPct val="90000"/>
              </a:lnSpc>
            </a:pPr>
            <a:endParaRPr lang="en-US" sz="2400" dirty="0" smtClean="0"/>
          </a:p>
          <a:p>
            <a:pPr>
              <a:lnSpc>
                <a:spcPct val="90000"/>
              </a:lnSpc>
            </a:pPr>
            <a:r>
              <a:rPr lang="en-US" sz="2400" dirty="0" err="1" smtClean="0"/>
              <a:t>Tr</a:t>
            </a:r>
            <a:r>
              <a:rPr lang="en-US" sz="2400" dirty="0" smtClean="0"/>
              <a:t>(AB)=</a:t>
            </a:r>
            <a:r>
              <a:rPr lang="en-US" sz="2400" dirty="0" err="1" smtClean="0"/>
              <a:t>Tr</a:t>
            </a:r>
            <a:r>
              <a:rPr lang="en-US" sz="2400" dirty="0" smtClean="0"/>
              <a:t>(BA):</a:t>
            </a:r>
          </a:p>
          <a:p>
            <a:pPr>
              <a:lnSpc>
                <a:spcPct val="90000"/>
              </a:lnSpc>
            </a:pPr>
            <a:r>
              <a:rPr lang="en-US" sz="2400" dirty="0" err="1" smtClean="0"/>
              <a:t>Tr</a:t>
            </a:r>
            <a:r>
              <a:rPr lang="en-US" sz="2400" dirty="0" smtClean="0"/>
              <a:t>(C</a:t>
            </a:r>
            <a:r>
              <a:rPr lang="en-US" sz="2400" baseline="30000" dirty="0" smtClean="0"/>
              <a:t>AES)</a:t>
            </a:r>
            <a:r>
              <a:rPr lang="en-US" sz="2400" dirty="0" smtClean="0"/>
              <a:t>)= </a:t>
            </a:r>
            <a:r>
              <a:rPr lang="en-US" sz="2400" dirty="0" err="1" smtClean="0"/>
              <a:t>Tr</a:t>
            </a:r>
            <a:r>
              <a:rPr lang="en-US" sz="2400" dirty="0" smtClean="0"/>
              <a:t>(C</a:t>
            </a:r>
            <a:r>
              <a:rPr lang="en-US" sz="2400" baseline="30000" dirty="0" smtClean="0"/>
              <a:t>k14</a:t>
            </a:r>
            <a:r>
              <a:rPr lang="en-US" sz="2400" dirty="0" smtClean="0"/>
              <a:t>) C</a:t>
            </a:r>
            <a:r>
              <a:rPr lang="en-US" sz="2400" baseline="30000" dirty="0" smtClean="0"/>
              <a:t>(k13)</a:t>
            </a:r>
            <a:r>
              <a:rPr lang="en-US" sz="2400" dirty="0" smtClean="0"/>
              <a:t>) ... C</a:t>
            </a:r>
            <a:r>
              <a:rPr lang="en-US" sz="2400" baseline="30000" dirty="0" smtClean="0"/>
              <a:t>(k1)</a:t>
            </a:r>
            <a:r>
              <a:rPr lang="en-US" sz="2400" dirty="0" smtClean="0"/>
              <a:t> C</a:t>
            </a:r>
            <a:r>
              <a:rPr lang="en-US" sz="2400" baseline="30000" dirty="0" smtClean="0"/>
              <a:t>(RS)</a:t>
            </a:r>
            <a:r>
              <a:rPr lang="en-US" sz="2400" dirty="0" smtClean="0"/>
              <a:t> (C</a:t>
            </a:r>
            <a:r>
              <a:rPr lang="en-US" sz="2400" baseline="30000" dirty="0" smtClean="0"/>
              <a:t>(MRS)</a:t>
            </a:r>
            <a:r>
              <a:rPr lang="en-US" sz="2400" dirty="0" smtClean="0"/>
              <a:t>)</a:t>
            </a:r>
            <a:r>
              <a:rPr lang="en-US" sz="2400" baseline="30000" dirty="0" smtClean="0"/>
              <a:t>13</a:t>
            </a:r>
            <a:r>
              <a:rPr lang="en-US" sz="2400" dirty="0" smtClean="0"/>
              <a:t>).</a:t>
            </a:r>
          </a:p>
          <a:p>
            <a:pPr>
              <a:lnSpc>
                <a:spcPct val="90000"/>
              </a:lnSpc>
            </a:pPr>
            <a:endParaRPr lang="en-US" sz="2400" dirty="0" smtClean="0"/>
          </a:p>
          <a:p>
            <a:pPr>
              <a:lnSpc>
                <a:spcPct val="90000"/>
              </a:lnSpc>
            </a:pPr>
            <a:r>
              <a:rPr lang="en-US" sz="2400" dirty="0" smtClean="0"/>
              <a:t>NL(f)</a:t>
            </a:r>
            <a:r>
              <a:rPr lang="en-US" sz="2400" dirty="0" smtClean="0">
                <a:latin typeface="Math1Mono"/>
              </a:rPr>
              <a:t>≦</a:t>
            </a:r>
            <a:r>
              <a:rPr lang="en-US" sz="2400" dirty="0" smtClean="0"/>
              <a:t>2</a:t>
            </a:r>
            <a:r>
              <a:rPr lang="en-US" sz="2400" baseline="30000" dirty="0" smtClean="0"/>
              <a:t>n-1</a:t>
            </a:r>
            <a:r>
              <a:rPr lang="en-US" sz="2400" dirty="0" smtClean="0"/>
              <a:t>-2</a:t>
            </a:r>
            <a:r>
              <a:rPr lang="en-US" sz="2400" baseline="30000" dirty="0" smtClean="0"/>
              <a:t>n/2 -1</a:t>
            </a:r>
            <a:r>
              <a:rPr lang="en-US" sz="2400" dirty="0" smtClean="0"/>
              <a:t>, </a:t>
            </a:r>
          </a:p>
          <a:p>
            <a:pPr>
              <a:lnSpc>
                <a:spcPct val="90000"/>
              </a:lnSpc>
            </a:pPr>
            <a:r>
              <a:rPr lang="en-US" sz="2400" dirty="0" smtClean="0"/>
              <a:t>NL(f)</a:t>
            </a:r>
            <a:r>
              <a:rPr lang="en-US" sz="2400" dirty="0">
                <a:latin typeface="Math1Mono"/>
              </a:rPr>
              <a:t> ≦ </a:t>
            </a:r>
            <a:r>
              <a:rPr lang="en-US" sz="2400" dirty="0" smtClean="0"/>
              <a:t>2</a:t>
            </a:r>
            <a:r>
              <a:rPr lang="en-US" sz="2400" baseline="30000" dirty="0" smtClean="0"/>
              <a:t>n-1</a:t>
            </a:r>
            <a:r>
              <a:rPr lang="en-US" sz="2400" dirty="0" smtClean="0"/>
              <a:t>+</a:t>
            </a:r>
            <a:r>
              <a:rPr lang="en-US" sz="2400" dirty="0" smtClean="0">
                <a:latin typeface="Math1Mono"/>
              </a:rPr>
              <a:t>√</a:t>
            </a:r>
            <a:r>
              <a:rPr lang="en-US" sz="2400" dirty="0" smtClean="0"/>
              <a:t>(2</a:t>
            </a:r>
            <a:r>
              <a:rPr lang="en-US" sz="2400" baseline="30000" dirty="0" smtClean="0"/>
              <a:t>n</a:t>
            </a:r>
            <a:r>
              <a:rPr lang="en-US" sz="2400" dirty="0" smtClean="0"/>
              <a:t>+max</a:t>
            </a:r>
            <a:r>
              <a:rPr lang="en-US" sz="2400" baseline="-25000" dirty="0" smtClean="0"/>
              <a:t>e</a:t>
            </a:r>
            <a:r>
              <a:rPr lang="en-US" sz="2400" baseline="-25000" dirty="0" smtClean="0">
                <a:latin typeface="Math1Mono"/>
              </a:rPr>
              <a:t>≠</a:t>
            </a:r>
            <a:r>
              <a:rPr lang="en-US" sz="2400" baseline="-25000" dirty="0" smtClean="0"/>
              <a:t>0</a:t>
            </a:r>
            <a:r>
              <a:rPr lang="en-US" sz="2400" dirty="0" smtClean="0"/>
              <a:t>(F(D</a:t>
            </a:r>
            <a:r>
              <a:rPr lang="en-US" sz="2400" baseline="-25000" dirty="0" smtClean="0"/>
              <a:t>e</a:t>
            </a:r>
            <a:r>
              <a:rPr lang="en-US" sz="2400" dirty="0" smtClean="0"/>
              <a:t>(f))), where D</a:t>
            </a:r>
            <a:r>
              <a:rPr lang="en-US" sz="2400" baseline="-25000" dirty="0" smtClean="0"/>
              <a:t>e</a:t>
            </a:r>
            <a:r>
              <a:rPr lang="en-US" sz="2400" dirty="0" smtClean="0"/>
              <a:t>f= f(x)</a:t>
            </a:r>
            <a:r>
              <a:rPr lang="en-US" sz="2400" dirty="0">
                <a:latin typeface="Math1Mono"/>
              </a:rPr>
              <a:t> ⊕ </a:t>
            </a:r>
            <a:r>
              <a:rPr lang="en-US" sz="2400" dirty="0" smtClean="0"/>
              <a:t>f(</a:t>
            </a:r>
            <a:r>
              <a:rPr lang="en-US" sz="2400" dirty="0" err="1" smtClean="0"/>
              <a:t>x</a:t>
            </a:r>
            <a:r>
              <a:rPr lang="en-US" sz="2400" dirty="0" err="1" smtClean="0">
                <a:latin typeface="Math1Mono"/>
              </a:rPr>
              <a:t>⊕</a:t>
            </a:r>
            <a:r>
              <a:rPr lang="en-US" sz="2400" dirty="0" err="1" smtClean="0"/>
              <a:t>e</a:t>
            </a:r>
            <a:r>
              <a:rPr lang="en-US" sz="2400" dirty="0" smtClean="0"/>
              <a:t>).</a:t>
            </a:r>
          </a:p>
          <a:p>
            <a:pPr>
              <a:lnSpc>
                <a:spcPct val="90000"/>
              </a:lnSpc>
            </a:pPr>
            <a:endParaRPr lang="en-US" sz="18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p:txBody>
          <a:bodyPr/>
          <a:lstStyle/>
          <a:p>
            <a:pPr>
              <a:defRPr/>
            </a:pPr>
            <a:r>
              <a:rPr lang="en-US" smtClean="0"/>
              <a:t>JLM 20101208</a:t>
            </a:r>
            <a:endParaRPr lang="en-US"/>
          </a:p>
        </p:txBody>
      </p:sp>
      <p:sp>
        <p:nvSpPr>
          <p:cNvPr id="27651" name="Slide Number Placeholder 5"/>
          <p:cNvSpPr>
            <a:spLocks noGrp="1"/>
          </p:cNvSpPr>
          <p:nvPr>
            <p:ph type="sldNum" sz="quarter" idx="12"/>
          </p:nvPr>
        </p:nvSpPr>
        <p:spPr/>
        <p:txBody>
          <a:bodyPr/>
          <a:lstStyle/>
          <a:p>
            <a:pPr>
              <a:defRPr/>
            </a:pPr>
            <a:fld id="{B925AD33-F7FD-4373-8088-23448B676C06}" type="slidenum">
              <a:rPr lang="en-US"/>
              <a:pPr>
                <a:defRPr/>
              </a:pPr>
              <a:t>12</a:t>
            </a:fld>
            <a:endParaRPr lang="en-US"/>
          </a:p>
        </p:txBody>
      </p:sp>
      <p:sp>
        <p:nvSpPr>
          <p:cNvPr id="245764" name="Rectangle 2"/>
          <p:cNvSpPr>
            <a:spLocks noGrp="1" noChangeArrowheads="1"/>
          </p:cNvSpPr>
          <p:nvPr>
            <p:ph type="title"/>
          </p:nvPr>
        </p:nvSpPr>
        <p:spPr>
          <a:xfrm>
            <a:off x="685800" y="0"/>
            <a:ext cx="7772400" cy="685800"/>
          </a:xfrm>
        </p:spPr>
        <p:txBody>
          <a:bodyPr/>
          <a:lstStyle/>
          <a:p>
            <a:r>
              <a:rPr lang="en-US" sz="3600" dirty="0" err="1" smtClean="0"/>
              <a:t>Buchberger</a:t>
            </a:r>
            <a:endParaRPr lang="en-US" sz="3600" dirty="0" smtClean="0"/>
          </a:p>
        </p:txBody>
      </p:sp>
      <p:sp>
        <p:nvSpPr>
          <p:cNvPr id="245765" name="Rectangle 3"/>
          <p:cNvSpPr>
            <a:spLocks noGrp="1" noChangeArrowheads="1"/>
          </p:cNvSpPr>
          <p:nvPr>
            <p:ph type="body" idx="1"/>
          </p:nvPr>
        </p:nvSpPr>
        <p:spPr>
          <a:xfrm>
            <a:off x="533400" y="914400"/>
            <a:ext cx="8001000" cy="5334000"/>
          </a:xfrm>
        </p:spPr>
        <p:txBody>
          <a:bodyPr/>
          <a:lstStyle/>
          <a:p>
            <a:pPr>
              <a:buNone/>
            </a:pPr>
            <a:r>
              <a:rPr lang="en-US" sz="2000" dirty="0" smtClean="0"/>
              <a:t>Input: F=&lt;f</a:t>
            </a:r>
            <a:r>
              <a:rPr lang="en-US" sz="2000" baseline="-25000" dirty="0" smtClean="0"/>
              <a:t>1</a:t>
            </a:r>
            <a:r>
              <a:rPr lang="en-US" sz="2000" dirty="0" smtClean="0"/>
              <a:t>, f</a:t>
            </a:r>
            <a:r>
              <a:rPr lang="en-US" sz="2000" baseline="-25000" dirty="0" smtClean="0"/>
              <a:t>2</a:t>
            </a:r>
            <a:r>
              <a:rPr lang="en-US" sz="2000" dirty="0" smtClean="0"/>
              <a:t>, ..., f</a:t>
            </a:r>
            <a:r>
              <a:rPr lang="en-US" sz="2000" baseline="-25000" dirty="0" smtClean="0"/>
              <a:t>m</a:t>
            </a:r>
            <a:r>
              <a:rPr lang="en-US" sz="2000" dirty="0" smtClean="0"/>
              <a:t>&gt;.  </a:t>
            </a:r>
          </a:p>
          <a:p>
            <a:pPr>
              <a:buNone/>
            </a:pPr>
            <a:r>
              <a:rPr lang="en-US" sz="2000" dirty="0" smtClean="0"/>
              <a:t>Output: </a:t>
            </a:r>
            <a:r>
              <a:rPr lang="en-US" sz="2000" dirty="0" err="1" smtClean="0"/>
              <a:t>Grobner</a:t>
            </a:r>
            <a:r>
              <a:rPr lang="en-US" sz="2000" dirty="0" smtClean="0"/>
              <a:t> Basis G= {g</a:t>
            </a:r>
            <a:r>
              <a:rPr lang="en-US" sz="2000" baseline="-25000" dirty="0" smtClean="0"/>
              <a:t>1</a:t>
            </a:r>
            <a:r>
              <a:rPr lang="en-US" sz="2000" dirty="0" smtClean="0"/>
              <a:t>, g</a:t>
            </a:r>
            <a:r>
              <a:rPr lang="en-US" sz="2000" baseline="-25000" dirty="0" smtClean="0"/>
              <a:t>2</a:t>
            </a:r>
            <a:r>
              <a:rPr lang="en-US" sz="2000" dirty="0" smtClean="0"/>
              <a:t>, ..., </a:t>
            </a:r>
            <a:r>
              <a:rPr lang="en-US" sz="2000" dirty="0" err="1" smtClean="0"/>
              <a:t>g</a:t>
            </a:r>
            <a:r>
              <a:rPr lang="en-US" sz="2000" baseline="-25000" dirty="0" err="1" smtClean="0"/>
              <a:t>s</a:t>
            </a:r>
            <a:r>
              <a:rPr lang="en-US" sz="2000" dirty="0" smtClean="0"/>
              <a:t>}.</a:t>
            </a:r>
          </a:p>
          <a:p>
            <a:pPr>
              <a:buNone/>
            </a:pPr>
            <a:r>
              <a:rPr lang="en-US" sz="2000" dirty="0" smtClean="0"/>
              <a:t>G </a:t>
            </a:r>
            <a:r>
              <a:rPr lang="en-US" sz="2000" dirty="0" smtClean="0">
                <a:sym typeface="Wingdings" pitchFamily="2" charset="2"/>
              </a:rPr>
              <a:t></a:t>
            </a:r>
            <a:r>
              <a:rPr lang="en-US" sz="2000" dirty="0" smtClean="0"/>
              <a:t>F;</a:t>
            </a:r>
          </a:p>
          <a:p>
            <a:pPr>
              <a:buNone/>
            </a:pPr>
            <a:r>
              <a:rPr lang="en-US" sz="2000" dirty="0" smtClean="0"/>
              <a:t>Do { </a:t>
            </a:r>
          </a:p>
          <a:p>
            <a:pPr>
              <a:buNone/>
            </a:pPr>
            <a:r>
              <a:rPr lang="en-US" sz="2000" dirty="0" smtClean="0"/>
              <a:t>    G' </a:t>
            </a:r>
            <a:r>
              <a:rPr lang="en-US" sz="2000" dirty="0" smtClean="0">
                <a:sym typeface="Wingdings" pitchFamily="2" charset="2"/>
              </a:rPr>
              <a:t></a:t>
            </a:r>
            <a:r>
              <a:rPr lang="en-US" sz="2000" dirty="0" smtClean="0"/>
              <a:t>G;</a:t>
            </a:r>
          </a:p>
          <a:p>
            <a:pPr>
              <a:buNone/>
            </a:pPr>
            <a:r>
              <a:rPr lang="en-US" sz="2000" dirty="0" smtClean="0"/>
              <a:t>    for(</a:t>
            </a:r>
            <a:r>
              <a:rPr lang="en-US" sz="2000" dirty="0" err="1" smtClean="0"/>
              <a:t>p,q</a:t>
            </a:r>
            <a:r>
              <a:rPr lang="en-US" sz="2000" dirty="0" smtClean="0">
                <a:latin typeface="Math1Mono"/>
              </a:rPr>
              <a:t>𝝴</a:t>
            </a:r>
            <a:r>
              <a:rPr lang="en-US" sz="2000" dirty="0" smtClean="0"/>
              <a:t>G', </a:t>
            </a:r>
            <a:r>
              <a:rPr lang="en-US" sz="2000" dirty="0" err="1" smtClean="0"/>
              <a:t>p</a:t>
            </a:r>
            <a:r>
              <a:rPr lang="en-US" sz="2000" dirty="0" err="1" smtClean="0">
                <a:latin typeface="Math1Mono"/>
              </a:rPr>
              <a:t>≠</a:t>
            </a:r>
            <a:r>
              <a:rPr lang="en-US" sz="2000" dirty="0" err="1" smtClean="0"/>
              <a:t>q</a:t>
            </a:r>
            <a:r>
              <a:rPr lang="en-US" sz="2000" dirty="0" smtClean="0"/>
              <a:t>) { </a:t>
            </a:r>
          </a:p>
          <a:p>
            <a:pPr lvl="1">
              <a:buNone/>
            </a:pPr>
            <a:r>
              <a:rPr lang="en-US" sz="2000" dirty="0" smtClean="0"/>
              <a:t>Compute S(</a:t>
            </a:r>
            <a:r>
              <a:rPr lang="en-US" sz="2000" dirty="0" err="1" smtClean="0"/>
              <a:t>p,q</a:t>
            </a:r>
            <a:r>
              <a:rPr lang="en-US" sz="2000" dirty="0" smtClean="0"/>
              <a:t>); </a:t>
            </a:r>
          </a:p>
          <a:p>
            <a:pPr lvl="1">
              <a:buNone/>
            </a:pPr>
            <a:r>
              <a:rPr lang="en-US" sz="2000" dirty="0" smtClean="0"/>
              <a:t>r </a:t>
            </a:r>
            <a:r>
              <a:rPr lang="en-US" sz="2000" dirty="0" smtClean="0">
                <a:sym typeface="Wingdings" pitchFamily="2" charset="2"/>
              </a:rPr>
              <a:t></a:t>
            </a:r>
            <a:r>
              <a:rPr lang="en-US" sz="2000" dirty="0" smtClean="0"/>
              <a:t>REM(S(</a:t>
            </a:r>
            <a:r>
              <a:rPr lang="en-US" sz="2000" dirty="0" err="1" smtClean="0"/>
              <a:t>p,q</a:t>
            </a:r>
            <a:r>
              <a:rPr lang="en-US" sz="2000" dirty="0" smtClean="0"/>
              <a:t>), G'); </a:t>
            </a:r>
          </a:p>
          <a:p>
            <a:pPr lvl="1">
              <a:buNone/>
            </a:pPr>
            <a:r>
              <a:rPr lang="en-US" sz="2000" dirty="0" smtClean="0"/>
              <a:t>if(r</a:t>
            </a:r>
            <a:r>
              <a:rPr lang="en-US" sz="2000" dirty="0">
                <a:latin typeface="Math1Mono"/>
              </a:rPr>
              <a:t> ≠</a:t>
            </a:r>
            <a:r>
              <a:rPr lang="en-US" sz="2000" baseline="-25000" dirty="0" smtClean="0">
                <a:latin typeface="Math1Mono"/>
              </a:rPr>
              <a:t> </a:t>
            </a:r>
            <a:r>
              <a:rPr lang="en-US" sz="2000" dirty="0" smtClean="0"/>
              <a:t>0)</a:t>
            </a:r>
          </a:p>
          <a:p>
            <a:pPr lvl="2">
              <a:buNone/>
            </a:pPr>
            <a:r>
              <a:rPr lang="en-US" sz="2000" dirty="0" err="1" smtClean="0"/>
              <a:t>G</a:t>
            </a:r>
            <a:r>
              <a:rPr lang="en-US" sz="2000" dirty="0" err="1" smtClean="0">
                <a:sym typeface="Wingdings" pitchFamily="2" charset="2"/>
              </a:rPr>
              <a:t></a:t>
            </a:r>
            <a:r>
              <a:rPr lang="en-US" sz="2000" dirty="0" err="1" smtClean="0"/>
              <a:t>G’</a:t>
            </a:r>
            <a:r>
              <a:rPr lang="en-US" sz="2000" dirty="0" err="1" smtClean="0">
                <a:latin typeface="Math1Mono"/>
              </a:rPr>
              <a:t>Ç</a:t>
            </a:r>
            <a:r>
              <a:rPr lang="en-US" sz="2000" dirty="0" err="1" smtClean="0"/>
              <a:t>{r</a:t>
            </a:r>
            <a:r>
              <a:rPr lang="en-US" sz="2000" dirty="0" smtClean="0"/>
              <a:t>}; </a:t>
            </a:r>
          </a:p>
          <a:p>
            <a:pPr lvl="1">
              <a:buNone/>
            </a:pPr>
            <a:r>
              <a:rPr lang="en-US" sz="2000" dirty="0" smtClean="0"/>
              <a:t>} </a:t>
            </a:r>
          </a:p>
          <a:p>
            <a:pPr>
              <a:buNone/>
            </a:pPr>
            <a:r>
              <a:rPr lang="en-US" sz="2000" dirty="0" smtClean="0"/>
              <a:t>}  while(G</a:t>
            </a:r>
            <a:r>
              <a:rPr lang="en-US" sz="2000" dirty="0">
                <a:latin typeface="Math1Mono"/>
              </a:rPr>
              <a:t> ≠ </a:t>
            </a:r>
            <a:r>
              <a:rPr lang="en-US" sz="2000" dirty="0" smtClean="0"/>
              <a:t>G') </a:t>
            </a:r>
          </a:p>
          <a:p>
            <a:r>
              <a:rPr lang="en-US" sz="2000" b="1" dirty="0" smtClean="0"/>
              <a:t>Theorem:  </a:t>
            </a:r>
            <a:r>
              <a:rPr lang="en-US" sz="2000" dirty="0" smtClean="0"/>
              <a:t>Foregoing algorithm yields </a:t>
            </a:r>
            <a:r>
              <a:rPr lang="en-US" sz="2000" dirty="0" err="1" smtClean="0"/>
              <a:t>Grobner</a:t>
            </a:r>
            <a:r>
              <a:rPr lang="en-US" sz="2000" dirty="0" smtClean="0"/>
              <a:t> Basis.</a:t>
            </a:r>
          </a:p>
          <a:p>
            <a:pPr>
              <a:buNone/>
            </a:pPr>
            <a:endParaRPr lang="en-US" sz="2000" dirty="0" smtClean="0"/>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120</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The Trace</a:t>
            </a:r>
          </a:p>
        </p:txBody>
      </p:sp>
      <p:sp>
        <p:nvSpPr>
          <p:cNvPr id="82949" name="Rectangle 3"/>
          <p:cNvSpPr>
            <a:spLocks noGrp="1" noChangeArrowheads="1"/>
          </p:cNvSpPr>
          <p:nvPr>
            <p:ph type="body" idx="1"/>
          </p:nvPr>
        </p:nvSpPr>
        <p:spPr>
          <a:xfrm>
            <a:off x="457200" y="1219200"/>
            <a:ext cx="8305800" cy="4953000"/>
          </a:xfrm>
        </p:spPr>
        <p:txBody>
          <a:bodyPr/>
          <a:lstStyle/>
          <a:p>
            <a:pPr>
              <a:lnSpc>
                <a:spcPct val="90000"/>
              </a:lnSpc>
            </a:pPr>
            <a:r>
              <a:rPr lang="en-US" sz="2400" dirty="0" smtClean="0"/>
              <a:t>Let e(</a:t>
            </a:r>
            <a:r>
              <a:rPr lang="en-US" sz="2400" dirty="0" err="1" smtClean="0"/>
              <a:t>i</a:t>
            </a:r>
            <a:r>
              <a:rPr lang="en-US" sz="2400" dirty="0" smtClean="0"/>
              <a:t>)= 2</a:t>
            </a:r>
            <a:r>
              <a:rPr lang="en-US" sz="2400" baseline="30000" dirty="0" smtClean="0"/>
              <a:t>i</a:t>
            </a:r>
            <a:r>
              <a:rPr lang="en-US" sz="2400" dirty="0" smtClean="0"/>
              <a:t>.</a:t>
            </a:r>
          </a:p>
          <a:p>
            <a:pPr>
              <a:lnSpc>
                <a:spcPct val="90000"/>
              </a:lnSpc>
            </a:pPr>
            <a:r>
              <a:rPr lang="en-US" sz="2400" dirty="0" smtClean="0"/>
              <a:t>For </a:t>
            </a:r>
            <a:r>
              <a:rPr lang="en-US" sz="2400" dirty="0" err="1" smtClean="0"/>
              <a:t>F</a:t>
            </a:r>
            <a:r>
              <a:rPr lang="en-US" sz="2400" baseline="-25000" dirty="0" err="1" smtClean="0"/>
              <a:t>q</a:t>
            </a:r>
            <a:r>
              <a:rPr lang="en-US" sz="2400" dirty="0" smtClean="0"/>
              <a:t>, q=2</a:t>
            </a:r>
            <a:r>
              <a:rPr lang="en-US" sz="2400" baseline="30000" dirty="0" smtClean="0"/>
              <a:t>n</a:t>
            </a:r>
            <a:r>
              <a:rPr lang="en-US" sz="2400" dirty="0" smtClean="0"/>
              <a:t>, </a:t>
            </a:r>
            <a:r>
              <a:rPr lang="en-US" sz="2400" dirty="0" err="1" smtClean="0"/>
              <a:t>Tr</a:t>
            </a:r>
            <a:r>
              <a:rPr lang="en-US" sz="2400" baseline="-25000" dirty="0" err="1" smtClean="0"/>
              <a:t>Fq</a:t>
            </a:r>
            <a:r>
              <a:rPr lang="en-US" sz="2400" baseline="-25000" dirty="0" smtClean="0"/>
              <a:t>/F2</a:t>
            </a:r>
            <a:r>
              <a:rPr lang="en-US" sz="2400" dirty="0" smtClean="0"/>
              <a:t>(x)=</a:t>
            </a:r>
            <a:r>
              <a:rPr lang="en-US" sz="2400" dirty="0" err="1" smtClean="0"/>
              <a:t>Tr</a:t>
            </a:r>
            <a:r>
              <a:rPr lang="en-US" sz="2400" dirty="0" smtClean="0"/>
              <a:t>(x)= </a:t>
            </a:r>
            <a:r>
              <a:rPr lang="en-US" dirty="0" smtClean="0">
                <a:latin typeface="Math1Mono"/>
              </a:rPr>
              <a:t>∑</a:t>
            </a:r>
            <a:r>
              <a:rPr lang="en-US" sz="2400" baseline="-25000" dirty="0" err="1" smtClean="0"/>
              <a:t>i</a:t>
            </a:r>
            <a:r>
              <a:rPr lang="en-US" sz="2400" baseline="-25000" dirty="0" smtClean="0"/>
              <a:t>=0</a:t>
            </a:r>
            <a:r>
              <a:rPr lang="en-US" sz="2400" baseline="30000" dirty="0" smtClean="0"/>
              <a:t>n-1</a:t>
            </a:r>
            <a:r>
              <a:rPr lang="en-US" sz="2400" dirty="0" smtClean="0"/>
              <a:t> </a:t>
            </a:r>
            <a:r>
              <a:rPr lang="en-US" sz="2400" dirty="0" err="1" smtClean="0"/>
              <a:t>x</a:t>
            </a:r>
            <a:r>
              <a:rPr lang="en-US" sz="2400" baseline="30000" dirty="0" err="1" smtClean="0"/>
              <a:t>e</a:t>
            </a:r>
            <a:r>
              <a:rPr lang="en-US" sz="2400" baseline="30000" dirty="0" smtClean="0"/>
              <a:t>(</a:t>
            </a:r>
            <a:r>
              <a:rPr lang="en-US" sz="2400" baseline="30000" dirty="0" err="1" smtClean="0"/>
              <a:t>i</a:t>
            </a:r>
            <a:r>
              <a:rPr lang="en-US" sz="2400" baseline="30000" dirty="0" smtClean="0"/>
              <a:t>)</a:t>
            </a:r>
            <a:r>
              <a:rPr lang="en-US" sz="2400" dirty="0" smtClean="0"/>
              <a:t>.</a:t>
            </a:r>
          </a:p>
          <a:p>
            <a:pPr>
              <a:lnSpc>
                <a:spcPct val="90000"/>
              </a:lnSpc>
            </a:pPr>
            <a:endParaRPr lang="en-US" sz="2400" dirty="0" smtClean="0"/>
          </a:p>
          <a:p>
            <a:pPr>
              <a:lnSpc>
                <a:spcPct val="90000"/>
              </a:lnSpc>
            </a:pPr>
            <a:r>
              <a:rPr lang="en-US" sz="2400" dirty="0" smtClean="0"/>
              <a:t>Theorem: </a:t>
            </a:r>
            <a:r>
              <a:rPr lang="en-US" sz="2400" dirty="0" err="1" smtClean="0"/>
              <a:t>Tr</a:t>
            </a:r>
            <a:r>
              <a:rPr lang="en-US" sz="2400" dirty="0" smtClean="0"/>
              <a:t>(x)</a:t>
            </a:r>
            <a:r>
              <a:rPr lang="en-US" sz="2400" dirty="0" smtClean="0">
                <a:latin typeface="Math1Mono"/>
              </a:rPr>
              <a:t>≠</a:t>
            </a:r>
            <a:r>
              <a:rPr lang="en-US" sz="2400" dirty="0" smtClean="0"/>
              <a:t>0 for some x.</a:t>
            </a:r>
          </a:p>
          <a:p>
            <a:pPr lvl="1">
              <a:lnSpc>
                <a:spcPct val="90000"/>
              </a:lnSpc>
            </a:pPr>
            <a:r>
              <a:rPr lang="en-US" sz="2400" dirty="0" err="1" smtClean="0"/>
              <a:t>Tr</a:t>
            </a:r>
            <a:r>
              <a:rPr lang="en-US" sz="2400" dirty="0" smtClean="0"/>
              <a:t>(</a:t>
            </a:r>
            <a:r>
              <a:rPr lang="en-US" sz="2400" dirty="0" err="1" smtClean="0"/>
              <a:t>x+y</a:t>
            </a:r>
            <a:r>
              <a:rPr lang="en-US" sz="2400" dirty="0" smtClean="0"/>
              <a:t>)= </a:t>
            </a:r>
            <a:r>
              <a:rPr lang="en-US" sz="2400" dirty="0" err="1" smtClean="0"/>
              <a:t>Tr</a:t>
            </a:r>
            <a:r>
              <a:rPr lang="en-US" sz="2400" dirty="0" smtClean="0"/>
              <a:t>(x)+</a:t>
            </a:r>
            <a:r>
              <a:rPr lang="en-US" sz="2400" dirty="0" err="1" smtClean="0"/>
              <a:t>Tr</a:t>
            </a:r>
            <a:r>
              <a:rPr lang="en-US" sz="2400" dirty="0" smtClean="0"/>
              <a:t>(y).</a:t>
            </a:r>
          </a:p>
          <a:p>
            <a:pPr lvl="1">
              <a:lnSpc>
                <a:spcPct val="90000"/>
              </a:lnSpc>
            </a:pPr>
            <a:r>
              <a:rPr lang="en-US" sz="2400" dirty="0" err="1" smtClean="0"/>
              <a:t>Tr</a:t>
            </a:r>
            <a:r>
              <a:rPr lang="en-US" sz="2400" dirty="0" smtClean="0"/>
              <a:t>(x</a:t>
            </a:r>
            <a:r>
              <a:rPr lang="en-US" sz="2400" baseline="30000" dirty="0" smtClean="0"/>
              <a:t>2</a:t>
            </a:r>
            <a:r>
              <a:rPr lang="en-US" sz="2400" dirty="0" smtClean="0"/>
              <a:t>)= </a:t>
            </a:r>
            <a:r>
              <a:rPr lang="en-US" sz="2400" dirty="0" err="1" smtClean="0"/>
              <a:t>Tr</a:t>
            </a:r>
            <a:r>
              <a:rPr lang="en-US" sz="2400" dirty="0" smtClean="0"/>
              <a:t>(x).</a:t>
            </a:r>
          </a:p>
          <a:p>
            <a:pPr lvl="1">
              <a:lnSpc>
                <a:spcPct val="90000"/>
              </a:lnSpc>
            </a:pPr>
            <a:r>
              <a:rPr lang="en-US" sz="2400" dirty="0" err="1" smtClean="0"/>
              <a:t>Tr</a:t>
            </a:r>
            <a:r>
              <a:rPr lang="en-US" sz="2400" dirty="0" smtClean="0"/>
              <a:t>(x) in F</a:t>
            </a:r>
            <a:r>
              <a:rPr lang="en-US" sz="2400" baseline="-25000" dirty="0" smtClean="0"/>
              <a:t>2</a:t>
            </a:r>
            <a:r>
              <a:rPr lang="en-US" sz="2400" dirty="0" smtClean="0"/>
              <a:t>.</a:t>
            </a:r>
          </a:p>
          <a:p>
            <a:pPr lvl="1">
              <a:lnSpc>
                <a:spcPct val="90000"/>
              </a:lnSpc>
            </a:pPr>
            <a:r>
              <a:rPr lang="en-US" sz="2400" dirty="0" err="1" smtClean="0"/>
              <a:t>Tr(</a:t>
            </a:r>
            <a:r>
              <a:rPr lang="en-US" sz="2400" dirty="0" err="1" smtClean="0">
                <a:latin typeface="Math1" pitchFamily="2" charset="2"/>
              </a:rPr>
              <a:t>w</a:t>
            </a:r>
            <a:r>
              <a:rPr lang="en-US" sz="2400" dirty="0" err="1" smtClean="0">
                <a:latin typeface="Math1Mono"/>
              </a:rPr>
              <a:t>×</a:t>
            </a:r>
            <a:r>
              <a:rPr lang="en-US" sz="2400" dirty="0" err="1" smtClean="0"/>
              <a:t>x</a:t>
            </a:r>
            <a:r>
              <a:rPr lang="en-US" sz="2400" dirty="0" smtClean="0"/>
              <a:t>) is linear in x.</a:t>
            </a:r>
          </a:p>
          <a:p>
            <a:pPr lvl="1">
              <a:lnSpc>
                <a:spcPct val="90000"/>
              </a:lnSpc>
            </a:pPr>
            <a:r>
              <a:rPr lang="en-US" sz="2400" dirty="0" smtClean="0"/>
              <a:t>Tr(</a:t>
            </a:r>
            <a:r>
              <a:rPr lang="en-US" sz="2400" dirty="0" smtClean="0">
                <a:latin typeface="Math1" pitchFamily="2" charset="2"/>
              </a:rPr>
              <a:t>w</a:t>
            </a:r>
            <a:r>
              <a:rPr lang="en-US" sz="2400" baseline="-25000" dirty="0" smtClean="0"/>
              <a:t>1</a:t>
            </a:r>
            <a:r>
              <a:rPr lang="en-US" sz="2400" dirty="0" smtClean="0">
                <a:latin typeface="Math1Mono"/>
              </a:rPr>
              <a:t>×</a:t>
            </a:r>
            <a:r>
              <a:rPr lang="en-US" sz="2400" dirty="0" smtClean="0"/>
              <a:t>x)= Tr(</a:t>
            </a:r>
            <a:r>
              <a:rPr lang="en-US" sz="2400" dirty="0" smtClean="0">
                <a:latin typeface="Math1" pitchFamily="2" charset="2"/>
              </a:rPr>
              <a:t>w</a:t>
            </a:r>
            <a:r>
              <a:rPr lang="en-US" sz="2400" baseline="-25000" dirty="0" smtClean="0"/>
              <a:t>2</a:t>
            </a:r>
            <a:r>
              <a:rPr lang="en-US" sz="2400" dirty="0" smtClean="0">
                <a:latin typeface="Math1Mono"/>
              </a:rPr>
              <a:t>×</a:t>
            </a:r>
            <a:r>
              <a:rPr lang="en-US" sz="2400" dirty="0" smtClean="0"/>
              <a:t>x) </a:t>
            </a:r>
            <a:r>
              <a:rPr lang="en-US" sz="2400" dirty="0" smtClean="0">
                <a:sym typeface="Wingdings" pitchFamily="2" charset="2"/>
              </a:rPr>
              <a:t> </a:t>
            </a:r>
            <a:r>
              <a:rPr lang="en-US" sz="2400" dirty="0" smtClean="0">
                <a:latin typeface="Math1" pitchFamily="2" charset="2"/>
              </a:rPr>
              <a:t>w</a:t>
            </a:r>
            <a:r>
              <a:rPr lang="en-US" sz="2400" baseline="-25000" dirty="0" smtClean="0"/>
              <a:t>1</a:t>
            </a:r>
            <a:r>
              <a:rPr lang="en-US" sz="2400" dirty="0" smtClean="0"/>
              <a:t>= </a:t>
            </a:r>
            <a:r>
              <a:rPr lang="en-US" sz="2400" dirty="0" smtClean="0">
                <a:latin typeface="Math1" pitchFamily="2" charset="2"/>
              </a:rPr>
              <a:t>w</a:t>
            </a:r>
            <a:r>
              <a:rPr lang="en-US" sz="2400" baseline="-25000" dirty="0" smtClean="0"/>
              <a:t>2</a:t>
            </a:r>
            <a:r>
              <a:rPr lang="en-US" sz="2400" dirty="0" smtClean="0"/>
              <a:t>.</a:t>
            </a:r>
          </a:p>
          <a:p>
            <a:pPr lvl="1">
              <a:lnSpc>
                <a:spcPct val="90000"/>
              </a:lnSpc>
            </a:pPr>
            <a:r>
              <a:rPr lang="en-US" sz="2400" dirty="0" err="1" smtClean="0"/>
              <a:t>Tr(</a:t>
            </a:r>
            <a:r>
              <a:rPr lang="en-US" sz="2400" dirty="0" err="1" smtClean="0">
                <a:latin typeface="Math1" pitchFamily="2" charset="2"/>
              </a:rPr>
              <a:t>w</a:t>
            </a:r>
            <a:r>
              <a:rPr lang="en-US" sz="2400" dirty="0" err="1" smtClean="0">
                <a:latin typeface="Math1Mono"/>
              </a:rPr>
              <a:t>×</a:t>
            </a:r>
            <a:r>
              <a:rPr lang="en-US" sz="2400" dirty="0" err="1" smtClean="0"/>
              <a:t>x</a:t>
            </a:r>
            <a:r>
              <a:rPr lang="en-US" sz="2400" dirty="0" smtClean="0"/>
              <a:t>) are exactly the linear functions.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121</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Distance between functions</a:t>
            </a:r>
          </a:p>
        </p:txBody>
      </p:sp>
      <p:sp>
        <p:nvSpPr>
          <p:cNvPr id="82949" name="Rectangle 3"/>
          <p:cNvSpPr>
            <a:spLocks noGrp="1" noChangeArrowheads="1"/>
          </p:cNvSpPr>
          <p:nvPr>
            <p:ph type="body" idx="1"/>
          </p:nvPr>
        </p:nvSpPr>
        <p:spPr>
          <a:xfrm>
            <a:off x="228600" y="1295400"/>
            <a:ext cx="8686800" cy="4953000"/>
          </a:xfrm>
        </p:spPr>
        <p:txBody>
          <a:bodyPr/>
          <a:lstStyle/>
          <a:p>
            <a:pPr>
              <a:lnSpc>
                <a:spcPct val="90000"/>
              </a:lnSpc>
            </a:pPr>
            <a:r>
              <a:rPr lang="en-US" sz="2400" dirty="0" smtClean="0"/>
              <a:t>NL(f)</a:t>
            </a:r>
            <a:r>
              <a:rPr lang="en-US" sz="2400" dirty="0" smtClean="0">
                <a:latin typeface="Math1Mono"/>
              </a:rPr>
              <a:t>≦</a:t>
            </a:r>
            <a:r>
              <a:rPr lang="en-US" sz="2400" dirty="0" smtClean="0"/>
              <a:t>2</a:t>
            </a:r>
            <a:r>
              <a:rPr lang="en-US" sz="2400" baseline="30000" dirty="0" smtClean="0"/>
              <a:t>n-1</a:t>
            </a:r>
            <a:r>
              <a:rPr lang="en-US" sz="2400" dirty="0" smtClean="0"/>
              <a:t>-2</a:t>
            </a:r>
            <a:r>
              <a:rPr lang="en-US" sz="2400" baseline="30000" dirty="0" smtClean="0"/>
              <a:t>n/2-1</a:t>
            </a:r>
            <a:r>
              <a:rPr lang="en-US" sz="2400" dirty="0" smtClean="0"/>
              <a:t>,  NL(f)</a:t>
            </a:r>
            <a:r>
              <a:rPr lang="en-US" sz="2400" dirty="0">
                <a:latin typeface="Math1Mono"/>
              </a:rPr>
              <a:t> ⊕ </a:t>
            </a:r>
            <a:r>
              <a:rPr lang="en-US" sz="2400" dirty="0" smtClean="0"/>
              <a:t>2</a:t>
            </a:r>
            <a:r>
              <a:rPr lang="en-US" sz="2400" baseline="30000" dirty="0" smtClean="0"/>
              <a:t>n-1</a:t>
            </a:r>
            <a:r>
              <a:rPr lang="en-US" sz="2400" dirty="0" smtClean="0"/>
              <a:t>+</a:t>
            </a:r>
            <a:r>
              <a:rPr lang="en-US" sz="2400" dirty="0" smtClean="0">
                <a:latin typeface="Math1Mono"/>
              </a:rPr>
              <a:t>√</a:t>
            </a:r>
            <a:r>
              <a:rPr lang="en-US" sz="2400" dirty="0" smtClean="0"/>
              <a:t>(2</a:t>
            </a:r>
            <a:r>
              <a:rPr lang="en-US" sz="2400" baseline="30000" dirty="0" smtClean="0"/>
              <a:t>n</a:t>
            </a:r>
            <a:r>
              <a:rPr lang="en-US" sz="2400" dirty="0" smtClean="0"/>
              <a:t>+max</a:t>
            </a:r>
            <a:r>
              <a:rPr lang="en-US" sz="2400" baseline="-25000" dirty="0" smtClean="0"/>
              <a:t>e</a:t>
            </a:r>
            <a:r>
              <a:rPr lang="en-US" sz="2400" baseline="-25000" dirty="0" smtClean="0">
                <a:latin typeface="Math1Mono"/>
              </a:rPr>
              <a:t>≠</a:t>
            </a:r>
            <a:r>
              <a:rPr lang="en-US" sz="2400" baseline="-25000" dirty="0" smtClean="0"/>
              <a:t>0</a:t>
            </a:r>
            <a:r>
              <a:rPr lang="en-US" sz="2400" dirty="0" smtClean="0"/>
              <a:t>(F(D</a:t>
            </a:r>
            <a:r>
              <a:rPr lang="en-US" sz="2400" baseline="-25000" dirty="0" smtClean="0"/>
              <a:t>e</a:t>
            </a:r>
            <a:r>
              <a:rPr lang="en-US" sz="2400" dirty="0" smtClean="0"/>
              <a:t>(f))), where D</a:t>
            </a:r>
            <a:r>
              <a:rPr lang="en-US" sz="2400" baseline="-25000" dirty="0" smtClean="0"/>
              <a:t>e</a:t>
            </a:r>
            <a:r>
              <a:rPr lang="en-US" sz="2400" dirty="0" smtClean="0"/>
              <a:t> f = f(x)</a:t>
            </a:r>
            <a:r>
              <a:rPr lang="en-US" sz="2400" dirty="0">
                <a:latin typeface="Math1Mono"/>
              </a:rPr>
              <a:t> ⊕ </a:t>
            </a:r>
            <a:r>
              <a:rPr lang="en-US" sz="2400" dirty="0" smtClean="0"/>
              <a:t>f(x</a:t>
            </a:r>
            <a:r>
              <a:rPr lang="en-US" sz="2400" dirty="0">
                <a:latin typeface="Math1Mono"/>
              </a:rPr>
              <a:t> ⊕ </a:t>
            </a:r>
            <a:r>
              <a:rPr lang="en-US" sz="2400" dirty="0" smtClean="0"/>
              <a:t>e).</a:t>
            </a:r>
          </a:p>
          <a:p>
            <a:pPr>
              <a:lnSpc>
                <a:spcPct val="90000"/>
              </a:lnSpc>
            </a:pPr>
            <a:endParaRPr lang="en-US" sz="2400" dirty="0" smtClean="0"/>
          </a:p>
          <a:p>
            <a:pPr>
              <a:lnSpc>
                <a:spcPct val="90000"/>
              </a:lnSpc>
            </a:pPr>
            <a:r>
              <a:rPr lang="en-US" sz="2400" dirty="0" smtClean="0"/>
              <a:t>Theorem (</a:t>
            </a:r>
            <a:r>
              <a:rPr lang="en-US" sz="2400" dirty="0" err="1" smtClean="0"/>
              <a:t>Rothaus</a:t>
            </a:r>
            <a:r>
              <a:rPr lang="en-US" sz="2400" dirty="0" smtClean="0"/>
              <a:t>): Let n</a:t>
            </a:r>
            <a:r>
              <a:rPr lang="en-US" sz="2400" dirty="0" smtClean="0">
                <a:latin typeface="Math1Mono"/>
              </a:rPr>
              <a:t>&gt;</a:t>
            </a:r>
            <a:r>
              <a:rPr lang="en-US" sz="2400" dirty="0" smtClean="0"/>
              <a:t>4 of even algebraic degree then any bent function on GF(2)</a:t>
            </a:r>
            <a:r>
              <a:rPr lang="en-US" sz="2400" baseline="30000" dirty="0" smtClean="0"/>
              <a:t>n</a:t>
            </a:r>
            <a:r>
              <a:rPr lang="en-US" sz="2400" dirty="0" smtClean="0"/>
              <a:t> has degree </a:t>
            </a:r>
            <a:r>
              <a:rPr lang="en-US" sz="2400" dirty="0">
                <a:latin typeface="Math1Mono"/>
              </a:rPr>
              <a:t>⊕ </a:t>
            </a:r>
            <a:r>
              <a:rPr lang="en-US" sz="2400" dirty="0" smtClean="0"/>
              <a:t>n/2. An n-Boolean function, f, is m-resilient </a:t>
            </a:r>
            <a:r>
              <a:rPr lang="en-US" sz="2400" dirty="0" err="1" smtClean="0"/>
              <a:t>iff</a:t>
            </a:r>
            <a:r>
              <a:rPr lang="en-US" sz="2400" dirty="0" smtClean="0"/>
              <a:t> f is balanced and F(u)=0, </a:t>
            </a:r>
            <a:r>
              <a:rPr lang="en-US" sz="2400" dirty="0" smtClean="0">
                <a:latin typeface="Math1Mono"/>
              </a:rPr>
              <a:t>∃</a:t>
            </a:r>
            <a:r>
              <a:rPr lang="en-US" sz="2400" dirty="0" smtClean="0"/>
              <a:t>u: </a:t>
            </a:r>
            <a:r>
              <a:rPr lang="en-US" sz="2400" dirty="0" err="1" smtClean="0"/>
              <a:t>wt</a:t>
            </a:r>
            <a:r>
              <a:rPr lang="en-US" sz="2400" dirty="0" smtClean="0"/>
              <a:t>(u)</a:t>
            </a:r>
            <a:r>
              <a:rPr lang="en-US" sz="2400" dirty="0">
                <a:latin typeface="Math1Mono"/>
              </a:rPr>
              <a:t> ⊕ </a:t>
            </a:r>
            <a:r>
              <a:rPr lang="en-US" sz="2400" dirty="0" smtClean="0"/>
              <a:t>m. </a:t>
            </a:r>
          </a:p>
          <a:p>
            <a:pPr>
              <a:lnSpc>
                <a:spcPct val="90000"/>
              </a:lnSpc>
            </a:pPr>
            <a:r>
              <a:rPr lang="en-US" sz="2400" dirty="0" err="1" smtClean="0"/>
              <a:t>Maiorana-MacFarland</a:t>
            </a:r>
            <a:r>
              <a:rPr lang="en-US" sz="2400" dirty="0" smtClean="0"/>
              <a:t> class </a:t>
            </a:r>
            <a:r>
              <a:rPr lang="en-US" sz="2400" dirty="0" smtClean="0">
                <a:latin typeface="Lucida Handwriting" pitchFamily="66" charset="0"/>
              </a:rPr>
              <a:t>M </a:t>
            </a:r>
            <a:r>
              <a:rPr lang="en-US" sz="2400" dirty="0" smtClean="0"/>
              <a:t>= {f: f(</a:t>
            </a:r>
            <a:r>
              <a:rPr lang="en-US" sz="2400" dirty="0" err="1" smtClean="0"/>
              <a:t>x,y</a:t>
            </a:r>
            <a:r>
              <a:rPr lang="en-US" sz="2400" dirty="0" smtClean="0"/>
              <a:t>)=x </a:t>
            </a:r>
            <a:r>
              <a:rPr lang="en-US" sz="2400" dirty="0" smtClean="0">
                <a:latin typeface="Math1Mono"/>
              </a:rPr>
              <a:t>p</a:t>
            </a:r>
            <a:r>
              <a:rPr lang="en-US" sz="2400" dirty="0" smtClean="0"/>
              <a:t>(y)</a:t>
            </a:r>
            <a:r>
              <a:rPr lang="en-US" sz="2400" dirty="0">
                <a:latin typeface="Math1Mono"/>
              </a:rPr>
              <a:t> ⊕ </a:t>
            </a:r>
            <a:r>
              <a:rPr lang="en-US" sz="2400" dirty="0" smtClean="0"/>
              <a:t>g(y)} where </a:t>
            </a:r>
            <a:r>
              <a:rPr lang="en-US" sz="2400" dirty="0" smtClean="0">
                <a:latin typeface="Math1" pitchFamily="2" charset="2"/>
              </a:rPr>
              <a:t>p</a:t>
            </a:r>
            <a:r>
              <a:rPr lang="en-US" sz="2400" dirty="0" smtClean="0"/>
              <a:t> is a permutation on GF(2)</a:t>
            </a:r>
            <a:r>
              <a:rPr lang="en-US" sz="2400" baseline="30000" dirty="0" smtClean="0"/>
              <a:t>n/2</a:t>
            </a:r>
            <a:r>
              <a:rPr lang="en-US" sz="2400" dirty="0" smtClean="0"/>
              <a:t> and g is affine.  </a:t>
            </a:r>
          </a:p>
          <a:p>
            <a:pPr>
              <a:lnSpc>
                <a:spcPct val="90000"/>
              </a:lnSpc>
            </a:pPr>
            <a:endParaRPr lang="en-US" sz="2400" dirty="0" smtClean="0"/>
          </a:p>
          <a:p>
            <a:pPr>
              <a:lnSpc>
                <a:spcPct val="90000"/>
              </a:lnSpc>
            </a:pPr>
            <a:r>
              <a:rPr lang="en-US" sz="2400" dirty="0" smtClean="0"/>
              <a:t>|</a:t>
            </a:r>
            <a:r>
              <a:rPr lang="en-US" sz="2400" dirty="0" smtClean="0">
                <a:latin typeface="Lucida Handwriting" pitchFamily="66" charset="0"/>
              </a:rPr>
              <a:t>M</a:t>
            </a:r>
            <a:r>
              <a:rPr lang="en-US" sz="2400" dirty="0" smtClean="0"/>
              <a:t>|= (2</a:t>
            </a:r>
            <a:r>
              <a:rPr lang="en-US" sz="2400" baseline="30000" dirty="0" smtClean="0"/>
              <a:t>n/2</a:t>
            </a:r>
            <a:r>
              <a:rPr lang="en-US" sz="2400" dirty="0" smtClean="0"/>
              <a:t>)! 2</a:t>
            </a:r>
            <a:r>
              <a:rPr lang="en-US" sz="2400" baseline="30000" dirty="0" smtClean="0"/>
              <a:t>n/2</a:t>
            </a:r>
            <a:endParaRPr lang="en-US" sz="2400" dirty="0" smtClean="0"/>
          </a:p>
          <a:p>
            <a:pPr>
              <a:lnSpc>
                <a:spcPct val="90000"/>
              </a:lnSpc>
            </a:pPr>
            <a:r>
              <a:rPr lang="en-US" sz="2400" dirty="0" smtClean="0"/>
              <a:t>For Bent Quadratics: </a:t>
            </a:r>
            <a:r>
              <a:rPr lang="en-US" sz="2400" dirty="0" smtClean="0">
                <a:latin typeface="Math1Mono"/>
              </a:rPr>
              <a:t>⊕</a:t>
            </a:r>
            <a:r>
              <a:rPr lang="en-US" sz="2400" baseline="-25000" dirty="0" smtClean="0"/>
              <a:t>1</a:t>
            </a:r>
            <a:r>
              <a:rPr lang="en-US" sz="2400" baseline="-25000" dirty="0" smtClean="0">
                <a:latin typeface="Math1Mono"/>
              </a:rPr>
              <a:t>≦</a:t>
            </a:r>
            <a:r>
              <a:rPr lang="en-US" sz="2400" baseline="-25000" dirty="0" smtClean="0"/>
              <a:t>i,j</a:t>
            </a:r>
            <a:r>
              <a:rPr lang="en-US" sz="2400" baseline="-25000" dirty="0" smtClean="0">
                <a:latin typeface="Math1Mono"/>
              </a:rPr>
              <a:t>≦</a:t>
            </a:r>
            <a:r>
              <a:rPr lang="en-US" sz="2400" baseline="-25000" dirty="0" smtClean="0"/>
              <a:t>n</a:t>
            </a:r>
            <a:r>
              <a:rPr lang="en-US" sz="2400" dirty="0" smtClean="0"/>
              <a:t> </a:t>
            </a:r>
            <a:r>
              <a:rPr lang="en-US" sz="2400" dirty="0" err="1" smtClean="0"/>
              <a:t>a</a:t>
            </a:r>
            <a:r>
              <a:rPr lang="en-US" sz="2400" baseline="-25000" dirty="0" err="1" smtClean="0"/>
              <a:t>ij</a:t>
            </a:r>
            <a:r>
              <a:rPr lang="en-US" sz="2400" dirty="0" smtClean="0"/>
              <a:t> x</a:t>
            </a:r>
            <a:r>
              <a:rPr lang="en-US" sz="2400" baseline="-25000" dirty="0" smtClean="0"/>
              <a:t>i</a:t>
            </a:r>
            <a:r>
              <a:rPr lang="en-US" sz="2400" dirty="0" smtClean="0"/>
              <a:t> </a:t>
            </a:r>
            <a:r>
              <a:rPr lang="en-US" sz="2400" dirty="0" err="1" smtClean="0"/>
              <a:t>x</a:t>
            </a:r>
            <a:r>
              <a:rPr lang="en-US" sz="2400" baseline="-25000" dirty="0" err="1" smtClean="0"/>
              <a:t>j</a:t>
            </a:r>
            <a:r>
              <a:rPr lang="en-US" sz="2400" dirty="0">
                <a:latin typeface="Math1Mono"/>
              </a:rPr>
              <a:t> ⊕ </a:t>
            </a:r>
            <a:r>
              <a:rPr lang="en-US" sz="2400" dirty="0" smtClean="0"/>
              <a:t>h(x), h, affine.</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122</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smtClean="0"/>
              <a:t>Cryptanalysis</a:t>
            </a:r>
            <a:endParaRPr lang="en-US" sz="3600" dirty="0" smtClean="0"/>
          </a:p>
          <a:p>
            <a:pPr algn="ctr">
              <a:lnSpc>
                <a:spcPct val="80000"/>
              </a:lnSpc>
              <a:buFontTx/>
              <a:buNone/>
            </a:pPr>
            <a:endParaRPr lang="en-US" dirty="0" smtClean="0"/>
          </a:p>
          <a:p>
            <a:pPr algn="ctr">
              <a:lnSpc>
                <a:spcPct val="80000"/>
              </a:lnSpc>
              <a:buFontTx/>
              <a:buNone/>
            </a:pPr>
            <a:endParaRPr lang="en-US" dirty="0" smtClean="0"/>
          </a:p>
          <a:p>
            <a:pPr algn="ctr">
              <a:lnSpc>
                <a:spcPct val="80000"/>
              </a:lnSpc>
              <a:buFontTx/>
              <a:buNone/>
            </a:pPr>
            <a:r>
              <a:rPr lang="en-US" dirty="0" smtClean="0"/>
              <a:t>Stream ciphers</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smtClean="0">
                <a:latin typeface="Arial" charset="0"/>
              </a:rPr>
              <a:t>JohnManferdelli</a:t>
            </a:r>
            <a:r>
              <a:rPr lang="en-US" sz="2000" dirty="0" err="1">
                <a:latin typeface="Arial" charset="0"/>
              </a:rPr>
              <a:t>@hotmail.com</a:t>
            </a:r>
            <a:endParaRPr lang="en-US" sz="2000" dirty="0">
              <a:latin typeface="Arial" charset="0"/>
            </a:endParaRPr>
          </a:p>
        </p:txBody>
      </p:sp>
      <p:sp>
        <p:nvSpPr>
          <p:cNvPr id="16390" name="Text Box 1028"/>
          <p:cNvSpPr txBox="1">
            <a:spLocks noChangeArrowheads="1"/>
          </p:cNvSpPr>
          <p:nvPr/>
        </p:nvSpPr>
        <p:spPr bwMode="auto">
          <a:xfrm>
            <a:off x="304800" y="5638800"/>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smtClean="0">
                <a:latin typeface="Arial" charset="0"/>
              </a:rPr>
              <a:t>© 2004</a:t>
            </a:r>
            <a:r>
              <a:rPr lang="en-US" sz="1600" smtClean="0">
                <a:latin typeface="Arial" charset="0"/>
              </a:rPr>
              <a:t>-2011, </a:t>
            </a:r>
            <a:r>
              <a:rPr lang="en-US" sz="1600" dirty="0">
                <a:latin typeface="Arial" charset="0"/>
              </a:rPr>
              <a:t>John </a:t>
            </a:r>
            <a:r>
              <a:rPr lang="en-US" sz="1600" dirty="0" smtClean="0">
                <a:latin typeface="Arial" charset="0"/>
              </a:rPr>
              <a:t>L. Manferdelli.</a:t>
            </a:r>
            <a:endParaRPr lang="en-US" sz="1600" dirty="0">
              <a:latin typeface="Arial" charset="0"/>
            </a:endParaRPr>
          </a:p>
          <a:p>
            <a:pPr algn="l"/>
            <a:r>
              <a:rPr lang="en-US" sz="1200" i="1" dirty="0" smtClean="0">
                <a:latin typeface="Arial" charset="0"/>
              </a:rPr>
              <a:t>This </a:t>
            </a:r>
            <a:r>
              <a:rPr lang="en-US" sz="1200" i="1" dirty="0">
                <a:latin typeface="Arial" charset="0"/>
              </a:rPr>
              <a:t>material is provided without warranty of any kind including, without limitation, warranty of non-infringement or suitability for any purpose.  This material is not guaranteed to be error free and is intended for instructional use only</a:t>
            </a:r>
            <a:r>
              <a:rPr lang="en-US" sz="1200" i="1" dirty="0" smtClean="0">
                <a:latin typeface="Arial" charset="0"/>
              </a:rPr>
              <a:t>.</a:t>
            </a:r>
          </a:p>
        </p:txBody>
      </p:sp>
      <p:sp>
        <p:nvSpPr>
          <p:cNvPr id="6" name="Date Placeholder 5"/>
          <p:cNvSpPr>
            <a:spLocks noGrp="1"/>
          </p:cNvSpPr>
          <p:nvPr>
            <p:ph type="dt" sz="half" idx="10"/>
          </p:nvPr>
        </p:nvSpPr>
        <p:spPr/>
        <p:txBody>
          <a:bodyPr/>
          <a:lstStyle/>
          <a:p>
            <a:pPr>
              <a:defRPr/>
            </a:pPr>
            <a:r>
              <a:rPr lang="en-US" smtClean="0"/>
              <a:t>JLM 20101208</a:t>
            </a:r>
            <a:endParaRPr lang="en-US"/>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685800" y="0"/>
            <a:ext cx="7772400" cy="685800"/>
          </a:xfrm>
        </p:spPr>
        <p:txBody>
          <a:bodyPr/>
          <a:lstStyle/>
          <a:p>
            <a:r>
              <a:rPr lang="en-US" sz="3600" dirty="0" err="1" smtClean="0"/>
              <a:t>Akelarre</a:t>
            </a:r>
            <a:r>
              <a:rPr lang="en-US" sz="3600" dirty="0" smtClean="0"/>
              <a:t> Block Cipher</a:t>
            </a:r>
            <a:endParaRPr lang="en-US" sz="3600" dirty="0"/>
          </a:p>
        </p:txBody>
      </p:sp>
      <p:sp>
        <p:nvSpPr>
          <p:cNvPr id="193539" name="Rectangle 3"/>
          <p:cNvSpPr>
            <a:spLocks noGrp="1" noChangeArrowheads="1"/>
          </p:cNvSpPr>
          <p:nvPr>
            <p:ph type="body" idx="1"/>
          </p:nvPr>
        </p:nvSpPr>
        <p:spPr>
          <a:xfrm>
            <a:off x="457200" y="990600"/>
            <a:ext cx="8305800" cy="5562600"/>
          </a:xfrm>
        </p:spPr>
        <p:txBody>
          <a:bodyPr/>
          <a:lstStyle/>
          <a:p>
            <a:r>
              <a:rPr lang="en-US" sz="2000" dirty="0" smtClean="0"/>
              <a:t>Combines </a:t>
            </a:r>
            <a:r>
              <a:rPr lang="en-US" sz="2000" dirty="0"/>
              <a:t>features of 2 strong ciphers</a:t>
            </a:r>
          </a:p>
          <a:p>
            <a:pPr lvl="1"/>
            <a:r>
              <a:rPr lang="en-US" sz="2000" dirty="0"/>
              <a:t>IDEA </a:t>
            </a:r>
            <a:r>
              <a:rPr lang="en-US" sz="2000" dirty="0" smtClean="0"/>
              <a:t>(“</a:t>
            </a:r>
            <a:r>
              <a:rPr lang="en-US" sz="2000" dirty="0"/>
              <a:t>mixed mode” </a:t>
            </a:r>
            <a:r>
              <a:rPr lang="en-US" sz="2000" dirty="0" smtClean="0"/>
              <a:t>arithmetic), RC5 (keyed rotations).</a:t>
            </a:r>
            <a:endParaRPr lang="en-US" sz="2000" dirty="0"/>
          </a:p>
          <a:p>
            <a:r>
              <a:rPr lang="en-US" sz="2000" dirty="0" smtClean="0"/>
              <a:t>Uses 32-bit word operations (addition mod 2</a:t>
            </a:r>
            <a:r>
              <a:rPr lang="en-US" sz="2000" baseline="30000" dirty="0" smtClean="0"/>
              <a:t>32</a:t>
            </a:r>
            <a:r>
              <a:rPr lang="en-US" sz="2000" dirty="0" smtClean="0"/>
              <a:t> and XOR)</a:t>
            </a:r>
          </a:p>
          <a:p>
            <a:r>
              <a:rPr lang="en-US" sz="2000" dirty="0" smtClean="0"/>
              <a:t>Block length:128 bits. Key length: any multiple of 64 bits</a:t>
            </a:r>
          </a:p>
          <a:p>
            <a:r>
              <a:rPr lang="en-US" sz="2000" dirty="0" smtClean="0"/>
              <a:t>Variable number of rounds</a:t>
            </a:r>
          </a:p>
          <a:p>
            <a:pPr lvl="1"/>
            <a:r>
              <a:rPr lang="en-US" sz="2000" dirty="0" smtClean="0"/>
              <a:t>Authors conjecture 4 rounds is secure.  Insecure for any number of rounds!</a:t>
            </a:r>
          </a:p>
          <a:p>
            <a:pPr lvl="1"/>
            <a:r>
              <a:rPr lang="en-US" sz="2000" dirty="0" smtClean="0"/>
              <a:t>Proposed in 1996, broken within a year</a:t>
            </a:r>
          </a:p>
          <a:p>
            <a:r>
              <a:rPr lang="en-US" sz="2000" dirty="0" smtClean="0"/>
              <a:t>To encrypt</a:t>
            </a:r>
          </a:p>
          <a:p>
            <a:pPr lvl="1"/>
            <a:r>
              <a:rPr lang="en-US" sz="2000" dirty="0" smtClean="0"/>
              <a:t>Input transformation</a:t>
            </a:r>
          </a:p>
          <a:p>
            <a:pPr lvl="1"/>
            <a:r>
              <a:rPr lang="en-US" sz="2000" dirty="0" smtClean="0"/>
              <a:t>Round </a:t>
            </a:r>
            <a:r>
              <a:rPr lang="en-US" sz="2000" dirty="0" smtClean="0">
                <a:latin typeface="Times-Roman" charset="0"/>
              </a:rPr>
              <a:t>0,1,2,…,R</a:t>
            </a:r>
            <a:r>
              <a:rPr lang="en-US" sz="2000" dirty="0" smtClean="0">
                <a:latin typeface="Times-Roman" charset="0"/>
                <a:sym typeface="Symbol" pitchFamily="18" charset="2"/>
              </a:rPr>
              <a:t></a:t>
            </a:r>
            <a:r>
              <a:rPr lang="en-US" sz="2000" dirty="0" smtClean="0">
                <a:latin typeface="Times-Roman" charset="0"/>
              </a:rPr>
              <a:t>1</a:t>
            </a:r>
            <a:endParaRPr lang="en-US" sz="2000" dirty="0" smtClean="0"/>
          </a:p>
          <a:p>
            <a:pPr lvl="1"/>
            <a:r>
              <a:rPr lang="en-US" sz="2000" dirty="0" smtClean="0"/>
              <a:t>Output transformation</a:t>
            </a:r>
          </a:p>
          <a:p>
            <a:r>
              <a:rPr lang="en-US" sz="2000" dirty="0" smtClean="0">
                <a:latin typeface="Times-Roman" charset="0"/>
              </a:rPr>
              <a:t>13R+8 32 bit </a:t>
            </a:r>
            <a:r>
              <a:rPr lang="en-US" sz="2000" dirty="0" err="1" smtClean="0"/>
              <a:t>subkey</a:t>
            </a:r>
            <a:r>
              <a:rPr lang="en-US" sz="2000" dirty="0" smtClean="0"/>
              <a:t> blocks</a:t>
            </a:r>
          </a:p>
          <a:p>
            <a:pPr lvl="1">
              <a:buNone/>
            </a:pPr>
            <a:r>
              <a:rPr lang="en-US" sz="2400" dirty="0" smtClean="0"/>
              <a:t> </a:t>
            </a:r>
            <a:endParaRPr lang="en-US" sz="2400" dirty="0"/>
          </a:p>
        </p:txBody>
      </p:sp>
      <p:sp>
        <p:nvSpPr>
          <p:cNvPr id="5" name="Slide Number Placeholder 8"/>
          <p:cNvSpPr>
            <a:spLocks noGrp="1"/>
          </p:cNvSpPr>
          <p:nvPr>
            <p:ph type="sldNum" sz="quarter" idx="12"/>
          </p:nvPr>
        </p:nvSpPr>
        <p:spPr>
          <a:xfrm>
            <a:off x="6553200" y="6248400"/>
            <a:ext cx="1905000" cy="457200"/>
          </a:xfrm>
        </p:spPr>
        <p:txBody>
          <a:bodyPr/>
          <a:lstStyle/>
          <a:p>
            <a:pPr>
              <a:defRPr/>
            </a:pPr>
            <a:fld id="{8E09DF16-9352-46A7-97F1-1D13A8547ADD}" type="slidenum">
              <a:rPr lang="en-US" smtClean="0"/>
              <a:pPr>
                <a:defRPr/>
              </a:pPr>
              <a:t>123</a:t>
            </a:fld>
            <a:endParaRPr lang="en-US" dirty="0"/>
          </a:p>
        </p:txBody>
      </p:sp>
      <p:sp>
        <p:nvSpPr>
          <p:cNvPr id="6" name="Date Placeholder 6"/>
          <p:cNvSpPr>
            <a:spLocks noGrp="1"/>
          </p:cNvSpPr>
          <p:nvPr>
            <p:ph type="dt" sz="half" idx="10"/>
          </p:nvPr>
        </p:nvSpPr>
        <p:spPr>
          <a:xfrm>
            <a:off x="685800" y="6248400"/>
            <a:ext cx="1905000" cy="457200"/>
          </a:xfrm>
        </p:spPr>
        <p:txBody>
          <a:bodyPr/>
          <a:lstStyle/>
          <a:p>
            <a:pPr>
              <a:defRPr/>
            </a:pPr>
            <a:r>
              <a:rPr lang="en-US" smtClean="0"/>
              <a:t>JLM 20101208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box(out)">
                                      <p:cBhvr>
                                        <p:cTn id="7" dur="500"/>
                                        <p:tgtEl>
                                          <p:spTgt spid="1935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93539">
                                            <p:txEl>
                                              <p:pRg st="1" end="1"/>
                                            </p:txEl>
                                          </p:spTgt>
                                        </p:tgtEl>
                                        <p:attrNameLst>
                                          <p:attrName>style.visibility</p:attrName>
                                        </p:attrNameLst>
                                      </p:cBhvr>
                                      <p:to>
                                        <p:strVal val="visible"/>
                                      </p:to>
                                    </p:set>
                                    <p:animEffect transition="in" filter="box(out)">
                                      <p:cBhvr>
                                        <p:cTn id="10" dur="500"/>
                                        <p:tgtEl>
                                          <p:spTgt spid="193539">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93539">
                                            <p:txEl>
                                              <p:pRg st="2" end="2"/>
                                            </p:txEl>
                                          </p:spTgt>
                                        </p:tgtEl>
                                        <p:attrNameLst>
                                          <p:attrName>style.visibility</p:attrName>
                                        </p:attrNameLst>
                                      </p:cBhvr>
                                      <p:to>
                                        <p:strVal val="visible"/>
                                      </p:to>
                                    </p:set>
                                    <p:animEffect transition="in" filter="box(out)">
                                      <p:cBhvr>
                                        <p:cTn id="15" dur="500"/>
                                        <p:tgtEl>
                                          <p:spTgt spid="193539">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93539">
                                            <p:txEl>
                                              <p:pRg st="3" end="3"/>
                                            </p:txEl>
                                          </p:spTgt>
                                        </p:tgtEl>
                                        <p:attrNameLst>
                                          <p:attrName>style.visibility</p:attrName>
                                        </p:attrNameLst>
                                      </p:cBhvr>
                                      <p:to>
                                        <p:strVal val="visible"/>
                                      </p:to>
                                    </p:set>
                                    <p:animEffect transition="in" filter="box(out)">
                                      <p:cBhvr>
                                        <p:cTn id="20" dur="500"/>
                                        <p:tgtEl>
                                          <p:spTgt spid="193539">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93539">
                                            <p:txEl>
                                              <p:pRg st="4" end="4"/>
                                            </p:txEl>
                                          </p:spTgt>
                                        </p:tgtEl>
                                        <p:attrNameLst>
                                          <p:attrName>style.visibility</p:attrName>
                                        </p:attrNameLst>
                                      </p:cBhvr>
                                      <p:to>
                                        <p:strVal val="visible"/>
                                      </p:to>
                                    </p:set>
                                    <p:animEffect transition="in" filter="box(out)">
                                      <p:cBhvr>
                                        <p:cTn id="25" dur="500"/>
                                        <p:tgtEl>
                                          <p:spTgt spid="193539">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par>
                                <p:cTn id="26" presetID="4" presetClass="entr" presetSubtype="32" fill="hold" grpId="0" nodeType="withEffect">
                                  <p:stCondLst>
                                    <p:cond delay="0"/>
                                  </p:stCondLst>
                                  <p:childTnLst>
                                    <p:set>
                                      <p:cBhvr>
                                        <p:cTn id="27" dur="1" fill="hold">
                                          <p:stCondLst>
                                            <p:cond delay="0"/>
                                          </p:stCondLst>
                                        </p:cTn>
                                        <p:tgtEl>
                                          <p:spTgt spid="193539">
                                            <p:txEl>
                                              <p:pRg st="5" end="5"/>
                                            </p:txEl>
                                          </p:spTgt>
                                        </p:tgtEl>
                                        <p:attrNameLst>
                                          <p:attrName>style.visibility</p:attrName>
                                        </p:attrNameLst>
                                      </p:cBhvr>
                                      <p:to>
                                        <p:strVal val="visible"/>
                                      </p:to>
                                    </p:set>
                                    <p:animEffect transition="in" filter="box(out)">
                                      <p:cBhvr>
                                        <p:cTn id="28" dur="500"/>
                                        <p:tgtEl>
                                          <p:spTgt spid="193539">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
                                        </p:tgtEl>
                                      </p:cMediaNode>
                                    </p:audio>
                                  </p:subTnLst>
                                </p:cTn>
                              </p:par>
                              <p:par>
                                <p:cTn id="29" presetID="4" presetClass="entr" presetSubtype="32" fill="hold" grpId="0" nodeType="withEffect">
                                  <p:stCondLst>
                                    <p:cond delay="0"/>
                                  </p:stCondLst>
                                  <p:childTnLst>
                                    <p:set>
                                      <p:cBhvr>
                                        <p:cTn id="30" dur="1" fill="hold">
                                          <p:stCondLst>
                                            <p:cond delay="0"/>
                                          </p:stCondLst>
                                        </p:cTn>
                                        <p:tgtEl>
                                          <p:spTgt spid="193539">
                                            <p:txEl>
                                              <p:pRg st="6" end="6"/>
                                            </p:txEl>
                                          </p:spTgt>
                                        </p:tgtEl>
                                        <p:attrNameLst>
                                          <p:attrName>style.visibility</p:attrName>
                                        </p:attrNameLst>
                                      </p:cBhvr>
                                      <p:to>
                                        <p:strVal val="visible"/>
                                      </p:to>
                                    </p:set>
                                    <p:animEffect transition="in" filter="box(out)">
                                      <p:cBhvr>
                                        <p:cTn id="31" dur="500"/>
                                        <p:tgtEl>
                                          <p:spTgt spid="193539">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93539">
                                            <p:txEl>
                                              <p:pRg st="7" end="7"/>
                                            </p:txEl>
                                          </p:spTgt>
                                        </p:tgtEl>
                                        <p:attrNameLst>
                                          <p:attrName>style.visibility</p:attrName>
                                        </p:attrNameLst>
                                      </p:cBhvr>
                                      <p:to>
                                        <p:strVal val="visible"/>
                                      </p:to>
                                    </p:set>
                                    <p:animEffect transition="in" filter="box(out)">
                                      <p:cBhvr>
                                        <p:cTn id="36" dur="500"/>
                                        <p:tgtEl>
                                          <p:spTgt spid="193539">
                                            <p:txEl>
                                              <p:pRg st="7" end="7"/>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
                                        </p:tgtEl>
                                      </p:cMediaNode>
                                    </p:audio>
                                  </p:subTnLst>
                                </p:cTn>
                              </p:par>
                              <p:par>
                                <p:cTn id="37" presetID="4" presetClass="entr" presetSubtype="32" fill="hold" grpId="0" nodeType="withEffect">
                                  <p:stCondLst>
                                    <p:cond delay="0"/>
                                  </p:stCondLst>
                                  <p:childTnLst>
                                    <p:set>
                                      <p:cBhvr>
                                        <p:cTn id="38" dur="1" fill="hold">
                                          <p:stCondLst>
                                            <p:cond delay="0"/>
                                          </p:stCondLst>
                                        </p:cTn>
                                        <p:tgtEl>
                                          <p:spTgt spid="193539">
                                            <p:txEl>
                                              <p:pRg st="8" end="8"/>
                                            </p:txEl>
                                          </p:spTgt>
                                        </p:tgtEl>
                                        <p:attrNameLst>
                                          <p:attrName>style.visibility</p:attrName>
                                        </p:attrNameLst>
                                      </p:cBhvr>
                                      <p:to>
                                        <p:strVal val="visible"/>
                                      </p:to>
                                    </p:set>
                                    <p:animEffect transition="in" filter="box(out)">
                                      <p:cBhvr>
                                        <p:cTn id="39" dur="500"/>
                                        <p:tgtEl>
                                          <p:spTgt spid="193539">
                                            <p:txEl>
                                              <p:pRg st="8" end="8"/>
                                            </p:txEl>
                                          </p:spTgt>
                                        </p:tgtEl>
                                      </p:cBhvr>
                                    </p:animEffect>
                                  </p:childTnLst>
                                  <p:subTnLst>
                                    <p:audio>
                                      <p:cMediaNode>
                                        <p:cTn display="0" masterRel="sameClick">
                                          <p:stCondLst>
                                            <p:cond evt="begin" delay="0">
                                              <p:tn val="37"/>
                                            </p:cond>
                                          </p:stCondLst>
                                          <p:endCondLst>
                                            <p:cond evt="onStopAudio" delay="0">
                                              <p:tgtEl>
                                                <p:sldTgt/>
                                              </p:tgtEl>
                                            </p:cond>
                                          </p:endCondLst>
                                        </p:cTn>
                                        <p:tgtEl>
                                          <p:sndTgt r:embed="rId2" name="Camera"/>
                                        </p:tgtEl>
                                      </p:cMediaNode>
                                    </p:audio>
                                  </p:subTnLst>
                                </p:cTn>
                              </p:par>
                              <p:par>
                                <p:cTn id="40" presetID="4" presetClass="entr" presetSubtype="32" fill="hold" grpId="0" nodeType="withEffect">
                                  <p:stCondLst>
                                    <p:cond delay="0"/>
                                  </p:stCondLst>
                                  <p:childTnLst>
                                    <p:set>
                                      <p:cBhvr>
                                        <p:cTn id="41" dur="1" fill="hold">
                                          <p:stCondLst>
                                            <p:cond delay="0"/>
                                          </p:stCondLst>
                                        </p:cTn>
                                        <p:tgtEl>
                                          <p:spTgt spid="193539">
                                            <p:txEl>
                                              <p:pRg st="9" end="9"/>
                                            </p:txEl>
                                          </p:spTgt>
                                        </p:tgtEl>
                                        <p:attrNameLst>
                                          <p:attrName>style.visibility</p:attrName>
                                        </p:attrNameLst>
                                      </p:cBhvr>
                                      <p:to>
                                        <p:strVal val="visible"/>
                                      </p:to>
                                    </p:set>
                                    <p:animEffect transition="in" filter="box(out)">
                                      <p:cBhvr>
                                        <p:cTn id="42" dur="500"/>
                                        <p:tgtEl>
                                          <p:spTgt spid="193539">
                                            <p:txEl>
                                              <p:pRg st="9" end="9"/>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par>
                                <p:cTn id="43" presetID="4" presetClass="entr" presetSubtype="32" fill="hold" grpId="0" nodeType="withEffect">
                                  <p:stCondLst>
                                    <p:cond delay="0"/>
                                  </p:stCondLst>
                                  <p:childTnLst>
                                    <p:set>
                                      <p:cBhvr>
                                        <p:cTn id="44" dur="1" fill="hold">
                                          <p:stCondLst>
                                            <p:cond delay="0"/>
                                          </p:stCondLst>
                                        </p:cTn>
                                        <p:tgtEl>
                                          <p:spTgt spid="193539">
                                            <p:txEl>
                                              <p:pRg st="10" end="10"/>
                                            </p:txEl>
                                          </p:spTgt>
                                        </p:tgtEl>
                                        <p:attrNameLst>
                                          <p:attrName>style.visibility</p:attrName>
                                        </p:attrNameLst>
                                      </p:cBhvr>
                                      <p:to>
                                        <p:strVal val="visible"/>
                                      </p:to>
                                    </p:set>
                                    <p:animEffect transition="in" filter="box(out)">
                                      <p:cBhvr>
                                        <p:cTn id="45" dur="500"/>
                                        <p:tgtEl>
                                          <p:spTgt spid="193539">
                                            <p:txEl>
                                              <p:pRg st="10" end="10"/>
                                            </p:txEl>
                                          </p:spTgt>
                                        </p:tgtEl>
                                      </p:cBhvr>
                                    </p:animEffect>
                                  </p:childTnLst>
                                  <p:subTnLst>
                                    <p:audio>
                                      <p:cMediaNode>
                                        <p:cTn display="0" masterRel="sameClick">
                                          <p:stCondLst>
                                            <p:cond evt="begin" delay="0">
                                              <p:tn val="43"/>
                                            </p:cond>
                                          </p:stCondLst>
                                          <p:endCondLst>
                                            <p:cond evt="onStopAudio" delay="0">
                                              <p:tgtEl>
                                                <p:sldTgt/>
                                              </p:tgtEl>
                                            </p:cond>
                                          </p:endCondLst>
                                        </p:cTn>
                                        <p:tgtEl>
                                          <p:sndTgt r:embed="rId2" name="Camera"/>
                                        </p:tgtEl>
                                      </p:cMediaNode>
                                    </p:audio>
                                  </p:sub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193539">
                                            <p:txEl>
                                              <p:pRg st="11" end="11"/>
                                            </p:txEl>
                                          </p:spTgt>
                                        </p:tgtEl>
                                        <p:attrNameLst>
                                          <p:attrName>style.visibility</p:attrName>
                                        </p:attrNameLst>
                                      </p:cBhvr>
                                      <p:to>
                                        <p:strVal val="visible"/>
                                      </p:to>
                                    </p:set>
                                    <p:animEffect transition="in" filter="box(out)">
                                      <p:cBhvr>
                                        <p:cTn id="50" dur="500"/>
                                        <p:tgtEl>
                                          <p:spTgt spid="193539">
                                            <p:txEl>
                                              <p:pRg st="11" end="11"/>
                                            </p:txEl>
                                          </p:spTgt>
                                        </p:tgtEl>
                                      </p:cBhvr>
                                    </p:animEffect>
                                  </p:childTnLst>
                                  <p:subTnLst>
                                    <p:audio>
                                      <p:cMediaNode>
                                        <p:cTn display="0" masterRel="sameClick">
                                          <p:stCondLst>
                                            <p:cond evt="begin" delay="0">
                                              <p:tn val="48"/>
                                            </p:cond>
                                          </p:stCondLst>
                                          <p:endCondLst>
                                            <p:cond evt="onStopAudio" delay="0">
                                              <p:tgtEl>
                                                <p:sldTgt/>
                                              </p:tgtEl>
                                            </p:cond>
                                          </p:endCondLst>
                                        </p:cTn>
                                        <p:tgtEl>
                                          <p:sndTgt r:embed="rId2" name="Camera"/>
                                        </p:tgtEl>
                                      </p:cMediaNode>
                                    </p:audio>
                                  </p:subTnLst>
                                </p:cTn>
                              </p:par>
                              <p:par>
                                <p:cTn id="51" presetID="4" presetClass="entr" presetSubtype="32" fill="hold" grpId="0" nodeType="withEffect">
                                  <p:stCondLst>
                                    <p:cond delay="0"/>
                                  </p:stCondLst>
                                  <p:childTnLst>
                                    <p:set>
                                      <p:cBhvr>
                                        <p:cTn id="52" dur="1" fill="hold">
                                          <p:stCondLst>
                                            <p:cond delay="0"/>
                                          </p:stCondLst>
                                        </p:cTn>
                                        <p:tgtEl>
                                          <p:spTgt spid="193539">
                                            <p:txEl>
                                              <p:pRg st="12" end="12"/>
                                            </p:txEl>
                                          </p:spTgt>
                                        </p:tgtEl>
                                        <p:attrNameLst>
                                          <p:attrName>style.visibility</p:attrName>
                                        </p:attrNameLst>
                                      </p:cBhvr>
                                      <p:to>
                                        <p:strVal val="visible"/>
                                      </p:to>
                                    </p:set>
                                    <p:animEffect transition="in" filter="box(out)">
                                      <p:cBhvr>
                                        <p:cTn id="53" dur="500"/>
                                        <p:tgtEl>
                                          <p:spTgt spid="193539">
                                            <p:txEl>
                                              <p:pRg st="12" end="12"/>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9" name="Picture 19" descr="slide0005_image001"/>
          <p:cNvPicPr>
            <a:picLocks noChangeAspect="1" noChangeArrowheads="1"/>
          </p:cNvPicPr>
          <p:nvPr/>
        </p:nvPicPr>
        <p:blipFill>
          <a:blip r:embed="rId2" cstate="print"/>
          <a:srcRect/>
          <a:stretch>
            <a:fillRect/>
          </a:stretch>
        </p:blipFill>
        <p:spPr bwMode="auto">
          <a:xfrm>
            <a:off x="1524000" y="1343025"/>
            <a:ext cx="6400800" cy="4905375"/>
          </a:xfrm>
          <a:prstGeom prst="rect">
            <a:avLst/>
          </a:prstGeom>
          <a:noFill/>
        </p:spPr>
      </p:pic>
      <p:sp>
        <p:nvSpPr>
          <p:cNvPr id="215042" name="Rectangle 2"/>
          <p:cNvSpPr>
            <a:spLocks noGrp="1" noChangeArrowheads="1"/>
          </p:cNvSpPr>
          <p:nvPr>
            <p:ph type="title"/>
          </p:nvPr>
        </p:nvSpPr>
        <p:spPr>
          <a:xfrm>
            <a:off x="1447800" y="0"/>
            <a:ext cx="6248400" cy="533400"/>
          </a:xfrm>
        </p:spPr>
        <p:txBody>
          <a:bodyPr/>
          <a:lstStyle/>
          <a:p>
            <a:r>
              <a:rPr lang="en-US" sz="3600" dirty="0" err="1"/>
              <a:t>Akelarre</a:t>
            </a:r>
            <a:endParaRPr lang="en-US" dirty="0"/>
          </a:p>
        </p:txBody>
      </p:sp>
      <p:sp>
        <p:nvSpPr>
          <p:cNvPr id="215045" name="Rectangle 5"/>
          <p:cNvSpPr>
            <a:spLocks noChangeArrowheads="1"/>
          </p:cNvSpPr>
          <p:nvPr/>
        </p:nvSpPr>
        <p:spPr bwMode="auto">
          <a:xfrm>
            <a:off x="1981200" y="2233613"/>
            <a:ext cx="420688" cy="366712"/>
          </a:xfrm>
          <a:prstGeom prst="rect">
            <a:avLst/>
          </a:prstGeom>
          <a:noFill/>
          <a:ln w="9525">
            <a:noFill/>
            <a:miter lim="800000"/>
            <a:headEnd/>
            <a:tailEnd/>
          </a:ln>
          <a:effectLst/>
        </p:spPr>
        <p:txBody>
          <a:bodyPr wrap="none">
            <a:spAutoFit/>
          </a:bodyPr>
          <a:lstStyle/>
          <a:p>
            <a:r>
              <a:rPr lang="en-US" sz="1800">
                <a:solidFill>
                  <a:srgbClr val="FF0000"/>
                </a:solidFill>
              </a:rPr>
              <a:t>A</a:t>
            </a:r>
            <a:r>
              <a:rPr lang="en-US" sz="1800" baseline="-25000">
                <a:solidFill>
                  <a:srgbClr val="FF0000"/>
                </a:solidFill>
              </a:rPr>
              <a:t>0</a:t>
            </a:r>
            <a:endParaRPr lang="en-US" sz="2000">
              <a:latin typeface="Comic Sans MS" pitchFamily="66" charset="0"/>
            </a:endParaRPr>
          </a:p>
        </p:txBody>
      </p:sp>
      <p:sp>
        <p:nvSpPr>
          <p:cNvPr id="215046" name="Rectangle 6"/>
          <p:cNvSpPr>
            <a:spLocks noChangeArrowheads="1"/>
          </p:cNvSpPr>
          <p:nvPr/>
        </p:nvSpPr>
        <p:spPr bwMode="auto">
          <a:xfrm>
            <a:off x="2754313" y="2233613"/>
            <a:ext cx="420687" cy="366712"/>
          </a:xfrm>
          <a:prstGeom prst="rect">
            <a:avLst/>
          </a:prstGeom>
          <a:noFill/>
          <a:ln w="9525">
            <a:noFill/>
            <a:miter lim="800000"/>
            <a:headEnd/>
            <a:tailEnd/>
          </a:ln>
          <a:effectLst/>
        </p:spPr>
        <p:txBody>
          <a:bodyPr wrap="none">
            <a:spAutoFit/>
          </a:bodyPr>
          <a:lstStyle/>
          <a:p>
            <a:r>
              <a:rPr lang="en-US" sz="1800">
                <a:solidFill>
                  <a:srgbClr val="FF0000"/>
                </a:solidFill>
              </a:rPr>
              <a:t>A</a:t>
            </a:r>
            <a:r>
              <a:rPr lang="en-US" sz="1800" baseline="-25000">
                <a:solidFill>
                  <a:srgbClr val="FF0000"/>
                </a:solidFill>
              </a:rPr>
              <a:t>1</a:t>
            </a:r>
            <a:endParaRPr lang="en-US" sz="2000">
              <a:latin typeface="Comic Sans MS" pitchFamily="66" charset="0"/>
            </a:endParaRPr>
          </a:p>
        </p:txBody>
      </p:sp>
      <p:sp>
        <p:nvSpPr>
          <p:cNvPr id="215047" name="Rectangle 7"/>
          <p:cNvSpPr>
            <a:spLocks noChangeArrowheads="1"/>
          </p:cNvSpPr>
          <p:nvPr/>
        </p:nvSpPr>
        <p:spPr bwMode="auto">
          <a:xfrm>
            <a:off x="4735513" y="2233613"/>
            <a:ext cx="420687" cy="366712"/>
          </a:xfrm>
          <a:prstGeom prst="rect">
            <a:avLst/>
          </a:prstGeom>
          <a:noFill/>
          <a:ln w="9525">
            <a:noFill/>
            <a:miter lim="800000"/>
            <a:headEnd/>
            <a:tailEnd/>
          </a:ln>
          <a:effectLst/>
        </p:spPr>
        <p:txBody>
          <a:bodyPr wrap="none">
            <a:spAutoFit/>
          </a:bodyPr>
          <a:lstStyle/>
          <a:p>
            <a:r>
              <a:rPr lang="en-US" sz="1800">
                <a:solidFill>
                  <a:srgbClr val="FF0000"/>
                </a:solidFill>
              </a:rPr>
              <a:t>A</a:t>
            </a:r>
            <a:r>
              <a:rPr lang="en-US" sz="1800" baseline="-25000">
                <a:solidFill>
                  <a:srgbClr val="FF0000"/>
                </a:solidFill>
              </a:rPr>
              <a:t>2</a:t>
            </a:r>
            <a:endParaRPr lang="en-US" sz="2000">
              <a:latin typeface="Comic Sans MS" pitchFamily="66" charset="0"/>
            </a:endParaRPr>
          </a:p>
        </p:txBody>
      </p:sp>
      <p:sp>
        <p:nvSpPr>
          <p:cNvPr id="215048" name="Rectangle 8"/>
          <p:cNvSpPr>
            <a:spLocks noChangeArrowheads="1"/>
          </p:cNvSpPr>
          <p:nvPr/>
        </p:nvSpPr>
        <p:spPr bwMode="auto">
          <a:xfrm>
            <a:off x="5497513" y="2233613"/>
            <a:ext cx="420687" cy="366712"/>
          </a:xfrm>
          <a:prstGeom prst="rect">
            <a:avLst/>
          </a:prstGeom>
          <a:noFill/>
          <a:ln w="9525">
            <a:noFill/>
            <a:miter lim="800000"/>
            <a:headEnd/>
            <a:tailEnd/>
          </a:ln>
          <a:effectLst/>
        </p:spPr>
        <p:txBody>
          <a:bodyPr wrap="none">
            <a:spAutoFit/>
          </a:bodyPr>
          <a:lstStyle/>
          <a:p>
            <a:r>
              <a:rPr lang="en-US" sz="1800">
                <a:solidFill>
                  <a:srgbClr val="FF0000"/>
                </a:solidFill>
              </a:rPr>
              <a:t>A</a:t>
            </a:r>
            <a:r>
              <a:rPr lang="en-US" sz="1800" baseline="-25000">
                <a:solidFill>
                  <a:srgbClr val="FF0000"/>
                </a:solidFill>
              </a:rPr>
              <a:t>3</a:t>
            </a:r>
            <a:endParaRPr lang="en-US" sz="2000">
              <a:latin typeface="Comic Sans MS" pitchFamily="66" charset="0"/>
            </a:endParaRPr>
          </a:p>
        </p:txBody>
      </p:sp>
      <p:sp>
        <p:nvSpPr>
          <p:cNvPr id="215049" name="Rectangle 9"/>
          <p:cNvSpPr>
            <a:spLocks noChangeArrowheads="1"/>
          </p:cNvSpPr>
          <p:nvPr/>
        </p:nvSpPr>
        <p:spPr bwMode="auto">
          <a:xfrm>
            <a:off x="1981200" y="2751138"/>
            <a:ext cx="420688" cy="366712"/>
          </a:xfrm>
          <a:prstGeom prst="rect">
            <a:avLst/>
          </a:prstGeom>
          <a:noFill/>
          <a:ln w="9525">
            <a:noFill/>
            <a:miter lim="800000"/>
            <a:headEnd/>
            <a:tailEnd/>
          </a:ln>
          <a:effectLst/>
        </p:spPr>
        <p:txBody>
          <a:bodyPr wrap="none">
            <a:spAutoFit/>
          </a:bodyPr>
          <a:lstStyle/>
          <a:p>
            <a:r>
              <a:rPr lang="en-US" sz="1800">
                <a:solidFill>
                  <a:srgbClr val="FF0000"/>
                </a:solidFill>
              </a:rPr>
              <a:t>B</a:t>
            </a:r>
            <a:r>
              <a:rPr lang="en-US" sz="1800" baseline="-25000">
                <a:solidFill>
                  <a:srgbClr val="FF0000"/>
                </a:solidFill>
              </a:rPr>
              <a:t>0</a:t>
            </a:r>
            <a:endParaRPr lang="en-US" sz="2000">
              <a:latin typeface="Comic Sans MS" pitchFamily="66" charset="0"/>
            </a:endParaRPr>
          </a:p>
        </p:txBody>
      </p:sp>
      <p:sp>
        <p:nvSpPr>
          <p:cNvPr id="215050" name="Rectangle 10"/>
          <p:cNvSpPr>
            <a:spLocks noChangeArrowheads="1"/>
          </p:cNvSpPr>
          <p:nvPr/>
        </p:nvSpPr>
        <p:spPr bwMode="auto">
          <a:xfrm>
            <a:off x="2754313" y="2767013"/>
            <a:ext cx="420687" cy="366712"/>
          </a:xfrm>
          <a:prstGeom prst="rect">
            <a:avLst/>
          </a:prstGeom>
          <a:noFill/>
          <a:ln w="9525">
            <a:noFill/>
            <a:miter lim="800000"/>
            <a:headEnd/>
            <a:tailEnd/>
          </a:ln>
          <a:effectLst/>
        </p:spPr>
        <p:txBody>
          <a:bodyPr wrap="none">
            <a:spAutoFit/>
          </a:bodyPr>
          <a:lstStyle/>
          <a:p>
            <a:r>
              <a:rPr lang="en-US" sz="1800">
                <a:solidFill>
                  <a:srgbClr val="FF0000"/>
                </a:solidFill>
              </a:rPr>
              <a:t>B</a:t>
            </a:r>
            <a:r>
              <a:rPr lang="en-US" sz="1800" baseline="-25000">
                <a:solidFill>
                  <a:srgbClr val="FF0000"/>
                </a:solidFill>
              </a:rPr>
              <a:t>1</a:t>
            </a:r>
            <a:endParaRPr lang="en-US" sz="2000">
              <a:solidFill>
                <a:srgbClr val="FF0000"/>
              </a:solidFill>
              <a:latin typeface="Comic Sans MS" pitchFamily="66" charset="0"/>
            </a:endParaRPr>
          </a:p>
        </p:txBody>
      </p:sp>
      <p:sp>
        <p:nvSpPr>
          <p:cNvPr id="215051" name="Rectangle 11"/>
          <p:cNvSpPr>
            <a:spLocks noChangeArrowheads="1"/>
          </p:cNvSpPr>
          <p:nvPr/>
        </p:nvSpPr>
        <p:spPr bwMode="auto">
          <a:xfrm>
            <a:off x="4735513" y="2767013"/>
            <a:ext cx="420687" cy="366712"/>
          </a:xfrm>
          <a:prstGeom prst="rect">
            <a:avLst/>
          </a:prstGeom>
          <a:noFill/>
          <a:ln w="9525">
            <a:noFill/>
            <a:miter lim="800000"/>
            <a:headEnd/>
            <a:tailEnd/>
          </a:ln>
          <a:effectLst/>
        </p:spPr>
        <p:txBody>
          <a:bodyPr wrap="none">
            <a:spAutoFit/>
          </a:bodyPr>
          <a:lstStyle/>
          <a:p>
            <a:r>
              <a:rPr lang="en-US" sz="1800">
                <a:solidFill>
                  <a:srgbClr val="FF0000"/>
                </a:solidFill>
              </a:rPr>
              <a:t>B</a:t>
            </a:r>
            <a:r>
              <a:rPr lang="en-US" sz="1800" baseline="-25000">
                <a:solidFill>
                  <a:srgbClr val="FF0000"/>
                </a:solidFill>
              </a:rPr>
              <a:t>2</a:t>
            </a:r>
            <a:endParaRPr lang="en-US" sz="2000">
              <a:latin typeface="Comic Sans MS" pitchFamily="66" charset="0"/>
            </a:endParaRPr>
          </a:p>
        </p:txBody>
      </p:sp>
      <p:sp>
        <p:nvSpPr>
          <p:cNvPr id="215052" name="Rectangle 12"/>
          <p:cNvSpPr>
            <a:spLocks noChangeArrowheads="1"/>
          </p:cNvSpPr>
          <p:nvPr/>
        </p:nvSpPr>
        <p:spPr bwMode="auto">
          <a:xfrm>
            <a:off x="5497513" y="2767013"/>
            <a:ext cx="420687" cy="366712"/>
          </a:xfrm>
          <a:prstGeom prst="rect">
            <a:avLst/>
          </a:prstGeom>
          <a:noFill/>
          <a:ln w="9525">
            <a:noFill/>
            <a:miter lim="800000"/>
            <a:headEnd/>
            <a:tailEnd/>
          </a:ln>
          <a:effectLst/>
        </p:spPr>
        <p:txBody>
          <a:bodyPr wrap="none">
            <a:spAutoFit/>
          </a:bodyPr>
          <a:lstStyle/>
          <a:p>
            <a:r>
              <a:rPr lang="en-US" sz="1800">
                <a:solidFill>
                  <a:srgbClr val="FF0000"/>
                </a:solidFill>
              </a:rPr>
              <a:t>B</a:t>
            </a:r>
            <a:r>
              <a:rPr lang="en-US" sz="1800" baseline="-25000">
                <a:solidFill>
                  <a:srgbClr val="FF0000"/>
                </a:solidFill>
              </a:rPr>
              <a:t>3</a:t>
            </a:r>
            <a:endParaRPr lang="en-US" sz="2000">
              <a:latin typeface="Comic Sans MS" pitchFamily="66" charset="0"/>
            </a:endParaRPr>
          </a:p>
        </p:txBody>
      </p:sp>
      <p:sp>
        <p:nvSpPr>
          <p:cNvPr id="215053" name="Rectangle 13"/>
          <p:cNvSpPr>
            <a:spLocks noChangeArrowheads="1"/>
          </p:cNvSpPr>
          <p:nvPr/>
        </p:nvSpPr>
        <p:spPr bwMode="auto">
          <a:xfrm>
            <a:off x="3744913" y="3986213"/>
            <a:ext cx="407987" cy="366712"/>
          </a:xfrm>
          <a:prstGeom prst="rect">
            <a:avLst/>
          </a:prstGeom>
          <a:noFill/>
          <a:ln w="9525">
            <a:noFill/>
            <a:miter lim="800000"/>
            <a:headEnd/>
            <a:tailEnd/>
          </a:ln>
          <a:effectLst/>
        </p:spPr>
        <p:txBody>
          <a:bodyPr wrap="none">
            <a:spAutoFit/>
          </a:bodyPr>
          <a:lstStyle/>
          <a:p>
            <a:r>
              <a:rPr lang="en-US" sz="1800">
                <a:solidFill>
                  <a:srgbClr val="FF0000"/>
                </a:solidFill>
              </a:rPr>
              <a:t>T</a:t>
            </a:r>
            <a:r>
              <a:rPr lang="en-US" sz="1800" baseline="-25000">
                <a:solidFill>
                  <a:srgbClr val="FF0000"/>
                </a:solidFill>
              </a:rPr>
              <a:t>0</a:t>
            </a:r>
            <a:endParaRPr lang="en-US" sz="2000">
              <a:latin typeface="Comic Sans MS" pitchFamily="66" charset="0"/>
            </a:endParaRPr>
          </a:p>
        </p:txBody>
      </p:sp>
      <p:sp>
        <p:nvSpPr>
          <p:cNvPr id="215054" name="Rectangle 14"/>
          <p:cNvSpPr>
            <a:spLocks noChangeArrowheads="1"/>
          </p:cNvSpPr>
          <p:nvPr/>
        </p:nvSpPr>
        <p:spPr bwMode="auto">
          <a:xfrm>
            <a:off x="4419600" y="3986213"/>
            <a:ext cx="407988" cy="366712"/>
          </a:xfrm>
          <a:prstGeom prst="rect">
            <a:avLst/>
          </a:prstGeom>
          <a:noFill/>
          <a:ln w="9525">
            <a:noFill/>
            <a:miter lim="800000"/>
            <a:headEnd/>
            <a:tailEnd/>
          </a:ln>
          <a:effectLst/>
        </p:spPr>
        <p:txBody>
          <a:bodyPr wrap="none">
            <a:spAutoFit/>
          </a:bodyPr>
          <a:lstStyle/>
          <a:p>
            <a:r>
              <a:rPr lang="en-US" sz="1800">
                <a:solidFill>
                  <a:srgbClr val="FF0000"/>
                </a:solidFill>
              </a:rPr>
              <a:t>T</a:t>
            </a:r>
            <a:r>
              <a:rPr lang="en-US" sz="1800" baseline="-25000">
                <a:solidFill>
                  <a:srgbClr val="FF0000"/>
                </a:solidFill>
              </a:rPr>
              <a:t>1</a:t>
            </a:r>
            <a:endParaRPr lang="en-US" sz="2000">
              <a:solidFill>
                <a:srgbClr val="FF0000"/>
              </a:solidFill>
              <a:latin typeface="Comic Sans MS" pitchFamily="66" charset="0"/>
            </a:endParaRPr>
          </a:p>
        </p:txBody>
      </p:sp>
      <p:sp>
        <p:nvSpPr>
          <p:cNvPr id="215055" name="Rectangle 15"/>
          <p:cNvSpPr>
            <a:spLocks noChangeArrowheads="1"/>
          </p:cNvSpPr>
          <p:nvPr/>
        </p:nvSpPr>
        <p:spPr bwMode="auto">
          <a:xfrm>
            <a:off x="1981200" y="4351338"/>
            <a:ext cx="433388" cy="366712"/>
          </a:xfrm>
          <a:prstGeom prst="rect">
            <a:avLst/>
          </a:prstGeom>
          <a:noFill/>
          <a:ln w="9525">
            <a:noFill/>
            <a:miter lim="800000"/>
            <a:headEnd/>
            <a:tailEnd/>
          </a:ln>
          <a:effectLst/>
        </p:spPr>
        <p:txBody>
          <a:bodyPr wrap="none">
            <a:spAutoFit/>
          </a:bodyPr>
          <a:lstStyle/>
          <a:p>
            <a:r>
              <a:rPr lang="en-US" sz="1800">
                <a:solidFill>
                  <a:srgbClr val="FF0000"/>
                </a:solidFill>
              </a:rPr>
              <a:t>D</a:t>
            </a:r>
            <a:r>
              <a:rPr lang="en-US" sz="1800" baseline="-25000">
                <a:solidFill>
                  <a:srgbClr val="FF0000"/>
                </a:solidFill>
              </a:rPr>
              <a:t>0</a:t>
            </a:r>
            <a:endParaRPr lang="en-US" sz="2000">
              <a:latin typeface="Comic Sans MS" pitchFamily="66" charset="0"/>
            </a:endParaRPr>
          </a:p>
        </p:txBody>
      </p:sp>
      <p:sp>
        <p:nvSpPr>
          <p:cNvPr id="215056" name="Rectangle 16"/>
          <p:cNvSpPr>
            <a:spLocks noChangeArrowheads="1"/>
          </p:cNvSpPr>
          <p:nvPr/>
        </p:nvSpPr>
        <p:spPr bwMode="auto">
          <a:xfrm>
            <a:off x="2743200" y="4351338"/>
            <a:ext cx="433388" cy="366712"/>
          </a:xfrm>
          <a:prstGeom prst="rect">
            <a:avLst/>
          </a:prstGeom>
          <a:noFill/>
          <a:ln w="9525">
            <a:noFill/>
            <a:miter lim="800000"/>
            <a:headEnd/>
            <a:tailEnd/>
          </a:ln>
          <a:effectLst/>
        </p:spPr>
        <p:txBody>
          <a:bodyPr wrap="none">
            <a:spAutoFit/>
          </a:bodyPr>
          <a:lstStyle/>
          <a:p>
            <a:r>
              <a:rPr lang="en-US" sz="1800">
                <a:solidFill>
                  <a:srgbClr val="FF0000"/>
                </a:solidFill>
              </a:rPr>
              <a:t>D</a:t>
            </a:r>
            <a:r>
              <a:rPr lang="en-US" sz="1800" baseline="-25000">
                <a:solidFill>
                  <a:srgbClr val="FF0000"/>
                </a:solidFill>
              </a:rPr>
              <a:t>1</a:t>
            </a:r>
            <a:endParaRPr lang="en-US" sz="2000">
              <a:latin typeface="Comic Sans MS" pitchFamily="66" charset="0"/>
            </a:endParaRPr>
          </a:p>
        </p:txBody>
      </p:sp>
      <p:sp>
        <p:nvSpPr>
          <p:cNvPr id="215057" name="Rectangle 17"/>
          <p:cNvSpPr>
            <a:spLocks noChangeArrowheads="1"/>
          </p:cNvSpPr>
          <p:nvPr/>
        </p:nvSpPr>
        <p:spPr bwMode="auto">
          <a:xfrm>
            <a:off x="4721225" y="4351338"/>
            <a:ext cx="433388" cy="366712"/>
          </a:xfrm>
          <a:prstGeom prst="rect">
            <a:avLst/>
          </a:prstGeom>
          <a:noFill/>
          <a:ln w="9525">
            <a:noFill/>
            <a:miter lim="800000"/>
            <a:headEnd/>
            <a:tailEnd/>
          </a:ln>
          <a:effectLst/>
        </p:spPr>
        <p:txBody>
          <a:bodyPr wrap="none">
            <a:spAutoFit/>
          </a:bodyPr>
          <a:lstStyle/>
          <a:p>
            <a:r>
              <a:rPr lang="en-US" sz="1800">
                <a:solidFill>
                  <a:srgbClr val="FF0000"/>
                </a:solidFill>
              </a:rPr>
              <a:t>D</a:t>
            </a:r>
            <a:r>
              <a:rPr lang="en-US" sz="1800" baseline="-25000">
                <a:solidFill>
                  <a:srgbClr val="FF0000"/>
                </a:solidFill>
              </a:rPr>
              <a:t>2</a:t>
            </a:r>
            <a:endParaRPr lang="en-US" sz="2000">
              <a:solidFill>
                <a:srgbClr val="FF0000"/>
              </a:solidFill>
              <a:latin typeface="Comic Sans MS" pitchFamily="66" charset="0"/>
            </a:endParaRPr>
          </a:p>
        </p:txBody>
      </p:sp>
      <p:sp>
        <p:nvSpPr>
          <p:cNvPr id="215058" name="Rectangle 18"/>
          <p:cNvSpPr>
            <a:spLocks noChangeArrowheads="1"/>
          </p:cNvSpPr>
          <p:nvPr/>
        </p:nvSpPr>
        <p:spPr bwMode="auto">
          <a:xfrm>
            <a:off x="5486400" y="4351338"/>
            <a:ext cx="433388" cy="366712"/>
          </a:xfrm>
          <a:prstGeom prst="rect">
            <a:avLst/>
          </a:prstGeom>
          <a:noFill/>
          <a:ln w="9525">
            <a:noFill/>
            <a:miter lim="800000"/>
            <a:headEnd/>
            <a:tailEnd/>
          </a:ln>
          <a:effectLst/>
        </p:spPr>
        <p:txBody>
          <a:bodyPr wrap="none">
            <a:spAutoFit/>
          </a:bodyPr>
          <a:lstStyle/>
          <a:p>
            <a:r>
              <a:rPr lang="en-US" sz="1800">
                <a:solidFill>
                  <a:srgbClr val="FF0000"/>
                </a:solidFill>
              </a:rPr>
              <a:t>D</a:t>
            </a:r>
            <a:r>
              <a:rPr lang="en-US" sz="1800" baseline="-25000">
                <a:solidFill>
                  <a:srgbClr val="FF0000"/>
                </a:solidFill>
              </a:rPr>
              <a:t>3</a:t>
            </a:r>
            <a:endParaRPr lang="en-US" sz="2000">
              <a:latin typeface="Comic Sans MS" pitchFamily="66" charset="0"/>
            </a:endParaRPr>
          </a:p>
        </p:txBody>
      </p:sp>
      <p:sp>
        <p:nvSpPr>
          <p:cNvPr id="19" name="Date Placeholder 6"/>
          <p:cNvSpPr>
            <a:spLocks noGrp="1"/>
          </p:cNvSpPr>
          <p:nvPr>
            <p:ph type="dt" sz="half" idx="10"/>
          </p:nvPr>
        </p:nvSpPr>
        <p:spPr>
          <a:xfrm>
            <a:off x="685800" y="6248400"/>
            <a:ext cx="1905000" cy="457200"/>
          </a:xfrm>
        </p:spPr>
        <p:txBody>
          <a:bodyPr/>
          <a:lstStyle/>
          <a:p>
            <a:pPr>
              <a:defRPr/>
            </a:pPr>
            <a:r>
              <a:rPr lang="en-US" smtClean="0"/>
              <a:t>JLM 20101208</a:t>
            </a:r>
            <a:endParaRPr lang="en-US" dirty="0"/>
          </a:p>
        </p:txBody>
      </p:sp>
      <p:sp>
        <p:nvSpPr>
          <p:cNvPr id="20"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124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96132" presetClass="entr" presetSubtype="36836636" fill="hold" grpId="0" nodeType="clickEffect">
                                  <p:stCondLst>
                                    <p:cond delay="0"/>
                                  </p:stCondLst>
                                  <p:childTnLst>
                                    <p:set>
                                      <p:cBhvr>
                                        <p:cTn id="6" dur="1" fill="hold">
                                          <p:stCondLst>
                                            <p:cond delay="499"/>
                                          </p:stCondLst>
                                        </p:cTn>
                                        <p:tgtEl>
                                          <p:spTgt spid="215045"/>
                                        </p:tgtEl>
                                        <p:attrNameLst>
                                          <p:attrName>style.visibility</p:attrName>
                                        </p:attrNameLst>
                                      </p:cBhvr>
                                      <p:to>
                                        <p:strVal val="visible"/>
                                      </p:to>
                                    </p:set>
                                  </p:childTnLst>
                                </p:cTn>
                              </p:par>
                            </p:childTnLst>
                          </p:cTn>
                        </p:par>
                        <p:par>
                          <p:cTn id="7" fill="hold">
                            <p:stCondLst>
                              <p:cond delay="500"/>
                            </p:stCondLst>
                            <p:childTnLst>
                              <p:par>
                                <p:cTn id="8" presetID="0" presetClass="entr" presetSubtype="36839776" fill="hold" grpId="0" nodeType="afterEffect">
                                  <p:stCondLst>
                                    <p:cond delay="0"/>
                                  </p:stCondLst>
                                  <p:childTnLst>
                                    <p:set>
                                      <p:cBhvr>
                                        <p:cTn id="9" dur="1" fill="hold">
                                          <p:stCondLst>
                                            <p:cond delay="499"/>
                                          </p:stCondLst>
                                        </p:cTn>
                                        <p:tgtEl>
                                          <p:spTgt spid="215046"/>
                                        </p:tgtEl>
                                        <p:attrNameLst>
                                          <p:attrName>style.visibility</p:attrName>
                                        </p:attrNameLst>
                                      </p:cBhvr>
                                      <p:to>
                                        <p:strVal val="visible"/>
                                      </p:to>
                                    </p:set>
                                  </p:childTnLst>
                                </p:cTn>
                              </p:par>
                            </p:childTnLst>
                          </p:cTn>
                        </p:par>
                        <p:par>
                          <p:cTn id="10" fill="hold">
                            <p:stCondLst>
                              <p:cond delay="1000"/>
                            </p:stCondLst>
                            <p:childTnLst>
                              <p:par>
                                <p:cTn id="11" presetID="0" presetClass="entr" presetSubtype="36841428" fill="hold" grpId="0" nodeType="afterEffect">
                                  <p:stCondLst>
                                    <p:cond delay="0"/>
                                  </p:stCondLst>
                                  <p:childTnLst>
                                    <p:set>
                                      <p:cBhvr>
                                        <p:cTn id="12" dur="1" fill="hold">
                                          <p:stCondLst>
                                            <p:cond delay="499"/>
                                          </p:stCondLst>
                                        </p:cTn>
                                        <p:tgtEl>
                                          <p:spTgt spid="215047"/>
                                        </p:tgtEl>
                                        <p:attrNameLst>
                                          <p:attrName>style.visibility</p:attrName>
                                        </p:attrNameLst>
                                      </p:cBhvr>
                                      <p:to>
                                        <p:strVal val="visible"/>
                                      </p:to>
                                    </p:set>
                                  </p:childTnLst>
                                </p:cTn>
                              </p:par>
                            </p:childTnLst>
                          </p:cTn>
                        </p:par>
                        <p:par>
                          <p:cTn id="13" fill="hold">
                            <p:stCondLst>
                              <p:cond delay="1500"/>
                            </p:stCondLst>
                            <p:childTnLst>
                              <p:par>
                                <p:cTn id="14" presetID="0" presetClass="entr" presetSubtype="36842792" fill="hold" grpId="0" nodeType="afterEffect">
                                  <p:stCondLst>
                                    <p:cond delay="0"/>
                                  </p:stCondLst>
                                  <p:childTnLst>
                                    <p:set>
                                      <p:cBhvr>
                                        <p:cTn id="15" dur="1" fill="hold">
                                          <p:stCondLst>
                                            <p:cond delay="499"/>
                                          </p:stCondLst>
                                        </p:cTn>
                                        <p:tgtEl>
                                          <p:spTgt spid="215048"/>
                                        </p:tgtEl>
                                        <p:attrNameLst>
                                          <p:attrName>style.visibility</p:attrName>
                                        </p:attrNameLst>
                                      </p:cBhvr>
                                      <p:to>
                                        <p:strVal val="visible"/>
                                      </p:to>
                                    </p:set>
                                  </p:childTnLst>
                                </p:cTn>
                              </p:par>
                            </p:childTnLst>
                          </p:cTn>
                        </p:par>
                        <p:par>
                          <p:cTn id="16" fill="hold">
                            <p:stCondLst>
                              <p:cond delay="2000"/>
                            </p:stCondLst>
                            <p:childTnLst>
                              <p:par>
                                <p:cTn id="17" presetID="0" presetClass="entr" presetSubtype="36844088" fill="hold" grpId="0" nodeType="afterEffect">
                                  <p:stCondLst>
                                    <p:cond delay="0"/>
                                  </p:stCondLst>
                                  <p:childTnLst>
                                    <p:set>
                                      <p:cBhvr>
                                        <p:cTn id="18" dur="1" fill="hold">
                                          <p:stCondLst>
                                            <p:cond delay="499"/>
                                          </p:stCondLst>
                                        </p:cTn>
                                        <p:tgtEl>
                                          <p:spTgt spid="215049"/>
                                        </p:tgtEl>
                                        <p:attrNameLst>
                                          <p:attrName>style.visibility</p:attrName>
                                        </p:attrNameLst>
                                      </p:cBhvr>
                                      <p:to>
                                        <p:strVal val="visible"/>
                                      </p:to>
                                    </p:set>
                                  </p:childTnLst>
                                </p:cTn>
                              </p:par>
                            </p:childTnLst>
                          </p:cTn>
                        </p:par>
                        <p:par>
                          <p:cTn id="19" fill="hold">
                            <p:stCondLst>
                              <p:cond delay="2500"/>
                            </p:stCondLst>
                            <p:childTnLst>
                              <p:par>
                                <p:cTn id="20" presetID="0" presetClass="entr" presetSubtype="36845536" fill="hold" grpId="0" nodeType="afterEffect">
                                  <p:stCondLst>
                                    <p:cond delay="0"/>
                                  </p:stCondLst>
                                  <p:childTnLst>
                                    <p:set>
                                      <p:cBhvr>
                                        <p:cTn id="21" dur="1" fill="hold">
                                          <p:stCondLst>
                                            <p:cond delay="499"/>
                                          </p:stCondLst>
                                        </p:cTn>
                                        <p:tgtEl>
                                          <p:spTgt spid="215050"/>
                                        </p:tgtEl>
                                        <p:attrNameLst>
                                          <p:attrName>style.visibility</p:attrName>
                                        </p:attrNameLst>
                                      </p:cBhvr>
                                      <p:to>
                                        <p:strVal val="visible"/>
                                      </p:to>
                                    </p:set>
                                  </p:childTnLst>
                                </p:cTn>
                              </p:par>
                            </p:childTnLst>
                          </p:cTn>
                        </p:par>
                        <p:par>
                          <p:cTn id="22" fill="hold">
                            <p:stCondLst>
                              <p:cond delay="3000"/>
                            </p:stCondLst>
                            <p:childTnLst>
                              <p:par>
                                <p:cTn id="23" presetID="0" presetClass="entr" presetSubtype="36847048" fill="hold" grpId="0" nodeType="afterEffect">
                                  <p:stCondLst>
                                    <p:cond delay="0"/>
                                  </p:stCondLst>
                                  <p:childTnLst>
                                    <p:set>
                                      <p:cBhvr>
                                        <p:cTn id="24" dur="1" fill="hold">
                                          <p:stCondLst>
                                            <p:cond delay="499"/>
                                          </p:stCondLst>
                                        </p:cTn>
                                        <p:tgtEl>
                                          <p:spTgt spid="215051"/>
                                        </p:tgtEl>
                                        <p:attrNameLst>
                                          <p:attrName>style.visibility</p:attrName>
                                        </p:attrNameLst>
                                      </p:cBhvr>
                                      <p:to>
                                        <p:strVal val="visible"/>
                                      </p:to>
                                    </p:set>
                                  </p:childTnLst>
                                </p:cTn>
                              </p:par>
                            </p:childTnLst>
                          </p:cTn>
                        </p:par>
                        <p:par>
                          <p:cTn id="25" fill="hold">
                            <p:stCondLst>
                              <p:cond delay="3500"/>
                            </p:stCondLst>
                            <p:childTnLst>
                              <p:par>
                                <p:cTn id="26" presetID="0" presetClass="entr" presetSubtype="36848560" fill="hold" grpId="0" nodeType="afterEffect">
                                  <p:stCondLst>
                                    <p:cond delay="0"/>
                                  </p:stCondLst>
                                  <p:childTnLst>
                                    <p:set>
                                      <p:cBhvr>
                                        <p:cTn id="27" dur="1" fill="hold">
                                          <p:stCondLst>
                                            <p:cond delay="499"/>
                                          </p:stCondLst>
                                        </p:cTn>
                                        <p:tgtEl>
                                          <p:spTgt spid="215052"/>
                                        </p:tgtEl>
                                        <p:attrNameLst>
                                          <p:attrName>style.visibility</p:attrName>
                                        </p:attrNameLst>
                                      </p:cBhvr>
                                      <p:to>
                                        <p:strVal val="visible"/>
                                      </p:to>
                                    </p:set>
                                  </p:childTnLst>
                                </p:cTn>
                              </p:par>
                            </p:childTnLst>
                          </p:cTn>
                        </p:par>
                        <p:par>
                          <p:cTn id="28" fill="hold">
                            <p:stCondLst>
                              <p:cond delay="4000"/>
                            </p:stCondLst>
                            <p:childTnLst>
                              <p:par>
                                <p:cTn id="29" presetID="0" presetClass="entr" presetSubtype="36850072" fill="hold" grpId="0" nodeType="afterEffect">
                                  <p:stCondLst>
                                    <p:cond delay="0"/>
                                  </p:stCondLst>
                                  <p:childTnLst>
                                    <p:set>
                                      <p:cBhvr>
                                        <p:cTn id="30" dur="1" fill="hold">
                                          <p:stCondLst>
                                            <p:cond delay="499"/>
                                          </p:stCondLst>
                                        </p:cTn>
                                        <p:tgtEl>
                                          <p:spTgt spid="215053"/>
                                        </p:tgtEl>
                                        <p:attrNameLst>
                                          <p:attrName>style.visibility</p:attrName>
                                        </p:attrNameLst>
                                      </p:cBhvr>
                                      <p:to>
                                        <p:strVal val="visible"/>
                                      </p:to>
                                    </p:set>
                                  </p:childTnLst>
                                </p:cTn>
                              </p:par>
                            </p:childTnLst>
                          </p:cTn>
                        </p:par>
                        <p:par>
                          <p:cTn id="31" fill="hold">
                            <p:stCondLst>
                              <p:cond delay="4500"/>
                            </p:stCondLst>
                            <p:childTnLst>
                              <p:par>
                                <p:cTn id="32" presetID="0" presetClass="entr" presetSubtype="36851584" fill="hold" grpId="0" nodeType="afterEffect">
                                  <p:stCondLst>
                                    <p:cond delay="0"/>
                                  </p:stCondLst>
                                  <p:childTnLst>
                                    <p:set>
                                      <p:cBhvr>
                                        <p:cTn id="33" dur="1" fill="hold">
                                          <p:stCondLst>
                                            <p:cond delay="499"/>
                                          </p:stCondLst>
                                        </p:cTn>
                                        <p:tgtEl>
                                          <p:spTgt spid="215054"/>
                                        </p:tgtEl>
                                        <p:attrNameLst>
                                          <p:attrName>style.visibility</p:attrName>
                                        </p:attrNameLst>
                                      </p:cBhvr>
                                      <p:to>
                                        <p:strVal val="visible"/>
                                      </p:to>
                                    </p:set>
                                  </p:childTnLst>
                                </p:cTn>
                              </p:par>
                            </p:childTnLst>
                          </p:cTn>
                        </p:par>
                        <p:par>
                          <p:cTn id="34" fill="hold">
                            <p:stCondLst>
                              <p:cond delay="5000"/>
                            </p:stCondLst>
                            <p:childTnLst>
                              <p:par>
                                <p:cTn id="35" presetID="0" presetClass="entr" presetSubtype="36853096" fill="hold" grpId="0" nodeType="afterEffect">
                                  <p:stCondLst>
                                    <p:cond delay="0"/>
                                  </p:stCondLst>
                                  <p:childTnLst>
                                    <p:set>
                                      <p:cBhvr>
                                        <p:cTn id="36" dur="1" fill="hold">
                                          <p:stCondLst>
                                            <p:cond delay="499"/>
                                          </p:stCondLst>
                                        </p:cTn>
                                        <p:tgtEl>
                                          <p:spTgt spid="215055"/>
                                        </p:tgtEl>
                                        <p:attrNameLst>
                                          <p:attrName>style.visibility</p:attrName>
                                        </p:attrNameLst>
                                      </p:cBhvr>
                                      <p:to>
                                        <p:strVal val="visible"/>
                                      </p:to>
                                    </p:set>
                                  </p:childTnLst>
                                </p:cTn>
                              </p:par>
                            </p:childTnLst>
                          </p:cTn>
                        </p:par>
                        <p:par>
                          <p:cTn id="37" fill="hold">
                            <p:stCondLst>
                              <p:cond delay="5500"/>
                            </p:stCondLst>
                            <p:childTnLst>
                              <p:par>
                                <p:cTn id="38" presetID="0" presetClass="entr" presetSubtype="36854608" fill="hold" grpId="0" nodeType="afterEffect">
                                  <p:stCondLst>
                                    <p:cond delay="0"/>
                                  </p:stCondLst>
                                  <p:childTnLst>
                                    <p:set>
                                      <p:cBhvr>
                                        <p:cTn id="39" dur="1" fill="hold">
                                          <p:stCondLst>
                                            <p:cond delay="499"/>
                                          </p:stCondLst>
                                        </p:cTn>
                                        <p:tgtEl>
                                          <p:spTgt spid="215056"/>
                                        </p:tgtEl>
                                        <p:attrNameLst>
                                          <p:attrName>style.visibility</p:attrName>
                                        </p:attrNameLst>
                                      </p:cBhvr>
                                      <p:to>
                                        <p:strVal val="visible"/>
                                      </p:to>
                                    </p:set>
                                  </p:childTnLst>
                                </p:cTn>
                              </p:par>
                            </p:childTnLst>
                          </p:cTn>
                        </p:par>
                        <p:par>
                          <p:cTn id="40" fill="hold">
                            <p:stCondLst>
                              <p:cond delay="6000"/>
                            </p:stCondLst>
                            <p:childTnLst>
                              <p:par>
                                <p:cTn id="41" presetID="0" presetClass="entr" presetSubtype="36856120" fill="hold" grpId="0" nodeType="afterEffect">
                                  <p:stCondLst>
                                    <p:cond delay="0"/>
                                  </p:stCondLst>
                                  <p:childTnLst>
                                    <p:set>
                                      <p:cBhvr>
                                        <p:cTn id="42" dur="1" fill="hold">
                                          <p:stCondLst>
                                            <p:cond delay="499"/>
                                          </p:stCondLst>
                                        </p:cTn>
                                        <p:tgtEl>
                                          <p:spTgt spid="215057"/>
                                        </p:tgtEl>
                                        <p:attrNameLst>
                                          <p:attrName>style.visibility</p:attrName>
                                        </p:attrNameLst>
                                      </p:cBhvr>
                                      <p:to>
                                        <p:strVal val="visible"/>
                                      </p:to>
                                    </p:set>
                                  </p:childTnLst>
                                </p:cTn>
                              </p:par>
                            </p:childTnLst>
                          </p:cTn>
                        </p:par>
                        <p:par>
                          <p:cTn id="43" fill="hold">
                            <p:stCondLst>
                              <p:cond delay="6500"/>
                            </p:stCondLst>
                            <p:childTnLst>
                              <p:par>
                                <p:cTn id="44" presetID="0" presetClass="entr" presetSubtype="36857632" fill="hold" grpId="0" nodeType="afterEffect">
                                  <p:stCondLst>
                                    <p:cond delay="0"/>
                                  </p:stCondLst>
                                  <p:childTnLst>
                                    <p:set>
                                      <p:cBhvr>
                                        <p:cTn id="45" dur="1" fill="hold">
                                          <p:stCondLst>
                                            <p:cond delay="499"/>
                                          </p:stCondLst>
                                        </p:cTn>
                                        <p:tgtEl>
                                          <p:spTgt spid="215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5" grpId="0" autoUpdateAnimBg="0"/>
      <p:bldP spid="215046" grpId="0" autoUpdateAnimBg="0"/>
      <p:bldP spid="215047" grpId="0" autoUpdateAnimBg="0"/>
      <p:bldP spid="215048" grpId="0" autoUpdateAnimBg="0"/>
      <p:bldP spid="215049" grpId="0" autoUpdateAnimBg="0"/>
      <p:bldP spid="215050" grpId="0" autoUpdateAnimBg="0"/>
      <p:bldP spid="215051" grpId="0" autoUpdateAnimBg="0"/>
      <p:bldP spid="215052" grpId="0" autoUpdateAnimBg="0"/>
      <p:bldP spid="215053" grpId="0" autoUpdateAnimBg="0"/>
      <p:bldP spid="215054" grpId="0" autoUpdateAnimBg="0"/>
      <p:bldP spid="215055" grpId="0" autoUpdateAnimBg="0"/>
      <p:bldP spid="215056" grpId="0" autoUpdateAnimBg="0"/>
      <p:bldP spid="215057" grpId="0" autoUpdateAnimBg="0"/>
      <p:bldP spid="215058"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685800" y="76200"/>
            <a:ext cx="7772400" cy="762000"/>
          </a:xfrm>
        </p:spPr>
        <p:txBody>
          <a:bodyPr/>
          <a:lstStyle/>
          <a:p>
            <a:r>
              <a:rPr lang="en-US" sz="3600" dirty="0"/>
              <a:t>Key Schedule</a:t>
            </a:r>
          </a:p>
        </p:txBody>
      </p:sp>
      <p:sp>
        <p:nvSpPr>
          <p:cNvPr id="220163" name="Rectangle 3"/>
          <p:cNvSpPr>
            <a:spLocks noGrp="1" noChangeArrowheads="1"/>
          </p:cNvSpPr>
          <p:nvPr>
            <p:ph type="body" idx="1"/>
          </p:nvPr>
        </p:nvSpPr>
        <p:spPr>
          <a:xfrm>
            <a:off x="685800" y="1219200"/>
            <a:ext cx="7848600" cy="1295400"/>
          </a:xfrm>
        </p:spPr>
        <p:txBody>
          <a:bodyPr/>
          <a:lstStyle/>
          <a:p>
            <a:r>
              <a:rPr lang="en-US" sz="2400" dirty="0"/>
              <a:t>Assuming 128-bit key</a:t>
            </a:r>
          </a:p>
          <a:p>
            <a:r>
              <a:rPr lang="en-US" sz="2400" dirty="0"/>
              <a:t>See textbook for details</a:t>
            </a:r>
          </a:p>
        </p:txBody>
      </p:sp>
      <p:pic>
        <p:nvPicPr>
          <p:cNvPr id="220165" name="Picture 5" descr="slide0010_image003"/>
          <p:cNvPicPr>
            <a:picLocks noChangeAspect="1" noChangeArrowheads="1"/>
          </p:cNvPicPr>
          <p:nvPr/>
        </p:nvPicPr>
        <p:blipFill>
          <a:blip r:embed="rId2" cstate="print"/>
          <a:srcRect/>
          <a:stretch>
            <a:fillRect/>
          </a:stretch>
        </p:blipFill>
        <p:spPr bwMode="auto">
          <a:xfrm>
            <a:off x="914400" y="2514600"/>
            <a:ext cx="7315200" cy="3135313"/>
          </a:xfrm>
          <a:prstGeom prst="rect">
            <a:avLst/>
          </a:prstGeom>
          <a:noFill/>
        </p:spPr>
      </p:pic>
      <p:sp>
        <p:nvSpPr>
          <p:cNvPr id="6" name="Date Placeholder 6"/>
          <p:cNvSpPr>
            <a:spLocks noGrp="1"/>
          </p:cNvSpPr>
          <p:nvPr>
            <p:ph type="dt" sz="half" idx="10"/>
          </p:nvPr>
        </p:nvSpPr>
        <p:spPr>
          <a:xfrm>
            <a:off x="685800" y="6248400"/>
            <a:ext cx="1905000" cy="457200"/>
          </a:xfrm>
        </p:spPr>
        <p:txBody>
          <a:bodyPr/>
          <a:lstStyle/>
          <a:p>
            <a:pPr>
              <a:defRPr/>
            </a:pPr>
            <a:r>
              <a:rPr lang="en-US" smtClean="0"/>
              <a:t>JLM 20101208</a:t>
            </a:r>
            <a:endParaRPr lang="en-US" dirty="0"/>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125</a:t>
            </a:fld>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76200"/>
            <a:ext cx="7696200" cy="685800"/>
          </a:xfrm>
        </p:spPr>
        <p:txBody>
          <a:bodyPr/>
          <a:lstStyle/>
          <a:p>
            <a:r>
              <a:rPr lang="en-US" sz="3600" dirty="0" err="1"/>
              <a:t>Subkeys</a:t>
            </a:r>
            <a:endParaRPr lang="en-US" dirty="0"/>
          </a:p>
        </p:txBody>
      </p:sp>
      <p:sp>
        <p:nvSpPr>
          <p:cNvPr id="222211" name="Rectangle 3"/>
          <p:cNvSpPr>
            <a:spLocks noGrp="1" noChangeArrowheads="1"/>
          </p:cNvSpPr>
          <p:nvPr>
            <p:ph type="body" idx="1"/>
          </p:nvPr>
        </p:nvSpPr>
        <p:spPr>
          <a:xfrm>
            <a:off x="152400" y="1600200"/>
            <a:ext cx="3200400" cy="2590800"/>
          </a:xfrm>
        </p:spPr>
        <p:txBody>
          <a:bodyPr/>
          <a:lstStyle/>
          <a:p>
            <a:r>
              <a:rPr lang="en-US" sz="2400" dirty="0"/>
              <a:t>Encryption and decryption </a:t>
            </a:r>
            <a:r>
              <a:rPr lang="en-US" sz="2400" dirty="0" err="1"/>
              <a:t>subkeys</a:t>
            </a:r>
            <a:endParaRPr lang="en-US" sz="2400" dirty="0"/>
          </a:p>
        </p:txBody>
      </p:sp>
      <p:pic>
        <p:nvPicPr>
          <p:cNvPr id="222212" name="Picture 4"/>
          <p:cNvPicPr>
            <a:picLocks noChangeAspect="1" noChangeArrowheads="1"/>
          </p:cNvPicPr>
          <p:nvPr/>
        </p:nvPicPr>
        <p:blipFill>
          <a:blip r:embed="rId2" cstate="print"/>
          <a:srcRect/>
          <a:stretch>
            <a:fillRect/>
          </a:stretch>
        </p:blipFill>
        <p:spPr bwMode="auto">
          <a:xfrm>
            <a:off x="3657600" y="1636713"/>
            <a:ext cx="5029200" cy="4535487"/>
          </a:xfrm>
          <a:prstGeom prst="rect">
            <a:avLst/>
          </a:prstGeom>
          <a:noFill/>
        </p:spPr>
      </p:pic>
      <p:sp>
        <p:nvSpPr>
          <p:cNvPr id="6" name="Date Placeholder 6"/>
          <p:cNvSpPr>
            <a:spLocks noGrp="1"/>
          </p:cNvSpPr>
          <p:nvPr>
            <p:ph type="dt" sz="half" idx="10"/>
          </p:nvPr>
        </p:nvSpPr>
        <p:spPr>
          <a:xfrm>
            <a:off x="685800" y="6248400"/>
            <a:ext cx="1905000" cy="457200"/>
          </a:xfrm>
        </p:spPr>
        <p:txBody>
          <a:bodyPr/>
          <a:lstStyle/>
          <a:p>
            <a:pPr>
              <a:defRPr/>
            </a:pPr>
            <a:r>
              <a:rPr lang="en-US" smtClean="0"/>
              <a:t>JLM 20101208</a:t>
            </a:r>
            <a:endParaRPr lang="en-US" dirty="0"/>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126</a:t>
            </a:fld>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685800" y="0"/>
            <a:ext cx="7772400" cy="533400"/>
          </a:xfrm>
        </p:spPr>
        <p:txBody>
          <a:bodyPr/>
          <a:lstStyle/>
          <a:p>
            <a:r>
              <a:rPr lang="en-US" sz="3600" dirty="0" err="1"/>
              <a:t>Akelarre</a:t>
            </a:r>
            <a:r>
              <a:rPr lang="en-US" sz="3600" dirty="0"/>
              <a:t> Round</a:t>
            </a:r>
          </a:p>
        </p:txBody>
      </p:sp>
      <p:sp>
        <p:nvSpPr>
          <p:cNvPr id="218115" name="Rectangle 3"/>
          <p:cNvSpPr>
            <a:spLocks noGrp="1" noChangeArrowheads="1"/>
          </p:cNvSpPr>
          <p:nvPr>
            <p:ph type="body" idx="1"/>
          </p:nvPr>
        </p:nvSpPr>
        <p:spPr>
          <a:xfrm>
            <a:off x="762000" y="1295400"/>
            <a:ext cx="7772400" cy="4572000"/>
          </a:xfrm>
        </p:spPr>
        <p:txBody>
          <a:bodyPr/>
          <a:lstStyle/>
          <a:p>
            <a:r>
              <a:rPr lang="en-US" sz="2400" dirty="0" smtClean="0">
                <a:latin typeface="Arial" pitchFamily="34" charset="0"/>
                <a:cs typeface="Arial" pitchFamily="34" charset="0"/>
              </a:rPr>
              <a:t>Input to round r: (A</a:t>
            </a:r>
            <a:r>
              <a:rPr lang="en-US" sz="2400" baseline="-25000" dirty="0" smtClean="0">
                <a:latin typeface="Arial" pitchFamily="34" charset="0"/>
                <a:cs typeface="Arial" pitchFamily="34" charset="0"/>
              </a:rPr>
              <a:t>0</a:t>
            </a:r>
            <a:r>
              <a:rPr lang="en-US" sz="2400" dirty="0" smtClean="0">
                <a:latin typeface="Arial" pitchFamily="34" charset="0"/>
                <a:cs typeface="Arial" pitchFamily="34" charset="0"/>
              </a:rPr>
              <a:t>,A</a:t>
            </a:r>
            <a:r>
              <a:rPr lang="en-US" sz="2400" baseline="-25000" dirty="0" smtClean="0">
                <a:latin typeface="Arial" pitchFamily="34" charset="0"/>
                <a:cs typeface="Arial" pitchFamily="34" charset="0"/>
              </a:rPr>
              <a:t>1</a:t>
            </a:r>
            <a:r>
              <a:rPr lang="en-US" sz="2400" dirty="0" smtClean="0">
                <a:latin typeface="Arial" pitchFamily="34" charset="0"/>
                <a:cs typeface="Arial" pitchFamily="34" charset="0"/>
              </a:rPr>
              <a:t>,A</a:t>
            </a:r>
            <a:r>
              <a:rPr lang="en-US" sz="2400" baseline="-25000" dirty="0" smtClean="0">
                <a:latin typeface="Arial" pitchFamily="34" charset="0"/>
                <a:cs typeface="Arial" pitchFamily="34" charset="0"/>
              </a:rPr>
              <a:t>2</a:t>
            </a:r>
            <a:r>
              <a:rPr lang="en-US" sz="2400" dirty="0" smtClean="0">
                <a:latin typeface="Arial" pitchFamily="34" charset="0"/>
                <a:cs typeface="Arial" pitchFamily="34" charset="0"/>
              </a:rPr>
              <a:t>,A</a:t>
            </a:r>
            <a:r>
              <a:rPr lang="en-US" sz="2400" baseline="-25000" dirty="0" smtClean="0">
                <a:latin typeface="Arial" pitchFamily="34" charset="0"/>
                <a:cs typeface="Arial" pitchFamily="34" charset="0"/>
              </a:rPr>
              <a:t>3</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a:p>
            <a:r>
              <a:rPr lang="en-US" sz="2400" dirty="0" smtClean="0">
                <a:latin typeface="Arial" pitchFamily="34" charset="0"/>
                <a:cs typeface="Arial" pitchFamily="34" charset="0"/>
              </a:rPr>
              <a:t>Output of round r: (B</a:t>
            </a:r>
            <a:r>
              <a:rPr lang="en-US" sz="2400" baseline="-25000" dirty="0" smtClean="0">
                <a:latin typeface="Arial" pitchFamily="34" charset="0"/>
                <a:cs typeface="Arial" pitchFamily="34" charset="0"/>
              </a:rPr>
              <a:t>0</a:t>
            </a:r>
            <a:r>
              <a:rPr lang="en-US" sz="2400" dirty="0" smtClean="0">
                <a:latin typeface="Arial" pitchFamily="34" charset="0"/>
                <a:cs typeface="Arial" pitchFamily="34" charset="0"/>
              </a:rPr>
              <a:t>,B</a:t>
            </a:r>
            <a:r>
              <a:rPr lang="en-US" sz="2400" baseline="-25000" dirty="0" smtClean="0">
                <a:latin typeface="Arial" pitchFamily="34" charset="0"/>
                <a:cs typeface="Arial" pitchFamily="34" charset="0"/>
              </a:rPr>
              <a:t>1</a:t>
            </a:r>
            <a:r>
              <a:rPr lang="en-US" sz="2400" dirty="0" smtClean="0">
                <a:latin typeface="Arial" pitchFamily="34" charset="0"/>
                <a:cs typeface="Arial" pitchFamily="34" charset="0"/>
              </a:rPr>
              <a:t>,B</a:t>
            </a:r>
            <a:r>
              <a:rPr lang="en-US" sz="2400" baseline="-25000" dirty="0" smtClean="0">
                <a:latin typeface="Arial" pitchFamily="34" charset="0"/>
                <a:cs typeface="Arial" pitchFamily="34" charset="0"/>
              </a:rPr>
              <a:t>2</a:t>
            </a:r>
            <a:r>
              <a:rPr lang="en-US" sz="2400" dirty="0" smtClean="0">
                <a:latin typeface="Arial" pitchFamily="34" charset="0"/>
                <a:cs typeface="Arial" pitchFamily="34" charset="0"/>
              </a:rPr>
              <a:t>,B</a:t>
            </a:r>
            <a:r>
              <a:rPr lang="en-US" sz="2400" baseline="-25000" dirty="0" smtClean="0">
                <a:latin typeface="Arial" pitchFamily="34" charset="0"/>
                <a:cs typeface="Arial" pitchFamily="34" charset="0"/>
              </a:rPr>
              <a:t>3</a:t>
            </a:r>
            <a:r>
              <a:rPr lang="en-US" sz="2400" dirty="0" smtClean="0">
                <a:latin typeface="Arial" pitchFamily="34" charset="0"/>
                <a:cs typeface="Arial" pitchFamily="34" charset="0"/>
              </a:rPr>
              <a:t>).</a:t>
            </a:r>
          </a:p>
          <a:p>
            <a:r>
              <a:rPr lang="en-US" sz="2400" dirty="0" smtClean="0">
                <a:latin typeface="Arial" pitchFamily="34" charset="0"/>
                <a:cs typeface="Arial" pitchFamily="34" charset="0"/>
              </a:rPr>
              <a:t>(</a:t>
            </a:r>
            <a:r>
              <a:rPr lang="en-US" sz="2400" dirty="0">
                <a:latin typeface="Arial" pitchFamily="34" charset="0"/>
                <a:cs typeface="Arial" pitchFamily="34" charset="0"/>
              </a:rPr>
              <a:t>B</a:t>
            </a:r>
            <a:r>
              <a:rPr lang="en-US" sz="2400" baseline="-25000" dirty="0">
                <a:latin typeface="Arial" pitchFamily="34" charset="0"/>
                <a:cs typeface="Arial" pitchFamily="34" charset="0"/>
              </a:rPr>
              <a:t>0</a:t>
            </a:r>
            <a:r>
              <a:rPr lang="en-US" sz="2400" dirty="0">
                <a:latin typeface="Arial" pitchFamily="34" charset="0"/>
                <a:cs typeface="Arial" pitchFamily="34" charset="0"/>
              </a:rPr>
              <a:t>,B</a:t>
            </a:r>
            <a:r>
              <a:rPr lang="en-US" sz="2400" baseline="-25000" dirty="0">
                <a:latin typeface="Arial" pitchFamily="34" charset="0"/>
                <a:cs typeface="Arial" pitchFamily="34" charset="0"/>
              </a:rPr>
              <a:t>1</a:t>
            </a:r>
            <a:r>
              <a:rPr lang="en-US" sz="2400" dirty="0">
                <a:latin typeface="Arial" pitchFamily="34" charset="0"/>
                <a:cs typeface="Arial" pitchFamily="34" charset="0"/>
              </a:rPr>
              <a:t>,B</a:t>
            </a:r>
            <a:r>
              <a:rPr lang="en-US" sz="2400" baseline="-25000" dirty="0">
                <a:latin typeface="Arial" pitchFamily="34" charset="0"/>
                <a:cs typeface="Arial" pitchFamily="34" charset="0"/>
              </a:rPr>
              <a:t>2</a:t>
            </a:r>
            <a:r>
              <a:rPr lang="en-US" sz="2400" dirty="0">
                <a:latin typeface="Arial" pitchFamily="34" charset="0"/>
                <a:cs typeface="Arial" pitchFamily="34" charset="0"/>
              </a:rPr>
              <a:t>,B</a:t>
            </a:r>
            <a:r>
              <a:rPr lang="en-US" sz="2400" baseline="-25000" dirty="0">
                <a:latin typeface="Arial" pitchFamily="34" charset="0"/>
                <a:cs typeface="Arial" pitchFamily="34" charset="0"/>
              </a:rPr>
              <a:t>3</a:t>
            </a:r>
            <a:r>
              <a:rPr lang="en-US" sz="2400" dirty="0" smtClean="0">
                <a:latin typeface="Arial" pitchFamily="34" charset="0"/>
                <a:cs typeface="Arial" pitchFamily="34" charset="0"/>
              </a:rPr>
              <a:t>)= </a:t>
            </a:r>
            <a:r>
              <a:rPr lang="en-US" sz="2400" dirty="0">
                <a:latin typeface="Arial" pitchFamily="34" charset="0"/>
                <a:cs typeface="Arial" pitchFamily="34" charset="0"/>
              </a:rPr>
              <a:t>(A</a:t>
            </a:r>
            <a:r>
              <a:rPr lang="en-US" sz="2400" baseline="-25000" dirty="0">
                <a:latin typeface="Arial" pitchFamily="34" charset="0"/>
                <a:cs typeface="Arial" pitchFamily="34" charset="0"/>
              </a:rPr>
              <a:t>0</a:t>
            </a:r>
            <a:r>
              <a:rPr lang="en-US" sz="2400" dirty="0">
                <a:latin typeface="Arial" pitchFamily="34" charset="0"/>
                <a:cs typeface="Arial" pitchFamily="34" charset="0"/>
              </a:rPr>
              <a:t>,A</a:t>
            </a:r>
            <a:r>
              <a:rPr lang="en-US" sz="2400" baseline="-25000" dirty="0">
                <a:latin typeface="Arial" pitchFamily="34" charset="0"/>
                <a:cs typeface="Arial" pitchFamily="34" charset="0"/>
              </a:rPr>
              <a:t>1</a:t>
            </a:r>
            <a:r>
              <a:rPr lang="en-US" sz="2400" dirty="0">
                <a:latin typeface="Arial" pitchFamily="34" charset="0"/>
                <a:cs typeface="Arial" pitchFamily="34" charset="0"/>
              </a:rPr>
              <a:t>,A</a:t>
            </a:r>
            <a:r>
              <a:rPr lang="en-US" sz="2400" baseline="-25000" dirty="0">
                <a:latin typeface="Arial" pitchFamily="34" charset="0"/>
                <a:cs typeface="Arial" pitchFamily="34" charset="0"/>
              </a:rPr>
              <a:t>2</a:t>
            </a:r>
            <a:r>
              <a:rPr lang="en-US" sz="2400" dirty="0">
                <a:latin typeface="Arial" pitchFamily="34" charset="0"/>
                <a:cs typeface="Arial" pitchFamily="34" charset="0"/>
              </a:rPr>
              <a:t>,A</a:t>
            </a:r>
            <a:r>
              <a:rPr lang="en-US" sz="2400" baseline="-25000" dirty="0">
                <a:latin typeface="Arial" pitchFamily="34" charset="0"/>
                <a:cs typeface="Arial" pitchFamily="34" charset="0"/>
              </a:rPr>
              <a:t>3</a:t>
            </a:r>
            <a:r>
              <a:rPr lang="en-US" sz="2400" dirty="0">
                <a:latin typeface="Arial" pitchFamily="34" charset="0"/>
                <a:cs typeface="Arial" pitchFamily="34" charset="0"/>
              </a:rPr>
              <a:t>) &lt;&lt;&lt; </a:t>
            </a:r>
            <a:r>
              <a:rPr lang="en-US" sz="2400" dirty="0">
                <a:latin typeface="Arial" pitchFamily="34" charset="0"/>
                <a:cs typeface="Arial" pitchFamily="34" charset="0"/>
                <a:sym typeface="Symbol" pitchFamily="18" charset="2"/>
              </a:rPr>
              <a:t></a:t>
            </a:r>
            <a:r>
              <a:rPr lang="en-US" sz="2400" dirty="0">
                <a:latin typeface="Arial" pitchFamily="34" charset="0"/>
                <a:cs typeface="Arial" pitchFamily="34" charset="0"/>
              </a:rPr>
              <a:t>K</a:t>
            </a:r>
            <a:r>
              <a:rPr lang="en-US" sz="2400" baseline="-25000" dirty="0">
                <a:latin typeface="Arial" pitchFamily="34" charset="0"/>
                <a:cs typeface="Arial" pitchFamily="34" charset="0"/>
              </a:rPr>
              <a:t>13r+4</a:t>
            </a:r>
            <a:r>
              <a:rPr lang="en-US" sz="2400" dirty="0">
                <a:latin typeface="Arial" pitchFamily="34" charset="0"/>
                <a:cs typeface="Arial" pitchFamily="34" charset="0"/>
                <a:sym typeface="Symbol" pitchFamily="18" charset="2"/>
              </a:rPr>
              <a:t></a:t>
            </a:r>
            <a:r>
              <a:rPr lang="en-US" sz="2400" baseline="-25000" dirty="0">
                <a:latin typeface="Arial" pitchFamily="34" charset="0"/>
                <a:cs typeface="Arial" pitchFamily="34" charset="0"/>
              </a:rPr>
              <a:t>25…31</a:t>
            </a:r>
            <a:r>
              <a:rPr lang="en-US" sz="2400" dirty="0">
                <a:latin typeface="Arial" pitchFamily="34" charset="0"/>
                <a:cs typeface="Arial" pitchFamily="34" charset="0"/>
              </a:rPr>
              <a:t> </a:t>
            </a:r>
          </a:p>
          <a:p>
            <a:r>
              <a:rPr lang="en-US" sz="2400" dirty="0" smtClean="0">
                <a:latin typeface="Arial" pitchFamily="34" charset="0"/>
                <a:cs typeface="Arial" pitchFamily="34" charset="0"/>
              </a:rPr>
              <a:t>Output of AR structure: (T</a:t>
            </a:r>
            <a:r>
              <a:rPr lang="en-US" sz="2400" baseline="-25000" dirty="0" smtClean="0">
                <a:latin typeface="Arial" pitchFamily="34" charset="0"/>
                <a:cs typeface="Arial" pitchFamily="34" charset="0"/>
              </a:rPr>
              <a:t>0</a:t>
            </a:r>
            <a:r>
              <a:rPr lang="en-US" sz="2400" dirty="0" smtClean="0">
                <a:latin typeface="Arial" pitchFamily="34" charset="0"/>
                <a:cs typeface="Arial" pitchFamily="34" charset="0"/>
              </a:rPr>
              <a:t>,T</a:t>
            </a:r>
            <a:r>
              <a:rPr lang="en-US" sz="2400" baseline="-25000" dirty="0" smtClean="0">
                <a:latin typeface="Arial" pitchFamily="34" charset="0"/>
                <a:cs typeface="Arial" pitchFamily="34" charset="0"/>
              </a:rPr>
              <a:t>1</a:t>
            </a:r>
            <a:r>
              <a:rPr lang="en-US" sz="2400" dirty="0" smtClean="0">
                <a:latin typeface="Arial" pitchFamily="34" charset="0"/>
                <a:cs typeface="Arial" pitchFamily="34" charset="0"/>
              </a:rPr>
              <a:t>)= AR(B</a:t>
            </a:r>
            <a:r>
              <a:rPr lang="en-US" sz="2400" baseline="-25000" dirty="0" smtClean="0">
                <a:latin typeface="Arial" pitchFamily="34" charset="0"/>
                <a:cs typeface="Arial" pitchFamily="34" charset="0"/>
              </a:rPr>
              <a:t>0</a:t>
            </a:r>
            <a:r>
              <a:rPr lang="en-US" sz="2400" dirty="0" smtClean="0">
                <a:latin typeface="Arial" pitchFamily="34" charset="0"/>
                <a:cs typeface="Arial" pitchFamily="34" charset="0"/>
                <a:sym typeface="Symbol" pitchFamily="18" charset="2"/>
              </a:rPr>
              <a:t></a:t>
            </a:r>
            <a:r>
              <a:rPr lang="en-US" sz="2400" dirty="0" smtClean="0">
                <a:latin typeface="Arial" pitchFamily="34" charset="0"/>
                <a:cs typeface="Arial" pitchFamily="34" charset="0"/>
              </a:rPr>
              <a:t>B</a:t>
            </a:r>
            <a:r>
              <a:rPr lang="en-US" sz="2400" baseline="-25000" dirty="0" smtClean="0">
                <a:latin typeface="Arial" pitchFamily="34" charset="0"/>
                <a:cs typeface="Arial" pitchFamily="34" charset="0"/>
              </a:rPr>
              <a:t>2</a:t>
            </a:r>
            <a:r>
              <a:rPr lang="en-US" sz="2400" dirty="0" smtClean="0">
                <a:latin typeface="Arial" pitchFamily="34" charset="0"/>
                <a:cs typeface="Arial" pitchFamily="34" charset="0"/>
              </a:rPr>
              <a:t>, B</a:t>
            </a:r>
            <a:r>
              <a:rPr lang="en-US" sz="2400" baseline="-25000" dirty="0" smtClean="0">
                <a:latin typeface="Arial" pitchFamily="34" charset="0"/>
                <a:cs typeface="Arial" pitchFamily="34" charset="0"/>
              </a:rPr>
              <a:t>1</a:t>
            </a:r>
            <a:r>
              <a:rPr lang="en-US" sz="2400" dirty="0" smtClean="0">
                <a:latin typeface="Arial" pitchFamily="34" charset="0"/>
                <a:cs typeface="Arial" pitchFamily="34" charset="0"/>
                <a:sym typeface="Symbol" pitchFamily="18" charset="2"/>
              </a:rPr>
              <a:t></a:t>
            </a:r>
            <a:r>
              <a:rPr lang="en-US" sz="2400" dirty="0" smtClean="0">
                <a:latin typeface="Arial" pitchFamily="34" charset="0"/>
                <a:cs typeface="Arial" pitchFamily="34" charset="0"/>
              </a:rPr>
              <a:t>B</a:t>
            </a:r>
            <a:r>
              <a:rPr lang="en-US" sz="2400" baseline="-25000" dirty="0" smtClean="0">
                <a:latin typeface="Arial" pitchFamily="34" charset="0"/>
                <a:cs typeface="Arial" pitchFamily="34" charset="0"/>
              </a:rPr>
              <a:t>3</a:t>
            </a:r>
            <a:r>
              <a:rPr lang="en-US" sz="2400" dirty="0" smtClean="0">
                <a:latin typeface="Arial" pitchFamily="34" charset="0"/>
                <a:cs typeface="Arial" pitchFamily="34" charset="0"/>
              </a:rPr>
              <a:t>)</a:t>
            </a:r>
          </a:p>
          <a:p>
            <a:pPr lvl="1"/>
            <a:r>
              <a:rPr lang="en-US" sz="2400" dirty="0" smtClean="0">
                <a:latin typeface="Arial" pitchFamily="34" charset="0"/>
                <a:cs typeface="Arial" pitchFamily="34" charset="0"/>
              </a:rPr>
              <a:t>We ignore dependence of AR on </a:t>
            </a:r>
            <a:r>
              <a:rPr lang="en-US" sz="2400" dirty="0" err="1" smtClean="0">
                <a:latin typeface="Arial" pitchFamily="34" charset="0"/>
                <a:cs typeface="Arial" pitchFamily="34" charset="0"/>
              </a:rPr>
              <a:t>subkey</a:t>
            </a:r>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If (D</a:t>
            </a:r>
            <a:r>
              <a:rPr lang="en-US" sz="2400" baseline="-25000" dirty="0" smtClean="0">
                <a:latin typeface="Arial" pitchFamily="34" charset="0"/>
                <a:cs typeface="Arial" pitchFamily="34" charset="0"/>
              </a:rPr>
              <a:t>0</a:t>
            </a:r>
            <a:r>
              <a:rPr lang="en-US" sz="2400" dirty="0" smtClean="0">
                <a:latin typeface="Arial" pitchFamily="34" charset="0"/>
                <a:cs typeface="Arial" pitchFamily="34" charset="0"/>
              </a:rPr>
              <a:t>,D</a:t>
            </a:r>
            <a:r>
              <a:rPr lang="en-US" sz="2400" baseline="-25000" dirty="0" smtClean="0">
                <a:latin typeface="Arial" pitchFamily="34" charset="0"/>
                <a:cs typeface="Arial" pitchFamily="34" charset="0"/>
              </a:rPr>
              <a:t>1</a:t>
            </a:r>
            <a:r>
              <a:rPr lang="en-US" sz="2400" dirty="0" smtClean="0">
                <a:latin typeface="Arial" pitchFamily="34" charset="0"/>
                <a:cs typeface="Arial" pitchFamily="34" charset="0"/>
              </a:rPr>
              <a:t>,D</a:t>
            </a:r>
            <a:r>
              <a:rPr lang="en-US" sz="2400" baseline="-25000" dirty="0" smtClean="0">
                <a:latin typeface="Arial" pitchFamily="34" charset="0"/>
                <a:cs typeface="Arial" pitchFamily="34" charset="0"/>
              </a:rPr>
              <a:t>2</a:t>
            </a:r>
            <a:r>
              <a:rPr lang="en-US" sz="2400" dirty="0" smtClean="0">
                <a:latin typeface="Arial" pitchFamily="34" charset="0"/>
                <a:cs typeface="Arial" pitchFamily="34" charset="0"/>
              </a:rPr>
              <a:t>,D</a:t>
            </a:r>
            <a:r>
              <a:rPr lang="en-US" sz="2400" baseline="-25000" dirty="0" smtClean="0">
                <a:latin typeface="Arial" pitchFamily="34" charset="0"/>
                <a:cs typeface="Arial" pitchFamily="34" charset="0"/>
              </a:rPr>
              <a:t>3</a:t>
            </a:r>
            <a:r>
              <a:rPr lang="en-US" sz="2400" dirty="0" smtClean="0">
                <a:latin typeface="Arial" pitchFamily="34" charset="0"/>
                <a:cs typeface="Arial" pitchFamily="34" charset="0"/>
              </a:rPr>
              <a:t>) is the output of round r,</a:t>
            </a:r>
          </a:p>
          <a:p>
            <a:pPr>
              <a:buFont typeface="Wingdings" pitchFamily="2" charset="2"/>
              <a:buNone/>
            </a:pPr>
            <a:r>
              <a:rPr lang="en-US" sz="2400" dirty="0" smtClean="0">
                <a:latin typeface="Arial" pitchFamily="34" charset="0"/>
                <a:cs typeface="Arial" pitchFamily="34" charset="0"/>
              </a:rPr>
              <a:t>	(D</a:t>
            </a:r>
            <a:r>
              <a:rPr lang="en-US" sz="2400" baseline="-25000" dirty="0" smtClean="0">
                <a:latin typeface="Arial" pitchFamily="34" charset="0"/>
                <a:cs typeface="Arial" pitchFamily="34" charset="0"/>
              </a:rPr>
              <a:t>0</a:t>
            </a:r>
            <a:r>
              <a:rPr lang="en-US" sz="2400" dirty="0" smtClean="0">
                <a:latin typeface="Arial" pitchFamily="34" charset="0"/>
                <a:cs typeface="Arial" pitchFamily="34" charset="0"/>
              </a:rPr>
              <a:t>,D</a:t>
            </a:r>
            <a:r>
              <a:rPr lang="en-US" sz="2400" baseline="-25000" dirty="0" smtClean="0">
                <a:latin typeface="Arial" pitchFamily="34" charset="0"/>
                <a:cs typeface="Arial" pitchFamily="34" charset="0"/>
              </a:rPr>
              <a:t>1</a:t>
            </a:r>
            <a:r>
              <a:rPr lang="en-US" sz="2400" dirty="0" smtClean="0">
                <a:latin typeface="Arial" pitchFamily="34" charset="0"/>
                <a:cs typeface="Arial" pitchFamily="34" charset="0"/>
              </a:rPr>
              <a:t>,D</a:t>
            </a:r>
            <a:r>
              <a:rPr lang="en-US" sz="2400" baseline="-25000" dirty="0" smtClean="0">
                <a:latin typeface="Arial" pitchFamily="34" charset="0"/>
                <a:cs typeface="Arial" pitchFamily="34" charset="0"/>
              </a:rPr>
              <a:t>2</a:t>
            </a:r>
            <a:r>
              <a:rPr lang="en-US" sz="2400" dirty="0" smtClean="0">
                <a:latin typeface="Arial" pitchFamily="34" charset="0"/>
                <a:cs typeface="Arial" pitchFamily="34" charset="0"/>
              </a:rPr>
              <a:t>,D</a:t>
            </a:r>
            <a:r>
              <a:rPr lang="en-US" sz="2400" baseline="-25000" dirty="0" smtClean="0">
                <a:latin typeface="Arial" pitchFamily="34" charset="0"/>
                <a:cs typeface="Arial" pitchFamily="34" charset="0"/>
              </a:rPr>
              <a:t>3</a:t>
            </a:r>
            <a:r>
              <a:rPr lang="en-US" sz="2400" dirty="0" smtClean="0">
                <a:latin typeface="Arial" pitchFamily="34" charset="0"/>
                <a:cs typeface="Arial" pitchFamily="34" charset="0"/>
              </a:rPr>
              <a:t>)= (B</a:t>
            </a:r>
            <a:r>
              <a:rPr lang="en-US" sz="2400" baseline="-25000" dirty="0" smtClean="0">
                <a:latin typeface="Arial" pitchFamily="34" charset="0"/>
                <a:cs typeface="Arial" pitchFamily="34" charset="0"/>
              </a:rPr>
              <a:t>0</a:t>
            </a:r>
            <a:r>
              <a:rPr lang="en-US" sz="2400" dirty="0" smtClean="0">
                <a:latin typeface="Arial" pitchFamily="34" charset="0"/>
                <a:cs typeface="Arial" pitchFamily="34" charset="0"/>
                <a:sym typeface="Symbol" pitchFamily="18" charset="2"/>
              </a:rPr>
              <a:t></a:t>
            </a:r>
            <a:r>
              <a:rPr lang="en-US" sz="2400" dirty="0" smtClean="0">
                <a:latin typeface="Arial" pitchFamily="34" charset="0"/>
                <a:cs typeface="Arial" pitchFamily="34" charset="0"/>
              </a:rPr>
              <a:t>T</a:t>
            </a:r>
            <a:r>
              <a:rPr lang="en-US" sz="2400" baseline="-25000" dirty="0" smtClean="0">
                <a:latin typeface="Arial" pitchFamily="34" charset="0"/>
                <a:cs typeface="Arial" pitchFamily="34" charset="0"/>
              </a:rPr>
              <a:t>1</a:t>
            </a:r>
            <a:r>
              <a:rPr lang="en-US" sz="2400" dirty="0" smtClean="0">
                <a:latin typeface="Arial" pitchFamily="34" charset="0"/>
                <a:cs typeface="Arial" pitchFamily="34" charset="0"/>
              </a:rPr>
              <a:t>,B</a:t>
            </a:r>
            <a:r>
              <a:rPr lang="en-US" sz="2400" baseline="-25000" dirty="0" smtClean="0">
                <a:latin typeface="Arial" pitchFamily="34" charset="0"/>
                <a:cs typeface="Arial" pitchFamily="34" charset="0"/>
              </a:rPr>
              <a:t>1</a:t>
            </a:r>
            <a:r>
              <a:rPr lang="en-US" sz="2400" dirty="0" smtClean="0">
                <a:latin typeface="Arial" pitchFamily="34" charset="0"/>
                <a:cs typeface="Arial" pitchFamily="34" charset="0"/>
                <a:sym typeface="Symbol" pitchFamily="18" charset="2"/>
              </a:rPr>
              <a:t></a:t>
            </a:r>
            <a:r>
              <a:rPr lang="en-US" sz="2400" dirty="0" smtClean="0">
                <a:latin typeface="Arial" pitchFamily="34" charset="0"/>
                <a:cs typeface="Arial" pitchFamily="34" charset="0"/>
              </a:rPr>
              <a:t>T</a:t>
            </a:r>
            <a:r>
              <a:rPr lang="en-US" sz="2400" baseline="-25000" dirty="0" smtClean="0">
                <a:latin typeface="Arial" pitchFamily="34" charset="0"/>
                <a:cs typeface="Arial" pitchFamily="34" charset="0"/>
              </a:rPr>
              <a:t>0</a:t>
            </a:r>
            <a:r>
              <a:rPr lang="en-US" sz="2400" dirty="0" smtClean="0">
                <a:latin typeface="Arial" pitchFamily="34" charset="0"/>
                <a:cs typeface="Arial" pitchFamily="34" charset="0"/>
              </a:rPr>
              <a:t>,B</a:t>
            </a:r>
            <a:r>
              <a:rPr lang="en-US" sz="2400" baseline="-25000" dirty="0" smtClean="0">
                <a:latin typeface="Arial" pitchFamily="34" charset="0"/>
                <a:cs typeface="Arial" pitchFamily="34" charset="0"/>
              </a:rPr>
              <a:t>2</a:t>
            </a:r>
            <a:r>
              <a:rPr lang="en-US" sz="2400" dirty="0" smtClean="0">
                <a:latin typeface="Arial" pitchFamily="34" charset="0"/>
                <a:cs typeface="Arial" pitchFamily="34" charset="0"/>
                <a:sym typeface="Symbol" pitchFamily="18" charset="2"/>
              </a:rPr>
              <a:t></a:t>
            </a:r>
            <a:r>
              <a:rPr lang="en-US" sz="2400" dirty="0" smtClean="0">
                <a:latin typeface="Arial" pitchFamily="34" charset="0"/>
                <a:cs typeface="Arial" pitchFamily="34" charset="0"/>
              </a:rPr>
              <a:t>T</a:t>
            </a:r>
            <a:r>
              <a:rPr lang="en-US" sz="2400" baseline="-25000" dirty="0" smtClean="0">
                <a:latin typeface="Arial" pitchFamily="34" charset="0"/>
                <a:cs typeface="Arial" pitchFamily="34" charset="0"/>
              </a:rPr>
              <a:t>1</a:t>
            </a:r>
            <a:r>
              <a:rPr lang="en-US" sz="2400" dirty="0" smtClean="0">
                <a:latin typeface="Arial" pitchFamily="34" charset="0"/>
                <a:cs typeface="Arial" pitchFamily="34" charset="0"/>
              </a:rPr>
              <a:t>,B</a:t>
            </a:r>
            <a:r>
              <a:rPr lang="en-US" sz="2400" baseline="-25000" dirty="0" smtClean="0">
                <a:latin typeface="Arial" pitchFamily="34" charset="0"/>
                <a:cs typeface="Arial" pitchFamily="34" charset="0"/>
              </a:rPr>
              <a:t>3</a:t>
            </a:r>
            <a:r>
              <a:rPr lang="en-US" sz="2400" dirty="0" smtClean="0">
                <a:latin typeface="Arial" pitchFamily="34" charset="0"/>
                <a:cs typeface="Arial" pitchFamily="34" charset="0"/>
                <a:sym typeface="Symbol" pitchFamily="18" charset="2"/>
              </a:rPr>
              <a:t></a:t>
            </a:r>
            <a:r>
              <a:rPr lang="en-US" sz="2400" dirty="0" smtClean="0">
                <a:latin typeface="Arial" pitchFamily="34" charset="0"/>
                <a:cs typeface="Arial" pitchFamily="34" charset="0"/>
              </a:rPr>
              <a:t>T</a:t>
            </a:r>
            <a:r>
              <a:rPr lang="en-US" sz="2400" baseline="-25000" dirty="0" smtClean="0">
                <a:latin typeface="Arial" pitchFamily="34" charset="0"/>
                <a:cs typeface="Arial" pitchFamily="34" charset="0"/>
              </a:rPr>
              <a:t>0</a:t>
            </a:r>
            <a:r>
              <a:rPr lang="en-US" sz="2400" dirty="0" smtClean="0">
                <a:latin typeface="Arial" pitchFamily="34" charset="0"/>
                <a:cs typeface="Arial" pitchFamily="34" charset="0"/>
              </a:rPr>
              <a:t>)</a:t>
            </a:r>
          </a:p>
          <a:p>
            <a:r>
              <a:rPr lang="en-US" sz="2400" dirty="0" smtClean="0">
                <a:latin typeface="Arial" pitchFamily="34" charset="0"/>
                <a:cs typeface="Arial" pitchFamily="34" charset="0"/>
              </a:rPr>
              <a:t>(D</a:t>
            </a:r>
            <a:r>
              <a:rPr lang="en-US" sz="2400" baseline="-25000" dirty="0" smtClean="0">
                <a:latin typeface="Arial" pitchFamily="34" charset="0"/>
                <a:cs typeface="Arial" pitchFamily="34" charset="0"/>
              </a:rPr>
              <a:t>0</a:t>
            </a:r>
            <a:r>
              <a:rPr lang="en-US" sz="2400" dirty="0" smtClean="0">
                <a:latin typeface="Arial" pitchFamily="34" charset="0"/>
                <a:cs typeface="Arial" pitchFamily="34" charset="0"/>
              </a:rPr>
              <a:t>,D</a:t>
            </a:r>
            <a:r>
              <a:rPr lang="en-US" sz="2400" baseline="-25000" dirty="0" smtClean="0">
                <a:latin typeface="Arial" pitchFamily="34" charset="0"/>
                <a:cs typeface="Arial" pitchFamily="34" charset="0"/>
              </a:rPr>
              <a:t>1</a:t>
            </a:r>
            <a:r>
              <a:rPr lang="en-US" sz="2400" dirty="0" smtClean="0">
                <a:latin typeface="Arial" pitchFamily="34" charset="0"/>
                <a:cs typeface="Arial" pitchFamily="34" charset="0"/>
              </a:rPr>
              <a:t>,D</a:t>
            </a:r>
            <a:r>
              <a:rPr lang="en-US" sz="2400" baseline="-25000" dirty="0" smtClean="0">
                <a:latin typeface="Arial" pitchFamily="34" charset="0"/>
                <a:cs typeface="Arial" pitchFamily="34" charset="0"/>
              </a:rPr>
              <a:t>2</a:t>
            </a:r>
            <a:r>
              <a:rPr lang="en-US" sz="2400" dirty="0" smtClean="0">
                <a:latin typeface="Arial" pitchFamily="34" charset="0"/>
                <a:cs typeface="Arial" pitchFamily="34" charset="0"/>
              </a:rPr>
              <a:t>,D</a:t>
            </a:r>
            <a:r>
              <a:rPr lang="en-US" sz="2400" baseline="-25000" dirty="0" smtClean="0">
                <a:latin typeface="Arial" pitchFamily="34" charset="0"/>
                <a:cs typeface="Arial" pitchFamily="34" charset="0"/>
              </a:rPr>
              <a:t>3</a:t>
            </a:r>
            <a:r>
              <a:rPr lang="en-US" sz="2400" dirty="0" smtClean="0">
                <a:latin typeface="Arial" pitchFamily="34" charset="0"/>
                <a:cs typeface="Arial" pitchFamily="34" charset="0"/>
              </a:rPr>
              <a:t>) is input to next round</a:t>
            </a:r>
          </a:p>
          <a:p>
            <a:pPr lvl="1"/>
            <a:r>
              <a:rPr lang="en-US" sz="2400" dirty="0" smtClean="0">
                <a:latin typeface="Arial" pitchFamily="34" charset="0"/>
                <a:cs typeface="Arial" pitchFamily="34" charset="0"/>
              </a:rPr>
              <a:t>Except for final round</a:t>
            </a:r>
          </a:p>
          <a:p>
            <a:endParaRPr lang="en-US" sz="2400" dirty="0">
              <a:latin typeface="Arial" pitchFamily="34" charset="0"/>
              <a:cs typeface="Arial" pitchFamily="34" charset="0"/>
            </a:endParaRPr>
          </a:p>
        </p:txBody>
      </p:sp>
      <p:sp>
        <p:nvSpPr>
          <p:cNvPr id="5" name="Date Placeholder 6"/>
          <p:cNvSpPr>
            <a:spLocks noGrp="1"/>
          </p:cNvSpPr>
          <p:nvPr>
            <p:ph type="dt" sz="half" idx="10"/>
          </p:nvPr>
        </p:nvSpPr>
        <p:spPr>
          <a:xfrm>
            <a:off x="685800" y="6248400"/>
            <a:ext cx="1905000" cy="457200"/>
          </a:xfrm>
        </p:spPr>
        <p:txBody>
          <a:bodyPr/>
          <a:lstStyle/>
          <a:p>
            <a:pPr>
              <a:defRPr/>
            </a:pPr>
            <a:r>
              <a:rPr lang="en-US" smtClean="0"/>
              <a:t>JLM 20101208</a:t>
            </a:r>
            <a:endParaRPr lang="en-US" dirty="0"/>
          </a:p>
        </p:txBody>
      </p:sp>
      <p:sp>
        <p:nvSpPr>
          <p:cNvPr id="6"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127</a:t>
            </a:fld>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228600" y="0"/>
            <a:ext cx="8915400" cy="685800"/>
          </a:xfrm>
        </p:spPr>
        <p:txBody>
          <a:bodyPr/>
          <a:lstStyle/>
          <a:p>
            <a:r>
              <a:rPr lang="en-US" sz="3600" dirty="0"/>
              <a:t>AR Structure</a:t>
            </a:r>
          </a:p>
        </p:txBody>
      </p:sp>
      <p:sp>
        <p:nvSpPr>
          <p:cNvPr id="217091" name="Rectangle 3"/>
          <p:cNvSpPr>
            <a:spLocks noGrp="1" noChangeArrowheads="1"/>
          </p:cNvSpPr>
          <p:nvPr>
            <p:ph type="body" idx="1"/>
          </p:nvPr>
        </p:nvSpPr>
        <p:spPr>
          <a:xfrm>
            <a:off x="5257800" y="1600200"/>
            <a:ext cx="3657600" cy="3886200"/>
          </a:xfrm>
        </p:spPr>
        <p:txBody>
          <a:bodyPr/>
          <a:lstStyle/>
          <a:p>
            <a:r>
              <a:rPr lang="en-US" sz="2000" dirty="0"/>
              <a:t>Note: </a:t>
            </a:r>
            <a:r>
              <a:rPr lang="en-US" sz="2000" dirty="0">
                <a:latin typeface="Times-Roman" charset="0"/>
              </a:rPr>
              <a:t>W</a:t>
            </a:r>
            <a:r>
              <a:rPr lang="en-US" sz="2000" baseline="-25000" dirty="0">
                <a:latin typeface="Times-Roman" charset="0"/>
              </a:rPr>
              <a:t>1</a:t>
            </a:r>
            <a:r>
              <a:rPr lang="en-US" sz="2000" dirty="0"/>
              <a:t> </a:t>
            </a:r>
            <a:r>
              <a:rPr lang="en-US" sz="2000" dirty="0" smtClean="0"/>
              <a:t>processed first.</a:t>
            </a:r>
          </a:p>
          <a:p>
            <a:r>
              <a:rPr lang="en-US" sz="2000" dirty="0" smtClean="0">
                <a:latin typeface="Arial" pitchFamily="34" charset="0"/>
                <a:cs typeface="Arial" pitchFamily="34" charset="0"/>
              </a:rPr>
              <a:t>First step is ((</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W</a:t>
            </a:r>
            <a:r>
              <a:rPr lang="en-US" sz="2000" baseline="-25000" dirty="0" smtClean="0">
                <a:latin typeface="Arial" pitchFamily="34" charset="0"/>
                <a:cs typeface="Arial" pitchFamily="34" charset="0"/>
              </a:rPr>
              <a:t>1</a:t>
            </a:r>
            <a:r>
              <a:rPr lang="en-US" sz="2000" dirty="0" smtClean="0">
                <a:latin typeface="Arial" pitchFamily="34" charset="0"/>
                <a:cs typeface="Arial" pitchFamily="34" charset="0"/>
                <a:sym typeface="Symbol" pitchFamily="18" charset="2"/>
              </a:rPr>
              <a:t></a:t>
            </a:r>
            <a:r>
              <a:rPr lang="en-US" sz="2000" baseline="-25000" dirty="0" smtClean="0">
                <a:latin typeface="Arial" pitchFamily="34" charset="0"/>
                <a:cs typeface="Arial" pitchFamily="34" charset="0"/>
              </a:rPr>
              <a:t>0…30</a:t>
            </a:r>
            <a:r>
              <a:rPr lang="en-US" sz="2000" dirty="0" smtClean="0">
                <a:latin typeface="Arial" pitchFamily="34" charset="0"/>
                <a:cs typeface="Arial" pitchFamily="34" charset="0"/>
              </a:rPr>
              <a:t>&lt;&lt;&lt; W</a:t>
            </a:r>
            <a:r>
              <a:rPr lang="en-US" sz="2000" baseline="-25000" dirty="0" smtClean="0">
                <a:latin typeface="Arial" pitchFamily="34" charset="0"/>
                <a:cs typeface="Arial" pitchFamily="34" charset="0"/>
              </a:rPr>
              <a:t>0</a:t>
            </a:r>
            <a:r>
              <a:rPr lang="en-US" sz="2000" dirty="0" smtClean="0">
                <a:latin typeface="Arial" pitchFamily="34" charset="0"/>
                <a:cs typeface="Arial" pitchFamily="34" charset="0"/>
                <a:sym typeface="Symbol" pitchFamily="18" charset="2"/>
              </a:rPr>
              <a:t></a:t>
            </a:r>
            <a:r>
              <a:rPr lang="en-US" sz="2000" baseline="-25000" dirty="0" smtClean="0">
                <a:latin typeface="Arial" pitchFamily="34" charset="0"/>
                <a:cs typeface="Arial" pitchFamily="34" charset="0"/>
              </a:rPr>
              <a:t>27…31</a:t>
            </a:r>
            <a:r>
              <a:rPr lang="en-US" sz="2000" dirty="0" smtClean="0">
                <a:latin typeface="Arial" pitchFamily="34" charset="0"/>
                <a:cs typeface="Arial" pitchFamily="34" charset="0"/>
              </a:rPr>
              <a:t>), </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W</a:t>
            </a:r>
            <a:r>
              <a:rPr lang="en-US" sz="2000" baseline="-25000" dirty="0" smtClean="0">
                <a:latin typeface="Arial" pitchFamily="34" charset="0"/>
                <a:cs typeface="Arial" pitchFamily="34" charset="0"/>
              </a:rPr>
              <a:t>1</a:t>
            </a:r>
            <a:r>
              <a:rPr lang="en-US" sz="2000" dirty="0" smtClean="0">
                <a:latin typeface="Arial" pitchFamily="34" charset="0"/>
                <a:cs typeface="Arial" pitchFamily="34" charset="0"/>
                <a:sym typeface="Symbol" pitchFamily="18" charset="2"/>
              </a:rPr>
              <a:t></a:t>
            </a:r>
            <a:r>
              <a:rPr lang="en-US" sz="2000" baseline="-25000" dirty="0" smtClean="0">
                <a:latin typeface="Arial" pitchFamily="34" charset="0"/>
                <a:cs typeface="Arial" pitchFamily="34" charset="0"/>
              </a:rPr>
              <a:t>31…31</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One pass thru AR is 14 half-rounds</a:t>
            </a:r>
          </a:p>
          <a:p>
            <a:pPr lvl="1"/>
            <a:r>
              <a:rPr lang="en-US" sz="2000" dirty="0" smtClean="0">
                <a:latin typeface="Arial" pitchFamily="34" charset="0"/>
                <a:cs typeface="Arial" pitchFamily="34" charset="0"/>
              </a:rPr>
              <a:t>Like 7 rounds of typical block cipher</a:t>
            </a:r>
          </a:p>
          <a:p>
            <a:pPr lvl="1"/>
            <a:r>
              <a:rPr lang="en-US" sz="2000" dirty="0" smtClean="0">
                <a:latin typeface="Arial" pitchFamily="34" charset="0"/>
                <a:cs typeface="Arial" pitchFamily="34" charset="0"/>
              </a:rPr>
              <a:t>Each </a:t>
            </a:r>
            <a:r>
              <a:rPr lang="en-US" sz="2000" dirty="0" err="1" smtClean="0">
                <a:latin typeface="Arial" pitchFamily="34" charset="0"/>
                <a:cs typeface="Arial" pitchFamily="34" charset="0"/>
              </a:rPr>
              <a:t>Akalarre</a:t>
            </a:r>
            <a:r>
              <a:rPr lang="en-US" sz="2000" dirty="0" smtClean="0">
                <a:latin typeface="Arial" pitchFamily="34" charset="0"/>
                <a:cs typeface="Arial" pitchFamily="34" charset="0"/>
              </a:rPr>
              <a:t> “round” is very simple</a:t>
            </a:r>
          </a:p>
          <a:p>
            <a:r>
              <a:rPr lang="en-US" sz="2000" dirty="0" smtClean="0">
                <a:latin typeface="Arial" pitchFamily="34" charset="0"/>
                <a:cs typeface="Arial" pitchFamily="34" charset="0"/>
              </a:rPr>
              <a:t>Attack “bypasses” AR structure</a:t>
            </a:r>
          </a:p>
          <a:p>
            <a:pPr>
              <a:buNone/>
            </a:pPr>
            <a:endParaRPr lang="en-US" sz="2000" dirty="0"/>
          </a:p>
        </p:txBody>
      </p:sp>
      <p:pic>
        <p:nvPicPr>
          <p:cNvPr id="217094" name="Picture 6" descr="slide0008_image002"/>
          <p:cNvPicPr>
            <a:picLocks noChangeAspect="1" noChangeArrowheads="1"/>
          </p:cNvPicPr>
          <p:nvPr/>
        </p:nvPicPr>
        <p:blipFill>
          <a:blip r:embed="rId2" cstate="print"/>
          <a:srcRect/>
          <a:stretch>
            <a:fillRect/>
          </a:stretch>
        </p:blipFill>
        <p:spPr bwMode="auto">
          <a:xfrm>
            <a:off x="195263" y="914400"/>
            <a:ext cx="4681537" cy="5334000"/>
          </a:xfrm>
          <a:prstGeom prst="rect">
            <a:avLst/>
          </a:prstGeom>
          <a:noFill/>
        </p:spPr>
      </p:pic>
      <p:sp>
        <p:nvSpPr>
          <p:cNvPr id="6" name="Date Placeholder 6"/>
          <p:cNvSpPr>
            <a:spLocks noGrp="1"/>
          </p:cNvSpPr>
          <p:nvPr>
            <p:ph type="dt" sz="half" idx="10"/>
          </p:nvPr>
        </p:nvSpPr>
        <p:spPr>
          <a:xfrm>
            <a:off x="685800" y="6248400"/>
            <a:ext cx="1905000" cy="457200"/>
          </a:xfrm>
        </p:spPr>
        <p:txBody>
          <a:bodyPr/>
          <a:lstStyle/>
          <a:p>
            <a:pPr>
              <a:defRPr/>
            </a:pPr>
            <a:r>
              <a:rPr lang="en-US" smtClean="0"/>
              <a:t>JLM 20101208</a:t>
            </a:r>
            <a:endParaRPr lang="en-US" dirty="0"/>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128</a:t>
            </a:fld>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685800" y="0"/>
            <a:ext cx="7772400" cy="838200"/>
          </a:xfrm>
        </p:spPr>
        <p:txBody>
          <a:bodyPr/>
          <a:lstStyle/>
          <a:p>
            <a:r>
              <a:rPr lang="en-US" sz="3600" dirty="0" err="1"/>
              <a:t>Akelarre</a:t>
            </a:r>
            <a:endParaRPr lang="en-US" sz="3600" dirty="0"/>
          </a:p>
        </p:txBody>
      </p:sp>
      <p:sp>
        <p:nvSpPr>
          <p:cNvPr id="224259" name="Rectangle 3"/>
          <p:cNvSpPr>
            <a:spLocks noGrp="1" noChangeArrowheads="1"/>
          </p:cNvSpPr>
          <p:nvPr>
            <p:ph type="body" idx="1"/>
          </p:nvPr>
        </p:nvSpPr>
        <p:spPr>
          <a:xfrm>
            <a:off x="685800" y="1219200"/>
            <a:ext cx="7772400" cy="685800"/>
          </a:xfrm>
        </p:spPr>
        <p:txBody>
          <a:bodyPr/>
          <a:lstStyle/>
          <a:p>
            <a:r>
              <a:rPr lang="en-US" sz="2400" dirty="0"/>
              <a:t>Consider round </a:t>
            </a:r>
            <a:r>
              <a:rPr lang="en-US" sz="2400" dirty="0">
                <a:latin typeface="Times-Roman" charset="0"/>
              </a:rPr>
              <a:t>r</a:t>
            </a:r>
            <a:r>
              <a:rPr lang="en-US" sz="2400" dirty="0"/>
              <a:t> of </a:t>
            </a:r>
            <a:r>
              <a:rPr lang="en-US" sz="2400" dirty="0" err="1"/>
              <a:t>Akelarre</a:t>
            </a:r>
            <a:endParaRPr lang="en-US" sz="2400" dirty="0"/>
          </a:p>
        </p:txBody>
      </p:sp>
      <p:pic>
        <p:nvPicPr>
          <p:cNvPr id="224261" name="Picture 5" descr="slide0013_image005"/>
          <p:cNvPicPr>
            <a:picLocks noChangeAspect="1" noChangeArrowheads="1"/>
          </p:cNvPicPr>
          <p:nvPr/>
        </p:nvPicPr>
        <p:blipFill>
          <a:blip r:embed="rId2" cstate="print"/>
          <a:srcRect/>
          <a:stretch>
            <a:fillRect/>
          </a:stretch>
        </p:blipFill>
        <p:spPr bwMode="auto">
          <a:xfrm>
            <a:off x="1524000" y="2209800"/>
            <a:ext cx="6324600" cy="3438525"/>
          </a:xfrm>
          <a:prstGeom prst="rect">
            <a:avLst/>
          </a:prstGeom>
          <a:noFill/>
        </p:spPr>
      </p:pic>
      <p:sp>
        <p:nvSpPr>
          <p:cNvPr id="6" name="Date Placeholder 6"/>
          <p:cNvSpPr>
            <a:spLocks noGrp="1"/>
          </p:cNvSpPr>
          <p:nvPr>
            <p:ph type="dt" sz="half" idx="10"/>
          </p:nvPr>
        </p:nvSpPr>
        <p:spPr>
          <a:xfrm>
            <a:off x="685800" y="6248400"/>
            <a:ext cx="1905000" cy="457200"/>
          </a:xfrm>
        </p:spPr>
        <p:txBody>
          <a:bodyPr/>
          <a:lstStyle/>
          <a:p>
            <a:pPr>
              <a:defRPr/>
            </a:pPr>
            <a:r>
              <a:rPr lang="en-US" smtClean="0"/>
              <a:t>JLM 20101208</a:t>
            </a:r>
            <a:endParaRPr lang="en-US" dirty="0"/>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129</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JLM 20101208</a:t>
            </a:r>
            <a:endParaRPr lang="en-US"/>
          </a:p>
        </p:txBody>
      </p:sp>
      <p:sp>
        <p:nvSpPr>
          <p:cNvPr id="6" name="Slide Number Placeholder 5"/>
          <p:cNvSpPr>
            <a:spLocks noGrp="1"/>
          </p:cNvSpPr>
          <p:nvPr>
            <p:ph type="sldNum" sz="quarter" idx="12"/>
          </p:nvPr>
        </p:nvSpPr>
        <p:spPr/>
        <p:txBody>
          <a:bodyPr/>
          <a:lstStyle/>
          <a:p>
            <a:pPr>
              <a:defRPr/>
            </a:pPr>
            <a:fld id="{CE5DE7B3-1F50-470B-8AE9-FA6E5EDBFFA8}" type="slidenum">
              <a:rPr lang="en-US"/>
              <a:pPr>
                <a:defRPr/>
              </a:pPr>
              <a:t>13</a:t>
            </a:fld>
            <a:endParaRPr lang="en-US"/>
          </a:p>
        </p:txBody>
      </p:sp>
      <p:sp>
        <p:nvSpPr>
          <p:cNvPr id="263172" name="Rectangle 2"/>
          <p:cNvSpPr>
            <a:spLocks noGrp="1" noChangeArrowheads="1"/>
          </p:cNvSpPr>
          <p:nvPr>
            <p:ph type="title"/>
          </p:nvPr>
        </p:nvSpPr>
        <p:spPr>
          <a:xfrm>
            <a:off x="685800" y="0"/>
            <a:ext cx="7772400" cy="762000"/>
          </a:xfrm>
        </p:spPr>
        <p:txBody>
          <a:bodyPr/>
          <a:lstStyle/>
          <a:p>
            <a:r>
              <a:rPr lang="en-US" altLang="zh-TW" sz="3600" dirty="0" smtClean="0">
                <a:ea typeface="PMingLiU" pitchFamily="18" charset="-120"/>
              </a:rPr>
              <a:t>Polynomial Problems</a:t>
            </a:r>
          </a:p>
        </p:txBody>
      </p:sp>
      <p:sp>
        <p:nvSpPr>
          <p:cNvPr id="263173" name="Rectangle 3"/>
          <p:cNvSpPr>
            <a:spLocks noGrp="1" noChangeArrowheads="1"/>
          </p:cNvSpPr>
          <p:nvPr>
            <p:ph type="body" idx="1"/>
          </p:nvPr>
        </p:nvSpPr>
        <p:spPr>
          <a:xfrm>
            <a:off x="381000" y="1295400"/>
            <a:ext cx="8382000" cy="4572000"/>
          </a:xfrm>
        </p:spPr>
        <p:txBody>
          <a:bodyPr/>
          <a:lstStyle/>
          <a:p>
            <a:r>
              <a:rPr lang="en-US" sz="2000" b="1" u="sng" dirty="0" smtClean="0"/>
              <a:t>Ideal Membership:</a:t>
            </a:r>
            <a:r>
              <a:rPr lang="en-US" sz="2000" dirty="0" smtClean="0"/>
              <a:t> Does every ideal I</a:t>
            </a:r>
            <a:r>
              <a:rPr lang="en-US" sz="2000" dirty="0">
                <a:latin typeface="Math1Mono"/>
              </a:rPr>
              <a:t> ⊆ </a:t>
            </a:r>
            <a:r>
              <a:rPr lang="en-US" sz="2000" dirty="0" smtClean="0"/>
              <a:t>k[x</a:t>
            </a:r>
            <a:r>
              <a:rPr lang="en-US" sz="2000" baseline="-25000" dirty="0" smtClean="0"/>
              <a:t>1</a:t>
            </a:r>
            <a:r>
              <a:rPr lang="en-US" sz="2000" dirty="0" smtClean="0"/>
              <a:t>,…,</a:t>
            </a:r>
            <a:r>
              <a:rPr lang="en-US" sz="2000" dirty="0" err="1" smtClean="0"/>
              <a:t>x</a:t>
            </a:r>
            <a:r>
              <a:rPr lang="en-US" sz="2000" baseline="-25000" dirty="0" err="1" smtClean="0"/>
              <a:t>n</a:t>
            </a:r>
            <a:r>
              <a:rPr lang="en-US" sz="2000" dirty="0" smtClean="0"/>
              <a:t>] have a finite generating set.</a:t>
            </a:r>
          </a:p>
          <a:p>
            <a:r>
              <a:rPr lang="en-US" sz="2000" b="1" u="sng" dirty="0" smtClean="0"/>
              <a:t>Ideal Description:</a:t>
            </a:r>
            <a:r>
              <a:rPr lang="en-US" sz="2000" dirty="0" smtClean="0"/>
              <a:t>  Given </a:t>
            </a:r>
            <a:r>
              <a:rPr lang="en-US" sz="2000" dirty="0" err="1" smtClean="0"/>
              <a:t>f</a:t>
            </a:r>
            <a:r>
              <a:rPr lang="en-US" sz="2000" dirty="0" err="1" smtClean="0">
                <a:latin typeface="Math1Mono"/>
              </a:rPr>
              <a:t>⊆</a:t>
            </a:r>
            <a:r>
              <a:rPr lang="en-US" sz="2000" dirty="0" err="1" smtClean="0"/>
              <a:t>k</a:t>
            </a:r>
            <a:r>
              <a:rPr lang="en-US" sz="2000" dirty="0" smtClean="0"/>
              <a:t>[x</a:t>
            </a:r>
            <a:r>
              <a:rPr lang="en-US" sz="2000" baseline="-25000" dirty="0" smtClean="0"/>
              <a:t>1</a:t>
            </a:r>
            <a:r>
              <a:rPr lang="en-US" sz="2000" dirty="0" smtClean="0"/>
              <a:t>,…,</a:t>
            </a:r>
            <a:r>
              <a:rPr lang="en-US" sz="2000" dirty="0" err="1" smtClean="0"/>
              <a:t>x</a:t>
            </a:r>
            <a:r>
              <a:rPr lang="en-US" sz="2000" baseline="-25000" dirty="0" err="1" smtClean="0"/>
              <a:t>n</a:t>
            </a:r>
            <a:r>
              <a:rPr lang="en-US" sz="2000" dirty="0" smtClean="0"/>
              <a:t>] and an ideal I=&lt;f</a:t>
            </a:r>
            <a:r>
              <a:rPr lang="en-US" sz="2000" baseline="-25000" dirty="0" smtClean="0"/>
              <a:t>1</a:t>
            </a:r>
            <a:r>
              <a:rPr lang="en-US" sz="2000" dirty="0" smtClean="0"/>
              <a:t>, …, f</a:t>
            </a:r>
            <a:r>
              <a:rPr lang="en-US" sz="2000" baseline="-25000" dirty="0" smtClean="0"/>
              <a:t>s</a:t>
            </a:r>
            <a:r>
              <a:rPr lang="en-US" sz="2000" dirty="0" smtClean="0"/>
              <a:t>&gt; determine if f</a:t>
            </a:r>
            <a:r>
              <a:rPr lang="en-US" sz="2000" dirty="0" smtClean="0">
                <a:latin typeface="Math1Mono"/>
              </a:rPr>
              <a:t>𝝴</a:t>
            </a:r>
            <a:r>
              <a:rPr lang="en-US" sz="2000" dirty="0" smtClean="0"/>
              <a:t>I.</a:t>
            </a:r>
          </a:p>
          <a:p>
            <a:r>
              <a:rPr lang="en-US" sz="2000" b="1" u="sng" dirty="0" err="1" smtClean="0"/>
              <a:t>Implicitization</a:t>
            </a:r>
            <a:r>
              <a:rPr lang="en-US" sz="2000" b="1" u="sng" dirty="0" smtClean="0"/>
              <a:t>:</a:t>
            </a:r>
            <a:r>
              <a:rPr lang="en-US" sz="2000" dirty="0" smtClean="0"/>
              <a:t> Let V be a subset of </a:t>
            </a:r>
            <a:r>
              <a:rPr lang="en-US" sz="2000" dirty="0" err="1" smtClean="0"/>
              <a:t>k</a:t>
            </a:r>
            <a:r>
              <a:rPr lang="en-US" sz="2000" baseline="30000" dirty="0" err="1" smtClean="0"/>
              <a:t>n</a:t>
            </a:r>
            <a:r>
              <a:rPr lang="en-US" sz="2000" dirty="0" smtClean="0"/>
              <a:t> given parametrically as:</a:t>
            </a:r>
          </a:p>
          <a:p>
            <a:pPr lvl="2">
              <a:buNone/>
            </a:pPr>
            <a:r>
              <a:rPr lang="en-US" sz="2000" dirty="0" smtClean="0"/>
              <a:t>x</a:t>
            </a:r>
            <a:r>
              <a:rPr lang="en-US" sz="2000" baseline="-25000" dirty="0" smtClean="0"/>
              <a:t>1</a:t>
            </a:r>
            <a:r>
              <a:rPr lang="en-US" sz="2000" dirty="0" smtClean="0"/>
              <a:t>= g</a:t>
            </a:r>
            <a:r>
              <a:rPr lang="en-US" sz="2000" baseline="-25000" dirty="0" smtClean="0"/>
              <a:t>1</a:t>
            </a:r>
            <a:r>
              <a:rPr lang="en-US" sz="2000" dirty="0" smtClean="0"/>
              <a:t>(t</a:t>
            </a:r>
            <a:r>
              <a:rPr lang="en-US" sz="2000" baseline="-25000" dirty="0" smtClean="0"/>
              <a:t>1</a:t>
            </a:r>
            <a:r>
              <a:rPr lang="en-US" sz="2000" dirty="0" smtClean="0"/>
              <a:t>,…,t</a:t>
            </a:r>
            <a:r>
              <a:rPr lang="en-US" sz="2000" baseline="-25000" dirty="0" smtClean="0"/>
              <a:t>m</a:t>
            </a:r>
            <a:r>
              <a:rPr lang="en-US" sz="2000" dirty="0" smtClean="0"/>
              <a:t>)</a:t>
            </a:r>
          </a:p>
          <a:p>
            <a:pPr lvl="2">
              <a:buNone/>
            </a:pPr>
            <a:r>
              <a:rPr lang="en-US" sz="2000" dirty="0" smtClean="0"/>
              <a:t>x</a:t>
            </a:r>
            <a:r>
              <a:rPr lang="en-US" sz="2000" baseline="-25000" dirty="0" smtClean="0"/>
              <a:t>2</a:t>
            </a:r>
            <a:r>
              <a:rPr lang="en-US" sz="2000" dirty="0" smtClean="0"/>
              <a:t>= g</a:t>
            </a:r>
            <a:r>
              <a:rPr lang="en-US" sz="2000" baseline="-25000" dirty="0" smtClean="0"/>
              <a:t>2</a:t>
            </a:r>
            <a:r>
              <a:rPr lang="en-US" sz="2000" dirty="0" smtClean="0"/>
              <a:t>(t</a:t>
            </a:r>
            <a:r>
              <a:rPr lang="en-US" sz="2000" baseline="-25000" dirty="0" smtClean="0"/>
              <a:t>1</a:t>
            </a:r>
            <a:r>
              <a:rPr lang="en-US" sz="2000" dirty="0" smtClean="0"/>
              <a:t>,…,t</a:t>
            </a:r>
            <a:r>
              <a:rPr lang="en-US" sz="2000" baseline="-25000" dirty="0" smtClean="0"/>
              <a:t>m</a:t>
            </a:r>
            <a:r>
              <a:rPr lang="en-US" sz="2000" dirty="0" smtClean="0"/>
              <a:t>)</a:t>
            </a:r>
          </a:p>
          <a:p>
            <a:pPr lvl="2">
              <a:buNone/>
            </a:pPr>
            <a:r>
              <a:rPr lang="en-US" sz="2000" dirty="0" err="1" smtClean="0"/>
              <a:t>x</a:t>
            </a:r>
            <a:r>
              <a:rPr lang="en-US" sz="2000" baseline="-25000" dirty="0" err="1" smtClean="0"/>
              <a:t>n</a:t>
            </a:r>
            <a:r>
              <a:rPr lang="en-US" sz="2000" dirty="0" smtClean="0"/>
              <a:t>= </a:t>
            </a:r>
            <a:r>
              <a:rPr lang="en-US" sz="2000" dirty="0" err="1" smtClean="0"/>
              <a:t>g</a:t>
            </a:r>
            <a:r>
              <a:rPr lang="en-US" sz="2000" baseline="-25000" dirty="0" err="1" smtClean="0"/>
              <a:t>n</a:t>
            </a:r>
            <a:r>
              <a:rPr lang="en-US" sz="2000" dirty="0" smtClean="0"/>
              <a:t>(t</a:t>
            </a:r>
            <a:r>
              <a:rPr lang="en-US" sz="2000" baseline="-25000" dirty="0" smtClean="0"/>
              <a:t>1</a:t>
            </a:r>
            <a:r>
              <a:rPr lang="en-US" sz="2000" dirty="0" smtClean="0"/>
              <a:t>,…,t</a:t>
            </a:r>
            <a:r>
              <a:rPr lang="en-US" sz="2000" baseline="-25000" dirty="0" smtClean="0"/>
              <a:t>m</a:t>
            </a:r>
            <a:r>
              <a:rPr lang="en-US" sz="2000" dirty="0" smtClean="0"/>
              <a:t>)</a:t>
            </a:r>
          </a:p>
          <a:p>
            <a:pPr lvl="1">
              <a:buNone/>
            </a:pPr>
            <a:r>
              <a:rPr lang="en-US" sz="2000" dirty="0" smtClean="0"/>
              <a:t>Find the generating polynomials and conversely.  </a:t>
            </a:r>
          </a:p>
          <a:p>
            <a:r>
              <a:rPr lang="en-US" sz="2000" dirty="0" smtClean="0"/>
              <a:t>Note the cryptographic application of this last problem.</a:t>
            </a:r>
          </a:p>
          <a:p>
            <a:r>
              <a:rPr lang="en-US" sz="2000" dirty="0" smtClean="0"/>
              <a:t>All these are “solved” by the </a:t>
            </a:r>
            <a:r>
              <a:rPr lang="en-US" sz="2000" dirty="0" err="1" smtClean="0"/>
              <a:t>Grobner</a:t>
            </a:r>
            <a:r>
              <a:rPr lang="en-US" sz="2000" dirty="0" smtClean="0"/>
              <a:t> basis.</a:t>
            </a:r>
          </a:p>
          <a:p>
            <a:pPr lvl="1">
              <a:buNone/>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5800" y="76200"/>
            <a:ext cx="7772400" cy="685800"/>
          </a:xfrm>
        </p:spPr>
        <p:txBody>
          <a:bodyPr/>
          <a:lstStyle/>
          <a:p>
            <a:r>
              <a:rPr lang="en-US" sz="3600" dirty="0" err="1"/>
              <a:t>Akelarre</a:t>
            </a:r>
            <a:r>
              <a:rPr lang="en-US" sz="3600" dirty="0"/>
              <a:t> Attack</a:t>
            </a:r>
          </a:p>
        </p:txBody>
      </p:sp>
      <p:sp>
        <p:nvSpPr>
          <p:cNvPr id="225283" name="Rectangle 3"/>
          <p:cNvSpPr>
            <a:spLocks noGrp="1" noChangeArrowheads="1"/>
          </p:cNvSpPr>
          <p:nvPr>
            <p:ph type="body" idx="1"/>
          </p:nvPr>
        </p:nvSpPr>
        <p:spPr>
          <a:xfrm>
            <a:off x="304800" y="1600200"/>
            <a:ext cx="8610600" cy="4114800"/>
          </a:xfrm>
        </p:spPr>
        <p:txBody>
          <a:bodyPr/>
          <a:lstStyle/>
          <a:p>
            <a:r>
              <a:rPr lang="en-US" sz="2000" dirty="0" smtClean="0">
                <a:latin typeface="Arial" pitchFamily="34" charset="0"/>
                <a:cs typeface="Arial" pitchFamily="34" charset="0"/>
              </a:rPr>
              <a:t>A </a:t>
            </a:r>
            <a:r>
              <a:rPr lang="en-US" sz="2000" dirty="0">
                <a:latin typeface="Arial" pitchFamily="34" charset="0"/>
                <a:cs typeface="Arial" pitchFamily="34" charset="0"/>
              </a:rPr>
              <a:t>= (A</a:t>
            </a:r>
            <a:r>
              <a:rPr lang="en-US" sz="2000" baseline="-25000" dirty="0">
                <a:latin typeface="Arial" pitchFamily="34" charset="0"/>
                <a:cs typeface="Arial" pitchFamily="34" charset="0"/>
              </a:rPr>
              <a:t>0</a:t>
            </a:r>
            <a:r>
              <a:rPr lang="en-US" sz="2000" dirty="0">
                <a:latin typeface="Arial" pitchFamily="34" charset="0"/>
                <a:cs typeface="Arial" pitchFamily="34" charset="0"/>
              </a:rPr>
              <a:t>,A</a:t>
            </a:r>
            <a:r>
              <a:rPr lang="en-US" sz="2000" baseline="-25000" dirty="0">
                <a:latin typeface="Arial" pitchFamily="34" charset="0"/>
                <a:cs typeface="Arial" pitchFamily="34" charset="0"/>
              </a:rPr>
              <a:t>1</a:t>
            </a:r>
            <a:r>
              <a:rPr lang="en-US" sz="2000" dirty="0">
                <a:latin typeface="Arial" pitchFamily="34" charset="0"/>
                <a:cs typeface="Arial" pitchFamily="34" charset="0"/>
              </a:rPr>
              <a:t>,A</a:t>
            </a:r>
            <a:r>
              <a:rPr lang="en-US" sz="2000" baseline="-25000" dirty="0">
                <a:latin typeface="Arial" pitchFamily="34" charset="0"/>
                <a:cs typeface="Arial" pitchFamily="34" charset="0"/>
              </a:rPr>
              <a:t>2</a:t>
            </a:r>
            <a:r>
              <a:rPr lang="en-US" sz="2000" dirty="0">
                <a:latin typeface="Arial" pitchFamily="34" charset="0"/>
                <a:cs typeface="Arial" pitchFamily="34" charset="0"/>
              </a:rPr>
              <a:t>,A</a:t>
            </a:r>
            <a:r>
              <a:rPr lang="en-US" sz="2000" baseline="-25000" dirty="0">
                <a:latin typeface="Arial" pitchFamily="34" charset="0"/>
                <a:cs typeface="Arial" pitchFamily="34" charset="0"/>
              </a:rPr>
              <a:t>3</a:t>
            </a:r>
            <a:r>
              <a:rPr lang="en-US" sz="2000" dirty="0">
                <a:latin typeface="Arial" pitchFamily="34" charset="0"/>
                <a:cs typeface="Arial" pitchFamily="34" charset="0"/>
              </a:rPr>
              <a:t>) be input to round r</a:t>
            </a:r>
          </a:p>
          <a:p>
            <a:r>
              <a:rPr lang="en-US" sz="2000" dirty="0">
                <a:latin typeface="Arial" pitchFamily="34" charset="0"/>
                <a:cs typeface="Arial" pitchFamily="34" charset="0"/>
              </a:rPr>
              <a:t>U = (U</a:t>
            </a:r>
            <a:r>
              <a:rPr lang="en-US" sz="2000" baseline="-25000" dirty="0">
                <a:latin typeface="Arial" pitchFamily="34" charset="0"/>
                <a:cs typeface="Arial" pitchFamily="34" charset="0"/>
              </a:rPr>
              <a:t>0</a:t>
            </a:r>
            <a:r>
              <a:rPr lang="en-US" sz="2000" dirty="0">
                <a:latin typeface="Arial" pitchFamily="34" charset="0"/>
                <a:cs typeface="Arial" pitchFamily="34" charset="0"/>
              </a:rPr>
              <a:t>,U</a:t>
            </a:r>
            <a:r>
              <a:rPr lang="en-US" sz="2000" baseline="-25000" dirty="0">
                <a:latin typeface="Arial" pitchFamily="34" charset="0"/>
                <a:cs typeface="Arial" pitchFamily="34" charset="0"/>
              </a:rPr>
              <a:t>1</a:t>
            </a:r>
            <a:r>
              <a:rPr lang="en-US" sz="2000" dirty="0">
                <a:latin typeface="Arial" pitchFamily="34" charset="0"/>
                <a:cs typeface="Arial" pitchFamily="34" charset="0"/>
              </a:rPr>
              <a:t>,U</a:t>
            </a:r>
            <a:r>
              <a:rPr lang="en-US" sz="2000" baseline="-25000" dirty="0">
                <a:latin typeface="Arial" pitchFamily="34" charset="0"/>
                <a:cs typeface="Arial" pitchFamily="34" charset="0"/>
              </a:rPr>
              <a:t>2</a:t>
            </a:r>
            <a:r>
              <a:rPr lang="en-US" sz="2000" dirty="0">
                <a:latin typeface="Arial" pitchFamily="34" charset="0"/>
                <a:cs typeface="Arial" pitchFamily="34" charset="0"/>
              </a:rPr>
              <a:t>,U</a:t>
            </a:r>
            <a:r>
              <a:rPr lang="en-US" sz="2000" baseline="-25000" dirty="0">
                <a:latin typeface="Arial" pitchFamily="34" charset="0"/>
                <a:cs typeface="Arial" pitchFamily="34" charset="0"/>
              </a:rPr>
              <a:t>3</a:t>
            </a:r>
            <a:r>
              <a:rPr lang="en-US" sz="2000" dirty="0">
                <a:latin typeface="Arial" pitchFamily="34" charset="0"/>
                <a:cs typeface="Arial" pitchFamily="34" charset="0"/>
              </a:rPr>
              <a:t>) be result of rotation</a:t>
            </a:r>
          </a:p>
          <a:p>
            <a:r>
              <a:rPr lang="en-US" sz="2000" dirty="0">
                <a:latin typeface="Arial" pitchFamily="34" charset="0"/>
                <a:cs typeface="Arial" pitchFamily="34" charset="0"/>
              </a:rPr>
              <a:t>T = (T</a:t>
            </a:r>
            <a:r>
              <a:rPr lang="en-US" sz="2000" baseline="-25000" dirty="0">
                <a:latin typeface="Arial" pitchFamily="34" charset="0"/>
                <a:cs typeface="Arial" pitchFamily="34" charset="0"/>
              </a:rPr>
              <a:t>0</a:t>
            </a:r>
            <a:r>
              <a:rPr lang="en-US" sz="2000" dirty="0">
                <a:latin typeface="Arial" pitchFamily="34" charset="0"/>
                <a:cs typeface="Arial" pitchFamily="34" charset="0"/>
              </a:rPr>
              <a:t>,T</a:t>
            </a:r>
            <a:r>
              <a:rPr lang="en-US" sz="2000" baseline="-25000" dirty="0">
                <a:latin typeface="Arial" pitchFamily="34" charset="0"/>
                <a:cs typeface="Arial" pitchFamily="34" charset="0"/>
              </a:rPr>
              <a:t>1</a:t>
            </a:r>
            <a:r>
              <a:rPr lang="en-US" sz="2000" dirty="0">
                <a:latin typeface="Arial" pitchFamily="34" charset="0"/>
                <a:cs typeface="Arial" pitchFamily="34" charset="0"/>
              </a:rPr>
              <a:t>) be output of AR structure</a:t>
            </a:r>
          </a:p>
          <a:p>
            <a:r>
              <a:rPr lang="en-US" sz="2000" dirty="0">
                <a:latin typeface="Arial" pitchFamily="34" charset="0"/>
                <a:cs typeface="Arial" pitchFamily="34" charset="0"/>
              </a:rPr>
              <a:t>B = (B</a:t>
            </a:r>
            <a:r>
              <a:rPr lang="en-US" sz="2000" baseline="-25000" dirty="0">
                <a:latin typeface="Arial" pitchFamily="34" charset="0"/>
                <a:cs typeface="Arial" pitchFamily="34" charset="0"/>
              </a:rPr>
              <a:t>0</a:t>
            </a:r>
            <a:r>
              <a:rPr lang="en-US" sz="2000" dirty="0">
                <a:latin typeface="Arial" pitchFamily="34" charset="0"/>
                <a:cs typeface="Arial" pitchFamily="34" charset="0"/>
              </a:rPr>
              <a:t>,B</a:t>
            </a:r>
            <a:r>
              <a:rPr lang="en-US" sz="2000" baseline="-25000" dirty="0">
                <a:latin typeface="Arial" pitchFamily="34" charset="0"/>
                <a:cs typeface="Arial" pitchFamily="34" charset="0"/>
              </a:rPr>
              <a:t>1</a:t>
            </a:r>
            <a:r>
              <a:rPr lang="en-US" sz="2000" dirty="0">
                <a:latin typeface="Arial" pitchFamily="34" charset="0"/>
                <a:cs typeface="Arial" pitchFamily="34" charset="0"/>
              </a:rPr>
              <a:t>,B</a:t>
            </a:r>
            <a:r>
              <a:rPr lang="en-US" sz="2000" baseline="-25000" dirty="0">
                <a:latin typeface="Arial" pitchFamily="34" charset="0"/>
                <a:cs typeface="Arial" pitchFamily="34" charset="0"/>
              </a:rPr>
              <a:t>2</a:t>
            </a:r>
            <a:r>
              <a:rPr lang="en-US" sz="2000" dirty="0">
                <a:latin typeface="Arial" pitchFamily="34" charset="0"/>
                <a:cs typeface="Arial" pitchFamily="34" charset="0"/>
              </a:rPr>
              <a:t>,B</a:t>
            </a:r>
            <a:r>
              <a:rPr lang="en-US" sz="2000" baseline="-25000" dirty="0">
                <a:latin typeface="Arial" pitchFamily="34" charset="0"/>
                <a:cs typeface="Arial" pitchFamily="34" charset="0"/>
              </a:rPr>
              <a:t>3</a:t>
            </a:r>
            <a:r>
              <a:rPr lang="en-US" sz="2000" dirty="0">
                <a:latin typeface="Arial" pitchFamily="34" charset="0"/>
                <a:cs typeface="Arial" pitchFamily="34" charset="0"/>
              </a:rPr>
              <a:t>) be output of round r</a:t>
            </a:r>
          </a:p>
          <a:p>
            <a:r>
              <a:rPr lang="en-US" sz="2000" dirty="0" smtClean="0">
                <a:latin typeface="Arial" pitchFamily="34" charset="0"/>
                <a:cs typeface="Arial" pitchFamily="34" charset="0"/>
              </a:rPr>
              <a:t>A </a:t>
            </a:r>
            <a:r>
              <a:rPr lang="en-US" sz="2000" dirty="0">
                <a:latin typeface="Arial" pitchFamily="34" charset="0"/>
                <a:cs typeface="Arial" pitchFamily="34" charset="0"/>
              </a:rPr>
              <a:t>= (a</a:t>
            </a:r>
            <a:r>
              <a:rPr lang="en-US" sz="2000" baseline="-25000" dirty="0">
                <a:latin typeface="Arial" pitchFamily="34" charset="0"/>
                <a:cs typeface="Arial" pitchFamily="34" charset="0"/>
              </a:rPr>
              <a:t>0</a:t>
            </a:r>
            <a:r>
              <a:rPr lang="en-US" sz="2000" dirty="0">
                <a:latin typeface="Arial" pitchFamily="34" charset="0"/>
                <a:cs typeface="Arial" pitchFamily="34" charset="0"/>
              </a:rPr>
              <a:t>,a</a:t>
            </a:r>
            <a:r>
              <a:rPr lang="en-US" sz="2000" baseline="-25000" dirty="0">
                <a:latin typeface="Arial" pitchFamily="34" charset="0"/>
                <a:cs typeface="Arial" pitchFamily="34" charset="0"/>
              </a:rPr>
              <a:t>1</a:t>
            </a:r>
            <a:r>
              <a:rPr lang="en-US" sz="2000" dirty="0">
                <a:latin typeface="Arial" pitchFamily="34" charset="0"/>
                <a:cs typeface="Arial" pitchFamily="34" charset="0"/>
              </a:rPr>
              <a:t>,…,a</a:t>
            </a:r>
            <a:r>
              <a:rPr lang="en-US" sz="2000" baseline="-25000" dirty="0">
                <a:latin typeface="Arial" pitchFamily="34" charset="0"/>
                <a:cs typeface="Arial" pitchFamily="34" charset="0"/>
              </a:rPr>
              <a:t>127</a:t>
            </a:r>
            <a:r>
              <a:rPr lang="en-US" sz="2000" dirty="0">
                <a:latin typeface="Arial" pitchFamily="34" charset="0"/>
                <a:cs typeface="Arial" pitchFamily="34" charset="0"/>
              </a:rPr>
              <a:t>)</a:t>
            </a:r>
          </a:p>
          <a:p>
            <a:pPr lvl="1"/>
            <a:r>
              <a:rPr lang="en-US" sz="2000" dirty="0" smtClean="0">
                <a:latin typeface="Arial" pitchFamily="34" charset="0"/>
                <a:cs typeface="Arial" pitchFamily="34" charset="0"/>
              </a:rPr>
              <a:t>Similarly </a:t>
            </a:r>
            <a:r>
              <a:rPr lang="en-US" sz="2000" dirty="0">
                <a:latin typeface="Arial" pitchFamily="34" charset="0"/>
                <a:cs typeface="Arial" pitchFamily="34" charset="0"/>
              </a:rPr>
              <a:t>for </a:t>
            </a:r>
            <a:r>
              <a:rPr lang="en-US" sz="2000" dirty="0" smtClean="0">
                <a:latin typeface="Arial" pitchFamily="34" charset="0"/>
                <a:cs typeface="Arial" pitchFamily="34" charset="0"/>
              </a:rPr>
              <a:t>U,T,B</a:t>
            </a:r>
          </a:p>
          <a:p>
            <a:r>
              <a:rPr lang="en-US" sz="2000" dirty="0" smtClean="0">
                <a:latin typeface="Arial" pitchFamily="34" charset="0"/>
                <a:cs typeface="Arial" pitchFamily="34" charset="0"/>
              </a:rPr>
              <a:t>Let l be size of keyed rotation</a:t>
            </a:r>
          </a:p>
          <a:p>
            <a:r>
              <a:rPr lang="en-US" sz="2000" dirty="0" smtClean="0">
                <a:latin typeface="Arial" pitchFamily="34" charset="0"/>
                <a:cs typeface="Arial" pitchFamily="34" charset="0"/>
              </a:rPr>
              <a:t>Then U = (A &lt;&lt;&lt; l) and (B</a:t>
            </a:r>
            <a:r>
              <a:rPr lang="en-US" sz="2000" baseline="-25000" dirty="0" smtClean="0">
                <a:latin typeface="Arial" pitchFamily="34" charset="0"/>
                <a:cs typeface="Arial" pitchFamily="34" charset="0"/>
              </a:rPr>
              <a:t>0</a:t>
            </a:r>
            <a:r>
              <a:rPr lang="en-US" sz="2000" dirty="0" smtClean="0">
                <a:latin typeface="Arial" pitchFamily="34" charset="0"/>
                <a:cs typeface="Arial" pitchFamily="34" charset="0"/>
              </a:rPr>
              <a:t>,B</a:t>
            </a:r>
            <a:r>
              <a:rPr lang="en-US" sz="2000" baseline="-25000" dirty="0" smtClean="0">
                <a:latin typeface="Arial" pitchFamily="34" charset="0"/>
                <a:cs typeface="Arial" pitchFamily="34" charset="0"/>
              </a:rPr>
              <a:t>1</a:t>
            </a:r>
            <a:r>
              <a:rPr lang="en-US" sz="2000" dirty="0" smtClean="0">
                <a:latin typeface="Arial" pitchFamily="34" charset="0"/>
                <a:cs typeface="Arial" pitchFamily="34" charset="0"/>
              </a:rPr>
              <a:t>,B</a:t>
            </a:r>
            <a:r>
              <a:rPr lang="en-US" sz="2000" baseline="-25000" dirty="0" smtClean="0">
                <a:latin typeface="Arial" pitchFamily="34" charset="0"/>
                <a:cs typeface="Arial" pitchFamily="34" charset="0"/>
              </a:rPr>
              <a:t>2</a:t>
            </a:r>
            <a:r>
              <a:rPr lang="en-US" sz="2000" dirty="0" smtClean="0">
                <a:latin typeface="Arial" pitchFamily="34" charset="0"/>
                <a:cs typeface="Arial" pitchFamily="34" charset="0"/>
              </a:rPr>
              <a:t>,B</a:t>
            </a:r>
            <a:r>
              <a:rPr lang="en-US" sz="2000" baseline="-25000" dirty="0" smtClean="0">
                <a:latin typeface="Arial" pitchFamily="34" charset="0"/>
                <a:cs typeface="Arial" pitchFamily="34" charset="0"/>
              </a:rPr>
              <a:t>3</a:t>
            </a:r>
            <a:r>
              <a:rPr lang="en-US" sz="2000" dirty="0" smtClean="0">
                <a:latin typeface="Arial" pitchFamily="34" charset="0"/>
                <a:cs typeface="Arial" pitchFamily="34" charset="0"/>
              </a:rPr>
              <a:t>) = (U</a:t>
            </a:r>
            <a:r>
              <a:rPr lang="en-US" sz="2000" baseline="-25000" dirty="0" smtClean="0">
                <a:latin typeface="Arial" pitchFamily="34" charset="0"/>
                <a:cs typeface="Arial" pitchFamily="34" charset="0"/>
              </a:rPr>
              <a:t>0</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T</a:t>
            </a:r>
            <a:r>
              <a:rPr lang="en-US" sz="2000" baseline="-25000" dirty="0" smtClean="0">
                <a:latin typeface="Arial" pitchFamily="34" charset="0"/>
                <a:cs typeface="Arial" pitchFamily="34" charset="0"/>
              </a:rPr>
              <a:t>1</a:t>
            </a:r>
            <a:r>
              <a:rPr lang="en-US" sz="2000" dirty="0" smtClean="0">
                <a:latin typeface="Arial" pitchFamily="34" charset="0"/>
                <a:cs typeface="Arial" pitchFamily="34" charset="0"/>
              </a:rPr>
              <a:t>,U</a:t>
            </a:r>
            <a:r>
              <a:rPr lang="en-US" sz="2000" baseline="-25000" dirty="0" smtClean="0">
                <a:latin typeface="Arial" pitchFamily="34" charset="0"/>
                <a:cs typeface="Arial" pitchFamily="34" charset="0"/>
              </a:rPr>
              <a:t>1</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T</a:t>
            </a:r>
            <a:r>
              <a:rPr lang="en-US" sz="2000" baseline="-25000" dirty="0" smtClean="0">
                <a:latin typeface="Arial" pitchFamily="34" charset="0"/>
                <a:cs typeface="Arial" pitchFamily="34" charset="0"/>
              </a:rPr>
              <a:t>0</a:t>
            </a:r>
            <a:r>
              <a:rPr lang="en-US" sz="2000" dirty="0" smtClean="0">
                <a:latin typeface="Arial" pitchFamily="34" charset="0"/>
                <a:cs typeface="Arial" pitchFamily="34" charset="0"/>
              </a:rPr>
              <a:t>,U</a:t>
            </a:r>
            <a:r>
              <a:rPr lang="en-US" sz="2000" baseline="-25000" dirty="0" smtClean="0">
                <a:latin typeface="Arial" pitchFamily="34" charset="0"/>
                <a:cs typeface="Arial" pitchFamily="34" charset="0"/>
              </a:rPr>
              <a:t>2</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T</a:t>
            </a:r>
            <a:r>
              <a:rPr lang="en-US" sz="2000" baseline="-25000" dirty="0" smtClean="0">
                <a:latin typeface="Arial" pitchFamily="34" charset="0"/>
                <a:cs typeface="Arial" pitchFamily="34" charset="0"/>
              </a:rPr>
              <a:t>1</a:t>
            </a:r>
            <a:r>
              <a:rPr lang="en-US" sz="2000" dirty="0" smtClean="0">
                <a:latin typeface="Arial" pitchFamily="34" charset="0"/>
                <a:cs typeface="Arial" pitchFamily="34" charset="0"/>
              </a:rPr>
              <a:t>,U</a:t>
            </a:r>
            <a:r>
              <a:rPr lang="en-US" sz="2000" baseline="-25000" dirty="0" smtClean="0">
                <a:latin typeface="Arial" pitchFamily="34" charset="0"/>
                <a:cs typeface="Arial" pitchFamily="34" charset="0"/>
              </a:rPr>
              <a:t>3</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T</a:t>
            </a:r>
            <a:r>
              <a:rPr lang="en-US" sz="2000" baseline="-25000" dirty="0" smtClean="0">
                <a:latin typeface="Arial" pitchFamily="34" charset="0"/>
                <a:cs typeface="Arial" pitchFamily="34" charset="0"/>
              </a:rPr>
              <a:t>0</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So B</a:t>
            </a:r>
            <a:r>
              <a:rPr lang="en-US" sz="2000" baseline="-25000" dirty="0" smtClean="0">
                <a:latin typeface="Arial" pitchFamily="34" charset="0"/>
                <a:cs typeface="Arial" pitchFamily="34" charset="0"/>
              </a:rPr>
              <a:t>0</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B</a:t>
            </a:r>
            <a:r>
              <a:rPr lang="en-US" sz="2000" baseline="-25000" dirty="0" smtClean="0">
                <a:latin typeface="Arial" pitchFamily="34" charset="0"/>
                <a:cs typeface="Arial" pitchFamily="34" charset="0"/>
              </a:rPr>
              <a:t>2</a:t>
            </a:r>
            <a:r>
              <a:rPr lang="en-US" sz="2000" dirty="0" smtClean="0">
                <a:latin typeface="Arial" pitchFamily="34" charset="0"/>
                <a:cs typeface="Arial" pitchFamily="34" charset="0"/>
              </a:rPr>
              <a:t> = U</a:t>
            </a:r>
            <a:r>
              <a:rPr lang="en-US" sz="2000" baseline="-25000" dirty="0" smtClean="0">
                <a:latin typeface="Arial" pitchFamily="34" charset="0"/>
                <a:cs typeface="Arial" pitchFamily="34" charset="0"/>
              </a:rPr>
              <a:t>0</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U</a:t>
            </a:r>
            <a:r>
              <a:rPr lang="en-US" sz="2000" baseline="-25000" dirty="0" smtClean="0">
                <a:latin typeface="Arial" pitchFamily="34" charset="0"/>
                <a:cs typeface="Arial" pitchFamily="34" charset="0"/>
              </a:rPr>
              <a:t>2</a:t>
            </a:r>
            <a:r>
              <a:rPr lang="en-US" sz="2000" dirty="0" smtClean="0">
                <a:latin typeface="Arial" pitchFamily="34" charset="0"/>
                <a:cs typeface="Arial" pitchFamily="34" charset="0"/>
              </a:rPr>
              <a:t> and B</a:t>
            </a:r>
            <a:r>
              <a:rPr lang="en-US" sz="2000" baseline="-25000" dirty="0" smtClean="0">
                <a:latin typeface="Arial" pitchFamily="34" charset="0"/>
                <a:cs typeface="Arial" pitchFamily="34" charset="0"/>
              </a:rPr>
              <a:t>1</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B</a:t>
            </a:r>
            <a:r>
              <a:rPr lang="en-US" sz="2000" baseline="-25000" dirty="0" smtClean="0">
                <a:latin typeface="Arial" pitchFamily="34" charset="0"/>
                <a:cs typeface="Arial" pitchFamily="34" charset="0"/>
              </a:rPr>
              <a:t>3</a:t>
            </a:r>
            <a:r>
              <a:rPr lang="en-US" sz="2000" dirty="0" smtClean="0">
                <a:latin typeface="Arial" pitchFamily="34" charset="0"/>
                <a:cs typeface="Arial" pitchFamily="34" charset="0"/>
              </a:rPr>
              <a:t> = U</a:t>
            </a:r>
            <a:r>
              <a:rPr lang="en-US" sz="2000" baseline="-25000" dirty="0" smtClean="0">
                <a:latin typeface="Arial" pitchFamily="34" charset="0"/>
                <a:cs typeface="Arial" pitchFamily="34" charset="0"/>
              </a:rPr>
              <a:t>1</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U</a:t>
            </a:r>
            <a:r>
              <a:rPr lang="en-US" sz="2000" baseline="-25000" dirty="0" smtClean="0">
                <a:latin typeface="Arial" pitchFamily="34" charset="0"/>
                <a:cs typeface="Arial" pitchFamily="34" charset="0"/>
              </a:rPr>
              <a:t>3</a:t>
            </a:r>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AR structure has vanished!</a:t>
            </a:r>
          </a:p>
        </p:txBody>
      </p:sp>
      <p:sp>
        <p:nvSpPr>
          <p:cNvPr id="5" name="Date Placeholder 6"/>
          <p:cNvSpPr>
            <a:spLocks noGrp="1"/>
          </p:cNvSpPr>
          <p:nvPr>
            <p:ph type="dt" sz="half" idx="10"/>
          </p:nvPr>
        </p:nvSpPr>
        <p:spPr>
          <a:xfrm>
            <a:off x="685800" y="6248400"/>
            <a:ext cx="1905000" cy="457200"/>
          </a:xfrm>
        </p:spPr>
        <p:txBody>
          <a:bodyPr/>
          <a:lstStyle/>
          <a:p>
            <a:pPr>
              <a:defRPr/>
            </a:pPr>
            <a:r>
              <a:rPr lang="en-US" smtClean="0"/>
              <a:t>JLM 20101208</a:t>
            </a:r>
            <a:endParaRPr lang="en-US" dirty="0"/>
          </a:p>
        </p:txBody>
      </p:sp>
      <p:sp>
        <p:nvSpPr>
          <p:cNvPr id="6"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130</a:t>
            </a:fld>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85800" y="0"/>
            <a:ext cx="7772400" cy="762000"/>
          </a:xfrm>
        </p:spPr>
        <p:txBody>
          <a:bodyPr/>
          <a:lstStyle/>
          <a:p>
            <a:r>
              <a:rPr lang="en-US" sz="3600" dirty="0" err="1"/>
              <a:t>Akalarre</a:t>
            </a:r>
            <a:r>
              <a:rPr lang="en-US" sz="3600" dirty="0"/>
              <a:t> Attack</a:t>
            </a:r>
          </a:p>
        </p:txBody>
      </p:sp>
      <p:sp>
        <p:nvSpPr>
          <p:cNvPr id="227331" name="Rectangle 3"/>
          <p:cNvSpPr>
            <a:spLocks noGrp="1" noChangeArrowheads="1"/>
          </p:cNvSpPr>
          <p:nvPr>
            <p:ph type="body" idx="1"/>
          </p:nvPr>
        </p:nvSpPr>
        <p:spPr>
          <a:xfrm>
            <a:off x="304800" y="914400"/>
            <a:ext cx="8534400" cy="4114800"/>
          </a:xfrm>
        </p:spPr>
        <p:txBody>
          <a:bodyPr/>
          <a:lstStyle/>
          <a:p>
            <a:r>
              <a:rPr lang="en-US" sz="2000" dirty="0" smtClean="0">
                <a:latin typeface="Arial" pitchFamily="34" charset="0"/>
                <a:cs typeface="Arial" pitchFamily="34" charset="0"/>
              </a:rPr>
              <a:t>(</a:t>
            </a:r>
            <a:r>
              <a:rPr lang="en-US" sz="2000" dirty="0">
                <a:latin typeface="Arial" pitchFamily="34" charset="0"/>
                <a:cs typeface="Arial" pitchFamily="34" charset="0"/>
              </a:rPr>
              <a:t>U</a:t>
            </a:r>
            <a:r>
              <a:rPr lang="en-US" sz="2000" baseline="-25000" dirty="0">
                <a:latin typeface="Arial" pitchFamily="34" charset="0"/>
                <a:cs typeface="Arial" pitchFamily="34" charset="0"/>
              </a:rPr>
              <a:t>0</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U</a:t>
            </a:r>
            <a:r>
              <a:rPr lang="en-US" sz="2000" baseline="-25000" dirty="0">
                <a:latin typeface="Arial" pitchFamily="34" charset="0"/>
                <a:cs typeface="Arial" pitchFamily="34" charset="0"/>
              </a:rPr>
              <a:t>2</a:t>
            </a:r>
            <a:r>
              <a:rPr lang="en-US" sz="2000" dirty="0">
                <a:latin typeface="Arial" pitchFamily="34" charset="0"/>
                <a:cs typeface="Arial" pitchFamily="34" charset="0"/>
              </a:rPr>
              <a:t>,U</a:t>
            </a:r>
            <a:r>
              <a:rPr lang="en-US" sz="2000" baseline="-25000" dirty="0">
                <a:latin typeface="Arial" pitchFamily="34" charset="0"/>
                <a:cs typeface="Arial" pitchFamily="34" charset="0"/>
              </a:rPr>
              <a:t>1</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U</a:t>
            </a:r>
            <a:r>
              <a:rPr lang="en-US" sz="2000" baseline="-25000" dirty="0">
                <a:latin typeface="Arial" pitchFamily="34" charset="0"/>
                <a:cs typeface="Arial" pitchFamily="34" charset="0"/>
              </a:rPr>
              <a:t>3</a:t>
            </a:r>
            <a:r>
              <a:rPr lang="en-US" sz="2000" dirty="0" smtClean="0">
                <a:latin typeface="Arial" pitchFamily="34" charset="0"/>
                <a:cs typeface="Arial" pitchFamily="34" charset="0"/>
              </a:rPr>
              <a:t>)= </a:t>
            </a:r>
            <a:r>
              <a:rPr lang="en-US" sz="2000" dirty="0">
                <a:latin typeface="Arial" pitchFamily="34" charset="0"/>
                <a:cs typeface="Arial" pitchFamily="34" charset="0"/>
              </a:rPr>
              <a:t>(A</a:t>
            </a:r>
            <a:r>
              <a:rPr lang="en-US" sz="2000" baseline="-25000" dirty="0">
                <a:latin typeface="Arial" pitchFamily="34" charset="0"/>
                <a:cs typeface="Arial" pitchFamily="34" charset="0"/>
              </a:rPr>
              <a:t>0</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A</a:t>
            </a:r>
            <a:r>
              <a:rPr lang="en-US" sz="2000" baseline="-25000" dirty="0">
                <a:latin typeface="Arial" pitchFamily="34" charset="0"/>
                <a:cs typeface="Arial" pitchFamily="34" charset="0"/>
              </a:rPr>
              <a:t>2</a:t>
            </a:r>
            <a:r>
              <a:rPr lang="en-US" sz="2000" dirty="0">
                <a:latin typeface="Arial" pitchFamily="34" charset="0"/>
                <a:cs typeface="Arial" pitchFamily="34" charset="0"/>
              </a:rPr>
              <a:t>,A</a:t>
            </a:r>
            <a:r>
              <a:rPr lang="en-US" sz="2000" baseline="-25000" dirty="0">
                <a:latin typeface="Arial" pitchFamily="34" charset="0"/>
                <a:cs typeface="Arial" pitchFamily="34" charset="0"/>
              </a:rPr>
              <a:t>1</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A</a:t>
            </a:r>
            <a:r>
              <a:rPr lang="en-US" sz="2000" baseline="-25000" dirty="0">
                <a:latin typeface="Arial" pitchFamily="34" charset="0"/>
                <a:cs typeface="Arial" pitchFamily="34" charset="0"/>
              </a:rPr>
              <a:t>3</a:t>
            </a:r>
            <a:r>
              <a:rPr lang="en-US" sz="2000" dirty="0" smtClean="0">
                <a:latin typeface="Arial" pitchFamily="34" charset="0"/>
                <a:cs typeface="Arial" pitchFamily="34" charset="0"/>
              </a:rPr>
              <a:t>)&lt;&lt;&lt; </a:t>
            </a:r>
            <a:r>
              <a:rPr lang="en-US" sz="2000" dirty="0">
                <a:latin typeface="Arial" pitchFamily="34" charset="0"/>
                <a:cs typeface="Arial" pitchFamily="34" charset="0"/>
              </a:rPr>
              <a:t>l (mod </a:t>
            </a:r>
            <a:r>
              <a:rPr lang="en-US" sz="2000" dirty="0" smtClean="0">
                <a:latin typeface="Arial" pitchFamily="34" charset="0"/>
                <a:cs typeface="Arial" pitchFamily="34" charset="0"/>
              </a:rPr>
              <a:t>64) (subscripts mod 128)</a:t>
            </a:r>
            <a:endParaRPr lang="en-US" sz="2000" dirty="0">
              <a:latin typeface="Arial" pitchFamily="34" charset="0"/>
              <a:cs typeface="Arial" pitchFamily="34" charset="0"/>
            </a:endParaRPr>
          </a:p>
          <a:p>
            <a:r>
              <a:rPr lang="en-US" sz="2000" dirty="0" smtClean="0">
                <a:latin typeface="Arial" pitchFamily="34" charset="0"/>
                <a:cs typeface="Arial" pitchFamily="34" charset="0"/>
              </a:rPr>
              <a:t>Input </a:t>
            </a:r>
            <a:r>
              <a:rPr lang="en-US" sz="2000" dirty="0">
                <a:latin typeface="Arial" pitchFamily="34" charset="0"/>
                <a:cs typeface="Arial" pitchFamily="34" charset="0"/>
              </a:rPr>
              <a:t>to round related to </a:t>
            </a:r>
            <a:r>
              <a:rPr lang="en-US" sz="2000" dirty="0" smtClean="0">
                <a:latin typeface="Arial" pitchFamily="34" charset="0"/>
                <a:cs typeface="Arial" pitchFamily="34" charset="0"/>
              </a:rPr>
              <a:t>output is :</a:t>
            </a:r>
            <a:endParaRPr lang="en-US" sz="2000" dirty="0">
              <a:latin typeface="Arial" pitchFamily="34" charset="0"/>
              <a:cs typeface="Arial" pitchFamily="34" charset="0"/>
            </a:endParaRPr>
          </a:p>
          <a:p>
            <a:pPr>
              <a:buFont typeface="Wingdings" pitchFamily="2" charset="2"/>
              <a:buNone/>
            </a:pPr>
            <a:r>
              <a:rPr lang="en-US" sz="2000" dirty="0">
                <a:latin typeface="Arial" pitchFamily="34" charset="0"/>
                <a:cs typeface="Arial" pitchFamily="34" charset="0"/>
              </a:rPr>
              <a:t>	(B</a:t>
            </a:r>
            <a:r>
              <a:rPr lang="en-US" sz="2000" baseline="-25000" dirty="0">
                <a:latin typeface="Arial" pitchFamily="34" charset="0"/>
                <a:cs typeface="Arial" pitchFamily="34" charset="0"/>
              </a:rPr>
              <a:t>0</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B</a:t>
            </a:r>
            <a:r>
              <a:rPr lang="en-US" sz="2000" baseline="-25000" dirty="0">
                <a:latin typeface="Arial" pitchFamily="34" charset="0"/>
                <a:cs typeface="Arial" pitchFamily="34" charset="0"/>
              </a:rPr>
              <a:t>2</a:t>
            </a:r>
            <a:r>
              <a:rPr lang="en-US" sz="2000" dirty="0">
                <a:latin typeface="Arial" pitchFamily="34" charset="0"/>
                <a:cs typeface="Arial" pitchFamily="34" charset="0"/>
              </a:rPr>
              <a:t>,B</a:t>
            </a:r>
            <a:r>
              <a:rPr lang="en-US" sz="2000" baseline="-25000" dirty="0">
                <a:latin typeface="Arial" pitchFamily="34" charset="0"/>
                <a:cs typeface="Arial" pitchFamily="34" charset="0"/>
              </a:rPr>
              <a:t>1</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B</a:t>
            </a:r>
            <a:r>
              <a:rPr lang="en-US" sz="2000" baseline="-25000" dirty="0">
                <a:latin typeface="Arial" pitchFamily="34" charset="0"/>
                <a:cs typeface="Arial" pitchFamily="34" charset="0"/>
              </a:rPr>
              <a:t>3</a:t>
            </a:r>
            <a:r>
              <a:rPr lang="en-US" sz="2000" dirty="0">
                <a:latin typeface="Arial" pitchFamily="34" charset="0"/>
                <a:cs typeface="Arial" pitchFamily="34" charset="0"/>
              </a:rPr>
              <a:t>) = (A</a:t>
            </a:r>
            <a:r>
              <a:rPr lang="en-US" sz="2000" baseline="-25000" dirty="0">
                <a:latin typeface="Arial" pitchFamily="34" charset="0"/>
                <a:cs typeface="Arial" pitchFamily="34" charset="0"/>
              </a:rPr>
              <a:t>0</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A</a:t>
            </a:r>
            <a:r>
              <a:rPr lang="en-US" sz="2000" baseline="-25000" dirty="0">
                <a:latin typeface="Arial" pitchFamily="34" charset="0"/>
                <a:cs typeface="Arial" pitchFamily="34" charset="0"/>
              </a:rPr>
              <a:t>2</a:t>
            </a:r>
            <a:r>
              <a:rPr lang="en-US" sz="2000" dirty="0">
                <a:latin typeface="Arial" pitchFamily="34" charset="0"/>
                <a:cs typeface="Arial" pitchFamily="34" charset="0"/>
              </a:rPr>
              <a:t>,A</a:t>
            </a:r>
            <a:r>
              <a:rPr lang="en-US" sz="2000" baseline="-25000" dirty="0">
                <a:latin typeface="Arial" pitchFamily="34" charset="0"/>
                <a:cs typeface="Arial" pitchFamily="34" charset="0"/>
              </a:rPr>
              <a:t>1</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A</a:t>
            </a:r>
            <a:r>
              <a:rPr lang="en-US" sz="2000" baseline="-25000" dirty="0">
                <a:latin typeface="Arial" pitchFamily="34" charset="0"/>
                <a:cs typeface="Arial" pitchFamily="34" charset="0"/>
              </a:rPr>
              <a:t>3</a:t>
            </a:r>
            <a:r>
              <a:rPr lang="en-US" sz="2000" dirty="0">
                <a:latin typeface="Arial" pitchFamily="34" charset="0"/>
                <a:cs typeface="Arial" pitchFamily="34" charset="0"/>
              </a:rPr>
              <a:t>) &lt;&lt;&lt; l (mod 64)</a:t>
            </a:r>
          </a:p>
          <a:p>
            <a:r>
              <a:rPr lang="en-US" sz="2000" dirty="0">
                <a:latin typeface="Arial" pitchFamily="34" charset="0"/>
                <a:cs typeface="Arial" pitchFamily="34" charset="0"/>
              </a:rPr>
              <a:t>Neither key nor AR structure appears! </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Must extend through multiple rounds</a:t>
            </a:r>
          </a:p>
          <a:p>
            <a:pPr lvl="1"/>
            <a:r>
              <a:rPr lang="en-US" sz="2000" dirty="0" smtClean="0">
                <a:latin typeface="Arial" pitchFamily="34" charset="0"/>
                <a:cs typeface="Arial" pitchFamily="34" charset="0"/>
              </a:rPr>
              <a:t>Only changes the rotation amount and input/output transformations</a:t>
            </a:r>
          </a:p>
          <a:p>
            <a:pPr lvl="1"/>
            <a:r>
              <a:rPr lang="en-US" sz="2000" dirty="0" smtClean="0">
                <a:latin typeface="Arial" pitchFamily="34" charset="0"/>
                <a:cs typeface="Arial" pitchFamily="34" charset="0"/>
              </a:rPr>
              <a:t>Rotation and addition/XOR of </a:t>
            </a:r>
            <a:r>
              <a:rPr lang="en-US" sz="2000" b="1" dirty="0" err="1" smtClean="0">
                <a:latin typeface="Arial" pitchFamily="34" charset="0"/>
                <a:cs typeface="Arial" pitchFamily="34" charset="0"/>
              </a:rPr>
              <a:t>subkey</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Let (X</a:t>
            </a:r>
            <a:r>
              <a:rPr lang="en-US" sz="2000" baseline="-25000" dirty="0" smtClean="0">
                <a:latin typeface="Arial" pitchFamily="34" charset="0"/>
                <a:cs typeface="Arial" pitchFamily="34" charset="0"/>
              </a:rPr>
              <a:t>0</a:t>
            </a:r>
            <a:r>
              <a:rPr lang="en-US" sz="2000" dirty="0" smtClean="0">
                <a:latin typeface="Arial" pitchFamily="34" charset="0"/>
                <a:cs typeface="Arial" pitchFamily="34" charset="0"/>
              </a:rPr>
              <a:t>,X</a:t>
            </a:r>
            <a:r>
              <a:rPr lang="en-US" sz="2000" baseline="-25000" dirty="0" smtClean="0">
                <a:latin typeface="Arial" pitchFamily="34" charset="0"/>
                <a:cs typeface="Arial" pitchFamily="34" charset="0"/>
              </a:rPr>
              <a:t>1</a:t>
            </a:r>
            <a:r>
              <a:rPr lang="en-US" sz="2000" dirty="0" smtClean="0">
                <a:latin typeface="Arial" pitchFamily="34" charset="0"/>
                <a:cs typeface="Arial" pitchFamily="34" charset="0"/>
              </a:rPr>
              <a:t>,X</a:t>
            </a:r>
            <a:r>
              <a:rPr lang="en-US" sz="2000" baseline="-25000" dirty="0" smtClean="0">
                <a:latin typeface="Arial" pitchFamily="34" charset="0"/>
                <a:cs typeface="Arial" pitchFamily="34" charset="0"/>
              </a:rPr>
              <a:t>2</a:t>
            </a:r>
            <a:r>
              <a:rPr lang="en-US" sz="2000" dirty="0" smtClean="0">
                <a:latin typeface="Arial" pitchFamily="34" charset="0"/>
                <a:cs typeface="Arial" pitchFamily="34" charset="0"/>
              </a:rPr>
              <a:t>,X</a:t>
            </a:r>
            <a:r>
              <a:rPr lang="en-US" sz="2000" baseline="-25000" dirty="0" smtClean="0">
                <a:latin typeface="Arial" pitchFamily="34" charset="0"/>
                <a:cs typeface="Arial" pitchFamily="34" charset="0"/>
              </a:rPr>
              <a:t>3</a:t>
            </a:r>
            <a:r>
              <a:rPr lang="en-US" sz="2000" dirty="0" smtClean="0">
                <a:latin typeface="Arial" pitchFamily="34" charset="0"/>
                <a:cs typeface="Arial" pitchFamily="34" charset="0"/>
              </a:rPr>
              <a:t>) be plaintext and (Y</a:t>
            </a:r>
            <a:r>
              <a:rPr lang="en-US" sz="2000" baseline="-25000" dirty="0" smtClean="0">
                <a:latin typeface="Arial" pitchFamily="34" charset="0"/>
                <a:cs typeface="Arial" pitchFamily="34" charset="0"/>
              </a:rPr>
              <a:t>0</a:t>
            </a:r>
            <a:r>
              <a:rPr lang="en-US" sz="2000" dirty="0" smtClean="0">
                <a:latin typeface="Arial" pitchFamily="34" charset="0"/>
                <a:cs typeface="Arial" pitchFamily="34" charset="0"/>
              </a:rPr>
              <a:t>,Y</a:t>
            </a:r>
            <a:r>
              <a:rPr lang="en-US" sz="2000" baseline="-25000" dirty="0" smtClean="0">
                <a:latin typeface="Arial" pitchFamily="34" charset="0"/>
                <a:cs typeface="Arial" pitchFamily="34" charset="0"/>
              </a:rPr>
              <a:t>1</a:t>
            </a:r>
            <a:r>
              <a:rPr lang="en-US" sz="2000" dirty="0" smtClean="0">
                <a:latin typeface="Arial" pitchFamily="34" charset="0"/>
                <a:cs typeface="Arial" pitchFamily="34" charset="0"/>
              </a:rPr>
              <a:t>,Y</a:t>
            </a:r>
            <a:r>
              <a:rPr lang="en-US" sz="2000" baseline="-25000" dirty="0" smtClean="0">
                <a:latin typeface="Arial" pitchFamily="34" charset="0"/>
                <a:cs typeface="Arial" pitchFamily="34" charset="0"/>
              </a:rPr>
              <a:t>2</a:t>
            </a:r>
            <a:r>
              <a:rPr lang="en-US" sz="2000" dirty="0" smtClean="0">
                <a:latin typeface="Arial" pitchFamily="34" charset="0"/>
                <a:cs typeface="Arial" pitchFamily="34" charset="0"/>
              </a:rPr>
              <a:t>,Y</a:t>
            </a:r>
            <a:r>
              <a:rPr lang="en-US" sz="2000" baseline="-25000" dirty="0" smtClean="0">
                <a:latin typeface="Arial" pitchFamily="34" charset="0"/>
                <a:cs typeface="Arial" pitchFamily="34" charset="0"/>
              </a:rPr>
              <a:t>3</a:t>
            </a:r>
            <a:r>
              <a:rPr lang="en-US" sz="2000" dirty="0" smtClean="0">
                <a:latin typeface="Arial" pitchFamily="34" charset="0"/>
                <a:cs typeface="Arial" pitchFamily="34" charset="0"/>
              </a:rPr>
              <a:t>) corresponding </a:t>
            </a:r>
            <a:r>
              <a:rPr lang="en-US" sz="2000" dirty="0" err="1" smtClean="0">
                <a:latin typeface="Arial" pitchFamily="34" charset="0"/>
                <a:cs typeface="Arial" pitchFamily="34" charset="0"/>
              </a:rPr>
              <a:t>ciphertext</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We calculate ((Y</a:t>
            </a:r>
            <a:r>
              <a:rPr lang="en-US" sz="2000" baseline="-25000" dirty="0" smtClean="0">
                <a:latin typeface="Arial" pitchFamily="34" charset="0"/>
                <a:cs typeface="Arial" pitchFamily="34" charset="0"/>
              </a:rPr>
              <a:t>0</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K</a:t>
            </a:r>
            <a:r>
              <a:rPr lang="en-US" sz="2000" baseline="-25000" dirty="0" smtClean="0">
                <a:latin typeface="Arial" pitchFamily="34" charset="0"/>
                <a:cs typeface="Arial" pitchFamily="34" charset="0"/>
              </a:rPr>
              <a:t>13R+5</a:t>
            </a:r>
            <a:r>
              <a:rPr lang="en-US" sz="2000" dirty="0" smtClean="0">
                <a:latin typeface="Arial" pitchFamily="34" charset="0"/>
                <a:cs typeface="Arial" pitchFamily="34" charset="0"/>
              </a:rPr>
              <a:t>)</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Y</a:t>
            </a:r>
            <a:r>
              <a:rPr lang="en-US" sz="2000" baseline="-25000" dirty="0" smtClean="0">
                <a:latin typeface="Arial" pitchFamily="34" charset="0"/>
                <a:cs typeface="Arial" pitchFamily="34" charset="0"/>
              </a:rPr>
              <a:t>2</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K</a:t>
            </a:r>
            <a:r>
              <a:rPr lang="en-US" sz="2000" baseline="-25000" dirty="0" smtClean="0">
                <a:latin typeface="Arial" pitchFamily="34" charset="0"/>
                <a:cs typeface="Arial" pitchFamily="34" charset="0"/>
              </a:rPr>
              <a:t>13R+7</a:t>
            </a:r>
            <a:r>
              <a:rPr lang="en-US" sz="2000" dirty="0" smtClean="0">
                <a:latin typeface="Arial" pitchFamily="34" charset="0"/>
                <a:cs typeface="Arial" pitchFamily="34" charset="0"/>
              </a:rPr>
              <a:t>,Y</a:t>
            </a:r>
            <a:r>
              <a:rPr lang="en-US" sz="2000" baseline="-25000" dirty="0" smtClean="0">
                <a:latin typeface="Arial" pitchFamily="34" charset="0"/>
                <a:cs typeface="Arial" pitchFamily="34" charset="0"/>
              </a:rPr>
              <a:t>1</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K</a:t>
            </a:r>
            <a:r>
              <a:rPr lang="en-US" sz="2000" baseline="-25000" dirty="0" smtClean="0">
                <a:latin typeface="Arial" pitchFamily="34" charset="0"/>
                <a:cs typeface="Arial" pitchFamily="34" charset="0"/>
              </a:rPr>
              <a:t>13R+6</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Y</a:t>
            </a:r>
            <a:r>
              <a:rPr lang="en-US" sz="2000" baseline="-25000" dirty="0" smtClean="0">
                <a:latin typeface="Arial" pitchFamily="34" charset="0"/>
                <a:cs typeface="Arial" pitchFamily="34" charset="0"/>
              </a:rPr>
              <a:t>2</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K</a:t>
            </a:r>
            <a:r>
              <a:rPr lang="en-US" sz="2000" baseline="-25000" dirty="0" smtClean="0">
                <a:latin typeface="Arial" pitchFamily="34" charset="0"/>
                <a:cs typeface="Arial" pitchFamily="34" charset="0"/>
              </a:rPr>
              <a:t>13R+8</a:t>
            </a:r>
            <a:r>
              <a:rPr lang="en-US" sz="2000" dirty="0" smtClean="0">
                <a:latin typeface="Arial" pitchFamily="34" charset="0"/>
                <a:cs typeface="Arial" pitchFamily="34" charset="0"/>
              </a:rPr>
              <a:t>))= ((X</a:t>
            </a:r>
            <a:r>
              <a:rPr lang="en-US" sz="2000" baseline="-25000" dirty="0" smtClean="0">
                <a:latin typeface="Arial" pitchFamily="34" charset="0"/>
                <a:cs typeface="Arial" pitchFamily="34" charset="0"/>
              </a:rPr>
              <a:t>0</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K</a:t>
            </a:r>
            <a:r>
              <a:rPr lang="en-US" sz="2000" baseline="-25000" dirty="0" smtClean="0">
                <a:latin typeface="Arial" pitchFamily="34" charset="0"/>
                <a:cs typeface="Arial" pitchFamily="34" charset="0"/>
              </a:rPr>
              <a:t>0</a:t>
            </a:r>
            <a:r>
              <a:rPr lang="en-US" sz="2000" dirty="0" smtClean="0">
                <a:latin typeface="Arial" pitchFamily="34" charset="0"/>
                <a:cs typeface="Arial" pitchFamily="34" charset="0"/>
              </a:rPr>
              <a:t>)</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X</a:t>
            </a:r>
            <a:r>
              <a:rPr lang="en-US" sz="2000" baseline="-25000" dirty="0" smtClean="0">
                <a:latin typeface="Arial" pitchFamily="34" charset="0"/>
                <a:cs typeface="Arial" pitchFamily="34" charset="0"/>
              </a:rPr>
              <a:t>2</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K</a:t>
            </a:r>
            <a:r>
              <a:rPr lang="en-US" sz="2000" baseline="-25000" dirty="0" smtClean="0">
                <a:latin typeface="Arial" pitchFamily="34" charset="0"/>
                <a:cs typeface="Arial" pitchFamily="34" charset="0"/>
              </a:rPr>
              <a:t>2</a:t>
            </a:r>
            <a:r>
              <a:rPr lang="en-US" sz="2000" dirty="0" smtClean="0">
                <a:latin typeface="Arial" pitchFamily="34" charset="0"/>
                <a:cs typeface="Arial" pitchFamily="34" charset="0"/>
              </a:rPr>
              <a:t>, X</a:t>
            </a:r>
            <a:r>
              <a:rPr lang="en-US" sz="2000" baseline="-25000" dirty="0" smtClean="0">
                <a:latin typeface="Arial" pitchFamily="34" charset="0"/>
                <a:cs typeface="Arial" pitchFamily="34" charset="0"/>
              </a:rPr>
              <a:t>1</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K</a:t>
            </a:r>
            <a:r>
              <a:rPr lang="en-US" sz="2000" baseline="-25000" dirty="0" smtClean="0">
                <a:latin typeface="Arial" pitchFamily="34" charset="0"/>
                <a:cs typeface="Arial" pitchFamily="34" charset="0"/>
              </a:rPr>
              <a:t>1</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X</a:t>
            </a:r>
            <a:r>
              <a:rPr lang="en-US" sz="2000" baseline="-25000" dirty="0" smtClean="0">
                <a:latin typeface="Arial" pitchFamily="34" charset="0"/>
                <a:cs typeface="Arial" pitchFamily="34" charset="0"/>
              </a:rPr>
              <a:t>3</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K</a:t>
            </a:r>
            <a:r>
              <a:rPr lang="en-US" sz="2000" baseline="-25000" dirty="0" smtClean="0">
                <a:latin typeface="Arial" pitchFamily="34" charset="0"/>
                <a:cs typeface="Arial" pitchFamily="34" charset="0"/>
              </a:rPr>
              <a:t>3</a:t>
            </a:r>
            <a:r>
              <a:rPr lang="en-US" sz="2000" dirty="0" smtClean="0">
                <a:latin typeface="Arial" pitchFamily="34" charset="0"/>
                <a:cs typeface="Arial" pitchFamily="34" charset="0"/>
              </a:rPr>
              <a:t>))&lt;&lt;&lt;L (mod 64), where L is sum of all rotations, with unknown L and 8 unknown </a:t>
            </a:r>
            <a:r>
              <a:rPr lang="en-US" sz="2000" dirty="0" err="1" smtClean="0">
                <a:latin typeface="Arial" pitchFamily="34" charset="0"/>
                <a:cs typeface="Arial" pitchFamily="34" charset="0"/>
              </a:rPr>
              <a:t>subkeys</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Provided sufficient known plaintext</a:t>
            </a:r>
          </a:p>
          <a:p>
            <a:pPr lvl="1"/>
            <a:r>
              <a:rPr lang="en-US" sz="2000" dirty="0" smtClean="0">
                <a:latin typeface="Arial" pitchFamily="34" charset="0"/>
                <a:cs typeface="Arial" pitchFamily="34" charset="0"/>
              </a:rPr>
              <a:t>We can then solve for all of the unknowns</a:t>
            </a:r>
          </a:p>
          <a:p>
            <a:pPr lvl="1"/>
            <a:r>
              <a:rPr lang="en-US" sz="2000" dirty="0" smtClean="0">
                <a:latin typeface="Arial" pitchFamily="34" charset="0"/>
                <a:cs typeface="Arial" pitchFamily="34" charset="0"/>
              </a:rPr>
              <a:t>5 known plaintext blocks is enough</a:t>
            </a:r>
          </a:p>
          <a:p>
            <a:endParaRPr lang="en-US" sz="2000" dirty="0" smtClean="0">
              <a:latin typeface="Arial" pitchFamily="34" charset="0"/>
              <a:cs typeface="Arial" pitchFamily="34" charset="0"/>
            </a:endParaRPr>
          </a:p>
          <a:p>
            <a:endParaRPr lang="en-US" sz="2400" dirty="0"/>
          </a:p>
        </p:txBody>
      </p:sp>
      <p:sp>
        <p:nvSpPr>
          <p:cNvPr id="5" name="Date Placeholder 6"/>
          <p:cNvSpPr>
            <a:spLocks noGrp="1"/>
          </p:cNvSpPr>
          <p:nvPr>
            <p:ph type="dt" sz="half" idx="10"/>
          </p:nvPr>
        </p:nvSpPr>
        <p:spPr>
          <a:xfrm>
            <a:off x="685800" y="6248400"/>
            <a:ext cx="1905000" cy="457200"/>
          </a:xfrm>
        </p:spPr>
        <p:txBody>
          <a:bodyPr/>
          <a:lstStyle/>
          <a:p>
            <a:pPr>
              <a:defRPr/>
            </a:pPr>
            <a:r>
              <a:rPr lang="en-US" smtClean="0"/>
              <a:t>JLM 20101208</a:t>
            </a:r>
            <a:endParaRPr lang="en-US" dirty="0"/>
          </a:p>
        </p:txBody>
      </p:sp>
      <p:sp>
        <p:nvSpPr>
          <p:cNvPr id="6"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131</a:t>
            </a:fld>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685800"/>
          </a:xfrm>
        </p:spPr>
        <p:txBody>
          <a:bodyPr/>
          <a:lstStyle/>
          <a:p>
            <a:r>
              <a:rPr lang="en-US" sz="3600" dirty="0" err="1"/>
              <a:t>Akelarre</a:t>
            </a:r>
            <a:r>
              <a:rPr lang="en-US" sz="3600" dirty="0"/>
              <a:t> Attack</a:t>
            </a:r>
          </a:p>
        </p:txBody>
      </p:sp>
      <p:sp>
        <p:nvSpPr>
          <p:cNvPr id="231427" name="Rectangle 3"/>
          <p:cNvSpPr>
            <a:spLocks noGrp="1" noChangeArrowheads="1"/>
          </p:cNvSpPr>
          <p:nvPr>
            <p:ph type="body" idx="1"/>
          </p:nvPr>
        </p:nvSpPr>
        <p:spPr>
          <a:xfrm>
            <a:off x="304800" y="1371600"/>
            <a:ext cx="8458200" cy="4648200"/>
          </a:xfrm>
        </p:spPr>
        <p:txBody>
          <a:bodyPr/>
          <a:lstStyle/>
          <a:p>
            <a:r>
              <a:rPr lang="en-US" sz="2400" dirty="0"/>
              <a:t>After solving, we obtain equations</a:t>
            </a:r>
          </a:p>
          <a:p>
            <a:pPr>
              <a:buFont typeface="Wingdings" pitchFamily="2" charset="2"/>
              <a:buNone/>
            </a:pPr>
            <a:r>
              <a:rPr lang="en-US" sz="2000" dirty="0">
                <a:latin typeface="Times-Roman" charset="0"/>
              </a:rPr>
              <a:t>	</a:t>
            </a:r>
            <a:r>
              <a:rPr lang="en-US" sz="2000" dirty="0"/>
              <a:t>((Y</a:t>
            </a:r>
            <a:r>
              <a:rPr lang="en-US" sz="2000" baseline="-25000" dirty="0"/>
              <a:t>0</a:t>
            </a:r>
            <a:r>
              <a:rPr lang="en-US" sz="2000" dirty="0">
                <a:sym typeface="Symbol" pitchFamily="18" charset="2"/>
              </a:rPr>
              <a:t>  </a:t>
            </a:r>
            <a:r>
              <a:rPr lang="en-US" sz="2000" dirty="0"/>
              <a:t>K</a:t>
            </a:r>
            <a:r>
              <a:rPr lang="en-US" sz="2000" baseline="-25000" dirty="0"/>
              <a:t>13R+5</a:t>
            </a:r>
            <a:r>
              <a:rPr lang="en-US" sz="2000" dirty="0" smtClean="0"/>
              <a:t>)</a:t>
            </a:r>
            <a:r>
              <a:rPr lang="en-US" sz="2000" dirty="0" smtClean="0">
                <a:sym typeface="Symbol" pitchFamily="18" charset="2"/>
              </a:rPr>
              <a:t></a:t>
            </a:r>
            <a:r>
              <a:rPr lang="en-US" sz="2000" dirty="0" smtClean="0"/>
              <a:t>Y</a:t>
            </a:r>
            <a:r>
              <a:rPr lang="en-US" sz="2000" baseline="-25000" dirty="0" smtClean="0"/>
              <a:t>2</a:t>
            </a:r>
            <a:r>
              <a:rPr lang="en-US" sz="2000" dirty="0" smtClean="0">
                <a:sym typeface="Symbol" pitchFamily="18" charset="2"/>
              </a:rPr>
              <a:t></a:t>
            </a:r>
            <a:r>
              <a:rPr lang="en-US" sz="2000" dirty="0" smtClean="0"/>
              <a:t>K</a:t>
            </a:r>
            <a:r>
              <a:rPr lang="en-US" sz="2000" baseline="-25000" dirty="0" smtClean="0"/>
              <a:t>13R+7</a:t>
            </a:r>
            <a:r>
              <a:rPr lang="en-US" sz="2000" dirty="0"/>
              <a:t>, </a:t>
            </a:r>
            <a:r>
              <a:rPr lang="en-US" sz="2000" dirty="0" smtClean="0"/>
              <a:t>Y</a:t>
            </a:r>
            <a:r>
              <a:rPr lang="en-US" sz="2000" baseline="-25000" dirty="0" smtClean="0"/>
              <a:t>1</a:t>
            </a:r>
            <a:r>
              <a:rPr lang="en-US" sz="2000" dirty="0" smtClean="0">
                <a:sym typeface="Symbol" pitchFamily="18" charset="2"/>
              </a:rPr>
              <a:t>+</a:t>
            </a:r>
            <a:r>
              <a:rPr lang="en-US" sz="2000" dirty="0" smtClean="0"/>
              <a:t>K</a:t>
            </a:r>
            <a:r>
              <a:rPr lang="en-US" sz="2000" baseline="-25000" dirty="0" smtClean="0"/>
              <a:t>13R+6</a:t>
            </a:r>
            <a:r>
              <a:rPr lang="en-US" sz="2000" dirty="0" smtClean="0">
                <a:sym typeface="Symbol" pitchFamily="18" charset="2"/>
              </a:rPr>
              <a:t>(</a:t>
            </a:r>
            <a:r>
              <a:rPr lang="en-US" sz="2000" dirty="0" smtClean="0"/>
              <a:t>Y</a:t>
            </a:r>
            <a:r>
              <a:rPr lang="en-US" sz="2000" baseline="-25000" dirty="0" smtClean="0"/>
              <a:t>2</a:t>
            </a:r>
            <a:r>
              <a:rPr lang="en-US" sz="2000" dirty="0" smtClean="0">
                <a:sym typeface="Symbol" pitchFamily="18" charset="2"/>
              </a:rPr>
              <a:t></a:t>
            </a:r>
            <a:r>
              <a:rPr lang="en-US" sz="2000" dirty="0" smtClean="0"/>
              <a:t>K</a:t>
            </a:r>
            <a:r>
              <a:rPr lang="en-US" sz="2000" baseline="-25000" dirty="0" smtClean="0"/>
              <a:t>13R+8</a:t>
            </a:r>
            <a:r>
              <a:rPr lang="en-US" sz="2000" dirty="0"/>
              <a:t>))</a:t>
            </a:r>
          </a:p>
          <a:p>
            <a:pPr>
              <a:buFont typeface="Wingdings" pitchFamily="2" charset="2"/>
              <a:buNone/>
            </a:pPr>
            <a:r>
              <a:rPr lang="en-US" sz="2000" dirty="0"/>
              <a:t>	= ((</a:t>
            </a:r>
            <a:r>
              <a:rPr lang="en-US" sz="2000" dirty="0" smtClean="0"/>
              <a:t>X</a:t>
            </a:r>
            <a:r>
              <a:rPr lang="en-US" sz="2000" baseline="-25000" dirty="0" smtClean="0"/>
              <a:t>0</a:t>
            </a:r>
            <a:r>
              <a:rPr lang="en-US" sz="2000" dirty="0" smtClean="0">
                <a:sym typeface="Symbol" pitchFamily="18" charset="2"/>
              </a:rPr>
              <a:t>+</a:t>
            </a:r>
            <a:r>
              <a:rPr lang="en-US" sz="2000" dirty="0" smtClean="0"/>
              <a:t>K</a:t>
            </a:r>
            <a:r>
              <a:rPr lang="en-US" sz="2000" baseline="-25000" dirty="0" smtClean="0"/>
              <a:t>0</a:t>
            </a:r>
            <a:r>
              <a:rPr lang="en-US" sz="2000" dirty="0" smtClean="0"/>
              <a:t>)</a:t>
            </a:r>
            <a:r>
              <a:rPr lang="en-US" sz="2000" dirty="0" smtClean="0">
                <a:sym typeface="Symbol" pitchFamily="18" charset="2"/>
              </a:rPr>
              <a:t></a:t>
            </a:r>
            <a:r>
              <a:rPr lang="en-US" sz="2000" dirty="0" smtClean="0"/>
              <a:t>X</a:t>
            </a:r>
            <a:r>
              <a:rPr lang="en-US" sz="2000" baseline="-25000" dirty="0" smtClean="0"/>
              <a:t>2</a:t>
            </a:r>
            <a:r>
              <a:rPr lang="en-US" sz="2000" dirty="0" smtClean="0">
                <a:sym typeface="Symbol" pitchFamily="18" charset="2"/>
              </a:rPr>
              <a:t></a:t>
            </a:r>
            <a:r>
              <a:rPr lang="en-US" sz="2000" dirty="0" smtClean="0"/>
              <a:t>K</a:t>
            </a:r>
            <a:r>
              <a:rPr lang="en-US" sz="2000" baseline="-25000" dirty="0" smtClean="0"/>
              <a:t>2</a:t>
            </a:r>
            <a:r>
              <a:rPr lang="en-US" sz="2000" dirty="0"/>
              <a:t>, </a:t>
            </a:r>
            <a:r>
              <a:rPr lang="en-US" sz="2000" dirty="0" smtClean="0"/>
              <a:t>X</a:t>
            </a:r>
            <a:r>
              <a:rPr lang="en-US" sz="2000" baseline="-25000" dirty="0" smtClean="0"/>
              <a:t>1</a:t>
            </a:r>
            <a:r>
              <a:rPr lang="en-US" sz="2000" dirty="0" smtClean="0">
                <a:sym typeface="Symbol" pitchFamily="18" charset="2"/>
              </a:rPr>
              <a:t></a:t>
            </a:r>
            <a:r>
              <a:rPr lang="en-US" sz="2000" dirty="0" smtClean="0"/>
              <a:t>K</a:t>
            </a:r>
            <a:r>
              <a:rPr lang="en-US" sz="2000" baseline="-25000" dirty="0" smtClean="0"/>
              <a:t>1</a:t>
            </a:r>
            <a:r>
              <a:rPr lang="en-US" sz="2000" dirty="0" smtClean="0">
                <a:sym typeface="Symbol" pitchFamily="18" charset="2"/>
              </a:rPr>
              <a:t>(</a:t>
            </a:r>
            <a:r>
              <a:rPr lang="en-US" sz="2000" dirty="0" smtClean="0"/>
              <a:t>X</a:t>
            </a:r>
            <a:r>
              <a:rPr lang="en-US" sz="2000" baseline="-25000" dirty="0" smtClean="0"/>
              <a:t>3</a:t>
            </a:r>
            <a:r>
              <a:rPr lang="en-US" sz="2000" dirty="0" smtClean="0">
                <a:sym typeface="Symbol" pitchFamily="18" charset="2"/>
              </a:rPr>
              <a:t>+</a:t>
            </a:r>
            <a:r>
              <a:rPr lang="en-US" sz="2000" dirty="0" smtClean="0"/>
              <a:t>K</a:t>
            </a:r>
            <a:r>
              <a:rPr lang="en-US" sz="2000" baseline="-25000" dirty="0" smtClean="0"/>
              <a:t>3</a:t>
            </a:r>
            <a:r>
              <a:rPr lang="en-US" sz="2000" dirty="0" smtClean="0"/>
              <a:t>))&lt;&lt;&lt; </a:t>
            </a:r>
            <a:r>
              <a:rPr lang="en-US" sz="2000" dirty="0"/>
              <a:t>L (mod 64)</a:t>
            </a:r>
            <a:endParaRPr lang="en-US" sz="2400" dirty="0"/>
          </a:p>
          <a:p>
            <a:pPr>
              <a:buFont typeface="Wingdings" pitchFamily="2" charset="2"/>
              <a:buNone/>
            </a:pPr>
            <a:r>
              <a:rPr lang="en-US" sz="2400" dirty="0"/>
              <a:t>	where plaintext </a:t>
            </a:r>
            <a:r>
              <a:rPr lang="en-US" sz="2400" dirty="0">
                <a:latin typeface="Times-Roman" charset="0"/>
              </a:rPr>
              <a:t>X</a:t>
            </a:r>
            <a:r>
              <a:rPr lang="en-US" sz="2400" dirty="0"/>
              <a:t> is the only </a:t>
            </a:r>
            <a:r>
              <a:rPr lang="en-US" sz="2400" dirty="0" smtClean="0"/>
              <a:t>unknown.  This reduces </a:t>
            </a:r>
            <a:r>
              <a:rPr lang="en-US" sz="2400" dirty="0"/>
              <a:t>number of possible </a:t>
            </a:r>
            <a:r>
              <a:rPr lang="en-US" sz="2400" dirty="0" smtClean="0"/>
              <a:t>plaintexts.</a:t>
            </a:r>
            <a:endParaRPr lang="en-US" sz="2400" dirty="0"/>
          </a:p>
          <a:p>
            <a:r>
              <a:rPr lang="en-US" sz="2400" dirty="0" smtClean="0"/>
              <a:t>Then we can solve </a:t>
            </a:r>
            <a:r>
              <a:rPr lang="en-US" sz="2400" dirty="0"/>
              <a:t>for plaintext </a:t>
            </a:r>
            <a:r>
              <a:rPr lang="en-US" sz="2400" dirty="0">
                <a:latin typeface="Times-Roman" charset="0"/>
              </a:rPr>
              <a:t>X</a:t>
            </a:r>
            <a:r>
              <a:rPr lang="en-US" sz="2400" dirty="0"/>
              <a:t> in many </a:t>
            </a:r>
            <a:r>
              <a:rPr lang="en-US" sz="2400" dirty="0" smtClean="0"/>
              <a:t>cases but only a small part of key is recovered</a:t>
            </a:r>
          </a:p>
          <a:p>
            <a:r>
              <a:rPr lang="en-US" sz="2400" dirty="0" smtClean="0"/>
              <a:t>However, we can recover plaintext directly from cipher-text</a:t>
            </a:r>
          </a:p>
          <a:p>
            <a:r>
              <a:rPr lang="en-US" sz="2400" dirty="0" smtClean="0"/>
              <a:t>Recovering plaintext in this way is not trivial</a:t>
            </a:r>
          </a:p>
          <a:p>
            <a:r>
              <a:rPr lang="en-US" sz="2400" dirty="0" smtClean="0"/>
              <a:t>But, much better than exhaustive key search</a:t>
            </a:r>
          </a:p>
          <a:p>
            <a:r>
              <a:rPr lang="en-US" sz="2400" dirty="0" smtClean="0"/>
              <a:t>Attack is practical in many cases!</a:t>
            </a:r>
          </a:p>
          <a:p>
            <a:endParaRPr lang="en-US" sz="2000" dirty="0"/>
          </a:p>
        </p:txBody>
      </p:sp>
      <p:sp>
        <p:nvSpPr>
          <p:cNvPr id="5" name="Date Placeholder 6"/>
          <p:cNvSpPr>
            <a:spLocks noGrp="1"/>
          </p:cNvSpPr>
          <p:nvPr>
            <p:ph type="dt" sz="half" idx="10"/>
          </p:nvPr>
        </p:nvSpPr>
        <p:spPr>
          <a:xfrm>
            <a:off x="685800" y="6248400"/>
            <a:ext cx="1905000" cy="457200"/>
          </a:xfrm>
        </p:spPr>
        <p:txBody>
          <a:bodyPr/>
          <a:lstStyle/>
          <a:p>
            <a:pPr>
              <a:defRPr/>
            </a:pPr>
            <a:r>
              <a:rPr lang="en-US" smtClean="0"/>
              <a:t>JLM 20101208</a:t>
            </a:r>
            <a:endParaRPr lang="en-US" dirty="0"/>
          </a:p>
        </p:txBody>
      </p:sp>
      <p:sp>
        <p:nvSpPr>
          <p:cNvPr id="6"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132</a:t>
            </a:fld>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685800" y="76200"/>
            <a:ext cx="7772400" cy="685800"/>
          </a:xfrm>
        </p:spPr>
        <p:txBody>
          <a:bodyPr/>
          <a:lstStyle/>
          <a:p>
            <a:r>
              <a:rPr lang="en-US" sz="3600" dirty="0"/>
              <a:t>RC4 Initialization</a:t>
            </a:r>
          </a:p>
        </p:txBody>
      </p:sp>
      <p:sp>
        <p:nvSpPr>
          <p:cNvPr id="187395" name="Rectangle 3"/>
          <p:cNvSpPr>
            <a:spLocks noGrp="1" noChangeArrowheads="1"/>
          </p:cNvSpPr>
          <p:nvPr>
            <p:ph type="body" idx="1"/>
          </p:nvPr>
        </p:nvSpPr>
        <p:spPr>
          <a:xfrm>
            <a:off x="304800" y="1371600"/>
            <a:ext cx="8458200" cy="4724400"/>
          </a:xfrm>
        </p:spPr>
        <p:txBody>
          <a:bodyPr/>
          <a:lstStyle/>
          <a:p>
            <a:r>
              <a:rPr lang="en-US" sz="2400" dirty="0"/>
              <a:t>Array </a:t>
            </a:r>
            <a:r>
              <a:rPr lang="en-US" sz="2400" dirty="0">
                <a:latin typeface="Courier New" pitchFamily="49" charset="0"/>
                <a:cs typeface="Courier New" pitchFamily="49" charset="0"/>
              </a:rPr>
              <a:t>key</a:t>
            </a:r>
            <a:r>
              <a:rPr lang="en-US" sz="2400" dirty="0"/>
              <a:t> contains </a:t>
            </a:r>
            <a:r>
              <a:rPr lang="en-US" sz="2400" dirty="0">
                <a:latin typeface="Times-Roman" charset="0"/>
              </a:rPr>
              <a:t>N</a:t>
            </a:r>
            <a:r>
              <a:rPr lang="en-US" sz="2400" dirty="0"/>
              <a:t> bytes of key</a:t>
            </a:r>
          </a:p>
          <a:p>
            <a:r>
              <a:rPr lang="en-US" sz="2400" dirty="0"/>
              <a:t>Array </a:t>
            </a:r>
            <a:r>
              <a:rPr lang="en-US" sz="2400" dirty="0">
                <a:latin typeface="Courier New" pitchFamily="49" charset="0"/>
                <a:cs typeface="Courier New" pitchFamily="49" charset="0"/>
              </a:rPr>
              <a:t>S</a:t>
            </a:r>
            <a:r>
              <a:rPr lang="en-US" sz="2400" dirty="0"/>
              <a:t> always has a permutation of </a:t>
            </a:r>
            <a:r>
              <a:rPr lang="en-US" sz="2400" dirty="0">
                <a:latin typeface="Times-Roman" charset="0"/>
              </a:rPr>
              <a:t>0,1,…,255</a:t>
            </a:r>
            <a:endParaRPr lang="en-US" sz="2400" dirty="0">
              <a:latin typeface="Courier" charset="0"/>
            </a:endParaRPr>
          </a:p>
          <a:p>
            <a:pPr>
              <a:buFont typeface="Wingdings" pitchFamily="2" charset="2"/>
              <a:buNone/>
            </a:pPr>
            <a:endParaRPr lang="en-US" sz="1000" dirty="0">
              <a:latin typeface="Courier" charset="0"/>
            </a:endParaRPr>
          </a:p>
          <a:p>
            <a:pPr>
              <a:lnSpc>
                <a:spcPct val="95000"/>
              </a:lnSpc>
              <a:buFont typeface="Wingdings" pitchFamily="2" charset="2"/>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for(</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0;i&lt;256;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pPr>
              <a:lnSpc>
                <a:spcPct val="95000"/>
              </a:lnSpc>
              <a:buFont typeface="Wingdings" pitchFamily="2" charset="2"/>
              <a:buNone/>
            </a:pPr>
            <a:r>
              <a:rPr lang="en-US" sz="2000" dirty="0">
                <a:latin typeface="Courier New" pitchFamily="49" charset="0"/>
                <a:cs typeface="Courier New" pitchFamily="49" charset="0"/>
              </a:rPr>
              <a:t>			S[</a:t>
            </a:r>
            <a:r>
              <a:rPr lang="en-US" sz="2000" dirty="0" err="1">
                <a:latin typeface="Courier New" pitchFamily="49" charset="0"/>
                <a:cs typeface="Courier New" pitchFamily="49" charset="0"/>
              </a:rPr>
              <a:t>i</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a:lnSpc>
                <a:spcPct val="95000"/>
              </a:lnSpc>
              <a:buFont typeface="Wingdings" pitchFamily="2" charset="2"/>
              <a:buNone/>
            </a:pPr>
            <a:r>
              <a:rPr lang="en-US" sz="2000" dirty="0">
                <a:latin typeface="Courier New" pitchFamily="49" charset="0"/>
                <a:cs typeface="Courier New" pitchFamily="49" charset="0"/>
              </a:rPr>
              <a:t>			K[</a:t>
            </a:r>
            <a:r>
              <a:rPr lang="en-US" sz="2000" dirty="0" err="1">
                <a:latin typeface="Courier New" pitchFamily="49" charset="0"/>
                <a:cs typeface="Courier New" pitchFamily="49" charset="0"/>
              </a:rPr>
              <a:t>i</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key[</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(mod N)]</a:t>
            </a:r>
          </a:p>
          <a:p>
            <a:pPr>
              <a:lnSpc>
                <a:spcPct val="95000"/>
              </a:lnSpc>
              <a:buFont typeface="Wingdings" pitchFamily="2" charset="2"/>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a:lnSpc>
                <a:spcPct val="95000"/>
              </a:lnSpc>
              <a:buFont typeface="Wingdings" pitchFamily="2" charset="2"/>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j= </a:t>
            </a:r>
            <a:r>
              <a:rPr lang="en-US" sz="2000" dirty="0">
                <a:latin typeface="Courier New" pitchFamily="49" charset="0"/>
                <a:cs typeface="Courier New" pitchFamily="49" charset="0"/>
              </a:rPr>
              <a:t>0</a:t>
            </a:r>
          </a:p>
          <a:p>
            <a:pPr>
              <a:lnSpc>
                <a:spcPct val="95000"/>
              </a:lnSpc>
              <a:buFont typeface="Wingdings" pitchFamily="2" charset="2"/>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for(</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=0;i&lt;256;i++) {</a:t>
            </a:r>
            <a:endParaRPr lang="en-US" sz="2000" dirty="0">
              <a:latin typeface="Courier New" pitchFamily="49" charset="0"/>
              <a:cs typeface="Courier New" pitchFamily="49" charset="0"/>
            </a:endParaRPr>
          </a:p>
          <a:p>
            <a:pPr>
              <a:lnSpc>
                <a:spcPct val="95000"/>
              </a:lnSpc>
              <a:buFont typeface="Wingdings" pitchFamily="2" charset="2"/>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j= </a:t>
            </a:r>
            <a:r>
              <a:rPr lang="en-US" sz="2000" dirty="0">
                <a:latin typeface="Courier New" pitchFamily="49" charset="0"/>
                <a:cs typeface="Courier New" pitchFamily="49" charset="0"/>
              </a:rPr>
              <a:t>(</a:t>
            </a:r>
            <a:r>
              <a:rPr lang="en-US" sz="2000" dirty="0" err="1" smtClean="0">
                <a:latin typeface="Courier New" pitchFamily="49" charset="0"/>
                <a:cs typeface="Courier New" pitchFamily="49" charset="0"/>
              </a:rPr>
              <a:t>j+S</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]+K[</a:t>
            </a:r>
            <a:r>
              <a:rPr lang="en-US" sz="2000" dirty="0" err="1" smtClean="0">
                <a:latin typeface="Courier New" pitchFamily="49" charset="0"/>
                <a:cs typeface="Courier New" pitchFamily="49" charset="0"/>
              </a:rPr>
              <a:t>i</a:t>
            </a:r>
            <a:r>
              <a:rPr lang="en-US" sz="2000" dirty="0">
                <a:latin typeface="Courier New" pitchFamily="49" charset="0"/>
                <a:cs typeface="Courier New" pitchFamily="49" charset="0"/>
              </a:rPr>
              <a:t>]) (mod 256</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a:lnSpc>
                <a:spcPct val="95000"/>
              </a:lnSpc>
              <a:buFont typeface="Wingdings" pitchFamily="2" charset="2"/>
              <a:buNone/>
            </a:pPr>
            <a:r>
              <a:rPr lang="en-US" sz="2000" dirty="0">
                <a:latin typeface="Courier New" pitchFamily="49" charset="0"/>
                <a:cs typeface="Courier New" pitchFamily="49" charset="0"/>
              </a:rPr>
              <a:t>			swap(S[</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],S[j</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a:lnSpc>
                <a:spcPct val="95000"/>
              </a:lnSpc>
              <a:buFont typeface="Wingdings" pitchFamily="2" charset="2"/>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a:lnSpc>
                <a:spcPct val="95000"/>
              </a:lnSpc>
              <a:buFont typeface="Wingdings" pitchFamily="2" charset="2"/>
              <a:buNone/>
            </a:pP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=j= 0;</a:t>
            </a:r>
            <a:endParaRPr lang="en-US" sz="2000" dirty="0">
              <a:latin typeface="Courier New" pitchFamily="49" charset="0"/>
              <a:cs typeface="Courier New" pitchFamily="49" charset="0"/>
            </a:endParaRPr>
          </a:p>
        </p:txBody>
      </p:sp>
      <p:sp>
        <p:nvSpPr>
          <p:cNvPr id="4" name="Date Placeholder 3"/>
          <p:cNvSpPr>
            <a:spLocks noGrp="1"/>
          </p:cNvSpPr>
          <p:nvPr>
            <p:ph type="dt" sz="quarter" idx="10"/>
          </p:nvPr>
        </p:nvSpPr>
        <p:spPr>
          <a:xfrm>
            <a:off x="685800" y="6248400"/>
            <a:ext cx="1905000" cy="457200"/>
          </a:xfrm>
        </p:spPr>
        <p:txBody>
          <a:bodyPr/>
          <a:lstStyle/>
          <a:p>
            <a:pPr>
              <a:defRPr/>
            </a:pPr>
            <a:r>
              <a:rPr lang="en-US" smtClean="0"/>
              <a:t>JLM 20101208</a:t>
            </a:r>
            <a:endParaRPr lang="en-US" dirty="0"/>
          </a:p>
        </p:txBody>
      </p:sp>
      <p:sp>
        <p:nvSpPr>
          <p:cNvPr id="5"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133</a:t>
            </a:fld>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85800" y="0"/>
            <a:ext cx="7772400" cy="762000"/>
          </a:xfrm>
        </p:spPr>
        <p:txBody>
          <a:bodyPr/>
          <a:lstStyle/>
          <a:p>
            <a:r>
              <a:rPr lang="en-US" sz="3600" dirty="0"/>
              <a:t>RC4 </a:t>
            </a:r>
            <a:r>
              <a:rPr lang="en-US" sz="3600" dirty="0" err="1"/>
              <a:t>Keystream</a:t>
            </a:r>
            <a:endParaRPr lang="en-US" sz="3600" dirty="0"/>
          </a:p>
        </p:txBody>
      </p:sp>
      <p:sp>
        <p:nvSpPr>
          <p:cNvPr id="188419" name="Rectangle 3"/>
          <p:cNvSpPr>
            <a:spLocks noGrp="1" noChangeArrowheads="1"/>
          </p:cNvSpPr>
          <p:nvPr>
            <p:ph type="body" idx="1"/>
          </p:nvPr>
        </p:nvSpPr>
        <p:spPr>
          <a:xfrm>
            <a:off x="685800" y="1143000"/>
            <a:ext cx="7772400" cy="4114800"/>
          </a:xfrm>
        </p:spPr>
        <p:txBody>
          <a:bodyPr/>
          <a:lstStyle/>
          <a:p>
            <a:r>
              <a:rPr lang="en-US" sz="2400" dirty="0"/>
              <a:t>For each </a:t>
            </a:r>
            <a:r>
              <a:rPr lang="en-US" sz="2400" dirty="0" err="1"/>
              <a:t>keystream</a:t>
            </a:r>
            <a:r>
              <a:rPr lang="en-US" sz="2400" dirty="0"/>
              <a:t> byte, swap elements of array </a:t>
            </a:r>
            <a:r>
              <a:rPr lang="en-US" sz="2400" dirty="0">
                <a:latin typeface="Courier New" pitchFamily="49" charset="0"/>
                <a:cs typeface="Courier New" pitchFamily="49" charset="0"/>
              </a:rPr>
              <a:t>S </a:t>
            </a:r>
            <a:r>
              <a:rPr lang="en-US" sz="2400" dirty="0"/>
              <a:t>and select a byte from the array:</a:t>
            </a:r>
          </a:p>
          <a:p>
            <a:pPr>
              <a:buFont typeface="Wingdings" pitchFamily="2" charset="2"/>
              <a:buNone/>
            </a:pPr>
            <a:r>
              <a:rPr lang="en-US" sz="2000" dirty="0">
                <a:latin typeface="Courier" charset="0"/>
              </a:rPr>
              <a:t>	</a:t>
            </a: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a:t>
            </a:r>
            <a:r>
              <a:rPr lang="en-US" sz="2000" dirty="0" smtClean="0">
                <a:latin typeface="Courier New" pitchFamily="49" charset="0"/>
                <a:cs typeface="Courier New" pitchFamily="49" charset="0"/>
              </a:rPr>
              <a:t>i+1</a:t>
            </a:r>
            <a:r>
              <a:rPr lang="en-US" sz="2000" dirty="0">
                <a:latin typeface="Courier New" pitchFamily="49" charset="0"/>
                <a:cs typeface="Courier New" pitchFamily="49" charset="0"/>
              </a:rPr>
              <a:t>) (mod 256</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a:buFont typeface="Wingdings" pitchFamily="2" charset="2"/>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j= </a:t>
            </a:r>
            <a:r>
              <a:rPr lang="en-US" sz="2000" dirty="0">
                <a:latin typeface="Courier New" pitchFamily="49" charset="0"/>
                <a:cs typeface="Courier New" pitchFamily="49" charset="0"/>
              </a:rPr>
              <a:t>(</a:t>
            </a:r>
            <a:r>
              <a:rPr lang="en-US" sz="2000" dirty="0" err="1" smtClean="0">
                <a:latin typeface="Courier New" pitchFamily="49" charset="0"/>
                <a:cs typeface="Courier New" pitchFamily="49" charset="0"/>
              </a:rPr>
              <a:t>j+S</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a:t>
            </a:r>
            <a:r>
              <a:rPr lang="en-US" sz="2000" dirty="0">
                <a:latin typeface="Courier New" pitchFamily="49" charset="0"/>
                <a:cs typeface="Courier New" pitchFamily="49" charset="0"/>
              </a:rPr>
              <a:t>]) (mod 256</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a:buFont typeface="Wingdings" pitchFamily="2" charset="2"/>
              <a:buNone/>
            </a:pPr>
            <a:r>
              <a:rPr lang="en-US" sz="2000" dirty="0">
                <a:latin typeface="Courier New" pitchFamily="49" charset="0"/>
                <a:cs typeface="Courier New" pitchFamily="49" charset="0"/>
              </a:rPr>
              <a:t>		swap(S[</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S[j</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a:buFont typeface="Wingdings" pitchFamily="2" charset="2"/>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k= </a:t>
            </a:r>
            <a:r>
              <a:rPr lang="en-US" sz="2000" dirty="0">
                <a:latin typeface="Courier New" pitchFamily="49" charset="0"/>
                <a:cs typeface="Courier New" pitchFamily="49" charset="0"/>
              </a:rPr>
              <a:t>(S[</a:t>
            </a:r>
            <a:r>
              <a:rPr lang="en-US" sz="2000" dirty="0" err="1">
                <a:latin typeface="Courier New" pitchFamily="49" charset="0"/>
                <a:cs typeface="Courier New" pitchFamily="49" charset="0"/>
              </a:rPr>
              <a:t>i</a:t>
            </a:r>
            <a:r>
              <a:rPr lang="en-US" sz="2000" dirty="0" smtClean="0">
                <a:latin typeface="Courier New" pitchFamily="49" charset="0"/>
                <a:cs typeface="Courier New" pitchFamily="49" charset="0"/>
              </a:rPr>
              <a:t>]+S[j</a:t>
            </a:r>
            <a:r>
              <a:rPr lang="en-US" sz="2000" dirty="0">
                <a:latin typeface="Courier New" pitchFamily="49" charset="0"/>
                <a:cs typeface="Courier New" pitchFamily="49" charset="0"/>
              </a:rPr>
              <a:t>]) (mod 256</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a:buFont typeface="Wingdings" pitchFamily="2" charset="2"/>
              <a:buNone/>
            </a:pP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keystreamByte</a:t>
            </a:r>
            <a:r>
              <a:rPr lang="en-US" sz="2000" smtClean="0">
                <a:latin typeface="Courier New" pitchFamily="49" charset="0"/>
                <a:cs typeface="Courier New" pitchFamily="49" charset="0"/>
              </a:rPr>
              <a:t>= S[k];</a:t>
            </a:r>
            <a:endParaRPr lang="en-US" sz="2000" dirty="0">
              <a:latin typeface="Courier New" pitchFamily="49" charset="0"/>
              <a:cs typeface="Courier New" pitchFamily="49" charset="0"/>
            </a:endParaRPr>
          </a:p>
          <a:p>
            <a:r>
              <a:rPr lang="en-US" sz="2400" dirty="0"/>
              <a:t>Use </a:t>
            </a:r>
            <a:r>
              <a:rPr lang="en-US" sz="2400" dirty="0" err="1"/>
              <a:t>keystream</a:t>
            </a:r>
            <a:r>
              <a:rPr lang="en-US" sz="2400" dirty="0"/>
              <a:t> bytes like a one-time pad</a:t>
            </a:r>
          </a:p>
          <a:p>
            <a:pPr lvl="1"/>
            <a:r>
              <a:rPr lang="en-US" sz="2000" dirty="0"/>
              <a:t>XOR to encrypt or decrypt</a:t>
            </a:r>
          </a:p>
        </p:txBody>
      </p:sp>
      <p:sp>
        <p:nvSpPr>
          <p:cNvPr id="4" name="Date Placeholder 3"/>
          <p:cNvSpPr>
            <a:spLocks noGrp="1"/>
          </p:cNvSpPr>
          <p:nvPr>
            <p:ph type="dt" sz="quarter" idx="10"/>
          </p:nvPr>
        </p:nvSpPr>
        <p:spPr>
          <a:xfrm>
            <a:off x="685800" y="6248400"/>
            <a:ext cx="1905000" cy="457200"/>
          </a:xfrm>
        </p:spPr>
        <p:txBody>
          <a:bodyPr/>
          <a:lstStyle/>
          <a:p>
            <a:pPr>
              <a:defRPr/>
            </a:pPr>
            <a:r>
              <a:rPr lang="en-US" smtClean="0"/>
              <a:t>JLM 20101208</a:t>
            </a:r>
            <a:endParaRPr lang="en-US" dirty="0"/>
          </a:p>
        </p:txBody>
      </p:sp>
      <p:sp>
        <p:nvSpPr>
          <p:cNvPr id="5"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134</a:t>
            </a:fld>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685800" y="76200"/>
            <a:ext cx="7772400" cy="762000"/>
          </a:xfrm>
        </p:spPr>
        <p:txBody>
          <a:bodyPr/>
          <a:lstStyle/>
          <a:p>
            <a:r>
              <a:rPr lang="en-US" sz="3600" dirty="0"/>
              <a:t>WEP Key</a:t>
            </a:r>
          </a:p>
        </p:txBody>
      </p:sp>
      <p:sp>
        <p:nvSpPr>
          <p:cNvPr id="212995" name="Rectangle 3"/>
          <p:cNvSpPr>
            <a:spLocks noGrp="1" noChangeArrowheads="1"/>
          </p:cNvSpPr>
          <p:nvPr>
            <p:ph type="body" idx="1"/>
          </p:nvPr>
        </p:nvSpPr>
        <p:spPr>
          <a:xfrm>
            <a:off x="304800" y="1066800"/>
            <a:ext cx="8686800" cy="5105400"/>
          </a:xfrm>
        </p:spPr>
        <p:txBody>
          <a:bodyPr/>
          <a:lstStyle/>
          <a:p>
            <a:r>
              <a:rPr lang="en-US" sz="2400" dirty="0"/>
              <a:t>WEP uses a long-term secret key: </a:t>
            </a:r>
            <a:r>
              <a:rPr lang="en-US" sz="2400" dirty="0">
                <a:latin typeface="Times-Roman" charset="0"/>
              </a:rPr>
              <a:t>K</a:t>
            </a:r>
            <a:endParaRPr lang="en-US" sz="2400" dirty="0">
              <a:sym typeface="Symbol" pitchFamily="18" charset="2"/>
            </a:endParaRPr>
          </a:p>
          <a:p>
            <a:r>
              <a:rPr lang="en-US" sz="2400" dirty="0"/>
              <a:t>RC4 is a stream cipher, so each packet must be encrypted using a different key</a:t>
            </a:r>
            <a:endParaRPr lang="en-US" sz="2400" dirty="0">
              <a:sym typeface="Symbol" pitchFamily="18" charset="2"/>
            </a:endParaRPr>
          </a:p>
          <a:p>
            <a:pPr lvl="1"/>
            <a:r>
              <a:rPr lang="en-US" sz="2000" dirty="0"/>
              <a:t>Initialization Vector (IV) sent with packet</a:t>
            </a:r>
          </a:p>
          <a:p>
            <a:pPr lvl="1"/>
            <a:r>
              <a:rPr lang="en-US" sz="2000" dirty="0"/>
              <a:t>Sent in the clear (IV is </a:t>
            </a:r>
            <a:r>
              <a:rPr lang="en-US" sz="2000" b="1" dirty="0"/>
              <a:t>not</a:t>
            </a:r>
            <a:r>
              <a:rPr lang="en-US" sz="2000" dirty="0"/>
              <a:t> secret)</a:t>
            </a:r>
          </a:p>
          <a:p>
            <a:pPr lvl="1"/>
            <a:r>
              <a:rPr lang="en-US" sz="2000" dirty="0"/>
              <a:t>IV has similar purpose as “MI” in WWII ciphers</a:t>
            </a:r>
          </a:p>
          <a:p>
            <a:r>
              <a:rPr lang="en-US" sz="2400" dirty="0"/>
              <a:t>Actual RC4 key for packet is (IV,</a:t>
            </a:r>
            <a:r>
              <a:rPr lang="en-US" sz="2400" dirty="0">
                <a:latin typeface="Times-Roman" charset="0"/>
              </a:rPr>
              <a:t>K</a:t>
            </a:r>
            <a:r>
              <a:rPr lang="en-US" sz="2400" dirty="0"/>
              <a:t>)</a:t>
            </a:r>
          </a:p>
          <a:p>
            <a:pPr lvl="1"/>
            <a:r>
              <a:rPr lang="en-US" sz="2000" dirty="0"/>
              <a:t>That is, IV is </a:t>
            </a:r>
            <a:r>
              <a:rPr lang="en-US" sz="2000" b="1" dirty="0"/>
              <a:t>pre-pended</a:t>
            </a:r>
            <a:r>
              <a:rPr lang="en-US" sz="2000" dirty="0"/>
              <a:t> to </a:t>
            </a:r>
            <a:r>
              <a:rPr lang="en-US" sz="2000" dirty="0" smtClean="0">
                <a:latin typeface="Times-Roman" charset="0"/>
              </a:rPr>
              <a:t>K</a:t>
            </a:r>
          </a:p>
          <a:p>
            <a:r>
              <a:rPr lang="en-US" sz="2400" dirty="0" smtClean="0"/>
              <a:t>WEP uses 24-bit (3 byte) IV </a:t>
            </a:r>
          </a:p>
          <a:p>
            <a:pPr lvl="1"/>
            <a:r>
              <a:rPr lang="en-US" sz="2000" dirty="0" smtClean="0"/>
              <a:t>Each packet gets a new IV</a:t>
            </a:r>
          </a:p>
          <a:p>
            <a:pPr lvl="1"/>
            <a:r>
              <a:rPr lang="en-US" sz="2000" dirty="0" smtClean="0"/>
              <a:t>RC4 packet key: IV pre-pended to long-term key, </a:t>
            </a:r>
            <a:r>
              <a:rPr lang="en-US" sz="2000" dirty="0" smtClean="0">
                <a:latin typeface="Times-Roman" charset="0"/>
              </a:rPr>
              <a:t>K</a:t>
            </a:r>
            <a:endParaRPr lang="en-US" sz="2000" dirty="0" smtClean="0"/>
          </a:p>
          <a:p>
            <a:r>
              <a:rPr lang="en-US" sz="2400" dirty="0" smtClean="0"/>
              <a:t>Long term key </a:t>
            </a:r>
            <a:r>
              <a:rPr lang="en-US" sz="2400" dirty="0" smtClean="0">
                <a:latin typeface="Times-Roman" charset="0"/>
              </a:rPr>
              <a:t>K</a:t>
            </a:r>
            <a:r>
              <a:rPr lang="en-US" sz="2400" dirty="0" smtClean="0"/>
              <a:t> seldom changes</a:t>
            </a:r>
          </a:p>
          <a:p>
            <a:endParaRPr lang="en-US" sz="2000" dirty="0"/>
          </a:p>
        </p:txBody>
      </p:sp>
      <p:sp>
        <p:nvSpPr>
          <p:cNvPr id="4" name="Date Placeholder 3"/>
          <p:cNvSpPr>
            <a:spLocks noGrp="1"/>
          </p:cNvSpPr>
          <p:nvPr>
            <p:ph type="dt" sz="quarter" idx="10"/>
          </p:nvPr>
        </p:nvSpPr>
        <p:spPr>
          <a:xfrm>
            <a:off x="685800" y="6248400"/>
            <a:ext cx="1905000" cy="457200"/>
          </a:xfrm>
        </p:spPr>
        <p:txBody>
          <a:bodyPr/>
          <a:lstStyle/>
          <a:p>
            <a:pPr>
              <a:defRPr/>
            </a:pPr>
            <a:r>
              <a:rPr lang="en-US" smtClean="0"/>
              <a:t>JLM 20101208</a:t>
            </a:r>
            <a:endParaRPr lang="en-US" dirty="0"/>
          </a:p>
        </p:txBody>
      </p:sp>
      <p:sp>
        <p:nvSpPr>
          <p:cNvPr id="5"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135</a:t>
            </a:fld>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685800" y="0"/>
            <a:ext cx="7772400" cy="914400"/>
          </a:xfrm>
        </p:spPr>
        <p:txBody>
          <a:bodyPr/>
          <a:lstStyle/>
          <a:p>
            <a:r>
              <a:rPr lang="en-US" sz="3600" dirty="0"/>
              <a:t>Initialization Vector “Issue”</a:t>
            </a:r>
          </a:p>
        </p:txBody>
      </p:sp>
      <p:sp>
        <p:nvSpPr>
          <p:cNvPr id="216067" name="Rectangle 3"/>
          <p:cNvSpPr>
            <a:spLocks noGrp="1" noChangeArrowheads="1"/>
          </p:cNvSpPr>
          <p:nvPr>
            <p:ph type="body" idx="1"/>
          </p:nvPr>
        </p:nvSpPr>
        <p:spPr>
          <a:xfrm>
            <a:off x="685800" y="1828800"/>
            <a:ext cx="7924800" cy="4267200"/>
          </a:xfrm>
        </p:spPr>
        <p:txBody>
          <a:bodyPr/>
          <a:lstStyle/>
          <a:p>
            <a:r>
              <a:rPr lang="en-US" sz="2400" dirty="0"/>
              <a:t>Assume 1500 byte packets, 11 Mbps link</a:t>
            </a:r>
          </a:p>
          <a:p>
            <a:r>
              <a:rPr lang="en-US" sz="2400" dirty="0"/>
              <a:t>Suppose IVs generated in sequence</a:t>
            </a:r>
          </a:p>
          <a:p>
            <a:pPr lvl="1"/>
            <a:r>
              <a:rPr lang="en-US" sz="2000" dirty="0"/>
              <a:t>Then </a:t>
            </a:r>
            <a:r>
              <a:rPr lang="en-US" sz="2000" dirty="0">
                <a:latin typeface="Times-Roman" charset="0"/>
              </a:rPr>
              <a:t>1500 </a:t>
            </a:r>
            <a:r>
              <a:rPr lang="en-US" sz="2000" dirty="0">
                <a:latin typeface="Times-Roman" charset="0"/>
                <a:sym typeface="Symbol" pitchFamily="18" charset="2"/>
              </a:rPr>
              <a:t> 8/(</a:t>
            </a:r>
            <a:r>
              <a:rPr lang="en-US" sz="2000" dirty="0" smtClean="0">
                <a:latin typeface="Times-Roman" charset="0"/>
                <a:sym typeface="Symbol" pitchFamily="18" charset="2"/>
              </a:rPr>
              <a:t>1110</a:t>
            </a:r>
            <a:r>
              <a:rPr lang="en-US" sz="2000" baseline="30000" dirty="0" smtClean="0">
                <a:latin typeface="Times-Roman" charset="0"/>
                <a:sym typeface="Symbol" pitchFamily="18" charset="2"/>
              </a:rPr>
              <a:t>6</a:t>
            </a:r>
            <a:r>
              <a:rPr lang="en-US" sz="2000" dirty="0">
                <a:latin typeface="Times-Roman" charset="0"/>
                <a:sym typeface="Symbol" pitchFamily="18" charset="2"/>
              </a:rPr>
              <a:t>)  2</a:t>
            </a:r>
            <a:r>
              <a:rPr lang="en-US" sz="2000" baseline="30000" dirty="0">
                <a:latin typeface="Times-Roman" charset="0"/>
                <a:sym typeface="Symbol" pitchFamily="18" charset="2"/>
              </a:rPr>
              <a:t>24</a:t>
            </a:r>
            <a:r>
              <a:rPr lang="en-US" sz="2000" dirty="0">
                <a:latin typeface="Times-Roman" charset="0"/>
                <a:sym typeface="Symbol" pitchFamily="18" charset="2"/>
              </a:rPr>
              <a:t> = 18,000</a:t>
            </a:r>
            <a:r>
              <a:rPr lang="en-US" sz="2000" dirty="0">
                <a:sym typeface="Symbol" pitchFamily="18" charset="2"/>
              </a:rPr>
              <a:t> seconds</a:t>
            </a:r>
          </a:p>
          <a:p>
            <a:pPr lvl="1"/>
            <a:r>
              <a:rPr lang="en-US" sz="2000" dirty="0">
                <a:sym typeface="Symbol" pitchFamily="18" charset="2"/>
              </a:rPr>
              <a:t>Implies IV must repeat in about </a:t>
            </a:r>
            <a:r>
              <a:rPr lang="en-US" sz="2000" dirty="0">
                <a:latin typeface="Times-Roman" charset="0"/>
                <a:sym typeface="Symbol" pitchFamily="18" charset="2"/>
              </a:rPr>
              <a:t>5</a:t>
            </a:r>
            <a:r>
              <a:rPr lang="en-US" sz="2000" dirty="0">
                <a:sym typeface="Symbol" pitchFamily="18" charset="2"/>
              </a:rPr>
              <a:t> hours</a:t>
            </a:r>
            <a:endParaRPr lang="en-US" sz="2000" dirty="0"/>
          </a:p>
          <a:p>
            <a:r>
              <a:rPr lang="en-US" sz="2400" dirty="0"/>
              <a:t>Suppose IVs generated at random</a:t>
            </a:r>
          </a:p>
          <a:p>
            <a:pPr lvl="1"/>
            <a:r>
              <a:rPr lang="en-US" sz="2000" dirty="0"/>
              <a:t>B</a:t>
            </a:r>
            <a:r>
              <a:rPr lang="en-US" sz="2000" dirty="0">
                <a:sym typeface="Symbol" pitchFamily="18" charset="2"/>
              </a:rPr>
              <a:t>y birthday problem, some IV repeats in seconds</a:t>
            </a:r>
          </a:p>
          <a:p>
            <a:r>
              <a:rPr lang="en-US" sz="2400" dirty="0"/>
              <a:t>Again, repeated IV (with same </a:t>
            </a:r>
            <a:r>
              <a:rPr lang="en-US" sz="2400" dirty="0">
                <a:latin typeface="Times-Roman" charset="0"/>
              </a:rPr>
              <a:t>K</a:t>
            </a:r>
            <a:r>
              <a:rPr lang="en-US" sz="2400" dirty="0"/>
              <a:t>) is bad!</a:t>
            </a:r>
            <a:endParaRPr lang="en-US" sz="2400" dirty="0">
              <a:sym typeface="Symbol" pitchFamily="18" charset="2"/>
            </a:endParaRPr>
          </a:p>
        </p:txBody>
      </p:sp>
      <p:sp>
        <p:nvSpPr>
          <p:cNvPr id="4" name="Date Placeholder 3"/>
          <p:cNvSpPr>
            <a:spLocks noGrp="1"/>
          </p:cNvSpPr>
          <p:nvPr>
            <p:ph type="dt" sz="quarter" idx="10"/>
          </p:nvPr>
        </p:nvSpPr>
        <p:spPr>
          <a:xfrm>
            <a:off x="685800" y="6248400"/>
            <a:ext cx="1905000" cy="457200"/>
          </a:xfrm>
        </p:spPr>
        <p:txBody>
          <a:bodyPr/>
          <a:lstStyle/>
          <a:p>
            <a:pPr>
              <a:defRPr/>
            </a:pPr>
            <a:r>
              <a:rPr lang="en-US" smtClean="0"/>
              <a:t>JLM 20101208</a:t>
            </a:r>
            <a:endParaRPr lang="en-US" dirty="0"/>
          </a:p>
        </p:txBody>
      </p:sp>
      <p:sp>
        <p:nvSpPr>
          <p:cNvPr id="5"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136</a:t>
            </a:fld>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685800" y="0"/>
            <a:ext cx="7772400" cy="609600"/>
          </a:xfrm>
        </p:spPr>
        <p:txBody>
          <a:bodyPr/>
          <a:lstStyle/>
          <a:p>
            <a:r>
              <a:rPr lang="en-US" sz="3600" dirty="0"/>
              <a:t>WEP Cryptanalytic Attack</a:t>
            </a:r>
          </a:p>
        </p:txBody>
      </p:sp>
      <p:sp>
        <p:nvSpPr>
          <p:cNvPr id="189443" name="Rectangle 3"/>
          <p:cNvSpPr>
            <a:spLocks noGrp="1" noChangeArrowheads="1"/>
          </p:cNvSpPr>
          <p:nvPr>
            <p:ph type="body" idx="1"/>
          </p:nvPr>
        </p:nvSpPr>
        <p:spPr>
          <a:xfrm>
            <a:off x="457200" y="1143000"/>
            <a:ext cx="8305800" cy="4876800"/>
          </a:xfrm>
        </p:spPr>
        <p:txBody>
          <a:bodyPr/>
          <a:lstStyle/>
          <a:p>
            <a:r>
              <a:rPr lang="en-US" sz="2400" dirty="0"/>
              <a:t>WEP data encrypted using RC4</a:t>
            </a:r>
          </a:p>
          <a:p>
            <a:pPr lvl="1"/>
            <a:r>
              <a:rPr lang="en-US" sz="2400" dirty="0"/>
              <a:t>Packet key is IV and long-term key </a:t>
            </a:r>
            <a:r>
              <a:rPr lang="en-US" sz="2400" dirty="0">
                <a:latin typeface="Times-Roman" charset="0"/>
              </a:rPr>
              <a:t>K</a:t>
            </a:r>
            <a:endParaRPr lang="en-US" sz="2400" dirty="0"/>
          </a:p>
          <a:p>
            <a:pPr lvl="1"/>
            <a:r>
              <a:rPr lang="en-US" sz="2400" dirty="0"/>
              <a:t>3-byte IV is pre-pended to </a:t>
            </a:r>
            <a:r>
              <a:rPr lang="en-US" sz="2400" dirty="0">
                <a:latin typeface="Times-Roman" charset="0"/>
              </a:rPr>
              <a:t>K</a:t>
            </a:r>
            <a:endParaRPr lang="en-US" sz="2400" dirty="0"/>
          </a:p>
          <a:p>
            <a:pPr lvl="1"/>
            <a:r>
              <a:rPr lang="en-US" sz="2400" dirty="0"/>
              <a:t>Packet key is </a:t>
            </a:r>
            <a:r>
              <a:rPr lang="en-US" sz="2400" dirty="0">
                <a:latin typeface="Times-Roman" charset="0"/>
              </a:rPr>
              <a:t>(</a:t>
            </a:r>
            <a:r>
              <a:rPr lang="en-US" sz="2400" dirty="0"/>
              <a:t>IV</a:t>
            </a:r>
            <a:r>
              <a:rPr lang="en-US" sz="2400" dirty="0">
                <a:latin typeface="Times-Roman" charset="0"/>
              </a:rPr>
              <a:t>,K)</a:t>
            </a:r>
            <a:endParaRPr lang="en-US" sz="2400" dirty="0"/>
          </a:p>
          <a:p>
            <a:r>
              <a:rPr lang="en-US" sz="2400" dirty="0" smtClean="0"/>
              <a:t>We know IVs </a:t>
            </a:r>
            <a:r>
              <a:rPr lang="en-US" sz="2400" dirty="0"/>
              <a:t>and </a:t>
            </a:r>
            <a:r>
              <a:rPr lang="en-US" sz="2400" dirty="0" err="1" smtClean="0"/>
              <a:t>ciphertext</a:t>
            </a:r>
            <a:endParaRPr lang="en-US" sz="2400" dirty="0" smtClean="0"/>
          </a:p>
          <a:p>
            <a:r>
              <a:rPr lang="en-US" sz="2400" dirty="0" smtClean="0"/>
              <a:t>Denote the RC4 key byte as </a:t>
            </a:r>
            <a:r>
              <a:rPr lang="en-US" sz="2400" dirty="0" smtClean="0">
                <a:latin typeface="Courier New" pitchFamily="49" charset="0"/>
                <a:cs typeface="Courier New" pitchFamily="49" charset="0"/>
              </a:rPr>
              <a:t>K</a:t>
            </a:r>
            <a:r>
              <a:rPr lang="en-US" sz="2400" baseline="-25000" dirty="0" smtClean="0">
                <a:latin typeface="Courier New" pitchFamily="49" charset="0"/>
                <a:cs typeface="Courier New" pitchFamily="49" charset="0"/>
              </a:rPr>
              <a:t>0</a:t>
            </a:r>
            <a:r>
              <a:rPr lang="en-US" sz="2400" dirty="0" smtClean="0">
                <a:latin typeface="Courier New" pitchFamily="49" charset="0"/>
                <a:cs typeface="Courier New" pitchFamily="49" charset="0"/>
              </a:rPr>
              <a:t>,K</a:t>
            </a:r>
            <a:r>
              <a:rPr lang="en-US" sz="2400" baseline="-25000" dirty="0" smtClean="0">
                <a:latin typeface="Courier New" pitchFamily="49" charset="0"/>
                <a:cs typeface="Courier New" pitchFamily="49" charset="0"/>
              </a:rPr>
              <a:t>1</a:t>
            </a:r>
            <a:r>
              <a:rPr lang="en-US" sz="2400" dirty="0" smtClean="0">
                <a:latin typeface="Courier New" pitchFamily="49" charset="0"/>
                <a:cs typeface="Courier New" pitchFamily="49" charset="0"/>
              </a:rPr>
              <a:t>,K</a:t>
            </a:r>
            <a:r>
              <a:rPr lang="en-US" sz="2400" baseline="-25000" dirty="0" smtClean="0">
                <a:latin typeface="Courier New" pitchFamily="49" charset="0"/>
                <a:cs typeface="Courier New" pitchFamily="49" charset="0"/>
              </a:rPr>
              <a:t>2</a:t>
            </a:r>
            <a:r>
              <a:rPr lang="en-US" sz="2400" dirty="0" smtClean="0">
                <a:latin typeface="Courier New" pitchFamily="49" charset="0"/>
                <a:cs typeface="Courier New" pitchFamily="49" charset="0"/>
              </a:rPr>
              <a:t>,K</a:t>
            </a:r>
            <a:r>
              <a:rPr lang="en-US" sz="2400" baseline="-25000" dirty="0" smtClean="0">
                <a:latin typeface="Courier New" pitchFamily="49" charset="0"/>
                <a:cs typeface="Courier New" pitchFamily="49" charset="0"/>
              </a:rPr>
              <a:t>3</a:t>
            </a:r>
            <a:r>
              <a:rPr lang="en-US" sz="2400" dirty="0" smtClean="0">
                <a:latin typeface="Courier New" pitchFamily="49" charset="0"/>
                <a:cs typeface="Courier New" pitchFamily="49" charset="0"/>
              </a:rPr>
              <a:t>,K</a:t>
            </a:r>
            <a:r>
              <a:rPr lang="en-US" sz="2400" baseline="-25000" dirty="0" smtClean="0">
                <a:latin typeface="Courier New" pitchFamily="49" charset="0"/>
                <a:cs typeface="Courier New" pitchFamily="49" charset="0"/>
              </a:rPr>
              <a:t>4</a:t>
            </a:r>
            <a:r>
              <a:rPr lang="en-US" sz="2400" dirty="0" smtClean="0">
                <a:latin typeface="Courier New" pitchFamily="49" charset="0"/>
                <a:cs typeface="Courier New" pitchFamily="49" charset="0"/>
              </a:rPr>
              <a:t>,K</a:t>
            </a:r>
            <a:r>
              <a:rPr lang="en-US" sz="2400" baseline="-25000" dirty="0" smtClean="0">
                <a:latin typeface="Courier New" pitchFamily="49" charset="0"/>
                <a:cs typeface="Courier New" pitchFamily="49" charset="0"/>
              </a:rPr>
              <a:t>5</a:t>
            </a:r>
            <a:r>
              <a:rPr lang="en-US" sz="2400" dirty="0" smtClean="0">
                <a:latin typeface="Courier New" pitchFamily="49" charset="0"/>
                <a:cs typeface="Courier New" pitchFamily="49" charset="0"/>
              </a:rPr>
              <a:t>,... </a:t>
            </a:r>
          </a:p>
          <a:p>
            <a:pPr lvl="1"/>
            <a:r>
              <a:rPr lang="en-US" sz="2400" dirty="0" smtClean="0"/>
              <a:t>IV:</a:t>
            </a:r>
            <a:r>
              <a:rPr lang="en-US" sz="2400" dirty="0" smtClean="0">
                <a:latin typeface="Courier New" pitchFamily="49" charset="0"/>
                <a:cs typeface="Courier New" pitchFamily="49" charset="0"/>
              </a:rPr>
              <a:t>(K</a:t>
            </a:r>
            <a:r>
              <a:rPr lang="en-US" sz="2400" baseline="-25000" dirty="0" smtClean="0">
                <a:latin typeface="Courier New" pitchFamily="49" charset="0"/>
                <a:cs typeface="Courier New" pitchFamily="49" charset="0"/>
              </a:rPr>
              <a:t>0</a:t>
            </a:r>
            <a:r>
              <a:rPr lang="en-US" sz="2400" dirty="0" smtClean="0">
                <a:latin typeface="Courier New" pitchFamily="49" charset="0"/>
                <a:cs typeface="Courier New" pitchFamily="49" charset="0"/>
              </a:rPr>
              <a:t>,K</a:t>
            </a:r>
            <a:r>
              <a:rPr lang="en-US" sz="2400" baseline="-25000" dirty="0" smtClean="0">
                <a:latin typeface="Courier New" pitchFamily="49" charset="0"/>
                <a:cs typeface="Courier New" pitchFamily="49" charset="0"/>
              </a:rPr>
              <a:t>1</a:t>
            </a:r>
            <a:r>
              <a:rPr lang="en-US" sz="2400" dirty="0" smtClean="0">
                <a:latin typeface="Courier New" pitchFamily="49" charset="0"/>
                <a:cs typeface="Courier New" pitchFamily="49" charset="0"/>
              </a:rPr>
              <a:t>,K</a:t>
            </a:r>
            <a:r>
              <a:rPr lang="en-US" sz="2400" baseline="-25000" dirty="0" smtClean="0">
                <a:latin typeface="Courier New" pitchFamily="49" charset="0"/>
                <a:cs typeface="Courier New" pitchFamily="49" charset="0"/>
              </a:rPr>
              <a:t>2</a:t>
            </a:r>
            <a:r>
              <a:rPr lang="en-US" sz="2400" dirty="0" smtClean="0">
                <a:latin typeface="Courier New" pitchFamily="49" charset="0"/>
                <a:cs typeface="Courier New" pitchFamily="49" charset="0"/>
              </a:rPr>
              <a:t>),</a:t>
            </a:r>
            <a:r>
              <a:rPr lang="en-US" sz="2400" dirty="0" smtClean="0">
                <a:latin typeface="Arial" pitchFamily="34" charset="0"/>
                <a:cs typeface="Arial" pitchFamily="34" charset="0"/>
              </a:rPr>
              <a:t> Long term key:</a:t>
            </a:r>
            <a:r>
              <a:rPr lang="en-US" sz="2400" dirty="0" smtClean="0">
                <a:cs typeface="Courier New" pitchFamily="49" charset="0"/>
              </a:rPr>
              <a:t> </a:t>
            </a:r>
            <a:r>
              <a:rPr lang="en-US" sz="2400" dirty="0" smtClean="0">
                <a:latin typeface="Courier New" pitchFamily="49" charset="0"/>
                <a:cs typeface="Courier New" pitchFamily="49" charset="0"/>
              </a:rPr>
              <a:t>K</a:t>
            </a:r>
            <a:r>
              <a:rPr lang="en-US" sz="2400" baseline="-25000" dirty="0" smtClean="0">
                <a:latin typeface="Courier New" pitchFamily="49" charset="0"/>
                <a:cs typeface="Courier New" pitchFamily="49" charset="0"/>
              </a:rPr>
              <a:t>3</a:t>
            </a:r>
            <a:r>
              <a:rPr lang="en-US" sz="2400" dirty="0" smtClean="0">
                <a:latin typeface="Courier New" pitchFamily="49" charset="0"/>
                <a:cs typeface="Courier New" pitchFamily="49" charset="0"/>
              </a:rPr>
              <a:t>,K</a:t>
            </a:r>
            <a:r>
              <a:rPr lang="en-US" sz="2400" baseline="-25000" dirty="0" smtClean="0">
                <a:latin typeface="Courier New" pitchFamily="49" charset="0"/>
                <a:cs typeface="Courier New" pitchFamily="49" charset="0"/>
              </a:rPr>
              <a:t>4</a:t>
            </a:r>
            <a:r>
              <a:rPr lang="en-US" sz="2400" dirty="0" smtClean="0">
                <a:latin typeface="Courier New" pitchFamily="49" charset="0"/>
                <a:cs typeface="Courier New" pitchFamily="49" charset="0"/>
              </a:rPr>
              <a:t>,K</a:t>
            </a:r>
            <a:r>
              <a:rPr lang="en-US" sz="2400" baseline="-25000" dirty="0" smtClean="0">
                <a:latin typeface="Courier New" pitchFamily="49" charset="0"/>
                <a:cs typeface="Courier New" pitchFamily="49" charset="0"/>
              </a:rPr>
              <a:t>5</a:t>
            </a:r>
            <a:r>
              <a:rPr lang="en-US" sz="2400" dirty="0" smtClean="0">
                <a:latin typeface="Courier New" pitchFamily="49" charset="0"/>
                <a:cs typeface="Courier New" pitchFamily="49" charset="0"/>
              </a:rPr>
              <a:t>,... </a:t>
            </a:r>
          </a:p>
          <a:p>
            <a:r>
              <a:rPr lang="en-US" sz="2400" dirty="0" smtClean="0"/>
              <a:t>Given enough IVs, we can recover the long-term key regardless of the length of the key, provided we know first key-stream byte.</a:t>
            </a:r>
          </a:p>
        </p:txBody>
      </p:sp>
      <p:sp>
        <p:nvSpPr>
          <p:cNvPr id="4" name="Date Placeholder 3"/>
          <p:cNvSpPr>
            <a:spLocks noGrp="1"/>
          </p:cNvSpPr>
          <p:nvPr>
            <p:ph type="dt" sz="quarter" idx="10"/>
          </p:nvPr>
        </p:nvSpPr>
        <p:spPr>
          <a:xfrm>
            <a:off x="685800" y="6248400"/>
            <a:ext cx="1905000" cy="457200"/>
          </a:xfrm>
        </p:spPr>
        <p:txBody>
          <a:bodyPr/>
          <a:lstStyle/>
          <a:p>
            <a:pPr>
              <a:defRPr/>
            </a:pPr>
            <a:r>
              <a:rPr lang="en-US" smtClean="0"/>
              <a:t>JLM 20101208</a:t>
            </a:r>
            <a:endParaRPr lang="en-US" dirty="0"/>
          </a:p>
        </p:txBody>
      </p:sp>
      <p:sp>
        <p:nvSpPr>
          <p:cNvPr id="5"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137</a:t>
            </a:fld>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3"/>
          <p:cNvSpPr>
            <a:spLocks noGrp="1" noChangeArrowheads="1"/>
          </p:cNvSpPr>
          <p:nvPr>
            <p:ph type="title"/>
          </p:nvPr>
        </p:nvSpPr>
        <p:spPr>
          <a:xfrm>
            <a:off x="685800" y="76200"/>
            <a:ext cx="7772400" cy="685800"/>
          </a:xfrm>
        </p:spPr>
        <p:txBody>
          <a:bodyPr/>
          <a:lstStyle/>
          <a:p>
            <a:r>
              <a:rPr lang="en-US" sz="3600" dirty="0"/>
              <a:t>RC4/WEP Attack</a:t>
            </a:r>
          </a:p>
        </p:txBody>
      </p:sp>
      <p:sp>
        <p:nvSpPr>
          <p:cNvPr id="196612" name="Rectangle 4"/>
          <p:cNvSpPr>
            <a:spLocks noGrp="1" noChangeArrowheads="1"/>
          </p:cNvSpPr>
          <p:nvPr>
            <p:ph type="body" idx="1"/>
          </p:nvPr>
        </p:nvSpPr>
        <p:spPr>
          <a:xfrm>
            <a:off x="609600" y="1066800"/>
            <a:ext cx="7696200" cy="2971800"/>
          </a:xfrm>
        </p:spPr>
        <p:txBody>
          <a:bodyPr/>
          <a:lstStyle/>
          <a:p>
            <a:r>
              <a:rPr lang="en-US" sz="2400" dirty="0">
                <a:latin typeface="Courier New" pitchFamily="49" charset="0"/>
                <a:cs typeface="Courier New" pitchFamily="49" charset="0"/>
              </a:rPr>
              <a:t>IV = (3,255,V)</a:t>
            </a:r>
          </a:p>
          <a:p>
            <a:r>
              <a:rPr lang="en-US" sz="2400" dirty="0">
                <a:latin typeface="Courier New" pitchFamily="49" charset="0"/>
                <a:cs typeface="Courier New" pitchFamily="49" charset="0"/>
              </a:rPr>
              <a:t>Key = (3,255,V,K</a:t>
            </a:r>
            <a:r>
              <a:rPr lang="en-US" sz="2400" baseline="-25000" dirty="0">
                <a:latin typeface="Courier New" pitchFamily="49" charset="0"/>
                <a:cs typeface="Courier New" pitchFamily="49" charset="0"/>
              </a:rPr>
              <a:t>3</a:t>
            </a:r>
            <a:r>
              <a:rPr lang="en-US" sz="2400" dirty="0">
                <a:latin typeface="Courier New" pitchFamily="49" charset="0"/>
                <a:cs typeface="Courier New" pitchFamily="49" charset="0"/>
              </a:rPr>
              <a:t>,K</a:t>
            </a:r>
            <a:r>
              <a:rPr lang="en-US" sz="2400" baseline="-25000" dirty="0">
                <a:latin typeface="Courier New" pitchFamily="49" charset="0"/>
                <a:cs typeface="Courier New" pitchFamily="49" charset="0"/>
              </a:rPr>
              <a:t>4</a:t>
            </a:r>
            <a:r>
              <a:rPr lang="en-US" sz="2400" dirty="0">
                <a:latin typeface="Courier New" pitchFamily="49" charset="0"/>
                <a:cs typeface="Courier New" pitchFamily="49" charset="0"/>
              </a:rPr>
              <a:t>,...)</a:t>
            </a:r>
          </a:p>
          <a:p>
            <a:r>
              <a:rPr lang="en-US" sz="2400" dirty="0" smtClean="0">
                <a:latin typeface="Courier New" pitchFamily="49" charset="0"/>
                <a:cs typeface="Courier New" pitchFamily="49" charset="0"/>
              </a:rPr>
              <a:t>K</a:t>
            </a:r>
            <a:r>
              <a:rPr lang="en-US" sz="2400" baseline="-25000" dirty="0" smtClean="0">
                <a:latin typeface="Courier New" pitchFamily="49" charset="0"/>
                <a:cs typeface="Courier New" pitchFamily="49" charset="0"/>
              </a:rPr>
              <a:t>0 </a:t>
            </a:r>
            <a:r>
              <a:rPr lang="en-US" sz="2400" dirty="0">
                <a:latin typeface="Courier New" pitchFamily="49" charset="0"/>
                <a:cs typeface="Courier New" pitchFamily="49" charset="0"/>
              </a:rPr>
              <a:t>=</a:t>
            </a:r>
            <a:r>
              <a:rPr lang="en-US" sz="2400" baseline="-25000" dirty="0">
                <a:latin typeface="Courier New" pitchFamily="49" charset="0"/>
                <a:cs typeface="Courier New" pitchFamily="49" charset="0"/>
              </a:rPr>
              <a:t> </a:t>
            </a:r>
            <a:r>
              <a:rPr lang="en-US" sz="2400" dirty="0">
                <a:latin typeface="Courier New" pitchFamily="49" charset="0"/>
                <a:cs typeface="Courier New" pitchFamily="49" charset="0"/>
              </a:rPr>
              <a:t>3, K</a:t>
            </a:r>
            <a:r>
              <a:rPr lang="en-US" sz="2400" baseline="-25000" dirty="0">
                <a:latin typeface="Courier New" pitchFamily="49" charset="0"/>
                <a:cs typeface="Courier New" pitchFamily="49" charset="0"/>
              </a:rPr>
              <a:t>1 </a:t>
            </a:r>
            <a:r>
              <a:rPr lang="en-US" sz="2400" dirty="0">
                <a:latin typeface="Courier New" pitchFamily="49" charset="0"/>
                <a:cs typeface="Courier New" pitchFamily="49" charset="0"/>
              </a:rPr>
              <a:t>=</a:t>
            </a:r>
            <a:r>
              <a:rPr lang="en-US" sz="2400" baseline="-25000" dirty="0">
                <a:latin typeface="Courier New" pitchFamily="49" charset="0"/>
                <a:cs typeface="Courier New" pitchFamily="49" charset="0"/>
              </a:rPr>
              <a:t> </a:t>
            </a:r>
            <a:r>
              <a:rPr lang="en-US" sz="2400" dirty="0">
                <a:latin typeface="Courier New" pitchFamily="49" charset="0"/>
                <a:cs typeface="Courier New" pitchFamily="49" charset="0"/>
              </a:rPr>
              <a:t>255, K</a:t>
            </a:r>
            <a:r>
              <a:rPr lang="en-US" sz="2400" baseline="-25000" dirty="0">
                <a:latin typeface="Courier New" pitchFamily="49" charset="0"/>
                <a:cs typeface="Courier New" pitchFamily="49" charset="0"/>
              </a:rPr>
              <a:t>2 </a:t>
            </a:r>
            <a:r>
              <a:rPr lang="en-US" sz="2400" dirty="0">
                <a:latin typeface="Courier New" pitchFamily="49" charset="0"/>
                <a:cs typeface="Courier New" pitchFamily="49" charset="0"/>
              </a:rPr>
              <a:t>=</a:t>
            </a:r>
            <a:r>
              <a:rPr lang="en-US" sz="2400" baseline="-25000" dirty="0">
                <a:latin typeface="Courier New" pitchFamily="49" charset="0"/>
                <a:cs typeface="Courier New" pitchFamily="49" charset="0"/>
              </a:rPr>
              <a:t> </a:t>
            </a:r>
            <a:r>
              <a:rPr lang="en-US" sz="2400" dirty="0">
                <a:latin typeface="Courier New" pitchFamily="49" charset="0"/>
                <a:cs typeface="Courier New" pitchFamily="49" charset="0"/>
              </a:rPr>
              <a:t>V</a:t>
            </a:r>
          </a:p>
          <a:p>
            <a:pPr>
              <a:lnSpc>
                <a:spcPct val="95000"/>
              </a:lnSpc>
            </a:pPr>
            <a:r>
              <a:rPr lang="en-US" sz="2400" dirty="0" smtClean="0"/>
              <a:t>At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0</a:t>
            </a:r>
            <a:r>
              <a:rPr lang="en-US" sz="2400" dirty="0" smtClean="0"/>
              <a:t>, we have</a:t>
            </a:r>
          </a:p>
          <a:p>
            <a:pPr lvl="1">
              <a:lnSpc>
                <a:spcPct val="95000"/>
              </a:lnSpc>
              <a:buFont typeface="Wingdings" pitchFamily="2" charset="2"/>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0</a:t>
            </a:r>
          </a:p>
          <a:p>
            <a:pPr lvl="1">
              <a:lnSpc>
                <a:spcPct val="95000"/>
              </a:lnSpc>
              <a:buFont typeface="Wingdings" pitchFamily="2" charset="2"/>
              <a:buNone/>
            </a:pPr>
            <a:r>
              <a:rPr lang="en-US" sz="2000" dirty="0" smtClean="0">
                <a:latin typeface="Courier New" pitchFamily="49" charset="0"/>
                <a:cs typeface="Courier New" pitchFamily="49" charset="0"/>
              </a:rPr>
              <a:t>	j= j + S</a:t>
            </a:r>
            <a:r>
              <a:rPr lang="en-US" sz="2000" baseline="-25000" dirty="0" smtClean="0">
                <a:latin typeface="Courier New" pitchFamily="49" charset="0"/>
                <a:cs typeface="Courier New" pitchFamily="49" charset="0"/>
              </a:rPr>
              <a:t>0 </a:t>
            </a:r>
            <a:r>
              <a:rPr lang="en-US" sz="2000" dirty="0" smtClean="0">
                <a:latin typeface="Courier New" pitchFamily="49" charset="0"/>
                <a:cs typeface="Courier New" pitchFamily="49" charset="0"/>
              </a:rPr>
              <a:t>+ K</a:t>
            </a:r>
            <a:r>
              <a:rPr lang="en-US" sz="2000" baseline="-25000" dirty="0" smtClean="0">
                <a:latin typeface="Courier New" pitchFamily="49" charset="0"/>
                <a:cs typeface="Courier New" pitchFamily="49" charset="0"/>
              </a:rPr>
              <a:t>0 </a:t>
            </a:r>
            <a:r>
              <a:rPr lang="en-US" sz="2000" dirty="0" smtClean="0">
                <a:latin typeface="Courier New" pitchFamily="49" charset="0"/>
                <a:cs typeface="Courier New" pitchFamily="49" charset="0"/>
              </a:rPr>
              <a:t>= 0 + 0 + 3 = 3</a:t>
            </a:r>
          </a:p>
          <a:p>
            <a:pPr lvl="1">
              <a:lnSpc>
                <a:spcPct val="95000"/>
              </a:lnSpc>
              <a:buFont typeface="Wingdings" pitchFamily="2" charset="2"/>
              <a:buNone/>
            </a:pPr>
            <a:r>
              <a:rPr lang="en-US" sz="2000" dirty="0" smtClean="0">
                <a:latin typeface="Courier New" pitchFamily="49" charset="0"/>
                <a:cs typeface="Courier New" pitchFamily="49" charset="0"/>
              </a:rPr>
              <a:t>	swap(</a:t>
            </a:r>
            <a:r>
              <a:rPr lang="en-US" sz="2000" dirty="0" err="1" smtClean="0">
                <a:latin typeface="Courier New" pitchFamily="49" charset="0"/>
                <a:cs typeface="Courier New" pitchFamily="49" charset="0"/>
              </a:rPr>
              <a:t>S</a:t>
            </a:r>
            <a:r>
              <a:rPr lang="en-US" sz="2000" baseline="-25000" dirty="0" err="1" smtClean="0">
                <a:latin typeface="Courier New" pitchFamily="49" charset="0"/>
                <a:cs typeface="Courier New" pitchFamily="49" charset="0"/>
              </a:rPr>
              <a:t>i</a:t>
            </a:r>
            <a:r>
              <a:rPr lang="en-US" sz="2000" dirty="0" err="1" smtClean="0">
                <a:latin typeface="Courier New" pitchFamily="49" charset="0"/>
                <a:cs typeface="Courier New" pitchFamily="49" charset="0"/>
              </a:rPr>
              <a:t>,S</a:t>
            </a:r>
            <a:r>
              <a:rPr lang="en-US" sz="2000" baseline="-25000" dirty="0" err="1" smtClean="0">
                <a:latin typeface="Courier New" pitchFamily="49" charset="0"/>
                <a:cs typeface="Courier New" pitchFamily="49" charset="0"/>
              </a:rPr>
              <a:t>j</a:t>
            </a:r>
            <a:r>
              <a:rPr lang="en-US" sz="2000" dirty="0" smtClean="0">
                <a:latin typeface="Courier New" pitchFamily="49" charset="0"/>
                <a:cs typeface="Courier New" pitchFamily="49" charset="0"/>
              </a:rPr>
              <a:t>) = swap(S</a:t>
            </a:r>
            <a:r>
              <a:rPr lang="en-US" sz="2000" baseline="-25000" dirty="0" smtClean="0">
                <a:latin typeface="Courier New" pitchFamily="49" charset="0"/>
                <a:cs typeface="Courier New" pitchFamily="49" charset="0"/>
              </a:rPr>
              <a:t>0</a:t>
            </a:r>
            <a:r>
              <a:rPr lang="en-US" sz="2000" dirty="0" smtClean="0">
                <a:latin typeface="Courier New" pitchFamily="49" charset="0"/>
                <a:cs typeface="Courier New" pitchFamily="49" charset="0"/>
              </a:rPr>
              <a:t>,S</a:t>
            </a:r>
            <a:r>
              <a:rPr lang="en-US" sz="2000" baseline="-25000" dirty="0" smtClean="0">
                <a:latin typeface="Courier New" pitchFamily="49" charset="0"/>
                <a:cs typeface="Courier New" pitchFamily="49" charset="0"/>
              </a:rPr>
              <a:t>3</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pic>
        <p:nvPicPr>
          <p:cNvPr id="5" name="Picture 2"/>
          <p:cNvPicPr>
            <a:picLocks noChangeAspect="1" noChangeArrowheads="1"/>
          </p:cNvPicPr>
          <p:nvPr/>
        </p:nvPicPr>
        <p:blipFill>
          <a:blip r:embed="rId2" cstate="print"/>
          <a:srcRect/>
          <a:stretch>
            <a:fillRect/>
          </a:stretch>
        </p:blipFill>
        <p:spPr bwMode="auto">
          <a:xfrm>
            <a:off x="1905000" y="4419600"/>
            <a:ext cx="5334000" cy="1241425"/>
          </a:xfrm>
          <a:prstGeom prst="rect">
            <a:avLst/>
          </a:prstGeom>
          <a:noFill/>
        </p:spPr>
      </p:pic>
      <p:sp>
        <p:nvSpPr>
          <p:cNvPr id="6" name="Date Placeholder 3"/>
          <p:cNvSpPr>
            <a:spLocks noGrp="1"/>
          </p:cNvSpPr>
          <p:nvPr>
            <p:ph type="dt" sz="quarter" idx="10"/>
          </p:nvPr>
        </p:nvSpPr>
        <p:spPr>
          <a:xfrm>
            <a:off x="685800" y="6248400"/>
            <a:ext cx="1905000" cy="457200"/>
          </a:xfrm>
        </p:spPr>
        <p:txBody>
          <a:bodyPr/>
          <a:lstStyle/>
          <a:p>
            <a:pPr>
              <a:defRPr/>
            </a:pPr>
            <a:r>
              <a:rPr lang="en-US" smtClean="0"/>
              <a:t>JLM 20101208</a:t>
            </a:r>
            <a:endParaRPr lang="en-US" dirty="0"/>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138</a:t>
            </a:fld>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685800" y="0"/>
            <a:ext cx="7772400" cy="914400"/>
          </a:xfrm>
        </p:spPr>
        <p:txBody>
          <a:bodyPr/>
          <a:lstStyle/>
          <a:p>
            <a:r>
              <a:rPr lang="en-US" sz="3600" dirty="0"/>
              <a:t>RC4/WEP Attack</a:t>
            </a:r>
          </a:p>
        </p:txBody>
      </p:sp>
      <p:sp>
        <p:nvSpPr>
          <p:cNvPr id="197635" name="Rectangle 3"/>
          <p:cNvSpPr>
            <a:spLocks noGrp="1" noChangeArrowheads="1"/>
          </p:cNvSpPr>
          <p:nvPr>
            <p:ph type="body" idx="1"/>
          </p:nvPr>
        </p:nvSpPr>
        <p:spPr>
          <a:xfrm>
            <a:off x="609600" y="914400"/>
            <a:ext cx="7848600" cy="3810000"/>
          </a:xfrm>
        </p:spPr>
        <p:txBody>
          <a:bodyPr/>
          <a:lstStyle/>
          <a:p>
            <a:pPr>
              <a:buNone/>
            </a:pPr>
            <a:r>
              <a:rPr lang="en-US" sz="2000" dirty="0" err="1" smtClean="0">
                <a:latin typeface="Courier" charset="0"/>
              </a:rPr>
              <a:t>i</a:t>
            </a:r>
            <a:r>
              <a:rPr lang="en-US" sz="2000" dirty="0" smtClean="0">
                <a:latin typeface="Courier" charset="0"/>
              </a:rPr>
              <a:t>= 2</a:t>
            </a:r>
          </a:p>
          <a:p>
            <a:pPr lvl="1">
              <a:buNone/>
            </a:pPr>
            <a:r>
              <a:rPr lang="en-US" sz="2000" dirty="0" smtClean="0">
                <a:latin typeface="Courier" charset="0"/>
              </a:rPr>
              <a:t>j= </a:t>
            </a:r>
            <a:r>
              <a:rPr lang="en-US" sz="2000" dirty="0">
                <a:latin typeface="Courier" charset="0"/>
              </a:rPr>
              <a:t>j+S</a:t>
            </a:r>
            <a:r>
              <a:rPr lang="en-US" sz="2000" baseline="-25000" dirty="0">
                <a:latin typeface="Courier" charset="0"/>
              </a:rPr>
              <a:t>2</a:t>
            </a:r>
            <a:r>
              <a:rPr lang="en-US" sz="2000" dirty="0">
                <a:latin typeface="Courier" charset="0"/>
              </a:rPr>
              <a:t>+K</a:t>
            </a:r>
            <a:r>
              <a:rPr lang="en-US" sz="2000" baseline="-25000" dirty="0">
                <a:latin typeface="Courier" charset="0"/>
              </a:rPr>
              <a:t>2 </a:t>
            </a:r>
            <a:r>
              <a:rPr lang="en-US" sz="2000" dirty="0">
                <a:latin typeface="Courier" charset="0"/>
              </a:rPr>
              <a:t>= 3+2+V = </a:t>
            </a:r>
            <a:r>
              <a:rPr lang="en-US" sz="2000" dirty="0" smtClean="0">
                <a:latin typeface="Courier" charset="0"/>
              </a:rPr>
              <a:t>5+V</a:t>
            </a:r>
          </a:p>
          <a:p>
            <a:pPr lvl="1">
              <a:buNone/>
            </a:pPr>
            <a:r>
              <a:rPr lang="en-US" sz="2000" dirty="0" smtClean="0">
                <a:latin typeface="Courier" charset="0"/>
              </a:rPr>
              <a:t>swap(</a:t>
            </a:r>
            <a:r>
              <a:rPr lang="en-US" sz="2000" dirty="0" err="1" smtClean="0">
                <a:latin typeface="Courier" charset="0"/>
              </a:rPr>
              <a:t>S</a:t>
            </a:r>
            <a:r>
              <a:rPr lang="en-US" sz="2000" baseline="-25000" dirty="0" err="1" smtClean="0">
                <a:latin typeface="Courier" charset="0"/>
              </a:rPr>
              <a:t>i</a:t>
            </a:r>
            <a:r>
              <a:rPr lang="en-US" sz="2000" dirty="0" err="1" smtClean="0">
                <a:latin typeface="Courier" charset="0"/>
              </a:rPr>
              <a:t>,S</a:t>
            </a:r>
            <a:r>
              <a:rPr lang="en-US" sz="2000" baseline="-25000" dirty="0" err="1" smtClean="0">
                <a:latin typeface="Courier" charset="0"/>
              </a:rPr>
              <a:t>j</a:t>
            </a:r>
            <a:r>
              <a:rPr lang="en-US" sz="2000" dirty="0" smtClean="0">
                <a:latin typeface="Courier" charset="0"/>
              </a:rPr>
              <a:t>)</a:t>
            </a:r>
          </a:p>
          <a:p>
            <a:pPr lvl="1">
              <a:buNone/>
            </a:pPr>
            <a:endParaRPr lang="en-US" sz="2000" dirty="0" smtClean="0">
              <a:latin typeface="Courier" charset="0"/>
            </a:endParaRPr>
          </a:p>
          <a:p>
            <a:pPr lvl="1">
              <a:buNone/>
            </a:pPr>
            <a:endParaRPr lang="en-US" sz="2000" dirty="0" smtClean="0">
              <a:latin typeface="Courier" charset="0"/>
            </a:endParaRPr>
          </a:p>
          <a:p>
            <a:pPr lvl="1">
              <a:buNone/>
            </a:pPr>
            <a:endParaRPr lang="en-US" sz="2000" dirty="0" smtClean="0">
              <a:latin typeface="Courier" charset="0"/>
            </a:endParaRPr>
          </a:p>
          <a:p>
            <a:pPr lvl="1">
              <a:buNone/>
            </a:pPr>
            <a:endParaRPr lang="en-US" sz="2000" dirty="0" smtClean="0">
              <a:latin typeface="Courier" charset="0"/>
            </a:endParaRPr>
          </a:p>
          <a:p>
            <a:pPr>
              <a:buFontTx/>
              <a:buNone/>
            </a:pPr>
            <a:r>
              <a:rPr lang="en-US" sz="2400" dirty="0" err="1" smtClean="0">
                <a:latin typeface="Courier" charset="0"/>
              </a:rPr>
              <a:t>i</a:t>
            </a:r>
            <a:r>
              <a:rPr lang="en-US" sz="2400" dirty="0" smtClean="0">
                <a:latin typeface="Courier" charset="0"/>
              </a:rPr>
              <a:t>= 3</a:t>
            </a:r>
          </a:p>
          <a:p>
            <a:pPr lvl="1">
              <a:buFontTx/>
              <a:buNone/>
            </a:pPr>
            <a:r>
              <a:rPr lang="en-US" sz="2000" dirty="0" smtClean="0">
                <a:latin typeface="Courier" charset="0"/>
              </a:rPr>
              <a:t>j = j+S</a:t>
            </a:r>
            <a:r>
              <a:rPr lang="en-US" sz="2000" baseline="-25000" dirty="0" smtClean="0">
                <a:latin typeface="Courier" charset="0"/>
              </a:rPr>
              <a:t>3</a:t>
            </a:r>
            <a:r>
              <a:rPr lang="en-US" sz="2000" dirty="0" smtClean="0">
                <a:latin typeface="Courier" charset="0"/>
              </a:rPr>
              <a:t>+K</a:t>
            </a:r>
            <a:r>
              <a:rPr lang="en-US" sz="2000" baseline="-25000" dirty="0" smtClean="0">
                <a:latin typeface="Courier" charset="0"/>
              </a:rPr>
              <a:t>3 </a:t>
            </a:r>
            <a:r>
              <a:rPr lang="en-US" sz="2000" dirty="0" smtClean="0">
                <a:latin typeface="Courier" charset="0"/>
              </a:rPr>
              <a:t>= 5+V+1+K</a:t>
            </a:r>
            <a:r>
              <a:rPr lang="en-US" sz="2000" baseline="-25000" dirty="0" smtClean="0">
                <a:latin typeface="Courier" charset="0"/>
              </a:rPr>
              <a:t>3 </a:t>
            </a:r>
            <a:r>
              <a:rPr lang="en-US" sz="2000" dirty="0" smtClean="0">
                <a:latin typeface="Courier" charset="0"/>
              </a:rPr>
              <a:t>= 6+V+K</a:t>
            </a:r>
            <a:r>
              <a:rPr lang="en-US" sz="2000" baseline="-25000" dirty="0" smtClean="0">
                <a:latin typeface="Courier" charset="0"/>
              </a:rPr>
              <a:t>3</a:t>
            </a:r>
            <a:r>
              <a:rPr lang="en-US" sz="2000" dirty="0" smtClean="0">
                <a:latin typeface="Courier" charset="0"/>
              </a:rPr>
              <a:t> </a:t>
            </a:r>
          </a:p>
          <a:p>
            <a:pPr lvl="1">
              <a:buFontTx/>
              <a:buNone/>
            </a:pPr>
            <a:r>
              <a:rPr lang="en-US" sz="2000" dirty="0" smtClean="0">
                <a:latin typeface="Courier" charset="0"/>
              </a:rPr>
              <a:t>swap(</a:t>
            </a:r>
            <a:r>
              <a:rPr lang="en-US" sz="2000" dirty="0" err="1" smtClean="0">
                <a:latin typeface="Courier" charset="0"/>
              </a:rPr>
              <a:t>S</a:t>
            </a:r>
            <a:r>
              <a:rPr lang="en-US" sz="2000" baseline="-25000" dirty="0" err="1" smtClean="0">
                <a:latin typeface="Courier" charset="0"/>
              </a:rPr>
              <a:t>i</a:t>
            </a:r>
            <a:r>
              <a:rPr lang="en-US" sz="2000" dirty="0" err="1" smtClean="0">
                <a:latin typeface="Courier" charset="0"/>
              </a:rPr>
              <a:t>,S</a:t>
            </a:r>
            <a:r>
              <a:rPr lang="en-US" sz="2000" baseline="-25000" dirty="0" err="1" smtClean="0">
                <a:latin typeface="Courier" charset="0"/>
              </a:rPr>
              <a:t>j</a:t>
            </a:r>
            <a:r>
              <a:rPr lang="en-US" sz="2000" dirty="0" smtClean="0">
                <a:latin typeface="Courier" charset="0"/>
              </a:rPr>
              <a:t>)</a:t>
            </a:r>
            <a:r>
              <a:rPr lang="en-US" sz="2400" dirty="0" smtClean="0"/>
              <a:t> </a:t>
            </a:r>
          </a:p>
          <a:p>
            <a:pPr>
              <a:buFontTx/>
              <a:buNone/>
            </a:pPr>
            <a:endParaRPr lang="en-US" sz="2000" dirty="0" smtClean="0">
              <a:latin typeface="Courier" charset="0"/>
            </a:endParaRPr>
          </a:p>
        </p:txBody>
      </p:sp>
      <p:pic>
        <p:nvPicPr>
          <p:cNvPr id="5" name="Picture 4"/>
          <p:cNvPicPr>
            <a:picLocks noChangeAspect="1" noChangeArrowheads="1"/>
          </p:cNvPicPr>
          <p:nvPr/>
        </p:nvPicPr>
        <p:blipFill>
          <a:blip r:embed="rId2" cstate="print"/>
          <a:srcRect/>
          <a:stretch>
            <a:fillRect/>
          </a:stretch>
        </p:blipFill>
        <p:spPr bwMode="auto">
          <a:xfrm>
            <a:off x="762000" y="2362200"/>
            <a:ext cx="7162800" cy="1001712"/>
          </a:xfrm>
          <a:prstGeom prst="rect">
            <a:avLst/>
          </a:prstGeom>
          <a:noFill/>
        </p:spPr>
      </p:pic>
      <p:pic>
        <p:nvPicPr>
          <p:cNvPr id="6" name="Picture 5"/>
          <p:cNvPicPr>
            <a:picLocks noChangeAspect="1" noChangeArrowheads="1"/>
          </p:cNvPicPr>
          <p:nvPr/>
        </p:nvPicPr>
        <p:blipFill>
          <a:blip r:embed="rId3" cstate="print"/>
          <a:srcRect/>
          <a:stretch>
            <a:fillRect/>
          </a:stretch>
        </p:blipFill>
        <p:spPr bwMode="auto">
          <a:xfrm>
            <a:off x="457200" y="4943475"/>
            <a:ext cx="7924800" cy="923925"/>
          </a:xfrm>
          <a:prstGeom prst="rect">
            <a:avLst/>
          </a:prstGeom>
          <a:noFill/>
        </p:spPr>
      </p:pic>
      <p:sp>
        <p:nvSpPr>
          <p:cNvPr id="7" name="Date Placeholder 3"/>
          <p:cNvSpPr>
            <a:spLocks noGrp="1"/>
          </p:cNvSpPr>
          <p:nvPr>
            <p:ph type="dt" sz="quarter" idx="10"/>
          </p:nvPr>
        </p:nvSpPr>
        <p:spPr>
          <a:xfrm>
            <a:off x="685800" y="6248400"/>
            <a:ext cx="1905000" cy="457200"/>
          </a:xfrm>
        </p:spPr>
        <p:txBody>
          <a:bodyPr/>
          <a:lstStyle/>
          <a:p>
            <a:pPr>
              <a:defRPr/>
            </a:pPr>
            <a:r>
              <a:rPr lang="en-US" smtClean="0"/>
              <a:t>JLM 20101208</a:t>
            </a:r>
            <a:endParaRPr lang="en-US" dirty="0"/>
          </a:p>
        </p:txBody>
      </p:sp>
      <p:sp>
        <p:nvSpPr>
          <p:cNvPr id="8"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139</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JLM 20101208</a:t>
            </a:r>
            <a:endParaRPr lang="en-US"/>
          </a:p>
        </p:txBody>
      </p:sp>
      <p:sp>
        <p:nvSpPr>
          <p:cNvPr id="6" name="Slide Number Placeholder 5"/>
          <p:cNvSpPr>
            <a:spLocks noGrp="1"/>
          </p:cNvSpPr>
          <p:nvPr>
            <p:ph type="sldNum" sz="quarter" idx="12"/>
          </p:nvPr>
        </p:nvSpPr>
        <p:spPr/>
        <p:txBody>
          <a:bodyPr/>
          <a:lstStyle/>
          <a:p>
            <a:pPr>
              <a:defRPr/>
            </a:pPr>
            <a:fld id="{CE5DE7B3-1F50-470B-8AE9-FA6E5EDBFFA8}" type="slidenum">
              <a:rPr lang="en-US"/>
              <a:pPr>
                <a:defRPr/>
              </a:pPr>
              <a:t>14</a:t>
            </a:fld>
            <a:endParaRPr lang="en-US"/>
          </a:p>
        </p:txBody>
      </p:sp>
      <p:sp>
        <p:nvSpPr>
          <p:cNvPr id="263172" name="Rectangle 2"/>
          <p:cNvSpPr>
            <a:spLocks noGrp="1" noChangeArrowheads="1"/>
          </p:cNvSpPr>
          <p:nvPr>
            <p:ph type="title"/>
          </p:nvPr>
        </p:nvSpPr>
        <p:spPr>
          <a:xfrm>
            <a:off x="685800" y="228600"/>
            <a:ext cx="7772400" cy="762000"/>
          </a:xfrm>
        </p:spPr>
        <p:txBody>
          <a:bodyPr/>
          <a:lstStyle/>
          <a:p>
            <a:r>
              <a:rPr lang="en-US" altLang="zh-TW" sz="3600" dirty="0" smtClean="0">
                <a:ea typeface="PMingLiU" pitchFamily="18" charset="-120"/>
              </a:rPr>
              <a:t>Elimination Ideals</a:t>
            </a:r>
          </a:p>
        </p:txBody>
      </p:sp>
      <p:sp>
        <p:nvSpPr>
          <p:cNvPr id="263173" name="Rectangle 3"/>
          <p:cNvSpPr>
            <a:spLocks noGrp="1" noChangeArrowheads="1"/>
          </p:cNvSpPr>
          <p:nvPr>
            <p:ph type="body" idx="1"/>
          </p:nvPr>
        </p:nvSpPr>
        <p:spPr>
          <a:xfrm>
            <a:off x="685800" y="1371600"/>
            <a:ext cx="7924800" cy="4572000"/>
          </a:xfrm>
        </p:spPr>
        <p:txBody>
          <a:bodyPr/>
          <a:lstStyle/>
          <a:p>
            <a:r>
              <a:rPr lang="en-US" altLang="zh-TW" sz="2400" dirty="0" smtClean="0">
                <a:ea typeface="PMingLiU" pitchFamily="18" charset="-120"/>
              </a:rPr>
              <a:t>I</a:t>
            </a:r>
            <a:r>
              <a:rPr lang="en-US" altLang="zh-TW" sz="2400" baseline="-25000" dirty="0" smtClean="0">
                <a:ea typeface="PMingLiU" pitchFamily="18" charset="-120"/>
              </a:rPr>
              <a:t>s</a:t>
            </a:r>
            <a:r>
              <a:rPr lang="en-US" altLang="zh-TW" sz="2400" dirty="0" smtClean="0">
                <a:ea typeface="PMingLiU" pitchFamily="18" charset="-120"/>
              </a:rPr>
              <a:t>= </a:t>
            </a:r>
            <a:r>
              <a:rPr lang="en-US" altLang="zh-TW" sz="2400" dirty="0" err="1" smtClean="0">
                <a:ea typeface="PMingLiU" pitchFamily="18" charset="-120"/>
              </a:rPr>
              <a:t>I</a:t>
            </a:r>
            <a:r>
              <a:rPr lang="en-US" sz="2400" dirty="0" err="1" smtClean="0">
                <a:latin typeface="Math1Mono"/>
              </a:rPr>
              <a:t>∩</a:t>
            </a:r>
            <a:r>
              <a:rPr lang="en-US" altLang="zh-TW" sz="2400" dirty="0" err="1" smtClean="0">
                <a:ea typeface="PMingLiU" pitchFamily="18" charset="-120"/>
              </a:rPr>
              <a:t>k</a:t>
            </a:r>
            <a:r>
              <a:rPr lang="en-US" altLang="zh-TW" sz="2400" dirty="0" smtClean="0">
                <a:ea typeface="PMingLiU" pitchFamily="18" charset="-120"/>
              </a:rPr>
              <a:t>[x</a:t>
            </a:r>
            <a:r>
              <a:rPr lang="en-US" altLang="zh-TW" sz="2400" baseline="-25000" dirty="0" smtClean="0">
                <a:ea typeface="PMingLiU" pitchFamily="18" charset="-120"/>
              </a:rPr>
              <a:t>s+1</a:t>
            </a:r>
            <a:r>
              <a:rPr lang="en-US" altLang="zh-TW" sz="2400" dirty="0" smtClean="0">
                <a:ea typeface="PMingLiU" pitchFamily="18" charset="-120"/>
              </a:rPr>
              <a:t>, …, </a:t>
            </a:r>
            <a:r>
              <a:rPr lang="en-US" altLang="zh-TW" sz="2400" dirty="0" err="1" smtClean="0">
                <a:ea typeface="PMingLiU" pitchFamily="18" charset="-120"/>
              </a:rPr>
              <a:t>x</a:t>
            </a:r>
            <a:r>
              <a:rPr lang="en-US" altLang="zh-TW" sz="2400" baseline="-25000" dirty="0" err="1" smtClean="0">
                <a:ea typeface="PMingLiU" pitchFamily="18" charset="-120"/>
              </a:rPr>
              <a:t>n</a:t>
            </a:r>
            <a:r>
              <a:rPr lang="en-US" altLang="zh-TW" sz="2400" dirty="0" smtClean="0">
                <a:ea typeface="PMingLiU" pitchFamily="18" charset="-120"/>
              </a:rPr>
              <a:t>]</a:t>
            </a:r>
          </a:p>
          <a:p>
            <a:r>
              <a:rPr lang="en-US" altLang="zh-TW" sz="2400" dirty="0" smtClean="0">
                <a:ea typeface="PMingLiU" pitchFamily="18" charset="-120"/>
              </a:rPr>
              <a:t>If G is a </a:t>
            </a:r>
            <a:r>
              <a:rPr lang="en-US" altLang="zh-TW" sz="2400" dirty="0" err="1" smtClean="0">
                <a:ea typeface="PMingLiU" pitchFamily="18" charset="-120"/>
              </a:rPr>
              <a:t>Grobner</a:t>
            </a:r>
            <a:r>
              <a:rPr lang="en-US" altLang="zh-TW" sz="2400" dirty="0" smtClean="0">
                <a:ea typeface="PMingLiU" pitchFamily="18" charset="-120"/>
              </a:rPr>
              <a:t> basis for I with respect to </a:t>
            </a:r>
            <a:r>
              <a:rPr lang="en-US" altLang="zh-TW" sz="2400" dirty="0" err="1" smtClean="0">
                <a:ea typeface="PMingLiU" pitchFamily="18" charset="-120"/>
              </a:rPr>
              <a:t>lex</a:t>
            </a:r>
            <a:r>
              <a:rPr lang="en-US" altLang="zh-TW" sz="2400" dirty="0" smtClean="0">
                <a:ea typeface="PMingLiU" pitchFamily="18" charset="-120"/>
              </a:rPr>
              <a:t> then G</a:t>
            </a:r>
            <a:r>
              <a:rPr lang="en-US" altLang="zh-TW" sz="2400" baseline="-25000" dirty="0" smtClean="0">
                <a:ea typeface="PMingLiU" pitchFamily="18" charset="-120"/>
              </a:rPr>
              <a:t>s</a:t>
            </a:r>
            <a:r>
              <a:rPr lang="en-US" altLang="zh-TW" sz="2400" dirty="0" smtClean="0">
                <a:ea typeface="PMingLiU" pitchFamily="18" charset="-120"/>
              </a:rPr>
              <a:t>= G</a:t>
            </a:r>
            <a:r>
              <a:rPr lang="en-US" sz="2400" dirty="0">
                <a:latin typeface="Math1Mono"/>
              </a:rPr>
              <a:t> ∩ </a:t>
            </a:r>
            <a:r>
              <a:rPr lang="en-US" altLang="zh-TW" sz="2400" dirty="0" smtClean="0">
                <a:ea typeface="PMingLiU" pitchFamily="18" charset="-120"/>
              </a:rPr>
              <a:t>k[x</a:t>
            </a:r>
            <a:r>
              <a:rPr lang="en-US" altLang="zh-TW" sz="2400" baseline="-25000" dirty="0" smtClean="0">
                <a:ea typeface="PMingLiU" pitchFamily="18" charset="-120"/>
              </a:rPr>
              <a:t>s+1</a:t>
            </a:r>
            <a:r>
              <a:rPr lang="en-US" altLang="zh-TW" sz="2400" dirty="0" smtClean="0">
                <a:ea typeface="PMingLiU" pitchFamily="18" charset="-120"/>
              </a:rPr>
              <a:t>, …, </a:t>
            </a:r>
            <a:r>
              <a:rPr lang="en-US" altLang="zh-TW" sz="2400" dirty="0" err="1" smtClean="0">
                <a:ea typeface="PMingLiU" pitchFamily="18" charset="-120"/>
              </a:rPr>
              <a:t>x</a:t>
            </a:r>
            <a:r>
              <a:rPr lang="en-US" altLang="zh-TW" sz="2400" baseline="-25000" dirty="0" err="1" smtClean="0">
                <a:ea typeface="PMingLiU" pitchFamily="18" charset="-120"/>
              </a:rPr>
              <a:t>n</a:t>
            </a:r>
            <a:r>
              <a:rPr lang="en-US" altLang="zh-TW" sz="2400" dirty="0" smtClean="0">
                <a:ea typeface="PMingLiU" pitchFamily="18" charset="-120"/>
              </a:rPr>
              <a:t>] is a </a:t>
            </a:r>
            <a:r>
              <a:rPr lang="en-US" altLang="zh-TW" sz="2400" dirty="0" err="1" smtClean="0">
                <a:ea typeface="PMingLiU" pitchFamily="18" charset="-120"/>
              </a:rPr>
              <a:t>Grobner</a:t>
            </a:r>
            <a:r>
              <a:rPr lang="en-US" altLang="zh-TW" sz="2400" dirty="0" smtClean="0">
                <a:ea typeface="PMingLiU" pitchFamily="18" charset="-120"/>
              </a:rPr>
              <a:t> basis for the </a:t>
            </a:r>
            <a:r>
              <a:rPr lang="en-US" altLang="zh-TW" sz="2400" dirty="0" err="1" smtClean="0">
                <a:ea typeface="PMingLiU" pitchFamily="18" charset="-120"/>
              </a:rPr>
              <a:t>s</a:t>
            </a:r>
            <a:r>
              <a:rPr lang="en-US" altLang="zh-TW" sz="2400" baseline="30000" dirty="0" err="1" smtClean="0">
                <a:ea typeface="PMingLiU" pitchFamily="18" charset="-120"/>
              </a:rPr>
              <a:t>th</a:t>
            </a:r>
            <a:r>
              <a:rPr lang="en-US" altLang="zh-TW" sz="2400" dirty="0" smtClean="0">
                <a:ea typeface="PMingLiU" pitchFamily="18" charset="-120"/>
              </a:rPr>
              <a:t> elimination ideal.</a:t>
            </a:r>
          </a:p>
          <a:p>
            <a:r>
              <a:rPr lang="en-US" altLang="zh-TW" sz="2400" dirty="0" smtClean="0">
                <a:ea typeface="PMingLiU" pitchFamily="18" charset="-120"/>
              </a:rPr>
              <a:t>If k is algebraically closed, then a partial solution, (a</a:t>
            </a:r>
            <a:r>
              <a:rPr lang="en-US" altLang="zh-TW" sz="2400" baseline="-25000" dirty="0" smtClean="0">
                <a:ea typeface="PMingLiU" pitchFamily="18" charset="-120"/>
              </a:rPr>
              <a:t>l+1</a:t>
            </a:r>
            <a:r>
              <a:rPr lang="en-US" altLang="zh-TW" sz="2400" dirty="0" smtClean="0">
                <a:ea typeface="PMingLiU" pitchFamily="18" charset="-120"/>
              </a:rPr>
              <a:t>, a</a:t>
            </a:r>
            <a:r>
              <a:rPr lang="en-US" altLang="zh-TW" sz="2400" baseline="-25000" dirty="0" smtClean="0">
                <a:ea typeface="PMingLiU" pitchFamily="18" charset="-120"/>
              </a:rPr>
              <a:t>l+2</a:t>
            </a:r>
            <a:r>
              <a:rPr lang="en-US" altLang="zh-TW" sz="2400" dirty="0" smtClean="0">
                <a:ea typeface="PMingLiU" pitchFamily="18" charset="-120"/>
              </a:rPr>
              <a:t>, …, a</a:t>
            </a:r>
            <a:r>
              <a:rPr lang="en-US" altLang="zh-TW" sz="2400" baseline="-25000" dirty="0" smtClean="0">
                <a:ea typeface="PMingLiU" pitchFamily="18" charset="-120"/>
              </a:rPr>
              <a:t>n</a:t>
            </a:r>
            <a:r>
              <a:rPr lang="en-US" altLang="zh-TW" sz="2400" dirty="0" smtClean="0">
                <a:ea typeface="PMingLiU" pitchFamily="18" charset="-120"/>
              </a:rPr>
              <a:t>) is V(I</a:t>
            </a:r>
            <a:r>
              <a:rPr lang="en-US" altLang="zh-TW" sz="2400" baseline="-25000" dirty="0" smtClean="0">
                <a:ea typeface="PMingLiU" pitchFamily="18" charset="-120"/>
              </a:rPr>
              <a:t>l-1</a:t>
            </a:r>
            <a:r>
              <a:rPr lang="en-US" altLang="zh-TW" sz="2400" dirty="0" smtClean="0">
                <a:ea typeface="PMingLiU" pitchFamily="18" charset="-120"/>
              </a:rPr>
              <a:t>).</a:t>
            </a:r>
          </a:p>
          <a:p>
            <a:r>
              <a:rPr lang="en-US" altLang="zh-TW" sz="2400" dirty="0" smtClean="0">
                <a:ea typeface="PMingLiU" pitchFamily="18" charset="-120"/>
              </a:rPr>
              <a:t>Successively looking at the elimination ideals I</a:t>
            </a:r>
            <a:r>
              <a:rPr lang="en-US" altLang="zh-TW" sz="2400" baseline="-25000" dirty="0" smtClean="0">
                <a:ea typeface="PMingLiU" pitchFamily="18" charset="-120"/>
              </a:rPr>
              <a:t>1</a:t>
            </a:r>
            <a:r>
              <a:rPr lang="en-US" altLang="zh-TW" sz="2400" dirty="0" smtClean="0">
                <a:ea typeface="PMingLiU" pitchFamily="18" charset="-120"/>
              </a:rPr>
              <a:t>, …, I</a:t>
            </a:r>
            <a:r>
              <a:rPr lang="en-US" altLang="zh-TW" sz="2400" baseline="-25000" dirty="0" smtClean="0">
                <a:ea typeface="PMingLiU" pitchFamily="18" charset="-120"/>
              </a:rPr>
              <a:t>n</a:t>
            </a:r>
            <a:r>
              <a:rPr lang="en-US" altLang="zh-TW" sz="2400" dirty="0" smtClean="0">
                <a:ea typeface="PMingLiU" pitchFamily="18" charset="-120"/>
              </a:rPr>
              <a:t> reduces each set of variables one at a time.  When we have one variable left, we can solve in the usual way.</a:t>
            </a:r>
          </a:p>
          <a:p>
            <a:endParaRPr lang="en-US" altLang="zh-TW" sz="2400" dirty="0" smtClean="0">
              <a:ea typeface="PMingLiU" pitchFamily="18" charset="-120"/>
            </a:endParaRPr>
          </a:p>
          <a:p>
            <a:endParaRPr lang="en-US" altLang="zh-TW" sz="2400" dirty="0" smtClean="0">
              <a:ea typeface="PMingLiU" pitchFamily="18" charset="-12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85800" y="0"/>
            <a:ext cx="7772400" cy="762000"/>
          </a:xfrm>
        </p:spPr>
        <p:txBody>
          <a:bodyPr/>
          <a:lstStyle/>
          <a:p>
            <a:r>
              <a:rPr lang="en-US" sz="3600" dirty="0"/>
              <a:t>RC4 Initialization</a:t>
            </a:r>
          </a:p>
        </p:txBody>
      </p:sp>
      <p:sp>
        <p:nvSpPr>
          <p:cNvPr id="219139" name="Rectangle 3"/>
          <p:cNvSpPr>
            <a:spLocks noGrp="1" noChangeArrowheads="1"/>
          </p:cNvSpPr>
          <p:nvPr>
            <p:ph type="body" idx="1"/>
          </p:nvPr>
        </p:nvSpPr>
        <p:spPr>
          <a:xfrm>
            <a:off x="304800" y="1524000"/>
            <a:ext cx="8382000" cy="3733800"/>
          </a:xfrm>
        </p:spPr>
        <p:txBody>
          <a:bodyPr/>
          <a:lstStyle/>
          <a:p>
            <a:r>
              <a:rPr lang="en-US" sz="2000" dirty="0" smtClean="0">
                <a:latin typeface="Arial" pitchFamily="34" charset="0"/>
                <a:cs typeface="Arial" pitchFamily="34" charset="0"/>
              </a:rPr>
              <a:t>We have </a:t>
            </a:r>
            <a:r>
              <a:rPr lang="en-US" sz="2000" dirty="0">
                <a:latin typeface="Arial" pitchFamily="34" charset="0"/>
                <a:cs typeface="Arial" pitchFamily="34" charset="0"/>
              </a:rPr>
              <a:t>only considered the first 4 steps of </a:t>
            </a:r>
            <a:r>
              <a:rPr lang="en-US" sz="2000" dirty="0" smtClean="0">
                <a:latin typeface="Arial" pitchFamily="34" charset="0"/>
                <a:cs typeface="Arial" pitchFamily="34" charset="0"/>
              </a:rPr>
              <a:t>initialization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0,1,2,3)</a:t>
            </a:r>
            <a:endParaRPr lang="en-US" sz="2000" dirty="0">
              <a:latin typeface="Arial" pitchFamily="34" charset="0"/>
              <a:cs typeface="Arial" pitchFamily="34" charset="0"/>
            </a:endParaRPr>
          </a:p>
          <a:p>
            <a:r>
              <a:rPr lang="en-US" sz="2000" dirty="0" smtClean="0">
                <a:latin typeface="Arial" pitchFamily="34" charset="0"/>
                <a:cs typeface="Arial" pitchFamily="34" charset="0"/>
              </a:rPr>
              <a:t>After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3:</a:t>
            </a:r>
          </a:p>
          <a:p>
            <a:endParaRPr lang="en-US" sz="2000" dirty="0" smtClean="0">
              <a:latin typeface="Arial" pitchFamily="34" charset="0"/>
              <a:cs typeface="Arial" pitchFamily="34" charset="0"/>
            </a:endParaRPr>
          </a:p>
          <a:p>
            <a:endParaRPr lang="en-US" sz="2400" dirty="0" smtClean="0">
              <a:latin typeface="Courier New" pitchFamily="49" charset="0"/>
              <a:cs typeface="Courier New" pitchFamily="49" charset="0"/>
            </a:endParaRPr>
          </a:p>
          <a:p>
            <a:r>
              <a:rPr lang="en-US" sz="2000" dirty="0" smtClean="0">
                <a:latin typeface="Arial" pitchFamily="34" charset="0"/>
                <a:cs typeface="Arial" pitchFamily="34" charset="0"/>
              </a:rPr>
              <a:t>After initialization,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=j=0</a:t>
            </a:r>
          </a:p>
          <a:p>
            <a:r>
              <a:rPr lang="en-US" sz="2000" dirty="0" smtClean="0">
                <a:latin typeface="Arial" pitchFamily="34" charset="0"/>
                <a:cs typeface="Arial" pitchFamily="34" charset="0"/>
              </a:rPr>
              <a:t>For each </a:t>
            </a:r>
            <a:r>
              <a:rPr lang="en-US" sz="2000" dirty="0" err="1" smtClean="0">
                <a:latin typeface="Arial" pitchFamily="34" charset="0"/>
                <a:cs typeface="Arial" pitchFamily="34" charset="0"/>
              </a:rPr>
              <a:t>keystream</a:t>
            </a:r>
            <a:r>
              <a:rPr lang="en-US" sz="2000" dirty="0" smtClean="0">
                <a:latin typeface="Arial" pitchFamily="34" charset="0"/>
                <a:cs typeface="Arial" pitchFamily="34" charset="0"/>
              </a:rPr>
              <a:t> byt</a:t>
            </a:r>
            <a:r>
              <a:rPr lang="en-US" sz="2000" dirty="0" smtClean="0"/>
              <a:t>e:</a:t>
            </a:r>
          </a:p>
          <a:p>
            <a:pPr lvl="2">
              <a:buFontTx/>
              <a:buNone/>
            </a:pP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i+1</a:t>
            </a:r>
          </a:p>
          <a:p>
            <a:pPr lvl="2">
              <a:buFontTx/>
              <a:buNone/>
            </a:pPr>
            <a:r>
              <a:rPr lang="en-US" sz="2000" dirty="0" smtClean="0">
                <a:latin typeface="Courier New" pitchFamily="49" charset="0"/>
                <a:cs typeface="Courier New" pitchFamily="49" charset="0"/>
              </a:rPr>
              <a:t>j= </a:t>
            </a:r>
            <a:r>
              <a:rPr lang="en-US" sz="2000" dirty="0" err="1" smtClean="0">
                <a:latin typeface="Courier New" pitchFamily="49" charset="0"/>
                <a:cs typeface="Courier New" pitchFamily="49" charset="0"/>
              </a:rPr>
              <a:t>j+S</a:t>
            </a:r>
            <a:r>
              <a:rPr lang="en-US" sz="2000" baseline="-25000" dirty="0" err="1" smtClean="0">
                <a:latin typeface="Courier New" pitchFamily="49" charset="0"/>
                <a:cs typeface="Courier New" pitchFamily="49" charset="0"/>
              </a:rPr>
              <a:t>i</a:t>
            </a:r>
            <a:endParaRPr lang="en-US" sz="2000" baseline="-25000" dirty="0" smtClean="0">
              <a:latin typeface="Courier New" pitchFamily="49" charset="0"/>
              <a:cs typeface="Courier New" pitchFamily="49" charset="0"/>
            </a:endParaRPr>
          </a:p>
          <a:p>
            <a:pPr lvl="2">
              <a:buFontTx/>
              <a:buNone/>
            </a:pPr>
            <a:r>
              <a:rPr lang="en-US" sz="2000" dirty="0" smtClean="0">
                <a:latin typeface="Courier New" pitchFamily="49" charset="0"/>
                <a:cs typeface="Courier New" pitchFamily="49" charset="0"/>
              </a:rPr>
              <a:t>swap(</a:t>
            </a:r>
            <a:r>
              <a:rPr lang="en-US" sz="2000" dirty="0" err="1" smtClean="0">
                <a:latin typeface="Courier New" pitchFamily="49" charset="0"/>
                <a:cs typeface="Courier New" pitchFamily="49" charset="0"/>
              </a:rPr>
              <a:t>S</a:t>
            </a:r>
            <a:r>
              <a:rPr lang="en-US" sz="2000" baseline="-25000" dirty="0" err="1" smtClean="0">
                <a:latin typeface="Courier New" pitchFamily="49" charset="0"/>
                <a:cs typeface="Courier New" pitchFamily="49" charset="0"/>
              </a:rPr>
              <a:t>i</a:t>
            </a:r>
            <a:r>
              <a:rPr lang="en-US" sz="2000" dirty="0" err="1" smtClean="0">
                <a:latin typeface="Courier New" pitchFamily="49" charset="0"/>
                <a:cs typeface="Courier New" pitchFamily="49" charset="0"/>
              </a:rPr>
              <a:t>,S</a:t>
            </a:r>
            <a:r>
              <a:rPr lang="en-US" sz="2000" baseline="-25000" dirty="0" err="1" smtClean="0">
                <a:latin typeface="Courier New" pitchFamily="49" charset="0"/>
                <a:cs typeface="Courier New" pitchFamily="49" charset="0"/>
              </a:rPr>
              <a:t>j</a:t>
            </a:r>
            <a:r>
              <a:rPr lang="en-US" sz="2000" dirty="0" smtClean="0">
                <a:latin typeface="Courier New" pitchFamily="49" charset="0"/>
                <a:cs typeface="Courier New" pitchFamily="49" charset="0"/>
              </a:rPr>
              <a:t>)</a:t>
            </a:r>
          </a:p>
          <a:p>
            <a:pPr lvl="2">
              <a:buFontTx/>
              <a:buNone/>
            </a:pPr>
            <a:r>
              <a:rPr lang="en-US" sz="2000" dirty="0" smtClean="0">
                <a:latin typeface="Courier New" pitchFamily="49" charset="0"/>
                <a:cs typeface="Courier New" pitchFamily="49" charset="0"/>
              </a:rPr>
              <a:t>t= </a:t>
            </a:r>
            <a:r>
              <a:rPr lang="en-US" sz="2000" dirty="0" err="1" smtClean="0">
                <a:latin typeface="Courier New" pitchFamily="49" charset="0"/>
                <a:cs typeface="Courier New" pitchFamily="49" charset="0"/>
              </a:rPr>
              <a:t>S</a:t>
            </a:r>
            <a:r>
              <a:rPr lang="en-US" sz="2000" baseline="-25000" dirty="0" err="1" smtClean="0">
                <a:latin typeface="Courier New" pitchFamily="49" charset="0"/>
                <a:cs typeface="Courier New" pitchFamily="49" charset="0"/>
              </a:rPr>
              <a:t>i</a:t>
            </a:r>
            <a:r>
              <a:rPr lang="en-US" sz="2000" dirty="0" err="1" smtClean="0">
                <a:latin typeface="Courier New" pitchFamily="49" charset="0"/>
                <a:cs typeface="Courier New" pitchFamily="49" charset="0"/>
              </a:rPr>
              <a:t>+S</a:t>
            </a:r>
            <a:r>
              <a:rPr lang="en-US" sz="2000" baseline="-25000" dirty="0" err="1" smtClean="0">
                <a:latin typeface="Courier New" pitchFamily="49" charset="0"/>
                <a:cs typeface="Courier New" pitchFamily="49" charset="0"/>
              </a:rPr>
              <a:t>j</a:t>
            </a:r>
            <a:endParaRPr lang="en-US" sz="2000" dirty="0" smtClean="0">
              <a:latin typeface="Courier New" pitchFamily="49" charset="0"/>
              <a:cs typeface="Courier New" pitchFamily="49" charset="0"/>
            </a:endParaRPr>
          </a:p>
          <a:p>
            <a:pPr lvl="2">
              <a:buFontTx/>
              <a:buNone/>
            </a:pPr>
            <a:r>
              <a:rPr lang="en-US" sz="2000" dirty="0" err="1" smtClean="0">
                <a:latin typeface="Courier New" pitchFamily="49" charset="0"/>
                <a:cs typeface="Courier New" pitchFamily="49" charset="0"/>
              </a:rPr>
              <a:t>keystreamByte</a:t>
            </a:r>
            <a:r>
              <a:rPr lang="en-US" sz="2000" dirty="0" smtClean="0">
                <a:latin typeface="Courier New" pitchFamily="49" charset="0"/>
                <a:cs typeface="Courier New" pitchFamily="49" charset="0"/>
              </a:rPr>
              <a:t>= S</a:t>
            </a:r>
            <a:r>
              <a:rPr lang="en-US" sz="2000" baseline="-25000" dirty="0" smtClean="0">
                <a:latin typeface="Courier New" pitchFamily="49" charset="0"/>
                <a:cs typeface="Courier New" pitchFamily="49" charset="0"/>
              </a:rPr>
              <a:t>t</a:t>
            </a:r>
            <a:endParaRPr lang="en-US" sz="1600" dirty="0" smtClean="0">
              <a:latin typeface="Courier New" pitchFamily="49" charset="0"/>
              <a:cs typeface="Courier New" pitchFamily="49" charset="0"/>
            </a:endParaRPr>
          </a:p>
          <a:p>
            <a:endParaRPr lang="en-US" sz="2400" dirty="0">
              <a:latin typeface="Courier New" pitchFamily="49" charset="0"/>
              <a:cs typeface="Courier New" pitchFamily="49" charset="0"/>
            </a:endParaRPr>
          </a:p>
        </p:txBody>
      </p:sp>
      <p:pic>
        <p:nvPicPr>
          <p:cNvPr id="219140" name="Picture 4"/>
          <p:cNvPicPr>
            <a:picLocks noChangeAspect="1" noChangeArrowheads="1"/>
          </p:cNvPicPr>
          <p:nvPr/>
        </p:nvPicPr>
        <p:blipFill>
          <a:blip r:embed="rId2" cstate="print"/>
          <a:srcRect/>
          <a:stretch>
            <a:fillRect/>
          </a:stretch>
        </p:blipFill>
        <p:spPr bwMode="auto">
          <a:xfrm>
            <a:off x="457200" y="2286000"/>
            <a:ext cx="8534400" cy="695325"/>
          </a:xfrm>
          <a:prstGeom prst="rect">
            <a:avLst/>
          </a:prstGeom>
          <a:noFill/>
        </p:spPr>
      </p:pic>
      <p:sp>
        <p:nvSpPr>
          <p:cNvPr id="5" name="Date Placeholder 3"/>
          <p:cNvSpPr>
            <a:spLocks noGrp="1"/>
          </p:cNvSpPr>
          <p:nvPr>
            <p:ph type="dt" sz="quarter" idx="10"/>
          </p:nvPr>
        </p:nvSpPr>
        <p:spPr>
          <a:xfrm>
            <a:off x="685800" y="6248400"/>
            <a:ext cx="1905000" cy="457200"/>
          </a:xfrm>
        </p:spPr>
        <p:txBody>
          <a:bodyPr/>
          <a:lstStyle/>
          <a:p>
            <a:pPr>
              <a:defRPr/>
            </a:pPr>
            <a:r>
              <a:rPr lang="en-US" smtClean="0"/>
              <a:t>JLM 20101208</a:t>
            </a:r>
            <a:endParaRPr lang="en-US" dirty="0"/>
          </a:p>
        </p:txBody>
      </p:sp>
      <p:sp>
        <p:nvSpPr>
          <p:cNvPr id="6"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140</a:t>
            </a:fld>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685800" y="0"/>
            <a:ext cx="7696200" cy="762000"/>
          </a:xfrm>
        </p:spPr>
        <p:txBody>
          <a:bodyPr/>
          <a:lstStyle/>
          <a:p>
            <a:r>
              <a:rPr lang="en-US" sz="3600" dirty="0"/>
              <a:t>RC4/WEP Attack</a:t>
            </a:r>
          </a:p>
        </p:txBody>
      </p:sp>
      <p:sp>
        <p:nvSpPr>
          <p:cNvPr id="199683" name="Rectangle 3"/>
          <p:cNvSpPr>
            <a:spLocks noGrp="1" noChangeArrowheads="1"/>
          </p:cNvSpPr>
          <p:nvPr>
            <p:ph type="body" idx="1"/>
          </p:nvPr>
        </p:nvSpPr>
        <p:spPr>
          <a:xfrm>
            <a:off x="381000" y="1447800"/>
            <a:ext cx="8153400" cy="4191000"/>
          </a:xfrm>
        </p:spPr>
        <p:txBody>
          <a:bodyPr/>
          <a:lstStyle/>
          <a:p>
            <a:r>
              <a:rPr lang="en-US" sz="2000" dirty="0" smtClean="0"/>
              <a:t>Suppose initialization stopped with</a:t>
            </a:r>
          </a:p>
          <a:p>
            <a:endParaRPr lang="en-US" sz="2000" dirty="0" smtClean="0"/>
          </a:p>
          <a:p>
            <a:endParaRPr lang="en-US" sz="2000" dirty="0" smtClean="0"/>
          </a:p>
          <a:p>
            <a:endParaRPr lang="en-US" sz="2000" dirty="0" smtClean="0"/>
          </a:p>
          <a:p>
            <a:pPr>
              <a:lnSpc>
                <a:spcPct val="90000"/>
              </a:lnSpc>
              <a:buSzPct val="75000"/>
              <a:buFont typeface="Arial" pitchFamily="34" charset="0"/>
              <a:buChar char="•"/>
            </a:pPr>
            <a:r>
              <a:rPr lang="en-US" sz="2000" dirty="0" smtClean="0">
                <a:latin typeface="Arial" pitchFamily="34" charset="0"/>
                <a:cs typeface="Arial" pitchFamily="34" charset="0"/>
              </a:rPr>
              <a:t>Suppose index j is selected at random</a:t>
            </a:r>
          </a:p>
          <a:p>
            <a:pPr>
              <a:lnSpc>
                <a:spcPct val="90000"/>
              </a:lnSpc>
              <a:buSzPct val="75000"/>
              <a:buFont typeface="Arial" pitchFamily="34" charset="0"/>
              <a:buChar char="•"/>
            </a:pPr>
            <a:r>
              <a:rPr lang="en-US" sz="2000" dirty="0" smtClean="0">
                <a:latin typeface="Arial" pitchFamily="34" charset="0"/>
                <a:cs typeface="Arial" pitchFamily="34" charset="0"/>
              </a:rPr>
              <a:t>At each step, probability is 253/256 that j </a:t>
            </a:r>
            <a:r>
              <a:rPr lang="en-US" sz="2000" dirty="0" smtClean="0">
                <a:latin typeface="Arial" pitchFamily="34" charset="0"/>
                <a:cs typeface="Arial" pitchFamily="34" charset="0"/>
                <a:sym typeface="Symbol" pitchFamily="18" charset="2"/>
              </a:rPr>
              <a:t></a:t>
            </a:r>
            <a:r>
              <a:rPr lang="en-US" sz="2000" dirty="0" smtClean="0">
                <a:latin typeface="Arial" pitchFamily="34" charset="0"/>
                <a:cs typeface="Arial" pitchFamily="34" charset="0"/>
              </a:rPr>
              <a:t> {0,1,3}.</a:t>
            </a:r>
          </a:p>
          <a:p>
            <a:pPr>
              <a:lnSpc>
                <a:spcPct val="90000"/>
              </a:lnSpc>
              <a:buSzPct val="75000"/>
              <a:buFont typeface="Arial" pitchFamily="34" charset="0"/>
              <a:buChar char="•"/>
            </a:pPr>
            <a:r>
              <a:rPr lang="en-US" sz="2000" dirty="0" smtClean="0">
                <a:latin typeface="Arial" pitchFamily="34" charset="0"/>
                <a:cs typeface="Arial" pitchFamily="34" charset="0"/>
              </a:rPr>
              <a:t>There are 252 steps after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3, so the probability that 0,1 and 3 not affected by j index after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=3 step is  (253/256)</a:t>
            </a:r>
            <a:r>
              <a:rPr lang="en-US" sz="2000" baseline="30000" dirty="0" smtClean="0">
                <a:latin typeface="Arial" pitchFamily="34" charset="0"/>
                <a:cs typeface="Arial" pitchFamily="34" charset="0"/>
              </a:rPr>
              <a:t>252</a:t>
            </a:r>
            <a:r>
              <a:rPr lang="en-US" sz="2000" dirty="0" smtClean="0">
                <a:latin typeface="Arial" pitchFamily="34" charset="0"/>
                <a:cs typeface="Arial" pitchFamily="34" charset="0"/>
              </a:rPr>
              <a:t> = 0.0513</a:t>
            </a:r>
          </a:p>
        </p:txBody>
      </p:sp>
      <p:pic>
        <p:nvPicPr>
          <p:cNvPr id="199686" name="Picture 6"/>
          <p:cNvPicPr>
            <a:picLocks noChangeAspect="1" noChangeArrowheads="1"/>
          </p:cNvPicPr>
          <p:nvPr/>
        </p:nvPicPr>
        <p:blipFill>
          <a:blip r:embed="rId2" cstate="print"/>
          <a:srcRect/>
          <a:stretch>
            <a:fillRect/>
          </a:stretch>
        </p:blipFill>
        <p:spPr bwMode="auto">
          <a:xfrm>
            <a:off x="1295400" y="1981200"/>
            <a:ext cx="7239000" cy="687388"/>
          </a:xfrm>
          <a:prstGeom prst="rect">
            <a:avLst/>
          </a:prstGeom>
          <a:noFill/>
        </p:spPr>
      </p:pic>
      <p:sp>
        <p:nvSpPr>
          <p:cNvPr id="6" name="Date Placeholder 3"/>
          <p:cNvSpPr>
            <a:spLocks noGrp="1"/>
          </p:cNvSpPr>
          <p:nvPr>
            <p:ph type="dt" sz="quarter" idx="10"/>
          </p:nvPr>
        </p:nvSpPr>
        <p:spPr>
          <a:xfrm>
            <a:off x="685800" y="6248400"/>
            <a:ext cx="1905000" cy="457200"/>
          </a:xfrm>
        </p:spPr>
        <p:txBody>
          <a:bodyPr/>
          <a:lstStyle/>
          <a:p>
            <a:pPr>
              <a:defRPr/>
            </a:pPr>
            <a:r>
              <a:rPr lang="en-US" smtClean="0"/>
              <a:t>JLM 20101208</a:t>
            </a:r>
            <a:endParaRPr lang="en-US" dirty="0"/>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141</a:t>
            </a:fld>
            <a:endParaRPr 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685800" y="0"/>
            <a:ext cx="7772400" cy="609600"/>
          </a:xfrm>
        </p:spPr>
        <p:txBody>
          <a:bodyPr/>
          <a:lstStyle/>
          <a:p>
            <a:r>
              <a:rPr lang="en-US" sz="3600" dirty="0"/>
              <a:t>RC4/WEP Attack</a:t>
            </a:r>
          </a:p>
        </p:txBody>
      </p:sp>
      <p:sp>
        <p:nvSpPr>
          <p:cNvPr id="204803" name="Rectangle 3"/>
          <p:cNvSpPr>
            <a:spLocks noChangeArrowheads="1"/>
          </p:cNvSpPr>
          <p:nvPr/>
        </p:nvSpPr>
        <p:spPr bwMode="auto">
          <a:xfrm>
            <a:off x="304800" y="1066800"/>
            <a:ext cx="8610600" cy="5029200"/>
          </a:xfrm>
          <a:prstGeom prst="rect">
            <a:avLst/>
          </a:prstGeom>
          <a:noFill/>
          <a:ln w="9525">
            <a:noFill/>
            <a:miter lim="800000"/>
            <a:headEnd/>
            <a:tailEnd/>
          </a:ln>
          <a:effectLst/>
        </p:spPr>
        <p:txBody>
          <a:bodyPr/>
          <a:lstStyle/>
          <a:p>
            <a:pPr marL="342900" indent="-342900">
              <a:lnSpc>
                <a:spcPct val="90000"/>
              </a:lnSpc>
              <a:spcBef>
                <a:spcPct val="20000"/>
              </a:spcBef>
              <a:buSzPct val="75000"/>
              <a:buFont typeface="Arial" pitchFamily="34" charset="0"/>
              <a:buChar char="•"/>
            </a:pPr>
            <a:r>
              <a:rPr lang="en-US" sz="2000" dirty="0" smtClean="0">
                <a:latin typeface="Arial" pitchFamily="34" charset="0"/>
                <a:cs typeface="Arial" pitchFamily="34" charset="0"/>
              </a:rPr>
              <a:t>With about </a:t>
            </a:r>
            <a:r>
              <a:rPr lang="en-US" sz="2000" dirty="0">
                <a:latin typeface="Arial" pitchFamily="34" charset="0"/>
                <a:cs typeface="Arial" pitchFamily="34" charset="0"/>
              </a:rPr>
              <a:t>60 IVs of the form (3,255,V) can find </a:t>
            </a:r>
            <a:r>
              <a:rPr lang="en-US" sz="2000" dirty="0" smtClean="0">
                <a:latin typeface="Arial" pitchFamily="34" charset="0"/>
                <a:cs typeface="Arial" pitchFamily="34" charset="0"/>
              </a:rPr>
              <a:t>K</a:t>
            </a:r>
            <a:r>
              <a:rPr lang="en-US" sz="2000" baseline="-25000" dirty="0" smtClean="0">
                <a:latin typeface="Arial" pitchFamily="34" charset="0"/>
                <a:cs typeface="Arial" pitchFamily="34" charset="0"/>
              </a:rPr>
              <a:t>3</a:t>
            </a:r>
          </a:p>
          <a:p>
            <a:pPr marL="342900" indent="-342900">
              <a:lnSpc>
                <a:spcPct val="90000"/>
              </a:lnSpc>
              <a:spcBef>
                <a:spcPct val="20000"/>
              </a:spcBef>
              <a:buSzPct val="75000"/>
              <a:buFont typeface="Arial" pitchFamily="34" charset="0"/>
              <a:buChar char="•"/>
            </a:pPr>
            <a:r>
              <a:rPr lang="en-US" sz="2000" dirty="0" smtClean="0">
                <a:latin typeface="Arial" pitchFamily="34" charset="0"/>
                <a:cs typeface="Arial" pitchFamily="34" charset="0"/>
              </a:rPr>
              <a:t>How do we find K</a:t>
            </a:r>
            <a:r>
              <a:rPr lang="en-US" sz="2000" baseline="-25000" dirty="0" smtClean="0">
                <a:latin typeface="Arial" pitchFamily="34" charset="0"/>
                <a:cs typeface="Arial" pitchFamily="34" charset="0"/>
              </a:rPr>
              <a:t>4</a:t>
            </a:r>
            <a:r>
              <a:rPr lang="en-US" sz="2000" dirty="0" smtClean="0">
                <a:latin typeface="Arial" pitchFamily="34" charset="0"/>
                <a:cs typeface="Arial" pitchFamily="34" charset="0"/>
              </a:rPr>
              <a:t>?</a:t>
            </a:r>
          </a:p>
          <a:p>
            <a:pPr marL="342900" indent="-342900">
              <a:lnSpc>
                <a:spcPct val="90000"/>
              </a:lnSpc>
              <a:spcBef>
                <a:spcPct val="20000"/>
              </a:spcBef>
              <a:buSzPct val="75000"/>
              <a:buFont typeface="Arial" pitchFamily="34" charset="0"/>
              <a:buChar char="•"/>
            </a:pPr>
            <a:r>
              <a:rPr lang="en-US" sz="2000" dirty="0" smtClean="0">
                <a:latin typeface="Arial" pitchFamily="34" charset="0"/>
                <a:cs typeface="Arial" pitchFamily="34" charset="0"/>
              </a:rPr>
              <a:t>Consider IVs of the form: IV = (4,255,V), after initialization step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=4, we have:</a:t>
            </a:r>
          </a:p>
          <a:p>
            <a:pPr marL="342900" indent="-342900">
              <a:lnSpc>
                <a:spcPct val="90000"/>
              </a:lnSpc>
              <a:spcBef>
                <a:spcPct val="20000"/>
              </a:spcBef>
              <a:buSzPct val="75000"/>
              <a:buFont typeface="Arial" pitchFamily="34" charset="0"/>
              <a:buChar char="•"/>
            </a:pPr>
            <a:endParaRPr lang="en-US" sz="2000" dirty="0" smtClean="0">
              <a:latin typeface="Arial" pitchFamily="34" charset="0"/>
              <a:cs typeface="Arial" pitchFamily="34" charset="0"/>
            </a:endParaRPr>
          </a:p>
          <a:p>
            <a:pPr marL="342900" indent="-342900">
              <a:lnSpc>
                <a:spcPct val="90000"/>
              </a:lnSpc>
              <a:spcBef>
                <a:spcPct val="20000"/>
              </a:spcBef>
              <a:buSzPct val="75000"/>
              <a:buFont typeface="Arial" pitchFamily="34" charset="0"/>
              <a:buChar char="•"/>
            </a:pPr>
            <a:endParaRPr lang="en-US" sz="2000" dirty="0" smtClean="0">
              <a:latin typeface="Arial" pitchFamily="34" charset="0"/>
              <a:cs typeface="Arial" pitchFamily="34" charset="0"/>
            </a:endParaRPr>
          </a:p>
          <a:p>
            <a:pPr marL="342900" indent="-342900">
              <a:lnSpc>
                <a:spcPct val="90000"/>
              </a:lnSpc>
              <a:spcBef>
                <a:spcPct val="20000"/>
              </a:spcBef>
              <a:buSzPct val="75000"/>
              <a:buFont typeface="Arial" pitchFamily="34" charset="0"/>
              <a:buChar char="•"/>
            </a:pPr>
            <a:endParaRPr lang="en-US" sz="2000" dirty="0" smtClean="0">
              <a:latin typeface="Arial" pitchFamily="34" charset="0"/>
              <a:cs typeface="Arial" pitchFamily="34" charset="0"/>
            </a:endParaRPr>
          </a:p>
          <a:p>
            <a:pPr marL="342900" indent="-342900">
              <a:lnSpc>
                <a:spcPct val="90000"/>
              </a:lnSpc>
              <a:spcBef>
                <a:spcPct val="20000"/>
              </a:spcBef>
              <a:buSzPct val="75000"/>
              <a:buFont typeface="Arial" pitchFamily="34" charset="0"/>
              <a:buChar char="•"/>
            </a:pPr>
            <a:endParaRPr lang="en-US" sz="2000" dirty="0" smtClean="0">
              <a:latin typeface="Arial" pitchFamily="34" charset="0"/>
              <a:cs typeface="Arial" pitchFamily="34" charset="0"/>
            </a:endParaRPr>
          </a:p>
          <a:p>
            <a:pPr marL="342900" indent="-342900">
              <a:lnSpc>
                <a:spcPct val="90000"/>
              </a:lnSpc>
              <a:spcBef>
                <a:spcPct val="20000"/>
              </a:spcBef>
              <a:buSzPct val="75000"/>
              <a:buFont typeface="Arial" pitchFamily="34" charset="0"/>
              <a:buChar char="•"/>
            </a:pPr>
            <a:endParaRPr lang="en-US" sz="2000" dirty="0" smtClean="0">
              <a:latin typeface="Arial" pitchFamily="34" charset="0"/>
              <a:cs typeface="Arial" pitchFamily="34" charset="0"/>
            </a:endParaRPr>
          </a:p>
          <a:p>
            <a:pPr marL="342900" lvl="0" indent="-342900">
              <a:spcBef>
                <a:spcPct val="20000"/>
              </a:spcBef>
              <a:buFontTx/>
              <a:buChar char="•"/>
            </a:pPr>
            <a:r>
              <a:rPr kumimoji="1" lang="en-US" sz="2000" kern="0" dirty="0" smtClean="0">
                <a:solidFill>
                  <a:srgbClr val="000000"/>
                </a:solidFill>
                <a:latin typeface="Arial"/>
              </a:rPr>
              <a:t>Consider key </a:t>
            </a:r>
            <a:r>
              <a:rPr kumimoji="1" lang="en-US" sz="2000" kern="0" dirty="0" smtClean="0">
                <a:solidFill>
                  <a:srgbClr val="000000"/>
                </a:solidFill>
                <a:latin typeface="Courier" charset="0"/>
              </a:rPr>
              <a:t>K</a:t>
            </a:r>
            <a:r>
              <a:rPr kumimoji="1" lang="en-US" sz="2000" kern="0" baseline="-25000" dirty="0" smtClean="0">
                <a:solidFill>
                  <a:srgbClr val="000000"/>
                </a:solidFill>
                <a:latin typeface="Courier" charset="0"/>
              </a:rPr>
              <a:t>3 </a:t>
            </a:r>
            <a:r>
              <a:rPr kumimoji="1" lang="en-US" sz="2000" kern="0" dirty="0" smtClean="0">
                <a:solidFill>
                  <a:srgbClr val="000000"/>
                </a:solidFill>
                <a:latin typeface="Arial" pitchFamily="34" charset="0"/>
                <a:cs typeface="Arial" pitchFamily="34" charset="0"/>
              </a:rPr>
              <a:t>and s</a:t>
            </a:r>
            <a:r>
              <a:rPr kumimoji="1" lang="en-US" sz="2000" kern="0" dirty="0" smtClean="0">
                <a:solidFill>
                  <a:srgbClr val="000000"/>
                </a:solidFill>
                <a:latin typeface="Arial"/>
              </a:rPr>
              <a:t>uppose </a:t>
            </a:r>
            <a:r>
              <a:rPr kumimoji="1" lang="en-US" sz="2000" kern="0" dirty="0" smtClean="0">
                <a:solidFill>
                  <a:srgbClr val="000000"/>
                </a:solidFill>
                <a:cs typeface="Courier New" pitchFamily="49" charset="0"/>
              </a:rPr>
              <a:t>IV= (2,253,0</a:t>
            </a:r>
            <a:r>
              <a:rPr kumimoji="1" lang="en-US" sz="2000" kern="0" dirty="0" smtClean="0">
                <a:solidFill>
                  <a:srgbClr val="000000"/>
                </a:solidFill>
                <a:latin typeface="Arial" pitchFamily="34" charset="0"/>
                <a:cs typeface="Arial" pitchFamily="34" charset="0"/>
              </a:rPr>
              <a:t>), after </a:t>
            </a:r>
            <a:r>
              <a:rPr kumimoji="1" lang="en-US" sz="2000" kern="0" dirty="0" err="1" smtClean="0">
                <a:solidFill>
                  <a:srgbClr val="000000"/>
                </a:solidFill>
                <a:latin typeface="Arial" pitchFamily="34" charset="0"/>
                <a:cs typeface="Arial" pitchFamily="34" charset="0"/>
              </a:rPr>
              <a:t>i</a:t>
            </a:r>
            <a:r>
              <a:rPr kumimoji="1" lang="en-US" sz="2000" kern="0" dirty="0" smtClean="0">
                <a:solidFill>
                  <a:srgbClr val="000000"/>
                </a:solidFill>
                <a:latin typeface="Arial" pitchFamily="34" charset="0"/>
                <a:cs typeface="Arial" pitchFamily="34" charset="0"/>
              </a:rPr>
              <a:t>=3:</a:t>
            </a:r>
          </a:p>
          <a:p>
            <a:pPr marL="342900" lvl="0" indent="-342900">
              <a:spcBef>
                <a:spcPct val="20000"/>
              </a:spcBef>
              <a:buFontTx/>
              <a:buChar char="•"/>
            </a:pPr>
            <a:endParaRPr kumimoji="1" lang="en-US" sz="2000" kern="0" dirty="0" smtClean="0">
              <a:solidFill>
                <a:srgbClr val="000000"/>
              </a:solidFill>
              <a:latin typeface="Arial" pitchFamily="34" charset="0"/>
              <a:cs typeface="Arial" pitchFamily="34" charset="0"/>
            </a:endParaRPr>
          </a:p>
          <a:p>
            <a:pPr marL="342900" lvl="0" indent="-342900">
              <a:spcBef>
                <a:spcPct val="20000"/>
              </a:spcBef>
              <a:buFontTx/>
              <a:buChar char="•"/>
            </a:pPr>
            <a:endParaRPr kumimoji="1" lang="en-US" sz="2000" kern="0" dirty="0" smtClean="0">
              <a:solidFill>
                <a:srgbClr val="000000"/>
              </a:solidFill>
              <a:latin typeface="Arial" pitchFamily="34" charset="0"/>
              <a:cs typeface="Arial" pitchFamily="34" charset="0"/>
            </a:endParaRPr>
          </a:p>
          <a:p>
            <a:pPr marL="342900" lvl="0" indent="-342900">
              <a:spcBef>
                <a:spcPct val="20000"/>
              </a:spcBef>
              <a:buFontTx/>
              <a:buChar char="•"/>
            </a:pPr>
            <a:endParaRPr kumimoji="1" lang="en-US" sz="2000" kern="0" dirty="0" smtClean="0">
              <a:solidFill>
                <a:srgbClr val="000000"/>
              </a:solidFill>
              <a:latin typeface="Arial"/>
            </a:endParaRPr>
          </a:p>
          <a:p>
            <a:pPr marL="342900" lvl="0" indent="-342900">
              <a:lnSpc>
                <a:spcPct val="90000"/>
              </a:lnSpc>
              <a:spcBef>
                <a:spcPct val="20000"/>
              </a:spcBef>
              <a:buSzPct val="75000"/>
              <a:buFont typeface="Arial" pitchFamily="34" charset="0"/>
              <a:buChar char="•"/>
            </a:pPr>
            <a:r>
              <a:rPr kumimoji="1" lang="en-US" sz="2000" kern="0" dirty="0" smtClean="0">
                <a:solidFill>
                  <a:srgbClr val="000000"/>
                </a:solidFill>
                <a:latin typeface="Arial" pitchFamily="34" charset="0"/>
                <a:cs typeface="Arial" pitchFamily="34" charset="0"/>
              </a:rPr>
              <a:t>So IVs other than (3,255,V) work!  It’s easy to determine which IVs are useful.</a:t>
            </a:r>
          </a:p>
          <a:p>
            <a:pPr marL="342900" indent="-342900">
              <a:lnSpc>
                <a:spcPct val="90000"/>
              </a:lnSpc>
              <a:spcBef>
                <a:spcPct val="20000"/>
              </a:spcBef>
              <a:buSzPct val="75000"/>
              <a:buFont typeface="Arial" pitchFamily="34" charset="0"/>
              <a:buChar char="•"/>
            </a:pPr>
            <a:endParaRPr lang="en-US" sz="2000" dirty="0" smtClean="0">
              <a:latin typeface="Arial" pitchFamily="34" charset="0"/>
              <a:cs typeface="Arial" pitchFamily="34" charset="0"/>
            </a:endParaRPr>
          </a:p>
          <a:p>
            <a:pPr marL="342900" indent="-342900">
              <a:lnSpc>
                <a:spcPct val="90000"/>
              </a:lnSpc>
              <a:spcBef>
                <a:spcPct val="20000"/>
              </a:spcBef>
              <a:buClr>
                <a:schemeClr val="accent2"/>
              </a:buClr>
              <a:buSzPct val="75000"/>
              <a:buFont typeface="Wingdings" pitchFamily="2" charset="2"/>
              <a:buChar char="q"/>
            </a:pPr>
            <a:endParaRPr lang="en-US" sz="2400" dirty="0">
              <a:latin typeface="Arial" pitchFamily="34" charset="0"/>
              <a:cs typeface="Arial" pitchFamily="34" charset="0"/>
            </a:endParaRPr>
          </a:p>
        </p:txBody>
      </p:sp>
      <p:pic>
        <p:nvPicPr>
          <p:cNvPr id="4" name="Picture 4"/>
          <p:cNvPicPr>
            <a:picLocks noChangeAspect="1" noChangeArrowheads="1"/>
          </p:cNvPicPr>
          <p:nvPr/>
        </p:nvPicPr>
        <p:blipFill>
          <a:blip r:embed="rId2" cstate="print"/>
          <a:srcRect/>
          <a:stretch>
            <a:fillRect/>
          </a:stretch>
        </p:blipFill>
        <p:spPr bwMode="auto">
          <a:xfrm>
            <a:off x="1295400" y="2514600"/>
            <a:ext cx="7010400" cy="1465263"/>
          </a:xfrm>
          <a:prstGeom prst="rect">
            <a:avLst/>
          </a:prstGeom>
          <a:noFill/>
        </p:spPr>
      </p:pic>
      <p:sp>
        <p:nvSpPr>
          <p:cNvPr id="5" name="Date Placeholder 3"/>
          <p:cNvSpPr>
            <a:spLocks noGrp="1"/>
          </p:cNvSpPr>
          <p:nvPr>
            <p:ph type="dt" sz="quarter" idx="10"/>
          </p:nvPr>
        </p:nvSpPr>
        <p:spPr>
          <a:xfrm>
            <a:off x="685800" y="6248400"/>
            <a:ext cx="1905000" cy="457200"/>
          </a:xfrm>
        </p:spPr>
        <p:txBody>
          <a:bodyPr/>
          <a:lstStyle/>
          <a:p>
            <a:pPr>
              <a:defRPr/>
            </a:pPr>
            <a:r>
              <a:rPr lang="en-US" smtClean="0"/>
              <a:t>JLM 20101208</a:t>
            </a:r>
            <a:endParaRPr lang="en-US" dirty="0"/>
          </a:p>
        </p:txBody>
      </p:sp>
      <p:sp>
        <p:nvSpPr>
          <p:cNvPr id="6"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142</a:t>
            </a:fld>
            <a:endParaRPr lang="en-US" dirty="0"/>
          </a:p>
        </p:txBody>
      </p:sp>
      <p:pic>
        <p:nvPicPr>
          <p:cNvPr id="7" name="Picture 4"/>
          <p:cNvPicPr>
            <a:picLocks noChangeAspect="1" noChangeArrowheads="1"/>
          </p:cNvPicPr>
          <p:nvPr/>
        </p:nvPicPr>
        <p:blipFill>
          <a:blip r:embed="rId3" cstate="print"/>
          <a:srcRect/>
          <a:stretch>
            <a:fillRect/>
          </a:stretch>
        </p:blipFill>
        <p:spPr bwMode="auto">
          <a:xfrm>
            <a:off x="1600200" y="4539191"/>
            <a:ext cx="4876800" cy="718609"/>
          </a:xfrm>
          <a:prstGeom prst="rect">
            <a:avLst/>
          </a:prstGeom>
          <a:noFill/>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RC4 Key Scheduling Algorithm</a:t>
            </a:r>
            <a:endParaRPr lang="en-US" dirty="0"/>
          </a:p>
        </p:txBody>
      </p:sp>
      <p:sp>
        <p:nvSpPr>
          <p:cNvPr id="6" name="Content Placeholder 5"/>
          <p:cNvSpPr>
            <a:spLocks noGrp="1"/>
          </p:cNvSpPr>
          <p:nvPr>
            <p:ph idx="1"/>
          </p:nvPr>
        </p:nvSpPr>
        <p:spPr>
          <a:xfrm>
            <a:off x="457200" y="1775191"/>
            <a:ext cx="8229600" cy="1196609"/>
          </a:xfrm>
        </p:spPr>
        <p:txBody>
          <a:bodyPr/>
          <a:lstStyle/>
          <a:p>
            <a:r>
              <a:rPr lang="en-US" sz="2400" dirty="0" smtClean="0"/>
              <a:t>Simplified RC4 (16 elements instead of 256)</a:t>
            </a:r>
          </a:p>
          <a:p>
            <a:r>
              <a:rPr lang="en-US" sz="2400" dirty="0" smtClean="0"/>
              <a:t>Key = D E A D B E </a:t>
            </a:r>
            <a:r>
              <a:rPr lang="en-US" sz="2400" dirty="0" err="1" smtClean="0"/>
              <a:t>E</a:t>
            </a:r>
            <a:r>
              <a:rPr lang="en-US" sz="2400" dirty="0" smtClean="0"/>
              <a:t> F</a:t>
            </a:r>
            <a:endParaRPr lang="en-US" sz="2400" dirty="0"/>
          </a:p>
        </p:txBody>
      </p:sp>
      <p:graphicFrame>
        <p:nvGraphicFramePr>
          <p:cNvPr id="7" name="Content Placeholder 3"/>
          <p:cNvGraphicFramePr>
            <a:graphicFrameLocks/>
          </p:cNvGraphicFramePr>
          <p:nvPr/>
        </p:nvGraphicFramePr>
        <p:xfrm>
          <a:off x="457200" y="2971800"/>
          <a:ext cx="8229600" cy="365760"/>
        </p:xfrm>
        <a:graphic>
          <a:graphicData uri="http://schemas.openxmlformats.org/drawingml/2006/table">
            <a:tbl>
              <a:tblPr firstRow="1" bandRow="1">
                <a:tableStyleId>{D7AC3CCA-C797-4891-BE02-D94E43425B78}</a:tableStyleId>
              </a:tblPr>
              <a:tblGrid>
                <a:gridCol w="514350"/>
                <a:gridCol w="514350"/>
                <a:gridCol w="514350"/>
                <a:gridCol w="514350"/>
                <a:gridCol w="514350"/>
                <a:gridCol w="514350"/>
                <a:gridCol w="514350"/>
                <a:gridCol w="514350"/>
                <a:gridCol w="514350"/>
                <a:gridCol w="514350"/>
                <a:gridCol w="514350"/>
                <a:gridCol w="514350"/>
                <a:gridCol w="514350"/>
                <a:gridCol w="514350"/>
                <a:gridCol w="514350"/>
                <a:gridCol w="514350"/>
              </a:tblGrid>
              <a:tr h="142240">
                <a:tc>
                  <a:txBody>
                    <a:bodyPr/>
                    <a:lstStyle/>
                    <a:p>
                      <a:pPr algn="ctr"/>
                      <a:r>
                        <a:rPr lang="en-US" dirty="0" smtClean="0">
                          <a:latin typeface="Calibri" pitchFamily="34" charset="0"/>
                        </a:rPr>
                        <a:t>0</a:t>
                      </a:r>
                      <a:endParaRPr lang="en-US" dirty="0">
                        <a:latin typeface="Calibri" pitchFamily="34" charset="0"/>
                      </a:endParaRPr>
                    </a:p>
                  </a:txBody>
                  <a:tcPr/>
                </a:tc>
                <a:tc>
                  <a:txBody>
                    <a:bodyPr/>
                    <a:lstStyle/>
                    <a:p>
                      <a:pPr algn="ctr"/>
                      <a:r>
                        <a:rPr lang="en-US" dirty="0" smtClean="0">
                          <a:latin typeface="Calibri" pitchFamily="34" charset="0"/>
                        </a:rPr>
                        <a:t>1</a:t>
                      </a:r>
                      <a:endParaRPr lang="en-US" dirty="0">
                        <a:latin typeface="Calibri" pitchFamily="34" charset="0"/>
                      </a:endParaRPr>
                    </a:p>
                  </a:txBody>
                  <a:tcPr/>
                </a:tc>
                <a:tc>
                  <a:txBody>
                    <a:bodyPr/>
                    <a:lstStyle/>
                    <a:p>
                      <a:pPr algn="ctr"/>
                      <a:r>
                        <a:rPr lang="en-US" dirty="0" smtClean="0">
                          <a:latin typeface="Calibri" pitchFamily="34" charset="0"/>
                        </a:rPr>
                        <a:t>2</a:t>
                      </a:r>
                      <a:endParaRPr lang="en-US" dirty="0">
                        <a:latin typeface="Calibri" pitchFamily="34" charset="0"/>
                      </a:endParaRPr>
                    </a:p>
                  </a:txBody>
                  <a:tcPr/>
                </a:tc>
                <a:tc>
                  <a:txBody>
                    <a:bodyPr/>
                    <a:lstStyle/>
                    <a:p>
                      <a:pPr algn="ctr"/>
                      <a:r>
                        <a:rPr lang="en-US" dirty="0" smtClean="0">
                          <a:latin typeface="Calibri" pitchFamily="34" charset="0"/>
                        </a:rPr>
                        <a:t>3</a:t>
                      </a:r>
                      <a:endParaRPr lang="en-US" dirty="0">
                        <a:latin typeface="Calibri" pitchFamily="34" charset="0"/>
                      </a:endParaRPr>
                    </a:p>
                  </a:txBody>
                  <a:tcPr/>
                </a:tc>
                <a:tc>
                  <a:txBody>
                    <a:bodyPr/>
                    <a:lstStyle/>
                    <a:p>
                      <a:pPr algn="ctr"/>
                      <a:r>
                        <a:rPr lang="en-US" dirty="0" smtClean="0">
                          <a:latin typeface="Calibri" pitchFamily="34" charset="0"/>
                        </a:rPr>
                        <a:t>4</a:t>
                      </a:r>
                      <a:endParaRPr lang="en-US" dirty="0">
                        <a:latin typeface="Calibri" pitchFamily="34" charset="0"/>
                      </a:endParaRPr>
                    </a:p>
                  </a:txBody>
                  <a:tcPr/>
                </a:tc>
                <a:tc>
                  <a:txBody>
                    <a:bodyPr/>
                    <a:lstStyle/>
                    <a:p>
                      <a:pPr algn="ctr"/>
                      <a:r>
                        <a:rPr lang="en-US" dirty="0" smtClean="0">
                          <a:latin typeface="Calibri" pitchFamily="34" charset="0"/>
                        </a:rPr>
                        <a:t>5</a:t>
                      </a:r>
                      <a:endParaRPr lang="en-US" dirty="0">
                        <a:latin typeface="Calibri" pitchFamily="34" charset="0"/>
                      </a:endParaRPr>
                    </a:p>
                  </a:txBody>
                  <a:tcPr/>
                </a:tc>
                <a:tc>
                  <a:txBody>
                    <a:bodyPr/>
                    <a:lstStyle/>
                    <a:p>
                      <a:pPr algn="ctr"/>
                      <a:r>
                        <a:rPr lang="en-US" dirty="0" smtClean="0">
                          <a:latin typeface="Calibri" pitchFamily="34" charset="0"/>
                        </a:rPr>
                        <a:t>6</a:t>
                      </a:r>
                      <a:endParaRPr lang="en-US" dirty="0">
                        <a:latin typeface="Calibri" pitchFamily="34" charset="0"/>
                      </a:endParaRPr>
                    </a:p>
                  </a:txBody>
                  <a:tcPr/>
                </a:tc>
                <a:tc>
                  <a:txBody>
                    <a:bodyPr/>
                    <a:lstStyle/>
                    <a:p>
                      <a:pPr algn="ctr"/>
                      <a:r>
                        <a:rPr lang="en-US" dirty="0" smtClean="0">
                          <a:latin typeface="Calibri" pitchFamily="34" charset="0"/>
                        </a:rPr>
                        <a:t>7</a:t>
                      </a:r>
                      <a:endParaRPr lang="en-US" dirty="0">
                        <a:latin typeface="Calibri" pitchFamily="34" charset="0"/>
                      </a:endParaRPr>
                    </a:p>
                  </a:txBody>
                  <a:tcPr/>
                </a:tc>
                <a:tc>
                  <a:txBody>
                    <a:bodyPr/>
                    <a:lstStyle/>
                    <a:p>
                      <a:pPr algn="ctr"/>
                      <a:r>
                        <a:rPr lang="en-US" dirty="0" smtClean="0">
                          <a:latin typeface="Calibri" pitchFamily="34" charset="0"/>
                        </a:rPr>
                        <a:t>8</a:t>
                      </a:r>
                      <a:endParaRPr lang="en-US" dirty="0">
                        <a:latin typeface="Calibri" pitchFamily="34" charset="0"/>
                      </a:endParaRPr>
                    </a:p>
                  </a:txBody>
                  <a:tcPr/>
                </a:tc>
                <a:tc>
                  <a:txBody>
                    <a:bodyPr/>
                    <a:lstStyle/>
                    <a:p>
                      <a:pPr algn="ctr"/>
                      <a:r>
                        <a:rPr lang="en-US" dirty="0" smtClean="0">
                          <a:latin typeface="Calibri" pitchFamily="34" charset="0"/>
                        </a:rPr>
                        <a:t>9</a:t>
                      </a:r>
                      <a:endParaRPr lang="en-US" dirty="0">
                        <a:latin typeface="Calibri" pitchFamily="34" charset="0"/>
                      </a:endParaRPr>
                    </a:p>
                  </a:txBody>
                  <a:tcPr/>
                </a:tc>
                <a:tc>
                  <a:txBody>
                    <a:bodyPr/>
                    <a:lstStyle/>
                    <a:p>
                      <a:pPr algn="ctr"/>
                      <a:r>
                        <a:rPr lang="en-US" dirty="0" smtClean="0">
                          <a:latin typeface="Calibri" pitchFamily="34" charset="0"/>
                        </a:rPr>
                        <a:t>A</a:t>
                      </a:r>
                      <a:endParaRPr lang="en-US" dirty="0">
                        <a:latin typeface="Calibri" pitchFamily="34" charset="0"/>
                      </a:endParaRPr>
                    </a:p>
                  </a:txBody>
                  <a:tcPr/>
                </a:tc>
                <a:tc>
                  <a:txBody>
                    <a:bodyPr/>
                    <a:lstStyle/>
                    <a:p>
                      <a:pPr algn="ctr"/>
                      <a:r>
                        <a:rPr lang="en-US" dirty="0" smtClean="0">
                          <a:latin typeface="Calibri" pitchFamily="34" charset="0"/>
                        </a:rPr>
                        <a:t>B</a:t>
                      </a:r>
                      <a:endParaRPr lang="en-US" b="1" dirty="0">
                        <a:latin typeface="Calibri" pitchFamily="34" charset="0"/>
                      </a:endParaRPr>
                    </a:p>
                  </a:txBody>
                  <a:tcPr/>
                </a:tc>
                <a:tc>
                  <a:txBody>
                    <a:bodyPr/>
                    <a:lstStyle/>
                    <a:p>
                      <a:pPr algn="ctr"/>
                      <a:r>
                        <a:rPr lang="en-US" dirty="0" smtClean="0">
                          <a:latin typeface="Calibri" pitchFamily="34" charset="0"/>
                        </a:rPr>
                        <a:t>C</a:t>
                      </a:r>
                      <a:endParaRPr lang="en-US" dirty="0">
                        <a:latin typeface="Calibri" pitchFamily="34" charset="0"/>
                      </a:endParaRPr>
                    </a:p>
                  </a:txBody>
                  <a:tcPr/>
                </a:tc>
                <a:tc>
                  <a:txBody>
                    <a:bodyPr/>
                    <a:lstStyle/>
                    <a:p>
                      <a:pPr algn="ctr"/>
                      <a:r>
                        <a:rPr lang="en-US" dirty="0" smtClean="0">
                          <a:latin typeface="Calibri" pitchFamily="34" charset="0"/>
                        </a:rPr>
                        <a:t>D</a:t>
                      </a:r>
                      <a:endParaRPr lang="en-US" dirty="0">
                        <a:latin typeface="Calibri" pitchFamily="34" charset="0"/>
                      </a:endParaRPr>
                    </a:p>
                  </a:txBody>
                  <a:tcPr/>
                </a:tc>
                <a:tc>
                  <a:txBody>
                    <a:bodyPr/>
                    <a:lstStyle/>
                    <a:p>
                      <a:pPr algn="ctr"/>
                      <a:r>
                        <a:rPr lang="en-US" dirty="0" smtClean="0">
                          <a:latin typeface="Calibri" pitchFamily="34" charset="0"/>
                        </a:rPr>
                        <a:t>E</a:t>
                      </a:r>
                      <a:endParaRPr lang="en-US" dirty="0">
                        <a:latin typeface="Calibri" pitchFamily="34" charset="0"/>
                      </a:endParaRPr>
                    </a:p>
                  </a:txBody>
                  <a:tcPr/>
                </a:tc>
                <a:tc>
                  <a:txBody>
                    <a:bodyPr/>
                    <a:lstStyle/>
                    <a:p>
                      <a:pPr algn="ctr"/>
                      <a:r>
                        <a:rPr lang="en-US" dirty="0" smtClean="0">
                          <a:latin typeface="Calibri" pitchFamily="34" charset="0"/>
                        </a:rPr>
                        <a:t>F</a:t>
                      </a:r>
                      <a:endParaRPr lang="en-US" dirty="0">
                        <a:latin typeface="Calibri" pitchFamily="34" charset="0"/>
                      </a:endParaRPr>
                    </a:p>
                  </a:txBody>
                  <a:tcPr/>
                </a:tc>
              </a:tr>
            </a:tbl>
          </a:graphicData>
        </a:graphic>
      </p:graphicFrame>
      <p:sp>
        <p:nvSpPr>
          <p:cNvPr id="9" name="Isosceles Triangle 8"/>
          <p:cNvSpPr/>
          <p:nvPr/>
        </p:nvSpPr>
        <p:spPr>
          <a:xfrm>
            <a:off x="685800" y="3352800"/>
            <a:ext cx="381000" cy="381000"/>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J</a:t>
            </a:r>
            <a:endParaRPr lang="en-US" dirty="0"/>
          </a:p>
        </p:txBody>
      </p:sp>
      <p:sp>
        <p:nvSpPr>
          <p:cNvPr id="8" name="Isosceles Triangle 7"/>
          <p:cNvSpPr/>
          <p:nvPr/>
        </p:nvSpPr>
        <p:spPr>
          <a:xfrm>
            <a:off x="381000" y="3352800"/>
            <a:ext cx="381000" cy="381000"/>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I</a:t>
            </a:r>
            <a:endParaRPr lang="en-US" dirty="0"/>
          </a:p>
        </p:txBody>
      </p:sp>
      <p:graphicFrame>
        <p:nvGraphicFramePr>
          <p:cNvPr id="10" name="Content Placeholder 3"/>
          <p:cNvGraphicFramePr>
            <a:graphicFrameLocks/>
          </p:cNvGraphicFramePr>
          <p:nvPr/>
        </p:nvGraphicFramePr>
        <p:xfrm>
          <a:off x="457200" y="3962400"/>
          <a:ext cx="8229600" cy="365760"/>
        </p:xfrm>
        <a:graphic>
          <a:graphicData uri="http://schemas.openxmlformats.org/drawingml/2006/table">
            <a:tbl>
              <a:tblPr firstRow="1" bandRow="1">
                <a:tableStyleId>{D7AC3CCA-C797-4891-BE02-D94E43425B78}</a:tableStyleId>
              </a:tblPr>
              <a:tblGrid>
                <a:gridCol w="514350"/>
                <a:gridCol w="514350"/>
                <a:gridCol w="514350"/>
                <a:gridCol w="514350"/>
                <a:gridCol w="514350"/>
                <a:gridCol w="514350"/>
                <a:gridCol w="514350"/>
                <a:gridCol w="514350"/>
                <a:gridCol w="514350"/>
                <a:gridCol w="514350"/>
                <a:gridCol w="514350"/>
                <a:gridCol w="514350"/>
                <a:gridCol w="514350"/>
                <a:gridCol w="514350"/>
                <a:gridCol w="514350"/>
                <a:gridCol w="514350"/>
              </a:tblGrid>
              <a:tr h="142240">
                <a:tc>
                  <a:txBody>
                    <a:bodyPr/>
                    <a:lstStyle/>
                    <a:p>
                      <a:pPr algn="ctr"/>
                      <a:r>
                        <a:rPr lang="en-US" dirty="0" smtClean="0">
                          <a:latin typeface="Calibri" pitchFamily="34" charset="0"/>
                        </a:rPr>
                        <a:t>D</a:t>
                      </a:r>
                      <a:endParaRPr lang="en-US" dirty="0">
                        <a:latin typeface="Calibri" pitchFamily="34" charset="0"/>
                      </a:endParaRPr>
                    </a:p>
                  </a:txBody>
                  <a:tcPr/>
                </a:tc>
                <a:tc>
                  <a:txBody>
                    <a:bodyPr/>
                    <a:lstStyle/>
                    <a:p>
                      <a:pPr algn="ctr"/>
                      <a:r>
                        <a:rPr lang="en-US" dirty="0" smtClean="0">
                          <a:latin typeface="Calibri" pitchFamily="34" charset="0"/>
                        </a:rPr>
                        <a:t>1</a:t>
                      </a:r>
                      <a:endParaRPr lang="en-US" dirty="0">
                        <a:latin typeface="Calibri" pitchFamily="34" charset="0"/>
                      </a:endParaRPr>
                    </a:p>
                  </a:txBody>
                  <a:tcPr/>
                </a:tc>
                <a:tc>
                  <a:txBody>
                    <a:bodyPr/>
                    <a:lstStyle/>
                    <a:p>
                      <a:pPr algn="ctr"/>
                      <a:r>
                        <a:rPr lang="en-US" dirty="0" smtClean="0">
                          <a:latin typeface="Calibri" pitchFamily="34" charset="0"/>
                        </a:rPr>
                        <a:t>2</a:t>
                      </a:r>
                      <a:endParaRPr lang="en-US" dirty="0">
                        <a:latin typeface="Calibri" pitchFamily="34" charset="0"/>
                      </a:endParaRPr>
                    </a:p>
                  </a:txBody>
                  <a:tcPr/>
                </a:tc>
                <a:tc>
                  <a:txBody>
                    <a:bodyPr/>
                    <a:lstStyle/>
                    <a:p>
                      <a:pPr algn="ctr"/>
                      <a:r>
                        <a:rPr lang="en-US" dirty="0" smtClean="0">
                          <a:latin typeface="Calibri" pitchFamily="34" charset="0"/>
                        </a:rPr>
                        <a:t>3</a:t>
                      </a:r>
                      <a:endParaRPr lang="en-US" dirty="0">
                        <a:latin typeface="Calibri" pitchFamily="34" charset="0"/>
                      </a:endParaRPr>
                    </a:p>
                  </a:txBody>
                  <a:tcPr/>
                </a:tc>
                <a:tc>
                  <a:txBody>
                    <a:bodyPr/>
                    <a:lstStyle/>
                    <a:p>
                      <a:pPr algn="ctr"/>
                      <a:r>
                        <a:rPr lang="en-US" dirty="0" smtClean="0">
                          <a:latin typeface="Calibri" pitchFamily="34" charset="0"/>
                        </a:rPr>
                        <a:t>4</a:t>
                      </a:r>
                      <a:endParaRPr lang="en-US" dirty="0">
                        <a:latin typeface="Calibri" pitchFamily="34" charset="0"/>
                      </a:endParaRPr>
                    </a:p>
                  </a:txBody>
                  <a:tcPr/>
                </a:tc>
                <a:tc>
                  <a:txBody>
                    <a:bodyPr/>
                    <a:lstStyle/>
                    <a:p>
                      <a:pPr algn="ctr"/>
                      <a:r>
                        <a:rPr lang="en-US" dirty="0" smtClean="0">
                          <a:latin typeface="Calibri" pitchFamily="34" charset="0"/>
                        </a:rPr>
                        <a:t>5</a:t>
                      </a:r>
                      <a:endParaRPr lang="en-US" dirty="0">
                        <a:latin typeface="Calibri" pitchFamily="34" charset="0"/>
                      </a:endParaRPr>
                    </a:p>
                  </a:txBody>
                  <a:tcPr/>
                </a:tc>
                <a:tc>
                  <a:txBody>
                    <a:bodyPr/>
                    <a:lstStyle/>
                    <a:p>
                      <a:pPr algn="ctr"/>
                      <a:r>
                        <a:rPr lang="en-US" dirty="0" smtClean="0">
                          <a:latin typeface="Calibri" pitchFamily="34" charset="0"/>
                        </a:rPr>
                        <a:t>6</a:t>
                      </a:r>
                      <a:endParaRPr lang="en-US" dirty="0">
                        <a:latin typeface="Calibri" pitchFamily="34" charset="0"/>
                      </a:endParaRPr>
                    </a:p>
                  </a:txBody>
                  <a:tcPr/>
                </a:tc>
                <a:tc>
                  <a:txBody>
                    <a:bodyPr/>
                    <a:lstStyle/>
                    <a:p>
                      <a:pPr algn="ctr"/>
                      <a:r>
                        <a:rPr lang="en-US" dirty="0" smtClean="0">
                          <a:latin typeface="Calibri" pitchFamily="34" charset="0"/>
                        </a:rPr>
                        <a:t>7</a:t>
                      </a:r>
                      <a:endParaRPr lang="en-US" dirty="0">
                        <a:latin typeface="Calibri" pitchFamily="34" charset="0"/>
                      </a:endParaRPr>
                    </a:p>
                  </a:txBody>
                  <a:tcPr/>
                </a:tc>
                <a:tc>
                  <a:txBody>
                    <a:bodyPr/>
                    <a:lstStyle/>
                    <a:p>
                      <a:pPr algn="ctr"/>
                      <a:r>
                        <a:rPr lang="en-US" dirty="0" smtClean="0">
                          <a:latin typeface="Calibri" pitchFamily="34" charset="0"/>
                        </a:rPr>
                        <a:t>8</a:t>
                      </a:r>
                      <a:endParaRPr lang="en-US" dirty="0">
                        <a:latin typeface="Calibri" pitchFamily="34" charset="0"/>
                      </a:endParaRPr>
                    </a:p>
                  </a:txBody>
                  <a:tcPr/>
                </a:tc>
                <a:tc>
                  <a:txBody>
                    <a:bodyPr/>
                    <a:lstStyle/>
                    <a:p>
                      <a:pPr algn="ctr"/>
                      <a:r>
                        <a:rPr lang="en-US" dirty="0" smtClean="0">
                          <a:latin typeface="Calibri" pitchFamily="34" charset="0"/>
                        </a:rPr>
                        <a:t>9</a:t>
                      </a:r>
                      <a:endParaRPr lang="en-US" dirty="0">
                        <a:latin typeface="Calibri" pitchFamily="34" charset="0"/>
                      </a:endParaRPr>
                    </a:p>
                  </a:txBody>
                  <a:tcPr/>
                </a:tc>
                <a:tc>
                  <a:txBody>
                    <a:bodyPr/>
                    <a:lstStyle/>
                    <a:p>
                      <a:pPr algn="ctr"/>
                      <a:r>
                        <a:rPr lang="en-US" dirty="0" smtClean="0">
                          <a:latin typeface="Calibri" pitchFamily="34" charset="0"/>
                        </a:rPr>
                        <a:t>A</a:t>
                      </a:r>
                      <a:endParaRPr lang="en-US" dirty="0">
                        <a:latin typeface="Calibri" pitchFamily="34" charset="0"/>
                      </a:endParaRPr>
                    </a:p>
                  </a:txBody>
                  <a:tcPr/>
                </a:tc>
                <a:tc>
                  <a:txBody>
                    <a:bodyPr/>
                    <a:lstStyle/>
                    <a:p>
                      <a:pPr algn="ctr"/>
                      <a:r>
                        <a:rPr lang="en-US" dirty="0" smtClean="0">
                          <a:latin typeface="Calibri" pitchFamily="34" charset="0"/>
                        </a:rPr>
                        <a:t>B</a:t>
                      </a:r>
                      <a:endParaRPr lang="en-US" b="1" dirty="0">
                        <a:latin typeface="Calibri" pitchFamily="34" charset="0"/>
                      </a:endParaRPr>
                    </a:p>
                  </a:txBody>
                  <a:tcPr/>
                </a:tc>
                <a:tc>
                  <a:txBody>
                    <a:bodyPr/>
                    <a:lstStyle/>
                    <a:p>
                      <a:pPr algn="ctr"/>
                      <a:r>
                        <a:rPr lang="en-US" dirty="0" smtClean="0">
                          <a:latin typeface="Calibri" pitchFamily="34" charset="0"/>
                        </a:rPr>
                        <a:t>C</a:t>
                      </a:r>
                      <a:endParaRPr lang="en-US" dirty="0">
                        <a:latin typeface="Calibri" pitchFamily="34" charset="0"/>
                      </a:endParaRPr>
                    </a:p>
                  </a:txBody>
                  <a:tcPr/>
                </a:tc>
                <a:tc>
                  <a:txBody>
                    <a:bodyPr/>
                    <a:lstStyle/>
                    <a:p>
                      <a:pPr algn="ctr"/>
                      <a:r>
                        <a:rPr lang="en-US" dirty="0" smtClean="0">
                          <a:latin typeface="Calibri" pitchFamily="34" charset="0"/>
                        </a:rPr>
                        <a:t>0</a:t>
                      </a:r>
                      <a:endParaRPr lang="en-US" dirty="0">
                        <a:latin typeface="Calibri" pitchFamily="34" charset="0"/>
                      </a:endParaRPr>
                    </a:p>
                  </a:txBody>
                  <a:tcPr/>
                </a:tc>
                <a:tc>
                  <a:txBody>
                    <a:bodyPr/>
                    <a:lstStyle/>
                    <a:p>
                      <a:pPr algn="ctr"/>
                      <a:r>
                        <a:rPr lang="en-US" dirty="0" smtClean="0">
                          <a:latin typeface="Calibri" pitchFamily="34" charset="0"/>
                        </a:rPr>
                        <a:t>E</a:t>
                      </a:r>
                      <a:endParaRPr lang="en-US" dirty="0">
                        <a:latin typeface="Calibri" pitchFamily="34" charset="0"/>
                      </a:endParaRPr>
                    </a:p>
                  </a:txBody>
                  <a:tcPr/>
                </a:tc>
                <a:tc>
                  <a:txBody>
                    <a:bodyPr/>
                    <a:lstStyle/>
                    <a:p>
                      <a:pPr algn="ctr"/>
                      <a:r>
                        <a:rPr lang="en-US" dirty="0" smtClean="0">
                          <a:latin typeface="Calibri" pitchFamily="34" charset="0"/>
                        </a:rPr>
                        <a:t>F</a:t>
                      </a:r>
                      <a:endParaRPr lang="en-US" dirty="0">
                        <a:latin typeface="Calibri" pitchFamily="34" charset="0"/>
                      </a:endParaRPr>
                    </a:p>
                  </a:txBody>
                  <a:tcPr/>
                </a:tc>
              </a:tr>
            </a:tbl>
          </a:graphicData>
        </a:graphic>
      </p:graphicFrame>
      <p:sp>
        <p:nvSpPr>
          <p:cNvPr id="13" name="Isosceles Triangle 12"/>
          <p:cNvSpPr/>
          <p:nvPr/>
        </p:nvSpPr>
        <p:spPr>
          <a:xfrm>
            <a:off x="7162800" y="4343400"/>
            <a:ext cx="381000" cy="381000"/>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J</a:t>
            </a:r>
            <a:endParaRPr lang="en-US" dirty="0"/>
          </a:p>
        </p:txBody>
      </p:sp>
      <p:sp>
        <p:nvSpPr>
          <p:cNvPr id="14" name="Isosceles Triangle 13"/>
          <p:cNvSpPr/>
          <p:nvPr/>
        </p:nvSpPr>
        <p:spPr>
          <a:xfrm>
            <a:off x="990600" y="4343400"/>
            <a:ext cx="381000" cy="381000"/>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I</a:t>
            </a:r>
            <a:endParaRPr lang="en-US" dirty="0"/>
          </a:p>
        </p:txBody>
      </p:sp>
      <p:cxnSp>
        <p:nvCxnSpPr>
          <p:cNvPr id="16" name="Straight Arrow Connector 15"/>
          <p:cNvCxnSpPr/>
          <p:nvPr/>
        </p:nvCxnSpPr>
        <p:spPr>
          <a:xfrm rot="10800000" flipV="1">
            <a:off x="685800" y="3352800"/>
            <a:ext cx="6705600" cy="60960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762000" y="3352800"/>
            <a:ext cx="6629400" cy="60960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graphicFrame>
        <p:nvGraphicFramePr>
          <p:cNvPr id="20" name="Content Placeholder 3"/>
          <p:cNvGraphicFramePr>
            <a:graphicFrameLocks/>
          </p:cNvGraphicFramePr>
          <p:nvPr/>
        </p:nvGraphicFramePr>
        <p:xfrm>
          <a:off x="457200" y="4953000"/>
          <a:ext cx="8229600" cy="365760"/>
        </p:xfrm>
        <a:graphic>
          <a:graphicData uri="http://schemas.openxmlformats.org/drawingml/2006/table">
            <a:tbl>
              <a:tblPr firstRow="1" bandRow="1">
                <a:tableStyleId>{D7AC3CCA-C797-4891-BE02-D94E43425B78}</a:tableStyleId>
              </a:tblPr>
              <a:tblGrid>
                <a:gridCol w="514350"/>
                <a:gridCol w="514350"/>
                <a:gridCol w="514350"/>
                <a:gridCol w="514350"/>
                <a:gridCol w="514350"/>
                <a:gridCol w="514350"/>
                <a:gridCol w="514350"/>
                <a:gridCol w="514350"/>
                <a:gridCol w="514350"/>
                <a:gridCol w="514350"/>
                <a:gridCol w="514350"/>
                <a:gridCol w="514350"/>
                <a:gridCol w="514350"/>
                <a:gridCol w="514350"/>
                <a:gridCol w="514350"/>
                <a:gridCol w="514350"/>
              </a:tblGrid>
              <a:tr h="142240">
                <a:tc>
                  <a:txBody>
                    <a:bodyPr/>
                    <a:lstStyle/>
                    <a:p>
                      <a:pPr algn="ctr"/>
                      <a:r>
                        <a:rPr lang="en-US" dirty="0" smtClean="0">
                          <a:latin typeface="Calibri" pitchFamily="34" charset="0"/>
                        </a:rPr>
                        <a:t>D</a:t>
                      </a:r>
                      <a:endParaRPr lang="en-US" dirty="0">
                        <a:latin typeface="Calibri" pitchFamily="34" charset="0"/>
                      </a:endParaRPr>
                    </a:p>
                  </a:txBody>
                  <a:tcPr/>
                </a:tc>
                <a:tc>
                  <a:txBody>
                    <a:bodyPr/>
                    <a:lstStyle/>
                    <a:p>
                      <a:pPr algn="ctr"/>
                      <a:r>
                        <a:rPr lang="en-US" dirty="0" smtClean="0">
                          <a:latin typeface="Calibri" pitchFamily="34" charset="0"/>
                        </a:rPr>
                        <a:t>C</a:t>
                      </a:r>
                      <a:endParaRPr lang="en-US" dirty="0">
                        <a:latin typeface="Calibri" pitchFamily="34" charset="0"/>
                      </a:endParaRPr>
                    </a:p>
                  </a:txBody>
                  <a:tcPr/>
                </a:tc>
                <a:tc>
                  <a:txBody>
                    <a:bodyPr/>
                    <a:lstStyle/>
                    <a:p>
                      <a:pPr algn="ctr"/>
                      <a:r>
                        <a:rPr lang="en-US" dirty="0" smtClean="0">
                          <a:latin typeface="Calibri" pitchFamily="34" charset="0"/>
                        </a:rPr>
                        <a:t>2</a:t>
                      </a:r>
                      <a:endParaRPr lang="en-US" dirty="0">
                        <a:latin typeface="Calibri" pitchFamily="34" charset="0"/>
                      </a:endParaRPr>
                    </a:p>
                  </a:txBody>
                  <a:tcPr/>
                </a:tc>
                <a:tc>
                  <a:txBody>
                    <a:bodyPr/>
                    <a:lstStyle/>
                    <a:p>
                      <a:pPr algn="ctr"/>
                      <a:r>
                        <a:rPr lang="en-US" dirty="0" smtClean="0">
                          <a:latin typeface="Calibri" pitchFamily="34" charset="0"/>
                        </a:rPr>
                        <a:t>3</a:t>
                      </a:r>
                      <a:endParaRPr lang="en-US" dirty="0">
                        <a:latin typeface="Calibri" pitchFamily="34" charset="0"/>
                      </a:endParaRPr>
                    </a:p>
                  </a:txBody>
                  <a:tcPr/>
                </a:tc>
                <a:tc>
                  <a:txBody>
                    <a:bodyPr/>
                    <a:lstStyle/>
                    <a:p>
                      <a:pPr algn="ctr"/>
                      <a:r>
                        <a:rPr lang="en-US" dirty="0" smtClean="0">
                          <a:latin typeface="Calibri" pitchFamily="34" charset="0"/>
                        </a:rPr>
                        <a:t>4</a:t>
                      </a:r>
                      <a:endParaRPr lang="en-US" dirty="0">
                        <a:latin typeface="Calibri" pitchFamily="34" charset="0"/>
                      </a:endParaRPr>
                    </a:p>
                  </a:txBody>
                  <a:tcPr/>
                </a:tc>
                <a:tc>
                  <a:txBody>
                    <a:bodyPr/>
                    <a:lstStyle/>
                    <a:p>
                      <a:pPr algn="ctr"/>
                      <a:r>
                        <a:rPr lang="en-US" dirty="0" smtClean="0">
                          <a:latin typeface="Calibri" pitchFamily="34" charset="0"/>
                        </a:rPr>
                        <a:t>5</a:t>
                      </a:r>
                      <a:endParaRPr lang="en-US" dirty="0">
                        <a:latin typeface="Calibri" pitchFamily="34" charset="0"/>
                      </a:endParaRPr>
                    </a:p>
                  </a:txBody>
                  <a:tcPr/>
                </a:tc>
                <a:tc>
                  <a:txBody>
                    <a:bodyPr/>
                    <a:lstStyle/>
                    <a:p>
                      <a:pPr algn="ctr"/>
                      <a:r>
                        <a:rPr lang="en-US" dirty="0" smtClean="0">
                          <a:latin typeface="Calibri" pitchFamily="34" charset="0"/>
                        </a:rPr>
                        <a:t>6</a:t>
                      </a:r>
                      <a:endParaRPr lang="en-US" dirty="0">
                        <a:latin typeface="Calibri" pitchFamily="34" charset="0"/>
                      </a:endParaRPr>
                    </a:p>
                  </a:txBody>
                  <a:tcPr/>
                </a:tc>
                <a:tc>
                  <a:txBody>
                    <a:bodyPr/>
                    <a:lstStyle/>
                    <a:p>
                      <a:pPr algn="ctr"/>
                      <a:r>
                        <a:rPr lang="en-US" dirty="0" smtClean="0">
                          <a:latin typeface="Calibri" pitchFamily="34" charset="0"/>
                        </a:rPr>
                        <a:t>7</a:t>
                      </a:r>
                      <a:endParaRPr lang="en-US" dirty="0">
                        <a:latin typeface="Calibri" pitchFamily="34" charset="0"/>
                      </a:endParaRPr>
                    </a:p>
                  </a:txBody>
                  <a:tcPr/>
                </a:tc>
                <a:tc>
                  <a:txBody>
                    <a:bodyPr/>
                    <a:lstStyle/>
                    <a:p>
                      <a:pPr algn="ctr"/>
                      <a:r>
                        <a:rPr lang="en-US" dirty="0" smtClean="0">
                          <a:latin typeface="Calibri" pitchFamily="34" charset="0"/>
                        </a:rPr>
                        <a:t>8</a:t>
                      </a:r>
                      <a:endParaRPr lang="en-US" dirty="0">
                        <a:latin typeface="Calibri" pitchFamily="34" charset="0"/>
                      </a:endParaRPr>
                    </a:p>
                  </a:txBody>
                  <a:tcPr/>
                </a:tc>
                <a:tc>
                  <a:txBody>
                    <a:bodyPr/>
                    <a:lstStyle/>
                    <a:p>
                      <a:pPr algn="ctr"/>
                      <a:r>
                        <a:rPr lang="en-US" dirty="0" smtClean="0">
                          <a:latin typeface="Calibri" pitchFamily="34" charset="0"/>
                        </a:rPr>
                        <a:t>9</a:t>
                      </a:r>
                      <a:endParaRPr lang="en-US" dirty="0">
                        <a:latin typeface="Calibri" pitchFamily="34" charset="0"/>
                      </a:endParaRPr>
                    </a:p>
                  </a:txBody>
                  <a:tcPr/>
                </a:tc>
                <a:tc>
                  <a:txBody>
                    <a:bodyPr/>
                    <a:lstStyle/>
                    <a:p>
                      <a:pPr algn="ctr"/>
                      <a:r>
                        <a:rPr lang="en-US" dirty="0" smtClean="0">
                          <a:latin typeface="Calibri" pitchFamily="34" charset="0"/>
                        </a:rPr>
                        <a:t>A</a:t>
                      </a:r>
                      <a:endParaRPr lang="en-US" dirty="0">
                        <a:latin typeface="Calibri" pitchFamily="34" charset="0"/>
                      </a:endParaRPr>
                    </a:p>
                  </a:txBody>
                  <a:tcPr/>
                </a:tc>
                <a:tc>
                  <a:txBody>
                    <a:bodyPr/>
                    <a:lstStyle/>
                    <a:p>
                      <a:pPr algn="ctr"/>
                      <a:r>
                        <a:rPr lang="en-US" dirty="0" smtClean="0">
                          <a:latin typeface="Calibri" pitchFamily="34" charset="0"/>
                        </a:rPr>
                        <a:t>B</a:t>
                      </a:r>
                      <a:endParaRPr lang="en-US" b="1" dirty="0">
                        <a:latin typeface="Calibri" pitchFamily="34" charset="0"/>
                      </a:endParaRPr>
                    </a:p>
                  </a:txBody>
                  <a:tcPr/>
                </a:tc>
                <a:tc>
                  <a:txBody>
                    <a:bodyPr/>
                    <a:lstStyle/>
                    <a:p>
                      <a:pPr algn="ctr"/>
                      <a:r>
                        <a:rPr lang="en-US" dirty="0" smtClean="0">
                          <a:latin typeface="Calibri" pitchFamily="34" charset="0"/>
                        </a:rPr>
                        <a:t>1</a:t>
                      </a:r>
                      <a:endParaRPr lang="en-US" dirty="0">
                        <a:latin typeface="Calibri" pitchFamily="34" charset="0"/>
                      </a:endParaRPr>
                    </a:p>
                  </a:txBody>
                  <a:tcPr/>
                </a:tc>
                <a:tc>
                  <a:txBody>
                    <a:bodyPr/>
                    <a:lstStyle/>
                    <a:p>
                      <a:pPr algn="ctr"/>
                      <a:r>
                        <a:rPr lang="en-US" dirty="0" smtClean="0">
                          <a:latin typeface="Calibri" pitchFamily="34" charset="0"/>
                        </a:rPr>
                        <a:t>0</a:t>
                      </a:r>
                      <a:endParaRPr lang="en-US" dirty="0">
                        <a:latin typeface="Calibri" pitchFamily="34" charset="0"/>
                      </a:endParaRPr>
                    </a:p>
                  </a:txBody>
                  <a:tcPr/>
                </a:tc>
                <a:tc>
                  <a:txBody>
                    <a:bodyPr/>
                    <a:lstStyle/>
                    <a:p>
                      <a:pPr algn="ctr"/>
                      <a:r>
                        <a:rPr lang="en-US" dirty="0" smtClean="0">
                          <a:latin typeface="Calibri" pitchFamily="34" charset="0"/>
                        </a:rPr>
                        <a:t>E</a:t>
                      </a:r>
                      <a:endParaRPr lang="en-US" dirty="0">
                        <a:latin typeface="Calibri" pitchFamily="34" charset="0"/>
                      </a:endParaRPr>
                    </a:p>
                  </a:txBody>
                  <a:tcPr/>
                </a:tc>
                <a:tc>
                  <a:txBody>
                    <a:bodyPr/>
                    <a:lstStyle/>
                    <a:p>
                      <a:pPr algn="ctr"/>
                      <a:r>
                        <a:rPr lang="en-US" dirty="0" smtClean="0">
                          <a:latin typeface="Calibri" pitchFamily="34" charset="0"/>
                        </a:rPr>
                        <a:t>F</a:t>
                      </a:r>
                      <a:endParaRPr lang="en-US" dirty="0">
                        <a:latin typeface="Calibri" pitchFamily="34" charset="0"/>
                      </a:endParaRPr>
                    </a:p>
                  </a:txBody>
                  <a:tcPr/>
                </a:tc>
              </a:tr>
            </a:tbl>
          </a:graphicData>
        </a:graphic>
      </p:graphicFrame>
      <p:cxnSp>
        <p:nvCxnSpPr>
          <p:cNvPr id="21" name="Straight Arrow Connector 20"/>
          <p:cNvCxnSpPr/>
          <p:nvPr/>
        </p:nvCxnSpPr>
        <p:spPr>
          <a:xfrm rot="10800000" flipV="1">
            <a:off x="1219200" y="4343400"/>
            <a:ext cx="5638800" cy="60960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1219200" y="4343400"/>
            <a:ext cx="5715000" cy="60960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sp>
        <p:nvSpPr>
          <p:cNvPr id="28" name="Isosceles Triangle 27"/>
          <p:cNvSpPr/>
          <p:nvPr/>
        </p:nvSpPr>
        <p:spPr>
          <a:xfrm>
            <a:off x="6705600" y="5334000"/>
            <a:ext cx="381000" cy="381000"/>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J</a:t>
            </a:r>
            <a:endParaRPr lang="en-US" dirty="0"/>
          </a:p>
        </p:txBody>
      </p:sp>
      <p:sp>
        <p:nvSpPr>
          <p:cNvPr id="29" name="Isosceles Triangle 28"/>
          <p:cNvSpPr/>
          <p:nvPr/>
        </p:nvSpPr>
        <p:spPr>
          <a:xfrm>
            <a:off x="1524000" y="5334000"/>
            <a:ext cx="381000" cy="381000"/>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I</a:t>
            </a:r>
            <a:endParaRPr lang="en-US" dirty="0"/>
          </a:p>
        </p:txBody>
      </p:sp>
      <p:sp>
        <p:nvSpPr>
          <p:cNvPr id="18"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143</a:t>
            </a:fld>
            <a:endParaRPr lang="en-US" dirty="0"/>
          </a:p>
        </p:txBody>
      </p:sp>
      <p:sp>
        <p:nvSpPr>
          <p:cNvPr id="19" name="Date Placeholder 18"/>
          <p:cNvSpPr>
            <a:spLocks noGrp="1"/>
          </p:cNvSpPr>
          <p:nvPr>
            <p:ph type="dt" sz="half" idx="10"/>
          </p:nvPr>
        </p:nvSpPr>
        <p:spPr/>
        <p:txBody>
          <a:bodyPr/>
          <a:lstStyle/>
          <a:p>
            <a:pPr>
              <a:defRPr/>
            </a:pPr>
            <a:r>
              <a:rPr lang="en-US" smtClean="0"/>
              <a:t>JLM 20101208</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33333E-6 1.28585E-6 L 0.7125 1.28585E-6 " pathEditMode="relative" rAng="0" ptsTypes="AA">
                                      <p:cBhvr>
                                        <p:cTn id="6" dur="2000" fill="hold"/>
                                        <p:tgtEl>
                                          <p:spTgt spid="9"/>
                                        </p:tgtEl>
                                        <p:attrNameLst>
                                          <p:attrName>ppt_x</p:attrName>
                                          <p:attrName>ppt_y</p:attrName>
                                        </p:attrNameLst>
                                      </p:cBhvr>
                                      <p:rCtr x="356" y="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35" presetClass="path" presetSubtype="0" accel="50000" decel="50000" fill="hold" grpId="0" nodeType="clickEffect">
                                  <p:stCondLst>
                                    <p:cond delay="0"/>
                                  </p:stCondLst>
                                  <p:childTnLst>
                                    <p:animMotion origin="layout" path="M 3.33333E-6 4.62535E-7 L -0.0625 4.62535E-7 " pathEditMode="relative" rAng="0" ptsTypes="AA">
                                      <p:cBhvr>
                                        <p:cTn id="27" dur="2000" fill="hold"/>
                                        <p:tgtEl>
                                          <p:spTgt spid="13"/>
                                        </p:tgtEl>
                                        <p:attrNameLst>
                                          <p:attrName>ppt_x</p:attrName>
                                          <p:attrName>ppt_y</p:attrName>
                                        </p:attrNameLst>
                                      </p:cBhvr>
                                      <p:rCtr x="-31"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10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1000"/>
                                        <p:tgtEl>
                                          <p:spTgt spid="2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3" grpId="1" animBg="1"/>
      <p:bldP spid="14" grpId="0" animBg="1"/>
      <p:bldP spid="28" grpId="0" animBg="1"/>
      <p:bldP spid="29"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914400"/>
          </a:xfrm>
        </p:spPr>
        <p:txBody>
          <a:bodyPr/>
          <a:lstStyle/>
          <a:p>
            <a:r>
              <a:rPr lang="en-US" sz="3600" dirty="0" err="1" smtClean="0"/>
              <a:t>Fluhrer</a:t>
            </a:r>
            <a:r>
              <a:rPr lang="en-US" sz="3600" dirty="0" smtClean="0"/>
              <a:t>, </a:t>
            </a:r>
            <a:r>
              <a:rPr lang="en-US" sz="3600" dirty="0" err="1" smtClean="0"/>
              <a:t>Mantin</a:t>
            </a:r>
            <a:r>
              <a:rPr lang="en-US" sz="3600" dirty="0" smtClean="0"/>
              <a:t>, Shamir Attack</a:t>
            </a:r>
            <a:endParaRPr lang="en-US" sz="3600" dirty="0"/>
          </a:p>
        </p:txBody>
      </p:sp>
      <p:sp>
        <p:nvSpPr>
          <p:cNvPr id="3" name="Content Placeholder 2"/>
          <p:cNvSpPr>
            <a:spLocks noGrp="1"/>
          </p:cNvSpPr>
          <p:nvPr>
            <p:ph idx="1"/>
          </p:nvPr>
        </p:nvSpPr>
        <p:spPr>
          <a:xfrm>
            <a:off x="228600" y="1524000"/>
            <a:ext cx="8534400" cy="4572000"/>
          </a:xfrm>
        </p:spPr>
        <p:txBody>
          <a:bodyPr>
            <a:normAutofit/>
          </a:bodyPr>
          <a:lstStyle/>
          <a:p>
            <a:r>
              <a:rPr lang="en-US" sz="2400" dirty="0" smtClean="0"/>
              <a:t>Key result: Can get next key byte if you know plaintext, previous key bytes</a:t>
            </a:r>
          </a:p>
          <a:p>
            <a:endParaRPr lang="en-US" sz="2400" dirty="0" smtClean="0"/>
          </a:p>
          <a:p>
            <a:r>
              <a:rPr lang="en-US" sz="2400" dirty="0" smtClean="0"/>
              <a:t>Suppose you have a 3 byte, </a:t>
            </a:r>
            <a:r>
              <a:rPr lang="en-US" sz="2400" dirty="0" err="1" smtClean="0"/>
              <a:t>prepended</a:t>
            </a:r>
            <a:r>
              <a:rPr lang="en-US" sz="2400" dirty="0" smtClean="0"/>
              <a:t> IV in the form (3, 255, V), with V taking any value</a:t>
            </a:r>
          </a:p>
          <a:p>
            <a:pPr lvl="1"/>
            <a:r>
              <a:rPr lang="en-US" sz="2400" dirty="0" smtClean="0"/>
              <a:t>WEP has the same IV format</a:t>
            </a:r>
          </a:p>
          <a:p>
            <a:pPr lvl="1"/>
            <a:endParaRPr lang="en-US" sz="2400" dirty="0" smtClean="0"/>
          </a:p>
          <a:p>
            <a:r>
              <a:rPr lang="en-US" sz="2400" dirty="0" smtClean="0"/>
              <a:t>What does the S box look like after four rounds?</a:t>
            </a:r>
          </a:p>
        </p:txBody>
      </p:sp>
      <p:sp>
        <p:nvSpPr>
          <p:cNvPr id="4"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144</a:t>
            </a:fld>
            <a:endParaRPr lang="en-US" dirty="0"/>
          </a:p>
        </p:txBody>
      </p:sp>
      <p:sp>
        <p:nvSpPr>
          <p:cNvPr id="5" name="Date Placeholder 4"/>
          <p:cNvSpPr>
            <a:spLocks noGrp="1"/>
          </p:cNvSpPr>
          <p:nvPr>
            <p:ph type="dt" sz="half" idx="10"/>
          </p:nvPr>
        </p:nvSpPr>
        <p:spPr/>
        <p:txBody>
          <a:bodyPr/>
          <a:lstStyle/>
          <a:p>
            <a:pPr>
              <a:defRPr/>
            </a:pPr>
            <a:r>
              <a:rPr lang="en-US" smtClean="0"/>
              <a:t>JLM 20101208</a:t>
            </a:r>
            <a:endParaRPr lang="en-US"/>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990600"/>
          </a:xfrm>
        </p:spPr>
        <p:txBody>
          <a:bodyPr/>
          <a:lstStyle/>
          <a:p>
            <a:r>
              <a:rPr lang="en-US" sz="3600" dirty="0" err="1" smtClean="0"/>
              <a:t>Fluhrer</a:t>
            </a:r>
            <a:r>
              <a:rPr lang="en-US" sz="3600" dirty="0" smtClean="0"/>
              <a:t>, </a:t>
            </a:r>
            <a:r>
              <a:rPr lang="en-US" sz="3600" dirty="0" err="1" smtClean="0"/>
              <a:t>Mantin</a:t>
            </a:r>
            <a:r>
              <a:rPr lang="en-US" sz="3600" dirty="0" smtClean="0"/>
              <a:t>, Shamir Attack</a:t>
            </a:r>
            <a:endParaRPr lang="en-US" sz="3600" dirty="0"/>
          </a:p>
        </p:txBody>
      </p:sp>
      <p:sp>
        <p:nvSpPr>
          <p:cNvPr id="4" name="Isosceles Triangle 3"/>
          <p:cNvSpPr/>
          <p:nvPr/>
        </p:nvSpPr>
        <p:spPr>
          <a:xfrm>
            <a:off x="1905000" y="2286000"/>
            <a:ext cx="381000" cy="381000"/>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J</a:t>
            </a:r>
            <a:endParaRPr lang="en-US" dirty="0"/>
          </a:p>
        </p:txBody>
      </p:sp>
      <p:sp>
        <p:nvSpPr>
          <p:cNvPr id="5" name="Isosceles Triangle 4"/>
          <p:cNvSpPr/>
          <p:nvPr/>
        </p:nvSpPr>
        <p:spPr>
          <a:xfrm>
            <a:off x="381000" y="2286000"/>
            <a:ext cx="381000" cy="381000"/>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I</a:t>
            </a:r>
            <a:endParaRPr lang="en-US" dirty="0"/>
          </a:p>
        </p:txBody>
      </p:sp>
      <p:graphicFrame>
        <p:nvGraphicFramePr>
          <p:cNvPr id="6" name="Table 5"/>
          <p:cNvGraphicFramePr>
            <a:graphicFrameLocks noGrp="1"/>
          </p:cNvGraphicFramePr>
          <p:nvPr/>
        </p:nvGraphicFramePr>
        <p:xfrm>
          <a:off x="457200" y="1524000"/>
          <a:ext cx="7467600" cy="370840"/>
        </p:xfrm>
        <a:graphic>
          <a:graphicData uri="http://schemas.openxmlformats.org/drawingml/2006/table">
            <a:tbl>
              <a:tblPr firstRow="1" bandRow="1">
                <a:tableStyleId>{2D5ABB26-0587-4C30-8999-92F81FD0307C}</a:tableStyleId>
              </a:tblPr>
              <a:tblGrid>
                <a:gridCol w="466725"/>
                <a:gridCol w="466725"/>
                <a:gridCol w="466725"/>
                <a:gridCol w="466725"/>
                <a:gridCol w="466725"/>
                <a:gridCol w="466725"/>
                <a:gridCol w="466725"/>
                <a:gridCol w="466725"/>
                <a:gridCol w="466725"/>
                <a:gridCol w="466725"/>
                <a:gridCol w="466725"/>
                <a:gridCol w="466725"/>
                <a:gridCol w="466725"/>
                <a:gridCol w="466725"/>
                <a:gridCol w="466725"/>
                <a:gridCol w="466725"/>
              </a:tblGrid>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7" name="Table 6"/>
          <p:cNvGraphicFramePr>
            <a:graphicFrameLocks noGrp="1"/>
          </p:cNvGraphicFramePr>
          <p:nvPr/>
        </p:nvGraphicFramePr>
        <p:xfrm>
          <a:off x="457200" y="1905000"/>
          <a:ext cx="7467600" cy="370840"/>
        </p:xfrm>
        <a:graphic>
          <a:graphicData uri="http://schemas.openxmlformats.org/drawingml/2006/table">
            <a:tbl>
              <a:tblPr firstRow="1" bandRow="1">
                <a:tableStyleId>{D7AC3CCA-C797-4891-BE02-D94E43425B78}</a:tableStyleId>
              </a:tblPr>
              <a:tblGrid>
                <a:gridCol w="466725"/>
                <a:gridCol w="466725"/>
                <a:gridCol w="466725"/>
                <a:gridCol w="466725"/>
                <a:gridCol w="466725"/>
                <a:gridCol w="466725"/>
                <a:gridCol w="4667250"/>
              </a:tblGrid>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a:t>
                      </a:r>
                      <a:endParaRPr lang="en-US" dirty="0"/>
                    </a:p>
                  </a:txBody>
                  <a:tcPr/>
                </a:tc>
              </a:tr>
            </a:tbl>
          </a:graphicData>
        </a:graphic>
      </p:graphicFrame>
      <p:graphicFrame>
        <p:nvGraphicFramePr>
          <p:cNvPr id="8" name="Table 7"/>
          <p:cNvGraphicFramePr>
            <a:graphicFrameLocks noGrp="1"/>
          </p:cNvGraphicFramePr>
          <p:nvPr/>
        </p:nvGraphicFramePr>
        <p:xfrm>
          <a:off x="457200" y="2819400"/>
          <a:ext cx="7467600" cy="370840"/>
        </p:xfrm>
        <a:graphic>
          <a:graphicData uri="http://schemas.openxmlformats.org/drawingml/2006/table">
            <a:tbl>
              <a:tblPr firstRow="1" bandRow="1">
                <a:tableStyleId>{D7AC3CCA-C797-4891-BE02-D94E43425B78}</a:tableStyleId>
              </a:tblPr>
              <a:tblGrid>
                <a:gridCol w="466725"/>
                <a:gridCol w="466725"/>
                <a:gridCol w="466725"/>
                <a:gridCol w="466725"/>
                <a:gridCol w="466725"/>
                <a:gridCol w="466725"/>
                <a:gridCol w="4667250"/>
              </a:tblGrid>
              <a:tr h="370840">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endParaRPr lang="en-US" dirty="0"/>
                    </a:p>
                  </a:txBody>
                  <a:tcPr/>
                </a:tc>
              </a:tr>
            </a:tbl>
          </a:graphicData>
        </a:graphic>
      </p:graphicFrame>
      <p:cxnSp>
        <p:nvCxnSpPr>
          <p:cNvPr id="9" name="Straight Arrow Connector 8"/>
          <p:cNvCxnSpPr/>
          <p:nvPr/>
        </p:nvCxnSpPr>
        <p:spPr>
          <a:xfrm>
            <a:off x="685800" y="2286000"/>
            <a:ext cx="1447800" cy="53340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rot="10800000" flipV="1">
            <a:off x="685800" y="2286000"/>
            <a:ext cx="1371600" cy="53340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sp>
        <p:nvSpPr>
          <p:cNvPr id="11" name="Isosceles Triangle 10"/>
          <p:cNvSpPr/>
          <p:nvPr/>
        </p:nvSpPr>
        <p:spPr>
          <a:xfrm>
            <a:off x="1905000" y="3200400"/>
            <a:ext cx="381000" cy="381000"/>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J</a:t>
            </a:r>
            <a:endParaRPr lang="en-US" dirty="0"/>
          </a:p>
        </p:txBody>
      </p:sp>
      <p:sp>
        <p:nvSpPr>
          <p:cNvPr id="12" name="Isosceles Triangle 11"/>
          <p:cNvSpPr/>
          <p:nvPr/>
        </p:nvSpPr>
        <p:spPr>
          <a:xfrm>
            <a:off x="990600" y="3200400"/>
            <a:ext cx="381000" cy="381000"/>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I</a:t>
            </a:r>
            <a:endParaRPr lang="en-US" dirty="0"/>
          </a:p>
        </p:txBody>
      </p:sp>
      <p:graphicFrame>
        <p:nvGraphicFramePr>
          <p:cNvPr id="13" name="Table 12"/>
          <p:cNvGraphicFramePr>
            <a:graphicFrameLocks noGrp="1"/>
          </p:cNvGraphicFramePr>
          <p:nvPr/>
        </p:nvGraphicFramePr>
        <p:xfrm>
          <a:off x="457200" y="3733800"/>
          <a:ext cx="7467600" cy="370840"/>
        </p:xfrm>
        <a:graphic>
          <a:graphicData uri="http://schemas.openxmlformats.org/drawingml/2006/table">
            <a:tbl>
              <a:tblPr firstRow="1" bandRow="1">
                <a:tableStyleId>{D7AC3CCA-C797-4891-BE02-D94E43425B78}</a:tableStyleId>
              </a:tblPr>
              <a:tblGrid>
                <a:gridCol w="466725"/>
                <a:gridCol w="466725"/>
                <a:gridCol w="466725"/>
                <a:gridCol w="466725"/>
                <a:gridCol w="466725"/>
                <a:gridCol w="466725"/>
                <a:gridCol w="2333625"/>
                <a:gridCol w="657225"/>
                <a:gridCol w="1676400"/>
              </a:tblGrid>
              <a:tr h="370840">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endParaRPr lang="en-US" dirty="0"/>
                    </a:p>
                  </a:txBody>
                  <a:tcPr/>
                </a:tc>
                <a:tc>
                  <a:txBody>
                    <a:bodyPr/>
                    <a:lstStyle/>
                    <a:p>
                      <a:pPr algn="ctr"/>
                      <a:r>
                        <a:rPr lang="en-US" dirty="0" smtClean="0"/>
                        <a:t>5+V</a:t>
                      </a:r>
                      <a:endParaRPr lang="en-US" dirty="0"/>
                    </a:p>
                  </a:txBody>
                  <a:tcPr/>
                </a:tc>
                <a:tc>
                  <a:txBody>
                    <a:bodyPr/>
                    <a:lstStyle/>
                    <a:p>
                      <a:pPr algn="ctr"/>
                      <a:endParaRPr lang="en-US" dirty="0"/>
                    </a:p>
                  </a:txBody>
                  <a:tcPr/>
                </a:tc>
              </a:tr>
            </a:tbl>
          </a:graphicData>
        </a:graphic>
      </p:graphicFrame>
      <p:cxnSp>
        <p:nvCxnSpPr>
          <p:cNvPr id="14" name="Straight Arrow Connector 13"/>
          <p:cNvCxnSpPr/>
          <p:nvPr/>
        </p:nvCxnSpPr>
        <p:spPr>
          <a:xfrm>
            <a:off x="1143000" y="3200400"/>
            <a:ext cx="990600" cy="53340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rot="10800000" flipV="1">
            <a:off x="1143000" y="3200400"/>
            <a:ext cx="990600" cy="53340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graphicFrame>
        <p:nvGraphicFramePr>
          <p:cNvPr id="16" name="Table 15"/>
          <p:cNvGraphicFramePr>
            <a:graphicFrameLocks noGrp="1"/>
          </p:cNvGraphicFramePr>
          <p:nvPr/>
        </p:nvGraphicFramePr>
        <p:xfrm>
          <a:off x="457200" y="3352800"/>
          <a:ext cx="7467600" cy="370840"/>
        </p:xfrm>
        <a:graphic>
          <a:graphicData uri="http://schemas.openxmlformats.org/drawingml/2006/table">
            <a:tbl>
              <a:tblPr firstRow="1" bandRow="1">
                <a:tableStyleId>{2D5ABB26-0587-4C30-8999-92F81FD0307C}</a:tableStyleId>
              </a:tblPr>
              <a:tblGrid>
                <a:gridCol w="466725"/>
                <a:gridCol w="466725"/>
                <a:gridCol w="466725"/>
                <a:gridCol w="466725"/>
                <a:gridCol w="466725"/>
                <a:gridCol w="466725"/>
                <a:gridCol w="466725"/>
                <a:gridCol w="466725"/>
                <a:gridCol w="466725"/>
                <a:gridCol w="466725"/>
                <a:gridCol w="466725"/>
                <a:gridCol w="657225"/>
                <a:gridCol w="276225"/>
                <a:gridCol w="466725"/>
                <a:gridCol w="466725"/>
                <a:gridCol w="466725"/>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5+V</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17" name="Isosceles Triangle 16"/>
          <p:cNvSpPr/>
          <p:nvPr/>
        </p:nvSpPr>
        <p:spPr>
          <a:xfrm>
            <a:off x="7086600" y="5029200"/>
            <a:ext cx="381000" cy="381000"/>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J</a:t>
            </a:r>
            <a:endParaRPr lang="en-US" dirty="0"/>
          </a:p>
        </p:txBody>
      </p:sp>
      <p:sp>
        <p:nvSpPr>
          <p:cNvPr id="18" name="Isosceles Triangle 17"/>
          <p:cNvSpPr/>
          <p:nvPr/>
        </p:nvSpPr>
        <p:spPr>
          <a:xfrm>
            <a:off x="1981200" y="5029200"/>
            <a:ext cx="381000" cy="381000"/>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I</a:t>
            </a:r>
            <a:endParaRPr lang="en-US" dirty="0"/>
          </a:p>
        </p:txBody>
      </p:sp>
      <p:graphicFrame>
        <p:nvGraphicFramePr>
          <p:cNvPr id="19" name="Table 18"/>
          <p:cNvGraphicFramePr>
            <a:graphicFrameLocks noGrp="1"/>
          </p:cNvGraphicFramePr>
          <p:nvPr/>
        </p:nvGraphicFramePr>
        <p:xfrm>
          <a:off x="457200" y="4648200"/>
          <a:ext cx="7467602" cy="370840"/>
        </p:xfrm>
        <a:graphic>
          <a:graphicData uri="http://schemas.openxmlformats.org/drawingml/2006/table">
            <a:tbl>
              <a:tblPr firstRow="1" bandRow="1">
                <a:tableStyleId>{D7AC3CCA-C797-4891-BE02-D94E43425B78}</a:tableStyleId>
              </a:tblPr>
              <a:tblGrid>
                <a:gridCol w="457200"/>
                <a:gridCol w="457200"/>
                <a:gridCol w="533400"/>
                <a:gridCol w="457200"/>
                <a:gridCol w="457200"/>
                <a:gridCol w="457200"/>
                <a:gridCol w="2286000"/>
                <a:gridCol w="685800"/>
                <a:gridCol w="381000"/>
                <a:gridCol w="1295402"/>
              </a:tblGrid>
              <a:tr h="370840">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sz="1200" dirty="0" smtClean="0"/>
                        <a:t>5+V</a:t>
                      </a:r>
                      <a:endParaRPr lang="en-US" sz="1200"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endParaRPr lang="en-US" dirty="0"/>
                    </a:p>
                  </a:txBody>
                  <a:tcPr/>
                </a:tc>
                <a:tc>
                  <a:txBody>
                    <a:bodyPr/>
                    <a:lstStyle/>
                    <a:p>
                      <a:pPr algn="ctr"/>
                      <a:r>
                        <a:rPr lang="en-US" dirty="0" smtClean="0"/>
                        <a:t>2</a:t>
                      </a:r>
                      <a:endParaRPr lang="en-US" dirty="0"/>
                    </a:p>
                  </a:txBody>
                  <a:tcPr/>
                </a:tc>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6+V+K</a:t>
                      </a:r>
                      <a:r>
                        <a:rPr lang="en-US" baseline="-25000" dirty="0" smtClean="0"/>
                        <a:t>3</a:t>
                      </a:r>
                    </a:p>
                  </a:txBody>
                  <a:tcPr/>
                </a:tc>
              </a:tr>
            </a:tbl>
          </a:graphicData>
        </a:graphic>
      </p:graphicFrame>
      <p:cxnSp>
        <p:nvCxnSpPr>
          <p:cNvPr id="20" name="Straight Arrow Connector 19"/>
          <p:cNvCxnSpPr/>
          <p:nvPr/>
        </p:nvCxnSpPr>
        <p:spPr>
          <a:xfrm>
            <a:off x="1676400" y="4114800"/>
            <a:ext cx="4267200" cy="53340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rot="10800000" flipV="1">
            <a:off x="1600200" y="4114800"/>
            <a:ext cx="4267200" cy="53340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sp>
        <p:nvSpPr>
          <p:cNvPr id="26" name="Isosceles Triangle 25"/>
          <p:cNvSpPr/>
          <p:nvPr/>
        </p:nvSpPr>
        <p:spPr>
          <a:xfrm>
            <a:off x="1524000" y="4114800"/>
            <a:ext cx="381000" cy="381000"/>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I</a:t>
            </a:r>
            <a:endParaRPr lang="en-US" dirty="0"/>
          </a:p>
        </p:txBody>
      </p:sp>
      <p:graphicFrame>
        <p:nvGraphicFramePr>
          <p:cNvPr id="27" name="Table 26"/>
          <p:cNvGraphicFramePr>
            <a:graphicFrameLocks noGrp="1"/>
          </p:cNvGraphicFramePr>
          <p:nvPr/>
        </p:nvGraphicFramePr>
        <p:xfrm>
          <a:off x="457200" y="4267200"/>
          <a:ext cx="7467600" cy="370840"/>
        </p:xfrm>
        <a:graphic>
          <a:graphicData uri="http://schemas.openxmlformats.org/drawingml/2006/table">
            <a:tbl>
              <a:tblPr firstRow="1" bandRow="1">
                <a:tableStyleId>{2D5ABB26-0587-4C30-8999-92F81FD0307C}</a:tableStyleId>
              </a:tblPr>
              <a:tblGrid>
                <a:gridCol w="466725"/>
                <a:gridCol w="466725"/>
                <a:gridCol w="438150"/>
                <a:gridCol w="495300"/>
                <a:gridCol w="466725"/>
                <a:gridCol w="466725"/>
                <a:gridCol w="466725"/>
                <a:gridCol w="466725"/>
                <a:gridCol w="466725"/>
                <a:gridCol w="466725"/>
                <a:gridCol w="466725"/>
                <a:gridCol w="657225"/>
                <a:gridCol w="276225"/>
                <a:gridCol w="1400175"/>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5+V</a:t>
                      </a:r>
                      <a:endParaRPr lang="en-US" dirty="0"/>
                    </a:p>
                  </a:txBody>
                  <a:tcPr/>
                </a:tc>
                <a:tc>
                  <a:txBody>
                    <a:bodyPr/>
                    <a:lstStyle/>
                    <a:p>
                      <a:pPr algn="ctr"/>
                      <a:endParaRPr lang="en-US" dirty="0"/>
                    </a:p>
                  </a:txBody>
                  <a:tcPr/>
                </a:tc>
                <a:tc>
                  <a:txBody>
                    <a:bodyPr/>
                    <a:lstStyle/>
                    <a:p>
                      <a:pPr algn="ctr"/>
                      <a:r>
                        <a:rPr lang="en-US" dirty="0" smtClean="0"/>
                        <a:t>6+V+K</a:t>
                      </a:r>
                      <a:r>
                        <a:rPr lang="en-US" baseline="-25000" dirty="0" smtClean="0"/>
                        <a:t>3</a:t>
                      </a:r>
                      <a:endParaRPr lang="en-US" baseline="-25000" dirty="0"/>
                    </a:p>
                  </a:txBody>
                  <a:tcPr/>
                </a:tc>
              </a:tr>
            </a:tbl>
          </a:graphicData>
        </a:graphic>
      </p:graphicFrame>
      <p:graphicFrame>
        <p:nvGraphicFramePr>
          <p:cNvPr id="32" name="Table 31"/>
          <p:cNvGraphicFramePr>
            <a:graphicFrameLocks noGrp="1"/>
          </p:cNvGraphicFramePr>
          <p:nvPr/>
        </p:nvGraphicFramePr>
        <p:xfrm>
          <a:off x="457200" y="5638800"/>
          <a:ext cx="7467602" cy="640080"/>
        </p:xfrm>
        <a:graphic>
          <a:graphicData uri="http://schemas.openxmlformats.org/drawingml/2006/table">
            <a:tbl>
              <a:tblPr firstRow="1" bandRow="1">
                <a:tableStyleId>{D7AC3CCA-C797-4891-BE02-D94E43425B78}</a:tableStyleId>
              </a:tblPr>
              <a:tblGrid>
                <a:gridCol w="457200"/>
                <a:gridCol w="457200"/>
                <a:gridCol w="533400"/>
                <a:gridCol w="457200"/>
                <a:gridCol w="457200"/>
                <a:gridCol w="457200"/>
                <a:gridCol w="2286000"/>
                <a:gridCol w="685800"/>
                <a:gridCol w="381000"/>
                <a:gridCol w="1295402"/>
              </a:tblGrid>
              <a:tr h="370840">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sz="1200" dirty="0" smtClean="0"/>
                        <a:t>5+V</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6+V+K</a:t>
                      </a:r>
                      <a:r>
                        <a:rPr lang="en-US" sz="1200" baseline="-25000" dirty="0" smtClean="0"/>
                        <a:t>3</a:t>
                      </a:r>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endParaRPr lang="en-US" dirty="0"/>
                    </a:p>
                  </a:txBody>
                  <a:tcPr/>
                </a:tc>
                <a:tc>
                  <a:txBody>
                    <a:bodyPr/>
                    <a:lstStyle/>
                    <a:p>
                      <a:pPr algn="ctr"/>
                      <a:r>
                        <a:rPr lang="en-US" dirty="0" smtClean="0"/>
                        <a:t>2</a:t>
                      </a:r>
                      <a:endParaRPr lang="en-US" dirty="0"/>
                    </a:p>
                  </a:txBody>
                  <a:tcPr/>
                </a:tc>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a:t>
                      </a:r>
                      <a:endParaRPr lang="en-US" baseline="-25000" dirty="0" smtClean="0"/>
                    </a:p>
                  </a:txBody>
                  <a:tcPr/>
                </a:tc>
              </a:tr>
            </a:tbl>
          </a:graphicData>
        </a:graphic>
      </p:graphicFrame>
      <p:cxnSp>
        <p:nvCxnSpPr>
          <p:cNvPr id="28" name="Straight Arrow Connector 27"/>
          <p:cNvCxnSpPr/>
          <p:nvPr/>
        </p:nvCxnSpPr>
        <p:spPr>
          <a:xfrm rot="10800000" flipV="1">
            <a:off x="2057400" y="5029200"/>
            <a:ext cx="5181600" cy="60960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2209800" y="5029200"/>
            <a:ext cx="4953000" cy="60960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sp>
        <p:nvSpPr>
          <p:cNvPr id="29"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145</a:t>
            </a:fld>
            <a:endParaRPr lang="en-US" dirty="0"/>
          </a:p>
        </p:txBody>
      </p:sp>
      <p:sp>
        <p:nvSpPr>
          <p:cNvPr id="31" name="Date Placeholder 30"/>
          <p:cNvSpPr>
            <a:spLocks noGrp="1"/>
          </p:cNvSpPr>
          <p:nvPr>
            <p:ph type="dt" sz="half" idx="10"/>
          </p:nvPr>
        </p:nvSpPr>
        <p:spPr/>
        <p:txBody>
          <a:bodyPr/>
          <a:lstStyle/>
          <a:p>
            <a:pPr>
              <a:defRPr/>
            </a:pPr>
            <a:r>
              <a:rPr lang="en-US" smtClean="0"/>
              <a:t>JLM 20101208</a:t>
            </a:r>
            <a:endParaRPr lang="en-US"/>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914400"/>
          </a:xfrm>
        </p:spPr>
        <p:txBody>
          <a:bodyPr/>
          <a:lstStyle/>
          <a:p>
            <a:r>
              <a:rPr lang="en-US" sz="3600" dirty="0" err="1" smtClean="0"/>
              <a:t>Fluhrer</a:t>
            </a:r>
            <a:r>
              <a:rPr lang="en-US" sz="3600" dirty="0" smtClean="0"/>
              <a:t>, </a:t>
            </a:r>
            <a:r>
              <a:rPr lang="en-US" sz="3600" dirty="0" err="1" smtClean="0"/>
              <a:t>Mantin</a:t>
            </a:r>
            <a:r>
              <a:rPr lang="en-US" sz="3600" dirty="0" smtClean="0"/>
              <a:t>, Shamir Attack</a:t>
            </a:r>
            <a:endParaRPr lang="en-US" sz="3600" dirty="0"/>
          </a:p>
        </p:txBody>
      </p:sp>
      <p:graphicFrame>
        <p:nvGraphicFramePr>
          <p:cNvPr id="4" name="Content Placeholder 3"/>
          <p:cNvGraphicFramePr>
            <a:graphicFrameLocks noGrp="1"/>
          </p:cNvGraphicFramePr>
          <p:nvPr>
            <p:ph idx="1"/>
          </p:nvPr>
        </p:nvGraphicFramePr>
        <p:xfrm>
          <a:off x="609600" y="2819400"/>
          <a:ext cx="7467602" cy="640080"/>
        </p:xfrm>
        <a:graphic>
          <a:graphicData uri="http://schemas.openxmlformats.org/drawingml/2006/table">
            <a:tbl>
              <a:tblPr firstRow="1" bandRow="1">
                <a:tableStyleId>{D7AC3CCA-C797-4891-BE02-D94E43425B78}</a:tableStyleId>
              </a:tblPr>
              <a:tblGrid>
                <a:gridCol w="457200"/>
                <a:gridCol w="457200"/>
                <a:gridCol w="533400"/>
                <a:gridCol w="457200"/>
                <a:gridCol w="457200"/>
                <a:gridCol w="457200"/>
                <a:gridCol w="2286000"/>
                <a:gridCol w="685800"/>
                <a:gridCol w="381000"/>
                <a:gridCol w="1295402"/>
              </a:tblGrid>
              <a:tr h="370840">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sz="1200" dirty="0" smtClean="0"/>
                        <a:t>5+V</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6+V+K</a:t>
                      </a:r>
                      <a:r>
                        <a:rPr lang="en-US" sz="1200" baseline="-25000" dirty="0" smtClean="0"/>
                        <a:t>3</a:t>
                      </a:r>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endParaRPr lang="en-US" dirty="0"/>
                    </a:p>
                  </a:txBody>
                  <a:tcPr/>
                </a:tc>
                <a:tc>
                  <a:txBody>
                    <a:bodyPr/>
                    <a:lstStyle/>
                    <a:p>
                      <a:pPr algn="ctr"/>
                      <a:r>
                        <a:rPr lang="en-US" dirty="0" smtClean="0"/>
                        <a:t>2</a:t>
                      </a:r>
                      <a:endParaRPr lang="en-US" dirty="0"/>
                    </a:p>
                  </a:txBody>
                  <a:tcPr/>
                </a:tc>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a:t>
                      </a:r>
                      <a:endParaRPr lang="en-US" baseline="-25000" dirty="0" smtClean="0"/>
                    </a:p>
                  </a:txBody>
                  <a:tcPr/>
                </a:tc>
              </a:tr>
            </a:tbl>
          </a:graphicData>
        </a:graphic>
      </p:graphicFrame>
      <p:sp>
        <p:nvSpPr>
          <p:cNvPr id="5" name="Isosceles Triangle 4"/>
          <p:cNvSpPr/>
          <p:nvPr/>
        </p:nvSpPr>
        <p:spPr>
          <a:xfrm>
            <a:off x="609600" y="3254375"/>
            <a:ext cx="381000" cy="381000"/>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J</a:t>
            </a:r>
            <a:endParaRPr lang="en-US" dirty="0"/>
          </a:p>
        </p:txBody>
      </p:sp>
      <p:sp>
        <p:nvSpPr>
          <p:cNvPr id="6" name="Isosceles Triangle 5"/>
          <p:cNvSpPr/>
          <p:nvPr/>
        </p:nvSpPr>
        <p:spPr>
          <a:xfrm>
            <a:off x="1143000" y="3254375"/>
            <a:ext cx="381000" cy="381000"/>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I</a:t>
            </a:r>
            <a:endParaRPr lang="en-US" dirty="0"/>
          </a:p>
        </p:txBody>
      </p:sp>
      <p:sp>
        <p:nvSpPr>
          <p:cNvPr id="7" name="Isosceles Triangle 6"/>
          <p:cNvSpPr/>
          <p:nvPr/>
        </p:nvSpPr>
        <p:spPr>
          <a:xfrm>
            <a:off x="1828800" y="3254375"/>
            <a:ext cx="990600" cy="381000"/>
          </a:xfrm>
          <a:prstGeom prst="triangl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z</a:t>
            </a:r>
            <a:r>
              <a:rPr lang="en-US" baseline="-25000" dirty="0" smtClean="0"/>
              <a:t>0</a:t>
            </a:r>
            <a:endParaRPr lang="en-US" baseline="-25000" dirty="0"/>
          </a:p>
        </p:txBody>
      </p:sp>
      <p:sp>
        <p:nvSpPr>
          <p:cNvPr id="9" name="Content Placeholder 2"/>
          <p:cNvSpPr txBox="1">
            <a:spLocks/>
          </p:cNvSpPr>
          <p:nvPr/>
        </p:nvSpPr>
        <p:spPr>
          <a:xfrm>
            <a:off x="457200" y="1676400"/>
            <a:ext cx="8229600" cy="4648200"/>
          </a:xfrm>
          <a:prstGeom prst="rect">
            <a:avLst/>
          </a:prstGeom>
        </p:spPr>
        <p:txBody>
          <a:bodyPr vert="horz" lIns="54864" tIns="91440" rtlCol="0">
            <a:norm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Assume KSA ends after 4</a:t>
            </a:r>
            <a:r>
              <a:rPr kumimoji="0" lang="en-US" sz="2400" b="0" i="0" u="none" strike="noStrike" kern="1200" cap="none" spc="0" normalizeH="0" noProof="0" dirty="0" smtClean="0">
                <a:ln>
                  <a:noFill/>
                </a:ln>
                <a:solidFill>
                  <a:schemeClr val="tx1"/>
                </a:solidFill>
                <a:effectLst/>
                <a:uLnTx/>
                <a:uFillTx/>
                <a:latin typeface="+mn-lt"/>
                <a:ea typeface="+mn-ea"/>
                <a:cs typeface="+mn-cs"/>
              </a:rPr>
              <a:t> rounds</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lang="en-US" sz="2400" baseline="0" dirty="0" smtClean="0">
                <a:latin typeface="+mn-lt"/>
              </a:rPr>
              <a:t>First PRN</a:t>
            </a:r>
            <a:r>
              <a:rPr lang="en-US" sz="2400" dirty="0" smtClean="0">
                <a:latin typeface="+mn-lt"/>
              </a:rPr>
              <a:t> generated:</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endParaRPr lang="en-US" sz="2400" dirty="0" smtClean="0">
              <a:latin typeface="+mn-lt"/>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2400" dirty="0" smtClean="0">
              <a:latin typeface="+mn-lt"/>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lang="en-US" sz="2400" dirty="0" smtClean="0">
                <a:latin typeface="+mn-lt"/>
              </a:rPr>
              <a:t>If we know the first byte of plaintext, we can solve for K</a:t>
            </a:r>
            <a:r>
              <a:rPr lang="en-US" sz="2400" baseline="-25000" dirty="0" smtClean="0">
                <a:latin typeface="+mn-lt"/>
              </a:rPr>
              <a:t>3</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lang="en-US" sz="2400" dirty="0" smtClean="0">
                <a:latin typeface="+mn-lt"/>
              </a:rPr>
              <a:t>Iterate for successive key bytes</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lang="en-US" sz="2400" dirty="0" smtClean="0">
                <a:latin typeface="+mn-lt"/>
              </a:rPr>
              <a:t>As long as j is never 0, 1, or 3 in successive KSA rounds, assumption holds</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lang="en-US" sz="2400" dirty="0" smtClean="0">
                <a:latin typeface="+mn-lt"/>
              </a:rPr>
              <a:t>(253/256)</a:t>
            </a:r>
            <a:r>
              <a:rPr lang="en-US" sz="2400" baseline="30000" dirty="0" smtClean="0">
                <a:latin typeface="+mn-lt"/>
              </a:rPr>
              <a:t>252</a:t>
            </a:r>
            <a:r>
              <a:rPr lang="en-US" sz="2400" dirty="0" smtClean="0">
                <a:latin typeface="+mn-lt"/>
              </a:rPr>
              <a:t> </a:t>
            </a:r>
            <a:r>
              <a:rPr lang="en-US" sz="2400" dirty="0" smtClean="0">
                <a:latin typeface="+mn-lt"/>
                <a:ea typeface="Arial Unicode MS"/>
                <a:cs typeface="Arial Unicode MS"/>
              </a:rPr>
              <a:t>≈ 0.0513</a:t>
            </a:r>
            <a:endParaRPr lang="en-US" sz="2400" dirty="0" smtClean="0">
              <a:latin typeface="+mn-lt"/>
            </a:endParaRPr>
          </a:p>
        </p:txBody>
      </p:sp>
      <p:sp>
        <p:nvSpPr>
          <p:cNvPr id="8"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146</a:t>
            </a:fld>
            <a:endParaRPr lang="en-US" dirty="0"/>
          </a:p>
        </p:txBody>
      </p:sp>
      <p:sp>
        <p:nvSpPr>
          <p:cNvPr id="10" name="Date Placeholder 9"/>
          <p:cNvSpPr>
            <a:spLocks noGrp="1"/>
          </p:cNvSpPr>
          <p:nvPr>
            <p:ph type="dt" sz="half" idx="10"/>
          </p:nvPr>
        </p:nvSpPr>
        <p:spPr/>
        <p:txBody>
          <a:bodyPr/>
          <a:lstStyle/>
          <a:p>
            <a:pPr>
              <a:defRPr/>
            </a:pPr>
            <a:r>
              <a:rPr lang="en-US" smtClean="0"/>
              <a:t>JLM 20101208</a:t>
            </a:r>
            <a:endParaRPr lang="en-US"/>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685800" y="0"/>
            <a:ext cx="7772400" cy="609600"/>
          </a:xfrm>
        </p:spPr>
        <p:txBody>
          <a:bodyPr/>
          <a:lstStyle/>
          <a:p>
            <a:r>
              <a:rPr lang="en-US" sz="3600" dirty="0" smtClean="0"/>
              <a:t>Klein’s Theorem</a:t>
            </a:r>
            <a:endParaRPr lang="en-US" sz="3600" dirty="0"/>
          </a:p>
        </p:txBody>
      </p:sp>
      <p:sp>
        <p:nvSpPr>
          <p:cNvPr id="204803" name="Rectangle 3"/>
          <p:cNvSpPr>
            <a:spLocks noChangeArrowheads="1"/>
          </p:cNvSpPr>
          <p:nvPr/>
        </p:nvSpPr>
        <p:spPr bwMode="auto">
          <a:xfrm>
            <a:off x="304800" y="1066800"/>
            <a:ext cx="8610600" cy="5029200"/>
          </a:xfrm>
          <a:prstGeom prst="rect">
            <a:avLst/>
          </a:prstGeom>
          <a:noFill/>
          <a:ln w="9525">
            <a:noFill/>
            <a:miter lim="800000"/>
            <a:headEnd/>
            <a:tailEnd/>
          </a:ln>
          <a:effectLst/>
        </p:spPr>
        <p:txBody>
          <a:bodyPr/>
          <a:lstStyle/>
          <a:p>
            <a:pPr marL="342900" indent="-342900">
              <a:lnSpc>
                <a:spcPct val="90000"/>
              </a:lnSpc>
              <a:spcBef>
                <a:spcPct val="20000"/>
              </a:spcBef>
              <a:buSzPct val="100000"/>
              <a:buFont typeface="Arial" pitchFamily="34" charset="0"/>
              <a:buChar char="•"/>
            </a:pPr>
            <a:r>
              <a:rPr lang="en-US" sz="2000" b="1" dirty="0" smtClean="0">
                <a:latin typeface="Arial" pitchFamily="34" charset="0"/>
                <a:cs typeface="Arial" pitchFamily="34" charset="0"/>
              </a:rPr>
              <a:t>Theorem:  </a:t>
            </a:r>
            <a:r>
              <a:rPr lang="en-US" sz="2000" dirty="0" smtClean="0">
                <a:latin typeface="Arial" pitchFamily="34" charset="0"/>
                <a:cs typeface="Arial" pitchFamily="34" charset="0"/>
              </a:rPr>
              <a:t>If internal states are uniformly distributed for fixed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j=</a:t>
            </a:r>
            <a:r>
              <a:rPr lang="en-US" sz="2000" dirty="0" err="1" smtClean="0">
                <a:latin typeface="Arial" pitchFamily="34" charset="0"/>
                <a:cs typeface="Arial" pitchFamily="34" charset="0"/>
              </a:rPr>
              <a:t>j+S</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k=S[</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]+S[j], then </a:t>
            </a:r>
          </a:p>
          <a:p>
            <a:pPr marL="914400" lvl="1" indent="-457200">
              <a:lnSpc>
                <a:spcPct val="90000"/>
              </a:lnSpc>
              <a:spcBef>
                <a:spcPct val="20000"/>
              </a:spcBef>
              <a:buSzPct val="90000"/>
              <a:buFont typeface="+mj-lt"/>
              <a:buAutoNum type="arabicPeriod"/>
            </a:pPr>
            <a:r>
              <a:rPr lang="en-US" sz="2000" dirty="0" smtClean="0">
                <a:latin typeface="Arial" pitchFamily="34" charset="0"/>
                <a:cs typeface="Arial" pitchFamily="34" charset="0"/>
              </a:rPr>
              <a:t>P(S[j]+S[k]=</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(mod n))= 2/n.</a:t>
            </a:r>
          </a:p>
          <a:p>
            <a:pPr marL="914400" lvl="1" indent="-457200">
              <a:lnSpc>
                <a:spcPct val="90000"/>
              </a:lnSpc>
              <a:spcBef>
                <a:spcPct val="20000"/>
              </a:spcBef>
              <a:buSzPct val="90000"/>
              <a:buFont typeface="+mj-lt"/>
              <a:buAutoNum type="arabicPeriod"/>
            </a:pPr>
            <a:r>
              <a:rPr lang="en-US" sz="2000" dirty="0" smtClean="0">
                <a:latin typeface="Arial" pitchFamily="34" charset="0"/>
                <a:cs typeface="Arial" pitchFamily="34" charset="0"/>
              </a:rPr>
              <a:t>P(S[j]+S[k]=</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(mod n)|S[j]=x)= 2/n.</a:t>
            </a:r>
          </a:p>
          <a:p>
            <a:pPr marL="914400" lvl="1" indent="-457200">
              <a:lnSpc>
                <a:spcPct val="90000"/>
              </a:lnSpc>
              <a:spcBef>
                <a:spcPct val="20000"/>
              </a:spcBef>
              <a:buSzPct val="90000"/>
              <a:buFont typeface="+mj-lt"/>
              <a:buAutoNum type="arabicPeriod"/>
            </a:pPr>
            <a:r>
              <a:rPr lang="en-US" sz="2000" dirty="0" smtClean="0">
                <a:latin typeface="Arial" pitchFamily="34" charset="0"/>
                <a:cs typeface="Arial" pitchFamily="34" charset="0"/>
              </a:rPr>
              <a:t>If c</a:t>
            </a:r>
            <a:r>
              <a:rPr lang="en-US" sz="2000" dirty="0" smtClean="0">
                <a:latin typeface="Math1"/>
              </a:rPr>
              <a:t>¹</a:t>
            </a:r>
            <a:r>
              <a:rPr lang="en-US" sz="2000" dirty="0" smtClean="0">
                <a:latin typeface="Arial" pitchFamily="34" charset="0"/>
                <a:cs typeface="Arial" pitchFamily="34" charset="0"/>
              </a:rPr>
              <a:t>i, P(S[j]+S[k]=c(mod n))= (n-2)/[n(n-1)].</a:t>
            </a:r>
          </a:p>
          <a:p>
            <a:pPr marL="914400" lvl="1" indent="-457200">
              <a:lnSpc>
                <a:spcPct val="90000"/>
              </a:lnSpc>
              <a:spcBef>
                <a:spcPct val="20000"/>
              </a:spcBef>
              <a:buSzPct val="90000"/>
              <a:buFont typeface="+mj-lt"/>
              <a:buAutoNum type="arabicPeriod"/>
            </a:pPr>
            <a:r>
              <a:rPr lang="en-US" sz="2000" dirty="0" smtClean="0">
                <a:latin typeface="Arial" pitchFamily="34" charset="0"/>
                <a:cs typeface="Arial" pitchFamily="34" charset="0"/>
              </a:rPr>
              <a:t>If c</a:t>
            </a:r>
            <a:r>
              <a:rPr lang="en-US" sz="2000" dirty="0" smtClean="0">
                <a:latin typeface="Math1"/>
              </a:rPr>
              <a:t>¹</a:t>
            </a:r>
            <a:r>
              <a:rPr lang="en-US" sz="2000" dirty="0" smtClean="0">
                <a:latin typeface="Arial" pitchFamily="34" charset="0"/>
                <a:cs typeface="Arial" pitchFamily="34" charset="0"/>
              </a:rPr>
              <a:t>i, P(S[j]+S[k]=c(mod n)|S[j]=x)= (n-2)/[n(n-1)].</a:t>
            </a:r>
          </a:p>
          <a:p>
            <a:pPr marL="914400" lvl="1" indent="-457200">
              <a:lnSpc>
                <a:spcPct val="90000"/>
              </a:lnSpc>
              <a:spcBef>
                <a:spcPct val="20000"/>
              </a:spcBef>
              <a:buSzPct val="90000"/>
              <a:buFont typeface="+mj-lt"/>
              <a:buAutoNum type="arabicPeriod"/>
            </a:pPr>
            <a:endParaRPr lang="en-US" sz="2000" dirty="0" smtClean="0">
              <a:latin typeface="Arial" pitchFamily="34" charset="0"/>
              <a:cs typeface="Arial" pitchFamily="34" charset="0"/>
            </a:endParaRPr>
          </a:p>
          <a:p>
            <a:pPr marL="457200" indent="-457200">
              <a:lnSpc>
                <a:spcPct val="90000"/>
              </a:lnSpc>
              <a:spcBef>
                <a:spcPct val="20000"/>
              </a:spcBef>
              <a:buSzPct val="90000"/>
              <a:buFont typeface="Arial" pitchFamily="34" charset="0"/>
              <a:buChar char="•"/>
            </a:pPr>
            <a:r>
              <a:rPr lang="en-US" sz="2000" dirty="0" smtClean="0">
                <a:latin typeface="Arial" pitchFamily="34" charset="0"/>
                <a:cs typeface="Arial" pitchFamily="34" charset="0"/>
              </a:rPr>
              <a:t>Note that there are </a:t>
            </a:r>
            <a:r>
              <a:rPr lang="en-US" sz="2000" dirty="0" err="1" smtClean="0">
                <a:latin typeface="Arial" pitchFamily="34" charset="0"/>
                <a:cs typeface="Arial" pitchFamily="34" charset="0"/>
              </a:rPr>
              <a:t>n</a:t>
            </a:r>
            <a:r>
              <a:rPr lang="en-US" sz="2000" baseline="30000" dirty="0" err="1" smtClean="0">
                <a:latin typeface="Arial" pitchFamily="34" charset="0"/>
                <a:cs typeface="Arial" pitchFamily="34" charset="0"/>
              </a:rPr>
              <a:t>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equiprobable</a:t>
            </a:r>
            <a:r>
              <a:rPr lang="en-US" sz="2000" dirty="0" smtClean="0">
                <a:latin typeface="Arial" pitchFamily="34" charset="0"/>
                <a:cs typeface="Arial" pitchFamily="34" charset="0"/>
              </a:rPr>
              <a:t> results for S but only n! different S states.  Initial permutation is not uniformly distributed.</a:t>
            </a:r>
          </a:p>
          <a:p>
            <a:pPr marL="457200" indent="-457200">
              <a:lnSpc>
                <a:spcPct val="90000"/>
              </a:lnSpc>
              <a:spcBef>
                <a:spcPct val="20000"/>
              </a:spcBef>
              <a:buSzPct val="90000"/>
              <a:buFont typeface="Arial" pitchFamily="34" charset="0"/>
              <a:buChar char="•"/>
            </a:pPr>
            <a:endParaRPr lang="en-US" sz="2000" dirty="0" smtClean="0">
              <a:latin typeface="Arial" pitchFamily="34" charset="0"/>
              <a:cs typeface="Arial" pitchFamily="34" charset="0"/>
            </a:endParaRPr>
          </a:p>
          <a:p>
            <a:pPr marL="457200" indent="-457200">
              <a:lnSpc>
                <a:spcPct val="90000"/>
              </a:lnSpc>
              <a:spcBef>
                <a:spcPct val="20000"/>
              </a:spcBef>
              <a:buSzPct val="90000"/>
              <a:buFont typeface="Arial" pitchFamily="34" charset="0"/>
              <a:buChar char="•"/>
            </a:pPr>
            <a:r>
              <a:rPr lang="en-US" sz="2000" dirty="0" smtClean="0">
                <a:latin typeface="Arial" pitchFamily="34" charset="0"/>
                <a:cs typeface="Arial" pitchFamily="34" charset="0"/>
              </a:rPr>
              <a:t>Proof follows. </a:t>
            </a:r>
          </a:p>
          <a:p>
            <a:pPr marL="914400" lvl="1" indent="-457200">
              <a:lnSpc>
                <a:spcPct val="90000"/>
              </a:lnSpc>
              <a:spcBef>
                <a:spcPct val="20000"/>
              </a:spcBef>
              <a:buSzPct val="75000"/>
              <a:buFont typeface="+mj-lt"/>
              <a:buAutoNum type="arabicPeriod"/>
            </a:pPr>
            <a:endParaRPr lang="en-US" sz="2000" dirty="0" smtClean="0">
              <a:latin typeface="Arial" pitchFamily="34" charset="0"/>
              <a:cs typeface="Arial" pitchFamily="34" charset="0"/>
            </a:endParaRPr>
          </a:p>
          <a:p>
            <a:pPr marL="914400" lvl="1" indent="-457200">
              <a:lnSpc>
                <a:spcPct val="90000"/>
              </a:lnSpc>
              <a:spcBef>
                <a:spcPct val="20000"/>
              </a:spcBef>
              <a:buSzPct val="75000"/>
              <a:buFont typeface="+mj-lt"/>
              <a:buAutoNum type="arabicPeriod"/>
            </a:pPr>
            <a:endParaRPr lang="en-US" sz="2000" dirty="0" smtClean="0">
              <a:latin typeface="Arial" pitchFamily="34" charset="0"/>
              <a:cs typeface="Arial" pitchFamily="34" charset="0"/>
            </a:endParaRPr>
          </a:p>
          <a:p>
            <a:pPr marL="342900" indent="-342900">
              <a:lnSpc>
                <a:spcPct val="90000"/>
              </a:lnSpc>
              <a:spcBef>
                <a:spcPct val="20000"/>
              </a:spcBef>
              <a:buClr>
                <a:schemeClr val="accent2"/>
              </a:buClr>
              <a:buSzPct val="75000"/>
              <a:buFont typeface="Wingdings" pitchFamily="2" charset="2"/>
              <a:buChar char="q"/>
            </a:pPr>
            <a:endParaRPr lang="en-US" sz="2400" dirty="0">
              <a:latin typeface="Arial" pitchFamily="34" charset="0"/>
              <a:cs typeface="Arial" pitchFamily="34" charset="0"/>
            </a:endParaRPr>
          </a:p>
        </p:txBody>
      </p:sp>
      <p:sp>
        <p:nvSpPr>
          <p:cNvPr id="5" name="Date Placeholder 3"/>
          <p:cNvSpPr>
            <a:spLocks noGrp="1"/>
          </p:cNvSpPr>
          <p:nvPr>
            <p:ph type="dt" sz="quarter" idx="10"/>
          </p:nvPr>
        </p:nvSpPr>
        <p:spPr>
          <a:xfrm>
            <a:off x="685800" y="6248400"/>
            <a:ext cx="1905000" cy="457200"/>
          </a:xfrm>
        </p:spPr>
        <p:txBody>
          <a:bodyPr/>
          <a:lstStyle/>
          <a:p>
            <a:pPr>
              <a:defRPr/>
            </a:pPr>
            <a:r>
              <a:rPr lang="en-US" smtClean="0"/>
              <a:t>JLM 20101208</a:t>
            </a:r>
            <a:endParaRPr lang="en-US" dirty="0"/>
          </a:p>
        </p:txBody>
      </p:sp>
      <p:sp>
        <p:nvSpPr>
          <p:cNvPr id="6"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147</a:t>
            </a:fld>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838200"/>
          </a:xfrm>
        </p:spPr>
        <p:txBody>
          <a:bodyPr>
            <a:normAutofit/>
          </a:bodyPr>
          <a:lstStyle/>
          <a:p>
            <a:r>
              <a:rPr lang="en-US" sz="3600" dirty="0" smtClean="0"/>
              <a:t>P(S[j] + S[k] ≡ </a:t>
            </a:r>
            <a:r>
              <a:rPr lang="en-US" sz="3600" dirty="0" err="1" smtClean="0"/>
              <a:t>i</a:t>
            </a:r>
            <a:r>
              <a:rPr lang="en-US" sz="3600" dirty="0" smtClean="0"/>
              <a:t> mod n | S[j] = x) = 2/n</a:t>
            </a:r>
            <a:endParaRPr lang="en-US" sz="3600" dirty="0"/>
          </a:p>
        </p:txBody>
      </p:sp>
      <p:sp>
        <p:nvSpPr>
          <p:cNvPr id="3" name="Content Placeholder 2"/>
          <p:cNvSpPr>
            <a:spLocks noGrp="1"/>
          </p:cNvSpPr>
          <p:nvPr>
            <p:ph idx="1"/>
          </p:nvPr>
        </p:nvSpPr>
        <p:spPr>
          <a:xfrm>
            <a:off x="685800" y="1066800"/>
            <a:ext cx="7772400" cy="5334000"/>
          </a:xfrm>
        </p:spPr>
        <p:txBody>
          <a:bodyPr>
            <a:normAutofit fontScale="85000" lnSpcReduction="20000"/>
          </a:bodyPr>
          <a:lstStyle/>
          <a:p>
            <a:r>
              <a:rPr lang="en-US" sz="2400" dirty="0" smtClean="0"/>
              <a:t>Count states with S[j] + S[k] ≡ </a:t>
            </a:r>
            <a:r>
              <a:rPr lang="en-US" sz="2400" dirty="0" err="1" smtClean="0"/>
              <a:t>i</a:t>
            </a:r>
            <a:r>
              <a:rPr lang="en-US" sz="2400" dirty="0" smtClean="0"/>
              <a:t> mod n and S[j] = x</a:t>
            </a:r>
          </a:p>
          <a:p>
            <a:endParaRPr lang="en-US" sz="2400" dirty="0" smtClean="0"/>
          </a:p>
          <a:p>
            <a:r>
              <a:rPr lang="en-US" sz="2400" dirty="0" smtClean="0"/>
              <a:t>S[j] + S[k] ≡ </a:t>
            </a:r>
            <a:r>
              <a:rPr lang="en-US" sz="2400" dirty="0" err="1" smtClean="0"/>
              <a:t>i</a:t>
            </a:r>
            <a:r>
              <a:rPr lang="en-US" sz="2400" dirty="0" smtClean="0"/>
              <a:t> mod n </a:t>
            </a:r>
          </a:p>
          <a:p>
            <a:r>
              <a:rPr lang="en-US" sz="2400" dirty="0" smtClean="0"/>
              <a:t>k ≡ (S[</a:t>
            </a:r>
            <a:r>
              <a:rPr lang="en-US" sz="2400" dirty="0" err="1" smtClean="0"/>
              <a:t>i</a:t>
            </a:r>
            <a:r>
              <a:rPr lang="en-US" sz="2400" dirty="0" smtClean="0"/>
              <a:t>] + S[j]) mod </a:t>
            </a:r>
            <a:r>
              <a:rPr lang="en-US" sz="2400" i="1" dirty="0" smtClean="0"/>
              <a:t>n    </a:t>
            </a:r>
            <a:r>
              <a:rPr lang="en-US" sz="2400" dirty="0" smtClean="0"/>
              <a:t>(From PRNG)</a:t>
            </a:r>
          </a:p>
          <a:p>
            <a:r>
              <a:rPr lang="en-US" sz="2400" dirty="0" smtClean="0"/>
              <a:t>S[j] + S[k] + k ≡ S[</a:t>
            </a:r>
            <a:r>
              <a:rPr lang="en-US" sz="2400" dirty="0" err="1" smtClean="0"/>
              <a:t>i</a:t>
            </a:r>
            <a:r>
              <a:rPr lang="en-US" sz="2400" dirty="0" smtClean="0"/>
              <a:t>] + S[j] + </a:t>
            </a:r>
            <a:r>
              <a:rPr lang="en-US" sz="2400" dirty="0" err="1" smtClean="0"/>
              <a:t>i</a:t>
            </a:r>
            <a:endParaRPr lang="en-US" sz="2400" dirty="0" smtClean="0"/>
          </a:p>
          <a:p>
            <a:r>
              <a:rPr lang="en-US" sz="2400" dirty="0" smtClean="0"/>
              <a:t>S[k] + k = S[</a:t>
            </a:r>
            <a:r>
              <a:rPr lang="en-US" sz="2400" dirty="0" err="1" smtClean="0"/>
              <a:t>i</a:t>
            </a:r>
            <a:r>
              <a:rPr lang="en-US" sz="2400" dirty="0" smtClean="0"/>
              <a:t>] + I</a:t>
            </a:r>
          </a:p>
          <a:p>
            <a:r>
              <a:rPr lang="en-US" sz="2400" dirty="0" smtClean="0"/>
              <a:t>S[k] + k = S[</a:t>
            </a:r>
            <a:r>
              <a:rPr lang="en-US" sz="2400" dirty="0" err="1" smtClean="0"/>
              <a:t>i</a:t>
            </a:r>
            <a:r>
              <a:rPr lang="en-US" sz="2400" dirty="0" smtClean="0"/>
              <a:t>] + </a:t>
            </a:r>
            <a:r>
              <a:rPr lang="en-US" sz="2400" dirty="0" err="1" smtClean="0"/>
              <a:t>i</a:t>
            </a:r>
            <a:endParaRPr lang="en-US" sz="2400" dirty="0" smtClean="0"/>
          </a:p>
          <a:p>
            <a:r>
              <a:rPr lang="en-US" sz="2400" dirty="0" smtClean="0"/>
              <a:t>If </a:t>
            </a:r>
            <a:r>
              <a:rPr lang="en-US" sz="2400" dirty="0" err="1" smtClean="0"/>
              <a:t>i</a:t>
            </a:r>
            <a:r>
              <a:rPr lang="en-US" sz="2400" dirty="0" smtClean="0"/>
              <a:t> = k, equiv. is satisfied. </a:t>
            </a:r>
          </a:p>
          <a:p>
            <a:pPr lvl="1"/>
            <a:r>
              <a:rPr lang="en-US" sz="2400" dirty="0" smtClean="0"/>
              <a:t>S[</a:t>
            </a:r>
            <a:r>
              <a:rPr lang="en-US" sz="2400" dirty="0" err="1" smtClean="0"/>
              <a:t>i</a:t>
            </a:r>
            <a:r>
              <a:rPr lang="en-US" sz="2400" dirty="0" smtClean="0"/>
              <a:t>] = S[k] ≡ 1 – s[j] ≡ x </a:t>
            </a:r>
          </a:p>
          <a:p>
            <a:pPr lvl="1"/>
            <a:r>
              <a:rPr lang="en-US" sz="2400" dirty="0" smtClean="0"/>
              <a:t>(n-1)! possibilities for remaining </a:t>
            </a:r>
            <a:r>
              <a:rPr lang="en-US" sz="2400" dirty="0" err="1" smtClean="0"/>
              <a:t>sbox</a:t>
            </a:r>
            <a:r>
              <a:rPr lang="en-US" sz="2400" dirty="0" smtClean="0"/>
              <a:t> entries</a:t>
            </a:r>
          </a:p>
          <a:p>
            <a:r>
              <a:rPr lang="en-US" sz="2400" dirty="0" smtClean="0"/>
              <a:t>If </a:t>
            </a:r>
            <a:r>
              <a:rPr lang="en-US" sz="2400" dirty="0" err="1" smtClean="0"/>
              <a:t>i</a:t>
            </a:r>
            <a:r>
              <a:rPr lang="en-US" sz="2400" dirty="0" smtClean="0"/>
              <a:t> </a:t>
            </a:r>
            <a:r>
              <a:rPr lang="en-US" sz="2400" dirty="0" smtClean="0">
                <a:latin typeface="Arial Unicode MS"/>
                <a:ea typeface="Arial Unicode MS"/>
                <a:cs typeface="Arial Unicode MS"/>
              </a:rPr>
              <a:t>≠ </a:t>
            </a:r>
            <a:r>
              <a:rPr lang="en-US" sz="2400" dirty="0" smtClean="0"/>
              <a:t>k</a:t>
            </a:r>
          </a:p>
          <a:p>
            <a:pPr lvl="1"/>
            <a:r>
              <a:rPr lang="en-US" sz="2400" dirty="0" smtClean="0"/>
              <a:t> S[k] ≡ 1 – S[j] ≡ 1 – x </a:t>
            </a:r>
          </a:p>
          <a:p>
            <a:pPr lvl="1"/>
            <a:r>
              <a:rPr lang="en-US" sz="2400" dirty="0" smtClean="0"/>
              <a:t>S[</a:t>
            </a:r>
            <a:r>
              <a:rPr lang="en-US" sz="2400" dirty="0" err="1" smtClean="0"/>
              <a:t>i</a:t>
            </a:r>
            <a:r>
              <a:rPr lang="en-US" sz="2400" dirty="0" smtClean="0"/>
              <a:t>] ≡ k + S[k] – </a:t>
            </a:r>
            <a:r>
              <a:rPr lang="en-US" sz="2400" dirty="0" err="1" smtClean="0"/>
              <a:t>i</a:t>
            </a:r>
            <a:endParaRPr lang="en-US" sz="2400" dirty="0" smtClean="0"/>
          </a:p>
          <a:p>
            <a:pPr lvl="1"/>
            <a:r>
              <a:rPr lang="en-US" sz="2400" dirty="0" smtClean="0"/>
              <a:t>k</a:t>
            </a:r>
            <a:r>
              <a:rPr lang="en-US" sz="2400" i="1" dirty="0" smtClean="0"/>
              <a:t> </a:t>
            </a:r>
            <a:r>
              <a:rPr lang="en-US" sz="2400" dirty="0" smtClean="0"/>
              <a:t>may be one of (n – 1)</a:t>
            </a:r>
          </a:p>
          <a:p>
            <a:pPr lvl="1"/>
            <a:r>
              <a:rPr lang="en-US" sz="2400" dirty="0" smtClean="0"/>
              <a:t>(n – 2)! possibilities for remaining </a:t>
            </a:r>
            <a:r>
              <a:rPr lang="en-US" sz="2400" dirty="0" err="1" smtClean="0"/>
              <a:t>sbox</a:t>
            </a:r>
            <a:r>
              <a:rPr lang="en-US" sz="2400" dirty="0" smtClean="0"/>
              <a:t> entries</a:t>
            </a:r>
          </a:p>
          <a:p>
            <a:r>
              <a:rPr lang="en-US" sz="2400" dirty="0" smtClean="0"/>
              <a:t>(n-1)! + (n-1)(n-2)! = 2(n-1) possible states</a:t>
            </a:r>
          </a:p>
          <a:p>
            <a:endParaRPr lang="en-US" sz="2400" dirty="0" smtClean="0"/>
          </a:p>
        </p:txBody>
      </p:sp>
      <p:sp>
        <p:nvSpPr>
          <p:cNvPr id="4"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148</a:t>
            </a:fld>
            <a:endParaRPr lang="en-US" dirty="0"/>
          </a:p>
        </p:txBody>
      </p:sp>
      <p:sp>
        <p:nvSpPr>
          <p:cNvPr id="5" name="Date Placeholder 4"/>
          <p:cNvSpPr>
            <a:spLocks noGrp="1"/>
          </p:cNvSpPr>
          <p:nvPr>
            <p:ph type="dt" sz="half" idx="10"/>
          </p:nvPr>
        </p:nvSpPr>
        <p:spPr/>
        <p:txBody>
          <a:bodyPr/>
          <a:lstStyle/>
          <a:p>
            <a:pPr>
              <a:defRPr/>
            </a:pPr>
            <a:r>
              <a:rPr lang="en-US" smtClean="0"/>
              <a:t>JLM 20101208</a:t>
            </a:r>
            <a:endParaRPr lang="en-US"/>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685800" y="76200"/>
            <a:ext cx="7772400" cy="609600"/>
          </a:xfrm>
        </p:spPr>
        <p:txBody>
          <a:bodyPr/>
          <a:lstStyle/>
          <a:p>
            <a:r>
              <a:rPr lang="en-US" sz="3600" dirty="0" smtClean="0"/>
              <a:t>Klein’s attack</a:t>
            </a:r>
            <a:endParaRPr lang="en-US" sz="3600" dirty="0"/>
          </a:p>
        </p:txBody>
      </p:sp>
      <p:sp>
        <p:nvSpPr>
          <p:cNvPr id="204803" name="Rectangle 3"/>
          <p:cNvSpPr>
            <a:spLocks noChangeArrowheads="1"/>
          </p:cNvSpPr>
          <p:nvPr/>
        </p:nvSpPr>
        <p:spPr bwMode="auto">
          <a:xfrm>
            <a:off x="228600" y="1219200"/>
            <a:ext cx="8610600" cy="4876800"/>
          </a:xfrm>
          <a:prstGeom prst="rect">
            <a:avLst/>
          </a:prstGeom>
          <a:noFill/>
          <a:ln w="9525">
            <a:noFill/>
            <a:miter lim="800000"/>
            <a:headEnd/>
            <a:tailEnd/>
          </a:ln>
          <a:effectLst/>
        </p:spPr>
        <p:txBody>
          <a:bodyPr/>
          <a:lstStyle/>
          <a:p>
            <a:pPr marL="342900" indent="-342900">
              <a:lnSpc>
                <a:spcPct val="90000"/>
              </a:lnSpc>
              <a:spcBef>
                <a:spcPct val="20000"/>
              </a:spcBef>
              <a:buSzPct val="75000"/>
              <a:buFont typeface="Arial" pitchFamily="34" charset="0"/>
              <a:buChar char="•"/>
            </a:pPr>
            <a:r>
              <a:rPr lang="en-US" sz="2000" dirty="0" smtClean="0">
                <a:latin typeface="Arial" pitchFamily="34" charset="0"/>
                <a:cs typeface="Arial" pitchFamily="34" charset="0"/>
              </a:rPr>
              <a:t>Suppose session-key= main-key || IV</a:t>
            </a:r>
          </a:p>
          <a:p>
            <a:pPr marL="342900" indent="-342900">
              <a:lnSpc>
                <a:spcPct val="90000"/>
              </a:lnSpc>
              <a:spcBef>
                <a:spcPct val="20000"/>
              </a:spcBef>
              <a:buSzPct val="75000"/>
              <a:buFont typeface="Arial" pitchFamily="34" charset="0"/>
              <a:buChar char="•"/>
            </a:pPr>
            <a:r>
              <a:rPr lang="en-US" sz="2000" dirty="0" smtClean="0">
                <a:latin typeface="Arial" pitchFamily="34" charset="0"/>
                <a:cs typeface="Arial" pitchFamily="34" charset="0"/>
              </a:rPr>
              <a:t>Key schedule in first two steps,</a:t>
            </a:r>
          </a:p>
          <a:p>
            <a:pPr marL="914400" lvl="1" indent="-457200">
              <a:lnSpc>
                <a:spcPct val="90000"/>
              </a:lnSpc>
              <a:spcBef>
                <a:spcPct val="20000"/>
              </a:spcBef>
              <a:buSzPct val="75000"/>
              <a:buFont typeface="+mj-lt"/>
              <a:buAutoNum type="arabicPeriod"/>
            </a:pPr>
            <a:r>
              <a:rPr lang="en-US" sz="2000" dirty="0" smtClean="0">
                <a:latin typeface="Arial" pitchFamily="34" charset="0"/>
                <a:cs typeface="Arial" pitchFamily="34" charset="0"/>
              </a:rPr>
              <a:t>j= 0 + S[0]+K[0]=K[0], swap(S[K[0]], S[0])</a:t>
            </a:r>
          </a:p>
          <a:p>
            <a:pPr marL="914400" lvl="1" indent="-457200">
              <a:lnSpc>
                <a:spcPct val="90000"/>
              </a:lnSpc>
              <a:spcBef>
                <a:spcPct val="20000"/>
              </a:spcBef>
              <a:buSzPct val="75000"/>
              <a:buFont typeface="+mj-lt"/>
              <a:buAutoNum type="arabicPeriod"/>
            </a:pPr>
            <a:r>
              <a:rPr lang="en-US" sz="2000" dirty="0" smtClean="0">
                <a:latin typeface="Arial" pitchFamily="34" charset="0"/>
                <a:cs typeface="Arial" pitchFamily="34" charset="0"/>
              </a:rPr>
              <a:t>j= </a:t>
            </a:r>
            <a:r>
              <a:rPr lang="en-US" sz="2000" dirty="0" err="1" smtClean="0">
                <a:latin typeface="Arial" pitchFamily="34" charset="0"/>
                <a:cs typeface="Arial" pitchFamily="34" charset="0"/>
              </a:rPr>
              <a:t>j+S</a:t>
            </a:r>
            <a:r>
              <a:rPr lang="en-US" sz="2000" dirty="0" smtClean="0">
                <a:latin typeface="Arial" pitchFamily="34" charset="0"/>
                <a:cs typeface="Arial" pitchFamily="34" charset="0"/>
              </a:rPr>
              <a:t>[1]+K[1]= K[0]+S[1]+K[1].</a:t>
            </a:r>
          </a:p>
          <a:p>
            <a:pPr marL="457200" indent="-457200">
              <a:lnSpc>
                <a:spcPct val="90000"/>
              </a:lnSpc>
              <a:spcBef>
                <a:spcPct val="20000"/>
              </a:spcBef>
              <a:buSzPct val="75000"/>
              <a:buFont typeface="Arial" pitchFamily="34" charset="0"/>
              <a:buChar char="•"/>
            </a:pPr>
            <a:r>
              <a:rPr lang="en-US" sz="2000" dirty="0" smtClean="0">
                <a:latin typeface="Arial" pitchFamily="34" charset="0"/>
                <a:cs typeface="Arial" pitchFamily="34" charset="0"/>
              </a:rPr>
              <a:t>After 2 steps</a:t>
            </a:r>
          </a:p>
          <a:p>
            <a:pPr marL="914400" lvl="1" indent="-457200">
              <a:lnSpc>
                <a:spcPct val="90000"/>
              </a:lnSpc>
              <a:spcBef>
                <a:spcPct val="20000"/>
              </a:spcBef>
              <a:buSzPct val="75000"/>
              <a:buFont typeface="Arial" pitchFamily="34" charset="0"/>
              <a:buChar char="•"/>
            </a:pPr>
            <a:r>
              <a:rPr lang="en-US" sz="2000" dirty="0" smtClean="0">
                <a:latin typeface="Arial" pitchFamily="34" charset="0"/>
                <a:cs typeface="Arial" pitchFamily="34" charset="0"/>
              </a:rPr>
              <a:t>S[0]= K[0], S[1]= K[0]+K[1]+1</a:t>
            </a:r>
          </a:p>
          <a:p>
            <a:pPr marL="914400" lvl="1" indent="-457200">
              <a:lnSpc>
                <a:spcPct val="90000"/>
              </a:lnSpc>
              <a:spcBef>
                <a:spcPct val="20000"/>
              </a:spcBef>
              <a:buSzPct val="75000"/>
              <a:buFont typeface="Arial" pitchFamily="34" charset="0"/>
              <a:buChar char="•"/>
            </a:pPr>
            <a:r>
              <a:rPr lang="en-US" sz="2000" dirty="0" smtClean="0">
                <a:latin typeface="Arial" pitchFamily="34" charset="0"/>
                <a:cs typeface="Arial" pitchFamily="34" charset="0"/>
              </a:rPr>
              <a:t>S[K[0]]=0, S[K[0]+K[1]+1]=1</a:t>
            </a:r>
          </a:p>
          <a:p>
            <a:pPr marL="457200" indent="-457200">
              <a:lnSpc>
                <a:spcPct val="90000"/>
              </a:lnSpc>
              <a:spcBef>
                <a:spcPct val="20000"/>
              </a:spcBef>
              <a:buSzPct val="75000"/>
              <a:buFont typeface="Arial" pitchFamily="34" charset="0"/>
              <a:buChar char="•"/>
            </a:pPr>
            <a:r>
              <a:rPr lang="en-US" sz="2000" dirty="0" smtClean="0">
                <a:latin typeface="Arial" pitchFamily="34" charset="0"/>
                <a:cs typeface="Arial" pitchFamily="34" charset="0"/>
              </a:rPr>
              <a:t>After 2 steps, S[1]=t= K[0]+K[1]+1, unless</a:t>
            </a:r>
          </a:p>
          <a:p>
            <a:pPr marL="914400" lvl="1" indent="-457200">
              <a:lnSpc>
                <a:spcPct val="90000"/>
              </a:lnSpc>
              <a:spcBef>
                <a:spcPct val="20000"/>
              </a:spcBef>
              <a:buSzPct val="75000"/>
              <a:buFont typeface="+mj-lt"/>
              <a:buAutoNum type="arabicPeriod"/>
            </a:pPr>
            <a:r>
              <a:rPr lang="en-US" sz="2000" dirty="0" smtClean="0">
                <a:latin typeface="Arial" pitchFamily="34" charset="0"/>
                <a:cs typeface="Arial" pitchFamily="34" charset="0"/>
              </a:rPr>
              <a:t>K[0]=1, K[1]=0 and t=0.</a:t>
            </a:r>
          </a:p>
          <a:p>
            <a:pPr marL="914400" lvl="1" indent="-457200">
              <a:lnSpc>
                <a:spcPct val="90000"/>
              </a:lnSpc>
              <a:spcBef>
                <a:spcPct val="20000"/>
              </a:spcBef>
              <a:buSzPct val="75000"/>
              <a:buFont typeface="+mj-lt"/>
              <a:buAutoNum type="arabicPeriod"/>
            </a:pPr>
            <a:r>
              <a:rPr lang="en-US" sz="2000" dirty="0" smtClean="0">
                <a:latin typeface="Arial" pitchFamily="34" charset="0"/>
                <a:cs typeface="Arial" pitchFamily="34" charset="0"/>
              </a:rPr>
              <a:t>K[0]=1, K[1]</a:t>
            </a:r>
            <a:r>
              <a:rPr lang="en-US" sz="2000" dirty="0" smtClean="0">
                <a:latin typeface="Math1Mono"/>
              </a:rPr>
              <a:t>¹</a:t>
            </a:r>
            <a:r>
              <a:rPr lang="en-US" sz="2000" dirty="0" smtClean="0">
                <a:latin typeface="Arial" pitchFamily="34" charset="0"/>
                <a:cs typeface="Arial" pitchFamily="34" charset="0"/>
              </a:rPr>
              <a:t>0, n-1, and t= K[0]+K[1].</a:t>
            </a:r>
          </a:p>
          <a:p>
            <a:pPr marL="914400" lvl="1" indent="-457200">
              <a:lnSpc>
                <a:spcPct val="90000"/>
              </a:lnSpc>
              <a:spcBef>
                <a:spcPct val="20000"/>
              </a:spcBef>
              <a:buSzPct val="75000"/>
              <a:buFont typeface="+mj-lt"/>
              <a:buAutoNum type="arabicPeriod"/>
            </a:pPr>
            <a:r>
              <a:rPr lang="en-US" sz="2000" dirty="0" smtClean="0">
                <a:latin typeface="Arial" pitchFamily="34" charset="0"/>
                <a:cs typeface="Arial" pitchFamily="34" charset="0"/>
              </a:rPr>
              <a:t>K[0]</a:t>
            </a:r>
            <a:r>
              <a:rPr lang="en-US" sz="2000" dirty="0" smtClean="0">
                <a:latin typeface="Math1Mono"/>
              </a:rPr>
              <a:t>¹</a:t>
            </a:r>
            <a:r>
              <a:rPr lang="en-US" sz="2000" dirty="0" smtClean="0">
                <a:latin typeface="Arial" pitchFamily="34" charset="0"/>
                <a:cs typeface="Arial" pitchFamily="34" charset="0"/>
              </a:rPr>
              <a:t>1, K[1]=n-1, and t=0.</a:t>
            </a:r>
          </a:p>
          <a:p>
            <a:pPr marL="914400" lvl="1" indent="-457200">
              <a:lnSpc>
                <a:spcPct val="90000"/>
              </a:lnSpc>
              <a:spcBef>
                <a:spcPct val="20000"/>
              </a:spcBef>
              <a:buSzPct val="75000"/>
              <a:buFont typeface="+mj-lt"/>
              <a:buAutoNum type="arabicPeriod"/>
            </a:pPr>
            <a:r>
              <a:rPr lang="en-US" sz="2000" dirty="0" smtClean="0">
                <a:latin typeface="Arial" pitchFamily="34" charset="0"/>
                <a:cs typeface="Arial" pitchFamily="34" charset="0"/>
              </a:rPr>
              <a:t>K[0]</a:t>
            </a:r>
            <a:r>
              <a:rPr lang="en-US" sz="2000" dirty="0" smtClean="0">
                <a:latin typeface="Math1Mono"/>
              </a:rPr>
              <a:t>¹</a:t>
            </a:r>
            <a:r>
              <a:rPr lang="en-US" sz="2000" dirty="0" smtClean="0">
                <a:latin typeface="Arial" pitchFamily="34" charset="0"/>
                <a:cs typeface="Arial" pitchFamily="34" charset="0"/>
              </a:rPr>
              <a:t>1, K[1]=n-1, and t=K[1].</a:t>
            </a:r>
          </a:p>
          <a:p>
            <a:pPr marL="457200" indent="-457200">
              <a:lnSpc>
                <a:spcPct val="90000"/>
              </a:lnSpc>
              <a:spcBef>
                <a:spcPct val="20000"/>
              </a:spcBef>
              <a:buSzPct val="75000"/>
              <a:buFont typeface="Arial" pitchFamily="34" charset="0"/>
              <a:buChar char="•"/>
            </a:pPr>
            <a:r>
              <a:rPr lang="en-US" sz="2000" dirty="0" smtClean="0">
                <a:latin typeface="Arial" pitchFamily="34" charset="0"/>
                <a:cs typeface="Arial" pitchFamily="34" charset="0"/>
              </a:rPr>
              <a:t>S[1]=t never changes unless j=1, Pr(j</a:t>
            </a:r>
            <a:r>
              <a:rPr lang="en-US" sz="2000" dirty="0" smtClean="0">
                <a:latin typeface="Math1Mono"/>
              </a:rPr>
              <a:t>¹</a:t>
            </a:r>
            <a:r>
              <a:rPr lang="en-US" sz="2000" dirty="0" smtClean="0">
                <a:latin typeface="Arial" pitchFamily="34" charset="0"/>
                <a:cs typeface="Arial" pitchFamily="34" charset="0"/>
              </a:rPr>
              <a:t>1 during init)=(1-1/n)</a:t>
            </a:r>
            <a:r>
              <a:rPr lang="en-US" sz="2000" baseline="30000" dirty="0" smtClean="0">
                <a:latin typeface="Arial" pitchFamily="34" charset="0"/>
                <a:cs typeface="Arial" pitchFamily="34" charset="0"/>
              </a:rPr>
              <a:t>n-2</a:t>
            </a:r>
            <a:r>
              <a:rPr lang="en-US" sz="2000" dirty="0" smtClean="0">
                <a:latin typeface="Math1Mono"/>
              </a:rPr>
              <a:t>»</a:t>
            </a:r>
            <a:r>
              <a:rPr lang="en-US" sz="2000" dirty="0" smtClean="0">
                <a:latin typeface="Arial" pitchFamily="34" charset="0"/>
                <a:cs typeface="Arial" pitchFamily="34" charset="0"/>
              </a:rPr>
              <a:t>1/e.</a:t>
            </a:r>
          </a:p>
          <a:p>
            <a:pPr marL="342900" indent="-342900">
              <a:lnSpc>
                <a:spcPct val="90000"/>
              </a:lnSpc>
              <a:spcBef>
                <a:spcPct val="20000"/>
              </a:spcBef>
              <a:buClr>
                <a:schemeClr val="accent2"/>
              </a:buClr>
              <a:buSzPct val="75000"/>
              <a:buFont typeface="Wingdings" pitchFamily="2" charset="2"/>
              <a:buChar char="q"/>
            </a:pPr>
            <a:endParaRPr lang="en-US" sz="2400" dirty="0">
              <a:latin typeface="Arial" pitchFamily="34" charset="0"/>
              <a:cs typeface="Arial" pitchFamily="34" charset="0"/>
            </a:endParaRPr>
          </a:p>
        </p:txBody>
      </p:sp>
      <p:sp>
        <p:nvSpPr>
          <p:cNvPr id="5" name="Date Placeholder 3"/>
          <p:cNvSpPr>
            <a:spLocks noGrp="1"/>
          </p:cNvSpPr>
          <p:nvPr>
            <p:ph type="dt" sz="quarter" idx="10"/>
          </p:nvPr>
        </p:nvSpPr>
        <p:spPr>
          <a:xfrm>
            <a:off x="685800" y="6248400"/>
            <a:ext cx="1905000" cy="457200"/>
          </a:xfrm>
        </p:spPr>
        <p:txBody>
          <a:bodyPr/>
          <a:lstStyle/>
          <a:p>
            <a:pPr>
              <a:defRPr/>
            </a:pPr>
            <a:r>
              <a:rPr lang="en-US" smtClean="0"/>
              <a:t>JLM 20101208</a:t>
            </a:r>
            <a:endParaRPr lang="en-US" dirty="0"/>
          </a:p>
        </p:txBody>
      </p:sp>
      <p:sp>
        <p:nvSpPr>
          <p:cNvPr id="6"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149</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JLM 20101208</a:t>
            </a:r>
            <a:endParaRPr lang="en-US"/>
          </a:p>
        </p:txBody>
      </p:sp>
      <p:sp>
        <p:nvSpPr>
          <p:cNvPr id="6" name="Slide Number Placeholder 5"/>
          <p:cNvSpPr>
            <a:spLocks noGrp="1"/>
          </p:cNvSpPr>
          <p:nvPr>
            <p:ph type="sldNum" sz="quarter" idx="12"/>
          </p:nvPr>
        </p:nvSpPr>
        <p:spPr/>
        <p:txBody>
          <a:bodyPr/>
          <a:lstStyle/>
          <a:p>
            <a:pPr>
              <a:defRPr/>
            </a:pPr>
            <a:fld id="{CE5DE7B3-1F50-470B-8AE9-FA6E5EDBFFA8}" type="slidenum">
              <a:rPr lang="en-US"/>
              <a:pPr>
                <a:defRPr/>
              </a:pPr>
              <a:t>15</a:t>
            </a:fld>
            <a:endParaRPr lang="en-US"/>
          </a:p>
        </p:txBody>
      </p:sp>
      <p:sp>
        <p:nvSpPr>
          <p:cNvPr id="263172" name="Rectangle 2"/>
          <p:cNvSpPr>
            <a:spLocks noGrp="1" noChangeArrowheads="1"/>
          </p:cNvSpPr>
          <p:nvPr>
            <p:ph type="title"/>
          </p:nvPr>
        </p:nvSpPr>
        <p:spPr>
          <a:xfrm>
            <a:off x="533400" y="76200"/>
            <a:ext cx="8077200" cy="762000"/>
          </a:xfrm>
        </p:spPr>
        <p:txBody>
          <a:bodyPr/>
          <a:lstStyle/>
          <a:p>
            <a:r>
              <a:rPr lang="en-US" altLang="zh-TW" sz="3600" dirty="0" smtClean="0">
                <a:ea typeface="PMingLiU" pitchFamily="18" charset="-120"/>
              </a:rPr>
              <a:t>Example </a:t>
            </a:r>
            <a:r>
              <a:rPr lang="en-US" altLang="zh-TW" sz="3600" dirty="0" err="1" smtClean="0">
                <a:ea typeface="PMingLiU" pitchFamily="18" charset="-120"/>
              </a:rPr>
              <a:t>Grobner</a:t>
            </a:r>
            <a:r>
              <a:rPr lang="en-US" altLang="zh-TW" sz="3600" dirty="0" smtClean="0">
                <a:ea typeface="PMingLiU" pitchFamily="18" charset="-120"/>
              </a:rPr>
              <a:t> and elimination ideal</a:t>
            </a:r>
          </a:p>
        </p:txBody>
      </p:sp>
      <p:sp>
        <p:nvSpPr>
          <p:cNvPr id="263173" name="Rectangle 3"/>
          <p:cNvSpPr>
            <a:spLocks noGrp="1" noChangeArrowheads="1"/>
          </p:cNvSpPr>
          <p:nvPr>
            <p:ph type="body" idx="1"/>
          </p:nvPr>
        </p:nvSpPr>
        <p:spPr>
          <a:xfrm>
            <a:off x="685800" y="1295400"/>
            <a:ext cx="7772400" cy="4572000"/>
          </a:xfrm>
        </p:spPr>
        <p:txBody>
          <a:bodyPr/>
          <a:lstStyle/>
          <a:p>
            <a:r>
              <a:rPr lang="en-US" altLang="zh-TW" sz="2400" dirty="0" smtClean="0">
                <a:ea typeface="PMingLiU" pitchFamily="18" charset="-120"/>
              </a:rPr>
              <a:t>x</a:t>
            </a:r>
            <a:r>
              <a:rPr lang="en-US" altLang="zh-TW" sz="2400" baseline="30000" dirty="0" smtClean="0">
                <a:ea typeface="PMingLiU" pitchFamily="18" charset="-120"/>
              </a:rPr>
              <a:t>2</a:t>
            </a:r>
            <a:r>
              <a:rPr lang="en-US" altLang="zh-TW" sz="2400" dirty="0" smtClean="0">
                <a:ea typeface="PMingLiU" pitchFamily="18" charset="-120"/>
              </a:rPr>
              <a:t>+y</a:t>
            </a:r>
            <a:r>
              <a:rPr lang="en-US" altLang="zh-TW" sz="2400" baseline="30000" dirty="0" smtClean="0">
                <a:ea typeface="PMingLiU" pitchFamily="18" charset="-120"/>
              </a:rPr>
              <a:t>2</a:t>
            </a:r>
            <a:r>
              <a:rPr lang="en-US" altLang="zh-TW" sz="2400" dirty="0" smtClean="0">
                <a:ea typeface="PMingLiU" pitchFamily="18" charset="-120"/>
              </a:rPr>
              <a:t>+z</a:t>
            </a:r>
            <a:r>
              <a:rPr lang="en-US" altLang="zh-TW" sz="2400" baseline="30000" dirty="0" smtClean="0">
                <a:ea typeface="PMingLiU" pitchFamily="18" charset="-120"/>
              </a:rPr>
              <a:t>2</a:t>
            </a:r>
            <a:r>
              <a:rPr lang="en-US" altLang="zh-TW" sz="2400" dirty="0" smtClean="0">
                <a:ea typeface="PMingLiU" pitchFamily="18" charset="-120"/>
              </a:rPr>
              <a:t>=4, x</a:t>
            </a:r>
            <a:r>
              <a:rPr lang="en-US" altLang="zh-TW" sz="2400" baseline="30000" dirty="0" smtClean="0">
                <a:ea typeface="PMingLiU" pitchFamily="18" charset="-120"/>
              </a:rPr>
              <a:t>2</a:t>
            </a:r>
            <a:r>
              <a:rPr lang="en-US" altLang="zh-TW" sz="2400" dirty="0" smtClean="0">
                <a:ea typeface="PMingLiU" pitchFamily="18" charset="-120"/>
              </a:rPr>
              <a:t>+2y</a:t>
            </a:r>
            <a:r>
              <a:rPr lang="en-US" altLang="zh-TW" sz="2400" baseline="30000" dirty="0" smtClean="0">
                <a:ea typeface="PMingLiU" pitchFamily="18" charset="-120"/>
              </a:rPr>
              <a:t>2</a:t>
            </a:r>
            <a:r>
              <a:rPr lang="en-US" altLang="zh-TW" sz="2400" dirty="0" smtClean="0">
                <a:ea typeface="PMingLiU" pitchFamily="18" charset="-120"/>
              </a:rPr>
              <a:t>=5, </a:t>
            </a:r>
            <a:r>
              <a:rPr lang="en-US" altLang="zh-TW" sz="2400" dirty="0" err="1" smtClean="0">
                <a:ea typeface="PMingLiU" pitchFamily="18" charset="-120"/>
              </a:rPr>
              <a:t>xz</a:t>
            </a:r>
            <a:r>
              <a:rPr lang="en-US" altLang="zh-TW" sz="2400" dirty="0" smtClean="0">
                <a:ea typeface="PMingLiU" pitchFamily="18" charset="-120"/>
              </a:rPr>
              <a:t>=1</a:t>
            </a:r>
          </a:p>
          <a:p>
            <a:r>
              <a:rPr lang="en-US" altLang="zh-TW" sz="2400" dirty="0" smtClean="0">
                <a:ea typeface="PMingLiU" pitchFamily="18" charset="-120"/>
              </a:rPr>
              <a:t>G={2z</a:t>
            </a:r>
            <a:r>
              <a:rPr lang="en-US" altLang="zh-TW" sz="2400" baseline="30000" dirty="0" smtClean="0">
                <a:ea typeface="PMingLiU" pitchFamily="18" charset="-120"/>
              </a:rPr>
              <a:t>3</a:t>
            </a:r>
            <a:r>
              <a:rPr lang="en-US" altLang="zh-TW" sz="2400" dirty="0" smtClean="0">
                <a:ea typeface="PMingLiU" pitchFamily="18" charset="-120"/>
              </a:rPr>
              <a:t>-3z+x, -1+y</a:t>
            </a:r>
            <a:r>
              <a:rPr lang="en-US" altLang="zh-TW" sz="2400" baseline="30000" dirty="0" smtClean="0">
                <a:ea typeface="PMingLiU" pitchFamily="18" charset="-120"/>
              </a:rPr>
              <a:t>2</a:t>
            </a:r>
            <a:r>
              <a:rPr lang="en-US" altLang="zh-TW" sz="2400" dirty="0" smtClean="0">
                <a:ea typeface="PMingLiU" pitchFamily="18" charset="-120"/>
              </a:rPr>
              <a:t>-z</a:t>
            </a:r>
            <a:r>
              <a:rPr lang="en-US" altLang="zh-TW" sz="2400" baseline="30000" dirty="0" smtClean="0">
                <a:ea typeface="PMingLiU" pitchFamily="18" charset="-120"/>
              </a:rPr>
              <a:t>2</a:t>
            </a:r>
            <a:r>
              <a:rPr lang="en-US" altLang="zh-TW" sz="2400" dirty="0" smtClean="0">
                <a:ea typeface="PMingLiU" pitchFamily="18" charset="-120"/>
              </a:rPr>
              <a:t>, 1+2z</a:t>
            </a:r>
            <a:r>
              <a:rPr lang="en-US" altLang="zh-TW" sz="2400" baseline="30000" dirty="0" smtClean="0">
                <a:ea typeface="PMingLiU" pitchFamily="18" charset="-120"/>
              </a:rPr>
              <a:t>2</a:t>
            </a:r>
            <a:r>
              <a:rPr lang="en-US" altLang="zh-TW" sz="2400" dirty="0" smtClean="0">
                <a:ea typeface="PMingLiU" pitchFamily="18" charset="-120"/>
              </a:rPr>
              <a:t>-3z</a:t>
            </a:r>
            <a:r>
              <a:rPr lang="en-US" altLang="zh-TW" sz="2400" baseline="30000" dirty="0" smtClean="0">
                <a:ea typeface="PMingLiU" pitchFamily="18" charset="-120"/>
              </a:rPr>
              <a:t>4</a:t>
            </a:r>
            <a:r>
              <a:rPr lang="en-US" altLang="zh-TW" sz="2400" dirty="0" smtClean="0">
                <a:ea typeface="PMingLiU" pitchFamily="18" charset="-120"/>
              </a:rPr>
              <a:t>}</a:t>
            </a:r>
          </a:p>
          <a:p>
            <a:r>
              <a:rPr lang="en-US" altLang="zh-TW" sz="2400" dirty="0" smtClean="0">
                <a:ea typeface="PMingLiU" pitchFamily="18" charset="-120"/>
              </a:rPr>
              <a:t>z= </a:t>
            </a:r>
            <a:r>
              <a:rPr lang="en-US" sz="2400" dirty="0" smtClean="0"/>
              <a:t>±1, ±1/</a:t>
            </a:r>
            <a:r>
              <a:rPr lang="en-US" sz="2400" dirty="0" smtClean="0">
                <a:latin typeface="Math1Mono"/>
              </a:rPr>
              <a:t>√</a:t>
            </a:r>
            <a:r>
              <a:rPr lang="en-US" sz="2400" dirty="0" smtClean="0"/>
              <a:t>2</a:t>
            </a:r>
          </a:p>
          <a:p>
            <a:endParaRPr lang="en-US" altLang="zh-TW" sz="2400" dirty="0" smtClean="0">
              <a:ea typeface="PMingLiU" pitchFamily="18" charset="-120"/>
            </a:endParaRPr>
          </a:p>
          <a:p>
            <a:r>
              <a:rPr lang="en-US" altLang="zh-TW" sz="2400" dirty="0" smtClean="0">
                <a:ea typeface="PMingLiU" pitchFamily="18" charset="-120"/>
              </a:rPr>
              <a:t>f(x)=x</a:t>
            </a:r>
            <a:r>
              <a:rPr lang="en-US" altLang="zh-TW" sz="2400" baseline="30000" dirty="0" smtClean="0">
                <a:ea typeface="PMingLiU" pitchFamily="18" charset="-120"/>
              </a:rPr>
              <a:t>3</a:t>
            </a:r>
            <a:r>
              <a:rPr lang="en-US" altLang="zh-TW" sz="2400" dirty="0" smtClean="0">
                <a:ea typeface="PMingLiU" pitchFamily="18" charset="-120"/>
              </a:rPr>
              <a:t>+x-1, g(x)=2x</a:t>
            </a:r>
            <a:r>
              <a:rPr lang="en-US" altLang="zh-TW" sz="2400" baseline="30000" dirty="0" smtClean="0">
                <a:ea typeface="PMingLiU" pitchFamily="18" charset="-120"/>
              </a:rPr>
              <a:t>2</a:t>
            </a:r>
            <a:r>
              <a:rPr lang="en-US" altLang="zh-TW" sz="2400" dirty="0" smtClean="0">
                <a:ea typeface="PMingLiU" pitchFamily="18" charset="-120"/>
              </a:rPr>
              <a:t>+3x+7</a:t>
            </a:r>
          </a:p>
          <a:p>
            <a:endParaRPr lang="en-US" altLang="zh-TW" sz="2400" dirty="0" smtClean="0">
              <a:ea typeface="PMingLiU" pitchFamily="18" charset="-12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685800" y="0"/>
            <a:ext cx="7772400" cy="609600"/>
          </a:xfrm>
        </p:spPr>
        <p:txBody>
          <a:bodyPr/>
          <a:lstStyle/>
          <a:p>
            <a:r>
              <a:rPr lang="en-US" sz="3600" dirty="0" smtClean="0"/>
              <a:t>Basic attack – first byte</a:t>
            </a:r>
            <a:endParaRPr lang="en-US" sz="3600" dirty="0"/>
          </a:p>
        </p:txBody>
      </p:sp>
      <p:sp>
        <p:nvSpPr>
          <p:cNvPr id="204803" name="Rectangle 3"/>
          <p:cNvSpPr>
            <a:spLocks noChangeArrowheads="1"/>
          </p:cNvSpPr>
          <p:nvPr/>
        </p:nvSpPr>
        <p:spPr bwMode="auto">
          <a:xfrm>
            <a:off x="304800" y="1066800"/>
            <a:ext cx="8610600" cy="5029200"/>
          </a:xfrm>
          <a:prstGeom prst="rect">
            <a:avLst/>
          </a:prstGeom>
          <a:noFill/>
          <a:ln w="9525">
            <a:noFill/>
            <a:miter lim="800000"/>
            <a:headEnd/>
            <a:tailEnd/>
          </a:ln>
          <a:effectLst/>
        </p:spPr>
        <p:txBody>
          <a:bodyPr/>
          <a:lstStyle/>
          <a:p>
            <a:pPr marL="342900" indent="-342900">
              <a:lnSpc>
                <a:spcPct val="90000"/>
              </a:lnSpc>
              <a:spcBef>
                <a:spcPct val="20000"/>
              </a:spcBef>
              <a:buSzPct val="75000"/>
              <a:buFont typeface="Arial" pitchFamily="34" charset="0"/>
              <a:buChar char="•"/>
            </a:pPr>
            <a:r>
              <a:rPr lang="en-US" sz="2000" dirty="0" smtClean="0">
                <a:latin typeface="Arial" pitchFamily="34" charset="0"/>
                <a:cs typeface="Arial" pitchFamily="34" charset="0"/>
              </a:rPr>
              <a:t>By Klein’s theorem, S[j]+S[k]= 1 with p= 2/n.  </a:t>
            </a:r>
          </a:p>
          <a:p>
            <a:pPr marL="342900" indent="-342900">
              <a:lnSpc>
                <a:spcPct val="90000"/>
              </a:lnSpc>
              <a:spcBef>
                <a:spcPct val="20000"/>
              </a:spcBef>
              <a:buSzPct val="75000"/>
              <a:buFont typeface="Arial" pitchFamily="34" charset="0"/>
              <a:buChar char="•"/>
            </a:pPr>
            <a:r>
              <a:rPr lang="en-US" sz="2000" dirty="0" smtClean="0">
                <a:latin typeface="Arial" pitchFamily="34" charset="0"/>
                <a:cs typeface="Arial" pitchFamily="34" charset="0"/>
              </a:rPr>
              <a:t>We want to find t from the PR sequence. </a:t>
            </a:r>
          </a:p>
          <a:p>
            <a:pPr marL="342900" indent="-342900">
              <a:lnSpc>
                <a:spcPct val="90000"/>
              </a:lnSpc>
              <a:spcBef>
                <a:spcPct val="20000"/>
              </a:spcBef>
              <a:buSzPct val="75000"/>
              <a:buFont typeface="Arial" pitchFamily="34" charset="0"/>
              <a:buChar char="•"/>
            </a:pPr>
            <a:r>
              <a:rPr lang="en-US" sz="2000" dirty="0" smtClean="0">
                <a:latin typeface="Arial" pitchFamily="34" charset="0"/>
                <a:cs typeface="Arial" pitchFamily="34" charset="0"/>
              </a:rPr>
              <a:t>k=S[0]+S[j].</a:t>
            </a:r>
          </a:p>
          <a:p>
            <a:pPr marL="342900" indent="-342900">
              <a:lnSpc>
                <a:spcPct val="90000"/>
              </a:lnSpc>
              <a:spcBef>
                <a:spcPct val="20000"/>
              </a:spcBef>
              <a:buSzPct val="75000"/>
              <a:buFont typeface="Arial" pitchFamily="34" charset="0"/>
              <a:buChar char="•"/>
            </a:pPr>
            <a:r>
              <a:rPr lang="en-US" sz="2000" dirty="0" smtClean="0">
                <a:latin typeface="Arial" pitchFamily="34" charset="0"/>
                <a:cs typeface="Arial" pitchFamily="34" charset="0"/>
              </a:rPr>
              <a:t>At first byte, Pr(t=S[1]=1-S[k])= 1/e (2/n) + (1-(1/e)) (n-2)/[n(n-1)]</a:t>
            </a:r>
            <a:r>
              <a:rPr lang="en-US" sz="2000" dirty="0" smtClean="0">
                <a:latin typeface="Math1Mono"/>
                <a:cs typeface="Arial" pitchFamily="34" charset="0"/>
              </a:rPr>
              <a:t> </a:t>
            </a:r>
            <a:r>
              <a:rPr lang="en-US" sz="2000" dirty="0" smtClean="0">
                <a:latin typeface="Math1Mono"/>
              </a:rPr>
              <a:t>»</a:t>
            </a:r>
            <a:r>
              <a:rPr lang="en-US" sz="2000" dirty="0" smtClean="0">
                <a:latin typeface="Arial" pitchFamily="34" charset="0"/>
                <a:cs typeface="Arial" pitchFamily="34" charset="0"/>
              </a:rPr>
              <a:t>1.36/n</a:t>
            </a:r>
          </a:p>
          <a:p>
            <a:pPr marL="342900" indent="-342900">
              <a:lnSpc>
                <a:spcPct val="90000"/>
              </a:lnSpc>
              <a:spcBef>
                <a:spcPct val="20000"/>
              </a:spcBef>
              <a:buSzPct val="80000"/>
              <a:buFont typeface="Arial" pitchFamily="34" charset="0"/>
              <a:buChar char="•"/>
            </a:pPr>
            <a:r>
              <a:rPr lang="en-US" sz="2000" dirty="0" smtClean="0">
                <a:latin typeface="Arial" pitchFamily="34" charset="0"/>
                <a:cs typeface="Arial" pitchFamily="34" charset="0"/>
              </a:rPr>
              <a:t>Observe first bytes x</a:t>
            </a:r>
            <a:r>
              <a:rPr lang="en-US" sz="2000" baseline="-25000" dirty="0" smtClean="0">
                <a:latin typeface="Arial" pitchFamily="34" charset="0"/>
                <a:cs typeface="Arial" pitchFamily="34" charset="0"/>
              </a:rPr>
              <a:t>i</a:t>
            </a:r>
            <a:r>
              <a:rPr lang="en-US" sz="2000" dirty="0" smtClean="0">
                <a:latin typeface="Arial" pitchFamily="34" charset="0"/>
                <a:cs typeface="Arial" pitchFamily="34" charset="0"/>
              </a:rPr>
              <a:t> and set </a:t>
            </a:r>
            <a:r>
              <a:rPr lang="en-US" sz="2000" dirty="0" err="1" smtClean="0">
                <a:latin typeface="Arial" pitchFamily="34" charset="0"/>
                <a:cs typeface="Arial" pitchFamily="34" charset="0"/>
              </a:rPr>
              <a:t>t</a:t>
            </a:r>
            <a:r>
              <a:rPr lang="en-US" sz="2000" baseline="-25000" dirty="0" err="1" smtClean="0">
                <a:latin typeface="Arial" pitchFamily="34" charset="0"/>
                <a:cs typeface="Arial" pitchFamily="34" charset="0"/>
              </a:rPr>
              <a:t>i</a:t>
            </a:r>
            <a:r>
              <a:rPr lang="en-US" sz="2000" dirty="0" smtClean="0">
                <a:latin typeface="Arial" pitchFamily="34" charset="0"/>
                <a:cs typeface="Arial" pitchFamily="34" charset="0"/>
              </a:rPr>
              <a:t>=1-x</a:t>
            </a:r>
            <a:r>
              <a:rPr lang="en-US" sz="2000" baseline="-25000" dirty="0" smtClean="0">
                <a:latin typeface="Arial" pitchFamily="34" charset="0"/>
                <a:cs typeface="Arial" pitchFamily="34" charset="0"/>
              </a:rPr>
              <a:t>i</a:t>
            </a:r>
            <a:r>
              <a:rPr lang="en-US" sz="2000" dirty="0" smtClean="0">
                <a:latin typeface="Arial" pitchFamily="34" charset="0"/>
                <a:cs typeface="Arial" pitchFamily="34" charset="0"/>
              </a:rPr>
              <a:t>. </a:t>
            </a:r>
          </a:p>
          <a:p>
            <a:pPr marL="342900" indent="-342900">
              <a:lnSpc>
                <a:spcPct val="90000"/>
              </a:lnSpc>
              <a:spcBef>
                <a:spcPct val="20000"/>
              </a:spcBef>
              <a:buSzPct val="80000"/>
              <a:buFont typeface="Arial" pitchFamily="34" charset="0"/>
              <a:buChar char="•"/>
            </a:pPr>
            <a:r>
              <a:rPr lang="en-US" sz="2000" dirty="0" smtClean="0">
                <a:latin typeface="Arial" pitchFamily="34" charset="0"/>
                <a:cs typeface="Arial" pitchFamily="34" charset="0"/>
              </a:rPr>
              <a:t>Using r=</a:t>
            </a:r>
            <a:r>
              <a:rPr lang="en-US" sz="2000" dirty="0" err="1" smtClean="0">
                <a:latin typeface="Arial" pitchFamily="34" charset="0"/>
                <a:cs typeface="Arial" pitchFamily="34" charset="0"/>
              </a:rPr>
              <a:t>lg</a:t>
            </a:r>
            <a:r>
              <a:rPr lang="en-US" sz="2000" dirty="0" smtClean="0">
                <a:latin typeface="Arial" pitchFamily="34" charset="0"/>
                <a:cs typeface="Arial" pitchFamily="34" charset="0"/>
              </a:rPr>
              <a:t>(n)+p </a:t>
            </a:r>
            <a:r>
              <a:rPr lang="en-US" sz="2000" dirty="0" err="1" smtClean="0">
                <a:latin typeface="Arial" pitchFamily="34" charset="0"/>
                <a:cs typeface="Arial" pitchFamily="34" charset="0"/>
              </a:rPr>
              <a:t>lg</a:t>
            </a:r>
            <a:r>
              <a:rPr lang="en-US" sz="2000" dirty="0" smtClean="0">
                <a:latin typeface="Arial" pitchFamily="34" charset="0"/>
                <a:cs typeface="Arial" pitchFamily="34" charset="0"/>
              </a:rPr>
              <a:t>(p)+(n-1)q </a:t>
            </a:r>
            <a:r>
              <a:rPr lang="en-US" sz="2000" dirty="0" err="1" smtClean="0">
                <a:latin typeface="Arial" pitchFamily="34" charset="0"/>
                <a:cs typeface="Arial" pitchFamily="34" charset="0"/>
              </a:rPr>
              <a:t>lg</a:t>
            </a:r>
            <a:r>
              <a:rPr lang="en-US" sz="2000" dirty="0" smtClean="0">
                <a:latin typeface="Arial" pitchFamily="34" charset="0"/>
                <a:cs typeface="Arial" pitchFamily="34" charset="0"/>
              </a:rPr>
              <a:t>(q), we know deciding on the right t takes about 25,000 observations.</a:t>
            </a:r>
          </a:p>
          <a:p>
            <a:pPr marL="342900" indent="-342900">
              <a:lnSpc>
                <a:spcPct val="90000"/>
              </a:lnSpc>
              <a:spcBef>
                <a:spcPct val="20000"/>
              </a:spcBef>
              <a:buSzPct val="80000"/>
              <a:buFont typeface="Arial" pitchFamily="34" charset="0"/>
              <a:buChar char="•"/>
            </a:pPr>
            <a:r>
              <a:rPr lang="en-US" sz="2000" dirty="0" smtClean="0">
                <a:latin typeface="Arial" pitchFamily="34" charset="0"/>
                <a:cs typeface="Arial" pitchFamily="34" charset="0"/>
              </a:rPr>
              <a:t>Now we know t=S[1]=K[0]+K[1]+1 except when</a:t>
            </a:r>
          </a:p>
          <a:p>
            <a:pPr marL="800100" lvl="1" indent="-342900">
              <a:lnSpc>
                <a:spcPct val="90000"/>
              </a:lnSpc>
              <a:spcBef>
                <a:spcPct val="20000"/>
              </a:spcBef>
              <a:buSzPct val="80000"/>
              <a:buFont typeface="Arial" pitchFamily="34" charset="0"/>
              <a:buChar char="•"/>
            </a:pPr>
            <a:r>
              <a:rPr lang="en-US" sz="2000" dirty="0" smtClean="0">
                <a:latin typeface="Arial" pitchFamily="34" charset="0"/>
                <a:cs typeface="Arial" pitchFamily="34" charset="0"/>
              </a:rPr>
              <a:t>K[0]=1, K[1]=0, in which case, t=0</a:t>
            </a:r>
          </a:p>
          <a:p>
            <a:pPr marL="800100" lvl="1" indent="-342900">
              <a:lnSpc>
                <a:spcPct val="90000"/>
              </a:lnSpc>
              <a:spcBef>
                <a:spcPct val="20000"/>
              </a:spcBef>
              <a:buSzPct val="80000"/>
              <a:buFont typeface="Arial" pitchFamily="34" charset="0"/>
              <a:buChar char="•"/>
            </a:pPr>
            <a:r>
              <a:rPr lang="en-US" sz="2000" dirty="0" smtClean="0">
                <a:latin typeface="Arial" pitchFamily="34" charset="0"/>
                <a:cs typeface="Arial" pitchFamily="34" charset="0"/>
              </a:rPr>
              <a:t>K[0]</a:t>
            </a:r>
            <a:r>
              <a:rPr lang="en-US" sz="2000" dirty="0" smtClean="0">
                <a:latin typeface="Math1"/>
              </a:rPr>
              <a:t> =</a:t>
            </a:r>
            <a:r>
              <a:rPr lang="en-US" sz="2000" dirty="0" smtClean="0">
                <a:latin typeface="Arial" pitchFamily="34" charset="0"/>
                <a:cs typeface="Arial" pitchFamily="34" charset="0"/>
              </a:rPr>
              <a:t>1, K[1]</a:t>
            </a:r>
            <a:endParaRPr lang="en-US" sz="2000" dirty="0">
              <a:latin typeface="Math1"/>
            </a:endParaRPr>
          </a:p>
          <a:p>
            <a:pPr marL="800100" lvl="1" indent="-342900">
              <a:lnSpc>
                <a:spcPct val="90000"/>
              </a:lnSpc>
              <a:spcBef>
                <a:spcPct val="20000"/>
              </a:spcBef>
              <a:buSzPct val="80000"/>
              <a:buFont typeface="Arial" pitchFamily="34" charset="0"/>
              <a:buChar char="•"/>
            </a:pPr>
            <a:r>
              <a:rPr lang="en-US" sz="2000" dirty="0" smtClean="0">
                <a:latin typeface="Math1Mono"/>
              </a:rPr>
              <a:t>¹</a:t>
            </a:r>
            <a:r>
              <a:rPr lang="en-US" sz="2000" dirty="0" smtClean="0">
                <a:latin typeface="Arial" pitchFamily="34" charset="0"/>
                <a:cs typeface="Arial" pitchFamily="34" charset="0"/>
              </a:rPr>
              <a:t>0, n-1 in which case, t= K[0]+K[1].</a:t>
            </a:r>
          </a:p>
          <a:p>
            <a:pPr marL="800100" lvl="1" indent="-342900">
              <a:lnSpc>
                <a:spcPct val="90000"/>
              </a:lnSpc>
              <a:spcBef>
                <a:spcPct val="20000"/>
              </a:spcBef>
              <a:buSzPct val="80000"/>
              <a:buFont typeface="Arial" pitchFamily="34" charset="0"/>
              <a:buChar char="•"/>
            </a:pPr>
            <a:r>
              <a:rPr lang="en-US" sz="2000" dirty="0" smtClean="0">
                <a:latin typeface="Arial" pitchFamily="34" charset="0"/>
                <a:cs typeface="Arial" pitchFamily="34" charset="0"/>
              </a:rPr>
              <a:t>K[0]</a:t>
            </a:r>
            <a:r>
              <a:rPr lang="en-US" sz="2000" dirty="0" smtClean="0">
                <a:latin typeface="Math1Mono"/>
              </a:rPr>
              <a:t>¹</a:t>
            </a:r>
            <a:r>
              <a:rPr lang="en-US" sz="2000" dirty="0" smtClean="0">
                <a:latin typeface="Arial" pitchFamily="34" charset="0"/>
                <a:cs typeface="Arial" pitchFamily="34" charset="0"/>
              </a:rPr>
              <a:t>1, K[1]=n-1, in which case, t=0</a:t>
            </a:r>
            <a:endParaRPr lang="en-US" sz="2400" dirty="0" smtClean="0">
              <a:latin typeface="Arial" pitchFamily="34" charset="0"/>
              <a:cs typeface="Arial" pitchFamily="34" charset="0"/>
            </a:endParaRPr>
          </a:p>
          <a:p>
            <a:pPr marL="800100" lvl="1" indent="-342900">
              <a:lnSpc>
                <a:spcPct val="90000"/>
              </a:lnSpc>
              <a:spcBef>
                <a:spcPct val="20000"/>
              </a:spcBef>
              <a:buSzPct val="80000"/>
              <a:buFont typeface="Arial" pitchFamily="34" charset="0"/>
              <a:buChar char="•"/>
            </a:pPr>
            <a:r>
              <a:rPr lang="en-US" sz="2000" dirty="0" smtClean="0">
                <a:latin typeface="Arial" pitchFamily="34" charset="0"/>
                <a:cs typeface="Arial" pitchFamily="34" charset="0"/>
              </a:rPr>
              <a:t>K[0]</a:t>
            </a:r>
            <a:r>
              <a:rPr lang="en-US" sz="2000" dirty="0" smtClean="0">
                <a:latin typeface="Math1Mono"/>
              </a:rPr>
              <a:t>¹</a:t>
            </a:r>
            <a:r>
              <a:rPr lang="en-US" sz="2000" dirty="0" smtClean="0">
                <a:latin typeface="Arial" pitchFamily="34" charset="0"/>
                <a:cs typeface="Arial" pitchFamily="34" charset="0"/>
              </a:rPr>
              <a:t>1, K[0]+K[1]= n-1, in which case, t=K[1]</a:t>
            </a:r>
          </a:p>
          <a:p>
            <a:pPr marL="342900" indent="-342900">
              <a:lnSpc>
                <a:spcPct val="90000"/>
              </a:lnSpc>
              <a:spcBef>
                <a:spcPct val="20000"/>
              </a:spcBef>
              <a:buSzPct val="80000"/>
              <a:buFont typeface="Arial" pitchFamily="34" charset="0"/>
              <a:buChar char="•"/>
            </a:pPr>
            <a:r>
              <a:rPr lang="en-US" sz="2000" dirty="0" smtClean="0">
                <a:latin typeface="Arial" pitchFamily="34" charset="0"/>
                <a:cs typeface="Arial" pitchFamily="34" charset="0"/>
              </a:rPr>
              <a:t>Guess K[0], get K[1] </a:t>
            </a:r>
            <a:endParaRPr lang="en-US" sz="2400" dirty="0" smtClean="0">
              <a:latin typeface="Arial" pitchFamily="34" charset="0"/>
              <a:cs typeface="Arial" pitchFamily="34" charset="0"/>
            </a:endParaRPr>
          </a:p>
          <a:p>
            <a:pPr marL="342900" indent="-342900">
              <a:lnSpc>
                <a:spcPct val="90000"/>
              </a:lnSpc>
              <a:spcBef>
                <a:spcPct val="20000"/>
              </a:spcBef>
              <a:buSzPct val="75000"/>
              <a:buFont typeface="Arial" pitchFamily="34" charset="0"/>
              <a:buChar char="•"/>
            </a:pPr>
            <a:endParaRPr lang="en-US" sz="2400" dirty="0">
              <a:latin typeface="Arial" pitchFamily="34" charset="0"/>
              <a:cs typeface="Arial" pitchFamily="34" charset="0"/>
            </a:endParaRPr>
          </a:p>
          <a:p>
            <a:pPr marL="342900" indent="-342900">
              <a:lnSpc>
                <a:spcPct val="90000"/>
              </a:lnSpc>
              <a:spcBef>
                <a:spcPct val="20000"/>
              </a:spcBef>
              <a:buSzPct val="75000"/>
              <a:buFont typeface="Arial" pitchFamily="34" charset="0"/>
              <a:buChar char="•"/>
            </a:pPr>
            <a:endParaRPr lang="en-US" sz="2000" dirty="0" smtClean="0">
              <a:latin typeface="Arial" pitchFamily="34" charset="0"/>
              <a:cs typeface="Arial" pitchFamily="34" charset="0"/>
            </a:endParaRPr>
          </a:p>
        </p:txBody>
      </p:sp>
      <p:sp>
        <p:nvSpPr>
          <p:cNvPr id="5" name="Date Placeholder 3"/>
          <p:cNvSpPr>
            <a:spLocks noGrp="1"/>
          </p:cNvSpPr>
          <p:nvPr>
            <p:ph type="dt" sz="quarter" idx="10"/>
          </p:nvPr>
        </p:nvSpPr>
        <p:spPr>
          <a:xfrm>
            <a:off x="685800" y="6248400"/>
            <a:ext cx="1905000" cy="457200"/>
          </a:xfrm>
        </p:spPr>
        <p:txBody>
          <a:bodyPr/>
          <a:lstStyle/>
          <a:p>
            <a:pPr>
              <a:defRPr/>
            </a:pPr>
            <a:r>
              <a:rPr lang="en-US" smtClean="0"/>
              <a:t>JLM 20101208</a:t>
            </a:r>
            <a:endParaRPr lang="en-US" dirty="0"/>
          </a:p>
        </p:txBody>
      </p:sp>
      <p:sp>
        <p:nvSpPr>
          <p:cNvPr id="6" name="Slide Number Placeholder 5"/>
          <p:cNvSpPr>
            <a:spLocks noGrp="1"/>
          </p:cNvSpPr>
          <p:nvPr>
            <p:ph type="sldNum" sz="quarter" idx="12"/>
          </p:nvPr>
        </p:nvSpPr>
        <p:spPr>
          <a:xfrm>
            <a:off x="6553200" y="6324600"/>
            <a:ext cx="1905000" cy="457200"/>
          </a:xfrm>
        </p:spPr>
        <p:txBody>
          <a:bodyPr/>
          <a:lstStyle/>
          <a:p>
            <a:pPr>
              <a:defRPr/>
            </a:pPr>
            <a:fld id="{1CEC1130-5D64-4523-AC9A-312F8888CE08}" type="slidenum">
              <a:rPr lang="en-US"/>
              <a:pPr>
                <a:defRPr/>
              </a:pPr>
              <a:t>150</a:t>
            </a:fld>
            <a:endParaRPr 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685800" y="0"/>
            <a:ext cx="7772400" cy="609600"/>
          </a:xfrm>
        </p:spPr>
        <p:txBody>
          <a:bodyPr/>
          <a:lstStyle/>
          <a:p>
            <a:r>
              <a:rPr lang="en-US" sz="3600" dirty="0" smtClean="0"/>
              <a:t>Basic attack – subsequent bytes</a:t>
            </a:r>
            <a:endParaRPr lang="en-US" sz="3600" dirty="0"/>
          </a:p>
        </p:txBody>
      </p:sp>
      <p:sp>
        <p:nvSpPr>
          <p:cNvPr id="204803" name="Rectangle 3"/>
          <p:cNvSpPr>
            <a:spLocks noChangeArrowheads="1"/>
          </p:cNvSpPr>
          <p:nvPr/>
        </p:nvSpPr>
        <p:spPr bwMode="auto">
          <a:xfrm>
            <a:off x="304800" y="1219200"/>
            <a:ext cx="8610600" cy="4876800"/>
          </a:xfrm>
          <a:prstGeom prst="rect">
            <a:avLst/>
          </a:prstGeom>
          <a:noFill/>
          <a:ln w="9525">
            <a:noFill/>
            <a:miter lim="800000"/>
            <a:headEnd/>
            <a:tailEnd/>
          </a:ln>
          <a:effectLst/>
        </p:spPr>
        <p:txBody>
          <a:bodyPr/>
          <a:lstStyle/>
          <a:p>
            <a:pPr marL="342900" indent="-342900">
              <a:lnSpc>
                <a:spcPct val="90000"/>
              </a:lnSpc>
              <a:spcBef>
                <a:spcPct val="20000"/>
              </a:spcBef>
              <a:buSzPct val="75000"/>
              <a:buFont typeface="Arial" pitchFamily="34" charset="0"/>
              <a:buChar char="•"/>
            </a:pPr>
            <a:r>
              <a:rPr lang="en-US" sz="2400" dirty="0" smtClean="0">
                <a:latin typeface="Arial" pitchFamily="34" charset="0"/>
                <a:cs typeface="Arial" pitchFamily="34" charset="0"/>
              </a:rPr>
              <a:t>Third step of RC4 key schedule gives t=S[2]=f(K[0], K[1], K[2]).</a:t>
            </a:r>
          </a:p>
          <a:p>
            <a:pPr marL="342900" indent="-342900">
              <a:lnSpc>
                <a:spcPct val="90000"/>
              </a:lnSpc>
              <a:spcBef>
                <a:spcPct val="20000"/>
              </a:spcBef>
              <a:buSzPct val="75000"/>
              <a:buFont typeface="Arial" pitchFamily="34" charset="0"/>
              <a:buChar char="•"/>
            </a:pPr>
            <a:r>
              <a:rPr lang="en-US" sz="2400" dirty="0" smtClean="0">
                <a:latin typeface="Arial" pitchFamily="34" charset="0"/>
                <a:cs typeface="Arial" pitchFamily="34" charset="0"/>
              </a:rPr>
              <a:t>Again with p=1/e, S[2] is not changed in remaining n-3 steps.</a:t>
            </a:r>
          </a:p>
          <a:p>
            <a:pPr marL="342900" indent="-342900">
              <a:lnSpc>
                <a:spcPct val="90000"/>
              </a:lnSpc>
              <a:spcBef>
                <a:spcPct val="20000"/>
              </a:spcBef>
              <a:buSzPct val="75000"/>
              <a:buFont typeface="Arial" pitchFamily="34" charset="0"/>
              <a:buChar char="•"/>
            </a:pPr>
            <a:r>
              <a:rPr lang="en-US" sz="2400" dirty="0" smtClean="0">
                <a:latin typeface="Arial" pitchFamily="34" charset="0"/>
                <a:cs typeface="Arial" pitchFamily="34" charset="0"/>
              </a:rPr>
              <a:t>This lets us calculate K[2] from K[1] and K[0].</a:t>
            </a:r>
          </a:p>
          <a:p>
            <a:pPr marL="342900" indent="-342900">
              <a:lnSpc>
                <a:spcPct val="90000"/>
              </a:lnSpc>
              <a:spcBef>
                <a:spcPct val="20000"/>
              </a:spcBef>
              <a:buSzPct val="75000"/>
              <a:buFont typeface="Arial" pitchFamily="34" charset="0"/>
              <a:buChar char="•"/>
            </a:pPr>
            <a:r>
              <a:rPr lang="en-US" sz="2400" dirty="0" smtClean="0">
                <a:latin typeface="Arial" pitchFamily="34" charset="0"/>
                <a:cs typeface="Arial" pitchFamily="34" charset="0"/>
              </a:rPr>
              <a:t>The same trick allows calculation of K[3] ,…</a:t>
            </a:r>
          </a:p>
          <a:p>
            <a:pPr marL="342900" indent="-342900">
              <a:lnSpc>
                <a:spcPct val="90000"/>
              </a:lnSpc>
              <a:spcBef>
                <a:spcPct val="20000"/>
              </a:spcBef>
              <a:buSzPct val="75000"/>
              <a:buFont typeface="Arial" pitchFamily="34" charset="0"/>
              <a:buChar char="•"/>
            </a:pPr>
            <a:r>
              <a:rPr lang="en-US" sz="2400" dirty="0" smtClean="0">
                <a:latin typeface="Arial" pitchFamily="34" charset="0"/>
                <a:cs typeface="Arial" pitchFamily="34" charset="0"/>
              </a:rPr>
              <a:t>If k is the number of key bytes, breaking RC4 goes from O(</a:t>
            </a:r>
            <a:r>
              <a:rPr lang="en-US" sz="2400" dirty="0" err="1" smtClean="0">
                <a:latin typeface="Arial" pitchFamily="34" charset="0"/>
                <a:cs typeface="Arial" pitchFamily="34" charset="0"/>
              </a:rPr>
              <a:t>n</a:t>
            </a:r>
            <a:r>
              <a:rPr lang="en-US" sz="2400" baseline="30000" dirty="0" err="1" smtClean="0">
                <a:latin typeface="Arial" pitchFamily="34" charset="0"/>
                <a:cs typeface="Arial" pitchFamily="34" charset="0"/>
              </a:rPr>
              <a:t>k</a:t>
            </a:r>
            <a:r>
              <a:rPr lang="en-US" sz="2400" dirty="0" smtClean="0">
                <a:latin typeface="Arial" pitchFamily="34" charset="0"/>
                <a:cs typeface="Arial" pitchFamily="34" charset="0"/>
              </a:rPr>
              <a:t>) using exhaustive search to O((k-1)</a:t>
            </a:r>
            <a:r>
              <a:rPr lang="en-US" sz="2400" dirty="0" err="1" smtClean="0">
                <a:latin typeface="Arial" pitchFamily="34" charset="0"/>
                <a:cs typeface="Arial" pitchFamily="34" charset="0"/>
              </a:rPr>
              <a:t>nlg</a:t>
            </a:r>
            <a:r>
              <a:rPr lang="en-US" sz="2400" dirty="0" smtClean="0">
                <a:latin typeface="Arial" pitchFamily="34" charset="0"/>
                <a:cs typeface="Arial" pitchFamily="34" charset="0"/>
              </a:rPr>
              <a:t>(n)).</a:t>
            </a:r>
          </a:p>
          <a:p>
            <a:pPr marL="342900" indent="-342900">
              <a:lnSpc>
                <a:spcPct val="90000"/>
              </a:lnSpc>
              <a:spcBef>
                <a:spcPct val="20000"/>
              </a:spcBef>
              <a:buSzPct val="75000"/>
              <a:buFont typeface="Arial" pitchFamily="34" charset="0"/>
              <a:buChar char="•"/>
            </a:pPr>
            <a:endParaRPr lang="en-US" sz="2400" dirty="0">
              <a:latin typeface="Arial" pitchFamily="34" charset="0"/>
              <a:cs typeface="Arial" pitchFamily="34" charset="0"/>
            </a:endParaRPr>
          </a:p>
          <a:p>
            <a:pPr marL="342900" indent="-342900">
              <a:lnSpc>
                <a:spcPct val="90000"/>
              </a:lnSpc>
              <a:spcBef>
                <a:spcPct val="20000"/>
              </a:spcBef>
              <a:buSzPct val="75000"/>
              <a:buFont typeface="Arial" pitchFamily="34" charset="0"/>
              <a:buChar char="•"/>
            </a:pPr>
            <a:endParaRPr lang="en-US" sz="2000" dirty="0" smtClean="0">
              <a:latin typeface="Arial" pitchFamily="34" charset="0"/>
              <a:cs typeface="Arial" pitchFamily="34" charset="0"/>
            </a:endParaRPr>
          </a:p>
        </p:txBody>
      </p:sp>
      <p:sp>
        <p:nvSpPr>
          <p:cNvPr id="5" name="Date Placeholder 3"/>
          <p:cNvSpPr>
            <a:spLocks noGrp="1"/>
          </p:cNvSpPr>
          <p:nvPr>
            <p:ph type="dt" sz="quarter" idx="10"/>
          </p:nvPr>
        </p:nvSpPr>
        <p:spPr>
          <a:xfrm>
            <a:off x="685800" y="6248400"/>
            <a:ext cx="1905000" cy="457200"/>
          </a:xfrm>
        </p:spPr>
        <p:txBody>
          <a:bodyPr/>
          <a:lstStyle/>
          <a:p>
            <a:pPr>
              <a:defRPr/>
            </a:pPr>
            <a:r>
              <a:rPr lang="en-US" smtClean="0"/>
              <a:t>JLM 20101208</a:t>
            </a:r>
            <a:endParaRPr lang="en-US" dirty="0"/>
          </a:p>
        </p:txBody>
      </p:sp>
      <p:sp>
        <p:nvSpPr>
          <p:cNvPr id="6" name="Slide Number Placeholder 5"/>
          <p:cNvSpPr>
            <a:spLocks noGrp="1"/>
          </p:cNvSpPr>
          <p:nvPr>
            <p:ph type="sldNum" sz="quarter" idx="12"/>
          </p:nvPr>
        </p:nvSpPr>
        <p:spPr>
          <a:xfrm>
            <a:off x="6553200" y="6248400"/>
            <a:ext cx="1905000" cy="457200"/>
          </a:xfrm>
        </p:spPr>
        <p:txBody>
          <a:bodyPr/>
          <a:lstStyle/>
          <a:p>
            <a:pPr>
              <a:defRPr/>
            </a:pPr>
            <a:fld id="{1CEC1130-5D64-4523-AC9A-312F8888CE08}" type="slidenum">
              <a:rPr lang="en-US"/>
              <a:pPr>
                <a:defRPr/>
              </a:pPr>
              <a:t>151</a:t>
            </a:fld>
            <a:endParaRPr lang="en-US"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Slide Number Placeholder 5"/>
          <p:cNvSpPr>
            <a:spLocks noGrp="1"/>
          </p:cNvSpPr>
          <p:nvPr>
            <p:ph type="sldNum" sz="quarter" idx="12"/>
          </p:nvPr>
        </p:nvSpPr>
        <p:spPr/>
        <p:txBody>
          <a:bodyPr/>
          <a:lstStyle/>
          <a:p>
            <a:pPr>
              <a:defRPr/>
            </a:pPr>
            <a:fld id="{1CEC1130-5D64-4523-AC9A-312F8888CE08}" type="slidenum">
              <a:rPr lang="en-US"/>
              <a:pPr>
                <a:defRPr/>
              </a:pPr>
              <a:t>152</a:t>
            </a:fld>
            <a:endParaRPr lang="en-US"/>
          </a:p>
        </p:txBody>
      </p:sp>
      <p:sp>
        <p:nvSpPr>
          <p:cNvPr id="287748" name="Rectangle 2"/>
          <p:cNvSpPr>
            <a:spLocks noGrp="1" noChangeArrowheads="1"/>
          </p:cNvSpPr>
          <p:nvPr>
            <p:ph type="title"/>
          </p:nvPr>
        </p:nvSpPr>
        <p:spPr>
          <a:xfrm>
            <a:off x="685800" y="76200"/>
            <a:ext cx="7772400" cy="838200"/>
          </a:xfrm>
        </p:spPr>
        <p:txBody>
          <a:bodyPr/>
          <a:lstStyle/>
          <a:p>
            <a:r>
              <a:rPr lang="en-US" sz="3600" dirty="0" smtClean="0"/>
              <a:t>Truncated differentials</a:t>
            </a:r>
          </a:p>
        </p:txBody>
      </p:sp>
      <p:sp>
        <p:nvSpPr>
          <p:cNvPr id="287749" name="Rectangle 3"/>
          <p:cNvSpPr>
            <a:spLocks noGrp="1" noChangeArrowheads="1"/>
          </p:cNvSpPr>
          <p:nvPr>
            <p:ph type="body" idx="1"/>
          </p:nvPr>
        </p:nvSpPr>
        <p:spPr>
          <a:xfrm>
            <a:off x="381000" y="1524000"/>
            <a:ext cx="8382000" cy="4419600"/>
          </a:xfrm>
        </p:spPr>
        <p:txBody>
          <a:bodyPr/>
          <a:lstStyle/>
          <a:p>
            <a:r>
              <a:rPr lang="en-US" sz="2400" dirty="0" smtClean="0"/>
              <a:t>For some ciphers it is possible to predict values of parts of the differences after each round of the cipher.</a:t>
            </a:r>
          </a:p>
          <a:p>
            <a:r>
              <a:rPr lang="en-US" sz="2400" dirty="0" smtClean="0"/>
              <a:t>A truncated differential can be seen as a collection of differentials.</a:t>
            </a:r>
          </a:p>
          <a:p>
            <a:endParaRPr lang="en-US" sz="2400" dirty="0" smtClean="0"/>
          </a:p>
          <a:p>
            <a:pPr>
              <a:buFontTx/>
              <a:buNone/>
            </a:pPr>
            <a:r>
              <a:rPr lang="en-US" sz="2400" dirty="0" smtClean="0"/>
              <a:t>Reference</a:t>
            </a:r>
          </a:p>
          <a:p>
            <a:pPr>
              <a:buFontTx/>
              <a:buNone/>
            </a:pPr>
            <a:r>
              <a:rPr lang="en-US" sz="2000" dirty="0" smtClean="0"/>
              <a:t>Knudsen, Truncated and higher order differentials.  FSE, 1995, Springer.</a:t>
            </a:r>
          </a:p>
        </p:txBody>
      </p:sp>
      <p:sp>
        <p:nvSpPr>
          <p:cNvPr id="7" name="Date Placeholder 6"/>
          <p:cNvSpPr>
            <a:spLocks noGrp="1"/>
          </p:cNvSpPr>
          <p:nvPr>
            <p:ph type="dt" sz="half" idx="10"/>
          </p:nvPr>
        </p:nvSpPr>
        <p:spPr/>
        <p:txBody>
          <a:bodyPr/>
          <a:lstStyle/>
          <a:p>
            <a:pPr>
              <a:defRPr/>
            </a:pPr>
            <a:r>
              <a:rPr lang="en-US" smtClean="0"/>
              <a:t>JLM 20101208</a:t>
            </a:r>
            <a:endParaRPr lang="en-US"/>
          </a:p>
        </p:txBody>
      </p:sp>
    </p:spTree>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Slide Number Placeholder 5"/>
          <p:cNvSpPr>
            <a:spLocks noGrp="1"/>
          </p:cNvSpPr>
          <p:nvPr>
            <p:ph type="sldNum" sz="quarter" idx="12"/>
          </p:nvPr>
        </p:nvSpPr>
        <p:spPr/>
        <p:txBody>
          <a:bodyPr/>
          <a:lstStyle/>
          <a:p>
            <a:pPr>
              <a:defRPr/>
            </a:pPr>
            <a:fld id="{3D6D3A06-A935-4557-8B20-1404D004809E}" type="slidenum">
              <a:rPr lang="en-US"/>
              <a:pPr>
                <a:defRPr/>
              </a:pPr>
              <a:t>153</a:t>
            </a:fld>
            <a:endParaRPr lang="en-US"/>
          </a:p>
        </p:txBody>
      </p:sp>
      <p:sp>
        <p:nvSpPr>
          <p:cNvPr id="288772" name="Rectangle 2"/>
          <p:cNvSpPr>
            <a:spLocks noGrp="1" noChangeArrowheads="1"/>
          </p:cNvSpPr>
          <p:nvPr>
            <p:ph type="title"/>
          </p:nvPr>
        </p:nvSpPr>
        <p:spPr>
          <a:xfrm>
            <a:off x="685800" y="76200"/>
            <a:ext cx="7772400" cy="838200"/>
          </a:xfrm>
        </p:spPr>
        <p:txBody>
          <a:bodyPr/>
          <a:lstStyle/>
          <a:p>
            <a:r>
              <a:rPr lang="en-US" sz="3600" dirty="0" smtClean="0"/>
              <a:t>Impossible differentials</a:t>
            </a:r>
          </a:p>
        </p:txBody>
      </p:sp>
      <p:sp>
        <p:nvSpPr>
          <p:cNvPr id="288773" name="Rectangle 3"/>
          <p:cNvSpPr>
            <a:spLocks noGrp="1" noChangeArrowheads="1"/>
          </p:cNvSpPr>
          <p:nvPr>
            <p:ph type="body" idx="1"/>
          </p:nvPr>
        </p:nvSpPr>
        <p:spPr>
          <a:xfrm>
            <a:off x="685800" y="1676400"/>
            <a:ext cx="8229600" cy="4419600"/>
          </a:xfrm>
        </p:spPr>
        <p:txBody>
          <a:bodyPr/>
          <a:lstStyle/>
          <a:p>
            <a:r>
              <a:rPr lang="en-US" altLang="ko-KR" sz="2400" dirty="0" smtClean="0">
                <a:ea typeface="Gulim" pitchFamily="34" charset="-127"/>
              </a:rPr>
              <a:t>By guessing some keys in the rounds not covered by the differential, one can discard a wrong value of the key if it would enable the cipher to take the differences given in the differential. </a:t>
            </a:r>
          </a:p>
          <a:p>
            <a:pPr>
              <a:buFontTx/>
              <a:buNone/>
            </a:pPr>
            <a:endParaRPr lang="en-US" altLang="ko-KR" sz="2400" dirty="0" smtClean="0">
              <a:ea typeface="Gulim" pitchFamily="34" charset="-127"/>
            </a:endParaRPr>
          </a:p>
          <a:p>
            <a:pPr>
              <a:buFontTx/>
              <a:buNone/>
            </a:pPr>
            <a:r>
              <a:rPr lang="en-US" sz="2000" u="sng" dirty="0" smtClean="0"/>
              <a:t>References</a:t>
            </a:r>
          </a:p>
          <a:p>
            <a:pPr>
              <a:buFontTx/>
              <a:buNone/>
            </a:pPr>
            <a:r>
              <a:rPr lang="en-US" sz="2000" dirty="0" err="1" smtClean="0"/>
              <a:t>Biham</a:t>
            </a:r>
            <a:r>
              <a:rPr lang="en-US" sz="2000" dirty="0" smtClean="0"/>
              <a:t>, </a:t>
            </a:r>
            <a:r>
              <a:rPr lang="en-US" sz="2000" dirty="0" err="1" smtClean="0"/>
              <a:t>Birykov</a:t>
            </a:r>
            <a:r>
              <a:rPr lang="en-US" sz="2000" dirty="0" smtClean="0"/>
              <a:t> and Shamir, Cryptanalysis of Skipjack reduced to 31 rounds using Impossible Differentials.   </a:t>
            </a:r>
            <a:r>
              <a:rPr lang="en-US" sz="2000" dirty="0" err="1" smtClean="0"/>
              <a:t>Eurocrypt</a:t>
            </a:r>
            <a:r>
              <a:rPr lang="en-US" sz="2000" dirty="0" smtClean="0"/>
              <a:t>, 99.</a:t>
            </a:r>
          </a:p>
          <a:p>
            <a:pPr>
              <a:buFontTx/>
              <a:buNone/>
            </a:pPr>
            <a:r>
              <a:rPr lang="en-US" sz="2000" dirty="0" err="1" smtClean="0"/>
              <a:t>Knutsen</a:t>
            </a:r>
            <a:r>
              <a:rPr lang="en-US" sz="2000" dirty="0" smtClean="0"/>
              <a:t>, DEAL a 128 bit cipher.  </a:t>
            </a:r>
          </a:p>
        </p:txBody>
      </p:sp>
      <p:sp>
        <p:nvSpPr>
          <p:cNvPr id="7" name="Date Placeholder 6"/>
          <p:cNvSpPr>
            <a:spLocks noGrp="1"/>
          </p:cNvSpPr>
          <p:nvPr>
            <p:ph type="dt" sz="half" idx="10"/>
          </p:nvPr>
        </p:nvSpPr>
        <p:spPr/>
        <p:txBody>
          <a:bodyPr/>
          <a:lstStyle/>
          <a:p>
            <a:pPr>
              <a:defRPr/>
            </a:pPr>
            <a:r>
              <a:rPr lang="en-US" smtClean="0"/>
              <a:t>JLM 20101208</a:t>
            </a:r>
            <a:endParaRPr lang="en-US"/>
          </a:p>
        </p:txBody>
      </p:sp>
    </p:spTree>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Slide Number Placeholder 5"/>
          <p:cNvSpPr>
            <a:spLocks noGrp="1"/>
          </p:cNvSpPr>
          <p:nvPr>
            <p:ph type="sldNum" sz="quarter" idx="12"/>
          </p:nvPr>
        </p:nvSpPr>
        <p:spPr/>
        <p:txBody>
          <a:bodyPr/>
          <a:lstStyle/>
          <a:p>
            <a:pPr>
              <a:defRPr/>
            </a:pPr>
            <a:fld id="{75B08942-E461-4ACE-A4AF-82E393EBC482}" type="slidenum">
              <a:rPr lang="en-US"/>
              <a:pPr>
                <a:defRPr/>
              </a:pPr>
              <a:t>154</a:t>
            </a:fld>
            <a:endParaRPr lang="en-US"/>
          </a:p>
        </p:txBody>
      </p:sp>
      <p:sp>
        <p:nvSpPr>
          <p:cNvPr id="289796" name="Rectangle 2"/>
          <p:cNvSpPr>
            <a:spLocks noGrp="1" noChangeArrowheads="1"/>
          </p:cNvSpPr>
          <p:nvPr>
            <p:ph type="title"/>
          </p:nvPr>
        </p:nvSpPr>
        <p:spPr>
          <a:xfrm>
            <a:off x="685800" y="228600"/>
            <a:ext cx="7772400" cy="762000"/>
          </a:xfrm>
        </p:spPr>
        <p:txBody>
          <a:bodyPr/>
          <a:lstStyle/>
          <a:p>
            <a:r>
              <a:rPr lang="en-US" altLang="ko-KR" sz="3600" dirty="0" smtClean="0">
                <a:ea typeface="Gulim" pitchFamily="34" charset="-127"/>
              </a:rPr>
              <a:t>Higher-order differentials</a:t>
            </a:r>
            <a:br>
              <a:rPr lang="en-US" altLang="ko-KR" sz="3600" dirty="0" smtClean="0">
                <a:ea typeface="Gulim" pitchFamily="34" charset="-127"/>
              </a:rPr>
            </a:br>
            <a:endParaRPr lang="en-US" sz="3600" dirty="0" smtClean="0"/>
          </a:p>
        </p:txBody>
      </p:sp>
      <p:sp>
        <p:nvSpPr>
          <p:cNvPr id="289797" name="Rectangle 3"/>
          <p:cNvSpPr>
            <a:spLocks noGrp="1" noChangeArrowheads="1"/>
          </p:cNvSpPr>
          <p:nvPr>
            <p:ph type="body" idx="1"/>
          </p:nvPr>
        </p:nvSpPr>
        <p:spPr>
          <a:xfrm>
            <a:off x="381000" y="1143000"/>
            <a:ext cx="8458200" cy="5181600"/>
          </a:xfrm>
        </p:spPr>
        <p:txBody>
          <a:bodyPr/>
          <a:lstStyle/>
          <a:p>
            <a:pPr>
              <a:lnSpc>
                <a:spcPct val="80000"/>
              </a:lnSpc>
            </a:pPr>
            <a:r>
              <a:rPr lang="en-US" sz="2400" dirty="0" smtClean="0"/>
              <a:t>An </a:t>
            </a:r>
            <a:r>
              <a:rPr lang="en-US" sz="2400" i="1" dirty="0" err="1" smtClean="0"/>
              <a:t>s</a:t>
            </a:r>
            <a:r>
              <a:rPr lang="en-US" sz="2400" baseline="30000" dirty="0" err="1" smtClean="0"/>
              <a:t>th</a:t>
            </a:r>
            <a:r>
              <a:rPr lang="en-US" sz="2400" dirty="0" smtClean="0"/>
              <a:t>-order differential is defined recursively as a (conventional) differential an (</a:t>
            </a:r>
            <a:r>
              <a:rPr lang="en-US" sz="2400" i="1" dirty="0" smtClean="0"/>
              <a:t>s-</a:t>
            </a:r>
            <a:r>
              <a:rPr lang="en-US" sz="2400" dirty="0" smtClean="0"/>
              <a:t>1)</a:t>
            </a:r>
            <a:r>
              <a:rPr lang="en-US" sz="2400" baseline="30000" dirty="0" err="1" smtClean="0"/>
              <a:t>st</a:t>
            </a:r>
            <a:r>
              <a:rPr lang="en-US" sz="2400" dirty="0" smtClean="0"/>
              <a:t> order differential. </a:t>
            </a:r>
          </a:p>
          <a:p>
            <a:pPr>
              <a:lnSpc>
                <a:spcPct val="80000"/>
              </a:lnSpc>
            </a:pPr>
            <a:r>
              <a:rPr lang="en-US" sz="2400" dirty="0" smtClean="0"/>
              <a:t>An</a:t>
            </a:r>
            <a:r>
              <a:rPr lang="en-US" sz="2400" i="1" dirty="0" smtClean="0"/>
              <a:t> </a:t>
            </a:r>
            <a:r>
              <a:rPr lang="en-US" sz="2400" i="1" dirty="0" err="1" smtClean="0"/>
              <a:t>s</a:t>
            </a:r>
            <a:r>
              <a:rPr lang="en-US" sz="2400" baseline="30000" dirty="0" err="1" smtClean="0"/>
              <a:t>th</a:t>
            </a:r>
            <a:r>
              <a:rPr lang="en-US" sz="2400" dirty="0" smtClean="0"/>
              <a:t> order differential consists of a collection of 2</a:t>
            </a:r>
            <a:r>
              <a:rPr lang="en-US" sz="2400" baseline="30000" dirty="0" smtClean="0"/>
              <a:t>s</a:t>
            </a:r>
            <a:r>
              <a:rPr lang="en-US" sz="2400" i="1" dirty="0" smtClean="0"/>
              <a:t> </a:t>
            </a:r>
            <a:r>
              <a:rPr lang="en-US" sz="2400" dirty="0" smtClean="0"/>
              <a:t>texts of </a:t>
            </a:r>
            <a:r>
              <a:rPr lang="en-US" sz="2400" dirty="0" err="1" smtClean="0"/>
              <a:t>pairwise</a:t>
            </a:r>
            <a:r>
              <a:rPr lang="en-US" sz="2400" dirty="0" smtClean="0"/>
              <a:t>, predetermined differences. </a:t>
            </a:r>
          </a:p>
          <a:p>
            <a:pPr>
              <a:lnSpc>
                <a:spcPct val="80000"/>
              </a:lnSpc>
            </a:pPr>
            <a:r>
              <a:rPr lang="en-US" sz="2400" dirty="0" smtClean="0"/>
              <a:t>Boomerang attack is special type of second-order differential attack which applies to ciphers for which one (first-order) differential applies well to one half of the cipher, and another (first order) differential applies well to the other half of the cipher.</a:t>
            </a:r>
          </a:p>
          <a:p>
            <a:pPr>
              <a:lnSpc>
                <a:spcPct val="80000"/>
              </a:lnSpc>
              <a:buFontTx/>
              <a:buNone/>
            </a:pPr>
            <a:endParaRPr lang="en-US" sz="2400" dirty="0" smtClean="0"/>
          </a:p>
          <a:p>
            <a:pPr>
              <a:lnSpc>
                <a:spcPct val="80000"/>
              </a:lnSpc>
              <a:buFontTx/>
              <a:buNone/>
            </a:pPr>
            <a:r>
              <a:rPr lang="en-US" sz="2400" u="sng" dirty="0" smtClean="0"/>
              <a:t>References</a:t>
            </a:r>
          </a:p>
          <a:p>
            <a:pPr>
              <a:lnSpc>
                <a:spcPct val="80000"/>
              </a:lnSpc>
              <a:buFontTx/>
              <a:buNone/>
            </a:pPr>
            <a:r>
              <a:rPr lang="en-US" sz="2000" dirty="0" smtClean="0"/>
              <a:t>Knudsen, Truncated and higher order differentials.  FSE, 1995, Springer.</a:t>
            </a:r>
            <a:r>
              <a:rPr lang="en-US" altLang="ko-KR" sz="2000" dirty="0" smtClean="0">
                <a:ea typeface="Gulim" pitchFamily="34" charset="-127"/>
              </a:rPr>
              <a:t> </a:t>
            </a:r>
          </a:p>
          <a:p>
            <a:pPr>
              <a:lnSpc>
                <a:spcPct val="80000"/>
              </a:lnSpc>
              <a:buFontTx/>
              <a:buNone/>
            </a:pPr>
            <a:r>
              <a:rPr lang="en-US" altLang="ko-KR" sz="2000" dirty="0" smtClean="0">
                <a:ea typeface="Gulim" pitchFamily="34" charset="-127"/>
              </a:rPr>
              <a:t>Lai, Higher order derivatives and differential cryptanalysis.</a:t>
            </a:r>
            <a:endParaRPr lang="en-US" sz="2000" dirty="0" smtClean="0"/>
          </a:p>
          <a:p>
            <a:pPr>
              <a:lnSpc>
                <a:spcPct val="80000"/>
              </a:lnSpc>
              <a:buFontTx/>
              <a:buNone/>
            </a:pPr>
            <a:r>
              <a:rPr lang="en-US" sz="2000" dirty="0" smtClean="0"/>
              <a:t>Wagner, The boomerang attack. FSE, 99.</a:t>
            </a:r>
            <a:r>
              <a:rPr lang="en-US" altLang="ko-KR" sz="2000" dirty="0" smtClean="0">
                <a:ea typeface="Gulim" pitchFamily="34" charset="-127"/>
              </a:rPr>
              <a:t> </a:t>
            </a:r>
            <a:endParaRPr lang="en-US" sz="2000" dirty="0" smtClean="0"/>
          </a:p>
        </p:txBody>
      </p:sp>
      <p:sp>
        <p:nvSpPr>
          <p:cNvPr id="7" name="Date Placeholder 6"/>
          <p:cNvSpPr>
            <a:spLocks noGrp="1"/>
          </p:cNvSpPr>
          <p:nvPr>
            <p:ph type="dt" sz="half" idx="10"/>
          </p:nvPr>
        </p:nvSpPr>
        <p:spPr/>
        <p:txBody>
          <a:bodyPr/>
          <a:lstStyle/>
          <a:p>
            <a:pPr>
              <a:defRPr/>
            </a:pPr>
            <a:r>
              <a:rPr lang="en-US" smtClean="0"/>
              <a:t>JLM 20101208</a:t>
            </a:r>
            <a:endParaRPr lang="en-US"/>
          </a:p>
        </p:txBody>
      </p:sp>
    </p:spTree>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Slide Number Placeholder 5"/>
          <p:cNvSpPr>
            <a:spLocks noGrp="1"/>
          </p:cNvSpPr>
          <p:nvPr>
            <p:ph type="sldNum" sz="quarter" idx="12"/>
          </p:nvPr>
        </p:nvSpPr>
        <p:spPr/>
        <p:txBody>
          <a:bodyPr/>
          <a:lstStyle/>
          <a:p>
            <a:pPr>
              <a:defRPr/>
            </a:pPr>
            <a:fld id="{E3262892-1B35-43EC-827A-2E2DA5829172}" type="slidenum">
              <a:rPr lang="en-US"/>
              <a:pPr>
                <a:defRPr/>
              </a:pPr>
              <a:t>155</a:t>
            </a:fld>
            <a:endParaRPr lang="en-US"/>
          </a:p>
        </p:txBody>
      </p:sp>
      <p:sp>
        <p:nvSpPr>
          <p:cNvPr id="290820" name="Rectangle 2"/>
          <p:cNvSpPr>
            <a:spLocks noGrp="1" noChangeArrowheads="1"/>
          </p:cNvSpPr>
          <p:nvPr>
            <p:ph type="title"/>
          </p:nvPr>
        </p:nvSpPr>
        <p:spPr>
          <a:xfrm>
            <a:off x="685800" y="0"/>
            <a:ext cx="7772400" cy="914400"/>
          </a:xfrm>
        </p:spPr>
        <p:txBody>
          <a:bodyPr/>
          <a:lstStyle/>
          <a:p>
            <a:r>
              <a:rPr lang="en-US" sz="3600" dirty="0" smtClean="0"/>
              <a:t>Mod </a:t>
            </a:r>
            <a:r>
              <a:rPr lang="en-US" sz="3600" i="1" dirty="0" smtClean="0"/>
              <a:t>n </a:t>
            </a:r>
            <a:r>
              <a:rPr lang="en-US" sz="3600" dirty="0" smtClean="0"/>
              <a:t>cryptanalysis</a:t>
            </a:r>
          </a:p>
        </p:txBody>
      </p:sp>
      <p:sp>
        <p:nvSpPr>
          <p:cNvPr id="290821" name="Rectangle 3"/>
          <p:cNvSpPr>
            <a:spLocks noGrp="1" noChangeArrowheads="1"/>
          </p:cNvSpPr>
          <p:nvPr>
            <p:ph type="body" idx="1"/>
          </p:nvPr>
        </p:nvSpPr>
        <p:spPr>
          <a:xfrm>
            <a:off x="533400" y="1524000"/>
            <a:ext cx="8077200" cy="4419600"/>
          </a:xfrm>
        </p:spPr>
        <p:txBody>
          <a:bodyPr/>
          <a:lstStyle/>
          <a:p>
            <a:pPr>
              <a:lnSpc>
                <a:spcPct val="90000"/>
              </a:lnSpc>
            </a:pPr>
            <a:r>
              <a:rPr lang="en-US" sz="2400" smtClean="0"/>
              <a:t>Generalization of the linear attacks applicable to ciphers for which some words (in some intermediate ciphertext) are biased modulo </a:t>
            </a:r>
            <a:r>
              <a:rPr lang="en-US" sz="2400" i="1" smtClean="0"/>
              <a:t>n</a:t>
            </a:r>
            <a:r>
              <a:rPr lang="en-US" sz="2400" smtClean="0"/>
              <a:t>, where </a:t>
            </a:r>
            <a:r>
              <a:rPr lang="en-US" sz="2400" i="1" smtClean="0"/>
              <a:t>n </a:t>
            </a:r>
            <a:r>
              <a:rPr lang="en-US" sz="2400" smtClean="0"/>
              <a:t>typically is a small integer. </a:t>
            </a:r>
          </a:p>
          <a:p>
            <a:pPr>
              <a:lnSpc>
                <a:spcPct val="90000"/>
              </a:lnSpc>
            </a:pPr>
            <a:r>
              <a:rPr lang="en-US" sz="2400" smtClean="0"/>
              <a:t>Ciphers that use only bitwise rotations and additions modulo 232 are p</a:t>
            </a:r>
            <a:r>
              <a:rPr lang="en-US" altLang="ko-KR" sz="2400" smtClean="0">
                <a:ea typeface="Gulim" pitchFamily="34" charset="-127"/>
              </a:rPr>
              <a:t>otentially vulnerable to these kinds of attacks. </a:t>
            </a:r>
          </a:p>
          <a:p>
            <a:pPr>
              <a:lnSpc>
                <a:spcPct val="90000"/>
              </a:lnSpc>
            </a:pPr>
            <a:endParaRPr lang="en-US" altLang="ko-KR" sz="2400" smtClean="0">
              <a:ea typeface="Gulim" pitchFamily="34" charset="-127"/>
            </a:endParaRPr>
          </a:p>
          <a:p>
            <a:pPr>
              <a:lnSpc>
                <a:spcPct val="90000"/>
              </a:lnSpc>
              <a:buFontTx/>
              <a:buNone/>
            </a:pPr>
            <a:endParaRPr lang="en-US" altLang="ko-KR" sz="2400" smtClean="0">
              <a:ea typeface="Gulim" pitchFamily="34" charset="-127"/>
            </a:endParaRPr>
          </a:p>
          <a:p>
            <a:pPr>
              <a:lnSpc>
                <a:spcPct val="90000"/>
              </a:lnSpc>
              <a:buFontTx/>
              <a:buNone/>
            </a:pPr>
            <a:r>
              <a:rPr lang="en-US" sz="2000" u="sng" smtClean="0"/>
              <a:t>References</a:t>
            </a:r>
          </a:p>
          <a:p>
            <a:pPr>
              <a:lnSpc>
                <a:spcPct val="90000"/>
              </a:lnSpc>
              <a:buFontTx/>
              <a:buNone/>
            </a:pPr>
            <a:r>
              <a:rPr lang="en-US" altLang="ko-KR" sz="2000" smtClean="0">
                <a:ea typeface="Gulim" pitchFamily="34" charset="-127"/>
              </a:rPr>
              <a:t>Kelsey, Schneier, and Wagner. Mod </a:t>
            </a:r>
            <a:r>
              <a:rPr lang="en-US" altLang="ko-KR" sz="2000" i="1" smtClean="0">
                <a:ea typeface="Gulim" pitchFamily="34" charset="-127"/>
              </a:rPr>
              <a:t>n </a:t>
            </a:r>
            <a:r>
              <a:rPr lang="en-US" altLang="ko-KR" sz="2000" smtClean="0">
                <a:ea typeface="Gulim" pitchFamily="34" charset="-127"/>
              </a:rPr>
              <a:t>cryptanalysis, with applications against RC5P and M6. </a:t>
            </a:r>
            <a:r>
              <a:rPr lang="en-US" sz="2000" smtClean="0"/>
              <a:t>.  FSE 1999. Springer.</a:t>
            </a:r>
            <a:r>
              <a:rPr lang="en-US" altLang="ko-KR" sz="2000" smtClean="0">
                <a:ea typeface="Gulim" pitchFamily="34" charset="-127"/>
              </a:rPr>
              <a:t> </a:t>
            </a:r>
          </a:p>
          <a:p>
            <a:pPr>
              <a:lnSpc>
                <a:spcPct val="90000"/>
              </a:lnSpc>
              <a:buFontTx/>
              <a:buNone/>
            </a:pPr>
            <a:endParaRPr lang="en-US" sz="2000" smtClean="0"/>
          </a:p>
        </p:txBody>
      </p:sp>
      <p:sp>
        <p:nvSpPr>
          <p:cNvPr id="7" name="Date Placeholder 6"/>
          <p:cNvSpPr>
            <a:spLocks noGrp="1"/>
          </p:cNvSpPr>
          <p:nvPr>
            <p:ph type="dt" sz="half" idx="10"/>
          </p:nvPr>
        </p:nvSpPr>
        <p:spPr/>
        <p:txBody>
          <a:bodyPr/>
          <a:lstStyle/>
          <a:p>
            <a:pPr>
              <a:defRPr/>
            </a:pPr>
            <a:r>
              <a:rPr lang="en-US" smtClean="0"/>
              <a:t>JLM 20101208</a:t>
            </a:r>
            <a:endParaRPr lang="en-US"/>
          </a:p>
        </p:txBody>
      </p:sp>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Slide Number Placeholder 5"/>
          <p:cNvSpPr>
            <a:spLocks noGrp="1"/>
          </p:cNvSpPr>
          <p:nvPr>
            <p:ph type="sldNum" sz="quarter" idx="12"/>
          </p:nvPr>
        </p:nvSpPr>
        <p:spPr/>
        <p:txBody>
          <a:bodyPr/>
          <a:lstStyle/>
          <a:p>
            <a:pPr>
              <a:defRPr/>
            </a:pPr>
            <a:fld id="{1CEC1130-5D64-4523-AC9A-312F8888CE08}" type="slidenum">
              <a:rPr lang="en-US"/>
              <a:pPr>
                <a:defRPr/>
              </a:pPr>
              <a:t>156</a:t>
            </a:fld>
            <a:endParaRPr lang="en-US"/>
          </a:p>
        </p:txBody>
      </p:sp>
      <p:sp>
        <p:nvSpPr>
          <p:cNvPr id="287748" name="Rectangle 2"/>
          <p:cNvSpPr>
            <a:spLocks noGrp="1" noChangeArrowheads="1"/>
          </p:cNvSpPr>
          <p:nvPr>
            <p:ph type="title"/>
          </p:nvPr>
        </p:nvSpPr>
        <p:spPr>
          <a:xfrm>
            <a:off x="685800" y="0"/>
            <a:ext cx="7772400" cy="762000"/>
          </a:xfrm>
        </p:spPr>
        <p:txBody>
          <a:bodyPr/>
          <a:lstStyle/>
          <a:p>
            <a:r>
              <a:rPr lang="en-US" sz="3600" dirty="0" smtClean="0"/>
              <a:t>Boomerang</a:t>
            </a:r>
          </a:p>
        </p:txBody>
      </p:sp>
      <p:sp>
        <p:nvSpPr>
          <p:cNvPr id="287749" name="Rectangle 3"/>
          <p:cNvSpPr>
            <a:spLocks noGrp="1" noChangeArrowheads="1"/>
          </p:cNvSpPr>
          <p:nvPr>
            <p:ph type="body" idx="1"/>
          </p:nvPr>
        </p:nvSpPr>
        <p:spPr>
          <a:xfrm>
            <a:off x="304800" y="1143000"/>
            <a:ext cx="6172200" cy="5181600"/>
          </a:xfrm>
        </p:spPr>
        <p:txBody>
          <a:bodyPr/>
          <a:lstStyle/>
          <a:p>
            <a:r>
              <a:rPr lang="en-US" sz="2000" dirty="0" smtClean="0"/>
              <a:t>E=E</a:t>
            </a:r>
            <a:r>
              <a:rPr lang="en-US" sz="2000" baseline="-25000" dirty="0" smtClean="0"/>
              <a:t>1</a:t>
            </a:r>
            <a:r>
              <a:rPr lang="en-US" sz="2000" dirty="0" smtClean="0"/>
              <a:t> E</a:t>
            </a:r>
            <a:r>
              <a:rPr lang="en-US" sz="2000" baseline="-25000" dirty="0" smtClean="0"/>
              <a:t>0</a:t>
            </a:r>
            <a:r>
              <a:rPr lang="en-US" sz="2000" dirty="0" smtClean="0"/>
              <a:t>.  E</a:t>
            </a:r>
            <a:r>
              <a:rPr lang="en-US" sz="2000" baseline="-25000" dirty="0" smtClean="0"/>
              <a:t>0 </a:t>
            </a:r>
            <a:r>
              <a:rPr lang="en-US" sz="2000" dirty="0" smtClean="0"/>
              <a:t>: </a:t>
            </a:r>
            <a:r>
              <a:rPr lang="en-US" sz="2000" dirty="0" err="1" smtClean="0">
                <a:latin typeface="Math1Mono"/>
              </a:rPr>
              <a:t>a</a:t>
            </a:r>
            <a:r>
              <a:rPr lang="en-US" sz="2000" dirty="0" err="1" smtClean="0">
                <a:sym typeface="Wingdings" pitchFamily="2" charset="2"/>
              </a:rPr>
              <a:t></a:t>
            </a:r>
            <a:r>
              <a:rPr lang="en-US" sz="2000" dirty="0" err="1" smtClean="0">
                <a:latin typeface="Math1Mono"/>
              </a:rPr>
              <a:t>b</a:t>
            </a:r>
            <a:r>
              <a:rPr lang="en-US" sz="2000" dirty="0" smtClean="0"/>
              <a:t>, p; E</a:t>
            </a:r>
            <a:r>
              <a:rPr lang="en-US" sz="2000" baseline="-25000" dirty="0" smtClean="0"/>
              <a:t>1</a:t>
            </a:r>
            <a:r>
              <a:rPr lang="en-US" sz="2000" dirty="0" smtClean="0"/>
              <a:t>: </a:t>
            </a:r>
            <a:r>
              <a:rPr lang="en-US" sz="2000" dirty="0" err="1" smtClean="0">
                <a:latin typeface="Math1Mono"/>
              </a:rPr>
              <a:t>g</a:t>
            </a:r>
            <a:r>
              <a:rPr lang="en-US" sz="2000" dirty="0" err="1" smtClean="0">
                <a:sym typeface="Wingdings" pitchFamily="2" charset="2"/>
              </a:rPr>
              <a:t></a:t>
            </a:r>
            <a:r>
              <a:rPr lang="en-US" sz="2000" dirty="0" err="1" smtClean="0">
                <a:latin typeface="Math1Mono"/>
              </a:rPr>
              <a:t>d</a:t>
            </a:r>
            <a:r>
              <a:rPr lang="en-US" sz="2000" dirty="0" smtClean="0"/>
              <a:t>, q.  </a:t>
            </a:r>
          </a:p>
          <a:p>
            <a:pPr marL="857250" lvl="1" indent="-457200">
              <a:buFont typeface="+mj-lt"/>
              <a:buAutoNum type="arabicPeriod"/>
            </a:pPr>
            <a:r>
              <a:rPr lang="en-US" sz="2000" dirty="0" smtClean="0"/>
              <a:t>Pick: P</a:t>
            </a:r>
            <a:r>
              <a:rPr lang="en-US" sz="2000" baseline="-25000" dirty="0" smtClean="0"/>
              <a:t>1</a:t>
            </a:r>
            <a:r>
              <a:rPr lang="en-US" sz="2000" dirty="0" smtClean="0">
                <a:latin typeface="Math1Mono"/>
              </a:rPr>
              <a:t>⊕</a:t>
            </a:r>
            <a:r>
              <a:rPr lang="en-US" sz="2000" dirty="0" smtClean="0"/>
              <a:t>P</a:t>
            </a:r>
            <a:r>
              <a:rPr lang="en-US" sz="2000" baseline="-25000" dirty="0" smtClean="0"/>
              <a:t>2</a:t>
            </a:r>
            <a:r>
              <a:rPr lang="en-US" sz="2000" dirty="0" smtClean="0"/>
              <a:t>= </a:t>
            </a:r>
            <a:r>
              <a:rPr lang="en-US" sz="2000" dirty="0" smtClean="0">
                <a:latin typeface="Math1Mono"/>
              </a:rPr>
              <a:t>a</a:t>
            </a:r>
            <a:r>
              <a:rPr lang="en-US" sz="2000" dirty="0" smtClean="0"/>
              <a:t>. </a:t>
            </a:r>
          </a:p>
          <a:p>
            <a:pPr marL="857250" lvl="1" indent="-457200">
              <a:buFont typeface="+mj-lt"/>
              <a:buAutoNum type="arabicPeriod"/>
            </a:pPr>
            <a:r>
              <a:rPr lang="en-US" sz="2000" dirty="0" smtClean="0"/>
              <a:t>Ask for (C</a:t>
            </a:r>
            <a:r>
              <a:rPr lang="en-US" sz="2000" baseline="-25000" dirty="0" smtClean="0"/>
              <a:t>1</a:t>
            </a:r>
            <a:r>
              <a:rPr lang="en-US" sz="2000" dirty="0" smtClean="0"/>
              <a:t>, C</a:t>
            </a:r>
            <a:r>
              <a:rPr lang="en-US" sz="2000" baseline="-25000" dirty="0" smtClean="0"/>
              <a:t>2</a:t>
            </a:r>
            <a:r>
              <a:rPr lang="en-US" sz="2000" dirty="0" smtClean="0"/>
              <a:t>). </a:t>
            </a:r>
          </a:p>
          <a:p>
            <a:pPr marL="857250" lvl="1" indent="-457200">
              <a:buFont typeface="+mj-lt"/>
              <a:buAutoNum type="arabicPeriod"/>
            </a:pPr>
            <a:r>
              <a:rPr lang="en-US" sz="2000" dirty="0" smtClean="0"/>
              <a:t>Compute: C</a:t>
            </a:r>
            <a:r>
              <a:rPr lang="en-US" sz="2000" baseline="-25000" dirty="0" smtClean="0"/>
              <a:t>3</a:t>
            </a:r>
            <a:r>
              <a:rPr lang="en-US" sz="2000" dirty="0" smtClean="0"/>
              <a:t>= C</a:t>
            </a:r>
            <a:r>
              <a:rPr lang="en-US" sz="2000" baseline="-25000" dirty="0" smtClean="0"/>
              <a:t>1</a:t>
            </a:r>
            <a:r>
              <a:rPr lang="en-US" sz="2000" dirty="0">
                <a:latin typeface="Math1Mono"/>
              </a:rPr>
              <a:t> ⊕ d</a:t>
            </a:r>
            <a:r>
              <a:rPr lang="en-US" sz="2000" dirty="0" smtClean="0">
                <a:latin typeface="Math1" pitchFamily="2" charset="2"/>
              </a:rPr>
              <a:t>, </a:t>
            </a:r>
            <a:r>
              <a:rPr lang="en-US" sz="2000" dirty="0" smtClean="0"/>
              <a:t>C</a:t>
            </a:r>
            <a:r>
              <a:rPr lang="en-US" sz="2000" baseline="-25000" dirty="0" smtClean="0"/>
              <a:t>4</a:t>
            </a:r>
            <a:r>
              <a:rPr lang="en-US" sz="2000" dirty="0" smtClean="0"/>
              <a:t>= C</a:t>
            </a:r>
            <a:r>
              <a:rPr lang="en-US" sz="2000" baseline="-25000" dirty="0" smtClean="0"/>
              <a:t>2</a:t>
            </a:r>
            <a:r>
              <a:rPr lang="en-US" sz="2000" dirty="0">
                <a:latin typeface="Math1Mono"/>
              </a:rPr>
              <a:t> ⊕ d</a:t>
            </a:r>
            <a:r>
              <a:rPr lang="en-US" sz="2000" dirty="0" smtClean="0">
                <a:latin typeface="Math1" pitchFamily="2" charset="2"/>
              </a:rPr>
              <a:t>.</a:t>
            </a:r>
          </a:p>
          <a:p>
            <a:pPr marL="857250" lvl="1" indent="-457200">
              <a:buFont typeface="+mj-lt"/>
              <a:buAutoNum type="arabicPeriod"/>
            </a:pPr>
            <a:r>
              <a:rPr lang="en-US" sz="2000" dirty="0" smtClean="0">
                <a:latin typeface="Arial" pitchFamily="34" charset="0"/>
                <a:cs typeface="Arial" pitchFamily="34" charset="0"/>
              </a:rPr>
              <a:t>Request P</a:t>
            </a:r>
            <a:r>
              <a:rPr lang="en-US" sz="2000" baseline="-25000" dirty="0" smtClean="0">
                <a:latin typeface="Arial" pitchFamily="34" charset="0"/>
                <a:cs typeface="Arial" pitchFamily="34" charset="0"/>
              </a:rPr>
              <a:t>3</a:t>
            </a:r>
            <a:r>
              <a:rPr lang="en-US" sz="2000" dirty="0" smtClean="0">
                <a:latin typeface="Arial" pitchFamily="34" charset="0"/>
                <a:cs typeface="Arial" pitchFamily="34" charset="0"/>
              </a:rPr>
              <a:t>= E</a:t>
            </a:r>
            <a:r>
              <a:rPr lang="en-US" sz="2000" baseline="30000" dirty="0" smtClean="0">
                <a:latin typeface="Arial" pitchFamily="34" charset="0"/>
                <a:cs typeface="Arial" pitchFamily="34" charset="0"/>
              </a:rPr>
              <a:t>-1</a:t>
            </a:r>
            <a:r>
              <a:rPr lang="en-US" sz="2000" dirty="0" smtClean="0">
                <a:latin typeface="Arial" pitchFamily="34" charset="0"/>
                <a:cs typeface="Arial" pitchFamily="34" charset="0"/>
              </a:rPr>
              <a:t>(C</a:t>
            </a:r>
            <a:r>
              <a:rPr lang="en-US" sz="2000" baseline="-25000" dirty="0" smtClean="0">
                <a:latin typeface="Arial" pitchFamily="34" charset="0"/>
                <a:cs typeface="Arial" pitchFamily="34" charset="0"/>
              </a:rPr>
              <a:t>3</a:t>
            </a:r>
            <a:r>
              <a:rPr lang="en-US" sz="2000" dirty="0" smtClean="0">
                <a:latin typeface="Arial" pitchFamily="34" charset="0"/>
                <a:cs typeface="Arial" pitchFamily="34" charset="0"/>
              </a:rPr>
              <a:t>), P</a:t>
            </a:r>
            <a:r>
              <a:rPr lang="en-US" sz="2000" baseline="-25000" dirty="0" smtClean="0">
                <a:latin typeface="Arial" pitchFamily="34" charset="0"/>
                <a:cs typeface="Arial" pitchFamily="34" charset="0"/>
              </a:rPr>
              <a:t>4</a:t>
            </a:r>
            <a:r>
              <a:rPr lang="en-US" sz="2000" dirty="0" smtClean="0">
                <a:latin typeface="Arial" pitchFamily="34" charset="0"/>
                <a:cs typeface="Arial" pitchFamily="34" charset="0"/>
              </a:rPr>
              <a:t>= E</a:t>
            </a:r>
            <a:r>
              <a:rPr lang="en-US" sz="2000" baseline="30000" dirty="0" smtClean="0">
                <a:latin typeface="Arial" pitchFamily="34" charset="0"/>
                <a:cs typeface="Arial" pitchFamily="34" charset="0"/>
              </a:rPr>
              <a:t>-1</a:t>
            </a:r>
            <a:r>
              <a:rPr lang="en-US" sz="2000" dirty="0" smtClean="0">
                <a:latin typeface="Arial" pitchFamily="34" charset="0"/>
                <a:cs typeface="Arial" pitchFamily="34" charset="0"/>
              </a:rPr>
              <a:t>(C</a:t>
            </a:r>
            <a:r>
              <a:rPr lang="en-US" sz="2000" baseline="-25000" dirty="0" smtClean="0">
                <a:latin typeface="Arial" pitchFamily="34" charset="0"/>
                <a:cs typeface="Arial" pitchFamily="34" charset="0"/>
              </a:rPr>
              <a:t>4</a:t>
            </a:r>
            <a:r>
              <a:rPr lang="en-US" sz="2000" dirty="0" smtClean="0">
                <a:latin typeface="Arial" pitchFamily="34" charset="0"/>
                <a:cs typeface="Arial" pitchFamily="34" charset="0"/>
              </a:rPr>
              <a:t>).</a:t>
            </a:r>
          </a:p>
          <a:p>
            <a:r>
              <a:rPr lang="en-US" sz="2000" dirty="0" smtClean="0"/>
              <a:t>E</a:t>
            </a:r>
            <a:r>
              <a:rPr lang="en-US" sz="2000" baseline="-25000" dirty="0" smtClean="0"/>
              <a:t>0</a:t>
            </a:r>
            <a:r>
              <a:rPr lang="en-US" sz="2000" dirty="0" smtClean="0"/>
              <a:t>(P</a:t>
            </a:r>
            <a:r>
              <a:rPr lang="en-US" sz="2000" baseline="-25000" dirty="0" smtClean="0"/>
              <a:t>1</a:t>
            </a:r>
            <a:r>
              <a:rPr lang="en-US" sz="2000" dirty="0" smtClean="0">
                <a:latin typeface="Math1"/>
              </a:rPr>
              <a:t> </a:t>
            </a:r>
            <a:r>
              <a:rPr lang="en-US" sz="2000" dirty="0" smtClean="0"/>
              <a:t>)=I</a:t>
            </a:r>
            <a:r>
              <a:rPr lang="en-US" sz="2000" baseline="-25000" dirty="0" smtClean="0"/>
              <a:t>1</a:t>
            </a:r>
            <a:r>
              <a:rPr lang="en-US" sz="2000" dirty="0" smtClean="0"/>
              <a:t>, E</a:t>
            </a:r>
            <a:r>
              <a:rPr lang="en-US" sz="2000" baseline="-25000" dirty="0" smtClean="0"/>
              <a:t>0</a:t>
            </a:r>
            <a:r>
              <a:rPr lang="en-US" sz="2000" dirty="0" smtClean="0"/>
              <a:t>(P</a:t>
            </a:r>
            <a:r>
              <a:rPr lang="en-US" sz="2000" baseline="-25000" dirty="0" smtClean="0"/>
              <a:t>2</a:t>
            </a:r>
            <a:r>
              <a:rPr lang="en-US" sz="2000" dirty="0" smtClean="0"/>
              <a:t> )=I</a:t>
            </a:r>
            <a:r>
              <a:rPr lang="en-US" sz="2000" baseline="-25000" dirty="0" smtClean="0"/>
              <a:t>2</a:t>
            </a:r>
            <a:r>
              <a:rPr lang="en-US" sz="2000" dirty="0" smtClean="0"/>
              <a:t>, E</a:t>
            </a:r>
            <a:r>
              <a:rPr lang="en-US" sz="2000" baseline="-25000" dirty="0" smtClean="0"/>
              <a:t>0</a:t>
            </a:r>
            <a:r>
              <a:rPr lang="en-US" sz="2000" dirty="0" smtClean="0"/>
              <a:t>(P</a:t>
            </a:r>
            <a:r>
              <a:rPr lang="en-US" sz="2000" baseline="-25000" dirty="0" smtClean="0"/>
              <a:t>3</a:t>
            </a:r>
            <a:r>
              <a:rPr lang="en-US" sz="2000" dirty="0" smtClean="0"/>
              <a:t>)=I</a:t>
            </a:r>
            <a:r>
              <a:rPr lang="en-US" sz="2000" baseline="-25000" dirty="0" smtClean="0"/>
              <a:t>3</a:t>
            </a:r>
            <a:r>
              <a:rPr lang="en-US" sz="2000" dirty="0" smtClean="0"/>
              <a:t>, E</a:t>
            </a:r>
            <a:r>
              <a:rPr lang="en-US" sz="2000" baseline="-25000" dirty="0" smtClean="0"/>
              <a:t>0</a:t>
            </a:r>
            <a:r>
              <a:rPr lang="en-US" sz="2000" dirty="0" smtClean="0"/>
              <a:t>(P</a:t>
            </a:r>
            <a:r>
              <a:rPr lang="en-US" sz="2000" baseline="-25000" dirty="0" smtClean="0"/>
              <a:t>4</a:t>
            </a:r>
            <a:r>
              <a:rPr lang="en-US" sz="2000" dirty="0" smtClean="0"/>
              <a:t>)=I</a:t>
            </a:r>
            <a:r>
              <a:rPr lang="en-US" sz="2000" baseline="-25000" dirty="0" smtClean="0"/>
              <a:t>4</a:t>
            </a:r>
            <a:r>
              <a:rPr lang="en-US" sz="2000" dirty="0" smtClean="0"/>
              <a:t>. </a:t>
            </a:r>
          </a:p>
          <a:p>
            <a:r>
              <a:rPr lang="en-US" sz="2000" dirty="0" smtClean="0"/>
              <a:t>E</a:t>
            </a:r>
            <a:r>
              <a:rPr lang="en-US" sz="2000" baseline="-25000" dirty="0" smtClean="0"/>
              <a:t>1</a:t>
            </a:r>
            <a:r>
              <a:rPr lang="en-US" sz="2000" dirty="0" smtClean="0"/>
              <a:t>(I</a:t>
            </a:r>
            <a:r>
              <a:rPr lang="en-US" sz="2000" baseline="-25000" dirty="0" smtClean="0"/>
              <a:t>1</a:t>
            </a:r>
            <a:r>
              <a:rPr lang="en-US" sz="2000" dirty="0" smtClean="0"/>
              <a:t>)=C</a:t>
            </a:r>
            <a:r>
              <a:rPr lang="en-US" sz="2000" baseline="-25000" dirty="0" smtClean="0"/>
              <a:t>1</a:t>
            </a:r>
            <a:r>
              <a:rPr lang="en-US" sz="2000" dirty="0" smtClean="0"/>
              <a:t>, E</a:t>
            </a:r>
            <a:r>
              <a:rPr lang="en-US" sz="2000" baseline="-25000" dirty="0" smtClean="0"/>
              <a:t>1</a:t>
            </a:r>
            <a:r>
              <a:rPr lang="en-US" sz="2000" dirty="0" smtClean="0"/>
              <a:t>(I</a:t>
            </a:r>
            <a:r>
              <a:rPr lang="en-US" sz="2000" baseline="-25000" dirty="0" smtClean="0"/>
              <a:t>2</a:t>
            </a:r>
            <a:r>
              <a:rPr lang="en-US" sz="2000" dirty="0" smtClean="0"/>
              <a:t>)=C</a:t>
            </a:r>
            <a:r>
              <a:rPr lang="en-US" sz="2000" baseline="-25000" dirty="0" smtClean="0"/>
              <a:t>2</a:t>
            </a:r>
            <a:r>
              <a:rPr lang="en-US" sz="2000" dirty="0" smtClean="0"/>
              <a:t>, E</a:t>
            </a:r>
            <a:r>
              <a:rPr lang="en-US" sz="2000" baseline="-25000" dirty="0" smtClean="0"/>
              <a:t>1</a:t>
            </a:r>
            <a:r>
              <a:rPr lang="en-US" sz="2000" dirty="0" smtClean="0"/>
              <a:t>(I</a:t>
            </a:r>
            <a:r>
              <a:rPr lang="en-US" sz="2000" baseline="-25000" dirty="0" smtClean="0"/>
              <a:t>3</a:t>
            </a:r>
            <a:r>
              <a:rPr lang="en-US" sz="2000" dirty="0" smtClean="0"/>
              <a:t>)=C</a:t>
            </a:r>
            <a:r>
              <a:rPr lang="en-US" sz="2000" baseline="-25000" dirty="0" smtClean="0"/>
              <a:t>3</a:t>
            </a:r>
            <a:r>
              <a:rPr lang="en-US" sz="2000" dirty="0" smtClean="0"/>
              <a:t>, E</a:t>
            </a:r>
            <a:r>
              <a:rPr lang="en-US" sz="2000" baseline="-25000" dirty="0" smtClean="0"/>
              <a:t>1</a:t>
            </a:r>
            <a:r>
              <a:rPr lang="en-US" sz="2000" dirty="0" smtClean="0"/>
              <a:t>(I</a:t>
            </a:r>
            <a:r>
              <a:rPr lang="en-US" sz="2000" baseline="-25000" dirty="0" smtClean="0"/>
              <a:t>4</a:t>
            </a:r>
            <a:r>
              <a:rPr lang="en-US" sz="2000" dirty="0" smtClean="0"/>
              <a:t>)=C</a:t>
            </a:r>
            <a:r>
              <a:rPr lang="en-US" sz="2000" baseline="-25000" dirty="0" smtClean="0"/>
              <a:t>4</a:t>
            </a:r>
            <a:r>
              <a:rPr lang="en-US" sz="2000" dirty="0" smtClean="0"/>
              <a:t>.</a:t>
            </a:r>
          </a:p>
          <a:p>
            <a:endParaRPr lang="en-US" sz="2000" dirty="0" smtClean="0"/>
          </a:p>
          <a:p>
            <a:r>
              <a:rPr lang="en-US" sz="2000" dirty="0" smtClean="0"/>
              <a:t>What is probability that P</a:t>
            </a:r>
            <a:r>
              <a:rPr lang="en-US" sz="2000" baseline="-25000" dirty="0" smtClean="0"/>
              <a:t>3</a:t>
            </a:r>
            <a:r>
              <a:rPr lang="en-US" sz="2000" dirty="0">
                <a:latin typeface="Math1Mono"/>
              </a:rPr>
              <a:t> ⊕ </a:t>
            </a:r>
            <a:r>
              <a:rPr lang="en-US" sz="2000" dirty="0" smtClean="0"/>
              <a:t>P</a:t>
            </a:r>
            <a:r>
              <a:rPr lang="en-US" sz="2000" baseline="-25000" dirty="0" smtClean="0"/>
              <a:t>4</a:t>
            </a:r>
            <a:r>
              <a:rPr lang="en-US" sz="2000" dirty="0" smtClean="0"/>
              <a:t>=</a:t>
            </a:r>
            <a:r>
              <a:rPr lang="en-US" sz="2000" dirty="0" smtClean="0">
                <a:latin typeface="Math1Mono"/>
              </a:rPr>
              <a:t>a</a:t>
            </a:r>
            <a:r>
              <a:rPr lang="en-US" sz="2000" dirty="0" smtClean="0"/>
              <a:t>?  </a:t>
            </a:r>
          </a:p>
          <a:p>
            <a:pPr lvl="1"/>
            <a:r>
              <a:rPr lang="en-US" sz="2000" dirty="0" smtClean="0"/>
              <a:t>e</a:t>
            </a:r>
            <a:r>
              <a:rPr lang="en-US" sz="2000" baseline="-25000" dirty="0" smtClean="0"/>
              <a:t>1</a:t>
            </a:r>
            <a:r>
              <a:rPr lang="en-US" sz="2000" dirty="0" smtClean="0"/>
              <a:t>: </a:t>
            </a:r>
            <a:r>
              <a:rPr lang="en-US" sz="2000" dirty="0" err="1" smtClean="0"/>
              <a:t>Pr</a:t>
            </a:r>
            <a:r>
              <a:rPr lang="en-US" sz="2000" dirty="0" smtClean="0"/>
              <a:t>[I</a:t>
            </a:r>
            <a:r>
              <a:rPr lang="en-US" sz="2000" baseline="-25000" dirty="0" smtClean="0"/>
              <a:t>1</a:t>
            </a:r>
            <a:r>
              <a:rPr lang="en-US" sz="2000" dirty="0">
                <a:latin typeface="Math1Mono"/>
              </a:rPr>
              <a:t> ⊕ </a:t>
            </a:r>
            <a:r>
              <a:rPr lang="en-US" sz="2000" dirty="0" smtClean="0"/>
              <a:t>I</a:t>
            </a:r>
            <a:r>
              <a:rPr lang="en-US" sz="2000" baseline="-25000" dirty="0" smtClean="0"/>
              <a:t>3</a:t>
            </a:r>
            <a:r>
              <a:rPr lang="en-US" sz="2000" dirty="0" smtClean="0"/>
              <a:t>=</a:t>
            </a:r>
            <a:r>
              <a:rPr lang="en-US" sz="2000" dirty="0" smtClean="0">
                <a:latin typeface="Math1Mono"/>
              </a:rPr>
              <a:t>g</a:t>
            </a:r>
            <a:r>
              <a:rPr lang="en-US" sz="2000" dirty="0" smtClean="0"/>
              <a:t>]= q, e</a:t>
            </a:r>
            <a:r>
              <a:rPr lang="en-US" sz="2000" baseline="-25000" dirty="0" smtClean="0"/>
              <a:t>2</a:t>
            </a:r>
            <a:r>
              <a:rPr lang="en-US" sz="2000" dirty="0" smtClean="0"/>
              <a:t>: </a:t>
            </a:r>
            <a:r>
              <a:rPr lang="en-US" sz="2000" dirty="0" err="1" smtClean="0"/>
              <a:t>Pr</a:t>
            </a:r>
            <a:r>
              <a:rPr lang="en-US" sz="2000" dirty="0" smtClean="0"/>
              <a:t>[I</a:t>
            </a:r>
            <a:r>
              <a:rPr lang="en-US" sz="2000" baseline="-25000" dirty="0" smtClean="0"/>
              <a:t>2</a:t>
            </a:r>
            <a:r>
              <a:rPr lang="en-US" sz="2000" dirty="0">
                <a:latin typeface="Math1Mono"/>
              </a:rPr>
              <a:t> ⊕ </a:t>
            </a:r>
            <a:r>
              <a:rPr lang="en-US" sz="2000" dirty="0" smtClean="0"/>
              <a:t>I</a:t>
            </a:r>
            <a:r>
              <a:rPr lang="en-US" sz="2000" baseline="-25000" dirty="0" smtClean="0"/>
              <a:t>4</a:t>
            </a:r>
            <a:r>
              <a:rPr lang="en-US" sz="2000" dirty="0" smtClean="0"/>
              <a:t>=</a:t>
            </a:r>
            <a:r>
              <a:rPr lang="en-US" sz="2000" dirty="0" smtClean="0">
                <a:latin typeface="Math1Mono"/>
              </a:rPr>
              <a:t>d</a:t>
            </a:r>
            <a:r>
              <a:rPr lang="en-US" sz="2000" dirty="0" smtClean="0"/>
              <a:t>]= q.  </a:t>
            </a:r>
          </a:p>
          <a:p>
            <a:pPr lvl="1"/>
            <a:r>
              <a:rPr lang="en-US" sz="2000" dirty="0" err="1" smtClean="0"/>
              <a:t>Pr</a:t>
            </a:r>
            <a:r>
              <a:rPr lang="en-US" sz="2000" dirty="0" smtClean="0"/>
              <a:t>[e</a:t>
            </a:r>
            <a:r>
              <a:rPr lang="en-US" sz="2000" baseline="-25000" dirty="0" smtClean="0"/>
              <a:t>1</a:t>
            </a:r>
            <a:r>
              <a:rPr lang="en-US" sz="2000" dirty="0" smtClean="0">
                <a:latin typeface="Math1Mono"/>
              </a:rPr>
              <a:t>∩</a:t>
            </a:r>
            <a:r>
              <a:rPr lang="en-US" sz="2000" dirty="0" smtClean="0"/>
              <a:t>e</a:t>
            </a:r>
            <a:r>
              <a:rPr lang="en-US" sz="2000" baseline="-25000" dirty="0" smtClean="0"/>
              <a:t>2</a:t>
            </a:r>
            <a:r>
              <a:rPr lang="en-US" sz="2000" dirty="0" smtClean="0"/>
              <a:t>]= q</a:t>
            </a:r>
            <a:r>
              <a:rPr lang="en-US" sz="2000" baseline="30000" dirty="0" smtClean="0"/>
              <a:t>2</a:t>
            </a:r>
            <a:r>
              <a:rPr lang="en-US" sz="2000" dirty="0" smtClean="0"/>
              <a:t>. </a:t>
            </a:r>
            <a:r>
              <a:rPr lang="en-US" sz="2000" dirty="0" err="1" smtClean="0"/>
              <a:t>Pr</a:t>
            </a:r>
            <a:r>
              <a:rPr lang="en-US" sz="2000" dirty="0" smtClean="0"/>
              <a:t>[I</a:t>
            </a:r>
            <a:r>
              <a:rPr lang="en-US" sz="2000" baseline="-25000" dirty="0" smtClean="0"/>
              <a:t>3</a:t>
            </a:r>
            <a:r>
              <a:rPr lang="en-US" sz="2000" dirty="0">
                <a:latin typeface="Math1Mono"/>
              </a:rPr>
              <a:t> ⊕ </a:t>
            </a:r>
            <a:r>
              <a:rPr lang="en-US" sz="2000" dirty="0" smtClean="0"/>
              <a:t>I</a:t>
            </a:r>
            <a:r>
              <a:rPr lang="en-US" sz="2000" baseline="-25000" dirty="0" smtClean="0"/>
              <a:t>4</a:t>
            </a:r>
            <a:r>
              <a:rPr lang="en-US" sz="2000" dirty="0" smtClean="0"/>
              <a:t>=</a:t>
            </a:r>
            <a:r>
              <a:rPr lang="en-US" sz="2000" dirty="0" smtClean="0">
                <a:latin typeface="Math1Mono"/>
              </a:rPr>
              <a:t>b</a:t>
            </a:r>
            <a:r>
              <a:rPr lang="en-US" sz="2000" dirty="0" smtClean="0"/>
              <a:t>]= q</a:t>
            </a:r>
            <a:r>
              <a:rPr lang="en-US" sz="2000" baseline="30000" dirty="0" smtClean="0"/>
              <a:t>2</a:t>
            </a:r>
            <a:r>
              <a:rPr lang="en-US" sz="2000" dirty="0" smtClean="0"/>
              <a:t>.</a:t>
            </a:r>
          </a:p>
          <a:p>
            <a:pPr lvl="1"/>
            <a:r>
              <a:rPr lang="en-US" sz="2000" dirty="0" err="1" smtClean="0"/>
              <a:t>Pr</a:t>
            </a:r>
            <a:r>
              <a:rPr lang="en-US" sz="2000" dirty="0" smtClean="0"/>
              <a:t>[P</a:t>
            </a:r>
            <a:r>
              <a:rPr lang="en-US" sz="2000" baseline="-25000" dirty="0" smtClean="0"/>
              <a:t>3</a:t>
            </a:r>
            <a:r>
              <a:rPr lang="en-US" sz="2000" dirty="0">
                <a:latin typeface="Math1Mono"/>
              </a:rPr>
              <a:t> ⊕ </a:t>
            </a:r>
            <a:r>
              <a:rPr lang="en-US" sz="2000" dirty="0" smtClean="0"/>
              <a:t>P</a:t>
            </a:r>
            <a:r>
              <a:rPr lang="en-US" sz="2000" baseline="-25000" dirty="0" smtClean="0"/>
              <a:t>4</a:t>
            </a:r>
            <a:r>
              <a:rPr lang="en-US" sz="2000" dirty="0" smtClean="0"/>
              <a:t>=</a:t>
            </a:r>
            <a:r>
              <a:rPr lang="en-US" sz="2000" dirty="0" smtClean="0">
                <a:latin typeface="Math1Mono"/>
              </a:rPr>
              <a:t>a</a:t>
            </a:r>
            <a:r>
              <a:rPr lang="en-US" sz="2000" dirty="0" smtClean="0"/>
              <a:t>]= p</a:t>
            </a:r>
            <a:r>
              <a:rPr lang="en-US" sz="2000" baseline="30000" dirty="0" smtClean="0"/>
              <a:t>2</a:t>
            </a:r>
            <a:r>
              <a:rPr lang="en-US" sz="2000" dirty="0" smtClean="0"/>
              <a:t>q</a:t>
            </a:r>
            <a:r>
              <a:rPr lang="en-US" sz="2000" baseline="30000" dirty="0" smtClean="0"/>
              <a:t>2</a:t>
            </a:r>
            <a:r>
              <a:rPr lang="en-US" sz="2000" dirty="0" smtClean="0"/>
              <a:t>.  </a:t>
            </a:r>
          </a:p>
          <a:p>
            <a:pPr lvl="1"/>
            <a:r>
              <a:rPr lang="en-US" sz="2000" dirty="0" smtClean="0"/>
              <a:t>If (</a:t>
            </a:r>
            <a:r>
              <a:rPr lang="en-US" sz="2000" dirty="0" err="1" smtClean="0"/>
              <a:t>pq</a:t>
            </a:r>
            <a:r>
              <a:rPr lang="en-US" sz="2000" dirty="0" smtClean="0"/>
              <a:t>)</a:t>
            </a:r>
            <a:r>
              <a:rPr lang="en-US" sz="2000" baseline="30000" dirty="0" smtClean="0"/>
              <a:t>2</a:t>
            </a:r>
            <a:r>
              <a:rPr lang="en-US" sz="2000" dirty="0" smtClean="0"/>
              <a:t>&gt;2</a:t>
            </a:r>
            <a:r>
              <a:rPr lang="en-US" sz="2000" baseline="30000" dirty="0" smtClean="0"/>
              <a:t>-n</a:t>
            </a:r>
            <a:r>
              <a:rPr lang="en-US" sz="2000" dirty="0" smtClean="0"/>
              <a:t> then </a:t>
            </a:r>
            <a:r>
              <a:rPr lang="en-US" sz="2000" dirty="0" err="1" smtClean="0"/>
              <a:t>pq</a:t>
            </a:r>
            <a:r>
              <a:rPr lang="en-US" sz="2000" dirty="0" smtClean="0"/>
              <a:t>&gt;2</a:t>
            </a:r>
            <a:r>
              <a:rPr lang="en-US" sz="2000" baseline="30000" dirty="0" smtClean="0"/>
              <a:t>-n/2</a:t>
            </a:r>
            <a:r>
              <a:rPr lang="en-US" sz="2000" dirty="0" smtClean="0"/>
              <a:t>.</a:t>
            </a:r>
          </a:p>
        </p:txBody>
      </p:sp>
      <p:sp>
        <p:nvSpPr>
          <p:cNvPr id="7" name="Date Placeholder 6"/>
          <p:cNvSpPr>
            <a:spLocks noGrp="1"/>
          </p:cNvSpPr>
          <p:nvPr>
            <p:ph type="dt" sz="half" idx="10"/>
          </p:nvPr>
        </p:nvSpPr>
        <p:spPr/>
        <p:txBody>
          <a:bodyPr/>
          <a:lstStyle/>
          <a:p>
            <a:pPr>
              <a:defRPr/>
            </a:pPr>
            <a:r>
              <a:rPr lang="en-US" smtClean="0"/>
              <a:t>JLM 20101208</a:t>
            </a:r>
            <a:endParaRPr lang="en-US"/>
          </a:p>
        </p:txBody>
      </p:sp>
      <p:sp>
        <p:nvSpPr>
          <p:cNvPr id="6" name="TextBox 5"/>
          <p:cNvSpPr txBox="1"/>
          <p:nvPr/>
        </p:nvSpPr>
        <p:spPr>
          <a:xfrm>
            <a:off x="6704764" y="1828800"/>
            <a:ext cx="372218" cy="307777"/>
          </a:xfrm>
          <a:prstGeom prst="rect">
            <a:avLst/>
          </a:prstGeom>
          <a:noFill/>
        </p:spPr>
        <p:txBody>
          <a:bodyPr wrap="none" rtlCol="0">
            <a:spAutoFit/>
          </a:bodyPr>
          <a:lstStyle/>
          <a:p>
            <a:r>
              <a:rPr lang="en-US" sz="1400" dirty="0" smtClean="0">
                <a:latin typeface="Arial" pitchFamily="34" charset="0"/>
                <a:cs typeface="Arial" pitchFamily="34" charset="0"/>
              </a:rPr>
              <a:t>P</a:t>
            </a:r>
            <a:r>
              <a:rPr lang="en-US" sz="1400" baseline="-25000" dirty="0" smtClean="0">
                <a:latin typeface="Arial" pitchFamily="34" charset="0"/>
                <a:cs typeface="Arial" pitchFamily="34" charset="0"/>
              </a:rPr>
              <a:t>1</a:t>
            </a:r>
            <a:endParaRPr lang="en-US" sz="1400" baseline="-25000" dirty="0">
              <a:latin typeface="Arial" pitchFamily="34" charset="0"/>
              <a:cs typeface="Arial" pitchFamily="34" charset="0"/>
            </a:endParaRPr>
          </a:p>
        </p:txBody>
      </p:sp>
      <p:sp>
        <p:nvSpPr>
          <p:cNvPr id="8" name="TextBox 7"/>
          <p:cNvSpPr txBox="1"/>
          <p:nvPr/>
        </p:nvSpPr>
        <p:spPr>
          <a:xfrm>
            <a:off x="8085146" y="1825823"/>
            <a:ext cx="372218" cy="307777"/>
          </a:xfrm>
          <a:prstGeom prst="rect">
            <a:avLst/>
          </a:prstGeom>
          <a:noFill/>
        </p:spPr>
        <p:txBody>
          <a:bodyPr wrap="none" rtlCol="0">
            <a:spAutoFit/>
          </a:bodyPr>
          <a:lstStyle/>
          <a:p>
            <a:r>
              <a:rPr lang="en-US" sz="1400" dirty="0" smtClean="0">
                <a:latin typeface="Arial" pitchFamily="34" charset="0"/>
                <a:cs typeface="Arial" pitchFamily="34" charset="0"/>
              </a:rPr>
              <a:t>P</a:t>
            </a:r>
            <a:r>
              <a:rPr lang="en-US" sz="1400" baseline="-25000" dirty="0" smtClean="0">
                <a:latin typeface="Arial" pitchFamily="34" charset="0"/>
                <a:cs typeface="Arial" pitchFamily="34" charset="0"/>
              </a:rPr>
              <a:t>2</a:t>
            </a:r>
            <a:endParaRPr lang="en-US" sz="1400" baseline="-25000" dirty="0">
              <a:latin typeface="Arial" pitchFamily="34" charset="0"/>
              <a:cs typeface="Arial" pitchFamily="34" charset="0"/>
            </a:endParaRPr>
          </a:p>
        </p:txBody>
      </p:sp>
      <p:sp>
        <p:nvSpPr>
          <p:cNvPr id="9" name="TextBox 8"/>
          <p:cNvSpPr txBox="1"/>
          <p:nvPr/>
        </p:nvSpPr>
        <p:spPr>
          <a:xfrm>
            <a:off x="7399346" y="1066800"/>
            <a:ext cx="372218" cy="307777"/>
          </a:xfrm>
          <a:prstGeom prst="rect">
            <a:avLst/>
          </a:prstGeom>
          <a:noFill/>
        </p:spPr>
        <p:txBody>
          <a:bodyPr wrap="none" rtlCol="0">
            <a:spAutoFit/>
          </a:bodyPr>
          <a:lstStyle/>
          <a:p>
            <a:r>
              <a:rPr lang="en-US" sz="1400" dirty="0" smtClean="0">
                <a:latin typeface="Arial" pitchFamily="34" charset="0"/>
                <a:cs typeface="Arial" pitchFamily="34" charset="0"/>
              </a:rPr>
              <a:t>P</a:t>
            </a:r>
            <a:r>
              <a:rPr lang="en-US" sz="1400" baseline="-25000" dirty="0" smtClean="0">
                <a:latin typeface="Arial" pitchFamily="34" charset="0"/>
                <a:cs typeface="Arial" pitchFamily="34" charset="0"/>
              </a:rPr>
              <a:t>3</a:t>
            </a:r>
            <a:endParaRPr lang="en-US" sz="1400" baseline="-25000" dirty="0">
              <a:latin typeface="Arial" pitchFamily="34" charset="0"/>
              <a:cs typeface="Arial" pitchFamily="34" charset="0"/>
            </a:endParaRPr>
          </a:p>
        </p:txBody>
      </p:sp>
      <p:sp>
        <p:nvSpPr>
          <p:cNvPr id="10" name="TextBox 9"/>
          <p:cNvSpPr txBox="1"/>
          <p:nvPr/>
        </p:nvSpPr>
        <p:spPr>
          <a:xfrm>
            <a:off x="8694746" y="1066800"/>
            <a:ext cx="372218" cy="307777"/>
          </a:xfrm>
          <a:prstGeom prst="rect">
            <a:avLst/>
          </a:prstGeom>
          <a:noFill/>
        </p:spPr>
        <p:txBody>
          <a:bodyPr wrap="none" rtlCol="0">
            <a:spAutoFit/>
          </a:bodyPr>
          <a:lstStyle/>
          <a:p>
            <a:r>
              <a:rPr lang="en-US" sz="1400" dirty="0" smtClean="0">
                <a:latin typeface="Arial" pitchFamily="34" charset="0"/>
                <a:cs typeface="Arial" pitchFamily="34" charset="0"/>
              </a:rPr>
              <a:t>P</a:t>
            </a:r>
            <a:r>
              <a:rPr lang="en-US" sz="1400" baseline="-25000" dirty="0" smtClean="0">
                <a:latin typeface="Arial" pitchFamily="34" charset="0"/>
                <a:cs typeface="Arial" pitchFamily="34" charset="0"/>
              </a:rPr>
              <a:t>4</a:t>
            </a:r>
            <a:endParaRPr lang="en-US" sz="1400" baseline="-25000" dirty="0">
              <a:latin typeface="Arial" pitchFamily="34" charset="0"/>
              <a:cs typeface="Arial" pitchFamily="34" charset="0"/>
            </a:endParaRPr>
          </a:p>
        </p:txBody>
      </p:sp>
      <p:sp>
        <p:nvSpPr>
          <p:cNvPr id="11" name="TextBox 10"/>
          <p:cNvSpPr txBox="1"/>
          <p:nvPr/>
        </p:nvSpPr>
        <p:spPr>
          <a:xfrm>
            <a:off x="6704764" y="3584377"/>
            <a:ext cx="301686" cy="307777"/>
          </a:xfrm>
          <a:prstGeom prst="rect">
            <a:avLst/>
          </a:prstGeom>
          <a:noFill/>
        </p:spPr>
        <p:txBody>
          <a:bodyPr wrap="none" rtlCol="0">
            <a:spAutoFit/>
          </a:bodyPr>
          <a:lstStyle/>
          <a:p>
            <a:r>
              <a:rPr lang="en-US" sz="1400" dirty="0" smtClean="0">
                <a:latin typeface="Arial" pitchFamily="34" charset="0"/>
                <a:cs typeface="Arial" pitchFamily="34" charset="0"/>
              </a:rPr>
              <a:t>I</a:t>
            </a:r>
            <a:r>
              <a:rPr lang="en-US" sz="1400" baseline="-25000" dirty="0" smtClean="0">
                <a:latin typeface="Arial" pitchFamily="34" charset="0"/>
                <a:cs typeface="Arial" pitchFamily="34" charset="0"/>
              </a:rPr>
              <a:t>1</a:t>
            </a:r>
            <a:endParaRPr lang="en-US" sz="1400" baseline="-25000" dirty="0">
              <a:latin typeface="Arial" pitchFamily="34" charset="0"/>
              <a:cs typeface="Arial" pitchFamily="34" charset="0"/>
            </a:endParaRPr>
          </a:p>
        </p:txBody>
      </p:sp>
      <p:sp>
        <p:nvSpPr>
          <p:cNvPr id="12" name="TextBox 11"/>
          <p:cNvSpPr txBox="1"/>
          <p:nvPr/>
        </p:nvSpPr>
        <p:spPr>
          <a:xfrm>
            <a:off x="8085146" y="3581400"/>
            <a:ext cx="301686" cy="307777"/>
          </a:xfrm>
          <a:prstGeom prst="rect">
            <a:avLst/>
          </a:prstGeom>
          <a:noFill/>
        </p:spPr>
        <p:txBody>
          <a:bodyPr wrap="none" rtlCol="0">
            <a:spAutoFit/>
          </a:bodyPr>
          <a:lstStyle/>
          <a:p>
            <a:r>
              <a:rPr lang="en-US" sz="1400" dirty="0" smtClean="0">
                <a:latin typeface="Arial" pitchFamily="34" charset="0"/>
                <a:cs typeface="Arial" pitchFamily="34" charset="0"/>
              </a:rPr>
              <a:t>I</a:t>
            </a:r>
            <a:r>
              <a:rPr lang="en-US" sz="1400" baseline="-25000" dirty="0" smtClean="0">
                <a:latin typeface="Arial" pitchFamily="34" charset="0"/>
                <a:cs typeface="Arial" pitchFamily="34" charset="0"/>
              </a:rPr>
              <a:t>2</a:t>
            </a:r>
            <a:endParaRPr lang="en-US" sz="1400" baseline="-25000" dirty="0">
              <a:latin typeface="Arial" pitchFamily="34" charset="0"/>
              <a:cs typeface="Arial" pitchFamily="34" charset="0"/>
            </a:endParaRPr>
          </a:p>
        </p:txBody>
      </p:sp>
      <p:sp>
        <p:nvSpPr>
          <p:cNvPr id="13" name="TextBox 12"/>
          <p:cNvSpPr txBox="1"/>
          <p:nvPr/>
        </p:nvSpPr>
        <p:spPr>
          <a:xfrm>
            <a:off x="7390564" y="2819400"/>
            <a:ext cx="301686" cy="307777"/>
          </a:xfrm>
          <a:prstGeom prst="rect">
            <a:avLst/>
          </a:prstGeom>
          <a:noFill/>
        </p:spPr>
        <p:txBody>
          <a:bodyPr wrap="none" rtlCol="0">
            <a:spAutoFit/>
          </a:bodyPr>
          <a:lstStyle/>
          <a:p>
            <a:r>
              <a:rPr lang="en-US" sz="1400" dirty="0" smtClean="0">
                <a:latin typeface="Arial" pitchFamily="34" charset="0"/>
                <a:cs typeface="Arial" pitchFamily="34" charset="0"/>
              </a:rPr>
              <a:t>I</a:t>
            </a:r>
            <a:r>
              <a:rPr lang="en-US" sz="1400" baseline="-25000" dirty="0" smtClean="0">
                <a:latin typeface="Arial" pitchFamily="34" charset="0"/>
                <a:cs typeface="Arial" pitchFamily="34" charset="0"/>
              </a:rPr>
              <a:t>3</a:t>
            </a:r>
            <a:endParaRPr lang="en-US" sz="1400" baseline="-25000" dirty="0">
              <a:latin typeface="Arial" pitchFamily="34" charset="0"/>
              <a:cs typeface="Arial" pitchFamily="34" charset="0"/>
            </a:endParaRPr>
          </a:p>
        </p:txBody>
      </p:sp>
      <p:sp>
        <p:nvSpPr>
          <p:cNvPr id="14" name="TextBox 13"/>
          <p:cNvSpPr txBox="1"/>
          <p:nvPr/>
        </p:nvSpPr>
        <p:spPr>
          <a:xfrm>
            <a:off x="8685964" y="2819400"/>
            <a:ext cx="301686" cy="307777"/>
          </a:xfrm>
          <a:prstGeom prst="rect">
            <a:avLst/>
          </a:prstGeom>
          <a:noFill/>
        </p:spPr>
        <p:txBody>
          <a:bodyPr wrap="none" rtlCol="0">
            <a:spAutoFit/>
          </a:bodyPr>
          <a:lstStyle/>
          <a:p>
            <a:r>
              <a:rPr lang="en-US" sz="1400" dirty="0" smtClean="0">
                <a:latin typeface="Arial" pitchFamily="34" charset="0"/>
                <a:cs typeface="Arial" pitchFamily="34" charset="0"/>
              </a:rPr>
              <a:t>I</a:t>
            </a:r>
            <a:r>
              <a:rPr lang="en-US" sz="1400" baseline="-25000" dirty="0" smtClean="0">
                <a:latin typeface="Arial" pitchFamily="34" charset="0"/>
                <a:cs typeface="Arial" pitchFamily="34" charset="0"/>
              </a:rPr>
              <a:t>4</a:t>
            </a:r>
            <a:endParaRPr lang="en-US" sz="1400" baseline="-25000" dirty="0">
              <a:latin typeface="Arial" pitchFamily="34" charset="0"/>
              <a:cs typeface="Arial" pitchFamily="34" charset="0"/>
            </a:endParaRPr>
          </a:p>
        </p:txBody>
      </p:sp>
      <p:sp>
        <p:nvSpPr>
          <p:cNvPr id="15" name="TextBox 14"/>
          <p:cNvSpPr txBox="1"/>
          <p:nvPr/>
        </p:nvSpPr>
        <p:spPr>
          <a:xfrm>
            <a:off x="6704764" y="5336977"/>
            <a:ext cx="381836" cy="307777"/>
          </a:xfrm>
          <a:prstGeom prst="rect">
            <a:avLst/>
          </a:prstGeom>
          <a:noFill/>
        </p:spPr>
        <p:txBody>
          <a:bodyPr wrap="none" rtlCol="0">
            <a:spAutoFit/>
          </a:bodyPr>
          <a:lstStyle/>
          <a:p>
            <a:r>
              <a:rPr lang="en-US" sz="1400" dirty="0" smtClean="0">
                <a:latin typeface="Arial" pitchFamily="34" charset="0"/>
                <a:cs typeface="Arial" pitchFamily="34" charset="0"/>
              </a:rPr>
              <a:t>C</a:t>
            </a:r>
            <a:r>
              <a:rPr lang="en-US" sz="1400" baseline="-25000" dirty="0" smtClean="0">
                <a:latin typeface="Arial" pitchFamily="34" charset="0"/>
                <a:cs typeface="Arial" pitchFamily="34" charset="0"/>
              </a:rPr>
              <a:t>1</a:t>
            </a:r>
            <a:endParaRPr lang="en-US" sz="1400" baseline="-25000" dirty="0">
              <a:latin typeface="Arial" pitchFamily="34" charset="0"/>
              <a:cs typeface="Arial" pitchFamily="34" charset="0"/>
            </a:endParaRPr>
          </a:p>
        </p:txBody>
      </p:sp>
      <p:sp>
        <p:nvSpPr>
          <p:cNvPr id="16" name="TextBox 15"/>
          <p:cNvSpPr txBox="1"/>
          <p:nvPr/>
        </p:nvSpPr>
        <p:spPr>
          <a:xfrm>
            <a:off x="8085146" y="5334000"/>
            <a:ext cx="381836" cy="307777"/>
          </a:xfrm>
          <a:prstGeom prst="rect">
            <a:avLst/>
          </a:prstGeom>
          <a:noFill/>
        </p:spPr>
        <p:txBody>
          <a:bodyPr wrap="none" rtlCol="0">
            <a:spAutoFit/>
          </a:bodyPr>
          <a:lstStyle/>
          <a:p>
            <a:r>
              <a:rPr lang="en-US" sz="1400" dirty="0" smtClean="0">
                <a:latin typeface="Arial" pitchFamily="34" charset="0"/>
                <a:cs typeface="Arial" pitchFamily="34" charset="0"/>
              </a:rPr>
              <a:t>C</a:t>
            </a:r>
            <a:r>
              <a:rPr lang="en-US" sz="1400" baseline="-25000" dirty="0" smtClean="0">
                <a:latin typeface="Arial" pitchFamily="34" charset="0"/>
                <a:cs typeface="Arial" pitchFamily="34" charset="0"/>
              </a:rPr>
              <a:t>2</a:t>
            </a:r>
            <a:endParaRPr lang="en-US" sz="1400" baseline="-25000" dirty="0">
              <a:latin typeface="Arial" pitchFamily="34" charset="0"/>
              <a:cs typeface="Arial" pitchFamily="34" charset="0"/>
            </a:endParaRPr>
          </a:p>
        </p:txBody>
      </p:sp>
      <p:sp>
        <p:nvSpPr>
          <p:cNvPr id="17" name="TextBox 16"/>
          <p:cNvSpPr txBox="1"/>
          <p:nvPr/>
        </p:nvSpPr>
        <p:spPr>
          <a:xfrm>
            <a:off x="7389728" y="4572000"/>
            <a:ext cx="381836" cy="307777"/>
          </a:xfrm>
          <a:prstGeom prst="rect">
            <a:avLst/>
          </a:prstGeom>
          <a:noFill/>
        </p:spPr>
        <p:txBody>
          <a:bodyPr wrap="none" rtlCol="0">
            <a:spAutoFit/>
          </a:bodyPr>
          <a:lstStyle/>
          <a:p>
            <a:r>
              <a:rPr lang="en-US" sz="1400" dirty="0" smtClean="0">
                <a:latin typeface="Arial" pitchFamily="34" charset="0"/>
                <a:cs typeface="Arial" pitchFamily="34" charset="0"/>
              </a:rPr>
              <a:t>C</a:t>
            </a:r>
            <a:r>
              <a:rPr lang="en-US" sz="1400" baseline="-25000" dirty="0" smtClean="0">
                <a:latin typeface="Arial" pitchFamily="34" charset="0"/>
                <a:cs typeface="Arial" pitchFamily="34" charset="0"/>
              </a:rPr>
              <a:t>3</a:t>
            </a:r>
            <a:endParaRPr lang="en-US" sz="1400" baseline="-25000" dirty="0">
              <a:latin typeface="Arial" pitchFamily="34" charset="0"/>
              <a:cs typeface="Arial" pitchFamily="34" charset="0"/>
            </a:endParaRPr>
          </a:p>
        </p:txBody>
      </p:sp>
      <p:sp>
        <p:nvSpPr>
          <p:cNvPr id="18" name="TextBox 17"/>
          <p:cNvSpPr txBox="1"/>
          <p:nvPr/>
        </p:nvSpPr>
        <p:spPr>
          <a:xfrm>
            <a:off x="8685964" y="4572000"/>
            <a:ext cx="381836" cy="307777"/>
          </a:xfrm>
          <a:prstGeom prst="rect">
            <a:avLst/>
          </a:prstGeom>
          <a:noFill/>
        </p:spPr>
        <p:txBody>
          <a:bodyPr wrap="none" rtlCol="0">
            <a:spAutoFit/>
          </a:bodyPr>
          <a:lstStyle/>
          <a:p>
            <a:r>
              <a:rPr lang="en-US" sz="1400" dirty="0" smtClean="0">
                <a:latin typeface="Arial" pitchFamily="34" charset="0"/>
                <a:cs typeface="Arial" pitchFamily="34" charset="0"/>
              </a:rPr>
              <a:t>C</a:t>
            </a:r>
            <a:r>
              <a:rPr lang="en-US" sz="1400" baseline="-25000" dirty="0" smtClean="0">
                <a:latin typeface="Arial" pitchFamily="34" charset="0"/>
                <a:cs typeface="Arial" pitchFamily="34" charset="0"/>
              </a:rPr>
              <a:t>4</a:t>
            </a:r>
            <a:endParaRPr lang="en-US" sz="1400" baseline="-25000" dirty="0">
              <a:latin typeface="Arial" pitchFamily="34" charset="0"/>
              <a:cs typeface="Arial" pitchFamily="34" charset="0"/>
            </a:endParaRPr>
          </a:p>
        </p:txBody>
      </p:sp>
      <p:cxnSp>
        <p:nvCxnSpPr>
          <p:cNvPr id="20" name="Straight Connector 19"/>
          <p:cNvCxnSpPr>
            <a:stCxn id="6" idx="3"/>
            <a:endCxn id="8" idx="1"/>
          </p:cNvCxnSpPr>
          <p:nvPr/>
        </p:nvCxnSpPr>
        <p:spPr bwMode="auto">
          <a:xfrm flipV="1">
            <a:off x="7076982" y="1979712"/>
            <a:ext cx="1008164" cy="2977"/>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2" name="Straight Connector 21"/>
          <p:cNvCxnSpPr/>
          <p:nvPr/>
        </p:nvCxnSpPr>
        <p:spPr bwMode="auto">
          <a:xfrm flipV="1">
            <a:off x="7677800" y="1219200"/>
            <a:ext cx="1008164" cy="2977"/>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3" name="Straight Connector 22"/>
          <p:cNvCxnSpPr/>
          <p:nvPr/>
        </p:nvCxnSpPr>
        <p:spPr bwMode="auto">
          <a:xfrm flipV="1">
            <a:off x="7677800" y="2974777"/>
            <a:ext cx="1008164" cy="2977"/>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4" name="Straight Connector 23"/>
          <p:cNvCxnSpPr/>
          <p:nvPr/>
        </p:nvCxnSpPr>
        <p:spPr bwMode="auto">
          <a:xfrm flipV="1">
            <a:off x="7000782" y="3735289"/>
            <a:ext cx="1075582" cy="4466"/>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5" name="Straight Connector 24"/>
          <p:cNvCxnSpPr/>
          <p:nvPr/>
        </p:nvCxnSpPr>
        <p:spPr bwMode="auto">
          <a:xfrm flipV="1">
            <a:off x="7677800" y="4724400"/>
            <a:ext cx="1008164" cy="2977"/>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6" name="Straight Connector 25"/>
          <p:cNvCxnSpPr/>
          <p:nvPr/>
        </p:nvCxnSpPr>
        <p:spPr bwMode="auto">
          <a:xfrm flipV="1">
            <a:off x="7076982" y="5489377"/>
            <a:ext cx="1008164" cy="2977"/>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8" name="Straight Connector 27"/>
          <p:cNvCxnSpPr/>
          <p:nvPr/>
        </p:nvCxnSpPr>
        <p:spPr bwMode="auto">
          <a:xfrm rot="5400000">
            <a:off x="6095959" y="2894806"/>
            <a:ext cx="1523999" cy="1588"/>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31" name="Straight Connector 30"/>
          <p:cNvCxnSpPr/>
          <p:nvPr/>
        </p:nvCxnSpPr>
        <p:spPr bwMode="auto">
          <a:xfrm rot="5400000">
            <a:off x="7467559" y="2894806"/>
            <a:ext cx="1523999" cy="1588"/>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32" name="Straight Connector 31"/>
          <p:cNvCxnSpPr/>
          <p:nvPr/>
        </p:nvCxnSpPr>
        <p:spPr bwMode="auto">
          <a:xfrm rot="5400000">
            <a:off x="6780170" y="2132806"/>
            <a:ext cx="1523999" cy="1588"/>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33" name="Straight Connector 32"/>
          <p:cNvCxnSpPr/>
          <p:nvPr/>
        </p:nvCxnSpPr>
        <p:spPr bwMode="auto">
          <a:xfrm rot="5400000">
            <a:off x="8075570" y="2132806"/>
            <a:ext cx="1523999" cy="1588"/>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35" name="Straight Connector 34"/>
          <p:cNvCxnSpPr/>
          <p:nvPr/>
        </p:nvCxnSpPr>
        <p:spPr bwMode="auto">
          <a:xfrm rot="5400000">
            <a:off x="6095959" y="4647406"/>
            <a:ext cx="1523999" cy="1588"/>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36" name="Straight Connector 35"/>
          <p:cNvCxnSpPr/>
          <p:nvPr/>
        </p:nvCxnSpPr>
        <p:spPr bwMode="auto">
          <a:xfrm rot="5400000">
            <a:off x="7467559" y="4647406"/>
            <a:ext cx="1523999" cy="1588"/>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37" name="Straight Connector 36"/>
          <p:cNvCxnSpPr/>
          <p:nvPr/>
        </p:nvCxnSpPr>
        <p:spPr bwMode="auto">
          <a:xfrm rot="5400000">
            <a:off x="6780170" y="3885406"/>
            <a:ext cx="1523999" cy="1588"/>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38" name="Straight Connector 37"/>
          <p:cNvCxnSpPr/>
          <p:nvPr/>
        </p:nvCxnSpPr>
        <p:spPr bwMode="auto">
          <a:xfrm rot="5400000">
            <a:off x="8075570" y="3885406"/>
            <a:ext cx="1523999" cy="1588"/>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0" name="Straight Connector 39"/>
          <p:cNvCxnSpPr/>
          <p:nvPr/>
        </p:nvCxnSpPr>
        <p:spPr bwMode="auto">
          <a:xfrm rot="5400000">
            <a:off x="6893031" y="3164533"/>
            <a:ext cx="537866" cy="457200"/>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44" name="Straight Connector 43"/>
          <p:cNvCxnSpPr/>
          <p:nvPr/>
        </p:nvCxnSpPr>
        <p:spPr bwMode="auto">
          <a:xfrm rot="5400000">
            <a:off x="8264631" y="3160067"/>
            <a:ext cx="537866" cy="457200"/>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45" name="Straight Connector 44"/>
          <p:cNvCxnSpPr/>
          <p:nvPr/>
        </p:nvCxnSpPr>
        <p:spPr bwMode="auto">
          <a:xfrm rot="5400000">
            <a:off x="6969231" y="4912667"/>
            <a:ext cx="537866" cy="457200"/>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46" name="Straight Connector 45"/>
          <p:cNvCxnSpPr/>
          <p:nvPr/>
        </p:nvCxnSpPr>
        <p:spPr bwMode="auto">
          <a:xfrm rot="5400000">
            <a:off x="8340831" y="4912667"/>
            <a:ext cx="537866" cy="457200"/>
          </a:xfrm>
          <a:prstGeom prst="line">
            <a:avLst/>
          </a:prstGeom>
          <a:solidFill>
            <a:schemeClr val="accent1"/>
          </a:solidFill>
          <a:ln w="19050" cap="flat" cmpd="sng" algn="ctr">
            <a:solidFill>
              <a:schemeClr val="tx1"/>
            </a:solidFill>
            <a:prstDash val="sysDot"/>
            <a:round/>
            <a:headEnd type="none" w="med" len="med"/>
            <a:tailEnd type="none" w="med" len="med"/>
          </a:ln>
          <a:effectLst/>
        </p:spPr>
      </p:cxnSp>
      <p:sp>
        <p:nvSpPr>
          <p:cNvPr id="47" name="TextBox 46"/>
          <p:cNvSpPr txBox="1"/>
          <p:nvPr/>
        </p:nvSpPr>
        <p:spPr>
          <a:xfrm>
            <a:off x="7238164" y="2054423"/>
            <a:ext cx="372218" cy="307777"/>
          </a:xfrm>
          <a:prstGeom prst="rect">
            <a:avLst/>
          </a:prstGeom>
          <a:noFill/>
        </p:spPr>
        <p:txBody>
          <a:bodyPr wrap="none" rtlCol="0">
            <a:spAutoFit/>
          </a:bodyPr>
          <a:lstStyle/>
          <a:p>
            <a:r>
              <a:rPr lang="en-US" sz="1400" dirty="0" smtClean="0">
                <a:latin typeface="Arial" pitchFamily="34" charset="0"/>
                <a:cs typeface="Arial" pitchFamily="34" charset="0"/>
              </a:rPr>
              <a:t>E</a:t>
            </a:r>
            <a:r>
              <a:rPr lang="en-US" sz="1400" baseline="-25000" dirty="0" smtClean="0">
                <a:latin typeface="Arial" pitchFamily="34" charset="0"/>
                <a:cs typeface="Arial" pitchFamily="34" charset="0"/>
              </a:rPr>
              <a:t>0</a:t>
            </a:r>
            <a:endParaRPr lang="en-US" sz="1400" baseline="-25000" dirty="0">
              <a:latin typeface="Arial" pitchFamily="34" charset="0"/>
              <a:cs typeface="Arial" pitchFamily="34" charset="0"/>
            </a:endParaRPr>
          </a:p>
        </p:txBody>
      </p:sp>
      <p:sp>
        <p:nvSpPr>
          <p:cNvPr id="48" name="TextBox 47"/>
          <p:cNvSpPr txBox="1"/>
          <p:nvPr/>
        </p:nvSpPr>
        <p:spPr>
          <a:xfrm>
            <a:off x="7161964" y="1295400"/>
            <a:ext cx="372218" cy="307777"/>
          </a:xfrm>
          <a:prstGeom prst="rect">
            <a:avLst/>
          </a:prstGeom>
          <a:noFill/>
        </p:spPr>
        <p:txBody>
          <a:bodyPr wrap="none" rtlCol="0">
            <a:spAutoFit/>
          </a:bodyPr>
          <a:lstStyle/>
          <a:p>
            <a:r>
              <a:rPr lang="en-US" sz="1400" dirty="0" smtClean="0">
                <a:latin typeface="Arial" pitchFamily="34" charset="0"/>
                <a:cs typeface="Arial" pitchFamily="34" charset="0"/>
              </a:rPr>
              <a:t>E</a:t>
            </a:r>
            <a:r>
              <a:rPr lang="en-US" sz="1400" baseline="-25000" dirty="0" smtClean="0">
                <a:latin typeface="Arial" pitchFamily="34" charset="0"/>
                <a:cs typeface="Arial" pitchFamily="34" charset="0"/>
              </a:rPr>
              <a:t>0</a:t>
            </a:r>
            <a:endParaRPr lang="en-US" sz="1400" baseline="-25000" dirty="0">
              <a:latin typeface="Arial" pitchFamily="34" charset="0"/>
              <a:cs typeface="Arial" pitchFamily="34" charset="0"/>
            </a:endParaRPr>
          </a:p>
        </p:txBody>
      </p:sp>
      <p:sp>
        <p:nvSpPr>
          <p:cNvPr id="49" name="TextBox 48"/>
          <p:cNvSpPr txBox="1"/>
          <p:nvPr/>
        </p:nvSpPr>
        <p:spPr>
          <a:xfrm>
            <a:off x="6477000" y="2206823"/>
            <a:ext cx="372218" cy="307777"/>
          </a:xfrm>
          <a:prstGeom prst="rect">
            <a:avLst/>
          </a:prstGeom>
          <a:noFill/>
        </p:spPr>
        <p:txBody>
          <a:bodyPr wrap="none" rtlCol="0">
            <a:spAutoFit/>
          </a:bodyPr>
          <a:lstStyle/>
          <a:p>
            <a:r>
              <a:rPr lang="en-US" sz="1400" dirty="0" smtClean="0">
                <a:latin typeface="Arial" pitchFamily="34" charset="0"/>
                <a:cs typeface="Arial" pitchFamily="34" charset="0"/>
              </a:rPr>
              <a:t>E</a:t>
            </a:r>
            <a:r>
              <a:rPr lang="en-US" sz="1400" baseline="-25000" dirty="0" smtClean="0">
                <a:latin typeface="Arial" pitchFamily="34" charset="0"/>
                <a:cs typeface="Arial" pitchFamily="34" charset="0"/>
              </a:rPr>
              <a:t>0</a:t>
            </a:r>
            <a:endParaRPr lang="en-US" sz="1400" baseline="-25000" dirty="0">
              <a:latin typeface="Arial" pitchFamily="34" charset="0"/>
              <a:cs typeface="Arial" pitchFamily="34" charset="0"/>
            </a:endParaRPr>
          </a:p>
        </p:txBody>
      </p:sp>
      <p:sp>
        <p:nvSpPr>
          <p:cNvPr id="50" name="TextBox 49"/>
          <p:cNvSpPr txBox="1"/>
          <p:nvPr/>
        </p:nvSpPr>
        <p:spPr>
          <a:xfrm>
            <a:off x="8389946" y="1371600"/>
            <a:ext cx="372218" cy="307777"/>
          </a:xfrm>
          <a:prstGeom prst="rect">
            <a:avLst/>
          </a:prstGeom>
          <a:noFill/>
        </p:spPr>
        <p:txBody>
          <a:bodyPr wrap="none" rtlCol="0">
            <a:spAutoFit/>
          </a:bodyPr>
          <a:lstStyle/>
          <a:p>
            <a:r>
              <a:rPr lang="en-US" sz="1400" dirty="0" smtClean="0">
                <a:latin typeface="Arial" pitchFamily="34" charset="0"/>
                <a:cs typeface="Arial" pitchFamily="34" charset="0"/>
              </a:rPr>
              <a:t>E</a:t>
            </a:r>
            <a:r>
              <a:rPr lang="en-US" sz="1400" baseline="-25000" dirty="0" smtClean="0">
                <a:latin typeface="Arial" pitchFamily="34" charset="0"/>
                <a:cs typeface="Arial" pitchFamily="34" charset="0"/>
              </a:rPr>
              <a:t>0</a:t>
            </a:r>
            <a:endParaRPr lang="en-US" sz="1400" baseline="-25000" dirty="0">
              <a:latin typeface="Arial" pitchFamily="34" charset="0"/>
              <a:cs typeface="Arial" pitchFamily="34" charset="0"/>
            </a:endParaRPr>
          </a:p>
        </p:txBody>
      </p:sp>
      <p:sp>
        <p:nvSpPr>
          <p:cNvPr id="51" name="TextBox 50"/>
          <p:cNvSpPr txBox="1"/>
          <p:nvPr/>
        </p:nvSpPr>
        <p:spPr>
          <a:xfrm>
            <a:off x="6485782" y="3962400"/>
            <a:ext cx="372218" cy="307777"/>
          </a:xfrm>
          <a:prstGeom prst="rect">
            <a:avLst/>
          </a:prstGeom>
          <a:noFill/>
        </p:spPr>
        <p:txBody>
          <a:bodyPr wrap="none" rtlCol="0">
            <a:spAutoFit/>
          </a:bodyPr>
          <a:lstStyle/>
          <a:p>
            <a:r>
              <a:rPr lang="en-US" sz="1400" dirty="0" smtClean="0">
                <a:latin typeface="Arial" pitchFamily="34" charset="0"/>
                <a:cs typeface="Arial" pitchFamily="34" charset="0"/>
              </a:rPr>
              <a:t>E</a:t>
            </a:r>
            <a:r>
              <a:rPr lang="en-US" sz="1400" baseline="-25000" dirty="0" smtClean="0">
                <a:latin typeface="Arial" pitchFamily="34" charset="0"/>
                <a:cs typeface="Arial" pitchFamily="34" charset="0"/>
              </a:rPr>
              <a:t>1</a:t>
            </a:r>
            <a:endParaRPr lang="en-US" sz="1400" baseline="-25000" dirty="0">
              <a:latin typeface="Arial" pitchFamily="34" charset="0"/>
              <a:cs typeface="Arial" pitchFamily="34" charset="0"/>
            </a:endParaRPr>
          </a:p>
        </p:txBody>
      </p:sp>
      <p:sp>
        <p:nvSpPr>
          <p:cNvPr id="52" name="TextBox 51"/>
          <p:cNvSpPr txBox="1"/>
          <p:nvPr/>
        </p:nvSpPr>
        <p:spPr>
          <a:xfrm>
            <a:off x="7161964" y="3810000"/>
            <a:ext cx="372218" cy="307777"/>
          </a:xfrm>
          <a:prstGeom prst="rect">
            <a:avLst/>
          </a:prstGeom>
          <a:noFill/>
        </p:spPr>
        <p:txBody>
          <a:bodyPr wrap="none" rtlCol="0">
            <a:spAutoFit/>
          </a:bodyPr>
          <a:lstStyle/>
          <a:p>
            <a:r>
              <a:rPr lang="en-US" sz="1400" dirty="0" smtClean="0">
                <a:latin typeface="Arial" pitchFamily="34" charset="0"/>
                <a:cs typeface="Arial" pitchFamily="34" charset="0"/>
              </a:rPr>
              <a:t>E</a:t>
            </a:r>
            <a:r>
              <a:rPr lang="en-US" sz="1400" baseline="-25000" dirty="0" smtClean="0">
                <a:latin typeface="Arial" pitchFamily="34" charset="0"/>
                <a:cs typeface="Arial" pitchFamily="34" charset="0"/>
              </a:rPr>
              <a:t>1</a:t>
            </a:r>
            <a:endParaRPr lang="en-US" sz="1400" baseline="-25000" dirty="0">
              <a:latin typeface="Arial" pitchFamily="34" charset="0"/>
              <a:cs typeface="Arial" pitchFamily="34" charset="0"/>
            </a:endParaRPr>
          </a:p>
        </p:txBody>
      </p:sp>
      <p:sp>
        <p:nvSpPr>
          <p:cNvPr id="53" name="TextBox 52"/>
          <p:cNvSpPr txBox="1"/>
          <p:nvPr/>
        </p:nvSpPr>
        <p:spPr>
          <a:xfrm>
            <a:off x="8542346" y="3505200"/>
            <a:ext cx="372218" cy="307777"/>
          </a:xfrm>
          <a:prstGeom prst="rect">
            <a:avLst/>
          </a:prstGeom>
          <a:noFill/>
        </p:spPr>
        <p:txBody>
          <a:bodyPr wrap="none" rtlCol="0">
            <a:spAutoFit/>
          </a:bodyPr>
          <a:lstStyle/>
          <a:p>
            <a:r>
              <a:rPr lang="en-US" sz="1400" dirty="0" smtClean="0">
                <a:latin typeface="Arial" pitchFamily="34" charset="0"/>
                <a:cs typeface="Arial" pitchFamily="34" charset="0"/>
              </a:rPr>
              <a:t>E</a:t>
            </a:r>
            <a:r>
              <a:rPr lang="en-US" sz="1400" baseline="-25000" dirty="0" smtClean="0">
                <a:latin typeface="Arial" pitchFamily="34" charset="0"/>
                <a:cs typeface="Arial" pitchFamily="34" charset="0"/>
              </a:rPr>
              <a:t>1</a:t>
            </a:r>
            <a:endParaRPr lang="en-US" sz="1400" baseline="-25000" dirty="0">
              <a:latin typeface="Arial" pitchFamily="34" charset="0"/>
              <a:cs typeface="Arial" pitchFamily="34" charset="0"/>
            </a:endParaRPr>
          </a:p>
        </p:txBody>
      </p:sp>
      <p:sp>
        <p:nvSpPr>
          <p:cNvPr id="54" name="TextBox 53"/>
          <p:cNvSpPr txBox="1"/>
          <p:nvPr/>
        </p:nvSpPr>
        <p:spPr>
          <a:xfrm>
            <a:off x="7932746" y="4114800"/>
            <a:ext cx="372218" cy="307777"/>
          </a:xfrm>
          <a:prstGeom prst="rect">
            <a:avLst/>
          </a:prstGeom>
          <a:noFill/>
        </p:spPr>
        <p:txBody>
          <a:bodyPr wrap="none" rtlCol="0">
            <a:spAutoFit/>
          </a:bodyPr>
          <a:lstStyle/>
          <a:p>
            <a:r>
              <a:rPr lang="en-US" sz="1400" dirty="0" smtClean="0">
                <a:latin typeface="Arial" pitchFamily="34" charset="0"/>
                <a:cs typeface="Arial" pitchFamily="34" charset="0"/>
              </a:rPr>
              <a:t>E</a:t>
            </a:r>
            <a:r>
              <a:rPr lang="en-US" sz="1400" baseline="-25000" dirty="0" smtClean="0">
                <a:latin typeface="Arial" pitchFamily="34" charset="0"/>
                <a:cs typeface="Arial" pitchFamily="34" charset="0"/>
              </a:rPr>
              <a:t>1</a:t>
            </a:r>
            <a:endParaRPr lang="en-US" sz="1400" baseline="-25000" dirty="0">
              <a:latin typeface="Arial" pitchFamily="34" charset="0"/>
              <a:cs typeface="Arial" pitchFamily="34" charset="0"/>
            </a:endParaRPr>
          </a:p>
        </p:txBody>
      </p:sp>
      <p:sp>
        <p:nvSpPr>
          <p:cNvPr id="55" name="TextBox 54"/>
          <p:cNvSpPr txBox="1"/>
          <p:nvPr/>
        </p:nvSpPr>
        <p:spPr>
          <a:xfrm>
            <a:off x="7627946" y="1673423"/>
            <a:ext cx="290464" cy="307777"/>
          </a:xfrm>
          <a:prstGeom prst="rect">
            <a:avLst/>
          </a:prstGeom>
          <a:noFill/>
        </p:spPr>
        <p:txBody>
          <a:bodyPr wrap="none" rtlCol="0">
            <a:spAutoFit/>
          </a:bodyPr>
          <a:lstStyle/>
          <a:p>
            <a:r>
              <a:rPr lang="en-US" sz="1400" dirty="0" smtClean="0">
                <a:latin typeface="Math1Mono"/>
                <a:cs typeface="Arial" pitchFamily="34" charset="0"/>
              </a:rPr>
              <a:t>a</a:t>
            </a:r>
            <a:endParaRPr lang="en-US" sz="1400" baseline="-25000" dirty="0">
              <a:latin typeface="Math1Mono"/>
              <a:cs typeface="Arial" pitchFamily="34" charset="0"/>
            </a:endParaRPr>
          </a:p>
        </p:txBody>
      </p:sp>
      <p:sp>
        <p:nvSpPr>
          <p:cNvPr id="56" name="TextBox 55"/>
          <p:cNvSpPr txBox="1"/>
          <p:nvPr/>
        </p:nvSpPr>
        <p:spPr>
          <a:xfrm>
            <a:off x="7939136" y="914400"/>
            <a:ext cx="290464" cy="307777"/>
          </a:xfrm>
          <a:prstGeom prst="rect">
            <a:avLst/>
          </a:prstGeom>
          <a:noFill/>
        </p:spPr>
        <p:txBody>
          <a:bodyPr wrap="none" rtlCol="0">
            <a:spAutoFit/>
          </a:bodyPr>
          <a:lstStyle/>
          <a:p>
            <a:r>
              <a:rPr lang="en-US" sz="1400" dirty="0" smtClean="0">
                <a:latin typeface="Math1Mono"/>
                <a:cs typeface="Arial" pitchFamily="34" charset="0"/>
              </a:rPr>
              <a:t>a</a:t>
            </a:r>
            <a:endParaRPr lang="en-US" sz="1400" baseline="-25000" dirty="0">
              <a:latin typeface="Math1Mono"/>
              <a:cs typeface="Arial" pitchFamily="34" charset="0"/>
            </a:endParaRPr>
          </a:p>
        </p:txBody>
      </p:sp>
      <p:sp>
        <p:nvSpPr>
          <p:cNvPr id="57" name="TextBox 56"/>
          <p:cNvSpPr txBox="1"/>
          <p:nvPr/>
        </p:nvSpPr>
        <p:spPr>
          <a:xfrm>
            <a:off x="7862100" y="2664023"/>
            <a:ext cx="292405" cy="307777"/>
          </a:xfrm>
          <a:prstGeom prst="rect">
            <a:avLst/>
          </a:prstGeom>
          <a:noFill/>
        </p:spPr>
        <p:txBody>
          <a:bodyPr wrap="none" rtlCol="0">
            <a:spAutoFit/>
          </a:bodyPr>
          <a:lstStyle/>
          <a:p>
            <a:r>
              <a:rPr lang="en-US" sz="1400" dirty="0" smtClean="0">
                <a:latin typeface="Math1Mono"/>
                <a:cs typeface="Arial" pitchFamily="34" charset="0"/>
              </a:rPr>
              <a:t>b</a:t>
            </a:r>
            <a:endParaRPr lang="en-US" sz="1400" baseline="-25000" dirty="0">
              <a:latin typeface="Math1Mono"/>
              <a:cs typeface="Arial" pitchFamily="34" charset="0"/>
            </a:endParaRPr>
          </a:p>
        </p:txBody>
      </p:sp>
      <p:sp>
        <p:nvSpPr>
          <p:cNvPr id="58" name="TextBox 57"/>
          <p:cNvSpPr txBox="1"/>
          <p:nvPr/>
        </p:nvSpPr>
        <p:spPr>
          <a:xfrm>
            <a:off x="7619164" y="3349823"/>
            <a:ext cx="292405" cy="307777"/>
          </a:xfrm>
          <a:prstGeom prst="rect">
            <a:avLst/>
          </a:prstGeom>
          <a:noFill/>
        </p:spPr>
        <p:txBody>
          <a:bodyPr wrap="none" rtlCol="0">
            <a:spAutoFit/>
          </a:bodyPr>
          <a:lstStyle/>
          <a:p>
            <a:r>
              <a:rPr lang="en-US" sz="1400" dirty="0" err="1" smtClean="0">
                <a:latin typeface="Math1Mono"/>
                <a:cs typeface="Arial" pitchFamily="34" charset="0"/>
              </a:rPr>
              <a:t>b</a:t>
            </a:r>
            <a:endParaRPr lang="en-US" sz="1400" baseline="-25000" dirty="0">
              <a:latin typeface="Math1Mono"/>
              <a:cs typeface="Arial" pitchFamily="34" charset="0"/>
            </a:endParaRPr>
          </a:p>
        </p:txBody>
      </p:sp>
      <p:sp>
        <p:nvSpPr>
          <p:cNvPr id="59" name="TextBox 58"/>
          <p:cNvSpPr txBox="1"/>
          <p:nvPr/>
        </p:nvSpPr>
        <p:spPr>
          <a:xfrm>
            <a:off x="7009564" y="3048000"/>
            <a:ext cx="300082" cy="307777"/>
          </a:xfrm>
          <a:prstGeom prst="rect">
            <a:avLst/>
          </a:prstGeom>
          <a:noFill/>
        </p:spPr>
        <p:txBody>
          <a:bodyPr wrap="none" rtlCol="0">
            <a:spAutoFit/>
          </a:bodyPr>
          <a:lstStyle/>
          <a:p>
            <a:r>
              <a:rPr lang="en-US" sz="1400" dirty="0" smtClean="0">
                <a:latin typeface="Math1Mono"/>
                <a:cs typeface="Arial" pitchFamily="34" charset="0"/>
              </a:rPr>
              <a:t>g</a:t>
            </a:r>
            <a:endParaRPr lang="en-US" sz="1400" baseline="-25000" dirty="0">
              <a:latin typeface="Math1Mono"/>
              <a:cs typeface="Arial" pitchFamily="34" charset="0"/>
            </a:endParaRPr>
          </a:p>
        </p:txBody>
      </p:sp>
      <p:sp>
        <p:nvSpPr>
          <p:cNvPr id="60" name="TextBox 59"/>
          <p:cNvSpPr txBox="1"/>
          <p:nvPr/>
        </p:nvSpPr>
        <p:spPr>
          <a:xfrm>
            <a:off x="8333726" y="3124200"/>
            <a:ext cx="300082" cy="307777"/>
          </a:xfrm>
          <a:prstGeom prst="rect">
            <a:avLst/>
          </a:prstGeom>
          <a:noFill/>
        </p:spPr>
        <p:txBody>
          <a:bodyPr wrap="none" rtlCol="0">
            <a:spAutoFit/>
          </a:bodyPr>
          <a:lstStyle/>
          <a:p>
            <a:r>
              <a:rPr lang="en-US" sz="1400" dirty="0" err="1" smtClean="0">
                <a:latin typeface="Math1Mono"/>
                <a:cs typeface="Arial" pitchFamily="34" charset="0"/>
              </a:rPr>
              <a:t>g</a:t>
            </a:r>
            <a:endParaRPr lang="en-US" sz="1400" baseline="-25000" dirty="0">
              <a:latin typeface="Math1Mono"/>
              <a:cs typeface="Arial" pitchFamily="34" charset="0"/>
            </a:endParaRPr>
          </a:p>
        </p:txBody>
      </p:sp>
      <p:sp>
        <p:nvSpPr>
          <p:cNvPr id="61" name="TextBox 60"/>
          <p:cNvSpPr txBox="1"/>
          <p:nvPr/>
        </p:nvSpPr>
        <p:spPr>
          <a:xfrm>
            <a:off x="7010400" y="4800600"/>
            <a:ext cx="292405" cy="307777"/>
          </a:xfrm>
          <a:prstGeom prst="rect">
            <a:avLst/>
          </a:prstGeom>
          <a:noFill/>
        </p:spPr>
        <p:txBody>
          <a:bodyPr wrap="none" rtlCol="0">
            <a:spAutoFit/>
          </a:bodyPr>
          <a:lstStyle/>
          <a:p>
            <a:r>
              <a:rPr lang="en-US" sz="1400" dirty="0" smtClean="0">
                <a:latin typeface="Math1Mono"/>
                <a:cs typeface="Arial" pitchFamily="34" charset="0"/>
              </a:rPr>
              <a:t>d</a:t>
            </a:r>
            <a:endParaRPr lang="en-US" sz="1400" baseline="-25000" dirty="0">
              <a:latin typeface="Math1Mono"/>
              <a:cs typeface="Arial" pitchFamily="34" charset="0"/>
            </a:endParaRPr>
          </a:p>
        </p:txBody>
      </p:sp>
      <p:sp>
        <p:nvSpPr>
          <p:cNvPr id="62" name="TextBox 61"/>
          <p:cNvSpPr txBox="1"/>
          <p:nvPr/>
        </p:nvSpPr>
        <p:spPr>
          <a:xfrm>
            <a:off x="8409926" y="4800600"/>
            <a:ext cx="292405" cy="307777"/>
          </a:xfrm>
          <a:prstGeom prst="rect">
            <a:avLst/>
          </a:prstGeom>
          <a:noFill/>
        </p:spPr>
        <p:txBody>
          <a:bodyPr wrap="none" rtlCol="0">
            <a:spAutoFit/>
          </a:bodyPr>
          <a:lstStyle/>
          <a:p>
            <a:r>
              <a:rPr lang="en-US" sz="1400" dirty="0" err="1" smtClean="0">
                <a:latin typeface="Math1Mono"/>
                <a:cs typeface="Arial" pitchFamily="34" charset="0"/>
              </a:rPr>
              <a:t>d</a:t>
            </a:r>
            <a:endParaRPr lang="en-US" sz="1400" baseline="-25000" dirty="0">
              <a:latin typeface="Math1Mono"/>
              <a:cs typeface="Arial" pitchFamily="34" charset="0"/>
            </a:endParaRPr>
          </a:p>
        </p:txBody>
      </p:sp>
    </p:spTree>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Slide Number Placeholder 5"/>
          <p:cNvSpPr>
            <a:spLocks noGrp="1"/>
          </p:cNvSpPr>
          <p:nvPr>
            <p:ph type="sldNum" sz="quarter" idx="12"/>
          </p:nvPr>
        </p:nvSpPr>
        <p:spPr/>
        <p:txBody>
          <a:bodyPr/>
          <a:lstStyle/>
          <a:p>
            <a:pPr>
              <a:defRPr/>
            </a:pPr>
            <a:fld id="{1CEC1130-5D64-4523-AC9A-312F8888CE08}" type="slidenum">
              <a:rPr lang="en-US"/>
              <a:pPr>
                <a:defRPr/>
              </a:pPr>
              <a:t>157</a:t>
            </a:fld>
            <a:endParaRPr lang="en-US"/>
          </a:p>
        </p:txBody>
      </p:sp>
      <p:sp>
        <p:nvSpPr>
          <p:cNvPr id="287748" name="Rectangle 2"/>
          <p:cNvSpPr>
            <a:spLocks noGrp="1" noChangeArrowheads="1"/>
          </p:cNvSpPr>
          <p:nvPr>
            <p:ph type="title"/>
          </p:nvPr>
        </p:nvSpPr>
        <p:spPr>
          <a:xfrm>
            <a:off x="685800" y="76200"/>
            <a:ext cx="7772400" cy="762000"/>
          </a:xfrm>
        </p:spPr>
        <p:txBody>
          <a:bodyPr/>
          <a:lstStyle/>
          <a:p>
            <a:r>
              <a:rPr lang="en-US" sz="3600" dirty="0" smtClean="0"/>
              <a:t>Amplified Boomerang</a:t>
            </a:r>
          </a:p>
        </p:txBody>
      </p:sp>
      <p:sp>
        <p:nvSpPr>
          <p:cNvPr id="287749" name="Rectangle 3"/>
          <p:cNvSpPr>
            <a:spLocks noGrp="1" noChangeArrowheads="1"/>
          </p:cNvSpPr>
          <p:nvPr>
            <p:ph type="body" idx="1"/>
          </p:nvPr>
        </p:nvSpPr>
        <p:spPr>
          <a:xfrm>
            <a:off x="609600" y="1524000"/>
            <a:ext cx="8077200" cy="4419600"/>
          </a:xfrm>
        </p:spPr>
        <p:txBody>
          <a:bodyPr/>
          <a:lstStyle/>
          <a:p>
            <a:r>
              <a:rPr lang="en-US" sz="2400" dirty="0" smtClean="0"/>
              <a:t>Use two short differentials instead of one differential.  </a:t>
            </a:r>
          </a:p>
          <a:p>
            <a:r>
              <a:rPr lang="en-US" sz="2400" dirty="0" smtClean="0"/>
              <a:t>Start with quartet</a:t>
            </a:r>
          </a:p>
          <a:p>
            <a:pPr lvl="1"/>
            <a:r>
              <a:rPr lang="en-US" sz="2400" dirty="0" smtClean="0"/>
              <a:t>P</a:t>
            </a:r>
            <a:r>
              <a:rPr lang="en-US" sz="2400" baseline="-25000" dirty="0" smtClean="0"/>
              <a:t>1</a:t>
            </a:r>
            <a:r>
              <a:rPr lang="en-US" sz="2400" dirty="0" smtClean="0">
                <a:latin typeface="Math1Mono"/>
              </a:rPr>
              <a:t>⊕</a:t>
            </a:r>
            <a:r>
              <a:rPr lang="en-US" sz="2400" dirty="0" smtClean="0"/>
              <a:t>P</a:t>
            </a:r>
            <a:r>
              <a:rPr lang="en-US" sz="2400" baseline="-25000" dirty="0" smtClean="0"/>
              <a:t>2</a:t>
            </a:r>
            <a:r>
              <a:rPr lang="en-US" sz="2400" dirty="0" smtClean="0"/>
              <a:t> =</a:t>
            </a:r>
            <a:r>
              <a:rPr lang="en-US" sz="2400" dirty="0" smtClean="0">
                <a:latin typeface="Math1Mono"/>
              </a:rPr>
              <a:t>a</a:t>
            </a:r>
            <a:r>
              <a:rPr lang="en-US" sz="2400" dirty="0" smtClean="0"/>
              <a:t>= P</a:t>
            </a:r>
            <a:r>
              <a:rPr lang="en-US" sz="2400" baseline="-25000" dirty="0" smtClean="0"/>
              <a:t>3</a:t>
            </a:r>
            <a:r>
              <a:rPr lang="en-US" sz="2400" dirty="0" smtClean="0">
                <a:latin typeface="Math1Mono"/>
              </a:rPr>
              <a:t>⊕</a:t>
            </a:r>
            <a:r>
              <a:rPr lang="en-US" sz="2400" dirty="0" smtClean="0"/>
              <a:t>P</a:t>
            </a:r>
            <a:r>
              <a:rPr lang="en-US" sz="2400" baseline="-25000" dirty="0" smtClean="0"/>
              <a:t>4</a:t>
            </a:r>
            <a:r>
              <a:rPr lang="en-US" sz="2400" dirty="0" smtClean="0"/>
              <a:t>, each has </a:t>
            </a:r>
            <a:r>
              <a:rPr lang="en-US" sz="2400" dirty="0" err="1" smtClean="0">
                <a:latin typeface="Math1Mono"/>
              </a:rPr>
              <a:t>a</a:t>
            </a:r>
            <a:r>
              <a:rPr lang="en-US" sz="2400" dirty="0" err="1" smtClean="0">
                <a:sym typeface="Wingdings"/>
              </a:rPr>
              <a:t></a:t>
            </a:r>
            <a:r>
              <a:rPr lang="en-US" sz="2400" dirty="0" err="1" smtClean="0">
                <a:latin typeface="Math1Mono"/>
              </a:rPr>
              <a:t>b</a:t>
            </a:r>
            <a:r>
              <a:rPr lang="en-US" sz="2400" dirty="0" smtClean="0"/>
              <a:t> with probability p.</a:t>
            </a:r>
          </a:p>
          <a:p>
            <a:pPr lvl="1"/>
            <a:r>
              <a:rPr lang="en-US" sz="2400" dirty="0" smtClean="0"/>
              <a:t>E</a:t>
            </a:r>
            <a:r>
              <a:rPr lang="en-US" sz="2400" baseline="-25000" dirty="0" smtClean="0"/>
              <a:t>0</a:t>
            </a:r>
            <a:r>
              <a:rPr lang="en-US" sz="2400" dirty="0" smtClean="0"/>
              <a:t>(P</a:t>
            </a:r>
            <a:r>
              <a:rPr lang="en-US" sz="2400" baseline="-25000" dirty="0" smtClean="0"/>
              <a:t>1</a:t>
            </a:r>
            <a:r>
              <a:rPr lang="en-US" sz="2400" dirty="0" smtClean="0"/>
              <a:t>)</a:t>
            </a:r>
            <a:r>
              <a:rPr lang="en-US" sz="2400" dirty="0" smtClean="0">
                <a:latin typeface="Math1Mono"/>
              </a:rPr>
              <a:t>⊕</a:t>
            </a:r>
            <a:r>
              <a:rPr lang="en-US" sz="2400" dirty="0" smtClean="0"/>
              <a:t>E</a:t>
            </a:r>
            <a:r>
              <a:rPr lang="en-US" sz="2400" baseline="-25000" dirty="0" smtClean="0"/>
              <a:t>0</a:t>
            </a:r>
            <a:r>
              <a:rPr lang="en-US" sz="2400" dirty="0" smtClean="0"/>
              <a:t>(P</a:t>
            </a:r>
            <a:r>
              <a:rPr lang="en-US" sz="2400" baseline="-25000" dirty="0" smtClean="0"/>
              <a:t>2</a:t>
            </a:r>
            <a:r>
              <a:rPr lang="en-US" sz="2400" dirty="0" smtClean="0"/>
              <a:t>) = E</a:t>
            </a:r>
            <a:r>
              <a:rPr lang="en-US" sz="2400" baseline="-25000" dirty="0" smtClean="0"/>
              <a:t>0</a:t>
            </a:r>
            <a:r>
              <a:rPr lang="en-US" sz="2400" dirty="0" smtClean="0"/>
              <a:t>(P</a:t>
            </a:r>
            <a:r>
              <a:rPr lang="en-US" sz="2400" baseline="-25000" dirty="0" smtClean="0"/>
              <a:t>3</a:t>
            </a:r>
            <a:r>
              <a:rPr lang="en-US" sz="2400" dirty="0" smtClean="0"/>
              <a:t>)</a:t>
            </a:r>
            <a:r>
              <a:rPr lang="en-US" sz="2400" dirty="0" smtClean="0">
                <a:latin typeface="Math1Mono"/>
              </a:rPr>
              <a:t>⊕</a:t>
            </a:r>
            <a:r>
              <a:rPr lang="en-US" sz="2400" dirty="0" smtClean="0"/>
              <a:t>E</a:t>
            </a:r>
            <a:r>
              <a:rPr lang="en-US" sz="2400" baseline="-25000" dirty="0" smtClean="0"/>
              <a:t>0</a:t>
            </a:r>
            <a:r>
              <a:rPr lang="en-US" sz="2400" dirty="0" smtClean="0"/>
              <a:t>(P</a:t>
            </a:r>
            <a:r>
              <a:rPr lang="en-US" sz="2400" baseline="-25000" dirty="0" smtClean="0"/>
              <a:t>4</a:t>
            </a:r>
            <a:r>
              <a:rPr lang="en-US" sz="2400" dirty="0" smtClean="0"/>
              <a:t>)= </a:t>
            </a:r>
            <a:r>
              <a:rPr lang="en-US" sz="2400" dirty="0" smtClean="0">
                <a:latin typeface="Math1Mono"/>
              </a:rPr>
              <a:t>b</a:t>
            </a:r>
            <a:r>
              <a:rPr lang="en-US" sz="2400" dirty="0" smtClean="0"/>
              <a:t>. </a:t>
            </a:r>
          </a:p>
          <a:p>
            <a:pPr lvl="1"/>
            <a:r>
              <a:rPr lang="en-US" sz="2400" dirty="0" smtClean="0"/>
              <a:t>E</a:t>
            </a:r>
            <a:r>
              <a:rPr lang="en-US" sz="2400" baseline="-25000" dirty="0" smtClean="0"/>
              <a:t>0</a:t>
            </a:r>
            <a:r>
              <a:rPr lang="en-US" sz="2400" dirty="0" smtClean="0"/>
              <a:t>(P</a:t>
            </a:r>
            <a:r>
              <a:rPr lang="en-US" sz="2400" baseline="-25000" dirty="0" smtClean="0"/>
              <a:t>1</a:t>
            </a:r>
            <a:r>
              <a:rPr lang="en-US" sz="2400" dirty="0" smtClean="0"/>
              <a:t>)</a:t>
            </a:r>
            <a:r>
              <a:rPr lang="en-US" sz="2400" dirty="0" smtClean="0">
                <a:latin typeface="Math1Mono"/>
              </a:rPr>
              <a:t>⊕</a:t>
            </a:r>
            <a:r>
              <a:rPr lang="en-US" sz="2400" dirty="0" smtClean="0"/>
              <a:t>E</a:t>
            </a:r>
            <a:r>
              <a:rPr lang="en-US" sz="2400" baseline="-25000" dirty="0" smtClean="0"/>
              <a:t>0</a:t>
            </a:r>
            <a:r>
              <a:rPr lang="en-US" sz="2400" dirty="0" smtClean="0"/>
              <a:t>(P</a:t>
            </a:r>
            <a:r>
              <a:rPr lang="en-US" sz="2400" baseline="-25000" dirty="0" smtClean="0"/>
              <a:t>3</a:t>
            </a:r>
            <a:r>
              <a:rPr lang="en-US" sz="2400" dirty="0" smtClean="0"/>
              <a:t>) = E</a:t>
            </a:r>
            <a:r>
              <a:rPr lang="en-US" sz="2400" baseline="-25000" dirty="0" smtClean="0"/>
              <a:t>0</a:t>
            </a:r>
            <a:r>
              <a:rPr lang="en-US" sz="2400" dirty="0" smtClean="0"/>
              <a:t>(P</a:t>
            </a:r>
            <a:r>
              <a:rPr lang="en-US" sz="2400" baseline="-25000" dirty="0" smtClean="0"/>
              <a:t>2</a:t>
            </a:r>
            <a:r>
              <a:rPr lang="en-US" sz="2400" dirty="0" smtClean="0"/>
              <a:t>)</a:t>
            </a:r>
            <a:r>
              <a:rPr lang="en-US" sz="2400" dirty="0" smtClean="0">
                <a:latin typeface="Math1Mono"/>
              </a:rPr>
              <a:t>⊕</a:t>
            </a:r>
            <a:r>
              <a:rPr lang="en-US" sz="2400" dirty="0" smtClean="0"/>
              <a:t>E</a:t>
            </a:r>
            <a:r>
              <a:rPr lang="en-US" sz="2400" baseline="-25000" dirty="0" smtClean="0"/>
              <a:t>0</a:t>
            </a:r>
            <a:r>
              <a:rPr lang="en-US" sz="2400" dirty="0" smtClean="0"/>
              <a:t>(P</a:t>
            </a:r>
            <a:r>
              <a:rPr lang="en-US" sz="2400" baseline="-25000" dirty="0" smtClean="0"/>
              <a:t>4</a:t>
            </a:r>
            <a:r>
              <a:rPr lang="en-US" sz="2400" dirty="0" smtClean="0"/>
              <a:t>)=</a:t>
            </a:r>
            <a:r>
              <a:rPr lang="en-US" sz="2400" dirty="0" smtClean="0">
                <a:latin typeface="Math1" pitchFamily="2" charset="2"/>
              </a:rPr>
              <a:t> </a:t>
            </a:r>
            <a:r>
              <a:rPr lang="en-US" sz="2400" dirty="0" smtClean="0">
                <a:latin typeface="Math1Mono"/>
              </a:rPr>
              <a:t>g</a:t>
            </a:r>
            <a:r>
              <a:rPr lang="en-US" sz="2400" dirty="0" smtClean="0"/>
              <a:t>. </a:t>
            </a:r>
          </a:p>
          <a:p>
            <a:r>
              <a:rPr lang="en-US" sz="2400" dirty="0" smtClean="0"/>
              <a:t>C</a:t>
            </a:r>
            <a:r>
              <a:rPr lang="en-US" sz="2400" baseline="-25000" dirty="0" smtClean="0"/>
              <a:t>2</a:t>
            </a:r>
            <a:r>
              <a:rPr lang="en-US" sz="2400" dirty="0" smtClean="0">
                <a:latin typeface="Math1Mono"/>
              </a:rPr>
              <a:t>⊕</a:t>
            </a:r>
            <a:r>
              <a:rPr lang="en-US" sz="2400" dirty="0" smtClean="0"/>
              <a:t>C</a:t>
            </a:r>
            <a:r>
              <a:rPr lang="en-US" sz="2400" baseline="-25000" dirty="0" smtClean="0"/>
              <a:t>4</a:t>
            </a:r>
            <a:r>
              <a:rPr lang="en-US" sz="2400" dirty="0" smtClean="0"/>
              <a:t> = C</a:t>
            </a:r>
            <a:r>
              <a:rPr lang="en-US" sz="2400" baseline="-25000" dirty="0" smtClean="0"/>
              <a:t>1</a:t>
            </a:r>
            <a:r>
              <a:rPr lang="en-US" sz="2400" dirty="0" smtClean="0">
                <a:latin typeface="Math1Mono"/>
              </a:rPr>
              <a:t>⊕</a:t>
            </a:r>
            <a:r>
              <a:rPr lang="en-US" sz="2400" dirty="0" smtClean="0"/>
              <a:t>C</a:t>
            </a:r>
            <a:r>
              <a:rPr lang="en-US" sz="2400" baseline="-25000" dirty="0" smtClean="0"/>
              <a:t>3</a:t>
            </a:r>
            <a:r>
              <a:rPr lang="en-US" sz="2400" dirty="0" smtClean="0"/>
              <a:t>=</a:t>
            </a:r>
            <a:r>
              <a:rPr lang="en-US" sz="2400" dirty="0" smtClean="0">
                <a:latin typeface="Math1" pitchFamily="2" charset="2"/>
              </a:rPr>
              <a:t> </a:t>
            </a:r>
            <a:r>
              <a:rPr lang="en-US" sz="2400" dirty="0" smtClean="0">
                <a:latin typeface="Math1Mono"/>
              </a:rPr>
              <a:t>d</a:t>
            </a:r>
            <a:r>
              <a:rPr lang="en-US" sz="2400" dirty="0" smtClean="0">
                <a:latin typeface="Math1" pitchFamily="2" charset="2"/>
              </a:rPr>
              <a:t> </a:t>
            </a:r>
            <a:r>
              <a:rPr lang="en-US" sz="2400" dirty="0" smtClean="0"/>
              <a:t>and we want to use </a:t>
            </a:r>
            <a:r>
              <a:rPr lang="en-US" sz="2400" dirty="0" err="1" smtClean="0">
                <a:latin typeface="Math1Mono"/>
              </a:rPr>
              <a:t>g</a:t>
            </a:r>
            <a:r>
              <a:rPr lang="en-US" sz="2400" dirty="0" err="1" smtClean="0">
                <a:sym typeface="Wingdings" pitchFamily="2" charset="2"/>
              </a:rPr>
              <a:t></a:t>
            </a:r>
            <a:r>
              <a:rPr lang="en-US" sz="2400" dirty="0" err="1" smtClean="0">
                <a:latin typeface="Math1Mono"/>
              </a:rPr>
              <a:t>d</a:t>
            </a:r>
            <a:r>
              <a:rPr lang="en-US" sz="2400" dirty="0" smtClean="0"/>
              <a:t>.  </a:t>
            </a:r>
          </a:p>
          <a:p>
            <a:pPr lvl="1"/>
            <a:r>
              <a:rPr lang="en-US" sz="2000" dirty="0" smtClean="0"/>
              <a:t>Probability that quartet becomes right is </a:t>
            </a:r>
            <a:r>
              <a:rPr lang="en-US" sz="2000" baseline="-25000" dirty="0" smtClean="0"/>
              <a:t>Np</a:t>
            </a:r>
            <a:r>
              <a:rPr lang="en-US" sz="2000" dirty="0" smtClean="0"/>
              <a:t>C</a:t>
            </a:r>
            <a:r>
              <a:rPr lang="en-US" sz="2000" baseline="-25000" dirty="0" smtClean="0"/>
              <a:t>2</a:t>
            </a:r>
            <a:r>
              <a:rPr lang="en-US" sz="2000" dirty="0" smtClean="0"/>
              <a:t> 2</a:t>
            </a:r>
            <a:r>
              <a:rPr lang="en-US" sz="2000" baseline="30000" dirty="0" smtClean="0"/>
              <a:t>-n</a:t>
            </a:r>
            <a:r>
              <a:rPr lang="en-US" sz="2000" dirty="0" smtClean="0"/>
              <a:t> q</a:t>
            </a:r>
            <a:r>
              <a:rPr lang="en-US" sz="2000" baseline="30000" dirty="0" smtClean="0"/>
              <a:t>2</a:t>
            </a:r>
            <a:r>
              <a:rPr lang="en-US" sz="2000" dirty="0" smtClean="0"/>
              <a:t>. </a:t>
            </a:r>
          </a:p>
          <a:p>
            <a:r>
              <a:rPr lang="en-US" sz="2400" dirty="0" smtClean="0"/>
              <a:t>Distinguishers count quartets ((P</a:t>
            </a:r>
            <a:r>
              <a:rPr lang="en-US" sz="2400" baseline="-25000" dirty="0" smtClean="0"/>
              <a:t>1</a:t>
            </a:r>
            <a:r>
              <a:rPr lang="en-US" sz="2400" dirty="0" smtClean="0"/>
              <a:t>, P</a:t>
            </a:r>
            <a:r>
              <a:rPr lang="en-US" sz="2400" baseline="-25000" dirty="0" smtClean="0"/>
              <a:t>2</a:t>
            </a:r>
            <a:r>
              <a:rPr lang="en-US" sz="2400" dirty="0" smtClean="0"/>
              <a:t>), (P</a:t>
            </a:r>
            <a:r>
              <a:rPr lang="en-US" sz="2400" baseline="-25000" dirty="0" smtClean="0"/>
              <a:t>3</a:t>
            </a:r>
            <a:r>
              <a:rPr lang="en-US" sz="2400" dirty="0" smtClean="0"/>
              <a:t>, P</a:t>
            </a:r>
            <a:r>
              <a:rPr lang="en-US" sz="2400" baseline="-25000" dirty="0" smtClean="0"/>
              <a:t>4</a:t>
            </a:r>
            <a:r>
              <a:rPr lang="en-US" sz="2400" dirty="0" smtClean="0"/>
              <a:t>)) satisfying C</a:t>
            </a:r>
            <a:r>
              <a:rPr lang="en-US" sz="2400" baseline="-25000" dirty="0" smtClean="0"/>
              <a:t>1</a:t>
            </a:r>
            <a:r>
              <a:rPr lang="en-US" sz="2400" dirty="0" smtClean="0">
                <a:latin typeface="Math1Mono"/>
              </a:rPr>
              <a:t>⊕</a:t>
            </a:r>
            <a:r>
              <a:rPr lang="en-US" sz="2400" dirty="0" smtClean="0"/>
              <a:t>C</a:t>
            </a:r>
            <a:r>
              <a:rPr lang="en-US" sz="2400" baseline="-25000" dirty="0" smtClean="0"/>
              <a:t>3</a:t>
            </a:r>
            <a:r>
              <a:rPr lang="en-US" sz="2400" dirty="0" smtClean="0"/>
              <a:t>=C</a:t>
            </a:r>
            <a:r>
              <a:rPr lang="en-US" sz="2400" baseline="-25000" dirty="0" smtClean="0"/>
              <a:t>2</a:t>
            </a:r>
            <a:r>
              <a:rPr lang="en-US" sz="2400" dirty="0" smtClean="0">
                <a:latin typeface="Math1Mono"/>
              </a:rPr>
              <a:t>⊕</a:t>
            </a:r>
            <a:r>
              <a:rPr lang="en-US" sz="2400" dirty="0" smtClean="0"/>
              <a:t>C</a:t>
            </a:r>
            <a:r>
              <a:rPr lang="en-US" sz="2400" baseline="-25000" dirty="0" smtClean="0"/>
              <a:t>4</a:t>
            </a:r>
            <a:r>
              <a:rPr lang="en-US" sz="2400" dirty="0" smtClean="0"/>
              <a:t>=</a:t>
            </a:r>
            <a:r>
              <a:rPr lang="en-US" sz="2400" dirty="0" smtClean="0">
                <a:latin typeface="Math1Mono"/>
              </a:rPr>
              <a:t>d</a:t>
            </a:r>
            <a:r>
              <a:rPr lang="en-US" sz="2400" dirty="0" smtClean="0"/>
              <a:t>.</a:t>
            </a:r>
          </a:p>
        </p:txBody>
      </p:sp>
      <p:sp>
        <p:nvSpPr>
          <p:cNvPr id="7" name="Date Placeholder 6"/>
          <p:cNvSpPr>
            <a:spLocks noGrp="1"/>
          </p:cNvSpPr>
          <p:nvPr>
            <p:ph type="dt" sz="half" idx="10"/>
          </p:nvPr>
        </p:nvSpPr>
        <p:spPr/>
        <p:txBody>
          <a:bodyPr/>
          <a:lstStyle/>
          <a:p>
            <a:pPr>
              <a:defRPr/>
            </a:pPr>
            <a:r>
              <a:rPr lang="en-US" smtClean="0"/>
              <a:t>JLM 20101208</a:t>
            </a:r>
            <a:endParaRPr lang="en-US"/>
          </a:p>
        </p:txBody>
      </p:sp>
    </p:spTree>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Slide Number Placeholder 5"/>
          <p:cNvSpPr>
            <a:spLocks noGrp="1"/>
          </p:cNvSpPr>
          <p:nvPr>
            <p:ph type="sldNum" sz="quarter" idx="12"/>
          </p:nvPr>
        </p:nvSpPr>
        <p:spPr/>
        <p:txBody>
          <a:bodyPr/>
          <a:lstStyle/>
          <a:p>
            <a:pPr>
              <a:defRPr/>
            </a:pPr>
            <a:fld id="{00C80B77-F8BD-424B-8796-CE07418F8236}" type="slidenum">
              <a:rPr lang="en-US"/>
              <a:pPr>
                <a:defRPr/>
              </a:pPr>
              <a:t>158</a:t>
            </a:fld>
            <a:endParaRPr lang="en-US"/>
          </a:p>
        </p:txBody>
      </p:sp>
      <p:sp>
        <p:nvSpPr>
          <p:cNvPr id="291844" name="Rectangle 2"/>
          <p:cNvSpPr>
            <a:spLocks noGrp="1" noChangeArrowheads="1"/>
          </p:cNvSpPr>
          <p:nvPr>
            <p:ph type="title"/>
          </p:nvPr>
        </p:nvSpPr>
        <p:spPr>
          <a:xfrm>
            <a:off x="685800" y="228600"/>
            <a:ext cx="7772400" cy="762000"/>
          </a:xfrm>
        </p:spPr>
        <p:txBody>
          <a:bodyPr/>
          <a:lstStyle/>
          <a:p>
            <a:r>
              <a:rPr lang="en-US" sz="3600" dirty="0" smtClean="0"/>
              <a:t>Related-key attacks</a:t>
            </a:r>
            <a:br>
              <a:rPr lang="en-US" sz="3600" dirty="0" smtClean="0"/>
            </a:br>
            <a:endParaRPr lang="en-US" sz="3600" dirty="0" smtClean="0"/>
          </a:p>
        </p:txBody>
      </p:sp>
      <p:sp>
        <p:nvSpPr>
          <p:cNvPr id="291845" name="Rectangle 3"/>
          <p:cNvSpPr>
            <a:spLocks noGrp="1" noChangeArrowheads="1"/>
          </p:cNvSpPr>
          <p:nvPr>
            <p:ph type="body" idx="1"/>
          </p:nvPr>
        </p:nvSpPr>
        <p:spPr>
          <a:xfrm>
            <a:off x="533400" y="1219200"/>
            <a:ext cx="8153400" cy="5105400"/>
          </a:xfrm>
        </p:spPr>
        <p:txBody>
          <a:bodyPr/>
          <a:lstStyle/>
          <a:p>
            <a:pPr>
              <a:lnSpc>
                <a:spcPct val="80000"/>
              </a:lnSpc>
            </a:pPr>
            <a:r>
              <a:rPr lang="en-US" sz="2400" dirty="0" smtClean="0"/>
              <a:t>Introduced by </a:t>
            </a:r>
            <a:r>
              <a:rPr lang="en-US" sz="2400" dirty="0" err="1" smtClean="0"/>
              <a:t>Biham</a:t>
            </a:r>
            <a:r>
              <a:rPr lang="en-US" sz="2400" dirty="0" smtClean="0"/>
              <a:t>.</a:t>
            </a:r>
          </a:p>
          <a:p>
            <a:pPr>
              <a:lnSpc>
                <a:spcPct val="80000"/>
              </a:lnSpc>
            </a:pPr>
            <a:r>
              <a:rPr lang="en-US" sz="2400" dirty="0" smtClean="0"/>
              <a:t>Attacker obtains encryptions under one key.</a:t>
            </a:r>
          </a:p>
          <a:p>
            <a:pPr>
              <a:lnSpc>
                <a:spcPct val="80000"/>
              </a:lnSpc>
            </a:pPr>
            <a:r>
              <a:rPr lang="en-US" sz="2400" dirty="0" smtClean="0"/>
              <a:t>Attacker obtains encryptions under several keys.</a:t>
            </a:r>
          </a:p>
          <a:p>
            <a:pPr lvl="1">
              <a:lnSpc>
                <a:spcPct val="80000"/>
              </a:lnSpc>
            </a:pPr>
            <a:r>
              <a:rPr lang="en-US" sz="2400" dirty="0" smtClean="0"/>
              <a:t>Known relation between keys.</a:t>
            </a:r>
          </a:p>
          <a:p>
            <a:pPr lvl="1">
              <a:lnSpc>
                <a:spcPct val="80000"/>
              </a:lnSpc>
            </a:pPr>
            <a:r>
              <a:rPr lang="en-US" sz="2400" dirty="0" smtClean="0"/>
              <a:t>Chosen relation between keys.</a:t>
            </a:r>
          </a:p>
          <a:p>
            <a:pPr>
              <a:lnSpc>
                <a:spcPct val="80000"/>
              </a:lnSpc>
            </a:pPr>
            <a:r>
              <a:rPr lang="en-US" sz="2400" dirty="0" smtClean="0"/>
              <a:t>Used on LOKI’91 reducing key search by a factor of almost four as well as SAFER K </a:t>
            </a:r>
          </a:p>
          <a:p>
            <a:pPr>
              <a:lnSpc>
                <a:spcPct val="80000"/>
              </a:lnSpc>
            </a:pPr>
            <a:r>
              <a:rPr lang="en-US" sz="2400" dirty="0" smtClean="0"/>
              <a:t>There are methods to preclude related key attacks.</a:t>
            </a:r>
          </a:p>
          <a:p>
            <a:pPr>
              <a:lnSpc>
                <a:spcPct val="80000"/>
              </a:lnSpc>
              <a:buFontTx/>
              <a:buNone/>
            </a:pPr>
            <a:endParaRPr lang="en-US" sz="2400" dirty="0" smtClean="0"/>
          </a:p>
          <a:p>
            <a:pPr>
              <a:lnSpc>
                <a:spcPct val="80000"/>
              </a:lnSpc>
              <a:buFontTx/>
              <a:buNone/>
            </a:pPr>
            <a:r>
              <a:rPr lang="en-US" sz="2000" u="sng" dirty="0" smtClean="0"/>
              <a:t>References</a:t>
            </a:r>
          </a:p>
          <a:p>
            <a:pPr>
              <a:lnSpc>
                <a:spcPct val="80000"/>
              </a:lnSpc>
              <a:buFontTx/>
              <a:buNone/>
            </a:pPr>
            <a:r>
              <a:rPr lang="en-US" altLang="ko-KR" sz="1800" dirty="0" err="1" smtClean="0">
                <a:ea typeface="Gulim" pitchFamily="34" charset="-127"/>
              </a:rPr>
              <a:t>Biham</a:t>
            </a:r>
            <a:r>
              <a:rPr lang="en-US" altLang="ko-KR" sz="1800" dirty="0" smtClean="0">
                <a:ea typeface="Gulim" pitchFamily="34" charset="-127"/>
              </a:rPr>
              <a:t>, New types of cryptanalytic attacks using related keys.  Eurocrypt,93.</a:t>
            </a:r>
            <a:endParaRPr lang="en-US" sz="1800" dirty="0" smtClean="0"/>
          </a:p>
          <a:p>
            <a:pPr>
              <a:lnSpc>
                <a:spcPct val="80000"/>
              </a:lnSpc>
              <a:buFontTx/>
              <a:buNone/>
            </a:pPr>
            <a:r>
              <a:rPr lang="en-US" altLang="ko-KR" sz="1800" dirty="0" smtClean="0">
                <a:ea typeface="Gulim" pitchFamily="34" charset="-127"/>
              </a:rPr>
              <a:t>Kelsey, </a:t>
            </a:r>
            <a:r>
              <a:rPr lang="en-US" altLang="ko-KR" sz="1800" dirty="0" err="1" smtClean="0">
                <a:ea typeface="Gulim" pitchFamily="34" charset="-127"/>
              </a:rPr>
              <a:t>Schneier</a:t>
            </a:r>
            <a:r>
              <a:rPr lang="en-US" altLang="ko-KR" sz="1800" dirty="0" smtClean="0">
                <a:ea typeface="Gulim" pitchFamily="34" charset="-127"/>
              </a:rPr>
              <a:t> and. Wagner. Key-schedule cryptanalysis of IDEA, G-DES, GOST, SAFER, and Triple-DES.  Crypto, 96.</a:t>
            </a:r>
          </a:p>
          <a:p>
            <a:pPr>
              <a:lnSpc>
                <a:spcPct val="80000"/>
              </a:lnSpc>
              <a:buFontTx/>
              <a:buNone/>
            </a:pPr>
            <a:r>
              <a:rPr lang="en-US" altLang="ko-KR" sz="1800" dirty="0" smtClean="0">
                <a:ea typeface="Gulim" pitchFamily="34" charset="-127"/>
              </a:rPr>
              <a:t>Knudsen, Cryptanalysis of LOKI’91.</a:t>
            </a:r>
            <a:r>
              <a:rPr lang="en-US" altLang="ko-KR" sz="1800" i="1" dirty="0" smtClean="0">
                <a:ea typeface="Gulim" pitchFamily="34" charset="-127"/>
              </a:rPr>
              <a:t> </a:t>
            </a:r>
            <a:r>
              <a:rPr lang="en-US" altLang="ko-KR" sz="1800" dirty="0" err="1" smtClean="0">
                <a:ea typeface="Gulim" pitchFamily="34" charset="-127"/>
              </a:rPr>
              <a:t>Auscrypt</a:t>
            </a:r>
            <a:r>
              <a:rPr lang="en-US" altLang="ko-KR" sz="1800" dirty="0" smtClean="0">
                <a:ea typeface="Gulim" pitchFamily="34" charset="-127"/>
              </a:rPr>
              <a:t> ’92.</a:t>
            </a:r>
          </a:p>
          <a:p>
            <a:pPr>
              <a:lnSpc>
                <a:spcPct val="80000"/>
              </a:lnSpc>
              <a:buFontTx/>
              <a:buNone/>
            </a:pPr>
            <a:r>
              <a:rPr lang="en-US" altLang="ko-KR" sz="1800" dirty="0" smtClean="0">
                <a:ea typeface="Gulim" pitchFamily="34" charset="-127"/>
              </a:rPr>
              <a:t>Knudsen, A key-schedule weakness in SAFER K-64. Crypto ’95.</a:t>
            </a:r>
          </a:p>
          <a:p>
            <a:pPr>
              <a:lnSpc>
                <a:spcPct val="80000"/>
              </a:lnSpc>
              <a:buFontTx/>
              <a:buNone/>
            </a:pPr>
            <a:endParaRPr lang="en-US" sz="1800" dirty="0" smtClean="0"/>
          </a:p>
        </p:txBody>
      </p:sp>
      <p:sp>
        <p:nvSpPr>
          <p:cNvPr id="7" name="Date Placeholder 6"/>
          <p:cNvSpPr>
            <a:spLocks noGrp="1"/>
          </p:cNvSpPr>
          <p:nvPr>
            <p:ph type="dt" sz="half" idx="10"/>
          </p:nvPr>
        </p:nvSpPr>
        <p:spPr/>
        <p:txBody>
          <a:bodyPr/>
          <a:lstStyle/>
          <a:p>
            <a:pPr>
              <a:defRPr/>
            </a:pPr>
            <a:r>
              <a:rPr lang="en-US" smtClean="0"/>
              <a:t>JLM 20101208</a:t>
            </a:r>
            <a:endParaRPr lang="en-US"/>
          </a:p>
        </p:txBody>
      </p:sp>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Slide Number Placeholder 5"/>
          <p:cNvSpPr>
            <a:spLocks noGrp="1"/>
          </p:cNvSpPr>
          <p:nvPr>
            <p:ph type="sldNum" sz="quarter" idx="12"/>
          </p:nvPr>
        </p:nvSpPr>
        <p:spPr/>
        <p:txBody>
          <a:bodyPr/>
          <a:lstStyle/>
          <a:p>
            <a:pPr>
              <a:defRPr/>
            </a:pPr>
            <a:fld id="{E1D6F6B7-FF9D-493E-8FB2-71477DB1CFC0}" type="slidenum">
              <a:rPr lang="en-US"/>
              <a:pPr>
                <a:defRPr/>
              </a:pPr>
              <a:t>159</a:t>
            </a:fld>
            <a:endParaRPr lang="en-US"/>
          </a:p>
        </p:txBody>
      </p:sp>
      <p:sp>
        <p:nvSpPr>
          <p:cNvPr id="292868" name="Rectangle 2"/>
          <p:cNvSpPr>
            <a:spLocks noGrp="1" noChangeArrowheads="1"/>
          </p:cNvSpPr>
          <p:nvPr>
            <p:ph type="title"/>
          </p:nvPr>
        </p:nvSpPr>
        <p:spPr>
          <a:xfrm>
            <a:off x="685800" y="0"/>
            <a:ext cx="7772400" cy="762000"/>
          </a:xfrm>
        </p:spPr>
        <p:txBody>
          <a:bodyPr/>
          <a:lstStyle/>
          <a:p>
            <a:r>
              <a:rPr lang="en-US" sz="3600" dirty="0" smtClean="0"/>
              <a:t>Interpolation attack</a:t>
            </a:r>
          </a:p>
        </p:txBody>
      </p:sp>
      <p:sp>
        <p:nvSpPr>
          <p:cNvPr id="292869" name="Rectangle 3"/>
          <p:cNvSpPr>
            <a:spLocks noGrp="1" noChangeArrowheads="1"/>
          </p:cNvSpPr>
          <p:nvPr>
            <p:ph type="body" idx="1"/>
          </p:nvPr>
        </p:nvSpPr>
        <p:spPr>
          <a:xfrm>
            <a:off x="609600" y="1371600"/>
            <a:ext cx="8001000" cy="4419600"/>
          </a:xfrm>
        </p:spPr>
        <p:txBody>
          <a:bodyPr/>
          <a:lstStyle/>
          <a:p>
            <a:r>
              <a:rPr lang="en-US" altLang="ko-KR" sz="2400" dirty="0" smtClean="0">
                <a:ea typeface="Gulim" pitchFamily="34" charset="-127"/>
              </a:rPr>
              <a:t>Attacker constructs polynomials using pairs of plaintexts and </a:t>
            </a:r>
            <a:r>
              <a:rPr lang="en-US" altLang="ko-KR" sz="2400" dirty="0" err="1" smtClean="0">
                <a:ea typeface="Gulim" pitchFamily="34" charset="-127"/>
              </a:rPr>
              <a:t>ciphertexts</a:t>
            </a:r>
            <a:r>
              <a:rPr lang="en-US" altLang="ko-KR" sz="2400" dirty="0" smtClean="0">
                <a:ea typeface="Gulim" pitchFamily="34" charset="-127"/>
              </a:rPr>
              <a:t>.</a:t>
            </a:r>
          </a:p>
          <a:p>
            <a:r>
              <a:rPr lang="en-US" sz="2400" dirty="0" smtClean="0"/>
              <a:t>If the constructed polynomials have small degree, only a few plaintexts</a:t>
            </a:r>
            <a:r>
              <a:rPr lang="en-US" altLang="ko-KR" sz="2400" dirty="0" smtClean="0">
                <a:ea typeface="Gulim" pitchFamily="34" charset="-127"/>
              </a:rPr>
              <a:t>/</a:t>
            </a:r>
            <a:r>
              <a:rPr lang="en-US" altLang="ko-KR" sz="2400" dirty="0" err="1" smtClean="0">
                <a:ea typeface="Gulim" pitchFamily="34" charset="-127"/>
              </a:rPr>
              <a:t>ciphertexts</a:t>
            </a:r>
            <a:r>
              <a:rPr lang="en-US" altLang="ko-KR" sz="2400" dirty="0" smtClean="0">
                <a:ea typeface="Gulim" pitchFamily="34" charset="-127"/>
              </a:rPr>
              <a:t> pairs are necessary to obtain the (key dependent) coefficients of the polynomial, for instance by using Lagrange interpolation.</a:t>
            </a:r>
            <a:endParaRPr lang="en-US" sz="2400" dirty="0" smtClean="0"/>
          </a:p>
          <a:p>
            <a:pPr>
              <a:buFontTx/>
              <a:buNone/>
            </a:pPr>
            <a:endParaRPr lang="en-US" sz="2400" dirty="0" smtClean="0"/>
          </a:p>
          <a:p>
            <a:pPr>
              <a:buFontTx/>
              <a:buNone/>
            </a:pPr>
            <a:r>
              <a:rPr lang="en-US" sz="2000" u="sng" dirty="0" smtClean="0"/>
              <a:t>References</a:t>
            </a:r>
          </a:p>
          <a:p>
            <a:pPr>
              <a:buFontTx/>
              <a:buNone/>
            </a:pPr>
            <a:r>
              <a:rPr lang="en-US" sz="2000" dirty="0" err="1" smtClean="0"/>
              <a:t>Jakobsen</a:t>
            </a:r>
            <a:r>
              <a:rPr lang="en-US" sz="2000" dirty="0" smtClean="0"/>
              <a:t> and Knudsen, The interpolation attack on block ciphers.</a:t>
            </a:r>
            <a:r>
              <a:rPr lang="en-US" altLang="ko-KR" sz="2000" i="1" dirty="0" smtClean="0">
                <a:ea typeface="Gulim" pitchFamily="34" charset="-127"/>
              </a:rPr>
              <a:t> FSE ’97</a:t>
            </a:r>
            <a:r>
              <a:rPr lang="en-US" altLang="ko-KR" sz="2000" dirty="0" smtClean="0">
                <a:ea typeface="Gulim" pitchFamily="34" charset="-127"/>
              </a:rPr>
              <a:t>.</a:t>
            </a:r>
            <a:endParaRPr lang="en-US" sz="2000" dirty="0" smtClean="0"/>
          </a:p>
        </p:txBody>
      </p:sp>
      <p:sp>
        <p:nvSpPr>
          <p:cNvPr id="7" name="Date Placeholder 6"/>
          <p:cNvSpPr>
            <a:spLocks noGrp="1"/>
          </p:cNvSpPr>
          <p:nvPr>
            <p:ph type="dt" sz="half" idx="10"/>
          </p:nvPr>
        </p:nvSpPr>
        <p:spPr/>
        <p:txBody>
          <a:bodyPr/>
          <a:lstStyle/>
          <a:p>
            <a:pPr>
              <a:defRPr/>
            </a:pPr>
            <a:r>
              <a:rPr lang="en-US" smtClean="0"/>
              <a:t>JLM 20101208</a:t>
            </a: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JLM 20101208</a:t>
            </a:r>
            <a:endParaRPr lang="en-US"/>
          </a:p>
        </p:txBody>
      </p:sp>
      <p:sp>
        <p:nvSpPr>
          <p:cNvPr id="6" name="Slide Number Placeholder 5"/>
          <p:cNvSpPr>
            <a:spLocks noGrp="1"/>
          </p:cNvSpPr>
          <p:nvPr>
            <p:ph type="sldNum" sz="quarter" idx="12"/>
          </p:nvPr>
        </p:nvSpPr>
        <p:spPr/>
        <p:txBody>
          <a:bodyPr/>
          <a:lstStyle/>
          <a:p>
            <a:pPr>
              <a:defRPr/>
            </a:pPr>
            <a:fld id="{CE5DE7B3-1F50-470B-8AE9-FA6E5EDBFFA8}" type="slidenum">
              <a:rPr lang="en-US"/>
              <a:pPr>
                <a:defRPr/>
              </a:pPr>
              <a:t>16</a:t>
            </a:fld>
            <a:endParaRPr lang="en-US"/>
          </a:p>
        </p:txBody>
      </p:sp>
      <p:sp>
        <p:nvSpPr>
          <p:cNvPr id="263172" name="Rectangle 2"/>
          <p:cNvSpPr>
            <a:spLocks noGrp="1" noChangeArrowheads="1"/>
          </p:cNvSpPr>
          <p:nvPr>
            <p:ph type="title"/>
          </p:nvPr>
        </p:nvSpPr>
        <p:spPr>
          <a:xfrm>
            <a:off x="685800" y="0"/>
            <a:ext cx="7772400" cy="762000"/>
          </a:xfrm>
        </p:spPr>
        <p:txBody>
          <a:bodyPr/>
          <a:lstStyle/>
          <a:p>
            <a:r>
              <a:rPr lang="en-US" altLang="zh-TW" sz="3600" dirty="0" err="1" smtClean="0">
                <a:ea typeface="PMingLiU" pitchFamily="18" charset="-120"/>
              </a:rPr>
              <a:t>Grobner</a:t>
            </a:r>
            <a:r>
              <a:rPr lang="en-US" altLang="zh-TW" sz="3600" dirty="0" smtClean="0">
                <a:ea typeface="PMingLiU" pitchFamily="18" charset="-120"/>
              </a:rPr>
              <a:t> Examples</a:t>
            </a:r>
          </a:p>
        </p:txBody>
      </p:sp>
      <p:sp>
        <p:nvSpPr>
          <p:cNvPr id="263173" name="Rectangle 3"/>
          <p:cNvSpPr>
            <a:spLocks noGrp="1" noChangeArrowheads="1"/>
          </p:cNvSpPr>
          <p:nvPr>
            <p:ph type="body" idx="1"/>
          </p:nvPr>
        </p:nvSpPr>
        <p:spPr>
          <a:xfrm>
            <a:off x="381000" y="1143000"/>
            <a:ext cx="8382000" cy="4572000"/>
          </a:xfrm>
        </p:spPr>
        <p:txBody>
          <a:bodyPr/>
          <a:lstStyle/>
          <a:p>
            <a:r>
              <a:rPr lang="en-US" sz="2400" dirty="0" smtClean="0"/>
              <a:t>Example 1</a:t>
            </a:r>
          </a:p>
          <a:p>
            <a:pPr lvl="1"/>
            <a:r>
              <a:rPr lang="en-US" sz="2000" dirty="0" smtClean="0"/>
              <a:t>I=&lt;x</a:t>
            </a:r>
            <a:r>
              <a:rPr lang="en-US" sz="2000" baseline="30000" dirty="0" smtClean="0"/>
              <a:t>2</a:t>
            </a:r>
            <a:r>
              <a:rPr lang="en-US" sz="2000" dirty="0" smtClean="0"/>
              <a:t>+y</a:t>
            </a:r>
            <a:r>
              <a:rPr lang="en-US" sz="2000" baseline="30000" dirty="0" smtClean="0"/>
              <a:t>2</a:t>
            </a:r>
            <a:r>
              <a:rPr lang="en-US" sz="2000" dirty="0" smtClean="0"/>
              <a:t>+z</a:t>
            </a:r>
            <a:r>
              <a:rPr lang="en-US" sz="2000" baseline="30000" dirty="0" smtClean="0"/>
              <a:t>2</a:t>
            </a:r>
            <a:r>
              <a:rPr lang="en-US" sz="2000" dirty="0" smtClean="0"/>
              <a:t>=1, x</a:t>
            </a:r>
            <a:r>
              <a:rPr lang="en-US" sz="2000" baseline="30000" dirty="0" smtClean="0"/>
              <a:t>2</a:t>
            </a:r>
            <a:r>
              <a:rPr lang="en-US" sz="2000" dirty="0" smtClean="0"/>
              <a:t>+z</a:t>
            </a:r>
            <a:r>
              <a:rPr lang="en-US" sz="2000" baseline="30000" dirty="0" smtClean="0"/>
              <a:t>2</a:t>
            </a:r>
            <a:r>
              <a:rPr lang="en-US" sz="2000" dirty="0" smtClean="0"/>
              <a:t>=y, x=y&gt;</a:t>
            </a:r>
          </a:p>
          <a:p>
            <a:pPr lvl="1"/>
            <a:r>
              <a:rPr lang="en-US" sz="2000" dirty="0" smtClean="0"/>
              <a:t>G: g</a:t>
            </a:r>
            <a:r>
              <a:rPr lang="en-US" sz="2000" baseline="-25000" dirty="0" smtClean="0"/>
              <a:t>1</a:t>
            </a:r>
            <a:r>
              <a:rPr lang="en-US" sz="2000" dirty="0" smtClean="0"/>
              <a:t>= x-z, g</a:t>
            </a:r>
            <a:r>
              <a:rPr lang="en-US" sz="2000" baseline="-25000" dirty="0" smtClean="0"/>
              <a:t>2</a:t>
            </a:r>
            <a:r>
              <a:rPr lang="en-US" sz="2000" dirty="0" smtClean="0"/>
              <a:t>= -y+2z</a:t>
            </a:r>
            <a:r>
              <a:rPr lang="en-US" sz="2000" baseline="30000" dirty="0" smtClean="0"/>
              <a:t>2</a:t>
            </a:r>
            <a:r>
              <a:rPr lang="en-US" sz="2000" dirty="0" smtClean="0"/>
              <a:t>, g</a:t>
            </a:r>
            <a:r>
              <a:rPr lang="en-US" sz="2000" baseline="-25000" dirty="0" smtClean="0"/>
              <a:t>3</a:t>
            </a:r>
            <a:r>
              <a:rPr lang="en-US" sz="2000" dirty="0" smtClean="0"/>
              <a:t>=z</a:t>
            </a:r>
            <a:r>
              <a:rPr lang="en-US" sz="2000" baseline="30000" dirty="0" smtClean="0"/>
              <a:t>4</a:t>
            </a:r>
            <a:r>
              <a:rPr lang="en-US" sz="2000" dirty="0" smtClean="0"/>
              <a:t>+(1/2)z</a:t>
            </a:r>
            <a:r>
              <a:rPr lang="en-US" sz="2000" baseline="30000" dirty="0" smtClean="0"/>
              <a:t>2</a:t>
            </a:r>
            <a:r>
              <a:rPr lang="en-US" sz="2000" dirty="0" smtClean="0"/>
              <a:t>-(1/4).</a:t>
            </a:r>
          </a:p>
          <a:p>
            <a:pPr lvl="1"/>
            <a:r>
              <a:rPr lang="en-US" sz="2000" dirty="0" smtClean="0"/>
              <a:t>z= ±(1/2) </a:t>
            </a:r>
            <a:r>
              <a:rPr lang="en-US" sz="2000" dirty="0" smtClean="0">
                <a:latin typeface="Math1Mono"/>
              </a:rPr>
              <a:t>√</a:t>
            </a:r>
            <a:r>
              <a:rPr lang="en-US" sz="2000" dirty="0" smtClean="0">
                <a:latin typeface="Math1"/>
              </a:rPr>
              <a:t>(</a:t>
            </a:r>
            <a:r>
              <a:rPr lang="en-US" sz="2000" dirty="0" smtClean="0"/>
              <a:t>±</a:t>
            </a:r>
            <a:r>
              <a:rPr lang="en-US" sz="2000" dirty="0">
                <a:latin typeface="Math1Mono"/>
              </a:rPr>
              <a:t> </a:t>
            </a:r>
            <a:r>
              <a:rPr lang="en-US" sz="2000" dirty="0" smtClean="0">
                <a:latin typeface="Math1Mono"/>
              </a:rPr>
              <a:t>√</a:t>
            </a:r>
            <a:r>
              <a:rPr lang="en-US" sz="2000" dirty="0" smtClean="0">
                <a:latin typeface="Arial" pitchFamily="34" charset="0"/>
                <a:cs typeface="Arial" pitchFamily="34" charset="0"/>
              </a:rPr>
              <a:t>5-1)</a:t>
            </a:r>
          </a:p>
          <a:p>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Example 2</a:t>
            </a:r>
          </a:p>
          <a:p>
            <a:pPr lvl="1"/>
            <a:r>
              <a:rPr lang="en-US" sz="2000" dirty="0" smtClean="0">
                <a:latin typeface="Arial" pitchFamily="34" charset="0"/>
                <a:cs typeface="Arial" pitchFamily="34" charset="0"/>
              </a:rPr>
              <a:t>x</a:t>
            </a:r>
            <a:r>
              <a:rPr lang="en-US" sz="2000" baseline="30000" dirty="0" smtClean="0">
                <a:latin typeface="Arial" pitchFamily="34" charset="0"/>
                <a:cs typeface="Arial" pitchFamily="34" charset="0"/>
              </a:rPr>
              <a:t>2</a:t>
            </a:r>
            <a:r>
              <a:rPr lang="en-US" sz="2000" dirty="0" smtClean="0">
                <a:latin typeface="Arial" pitchFamily="34" charset="0"/>
                <a:cs typeface="Arial" pitchFamily="34" charset="0"/>
              </a:rPr>
              <a:t>+y+z=1, x+y</a:t>
            </a:r>
            <a:r>
              <a:rPr lang="en-US" sz="2000" baseline="30000" dirty="0" smtClean="0">
                <a:latin typeface="Arial" pitchFamily="34" charset="0"/>
                <a:cs typeface="Arial" pitchFamily="34" charset="0"/>
              </a:rPr>
              <a:t>2</a:t>
            </a:r>
            <a:r>
              <a:rPr lang="en-US" sz="2000" dirty="0" smtClean="0">
                <a:latin typeface="Arial" pitchFamily="34" charset="0"/>
                <a:cs typeface="Arial" pitchFamily="34" charset="0"/>
              </a:rPr>
              <a:t>+z=1, x+y+z</a:t>
            </a:r>
            <a:r>
              <a:rPr lang="en-US" sz="2000" baseline="30000" dirty="0" smtClean="0">
                <a:latin typeface="Arial" pitchFamily="34" charset="0"/>
                <a:cs typeface="Arial" pitchFamily="34" charset="0"/>
              </a:rPr>
              <a:t>2</a:t>
            </a:r>
            <a:r>
              <a:rPr lang="en-US" sz="2000" dirty="0" smtClean="0">
                <a:latin typeface="Arial" pitchFamily="34" charset="0"/>
                <a:cs typeface="Arial" pitchFamily="34" charset="0"/>
              </a:rPr>
              <a:t>=1.</a:t>
            </a:r>
          </a:p>
          <a:p>
            <a:pPr lvl="1"/>
            <a:r>
              <a:rPr lang="en-US" sz="2000" dirty="0" smtClean="0">
                <a:latin typeface="Arial" pitchFamily="34" charset="0"/>
                <a:cs typeface="Arial" pitchFamily="34" charset="0"/>
              </a:rPr>
              <a:t>I=&lt; x</a:t>
            </a:r>
            <a:r>
              <a:rPr lang="en-US" sz="2000" baseline="30000" dirty="0" smtClean="0">
                <a:latin typeface="Arial" pitchFamily="34" charset="0"/>
                <a:cs typeface="Arial" pitchFamily="34" charset="0"/>
              </a:rPr>
              <a:t>2</a:t>
            </a:r>
            <a:r>
              <a:rPr lang="en-US" sz="2000" dirty="0" smtClean="0">
                <a:latin typeface="Arial" pitchFamily="34" charset="0"/>
                <a:cs typeface="Arial" pitchFamily="34" charset="0"/>
              </a:rPr>
              <a:t>+y+z-1, x+y</a:t>
            </a:r>
            <a:r>
              <a:rPr lang="en-US" sz="2000" baseline="30000" dirty="0" smtClean="0">
                <a:latin typeface="Arial" pitchFamily="34" charset="0"/>
                <a:cs typeface="Arial" pitchFamily="34" charset="0"/>
              </a:rPr>
              <a:t>2</a:t>
            </a:r>
            <a:r>
              <a:rPr lang="en-US" sz="2000" dirty="0" smtClean="0">
                <a:latin typeface="Arial" pitchFamily="34" charset="0"/>
                <a:cs typeface="Arial" pitchFamily="34" charset="0"/>
              </a:rPr>
              <a:t>+z-1, x+y+z</a:t>
            </a:r>
            <a:r>
              <a:rPr lang="en-US" sz="2000" baseline="30000" dirty="0" smtClean="0">
                <a:latin typeface="Arial" pitchFamily="34" charset="0"/>
                <a:cs typeface="Arial" pitchFamily="34" charset="0"/>
              </a:rPr>
              <a:t>2</a:t>
            </a:r>
            <a:r>
              <a:rPr lang="en-US" sz="2000" dirty="0" smtClean="0">
                <a:latin typeface="Arial" pitchFamily="34" charset="0"/>
                <a:cs typeface="Arial" pitchFamily="34" charset="0"/>
              </a:rPr>
              <a:t>-1&gt;</a:t>
            </a:r>
          </a:p>
          <a:p>
            <a:pPr lvl="1"/>
            <a:r>
              <a:rPr lang="en-US" sz="2000" dirty="0" smtClean="0">
                <a:latin typeface="Arial" pitchFamily="34" charset="0"/>
                <a:cs typeface="Arial" pitchFamily="34" charset="0"/>
              </a:rPr>
              <a:t>g</a:t>
            </a:r>
            <a:r>
              <a:rPr lang="en-US" sz="2000" baseline="-25000" dirty="0" smtClean="0">
                <a:latin typeface="Arial" pitchFamily="34" charset="0"/>
                <a:cs typeface="Arial" pitchFamily="34" charset="0"/>
              </a:rPr>
              <a:t>1</a:t>
            </a:r>
            <a:r>
              <a:rPr lang="en-US" sz="2000" dirty="0" smtClean="0">
                <a:latin typeface="Arial" pitchFamily="34" charset="0"/>
                <a:cs typeface="Arial" pitchFamily="34" charset="0"/>
              </a:rPr>
              <a:t>= x+y+z</a:t>
            </a:r>
            <a:r>
              <a:rPr lang="en-US" sz="2000" baseline="30000" dirty="0" smtClean="0">
                <a:latin typeface="Arial" pitchFamily="34" charset="0"/>
                <a:cs typeface="Arial" pitchFamily="34" charset="0"/>
              </a:rPr>
              <a:t>2</a:t>
            </a:r>
            <a:r>
              <a:rPr lang="en-US" sz="2000" dirty="0" smtClean="0">
                <a:latin typeface="Arial" pitchFamily="34" charset="0"/>
                <a:cs typeface="Arial" pitchFamily="34" charset="0"/>
              </a:rPr>
              <a:t>-1</a:t>
            </a:r>
          </a:p>
          <a:p>
            <a:pPr lvl="1"/>
            <a:r>
              <a:rPr lang="en-US" sz="2000" dirty="0" smtClean="0">
                <a:latin typeface="Arial" pitchFamily="34" charset="0"/>
                <a:cs typeface="Arial" pitchFamily="34" charset="0"/>
              </a:rPr>
              <a:t>g</a:t>
            </a:r>
            <a:r>
              <a:rPr lang="en-US" sz="2000" baseline="-25000" dirty="0" smtClean="0">
                <a:latin typeface="Arial" pitchFamily="34" charset="0"/>
                <a:cs typeface="Arial" pitchFamily="34" charset="0"/>
              </a:rPr>
              <a:t>2</a:t>
            </a:r>
            <a:r>
              <a:rPr lang="en-US" sz="2000" dirty="0" smtClean="0">
                <a:latin typeface="Arial" pitchFamily="34" charset="0"/>
                <a:cs typeface="Arial" pitchFamily="34" charset="0"/>
              </a:rPr>
              <a:t>= y</a:t>
            </a:r>
            <a:r>
              <a:rPr lang="en-US" sz="2000" baseline="30000" dirty="0" smtClean="0">
                <a:latin typeface="Arial" pitchFamily="34" charset="0"/>
                <a:cs typeface="Arial" pitchFamily="34" charset="0"/>
              </a:rPr>
              <a:t>2</a:t>
            </a:r>
            <a:r>
              <a:rPr lang="en-US" sz="2000" dirty="0" smtClean="0">
                <a:latin typeface="Arial" pitchFamily="34" charset="0"/>
                <a:cs typeface="Arial" pitchFamily="34" charset="0"/>
              </a:rPr>
              <a:t>-y+z</a:t>
            </a:r>
            <a:r>
              <a:rPr lang="en-US" sz="2000" baseline="30000" dirty="0" smtClean="0">
                <a:latin typeface="Arial" pitchFamily="34" charset="0"/>
                <a:cs typeface="Arial" pitchFamily="34" charset="0"/>
              </a:rPr>
              <a:t>2</a:t>
            </a:r>
            <a:r>
              <a:rPr lang="en-US" sz="2000" dirty="0" smtClean="0">
                <a:latin typeface="Arial" pitchFamily="34" charset="0"/>
                <a:cs typeface="Arial" pitchFamily="34" charset="0"/>
              </a:rPr>
              <a:t>+z</a:t>
            </a:r>
          </a:p>
          <a:p>
            <a:pPr lvl="1"/>
            <a:r>
              <a:rPr lang="en-US" sz="2000" dirty="0" smtClean="0">
                <a:latin typeface="Arial" pitchFamily="34" charset="0"/>
                <a:cs typeface="Arial" pitchFamily="34" charset="0"/>
              </a:rPr>
              <a:t>g</a:t>
            </a:r>
            <a:r>
              <a:rPr lang="en-US" sz="2000" baseline="-25000" dirty="0" smtClean="0">
                <a:latin typeface="Arial" pitchFamily="34" charset="0"/>
                <a:cs typeface="Arial" pitchFamily="34" charset="0"/>
              </a:rPr>
              <a:t>3</a:t>
            </a:r>
            <a:r>
              <a:rPr lang="en-US" sz="2000" dirty="0" smtClean="0">
                <a:latin typeface="Arial" pitchFamily="34" charset="0"/>
                <a:cs typeface="Arial" pitchFamily="34" charset="0"/>
              </a:rPr>
              <a:t>= 2yz</a:t>
            </a:r>
            <a:r>
              <a:rPr lang="en-US" sz="2000" baseline="30000" dirty="0" smtClean="0">
                <a:latin typeface="Arial" pitchFamily="34" charset="0"/>
                <a:cs typeface="Arial" pitchFamily="34" charset="0"/>
              </a:rPr>
              <a:t>2</a:t>
            </a:r>
            <a:r>
              <a:rPr lang="en-US" sz="2000" dirty="0" smtClean="0">
                <a:latin typeface="Arial" pitchFamily="34" charset="0"/>
                <a:cs typeface="Arial" pitchFamily="34" charset="0"/>
              </a:rPr>
              <a:t>+z</a:t>
            </a:r>
            <a:r>
              <a:rPr lang="en-US" sz="2000" baseline="30000" dirty="0" smtClean="0">
                <a:latin typeface="Arial" pitchFamily="34" charset="0"/>
                <a:cs typeface="Arial" pitchFamily="34" charset="0"/>
              </a:rPr>
              <a:t>4</a:t>
            </a:r>
            <a:r>
              <a:rPr lang="en-US" sz="2000" dirty="0" smtClean="0">
                <a:latin typeface="Arial" pitchFamily="34" charset="0"/>
                <a:cs typeface="Arial" pitchFamily="34" charset="0"/>
              </a:rPr>
              <a:t>-z</a:t>
            </a:r>
            <a:r>
              <a:rPr lang="en-US" sz="2000" baseline="30000" dirty="0" smtClean="0">
                <a:latin typeface="Arial" pitchFamily="34" charset="0"/>
                <a:cs typeface="Arial" pitchFamily="34" charset="0"/>
              </a:rPr>
              <a:t>2</a:t>
            </a:r>
            <a:endParaRPr lang="en-US" sz="2000" dirty="0" smtClean="0">
              <a:latin typeface="Arial" pitchFamily="34" charset="0"/>
              <a:cs typeface="Arial" pitchFamily="34" charset="0"/>
            </a:endParaRPr>
          </a:p>
          <a:p>
            <a:pPr lvl="1"/>
            <a:r>
              <a:rPr lang="en-US" sz="2000" dirty="0" smtClean="0">
                <a:latin typeface="Arial" pitchFamily="34" charset="0"/>
                <a:cs typeface="Arial" pitchFamily="34" charset="0"/>
              </a:rPr>
              <a:t>g</a:t>
            </a:r>
            <a:r>
              <a:rPr lang="en-US" sz="2000" baseline="-25000" dirty="0" smtClean="0">
                <a:latin typeface="Arial" pitchFamily="34" charset="0"/>
                <a:cs typeface="Arial" pitchFamily="34" charset="0"/>
              </a:rPr>
              <a:t>4</a:t>
            </a:r>
            <a:r>
              <a:rPr lang="en-US" sz="2000" dirty="0" smtClean="0">
                <a:latin typeface="Arial" pitchFamily="34" charset="0"/>
                <a:cs typeface="Arial" pitchFamily="34" charset="0"/>
              </a:rPr>
              <a:t>= z</a:t>
            </a:r>
            <a:r>
              <a:rPr lang="en-US" sz="2000" baseline="30000" dirty="0" smtClean="0">
                <a:latin typeface="Arial" pitchFamily="34" charset="0"/>
                <a:cs typeface="Arial" pitchFamily="34" charset="0"/>
              </a:rPr>
              <a:t>6</a:t>
            </a:r>
            <a:r>
              <a:rPr lang="en-US" sz="2000" dirty="0" smtClean="0">
                <a:latin typeface="Arial" pitchFamily="34" charset="0"/>
                <a:cs typeface="Arial" pitchFamily="34" charset="0"/>
              </a:rPr>
              <a:t>-4z</a:t>
            </a:r>
            <a:r>
              <a:rPr lang="en-US" sz="2000" baseline="30000" dirty="0" smtClean="0">
                <a:latin typeface="Arial" pitchFamily="34" charset="0"/>
                <a:cs typeface="Arial" pitchFamily="34" charset="0"/>
              </a:rPr>
              <a:t>4</a:t>
            </a:r>
            <a:r>
              <a:rPr lang="en-US" sz="2000" dirty="0" smtClean="0">
                <a:latin typeface="Arial" pitchFamily="34" charset="0"/>
                <a:cs typeface="Arial" pitchFamily="34" charset="0"/>
              </a:rPr>
              <a:t>+4z</a:t>
            </a:r>
            <a:r>
              <a:rPr lang="en-US" sz="2000" baseline="30000" dirty="0" smtClean="0">
                <a:latin typeface="Arial" pitchFamily="34" charset="0"/>
                <a:cs typeface="Arial" pitchFamily="34" charset="0"/>
              </a:rPr>
              <a:t>3</a:t>
            </a:r>
            <a:r>
              <a:rPr lang="en-US" sz="2000" dirty="0" smtClean="0">
                <a:latin typeface="Arial" pitchFamily="34" charset="0"/>
                <a:cs typeface="Arial" pitchFamily="34" charset="0"/>
              </a:rPr>
              <a:t>-z</a:t>
            </a:r>
            <a:r>
              <a:rPr lang="en-US" sz="2000" baseline="30000" dirty="0" smtClean="0">
                <a:latin typeface="Arial" pitchFamily="34" charset="0"/>
                <a:cs typeface="Arial" pitchFamily="34" charset="0"/>
              </a:rPr>
              <a:t>2</a:t>
            </a:r>
            <a:endParaRPr lang="en-US" sz="2000" dirty="0" smtClean="0">
              <a:latin typeface="Arial" pitchFamily="34" charset="0"/>
              <a:cs typeface="Arial" pitchFamily="34" charset="0"/>
            </a:endParaRPr>
          </a:p>
          <a:p>
            <a:pPr lvl="1"/>
            <a:endParaRPr lang="en-US" sz="2000" dirty="0" smtClean="0">
              <a:latin typeface="Arial" pitchFamily="34" charset="0"/>
              <a:cs typeface="Arial" pitchFamily="34" charset="0"/>
            </a:endParaRPr>
          </a:p>
          <a:p>
            <a:pPr lvl="1"/>
            <a:endParaRPr lang="en-US" sz="2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Slide Number Placeholder 5"/>
          <p:cNvSpPr>
            <a:spLocks noGrp="1"/>
          </p:cNvSpPr>
          <p:nvPr>
            <p:ph type="sldNum" sz="quarter" idx="12"/>
          </p:nvPr>
        </p:nvSpPr>
        <p:spPr/>
        <p:txBody>
          <a:bodyPr/>
          <a:lstStyle/>
          <a:p>
            <a:pPr>
              <a:defRPr/>
            </a:pPr>
            <a:fld id="{03800B00-558C-4489-A98A-E40AF78FE06F}" type="slidenum">
              <a:rPr lang="en-US"/>
              <a:pPr>
                <a:defRPr/>
              </a:pPr>
              <a:t>160</a:t>
            </a:fld>
            <a:endParaRPr lang="en-US"/>
          </a:p>
        </p:txBody>
      </p:sp>
      <p:sp>
        <p:nvSpPr>
          <p:cNvPr id="293892" name="Rectangle 2"/>
          <p:cNvSpPr>
            <a:spLocks noGrp="1" noChangeArrowheads="1"/>
          </p:cNvSpPr>
          <p:nvPr>
            <p:ph type="title"/>
          </p:nvPr>
        </p:nvSpPr>
        <p:spPr>
          <a:xfrm>
            <a:off x="685800" y="76200"/>
            <a:ext cx="7772400" cy="685800"/>
          </a:xfrm>
        </p:spPr>
        <p:txBody>
          <a:bodyPr/>
          <a:lstStyle/>
          <a:p>
            <a:r>
              <a:rPr lang="en-US" sz="3600" dirty="0" smtClean="0"/>
              <a:t>Non-</a:t>
            </a:r>
            <a:r>
              <a:rPr lang="en-US" sz="3600" dirty="0" err="1" smtClean="0"/>
              <a:t>surjective</a:t>
            </a:r>
            <a:r>
              <a:rPr lang="en-US" sz="3600" dirty="0" smtClean="0"/>
              <a:t> attack</a:t>
            </a:r>
          </a:p>
        </p:txBody>
      </p:sp>
      <p:sp>
        <p:nvSpPr>
          <p:cNvPr id="293893" name="Rectangle 3"/>
          <p:cNvSpPr>
            <a:spLocks noGrp="1" noChangeArrowheads="1"/>
          </p:cNvSpPr>
          <p:nvPr>
            <p:ph type="body" idx="1"/>
          </p:nvPr>
        </p:nvSpPr>
        <p:spPr>
          <a:xfrm>
            <a:off x="457200" y="1447800"/>
            <a:ext cx="8305800" cy="4419600"/>
          </a:xfrm>
        </p:spPr>
        <p:txBody>
          <a:bodyPr/>
          <a:lstStyle/>
          <a:p>
            <a:r>
              <a:rPr lang="en-US" sz="2400" dirty="0" smtClean="0"/>
              <a:t>Applies to </a:t>
            </a:r>
            <a:r>
              <a:rPr lang="en-US" sz="2400" dirty="0" err="1" smtClean="0"/>
              <a:t>Feistel</a:t>
            </a:r>
            <a:r>
              <a:rPr lang="en-US" sz="2400" dirty="0" smtClean="0"/>
              <a:t> ciphers where round function is not </a:t>
            </a:r>
            <a:r>
              <a:rPr lang="en-US" sz="2400" dirty="0" err="1" smtClean="0"/>
              <a:t>surjective</a:t>
            </a:r>
            <a:r>
              <a:rPr lang="en-US" sz="2400" dirty="0" smtClean="0"/>
              <a:t> </a:t>
            </a:r>
          </a:p>
          <a:p>
            <a:r>
              <a:rPr lang="en-US" sz="2400" dirty="0" smtClean="0"/>
              <a:t>Allows statistical attacks </a:t>
            </a:r>
          </a:p>
          <a:p>
            <a:pPr lvl="1"/>
            <a:r>
              <a:rPr lang="en-US" sz="2400" dirty="0" smtClean="0"/>
              <a:t> compute the </a:t>
            </a:r>
            <a:r>
              <a:rPr lang="en-US" sz="2400" dirty="0" err="1" smtClean="0"/>
              <a:t>xor</a:t>
            </a:r>
            <a:r>
              <a:rPr lang="en-US" sz="2400" dirty="0" smtClean="0"/>
              <a:t> of all outputs of the round functions from the plaintexts / </a:t>
            </a:r>
            <a:r>
              <a:rPr lang="en-US" sz="2400" dirty="0" err="1" smtClean="0"/>
              <a:t>ciphertexts</a:t>
            </a:r>
            <a:r>
              <a:rPr lang="en-US" sz="2400" dirty="0" smtClean="0"/>
              <a:t> pairs. </a:t>
            </a:r>
          </a:p>
          <a:p>
            <a:pPr lvl="1"/>
            <a:r>
              <a:rPr lang="en-US" sz="2400" dirty="0" smtClean="0"/>
              <a:t>gives information about intermediate values in the e</a:t>
            </a:r>
            <a:r>
              <a:rPr lang="en-US" altLang="ko-KR" sz="2400" dirty="0" smtClean="0">
                <a:ea typeface="Gulim" pitchFamily="34" charset="-127"/>
              </a:rPr>
              <a:t>ncryptions.</a:t>
            </a:r>
            <a:endParaRPr lang="en-US" sz="2400" dirty="0" smtClean="0"/>
          </a:p>
          <a:p>
            <a:endParaRPr lang="en-US" sz="2400" dirty="0" smtClean="0"/>
          </a:p>
          <a:p>
            <a:pPr>
              <a:buFontTx/>
              <a:buNone/>
            </a:pPr>
            <a:r>
              <a:rPr lang="en-US" sz="2400" u="sng" dirty="0" smtClean="0"/>
              <a:t>References</a:t>
            </a:r>
          </a:p>
          <a:p>
            <a:pPr>
              <a:buFontTx/>
              <a:buNone/>
            </a:pPr>
            <a:r>
              <a:rPr lang="nl-BE" sz="2000" dirty="0" smtClean="0"/>
              <a:t>Rijmen, Preneel and De Win. </a:t>
            </a:r>
            <a:r>
              <a:rPr lang="en-US" sz="2000" dirty="0" smtClean="0"/>
              <a:t>On weaknesses of non-</a:t>
            </a:r>
            <a:r>
              <a:rPr lang="en-US" sz="2000" dirty="0" err="1" smtClean="0"/>
              <a:t>surjective</a:t>
            </a:r>
            <a:r>
              <a:rPr lang="en-US" altLang="ko-KR" sz="2000" dirty="0" smtClean="0">
                <a:ea typeface="Gulim" pitchFamily="34" charset="-127"/>
              </a:rPr>
              <a:t> round functions. </a:t>
            </a:r>
            <a:endParaRPr lang="en-US" sz="2000" dirty="0" smtClean="0"/>
          </a:p>
          <a:p>
            <a:endParaRPr lang="en-US" sz="2000" dirty="0" smtClean="0"/>
          </a:p>
        </p:txBody>
      </p:sp>
      <p:sp>
        <p:nvSpPr>
          <p:cNvPr id="7" name="Date Placeholder 6"/>
          <p:cNvSpPr>
            <a:spLocks noGrp="1"/>
          </p:cNvSpPr>
          <p:nvPr>
            <p:ph type="dt" sz="half" idx="10"/>
          </p:nvPr>
        </p:nvSpPr>
        <p:spPr/>
        <p:txBody>
          <a:bodyPr/>
          <a:lstStyle/>
          <a:p>
            <a:pPr>
              <a:defRPr/>
            </a:pPr>
            <a:r>
              <a:rPr lang="en-US" smtClean="0"/>
              <a:t>JLM 20101208</a:t>
            </a:r>
            <a:endParaRPr lang="en-US"/>
          </a:p>
        </p:txBody>
      </p:sp>
    </p:spTree>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JLM 20101208</a:t>
            </a:r>
            <a:endParaRPr lang="en-US" dirty="0"/>
          </a:p>
        </p:txBody>
      </p:sp>
      <p:sp>
        <p:nvSpPr>
          <p:cNvPr id="6" name="Slide Number Placeholder 5"/>
          <p:cNvSpPr>
            <a:spLocks noGrp="1"/>
          </p:cNvSpPr>
          <p:nvPr>
            <p:ph type="sldNum" sz="quarter" idx="12"/>
          </p:nvPr>
        </p:nvSpPr>
        <p:spPr/>
        <p:txBody>
          <a:bodyPr/>
          <a:lstStyle/>
          <a:p>
            <a:pPr>
              <a:defRPr/>
            </a:pPr>
            <a:fld id="{C4A9C207-5B15-40FD-A040-6394A7E4E7B1}" type="slidenum">
              <a:rPr lang="en-US"/>
              <a:pPr>
                <a:defRPr/>
              </a:pPr>
              <a:t>161</a:t>
            </a:fld>
            <a:endParaRPr lang="en-US"/>
          </a:p>
        </p:txBody>
      </p:sp>
      <p:sp>
        <p:nvSpPr>
          <p:cNvPr id="115716" name="Rectangle 2"/>
          <p:cNvSpPr>
            <a:spLocks noGrp="1" noChangeArrowheads="1"/>
          </p:cNvSpPr>
          <p:nvPr>
            <p:ph type="title"/>
          </p:nvPr>
        </p:nvSpPr>
        <p:spPr>
          <a:xfrm>
            <a:off x="609600" y="76200"/>
            <a:ext cx="7772400" cy="762000"/>
          </a:xfrm>
        </p:spPr>
        <p:txBody>
          <a:bodyPr/>
          <a:lstStyle/>
          <a:p>
            <a:r>
              <a:rPr lang="en-US" sz="3600" dirty="0" smtClean="0"/>
              <a:t>Solving equations with SAT</a:t>
            </a:r>
          </a:p>
        </p:txBody>
      </p:sp>
      <p:sp>
        <p:nvSpPr>
          <p:cNvPr id="115717" name="Rectangle 3"/>
          <p:cNvSpPr>
            <a:spLocks noGrp="1" noChangeArrowheads="1"/>
          </p:cNvSpPr>
          <p:nvPr>
            <p:ph type="body" idx="1"/>
          </p:nvPr>
        </p:nvSpPr>
        <p:spPr>
          <a:xfrm>
            <a:off x="381000" y="1600200"/>
            <a:ext cx="8458200" cy="4114800"/>
          </a:xfrm>
        </p:spPr>
        <p:txBody>
          <a:bodyPr/>
          <a:lstStyle/>
          <a:p>
            <a:r>
              <a:rPr lang="en-US" sz="2400" dirty="0" smtClean="0"/>
              <a:t>s</a:t>
            </a:r>
          </a:p>
        </p:txBody>
      </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JLM 20101208</a:t>
            </a:r>
            <a:endParaRPr lang="en-US" dirty="0"/>
          </a:p>
        </p:txBody>
      </p:sp>
      <p:sp>
        <p:nvSpPr>
          <p:cNvPr id="6" name="Slide Number Placeholder 5"/>
          <p:cNvSpPr>
            <a:spLocks noGrp="1"/>
          </p:cNvSpPr>
          <p:nvPr>
            <p:ph type="sldNum" sz="quarter" idx="12"/>
          </p:nvPr>
        </p:nvSpPr>
        <p:spPr/>
        <p:txBody>
          <a:bodyPr/>
          <a:lstStyle/>
          <a:p>
            <a:pPr>
              <a:defRPr/>
            </a:pPr>
            <a:fld id="{C4A9C207-5B15-40FD-A040-6394A7E4E7B1}" type="slidenum">
              <a:rPr lang="en-US"/>
              <a:pPr>
                <a:defRPr/>
              </a:pPr>
              <a:t>162</a:t>
            </a:fld>
            <a:endParaRPr lang="en-US"/>
          </a:p>
        </p:txBody>
      </p:sp>
      <p:sp>
        <p:nvSpPr>
          <p:cNvPr id="115716" name="Rectangle 2"/>
          <p:cNvSpPr>
            <a:spLocks noGrp="1" noChangeArrowheads="1"/>
          </p:cNvSpPr>
          <p:nvPr>
            <p:ph type="title"/>
          </p:nvPr>
        </p:nvSpPr>
        <p:spPr>
          <a:xfrm>
            <a:off x="609600" y="76200"/>
            <a:ext cx="7772400" cy="762000"/>
          </a:xfrm>
        </p:spPr>
        <p:txBody>
          <a:bodyPr/>
          <a:lstStyle/>
          <a:p>
            <a:r>
              <a:rPr lang="en-US" sz="3600" dirty="0" smtClean="0"/>
              <a:t>CGFs</a:t>
            </a:r>
          </a:p>
        </p:txBody>
      </p:sp>
      <p:sp>
        <p:nvSpPr>
          <p:cNvPr id="115717" name="Rectangle 3"/>
          <p:cNvSpPr>
            <a:spLocks noGrp="1" noChangeArrowheads="1"/>
          </p:cNvSpPr>
          <p:nvPr>
            <p:ph type="body" idx="1"/>
          </p:nvPr>
        </p:nvSpPr>
        <p:spPr>
          <a:xfrm>
            <a:off x="381000" y="1600200"/>
            <a:ext cx="8458200" cy="4114800"/>
          </a:xfrm>
        </p:spPr>
        <p:txBody>
          <a:bodyPr/>
          <a:lstStyle/>
          <a:p>
            <a:r>
              <a:rPr lang="en-US" sz="2400" dirty="0" smtClean="0"/>
              <a:t>s</a:t>
            </a:r>
          </a:p>
        </p:txBody>
      </p:sp>
    </p:spTree>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JLM 20101208</a:t>
            </a:r>
            <a:endParaRPr lang="en-US" dirty="0"/>
          </a:p>
        </p:txBody>
      </p:sp>
      <p:sp>
        <p:nvSpPr>
          <p:cNvPr id="6" name="Slide Number Placeholder 5"/>
          <p:cNvSpPr>
            <a:spLocks noGrp="1"/>
          </p:cNvSpPr>
          <p:nvPr>
            <p:ph type="sldNum" sz="quarter" idx="12"/>
          </p:nvPr>
        </p:nvSpPr>
        <p:spPr/>
        <p:txBody>
          <a:bodyPr/>
          <a:lstStyle/>
          <a:p>
            <a:pPr>
              <a:defRPr/>
            </a:pPr>
            <a:fld id="{C4A9C207-5B15-40FD-A040-6394A7E4E7B1}" type="slidenum">
              <a:rPr lang="en-US"/>
              <a:pPr>
                <a:defRPr/>
              </a:pPr>
              <a:t>163</a:t>
            </a:fld>
            <a:endParaRPr lang="en-US"/>
          </a:p>
        </p:txBody>
      </p:sp>
      <p:sp>
        <p:nvSpPr>
          <p:cNvPr id="115716" name="Rectangle 2"/>
          <p:cNvSpPr>
            <a:spLocks noGrp="1" noChangeArrowheads="1"/>
          </p:cNvSpPr>
          <p:nvPr>
            <p:ph type="title"/>
          </p:nvPr>
        </p:nvSpPr>
        <p:spPr>
          <a:xfrm>
            <a:off x="609600" y="76200"/>
            <a:ext cx="7772400" cy="762000"/>
          </a:xfrm>
        </p:spPr>
        <p:txBody>
          <a:bodyPr/>
          <a:lstStyle/>
          <a:p>
            <a:r>
              <a:rPr lang="en-US" sz="3600" dirty="0" err="1" smtClean="0"/>
              <a:t>Keeloq</a:t>
            </a:r>
            <a:endParaRPr lang="en-US" sz="3600" dirty="0" smtClean="0"/>
          </a:p>
        </p:txBody>
      </p:sp>
      <p:sp>
        <p:nvSpPr>
          <p:cNvPr id="115717" name="Rectangle 3"/>
          <p:cNvSpPr>
            <a:spLocks noGrp="1" noChangeArrowheads="1"/>
          </p:cNvSpPr>
          <p:nvPr>
            <p:ph type="body" idx="1"/>
          </p:nvPr>
        </p:nvSpPr>
        <p:spPr>
          <a:xfrm>
            <a:off x="381000" y="1600200"/>
            <a:ext cx="8458200" cy="4114800"/>
          </a:xfrm>
        </p:spPr>
        <p:txBody>
          <a:bodyPr/>
          <a:lstStyle/>
          <a:p>
            <a:r>
              <a:rPr lang="en-US" sz="2400" dirty="0" smtClean="0"/>
              <a:t>s</a:t>
            </a:r>
          </a:p>
        </p:txBody>
      </p:sp>
    </p:spTree>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JLM 20101208</a:t>
            </a:r>
            <a:endParaRPr lang="en-US" dirty="0"/>
          </a:p>
        </p:txBody>
      </p:sp>
      <p:sp>
        <p:nvSpPr>
          <p:cNvPr id="6" name="Slide Number Placeholder 5"/>
          <p:cNvSpPr>
            <a:spLocks noGrp="1"/>
          </p:cNvSpPr>
          <p:nvPr>
            <p:ph type="sldNum" sz="quarter" idx="12"/>
          </p:nvPr>
        </p:nvSpPr>
        <p:spPr/>
        <p:txBody>
          <a:bodyPr/>
          <a:lstStyle/>
          <a:p>
            <a:pPr>
              <a:defRPr/>
            </a:pPr>
            <a:fld id="{C4A9C207-5B15-40FD-A040-6394A7E4E7B1}" type="slidenum">
              <a:rPr lang="en-US"/>
              <a:pPr>
                <a:defRPr/>
              </a:pPr>
              <a:t>164</a:t>
            </a:fld>
            <a:endParaRPr lang="en-US"/>
          </a:p>
        </p:txBody>
      </p:sp>
      <p:sp>
        <p:nvSpPr>
          <p:cNvPr id="115716" name="Rectangle 2"/>
          <p:cNvSpPr>
            <a:spLocks noGrp="1" noChangeArrowheads="1"/>
          </p:cNvSpPr>
          <p:nvPr>
            <p:ph type="title"/>
          </p:nvPr>
        </p:nvSpPr>
        <p:spPr>
          <a:xfrm>
            <a:off x="609600" y="76200"/>
            <a:ext cx="7772400" cy="762000"/>
          </a:xfrm>
        </p:spPr>
        <p:txBody>
          <a:bodyPr/>
          <a:lstStyle/>
          <a:p>
            <a:r>
              <a:rPr lang="en-US" sz="3600" dirty="0" err="1" smtClean="0"/>
              <a:t>Keeloq</a:t>
            </a:r>
            <a:r>
              <a:rPr lang="en-US" sz="3600" dirty="0" smtClean="0"/>
              <a:t> algebraic attack</a:t>
            </a:r>
          </a:p>
        </p:txBody>
      </p:sp>
      <p:sp>
        <p:nvSpPr>
          <p:cNvPr id="115717" name="Rectangle 3"/>
          <p:cNvSpPr>
            <a:spLocks noGrp="1" noChangeArrowheads="1"/>
          </p:cNvSpPr>
          <p:nvPr>
            <p:ph type="body" idx="1"/>
          </p:nvPr>
        </p:nvSpPr>
        <p:spPr>
          <a:xfrm>
            <a:off x="381000" y="1600200"/>
            <a:ext cx="8458200" cy="4114800"/>
          </a:xfrm>
        </p:spPr>
        <p:txBody>
          <a:bodyPr/>
          <a:lstStyle/>
          <a:p>
            <a:r>
              <a:rPr lang="en-US" sz="2400" dirty="0" smtClean="0"/>
              <a:t>s</a:t>
            </a:r>
          </a:p>
        </p:txBody>
      </p:sp>
    </p:spTree>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JLM 20101208</a:t>
            </a:r>
            <a:endParaRPr lang="en-US" dirty="0"/>
          </a:p>
        </p:txBody>
      </p:sp>
      <p:sp>
        <p:nvSpPr>
          <p:cNvPr id="6" name="Slide Number Placeholder 5"/>
          <p:cNvSpPr>
            <a:spLocks noGrp="1"/>
          </p:cNvSpPr>
          <p:nvPr>
            <p:ph type="sldNum" sz="quarter" idx="12"/>
          </p:nvPr>
        </p:nvSpPr>
        <p:spPr/>
        <p:txBody>
          <a:bodyPr/>
          <a:lstStyle/>
          <a:p>
            <a:pPr>
              <a:defRPr/>
            </a:pPr>
            <a:fld id="{C4A9C207-5B15-40FD-A040-6394A7E4E7B1}" type="slidenum">
              <a:rPr lang="en-US"/>
              <a:pPr>
                <a:defRPr/>
              </a:pPr>
              <a:t>165</a:t>
            </a:fld>
            <a:endParaRPr lang="en-US"/>
          </a:p>
        </p:txBody>
      </p:sp>
      <p:sp>
        <p:nvSpPr>
          <p:cNvPr id="115716" name="Rectangle 2"/>
          <p:cNvSpPr>
            <a:spLocks noGrp="1" noChangeArrowheads="1"/>
          </p:cNvSpPr>
          <p:nvPr>
            <p:ph type="title"/>
          </p:nvPr>
        </p:nvSpPr>
        <p:spPr>
          <a:xfrm>
            <a:off x="609600" y="76200"/>
            <a:ext cx="7772400" cy="762000"/>
          </a:xfrm>
        </p:spPr>
        <p:txBody>
          <a:bodyPr/>
          <a:lstStyle/>
          <a:p>
            <a:r>
              <a:rPr lang="en-US" sz="3600" dirty="0" smtClean="0"/>
              <a:t>SFLASH</a:t>
            </a:r>
          </a:p>
        </p:txBody>
      </p:sp>
      <p:sp>
        <p:nvSpPr>
          <p:cNvPr id="115717" name="Rectangle 3"/>
          <p:cNvSpPr>
            <a:spLocks noGrp="1" noChangeArrowheads="1"/>
          </p:cNvSpPr>
          <p:nvPr>
            <p:ph type="body" idx="1"/>
          </p:nvPr>
        </p:nvSpPr>
        <p:spPr>
          <a:xfrm>
            <a:off x="381000" y="1600200"/>
            <a:ext cx="8458200" cy="4114800"/>
          </a:xfrm>
        </p:spPr>
        <p:txBody>
          <a:bodyPr/>
          <a:lstStyle/>
          <a:p>
            <a:r>
              <a:rPr lang="en-US" sz="2400" dirty="0" smtClean="0"/>
              <a:t>s</a:t>
            </a:r>
          </a:p>
        </p:txBody>
      </p:sp>
    </p:spTree>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JLM 20101208</a:t>
            </a:r>
            <a:endParaRPr lang="en-US" dirty="0"/>
          </a:p>
        </p:txBody>
      </p:sp>
      <p:sp>
        <p:nvSpPr>
          <p:cNvPr id="6" name="Slide Number Placeholder 5"/>
          <p:cNvSpPr>
            <a:spLocks noGrp="1"/>
          </p:cNvSpPr>
          <p:nvPr>
            <p:ph type="sldNum" sz="quarter" idx="12"/>
          </p:nvPr>
        </p:nvSpPr>
        <p:spPr/>
        <p:txBody>
          <a:bodyPr/>
          <a:lstStyle/>
          <a:p>
            <a:pPr>
              <a:defRPr/>
            </a:pPr>
            <a:fld id="{C4A9C207-5B15-40FD-A040-6394A7E4E7B1}" type="slidenum">
              <a:rPr lang="en-US"/>
              <a:pPr>
                <a:defRPr/>
              </a:pPr>
              <a:t>166</a:t>
            </a:fld>
            <a:endParaRPr lang="en-US"/>
          </a:p>
        </p:txBody>
      </p:sp>
      <p:sp>
        <p:nvSpPr>
          <p:cNvPr id="115716" name="Rectangle 2"/>
          <p:cNvSpPr>
            <a:spLocks noGrp="1" noChangeArrowheads="1"/>
          </p:cNvSpPr>
          <p:nvPr>
            <p:ph type="title"/>
          </p:nvPr>
        </p:nvSpPr>
        <p:spPr>
          <a:xfrm>
            <a:off x="609600" y="76200"/>
            <a:ext cx="7772400" cy="762000"/>
          </a:xfrm>
        </p:spPr>
        <p:txBody>
          <a:bodyPr/>
          <a:lstStyle/>
          <a:p>
            <a:r>
              <a:rPr lang="en-US" sz="3600" dirty="0" smtClean="0"/>
              <a:t>XL</a:t>
            </a:r>
          </a:p>
        </p:txBody>
      </p:sp>
      <p:sp>
        <p:nvSpPr>
          <p:cNvPr id="115717" name="Rectangle 3"/>
          <p:cNvSpPr>
            <a:spLocks noGrp="1" noChangeArrowheads="1"/>
          </p:cNvSpPr>
          <p:nvPr>
            <p:ph type="body" idx="1"/>
          </p:nvPr>
        </p:nvSpPr>
        <p:spPr>
          <a:xfrm>
            <a:off x="381000" y="1600200"/>
            <a:ext cx="8458200" cy="4114800"/>
          </a:xfrm>
        </p:spPr>
        <p:txBody>
          <a:bodyPr/>
          <a:lstStyle/>
          <a:p>
            <a:r>
              <a:rPr lang="en-US" sz="2400" dirty="0" smtClean="0"/>
              <a:t>s</a:t>
            </a:r>
          </a:p>
        </p:txBody>
      </p:sp>
    </p:spTree>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JLM 20101208</a:t>
            </a:r>
            <a:endParaRPr lang="en-US" dirty="0"/>
          </a:p>
        </p:txBody>
      </p:sp>
      <p:sp>
        <p:nvSpPr>
          <p:cNvPr id="6" name="Slide Number Placeholder 5"/>
          <p:cNvSpPr>
            <a:spLocks noGrp="1"/>
          </p:cNvSpPr>
          <p:nvPr>
            <p:ph type="sldNum" sz="quarter" idx="12"/>
          </p:nvPr>
        </p:nvSpPr>
        <p:spPr/>
        <p:txBody>
          <a:bodyPr/>
          <a:lstStyle/>
          <a:p>
            <a:pPr>
              <a:defRPr/>
            </a:pPr>
            <a:fld id="{C4A9C207-5B15-40FD-A040-6394A7E4E7B1}" type="slidenum">
              <a:rPr lang="en-US"/>
              <a:pPr>
                <a:defRPr/>
              </a:pPr>
              <a:t>167</a:t>
            </a:fld>
            <a:endParaRPr lang="en-US"/>
          </a:p>
        </p:txBody>
      </p:sp>
      <p:sp>
        <p:nvSpPr>
          <p:cNvPr id="115716" name="Rectangle 2"/>
          <p:cNvSpPr>
            <a:spLocks noGrp="1" noChangeArrowheads="1"/>
          </p:cNvSpPr>
          <p:nvPr>
            <p:ph type="title"/>
          </p:nvPr>
        </p:nvSpPr>
        <p:spPr>
          <a:xfrm>
            <a:off x="609600" y="76200"/>
            <a:ext cx="7772400" cy="762000"/>
          </a:xfrm>
        </p:spPr>
        <p:txBody>
          <a:bodyPr/>
          <a:lstStyle/>
          <a:p>
            <a:r>
              <a:rPr lang="en-US" sz="3600" dirty="0" err="1" smtClean="0"/>
              <a:t>Trivium</a:t>
            </a:r>
            <a:r>
              <a:rPr lang="en-US" sz="3600" dirty="0" smtClean="0"/>
              <a:t> and Stream design</a:t>
            </a:r>
          </a:p>
        </p:txBody>
      </p:sp>
      <p:sp>
        <p:nvSpPr>
          <p:cNvPr id="115717" name="Rectangle 3"/>
          <p:cNvSpPr>
            <a:spLocks noGrp="1" noChangeArrowheads="1"/>
          </p:cNvSpPr>
          <p:nvPr>
            <p:ph type="body" idx="1"/>
          </p:nvPr>
        </p:nvSpPr>
        <p:spPr>
          <a:xfrm>
            <a:off x="381000" y="1600200"/>
            <a:ext cx="8458200" cy="4114800"/>
          </a:xfrm>
        </p:spPr>
        <p:txBody>
          <a:bodyPr/>
          <a:lstStyle/>
          <a:p>
            <a:r>
              <a:rPr lang="en-US" sz="2400" dirty="0" smtClean="0"/>
              <a:t>s</a:t>
            </a:r>
          </a:p>
        </p:txBody>
      </p:sp>
    </p:spTree>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2"/>
          <p:cNvSpPr>
            <a:spLocks noGrp="1" noChangeArrowheads="1"/>
          </p:cNvSpPr>
          <p:nvPr>
            <p:ph type="title"/>
          </p:nvPr>
        </p:nvSpPr>
        <p:spPr>
          <a:xfrm>
            <a:off x="685800" y="228600"/>
            <a:ext cx="7772400" cy="990600"/>
          </a:xfrm>
        </p:spPr>
        <p:txBody>
          <a:bodyPr/>
          <a:lstStyle/>
          <a:p>
            <a:r>
              <a:rPr lang="en-US" sz="4000" smtClean="0"/>
              <a:t>End</a:t>
            </a:r>
          </a:p>
        </p:txBody>
      </p:sp>
      <p:sp>
        <p:nvSpPr>
          <p:cNvPr id="7" name="Date Placeholder 6"/>
          <p:cNvSpPr>
            <a:spLocks noGrp="1"/>
          </p:cNvSpPr>
          <p:nvPr>
            <p:ph type="dt" sz="half" idx="10"/>
          </p:nvPr>
        </p:nvSpPr>
        <p:spPr/>
        <p:txBody>
          <a:bodyPr/>
          <a:lstStyle/>
          <a:p>
            <a:pPr>
              <a:defRPr/>
            </a:pPr>
            <a:r>
              <a:rPr lang="en-US" smtClean="0"/>
              <a:t>JLM 20101208</a:t>
            </a:r>
            <a:endParaRPr lang="en-US"/>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168</a:t>
            </a:fld>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Date Placeholder 4"/>
          <p:cNvSpPr>
            <a:spLocks noGrp="1"/>
          </p:cNvSpPr>
          <p:nvPr>
            <p:ph type="dt" sz="quarter" idx="10"/>
          </p:nvPr>
        </p:nvSpPr>
        <p:spPr/>
        <p:txBody>
          <a:bodyPr/>
          <a:lstStyle/>
          <a:p>
            <a:pPr>
              <a:defRPr/>
            </a:pPr>
            <a:r>
              <a:rPr lang="en-US" smtClean="0"/>
              <a:t>JLM 20101208</a:t>
            </a:r>
            <a:endParaRPr lang="en-US"/>
          </a:p>
        </p:txBody>
      </p:sp>
      <p:sp>
        <p:nvSpPr>
          <p:cNvPr id="30723" name="Slide Number Placeholder 6"/>
          <p:cNvSpPr>
            <a:spLocks noGrp="1"/>
          </p:cNvSpPr>
          <p:nvPr>
            <p:ph type="sldNum" sz="quarter" idx="12"/>
          </p:nvPr>
        </p:nvSpPr>
        <p:spPr/>
        <p:txBody>
          <a:bodyPr/>
          <a:lstStyle/>
          <a:p>
            <a:pPr>
              <a:defRPr/>
            </a:pPr>
            <a:fld id="{929AD237-778C-4ECD-895B-467690D78CDB}" type="slidenum">
              <a:rPr lang="en-US"/>
              <a:pPr>
                <a:defRPr/>
              </a:pPr>
              <a:t>17</a:t>
            </a:fld>
            <a:endParaRPr lang="en-US"/>
          </a:p>
        </p:txBody>
      </p:sp>
      <p:sp>
        <p:nvSpPr>
          <p:cNvPr id="248836" name="Rectangle 2"/>
          <p:cNvSpPr>
            <a:spLocks noGrp="1" noChangeArrowheads="1"/>
          </p:cNvSpPr>
          <p:nvPr>
            <p:ph type="title"/>
          </p:nvPr>
        </p:nvSpPr>
        <p:spPr>
          <a:xfrm>
            <a:off x="685800" y="76200"/>
            <a:ext cx="7772400" cy="685800"/>
          </a:xfrm>
        </p:spPr>
        <p:txBody>
          <a:bodyPr/>
          <a:lstStyle/>
          <a:p>
            <a:r>
              <a:rPr lang="en-US" altLang="zh-TW" sz="3600" dirty="0" smtClean="0">
                <a:ea typeface="PMingLiU" pitchFamily="18" charset="-120"/>
              </a:rPr>
              <a:t>Solving </a:t>
            </a:r>
            <a:r>
              <a:rPr lang="en-US" altLang="zh-TW" sz="3600" dirty="0" err="1" smtClean="0">
                <a:ea typeface="PMingLiU" pitchFamily="18" charset="-120"/>
              </a:rPr>
              <a:t>SolveAlgebraic</a:t>
            </a:r>
            <a:r>
              <a:rPr lang="en-US" altLang="zh-TW" sz="3600" dirty="0" smtClean="0">
                <a:ea typeface="PMingLiU" pitchFamily="18" charset="-120"/>
              </a:rPr>
              <a:t>(</a:t>
            </a:r>
            <a:r>
              <a:rPr lang="en-US" altLang="zh-TW" sz="3600" dirty="0" err="1" smtClean="0">
                <a:ea typeface="PMingLiU" pitchFamily="18" charset="-120"/>
              </a:rPr>
              <a:t>K,D,m,n</a:t>
            </a:r>
            <a:r>
              <a:rPr lang="en-US" altLang="zh-TW" sz="3600" dirty="0" smtClean="0">
                <a:ea typeface="PMingLiU" pitchFamily="18" charset="-120"/>
              </a:rPr>
              <a:t>)</a:t>
            </a:r>
          </a:p>
        </p:txBody>
      </p:sp>
      <p:sp>
        <p:nvSpPr>
          <p:cNvPr id="248837" name="Rectangle 3"/>
          <p:cNvSpPr>
            <a:spLocks noGrp="1" noChangeArrowheads="1"/>
          </p:cNvSpPr>
          <p:nvPr>
            <p:ph type="body" sz="half" idx="1"/>
          </p:nvPr>
        </p:nvSpPr>
        <p:spPr>
          <a:xfrm>
            <a:off x="381000" y="1828800"/>
            <a:ext cx="8382000" cy="4648200"/>
          </a:xfrm>
        </p:spPr>
        <p:txBody>
          <a:bodyPr/>
          <a:lstStyle/>
          <a:p>
            <a:pPr lvl="1">
              <a:buFontTx/>
              <a:buNone/>
            </a:pPr>
            <a:endParaRPr lang="en-US" altLang="zh-TW" sz="2400" dirty="0" smtClean="0">
              <a:ea typeface="PMingLiU" pitchFamily="18" charset="-120"/>
            </a:endParaRPr>
          </a:p>
          <a:p>
            <a:endParaRPr lang="en-US" altLang="zh-TW" sz="2800" dirty="0" smtClean="0">
              <a:ea typeface="PMingLiU" pitchFamily="18" charset="-120"/>
            </a:endParaRPr>
          </a:p>
        </p:txBody>
      </p:sp>
      <p:sp>
        <p:nvSpPr>
          <p:cNvPr id="248838" name="Rectangle 4"/>
          <p:cNvSpPr>
            <a:spLocks noChangeArrowheads="1"/>
          </p:cNvSpPr>
          <p:nvPr/>
        </p:nvSpPr>
        <p:spPr bwMode="auto">
          <a:xfrm>
            <a:off x="381000" y="1447800"/>
            <a:ext cx="8305800" cy="4419600"/>
          </a:xfrm>
          <a:prstGeom prst="rect">
            <a:avLst/>
          </a:prstGeom>
          <a:noFill/>
          <a:ln w="9525">
            <a:noFill/>
            <a:miter lim="800000"/>
            <a:headEnd/>
            <a:tailEnd/>
          </a:ln>
        </p:spPr>
        <p:txBody>
          <a:bodyPr lIns="92075" tIns="46038" rIns="92075" bIns="46038"/>
          <a:lstStyle/>
          <a:p>
            <a:pPr marL="342900" indent="-342900">
              <a:buFontTx/>
              <a:buChar char="•"/>
            </a:pPr>
            <a:r>
              <a:rPr lang="en-US" altLang="zh-TW" sz="2400" dirty="0" smtClean="0">
                <a:latin typeface="Arial" pitchFamily="34" charset="0"/>
                <a:ea typeface="PMingLiU" pitchFamily="18" charset="-120"/>
                <a:cs typeface="Arial" pitchFamily="34" charset="0"/>
              </a:rPr>
              <a:t>A general solving technique involves the </a:t>
            </a:r>
            <a:r>
              <a:rPr lang="en-US" altLang="zh-TW" sz="2400" dirty="0" err="1" smtClean="0">
                <a:latin typeface="Arial" pitchFamily="34" charset="0"/>
                <a:ea typeface="PMingLiU" pitchFamily="18" charset="-120"/>
                <a:cs typeface="Arial" pitchFamily="34" charset="0"/>
              </a:rPr>
              <a:t>Grobner</a:t>
            </a:r>
            <a:r>
              <a:rPr lang="en-US" altLang="zh-TW" sz="2400" dirty="0" smtClean="0">
                <a:latin typeface="Arial" pitchFamily="34" charset="0"/>
                <a:ea typeface="PMingLiU" pitchFamily="18" charset="-120"/>
                <a:cs typeface="Arial" pitchFamily="34" charset="0"/>
              </a:rPr>
              <a:t> Basis and found by </a:t>
            </a:r>
            <a:r>
              <a:rPr lang="en-US" altLang="zh-TW" sz="2400" dirty="0" err="1">
                <a:latin typeface="Arial" pitchFamily="34" charset="0"/>
                <a:ea typeface="PMingLiU" pitchFamily="18" charset="-120"/>
                <a:cs typeface="Arial" pitchFamily="34" charset="0"/>
              </a:rPr>
              <a:t>Buchberger’s</a:t>
            </a:r>
            <a:r>
              <a:rPr lang="en-US" altLang="zh-TW" sz="2400" dirty="0">
                <a:latin typeface="Arial" pitchFamily="34" charset="0"/>
                <a:ea typeface="PMingLiU" pitchFamily="18" charset="-120"/>
                <a:cs typeface="Arial" pitchFamily="34" charset="0"/>
              </a:rPr>
              <a:t> Algorithm which is doubly exponential time in the worst case since the monomial grow very rapidly and singly exponential time on average.</a:t>
            </a:r>
          </a:p>
          <a:p>
            <a:pPr marL="342900" indent="-342900">
              <a:buFontTx/>
              <a:buChar char="•"/>
            </a:pPr>
            <a:r>
              <a:rPr lang="en-US" altLang="zh-TW" sz="2400" dirty="0">
                <a:latin typeface="Arial" pitchFamily="34" charset="0"/>
                <a:ea typeface="PMingLiU" pitchFamily="18" charset="-120"/>
                <a:cs typeface="Arial" pitchFamily="34" charset="0"/>
              </a:rPr>
              <a:t>This is not practical for n&gt;15</a:t>
            </a:r>
            <a:r>
              <a:rPr lang="en-US" altLang="zh-TW" sz="2400" dirty="0" smtClean="0">
                <a:latin typeface="Arial" pitchFamily="34" charset="0"/>
                <a:ea typeface="PMingLiU" pitchFamily="18" charset="-120"/>
                <a:cs typeface="Arial" pitchFamily="34" charset="0"/>
              </a:rPr>
              <a:t>.</a:t>
            </a:r>
          </a:p>
          <a:p>
            <a:pPr marL="342900" indent="-342900">
              <a:buFontTx/>
              <a:buChar char="•"/>
            </a:pPr>
            <a:r>
              <a:rPr lang="en-US" altLang="zh-TW" sz="2400" dirty="0" smtClean="0">
                <a:latin typeface="Arial" pitchFamily="34" charset="0"/>
                <a:ea typeface="PMingLiU" pitchFamily="18" charset="-120"/>
                <a:cs typeface="Arial" pitchFamily="34" charset="0"/>
              </a:rPr>
              <a:t>To solve larger systems we must take advantage of special properties of the system like sparseness by using “nice” mappings to SAT or “</a:t>
            </a:r>
            <a:r>
              <a:rPr lang="en-US" altLang="zh-TW" sz="2400" dirty="0" err="1" smtClean="0">
                <a:latin typeface="Arial" pitchFamily="34" charset="0"/>
                <a:ea typeface="PMingLiU" pitchFamily="18" charset="-120"/>
                <a:cs typeface="Arial" pitchFamily="34" charset="0"/>
              </a:rPr>
              <a:t>linearized</a:t>
            </a:r>
            <a:r>
              <a:rPr lang="en-US" altLang="zh-TW" sz="2400" dirty="0" smtClean="0">
                <a:latin typeface="Arial" pitchFamily="34" charset="0"/>
                <a:ea typeface="PMingLiU" pitchFamily="18" charset="-120"/>
                <a:cs typeface="Arial" pitchFamily="34" charset="0"/>
              </a:rPr>
              <a:t>” equations.  We can do this with </a:t>
            </a:r>
            <a:r>
              <a:rPr lang="en-US" altLang="zh-TW" sz="2400" dirty="0">
                <a:latin typeface="Arial" pitchFamily="34" charset="0"/>
                <a:ea typeface="PMingLiU" pitchFamily="18" charset="-120"/>
                <a:cs typeface="Arial" pitchFamily="34" charset="0"/>
              </a:rPr>
              <a:t>an </a:t>
            </a:r>
            <a:r>
              <a:rPr lang="en-US" altLang="zh-TW" sz="2400" dirty="0" err="1">
                <a:latin typeface="Arial" pitchFamily="34" charset="0"/>
                <a:ea typeface="PMingLiU" pitchFamily="18" charset="-120"/>
                <a:cs typeface="Arial" pitchFamily="34" charset="0"/>
              </a:rPr>
              <a:t>overdefined</a:t>
            </a:r>
            <a:r>
              <a:rPr lang="en-US" altLang="zh-TW" sz="2400" dirty="0">
                <a:latin typeface="Arial" pitchFamily="34" charset="0"/>
                <a:ea typeface="PMingLiU" pitchFamily="18" charset="-120"/>
                <a:cs typeface="Arial" pitchFamily="34" charset="0"/>
              </a:rPr>
              <a:t> set of equations (m&gt;n).</a:t>
            </a:r>
          </a:p>
          <a:p>
            <a:pPr marL="342900" indent="-342900">
              <a:buFontTx/>
              <a:buChar char="•"/>
            </a:pPr>
            <a:r>
              <a:rPr lang="en-US" altLang="zh-TW" sz="2400" dirty="0">
                <a:latin typeface="Arial" pitchFamily="34" charset="0"/>
                <a:ea typeface="PMingLiU" pitchFamily="18" charset="-120"/>
                <a:cs typeface="Arial" pitchFamily="34" charset="0"/>
              </a:rPr>
              <a:t>Note first that if we pick m random equations m&gt;n they will likely be inconsistent</a:t>
            </a:r>
            <a:r>
              <a:rPr lang="en-US" altLang="zh-TW" sz="2400" dirty="0" smtClean="0">
                <a:latin typeface="Arial" pitchFamily="34" charset="0"/>
                <a:ea typeface="PMingLiU" pitchFamily="18" charset="-120"/>
                <a:cs typeface="Arial" pitchFamily="34" charset="0"/>
              </a:rPr>
              <a:t>.</a:t>
            </a:r>
            <a:endParaRPr lang="en-US" altLang="zh-TW" sz="2400" dirty="0">
              <a:latin typeface="Arial" pitchFamily="34" charset="0"/>
              <a:ea typeface="PMingLiU" pitchFamily="18" charset="-12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JLM 20101208</a:t>
            </a:r>
            <a:endParaRPr lang="en-US"/>
          </a:p>
        </p:txBody>
      </p:sp>
      <p:sp>
        <p:nvSpPr>
          <p:cNvPr id="6" name="Slide Number Placeholder 5"/>
          <p:cNvSpPr>
            <a:spLocks noGrp="1"/>
          </p:cNvSpPr>
          <p:nvPr>
            <p:ph type="sldNum" sz="quarter" idx="12"/>
          </p:nvPr>
        </p:nvSpPr>
        <p:spPr/>
        <p:txBody>
          <a:bodyPr/>
          <a:lstStyle/>
          <a:p>
            <a:pPr>
              <a:defRPr/>
            </a:pPr>
            <a:fld id="{CE5DE7B3-1F50-470B-8AE9-FA6E5EDBFFA8}" type="slidenum">
              <a:rPr lang="en-US"/>
              <a:pPr>
                <a:defRPr/>
              </a:pPr>
              <a:t>18</a:t>
            </a:fld>
            <a:endParaRPr lang="en-US"/>
          </a:p>
        </p:txBody>
      </p:sp>
      <p:sp>
        <p:nvSpPr>
          <p:cNvPr id="263172" name="Rectangle 2"/>
          <p:cNvSpPr>
            <a:spLocks noGrp="1" noChangeArrowheads="1"/>
          </p:cNvSpPr>
          <p:nvPr>
            <p:ph type="title"/>
          </p:nvPr>
        </p:nvSpPr>
        <p:spPr>
          <a:xfrm>
            <a:off x="685800" y="76200"/>
            <a:ext cx="7772400" cy="762000"/>
          </a:xfrm>
        </p:spPr>
        <p:txBody>
          <a:bodyPr/>
          <a:lstStyle/>
          <a:p>
            <a:r>
              <a:rPr lang="en-US" altLang="zh-TW" sz="3600" dirty="0" smtClean="0">
                <a:ea typeface="PMingLiU" pitchFamily="18" charset="-120"/>
              </a:rPr>
              <a:t>SAT and equation solving</a:t>
            </a:r>
          </a:p>
        </p:txBody>
      </p:sp>
      <p:sp>
        <p:nvSpPr>
          <p:cNvPr id="263173" name="Rectangle 3"/>
          <p:cNvSpPr>
            <a:spLocks noGrp="1" noChangeArrowheads="1"/>
          </p:cNvSpPr>
          <p:nvPr>
            <p:ph type="body" idx="1"/>
          </p:nvPr>
        </p:nvSpPr>
        <p:spPr>
          <a:xfrm>
            <a:off x="685800" y="1447800"/>
            <a:ext cx="7772400" cy="4419600"/>
          </a:xfrm>
        </p:spPr>
        <p:txBody>
          <a:bodyPr/>
          <a:lstStyle/>
          <a:p>
            <a:r>
              <a:rPr lang="en-US" altLang="zh-TW" sz="2400" dirty="0" smtClean="0">
                <a:ea typeface="PMingLiU" pitchFamily="18" charset="-120"/>
              </a:rPr>
              <a:t>x</a:t>
            </a:r>
            <a:r>
              <a:rPr lang="en-US" altLang="zh-TW" sz="2400" baseline="-25000" dirty="0" smtClean="0">
                <a:ea typeface="PMingLiU" pitchFamily="18" charset="-120"/>
              </a:rPr>
              <a:t>1</a:t>
            </a:r>
            <a:r>
              <a:rPr lang="en-US" altLang="zh-TW" sz="2400" dirty="0" smtClean="0">
                <a:ea typeface="PMingLiU" pitchFamily="18" charset="-120"/>
              </a:rPr>
              <a:t>+x</a:t>
            </a:r>
            <a:r>
              <a:rPr lang="en-US" altLang="zh-TW" sz="2400" baseline="-25000" dirty="0" smtClean="0">
                <a:ea typeface="PMingLiU" pitchFamily="18" charset="-120"/>
              </a:rPr>
              <a:t>2</a:t>
            </a:r>
            <a:r>
              <a:rPr lang="en-US" altLang="zh-TW" sz="2400" dirty="0" smtClean="0">
                <a:ea typeface="PMingLiU" pitchFamily="18" charset="-120"/>
              </a:rPr>
              <a:t> </a:t>
            </a:r>
            <a:r>
              <a:rPr lang="en-US" altLang="zh-TW" sz="2400" dirty="0" smtClean="0">
                <a:ea typeface="PMingLiU" pitchFamily="18" charset="-120"/>
                <a:sym typeface="Wingdings" pitchFamily="2" charset="2"/>
              </a:rPr>
              <a:t> (</a:t>
            </a:r>
            <a:r>
              <a:rPr lang="en-US" altLang="zh-TW" sz="2400" dirty="0" smtClean="0">
                <a:ea typeface="PMingLiU" pitchFamily="18" charset="-120"/>
              </a:rPr>
              <a:t>x</a:t>
            </a:r>
            <a:r>
              <a:rPr lang="en-US" altLang="zh-TW" sz="2400" baseline="-25000" dirty="0" smtClean="0">
                <a:ea typeface="PMingLiU" pitchFamily="18" charset="-120"/>
              </a:rPr>
              <a:t>1</a:t>
            </a:r>
            <a:r>
              <a:rPr lang="en-US" sz="2400" dirty="0" smtClean="0">
                <a:latin typeface="Math1Mono"/>
              </a:rPr>
              <a:t>∧¬</a:t>
            </a:r>
            <a:r>
              <a:rPr lang="en-US" altLang="zh-TW" sz="2400" dirty="0" smtClean="0">
                <a:ea typeface="PMingLiU" pitchFamily="18" charset="-120"/>
              </a:rPr>
              <a:t>x</a:t>
            </a:r>
            <a:r>
              <a:rPr lang="en-US" altLang="zh-TW" sz="2400" baseline="-25000" dirty="0" smtClean="0">
                <a:ea typeface="PMingLiU" pitchFamily="18" charset="-120"/>
              </a:rPr>
              <a:t>2</a:t>
            </a:r>
            <a:r>
              <a:rPr lang="en-US" altLang="zh-TW" sz="2400" dirty="0" smtClean="0">
                <a:ea typeface="PMingLiU" pitchFamily="18" charset="-120"/>
                <a:sym typeface="Wingdings" pitchFamily="2" charset="2"/>
              </a:rPr>
              <a:t>)</a:t>
            </a:r>
            <a:r>
              <a:rPr lang="en-US" sz="2400" dirty="0" smtClean="0">
                <a:latin typeface="Math1Mono"/>
              </a:rPr>
              <a:t>⋁</a:t>
            </a:r>
            <a:r>
              <a:rPr lang="en-US" altLang="zh-TW" sz="2400" dirty="0" smtClean="0">
                <a:ea typeface="PMingLiU" pitchFamily="18" charset="-120"/>
                <a:sym typeface="Wingdings" pitchFamily="2" charset="2"/>
              </a:rPr>
              <a:t>(</a:t>
            </a:r>
            <a:r>
              <a:rPr lang="en-US" sz="2400" dirty="0" smtClean="0">
                <a:latin typeface="Math1Mono"/>
              </a:rPr>
              <a:t>¬ </a:t>
            </a:r>
            <a:r>
              <a:rPr lang="en-US" altLang="zh-TW" sz="2400" dirty="0" smtClean="0">
                <a:ea typeface="PMingLiU" pitchFamily="18" charset="-120"/>
              </a:rPr>
              <a:t>x</a:t>
            </a:r>
            <a:r>
              <a:rPr lang="en-US" altLang="zh-TW" sz="2400" baseline="-25000" dirty="0" smtClean="0">
                <a:ea typeface="PMingLiU" pitchFamily="18" charset="-120"/>
              </a:rPr>
              <a:t>1</a:t>
            </a:r>
            <a:r>
              <a:rPr lang="en-US" sz="2400" dirty="0" smtClean="0">
                <a:latin typeface="Math1Mono"/>
              </a:rPr>
              <a:t>∧</a:t>
            </a:r>
            <a:r>
              <a:rPr lang="en-US" altLang="zh-TW" sz="2400" dirty="0" smtClean="0">
                <a:ea typeface="PMingLiU" pitchFamily="18" charset="-120"/>
              </a:rPr>
              <a:t>x</a:t>
            </a:r>
            <a:r>
              <a:rPr lang="en-US" altLang="zh-TW" sz="2400" baseline="-25000" dirty="0" smtClean="0">
                <a:ea typeface="PMingLiU" pitchFamily="18" charset="-120"/>
              </a:rPr>
              <a:t>2</a:t>
            </a:r>
            <a:r>
              <a:rPr lang="en-US" altLang="zh-TW" sz="2400" dirty="0" smtClean="0">
                <a:ea typeface="PMingLiU" pitchFamily="18" charset="-120"/>
                <a:sym typeface="Wingdings" pitchFamily="2" charset="2"/>
              </a:rPr>
              <a:t>)</a:t>
            </a:r>
          </a:p>
          <a:p>
            <a:r>
              <a:rPr lang="en-US" altLang="zh-TW" sz="2400" dirty="0" smtClean="0">
                <a:ea typeface="PMingLiU" pitchFamily="18" charset="-120"/>
              </a:rPr>
              <a:t>x</a:t>
            </a:r>
            <a:r>
              <a:rPr lang="en-US" altLang="zh-TW" sz="2400" baseline="-25000" dirty="0" smtClean="0">
                <a:ea typeface="PMingLiU" pitchFamily="18" charset="-120"/>
              </a:rPr>
              <a:t>1</a:t>
            </a:r>
            <a:r>
              <a:rPr lang="en-US" altLang="zh-TW" sz="2400" dirty="0" smtClean="0">
                <a:ea typeface="PMingLiU" pitchFamily="18" charset="-120"/>
              </a:rPr>
              <a:t>x</a:t>
            </a:r>
            <a:r>
              <a:rPr lang="en-US" altLang="zh-TW" sz="2400" baseline="-25000" dirty="0" smtClean="0">
                <a:ea typeface="PMingLiU" pitchFamily="18" charset="-120"/>
              </a:rPr>
              <a:t>2 </a:t>
            </a:r>
            <a:r>
              <a:rPr lang="en-US" altLang="zh-TW" sz="2400" dirty="0" smtClean="0">
                <a:ea typeface="PMingLiU" pitchFamily="18" charset="-120"/>
                <a:sym typeface="Wingdings" pitchFamily="2" charset="2"/>
              </a:rPr>
              <a:t></a:t>
            </a:r>
            <a:r>
              <a:rPr lang="en-US" altLang="zh-TW" sz="2400" dirty="0" smtClean="0">
                <a:ea typeface="PMingLiU" pitchFamily="18" charset="-120"/>
              </a:rPr>
              <a:t> x</a:t>
            </a:r>
            <a:r>
              <a:rPr lang="en-US" altLang="zh-TW" sz="2400" baseline="-25000" dirty="0" smtClean="0">
                <a:ea typeface="PMingLiU" pitchFamily="18" charset="-120"/>
              </a:rPr>
              <a:t>1</a:t>
            </a:r>
            <a:r>
              <a:rPr lang="en-US" sz="2400" dirty="0">
                <a:latin typeface="Math1Mono"/>
              </a:rPr>
              <a:t> ∧ </a:t>
            </a:r>
            <a:r>
              <a:rPr lang="en-US" altLang="zh-TW" sz="2400" dirty="0" smtClean="0">
                <a:ea typeface="PMingLiU" pitchFamily="18" charset="-120"/>
              </a:rPr>
              <a:t>x</a:t>
            </a:r>
            <a:r>
              <a:rPr lang="en-US" altLang="zh-TW" sz="2400" baseline="-25000" dirty="0" smtClean="0">
                <a:ea typeface="PMingLiU" pitchFamily="18" charset="-120"/>
              </a:rPr>
              <a:t>2 </a:t>
            </a:r>
          </a:p>
          <a:p>
            <a:r>
              <a:rPr lang="en-US" altLang="zh-TW" sz="2400" dirty="0" smtClean="0">
                <a:ea typeface="PMingLiU" pitchFamily="18" charset="-120"/>
              </a:rPr>
              <a:t>x</a:t>
            </a:r>
            <a:r>
              <a:rPr lang="en-US" altLang="zh-TW" sz="2400" baseline="-25000" dirty="0" smtClean="0">
                <a:ea typeface="PMingLiU" pitchFamily="18" charset="-120"/>
              </a:rPr>
              <a:t>1</a:t>
            </a:r>
            <a:r>
              <a:rPr lang="en-US" altLang="zh-TW" sz="2400" dirty="0" smtClean="0">
                <a:ea typeface="PMingLiU" pitchFamily="18" charset="-120"/>
              </a:rPr>
              <a:t>+x</a:t>
            </a:r>
            <a:r>
              <a:rPr lang="en-US" altLang="zh-TW" sz="2400" baseline="-25000" dirty="0" smtClean="0">
                <a:ea typeface="PMingLiU" pitchFamily="18" charset="-120"/>
              </a:rPr>
              <a:t>2</a:t>
            </a:r>
            <a:r>
              <a:rPr lang="en-US" altLang="zh-TW" sz="2400" dirty="0" smtClean="0">
                <a:ea typeface="PMingLiU" pitchFamily="18" charset="-120"/>
              </a:rPr>
              <a:t>+x</a:t>
            </a:r>
            <a:r>
              <a:rPr lang="en-US" altLang="zh-TW" sz="2400" baseline="-25000" dirty="0" smtClean="0">
                <a:ea typeface="PMingLiU" pitchFamily="18" charset="-120"/>
              </a:rPr>
              <a:t>3</a:t>
            </a:r>
            <a:r>
              <a:rPr lang="en-US" altLang="zh-TW" sz="2400" dirty="0" smtClean="0">
                <a:ea typeface="PMingLiU" pitchFamily="18" charset="-120"/>
              </a:rPr>
              <a:t>+x</a:t>
            </a:r>
            <a:r>
              <a:rPr lang="en-US" altLang="zh-TW" sz="2400" baseline="-25000" dirty="0" smtClean="0">
                <a:ea typeface="PMingLiU" pitchFamily="18" charset="-120"/>
              </a:rPr>
              <a:t>4</a:t>
            </a:r>
            <a:r>
              <a:rPr lang="en-US" altLang="zh-TW" sz="2400" dirty="0" smtClean="0">
                <a:ea typeface="PMingLiU" pitchFamily="18" charset="-120"/>
              </a:rPr>
              <a:t>=0.   Must add variables to avoid the exponential explosion in terms. x</a:t>
            </a:r>
            <a:r>
              <a:rPr lang="en-US" altLang="zh-TW" sz="2400" baseline="-25000" dirty="0" smtClean="0">
                <a:ea typeface="PMingLiU" pitchFamily="18" charset="-120"/>
              </a:rPr>
              <a:t>1</a:t>
            </a:r>
            <a:r>
              <a:rPr lang="en-US" altLang="zh-TW" sz="2400" dirty="0" smtClean="0">
                <a:ea typeface="PMingLiU" pitchFamily="18" charset="-120"/>
              </a:rPr>
              <a:t>+x</a:t>
            </a:r>
            <a:r>
              <a:rPr lang="en-US" altLang="zh-TW" sz="2400" baseline="-25000" dirty="0" smtClean="0">
                <a:ea typeface="PMingLiU" pitchFamily="18" charset="-120"/>
              </a:rPr>
              <a:t>2</a:t>
            </a:r>
            <a:r>
              <a:rPr lang="en-US" altLang="zh-TW" sz="2400" dirty="0" smtClean="0">
                <a:ea typeface="PMingLiU" pitchFamily="18" charset="-120"/>
              </a:rPr>
              <a:t>+x</a:t>
            </a:r>
            <a:r>
              <a:rPr lang="en-US" altLang="zh-TW" sz="2400" baseline="-25000" dirty="0" smtClean="0">
                <a:ea typeface="PMingLiU" pitchFamily="18" charset="-120"/>
              </a:rPr>
              <a:t>3</a:t>
            </a:r>
            <a:r>
              <a:rPr lang="en-US" altLang="zh-TW" sz="2400" dirty="0" smtClean="0">
                <a:ea typeface="PMingLiU" pitchFamily="18" charset="-120"/>
              </a:rPr>
              <a:t>+x</a:t>
            </a:r>
            <a:r>
              <a:rPr lang="en-US" altLang="zh-TW" sz="2400" baseline="-25000" dirty="0" smtClean="0">
                <a:ea typeface="PMingLiU" pitchFamily="18" charset="-120"/>
              </a:rPr>
              <a:t>4</a:t>
            </a:r>
            <a:r>
              <a:rPr lang="en-US" altLang="zh-TW" sz="2400" dirty="0" smtClean="0">
                <a:ea typeface="PMingLiU" pitchFamily="18" charset="-120"/>
              </a:rPr>
              <a:t>=0 </a:t>
            </a:r>
            <a:r>
              <a:rPr lang="en-US" altLang="zh-TW" sz="2400" dirty="0" smtClean="0">
                <a:ea typeface="PMingLiU" pitchFamily="18" charset="-120"/>
                <a:sym typeface="Wingdings" pitchFamily="2" charset="2"/>
              </a:rPr>
              <a:t></a:t>
            </a:r>
          </a:p>
          <a:p>
            <a:pPr marL="857250" lvl="1" indent="-457200">
              <a:buFont typeface="+mj-lt"/>
              <a:buAutoNum type="arabicPeriod"/>
            </a:pPr>
            <a:r>
              <a:rPr lang="en-US" altLang="zh-TW" sz="2400" dirty="0" smtClean="0">
                <a:ea typeface="PMingLiU" pitchFamily="18" charset="-120"/>
                <a:sym typeface="Wingdings" pitchFamily="2" charset="2"/>
              </a:rPr>
              <a:t>y</a:t>
            </a:r>
            <a:r>
              <a:rPr lang="en-US" altLang="zh-TW" sz="2400" baseline="-25000" dirty="0" smtClean="0">
                <a:ea typeface="PMingLiU" pitchFamily="18" charset="-120"/>
                <a:sym typeface="Wingdings" pitchFamily="2" charset="2"/>
              </a:rPr>
              <a:t>1</a:t>
            </a:r>
            <a:r>
              <a:rPr lang="en-US" altLang="zh-TW" sz="2400" dirty="0" smtClean="0">
                <a:ea typeface="PMingLiU" pitchFamily="18" charset="-120"/>
                <a:sym typeface="Wingdings" pitchFamily="2" charset="2"/>
              </a:rPr>
              <a:t>+</a:t>
            </a:r>
            <a:r>
              <a:rPr lang="en-US" altLang="zh-TW" sz="2400" dirty="0" smtClean="0">
                <a:ea typeface="PMingLiU" pitchFamily="18" charset="-120"/>
              </a:rPr>
              <a:t>x</a:t>
            </a:r>
            <a:r>
              <a:rPr lang="en-US" altLang="zh-TW" sz="2400" baseline="-25000" dirty="0" smtClean="0">
                <a:ea typeface="PMingLiU" pitchFamily="18" charset="-120"/>
              </a:rPr>
              <a:t>1</a:t>
            </a:r>
            <a:r>
              <a:rPr lang="en-US" altLang="zh-TW" sz="2400" dirty="0" smtClean="0">
                <a:ea typeface="PMingLiU" pitchFamily="18" charset="-120"/>
              </a:rPr>
              <a:t>+x</a:t>
            </a:r>
            <a:r>
              <a:rPr lang="en-US" altLang="zh-TW" sz="2400" baseline="-25000" dirty="0" smtClean="0">
                <a:ea typeface="PMingLiU" pitchFamily="18" charset="-120"/>
              </a:rPr>
              <a:t>2</a:t>
            </a:r>
            <a:r>
              <a:rPr lang="en-US" altLang="zh-TW" sz="2400" dirty="0" smtClean="0">
                <a:ea typeface="PMingLiU" pitchFamily="18" charset="-120"/>
              </a:rPr>
              <a:t>= </a:t>
            </a:r>
            <a:r>
              <a:rPr lang="en-US" altLang="zh-TW" sz="2400" dirty="0" smtClean="0">
                <a:ea typeface="PMingLiU" pitchFamily="18" charset="-120"/>
                <a:sym typeface="Wingdings" pitchFamily="2" charset="2"/>
              </a:rPr>
              <a:t>y</a:t>
            </a:r>
            <a:r>
              <a:rPr lang="en-US" altLang="zh-TW" sz="2400" baseline="-25000" dirty="0" smtClean="0">
                <a:ea typeface="PMingLiU" pitchFamily="18" charset="-120"/>
                <a:sym typeface="Wingdings" pitchFamily="2" charset="2"/>
              </a:rPr>
              <a:t>2</a:t>
            </a:r>
          </a:p>
          <a:p>
            <a:pPr marL="857250" lvl="1" indent="-457200">
              <a:buFont typeface="+mj-lt"/>
              <a:buAutoNum type="arabicPeriod"/>
            </a:pPr>
            <a:r>
              <a:rPr lang="en-US" altLang="zh-TW" sz="2400" dirty="0" smtClean="0">
                <a:ea typeface="PMingLiU" pitchFamily="18" charset="-120"/>
                <a:sym typeface="Wingdings" pitchFamily="2" charset="2"/>
              </a:rPr>
              <a:t>y</a:t>
            </a:r>
            <a:r>
              <a:rPr lang="en-US" altLang="zh-TW" sz="2400" baseline="-25000" dirty="0" smtClean="0">
                <a:ea typeface="PMingLiU" pitchFamily="18" charset="-120"/>
                <a:sym typeface="Wingdings" pitchFamily="2" charset="2"/>
              </a:rPr>
              <a:t>2</a:t>
            </a:r>
            <a:r>
              <a:rPr lang="en-US" altLang="zh-TW" sz="2400" dirty="0" smtClean="0">
                <a:ea typeface="PMingLiU" pitchFamily="18" charset="-120"/>
                <a:sym typeface="Wingdings" pitchFamily="2" charset="2"/>
              </a:rPr>
              <a:t>+</a:t>
            </a:r>
            <a:r>
              <a:rPr lang="en-US" altLang="zh-TW" sz="2400" dirty="0" smtClean="0">
                <a:ea typeface="PMingLiU" pitchFamily="18" charset="-120"/>
              </a:rPr>
              <a:t>x</a:t>
            </a:r>
            <a:r>
              <a:rPr lang="en-US" altLang="zh-TW" sz="2400" baseline="-25000" dirty="0" smtClean="0">
                <a:ea typeface="PMingLiU" pitchFamily="18" charset="-120"/>
              </a:rPr>
              <a:t>3</a:t>
            </a:r>
            <a:r>
              <a:rPr lang="en-US" altLang="zh-TW" sz="2400" dirty="0" smtClean="0">
                <a:ea typeface="PMingLiU" pitchFamily="18" charset="-120"/>
              </a:rPr>
              <a:t>+x</a:t>
            </a:r>
            <a:r>
              <a:rPr lang="en-US" altLang="zh-TW" sz="2400" baseline="-25000" dirty="0" smtClean="0">
                <a:ea typeface="PMingLiU" pitchFamily="18" charset="-120"/>
              </a:rPr>
              <a:t>4</a:t>
            </a:r>
            <a:r>
              <a:rPr lang="en-US" altLang="zh-TW" sz="2400" dirty="0" smtClean="0">
                <a:ea typeface="PMingLiU" pitchFamily="18" charset="-120"/>
              </a:rPr>
              <a:t>= </a:t>
            </a:r>
            <a:r>
              <a:rPr lang="en-US" altLang="zh-TW" sz="2400" dirty="0" smtClean="0">
                <a:ea typeface="PMingLiU" pitchFamily="18" charset="-120"/>
                <a:sym typeface="Wingdings" pitchFamily="2" charset="2"/>
              </a:rPr>
              <a:t>0.</a:t>
            </a:r>
          </a:p>
          <a:p>
            <a:pPr marL="857250" lvl="1" indent="-457200">
              <a:buNone/>
            </a:pPr>
            <a:endParaRPr lang="en-US" altLang="zh-TW" sz="2000" dirty="0" smtClean="0">
              <a:ea typeface="PMingLiU" pitchFamily="18" charset="-120"/>
              <a:sym typeface="Wingdings" pitchFamily="2" charset="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JLM 20101208</a:t>
            </a:r>
            <a:endParaRPr lang="en-US"/>
          </a:p>
        </p:txBody>
      </p:sp>
      <p:sp>
        <p:nvSpPr>
          <p:cNvPr id="6" name="Slide Number Placeholder 5"/>
          <p:cNvSpPr>
            <a:spLocks noGrp="1"/>
          </p:cNvSpPr>
          <p:nvPr>
            <p:ph type="sldNum" sz="quarter" idx="12"/>
          </p:nvPr>
        </p:nvSpPr>
        <p:spPr/>
        <p:txBody>
          <a:bodyPr/>
          <a:lstStyle/>
          <a:p>
            <a:pPr>
              <a:defRPr/>
            </a:pPr>
            <a:fld id="{CE5DE7B3-1F50-470B-8AE9-FA6E5EDBFFA8}" type="slidenum">
              <a:rPr lang="en-US"/>
              <a:pPr>
                <a:defRPr/>
              </a:pPr>
              <a:t>19</a:t>
            </a:fld>
            <a:endParaRPr lang="en-US"/>
          </a:p>
        </p:txBody>
      </p:sp>
      <p:sp>
        <p:nvSpPr>
          <p:cNvPr id="263172" name="Rectangle 2"/>
          <p:cNvSpPr>
            <a:spLocks noGrp="1" noChangeArrowheads="1"/>
          </p:cNvSpPr>
          <p:nvPr>
            <p:ph type="title"/>
          </p:nvPr>
        </p:nvSpPr>
        <p:spPr>
          <a:xfrm>
            <a:off x="685800" y="76200"/>
            <a:ext cx="7772400" cy="762000"/>
          </a:xfrm>
        </p:spPr>
        <p:txBody>
          <a:bodyPr/>
          <a:lstStyle/>
          <a:p>
            <a:r>
              <a:rPr lang="en-US" altLang="zh-TW" sz="3600" dirty="0" smtClean="0">
                <a:ea typeface="PMingLiU" pitchFamily="18" charset="-120"/>
              </a:rPr>
              <a:t>SAT equation solving example</a:t>
            </a:r>
          </a:p>
        </p:txBody>
      </p:sp>
      <p:sp>
        <p:nvSpPr>
          <p:cNvPr id="263173" name="Rectangle 3"/>
          <p:cNvSpPr>
            <a:spLocks noGrp="1" noChangeArrowheads="1"/>
          </p:cNvSpPr>
          <p:nvPr>
            <p:ph type="body" idx="1"/>
          </p:nvPr>
        </p:nvSpPr>
        <p:spPr>
          <a:xfrm>
            <a:off x="304800" y="1371600"/>
            <a:ext cx="8610600" cy="4495800"/>
          </a:xfrm>
        </p:spPr>
        <p:txBody>
          <a:bodyPr/>
          <a:lstStyle/>
          <a:p>
            <a:pPr marL="457200" indent="-457200">
              <a:buFont typeface="+mj-lt"/>
              <a:buAutoNum type="arabicPeriod"/>
            </a:pPr>
            <a:r>
              <a:rPr lang="en-US" altLang="zh-TW" sz="2400" dirty="0" smtClean="0">
                <a:ea typeface="PMingLiU" pitchFamily="18" charset="-120"/>
              </a:rPr>
              <a:t>x</a:t>
            </a:r>
            <a:r>
              <a:rPr lang="en-US" altLang="zh-TW" sz="2400" baseline="-25000" dirty="0" smtClean="0">
                <a:ea typeface="PMingLiU" pitchFamily="18" charset="-120"/>
              </a:rPr>
              <a:t>1</a:t>
            </a:r>
            <a:r>
              <a:rPr lang="en-US" altLang="zh-TW" sz="2400" dirty="0" smtClean="0">
                <a:ea typeface="PMingLiU" pitchFamily="18" charset="-120"/>
              </a:rPr>
              <a:t>+x</a:t>
            </a:r>
            <a:r>
              <a:rPr lang="en-US" altLang="zh-TW" sz="2400" baseline="-25000" dirty="0" smtClean="0">
                <a:ea typeface="PMingLiU" pitchFamily="18" charset="-120"/>
              </a:rPr>
              <a:t>2</a:t>
            </a:r>
            <a:r>
              <a:rPr lang="en-US" altLang="zh-TW" sz="2400" dirty="0" smtClean="0">
                <a:ea typeface="PMingLiU" pitchFamily="18" charset="-120"/>
              </a:rPr>
              <a:t>x</a:t>
            </a:r>
            <a:r>
              <a:rPr lang="en-US" altLang="zh-TW" sz="2400" baseline="-25000" dirty="0" smtClean="0">
                <a:ea typeface="PMingLiU" pitchFamily="18" charset="-120"/>
              </a:rPr>
              <a:t>3</a:t>
            </a:r>
            <a:r>
              <a:rPr lang="en-US" altLang="zh-TW" sz="2400" dirty="0" smtClean="0">
                <a:ea typeface="PMingLiU" pitchFamily="18" charset="-120"/>
              </a:rPr>
              <a:t>=0  </a:t>
            </a:r>
            <a:r>
              <a:rPr lang="en-US" altLang="zh-TW" sz="2400" dirty="0" smtClean="0">
                <a:ea typeface="PMingLiU" pitchFamily="18" charset="-120"/>
                <a:sym typeface="Wingdings" pitchFamily="2" charset="2"/>
              </a:rPr>
              <a:t> </a:t>
            </a:r>
            <a:r>
              <a:rPr lang="en-US" altLang="zh-TW" sz="2400" dirty="0" smtClean="0">
                <a:ea typeface="PMingLiU" pitchFamily="18" charset="-120"/>
              </a:rPr>
              <a:t> </a:t>
            </a:r>
            <a:r>
              <a:rPr lang="en-US" sz="2400" dirty="0" smtClean="0">
                <a:latin typeface="Math1Mono"/>
              </a:rPr>
              <a:t>¬</a:t>
            </a:r>
            <a:r>
              <a:rPr lang="en-US" altLang="zh-TW" sz="2400" dirty="0" smtClean="0">
                <a:ea typeface="PMingLiU" pitchFamily="18" charset="-120"/>
              </a:rPr>
              <a:t>((x</a:t>
            </a:r>
            <a:r>
              <a:rPr lang="en-US" altLang="zh-TW" sz="2400" baseline="-25000" dirty="0" smtClean="0">
                <a:ea typeface="PMingLiU" pitchFamily="18" charset="-120"/>
              </a:rPr>
              <a:t>1</a:t>
            </a:r>
            <a:r>
              <a:rPr lang="en-US" sz="2400" dirty="0" smtClean="0">
                <a:latin typeface="Math1Mono"/>
              </a:rPr>
              <a:t>∧¬</a:t>
            </a:r>
            <a:r>
              <a:rPr lang="en-US" sz="2400" dirty="0" smtClean="0">
                <a:latin typeface="Math1"/>
              </a:rPr>
              <a:t>(</a:t>
            </a:r>
            <a:r>
              <a:rPr lang="en-US" altLang="zh-TW" sz="2400" dirty="0" smtClean="0">
                <a:ea typeface="PMingLiU" pitchFamily="18" charset="-120"/>
              </a:rPr>
              <a:t>x</a:t>
            </a:r>
            <a:r>
              <a:rPr lang="en-US" altLang="zh-TW" sz="2400" baseline="-25000" dirty="0" smtClean="0">
                <a:ea typeface="PMingLiU" pitchFamily="18" charset="-120"/>
              </a:rPr>
              <a:t>2</a:t>
            </a:r>
            <a:r>
              <a:rPr lang="en-US" sz="2400" dirty="0" smtClean="0">
                <a:latin typeface="Math1Mono"/>
              </a:rPr>
              <a:t>∧</a:t>
            </a:r>
            <a:r>
              <a:rPr lang="en-US" altLang="zh-TW" sz="2400" dirty="0" smtClean="0">
                <a:ea typeface="PMingLiU" pitchFamily="18" charset="-120"/>
              </a:rPr>
              <a:t>x</a:t>
            </a:r>
            <a:r>
              <a:rPr lang="en-US" altLang="zh-TW" sz="2400" baseline="-25000" dirty="0" smtClean="0">
                <a:ea typeface="PMingLiU" pitchFamily="18" charset="-120"/>
              </a:rPr>
              <a:t>3</a:t>
            </a:r>
            <a:r>
              <a:rPr lang="en-US" altLang="zh-TW" sz="2400" dirty="0" smtClean="0">
                <a:ea typeface="PMingLiU" pitchFamily="18" charset="-120"/>
              </a:rPr>
              <a:t>))</a:t>
            </a:r>
            <a:r>
              <a:rPr lang="en-US" sz="2400" dirty="0" smtClean="0">
                <a:latin typeface="Math1Mono"/>
              </a:rPr>
              <a:t>⋁</a:t>
            </a:r>
            <a:r>
              <a:rPr lang="en-US" altLang="zh-TW" sz="2400" dirty="0" smtClean="0">
                <a:ea typeface="PMingLiU" pitchFamily="18" charset="-120"/>
              </a:rPr>
              <a:t>(</a:t>
            </a:r>
            <a:r>
              <a:rPr lang="en-US" sz="2400" dirty="0" smtClean="0">
                <a:latin typeface="Math1Mono"/>
              </a:rPr>
              <a:t>¬</a:t>
            </a:r>
            <a:r>
              <a:rPr lang="en-US" altLang="zh-TW" sz="2400" dirty="0" smtClean="0">
                <a:ea typeface="PMingLiU" pitchFamily="18" charset="-120"/>
              </a:rPr>
              <a:t>x</a:t>
            </a:r>
            <a:r>
              <a:rPr lang="en-US" altLang="zh-TW" sz="2400" baseline="-25000" dirty="0" smtClean="0">
                <a:ea typeface="PMingLiU" pitchFamily="18" charset="-120"/>
              </a:rPr>
              <a:t>1</a:t>
            </a:r>
            <a:r>
              <a:rPr lang="en-US" sz="2400" dirty="0" smtClean="0">
                <a:latin typeface="Math1Mono"/>
              </a:rPr>
              <a:t>∧</a:t>
            </a:r>
            <a:r>
              <a:rPr lang="en-US" sz="2400" dirty="0" smtClean="0">
                <a:latin typeface="Math1"/>
              </a:rPr>
              <a:t>(</a:t>
            </a:r>
            <a:r>
              <a:rPr lang="en-US" altLang="zh-TW" sz="2400" dirty="0" smtClean="0">
                <a:ea typeface="PMingLiU" pitchFamily="18" charset="-120"/>
              </a:rPr>
              <a:t>x</a:t>
            </a:r>
            <a:r>
              <a:rPr lang="en-US" altLang="zh-TW" sz="2400" baseline="-25000" dirty="0" smtClean="0">
                <a:ea typeface="PMingLiU" pitchFamily="18" charset="-120"/>
              </a:rPr>
              <a:t>2</a:t>
            </a:r>
            <a:r>
              <a:rPr lang="en-US" sz="2400" dirty="0" smtClean="0">
                <a:latin typeface="Math1Mono"/>
              </a:rPr>
              <a:t>∧</a:t>
            </a:r>
            <a:r>
              <a:rPr lang="en-US" altLang="zh-TW" sz="2400" dirty="0" smtClean="0">
                <a:ea typeface="PMingLiU" pitchFamily="18" charset="-120"/>
              </a:rPr>
              <a:t>x</a:t>
            </a:r>
            <a:r>
              <a:rPr lang="en-US" altLang="zh-TW" sz="2400" baseline="-25000" dirty="0" smtClean="0">
                <a:ea typeface="PMingLiU" pitchFamily="18" charset="-120"/>
              </a:rPr>
              <a:t>3</a:t>
            </a:r>
            <a:r>
              <a:rPr lang="en-US" altLang="zh-TW" sz="2400" dirty="0" smtClean="0">
                <a:ea typeface="PMingLiU" pitchFamily="18" charset="-120"/>
              </a:rPr>
              <a:t>))))</a:t>
            </a:r>
          </a:p>
          <a:p>
            <a:pPr marL="457200" indent="-457200">
              <a:buFont typeface="+mj-lt"/>
              <a:buAutoNum type="arabicPeriod"/>
            </a:pPr>
            <a:r>
              <a:rPr lang="en-US" altLang="zh-TW" sz="2400" dirty="0" smtClean="0">
                <a:ea typeface="PMingLiU" pitchFamily="18" charset="-120"/>
              </a:rPr>
              <a:t>x</a:t>
            </a:r>
            <a:r>
              <a:rPr lang="en-US" altLang="zh-TW" sz="2400" baseline="-25000" dirty="0" smtClean="0">
                <a:ea typeface="PMingLiU" pitchFamily="18" charset="-120"/>
              </a:rPr>
              <a:t>1</a:t>
            </a:r>
            <a:r>
              <a:rPr lang="en-US" altLang="zh-TW" sz="2400" dirty="0" smtClean="0">
                <a:ea typeface="PMingLiU" pitchFamily="18" charset="-120"/>
              </a:rPr>
              <a:t>x</a:t>
            </a:r>
            <a:r>
              <a:rPr lang="en-US" altLang="zh-TW" sz="2400" baseline="-25000" dirty="0" smtClean="0">
                <a:ea typeface="PMingLiU" pitchFamily="18" charset="-120"/>
              </a:rPr>
              <a:t>3</a:t>
            </a:r>
            <a:r>
              <a:rPr lang="en-US" altLang="zh-TW" sz="2400" dirty="0" smtClean="0">
                <a:ea typeface="PMingLiU" pitchFamily="18" charset="-120"/>
              </a:rPr>
              <a:t>=1  </a:t>
            </a:r>
            <a:r>
              <a:rPr lang="en-US" altLang="zh-TW" sz="2400" dirty="0" smtClean="0">
                <a:ea typeface="PMingLiU" pitchFamily="18" charset="-120"/>
                <a:sym typeface="Wingdings" pitchFamily="2" charset="2"/>
              </a:rPr>
              <a:t>  x</a:t>
            </a:r>
            <a:r>
              <a:rPr lang="en-US" altLang="zh-TW" sz="2400" baseline="-25000" dirty="0" smtClean="0">
                <a:ea typeface="PMingLiU" pitchFamily="18" charset="-120"/>
              </a:rPr>
              <a:t>1</a:t>
            </a:r>
            <a:r>
              <a:rPr lang="en-US" sz="2400" dirty="0" smtClean="0">
                <a:latin typeface="Math1Mono"/>
              </a:rPr>
              <a:t>∧</a:t>
            </a:r>
            <a:r>
              <a:rPr lang="en-US" altLang="zh-TW" sz="2400" dirty="0" smtClean="0">
                <a:ea typeface="PMingLiU" pitchFamily="18" charset="-120"/>
              </a:rPr>
              <a:t>x</a:t>
            </a:r>
            <a:r>
              <a:rPr lang="en-US" altLang="zh-TW" sz="2400" baseline="-25000" dirty="0" smtClean="0">
                <a:ea typeface="PMingLiU" pitchFamily="18" charset="-120"/>
              </a:rPr>
              <a:t>3</a:t>
            </a:r>
          </a:p>
          <a:p>
            <a:pPr marL="457200" indent="-457200">
              <a:buFont typeface="+mj-lt"/>
              <a:buAutoNum type="arabicPeriod"/>
            </a:pPr>
            <a:endParaRPr lang="en-US" altLang="zh-TW" sz="2400" baseline="-25000" dirty="0" smtClean="0">
              <a:ea typeface="PMingLiU" pitchFamily="18" charset="-120"/>
              <a:sym typeface="Wingdings" pitchFamily="2" charset="2"/>
            </a:endParaRPr>
          </a:p>
          <a:p>
            <a:pPr marL="457200" indent="-457200"/>
            <a:r>
              <a:rPr lang="en-US" altLang="zh-TW" sz="2000" dirty="0" smtClean="0">
                <a:ea typeface="PMingLiU" pitchFamily="18" charset="-120"/>
                <a:sym typeface="Wingdings" pitchFamily="2" charset="2"/>
              </a:rPr>
              <a:t>1 simplifies to </a:t>
            </a:r>
            <a:r>
              <a:rPr lang="en-US" sz="2000" dirty="0" smtClean="0">
                <a:latin typeface="Math1Mono"/>
              </a:rPr>
              <a:t>¬</a:t>
            </a:r>
            <a:r>
              <a:rPr lang="en-US" altLang="zh-TW" sz="2000" dirty="0" smtClean="0">
                <a:ea typeface="PMingLiU" pitchFamily="18" charset="-120"/>
              </a:rPr>
              <a:t>(x</a:t>
            </a:r>
            <a:r>
              <a:rPr lang="en-US" altLang="zh-TW" sz="2000" baseline="-25000" dirty="0" smtClean="0">
                <a:ea typeface="PMingLiU" pitchFamily="18" charset="-120"/>
              </a:rPr>
              <a:t>1</a:t>
            </a:r>
            <a:r>
              <a:rPr lang="en-US" sz="2000" dirty="0" smtClean="0">
                <a:latin typeface="Math1Mono"/>
              </a:rPr>
              <a:t>∧¬</a:t>
            </a:r>
            <a:r>
              <a:rPr lang="en-US" sz="2000" dirty="0" smtClean="0">
                <a:latin typeface="Math1"/>
              </a:rPr>
              <a:t>(</a:t>
            </a:r>
            <a:r>
              <a:rPr lang="en-US" altLang="zh-TW" sz="2000" dirty="0" smtClean="0">
                <a:ea typeface="PMingLiU" pitchFamily="18" charset="-120"/>
              </a:rPr>
              <a:t>x</a:t>
            </a:r>
            <a:r>
              <a:rPr lang="en-US" altLang="zh-TW" sz="2000" baseline="-25000" dirty="0" smtClean="0">
                <a:ea typeface="PMingLiU" pitchFamily="18" charset="-120"/>
              </a:rPr>
              <a:t>2</a:t>
            </a:r>
            <a:r>
              <a:rPr lang="en-US" sz="2000" dirty="0" smtClean="0">
                <a:latin typeface="Math1Mono"/>
              </a:rPr>
              <a:t>∧</a:t>
            </a:r>
            <a:r>
              <a:rPr lang="en-US" altLang="zh-TW" sz="2000" dirty="0" smtClean="0">
                <a:ea typeface="PMingLiU" pitchFamily="18" charset="-120"/>
              </a:rPr>
              <a:t>x</a:t>
            </a:r>
            <a:r>
              <a:rPr lang="en-US" altLang="zh-TW" sz="2000" baseline="-25000" dirty="0" smtClean="0">
                <a:ea typeface="PMingLiU" pitchFamily="18" charset="-120"/>
              </a:rPr>
              <a:t>3</a:t>
            </a:r>
            <a:r>
              <a:rPr lang="en-US" altLang="zh-TW" sz="2000" dirty="0" smtClean="0">
                <a:ea typeface="PMingLiU" pitchFamily="18" charset="-120"/>
              </a:rPr>
              <a:t>))</a:t>
            </a:r>
            <a:r>
              <a:rPr lang="en-US" sz="2000" dirty="0" smtClean="0">
                <a:latin typeface="Math1Mono"/>
              </a:rPr>
              <a:t>∧¬</a:t>
            </a:r>
            <a:r>
              <a:rPr lang="en-US" altLang="zh-TW" sz="2000" dirty="0" smtClean="0">
                <a:ea typeface="PMingLiU" pitchFamily="18" charset="-120"/>
              </a:rPr>
              <a:t>(</a:t>
            </a:r>
            <a:r>
              <a:rPr lang="en-US" sz="2000" dirty="0" smtClean="0">
                <a:latin typeface="Math1Mono"/>
              </a:rPr>
              <a:t>¬</a:t>
            </a:r>
            <a:r>
              <a:rPr lang="en-US" altLang="zh-TW" sz="2000" dirty="0" smtClean="0">
                <a:ea typeface="PMingLiU" pitchFamily="18" charset="-120"/>
              </a:rPr>
              <a:t>x</a:t>
            </a:r>
            <a:r>
              <a:rPr lang="en-US" altLang="zh-TW" sz="2000" baseline="-25000" dirty="0" smtClean="0">
                <a:ea typeface="PMingLiU" pitchFamily="18" charset="-120"/>
              </a:rPr>
              <a:t>1</a:t>
            </a:r>
            <a:r>
              <a:rPr lang="en-US" sz="2000" dirty="0" smtClean="0">
                <a:latin typeface="Math1Mono"/>
              </a:rPr>
              <a:t>∧</a:t>
            </a:r>
            <a:r>
              <a:rPr lang="en-US" sz="2000" dirty="0" smtClean="0">
                <a:latin typeface="Math1"/>
              </a:rPr>
              <a:t>(</a:t>
            </a:r>
            <a:r>
              <a:rPr lang="en-US" altLang="zh-TW" sz="2000" dirty="0" smtClean="0">
                <a:ea typeface="PMingLiU" pitchFamily="18" charset="-120"/>
              </a:rPr>
              <a:t>x</a:t>
            </a:r>
            <a:r>
              <a:rPr lang="en-US" altLang="zh-TW" sz="2000" baseline="-25000" dirty="0" smtClean="0">
                <a:ea typeface="PMingLiU" pitchFamily="18" charset="-120"/>
              </a:rPr>
              <a:t>2</a:t>
            </a:r>
            <a:r>
              <a:rPr lang="en-US" sz="2000" dirty="0" smtClean="0">
                <a:latin typeface="Math1Mono"/>
              </a:rPr>
              <a:t>∧</a:t>
            </a:r>
            <a:r>
              <a:rPr lang="en-US" altLang="zh-TW" sz="2000" dirty="0" smtClean="0">
                <a:ea typeface="PMingLiU" pitchFamily="18" charset="-120"/>
              </a:rPr>
              <a:t>x</a:t>
            </a:r>
            <a:r>
              <a:rPr lang="en-US" altLang="zh-TW" sz="2000" baseline="-25000" dirty="0" smtClean="0">
                <a:ea typeface="PMingLiU" pitchFamily="18" charset="-120"/>
              </a:rPr>
              <a:t>3</a:t>
            </a:r>
            <a:r>
              <a:rPr lang="en-US" altLang="zh-TW" sz="2000" dirty="0" smtClean="0">
                <a:ea typeface="PMingLiU" pitchFamily="18" charset="-120"/>
              </a:rPr>
              <a:t>)))) </a:t>
            </a:r>
            <a:r>
              <a:rPr lang="en-US" altLang="zh-TW" sz="2000" dirty="0" smtClean="0">
                <a:ea typeface="PMingLiU" pitchFamily="18" charset="-120"/>
                <a:sym typeface="Wingdings" pitchFamily="2" charset="2"/>
              </a:rPr>
              <a:t></a:t>
            </a:r>
          </a:p>
          <a:p>
            <a:pPr marL="457200" indent="-457200">
              <a:buFont typeface="Math1"/>
              <a:buChar char=" "/>
            </a:pPr>
            <a:r>
              <a:rPr lang="en-US" sz="2000" dirty="0" smtClean="0">
                <a:latin typeface="Math1"/>
                <a:ea typeface="PMingLiU" pitchFamily="18" charset="-120"/>
                <a:sym typeface="Wingdings" pitchFamily="2" charset="2"/>
              </a:rPr>
              <a:t>(</a:t>
            </a:r>
            <a:r>
              <a:rPr lang="en-US" sz="2000" dirty="0" smtClean="0">
                <a:latin typeface="Math1Mono"/>
              </a:rPr>
              <a:t>¬</a:t>
            </a:r>
            <a:r>
              <a:rPr lang="en-US" altLang="zh-TW" sz="2000" dirty="0" smtClean="0">
                <a:ea typeface="PMingLiU" pitchFamily="18" charset="-120"/>
              </a:rPr>
              <a:t>x</a:t>
            </a:r>
            <a:r>
              <a:rPr lang="en-US" altLang="zh-TW" sz="2000" baseline="-25000" dirty="0" smtClean="0">
                <a:ea typeface="PMingLiU" pitchFamily="18" charset="-120"/>
              </a:rPr>
              <a:t>1</a:t>
            </a:r>
            <a:r>
              <a:rPr lang="en-US" altLang="zh-TW" sz="2000" dirty="0" smtClean="0">
                <a:ea typeface="PMingLiU" pitchFamily="18" charset="-120"/>
              </a:rPr>
              <a:t>)</a:t>
            </a:r>
            <a:r>
              <a:rPr lang="en-US" sz="2000" dirty="0" smtClean="0">
                <a:latin typeface="Math1Mono"/>
              </a:rPr>
              <a:t>⋁</a:t>
            </a:r>
            <a:r>
              <a:rPr lang="en-US" sz="2000" dirty="0" smtClean="0">
                <a:latin typeface="Math1"/>
              </a:rPr>
              <a:t>(</a:t>
            </a:r>
            <a:r>
              <a:rPr lang="en-US" altLang="zh-TW" sz="2000" dirty="0" smtClean="0">
                <a:ea typeface="PMingLiU" pitchFamily="18" charset="-120"/>
              </a:rPr>
              <a:t>x</a:t>
            </a:r>
            <a:r>
              <a:rPr lang="en-US" altLang="zh-TW" sz="2000" baseline="-25000" dirty="0" smtClean="0">
                <a:ea typeface="PMingLiU" pitchFamily="18" charset="-120"/>
              </a:rPr>
              <a:t>2</a:t>
            </a:r>
            <a:r>
              <a:rPr lang="en-US" sz="2000" dirty="0" smtClean="0">
                <a:latin typeface="Math1Mono"/>
              </a:rPr>
              <a:t>∧</a:t>
            </a:r>
            <a:r>
              <a:rPr lang="en-US" altLang="zh-TW" sz="2000" dirty="0" smtClean="0">
                <a:ea typeface="PMingLiU" pitchFamily="18" charset="-120"/>
              </a:rPr>
              <a:t>x</a:t>
            </a:r>
            <a:r>
              <a:rPr lang="en-US" altLang="zh-TW" sz="2000" baseline="-25000" dirty="0" smtClean="0">
                <a:ea typeface="PMingLiU" pitchFamily="18" charset="-120"/>
              </a:rPr>
              <a:t>3</a:t>
            </a:r>
            <a:r>
              <a:rPr lang="en-US" altLang="zh-TW" sz="2000" dirty="0" smtClean="0">
                <a:ea typeface="PMingLiU" pitchFamily="18" charset="-120"/>
              </a:rPr>
              <a:t>)</a:t>
            </a:r>
            <a:r>
              <a:rPr lang="en-US" sz="2000" dirty="0" smtClean="0">
                <a:latin typeface="Math1Mono"/>
              </a:rPr>
              <a:t>∧</a:t>
            </a:r>
            <a:r>
              <a:rPr lang="en-US" sz="2000" dirty="0" smtClean="0">
                <a:latin typeface="Math1"/>
              </a:rPr>
              <a:t>(</a:t>
            </a:r>
            <a:r>
              <a:rPr lang="en-US" altLang="zh-TW" sz="2000" dirty="0" smtClean="0">
                <a:ea typeface="PMingLiU" pitchFamily="18" charset="-120"/>
              </a:rPr>
              <a:t>x</a:t>
            </a:r>
            <a:r>
              <a:rPr lang="en-US" altLang="zh-TW" sz="2000" baseline="-25000" dirty="0" smtClean="0">
                <a:ea typeface="PMingLiU" pitchFamily="18" charset="-120"/>
              </a:rPr>
              <a:t>1</a:t>
            </a:r>
            <a:r>
              <a:rPr lang="en-US" sz="2000" dirty="0" smtClean="0">
                <a:latin typeface="Math1Mono"/>
              </a:rPr>
              <a:t>⋁¬</a:t>
            </a:r>
            <a:r>
              <a:rPr lang="en-US" altLang="zh-TW" sz="2000" dirty="0" smtClean="0">
                <a:ea typeface="PMingLiU" pitchFamily="18" charset="-120"/>
              </a:rPr>
              <a:t>x</a:t>
            </a:r>
            <a:r>
              <a:rPr lang="en-US" altLang="zh-TW" sz="2000" baseline="-25000" dirty="0" smtClean="0">
                <a:ea typeface="PMingLiU" pitchFamily="18" charset="-120"/>
              </a:rPr>
              <a:t>2</a:t>
            </a:r>
            <a:r>
              <a:rPr lang="en-US" sz="2000" dirty="0" smtClean="0">
                <a:latin typeface="Math1Mono"/>
              </a:rPr>
              <a:t>⋁¬</a:t>
            </a:r>
            <a:r>
              <a:rPr lang="en-US" altLang="zh-TW" sz="2000" dirty="0" smtClean="0">
                <a:ea typeface="PMingLiU" pitchFamily="18" charset="-120"/>
              </a:rPr>
              <a:t>x</a:t>
            </a:r>
            <a:r>
              <a:rPr lang="en-US" altLang="zh-TW" sz="2000" baseline="-25000" dirty="0" smtClean="0">
                <a:ea typeface="PMingLiU" pitchFamily="18" charset="-120"/>
              </a:rPr>
              <a:t>3</a:t>
            </a:r>
            <a:r>
              <a:rPr lang="en-US" altLang="zh-TW" sz="2000" dirty="0" smtClean="0">
                <a:ea typeface="PMingLiU" pitchFamily="18" charset="-120"/>
              </a:rPr>
              <a:t>)  which is satisfied by x</a:t>
            </a:r>
            <a:r>
              <a:rPr lang="en-US" altLang="zh-TW" sz="2000" baseline="-25000" dirty="0" smtClean="0">
                <a:ea typeface="PMingLiU" pitchFamily="18" charset="-120"/>
              </a:rPr>
              <a:t>1</a:t>
            </a:r>
            <a:r>
              <a:rPr lang="en-US" altLang="zh-TW" sz="2000" dirty="0" smtClean="0">
                <a:ea typeface="PMingLiU" pitchFamily="18" charset="-120"/>
              </a:rPr>
              <a:t>= T, x</a:t>
            </a:r>
            <a:r>
              <a:rPr lang="en-US" altLang="zh-TW" sz="2000" baseline="-25000" dirty="0" smtClean="0">
                <a:ea typeface="PMingLiU" pitchFamily="18" charset="-120"/>
              </a:rPr>
              <a:t>2</a:t>
            </a:r>
            <a:r>
              <a:rPr lang="en-US" altLang="zh-TW" sz="2000" dirty="0" smtClean="0">
                <a:ea typeface="PMingLiU" pitchFamily="18" charset="-120"/>
              </a:rPr>
              <a:t>=T</a:t>
            </a:r>
            <a:r>
              <a:rPr lang="en-US" altLang="zh-TW" sz="2000" dirty="0" smtClean="0">
                <a:latin typeface="Math1"/>
              </a:rPr>
              <a:t>, </a:t>
            </a:r>
            <a:r>
              <a:rPr lang="en-US" altLang="zh-TW" sz="2000" dirty="0" smtClean="0">
                <a:ea typeface="PMingLiU" pitchFamily="18" charset="-120"/>
              </a:rPr>
              <a:t>x</a:t>
            </a:r>
            <a:r>
              <a:rPr lang="en-US" altLang="zh-TW" sz="2000" baseline="-25000" dirty="0" smtClean="0">
                <a:ea typeface="PMingLiU" pitchFamily="18" charset="-120"/>
              </a:rPr>
              <a:t>3</a:t>
            </a:r>
            <a:r>
              <a:rPr lang="en-US" altLang="zh-TW" sz="2000" dirty="0" smtClean="0">
                <a:ea typeface="PMingLiU" pitchFamily="18" charset="-120"/>
              </a:rPr>
              <a:t>=T.</a:t>
            </a:r>
            <a:r>
              <a:rPr lang="en-US" sz="2000" dirty="0" smtClean="0">
                <a:latin typeface="Math1"/>
              </a:rPr>
              <a:t>   </a:t>
            </a:r>
            <a:r>
              <a:rPr lang="en-US" sz="2000" dirty="0" smtClean="0">
                <a:latin typeface="Arial" pitchFamily="34" charset="0"/>
                <a:cs typeface="Arial" pitchFamily="34" charset="0"/>
              </a:rPr>
              <a:t>This translates into </a:t>
            </a:r>
            <a:r>
              <a:rPr lang="en-US" altLang="zh-TW" sz="2000" dirty="0" smtClean="0">
                <a:ea typeface="PMingLiU" pitchFamily="18" charset="-120"/>
              </a:rPr>
              <a:t>x</a:t>
            </a:r>
            <a:r>
              <a:rPr lang="en-US" altLang="zh-TW" sz="2000" baseline="-25000" dirty="0" smtClean="0">
                <a:ea typeface="PMingLiU" pitchFamily="18" charset="-120"/>
              </a:rPr>
              <a:t>1</a:t>
            </a:r>
            <a:r>
              <a:rPr lang="en-US" altLang="zh-TW" sz="2000" dirty="0" smtClean="0">
                <a:ea typeface="PMingLiU" pitchFamily="18" charset="-120"/>
              </a:rPr>
              <a:t>= 1, x</a:t>
            </a:r>
            <a:r>
              <a:rPr lang="en-US" altLang="zh-TW" sz="2000" baseline="-25000" dirty="0" smtClean="0">
                <a:ea typeface="PMingLiU" pitchFamily="18" charset="-120"/>
              </a:rPr>
              <a:t>2</a:t>
            </a:r>
            <a:r>
              <a:rPr lang="en-US" altLang="zh-TW" sz="2000" dirty="0" smtClean="0">
                <a:ea typeface="PMingLiU" pitchFamily="18" charset="-120"/>
              </a:rPr>
              <a:t>=1</a:t>
            </a:r>
            <a:r>
              <a:rPr lang="en-US" altLang="zh-TW" sz="2000" dirty="0" smtClean="0">
                <a:latin typeface="Math1"/>
              </a:rPr>
              <a:t>, </a:t>
            </a:r>
            <a:r>
              <a:rPr lang="en-US" altLang="zh-TW" sz="2000" dirty="0" smtClean="0">
                <a:ea typeface="PMingLiU" pitchFamily="18" charset="-120"/>
              </a:rPr>
              <a:t>x</a:t>
            </a:r>
            <a:r>
              <a:rPr lang="en-US" altLang="zh-TW" sz="2000" baseline="-25000" dirty="0" smtClean="0">
                <a:ea typeface="PMingLiU" pitchFamily="18" charset="-120"/>
              </a:rPr>
              <a:t>3</a:t>
            </a:r>
            <a:r>
              <a:rPr lang="en-US" altLang="zh-TW" sz="2000" dirty="0" smtClean="0">
                <a:ea typeface="PMingLiU" pitchFamily="18" charset="-120"/>
              </a:rPr>
              <a:t>=1 and indeed 1+ 1</a:t>
            </a:r>
            <a:r>
              <a:rPr lang="en-US" sz="2000" dirty="0" smtClean="0">
                <a:latin typeface="Math1"/>
              </a:rPr>
              <a:t>×</a:t>
            </a:r>
            <a:r>
              <a:rPr lang="en-US" sz="2000" dirty="0" smtClean="0">
                <a:latin typeface="Arial" pitchFamily="34" charset="0"/>
                <a:cs typeface="Arial" pitchFamily="34" charset="0"/>
              </a:rPr>
              <a:t>1=0 and </a:t>
            </a:r>
            <a:r>
              <a:rPr lang="en-US" altLang="zh-TW" sz="2000" dirty="0" smtClean="0">
                <a:ea typeface="PMingLiU" pitchFamily="18" charset="-120"/>
              </a:rPr>
              <a:t>1</a:t>
            </a:r>
            <a:r>
              <a:rPr lang="en-US" sz="2000" dirty="0" smtClean="0">
                <a:latin typeface="Math1"/>
              </a:rPr>
              <a:t>× </a:t>
            </a:r>
            <a:r>
              <a:rPr lang="en-US" sz="2000" dirty="0" smtClean="0">
                <a:latin typeface="Arial" pitchFamily="34" charset="0"/>
                <a:cs typeface="Arial" pitchFamily="34" charset="0"/>
              </a:rPr>
              <a:t>1=1.</a:t>
            </a:r>
          </a:p>
          <a:p>
            <a:pPr marL="457200" indent="-457200">
              <a:buFont typeface="Math1"/>
              <a:buChar char=" "/>
            </a:pPr>
            <a:endParaRPr lang="en-US" altLang="zh-TW" sz="2000" dirty="0" smtClean="0">
              <a:latin typeface="Arial" pitchFamily="34" charset="0"/>
              <a:ea typeface="PMingLiU" pitchFamily="18" charset="-120"/>
              <a:cs typeface="Arial" pitchFamily="34" charset="0"/>
              <a:sym typeface="Wingdings" pitchFamily="2" charset="2"/>
            </a:endParaRPr>
          </a:p>
          <a:p>
            <a:pPr marL="457200" indent="-457200"/>
            <a:r>
              <a:rPr lang="en-US" altLang="zh-TW" sz="2000" dirty="0" smtClean="0">
                <a:latin typeface="Arial" pitchFamily="34" charset="0"/>
                <a:ea typeface="PMingLiU" pitchFamily="18" charset="-120"/>
                <a:cs typeface="Arial" pitchFamily="34" charset="0"/>
                <a:sym typeface="Wingdings" pitchFamily="2" charset="2"/>
              </a:rPr>
              <a:t>There are standard SAT packages that work very well when the number of clauses compared to variables is small or very large (</a:t>
            </a:r>
            <a:r>
              <a:rPr lang="en-US" altLang="zh-TW" sz="2000" dirty="0" err="1" smtClean="0">
                <a:latin typeface="Arial" pitchFamily="34" charset="0"/>
                <a:ea typeface="PMingLiU" pitchFamily="18" charset="-120"/>
                <a:cs typeface="Arial" pitchFamily="34" charset="0"/>
                <a:sym typeface="Wingdings" pitchFamily="2" charset="2"/>
              </a:rPr>
              <a:t>MiniSAT</a:t>
            </a:r>
            <a:r>
              <a:rPr lang="en-US" altLang="zh-TW" sz="2000" dirty="0" smtClean="0">
                <a:latin typeface="Arial" pitchFamily="34" charset="0"/>
                <a:ea typeface="PMingLiU" pitchFamily="18" charset="-120"/>
                <a:cs typeface="Arial" pitchFamily="34" charset="0"/>
                <a:sym typeface="Wingdings" pitchFamily="2" charset="2"/>
              </a:rPr>
              <a:t>).</a:t>
            </a:r>
          </a:p>
          <a:p>
            <a:pPr marL="457200" indent="-457200">
              <a:buNone/>
            </a:pPr>
            <a:endParaRPr lang="en-US" altLang="zh-TW" sz="2400" dirty="0" smtClean="0">
              <a:ea typeface="PMingLiU" pitchFamily="18" charset="-120"/>
              <a:sym typeface="Wingdings" pitchFamily="2" charset="2"/>
            </a:endParaRPr>
          </a:p>
          <a:p>
            <a:pPr marL="457200" indent="-457200">
              <a:buFont typeface="+mj-lt"/>
              <a:buAutoNum type="arabicPeriod"/>
            </a:pPr>
            <a:endParaRPr lang="en-US" altLang="zh-TW" sz="2000" dirty="0" smtClean="0">
              <a:ea typeface="PMingLiU" pitchFamily="18" charset="-120"/>
              <a:sym typeface="Wingdings" pitchFamily="2" charset="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Date Placeholder 4"/>
          <p:cNvSpPr>
            <a:spLocks noGrp="1"/>
          </p:cNvSpPr>
          <p:nvPr>
            <p:ph type="dt" sz="quarter" idx="10"/>
          </p:nvPr>
        </p:nvSpPr>
        <p:spPr/>
        <p:txBody>
          <a:bodyPr/>
          <a:lstStyle/>
          <a:p>
            <a:pPr>
              <a:defRPr/>
            </a:pPr>
            <a:r>
              <a:rPr lang="en-US" smtClean="0"/>
              <a:t>JLM 20101208</a:t>
            </a:r>
            <a:endParaRPr lang="en-US"/>
          </a:p>
        </p:txBody>
      </p:sp>
      <p:sp>
        <p:nvSpPr>
          <p:cNvPr id="29699" name="Slide Number Placeholder 6"/>
          <p:cNvSpPr>
            <a:spLocks noGrp="1"/>
          </p:cNvSpPr>
          <p:nvPr>
            <p:ph type="sldNum" sz="quarter" idx="12"/>
          </p:nvPr>
        </p:nvSpPr>
        <p:spPr/>
        <p:txBody>
          <a:bodyPr/>
          <a:lstStyle/>
          <a:p>
            <a:pPr>
              <a:defRPr/>
            </a:pPr>
            <a:fld id="{19FFE72E-C265-4E7B-A7E5-5C86E5B0C649}" type="slidenum">
              <a:rPr lang="en-US"/>
              <a:pPr>
                <a:defRPr/>
              </a:pPr>
              <a:t>2</a:t>
            </a:fld>
            <a:endParaRPr lang="en-US"/>
          </a:p>
        </p:txBody>
      </p:sp>
      <p:sp>
        <p:nvSpPr>
          <p:cNvPr id="247812" name="Rectangle 2"/>
          <p:cNvSpPr>
            <a:spLocks noGrp="1" noChangeArrowheads="1"/>
          </p:cNvSpPr>
          <p:nvPr>
            <p:ph type="title"/>
          </p:nvPr>
        </p:nvSpPr>
        <p:spPr>
          <a:xfrm>
            <a:off x="685800" y="76200"/>
            <a:ext cx="7772400" cy="685800"/>
          </a:xfrm>
        </p:spPr>
        <p:txBody>
          <a:bodyPr/>
          <a:lstStyle/>
          <a:p>
            <a:r>
              <a:rPr lang="en-US" altLang="zh-TW" sz="3600" dirty="0" smtClean="0">
                <a:ea typeface="PMingLiU" pitchFamily="18" charset="-120"/>
              </a:rPr>
              <a:t>Algebraic Attacks</a:t>
            </a:r>
          </a:p>
        </p:txBody>
      </p:sp>
      <p:sp>
        <p:nvSpPr>
          <p:cNvPr id="247813" name="Rectangle 3"/>
          <p:cNvSpPr>
            <a:spLocks noGrp="1" noChangeArrowheads="1"/>
          </p:cNvSpPr>
          <p:nvPr>
            <p:ph type="body" sz="half" idx="1"/>
          </p:nvPr>
        </p:nvSpPr>
        <p:spPr>
          <a:xfrm>
            <a:off x="381000" y="1828800"/>
            <a:ext cx="8382000" cy="4648200"/>
          </a:xfrm>
        </p:spPr>
        <p:txBody>
          <a:bodyPr/>
          <a:lstStyle/>
          <a:p>
            <a:pPr lvl="1">
              <a:buFontTx/>
              <a:buNone/>
            </a:pPr>
            <a:endParaRPr lang="en-US" altLang="zh-TW" sz="2400" smtClean="0">
              <a:ea typeface="PMingLiU" pitchFamily="18" charset="-120"/>
            </a:endParaRPr>
          </a:p>
          <a:p>
            <a:endParaRPr lang="en-US" altLang="zh-TW" sz="2800" smtClean="0">
              <a:ea typeface="PMingLiU" pitchFamily="18" charset="-120"/>
            </a:endParaRPr>
          </a:p>
        </p:txBody>
      </p:sp>
      <p:sp>
        <p:nvSpPr>
          <p:cNvPr id="247814" name="Rectangle 20"/>
          <p:cNvSpPr>
            <a:spLocks noChangeArrowheads="1"/>
          </p:cNvSpPr>
          <p:nvPr/>
        </p:nvSpPr>
        <p:spPr bwMode="auto">
          <a:xfrm>
            <a:off x="381000" y="1143000"/>
            <a:ext cx="8458200" cy="4876800"/>
          </a:xfrm>
          <a:prstGeom prst="rect">
            <a:avLst/>
          </a:prstGeom>
          <a:noFill/>
          <a:ln w="9525">
            <a:noFill/>
            <a:miter lim="800000"/>
            <a:headEnd/>
            <a:tailEnd/>
          </a:ln>
        </p:spPr>
        <p:txBody>
          <a:bodyPr lIns="92075" tIns="46038" rIns="92075" bIns="46038"/>
          <a:lstStyle/>
          <a:p>
            <a:pPr marL="342900" indent="-342900">
              <a:buFontTx/>
              <a:buChar char="•"/>
            </a:pPr>
            <a:r>
              <a:rPr lang="en-US" altLang="zh-TW" sz="2000" dirty="0">
                <a:latin typeface="Arial" pitchFamily="34" charset="0"/>
                <a:ea typeface="PMingLiU" pitchFamily="18" charset="-120"/>
                <a:cs typeface="Arial" pitchFamily="34" charset="0"/>
              </a:rPr>
              <a:t>As we’ve seen, </a:t>
            </a:r>
            <a:r>
              <a:rPr lang="en-US" altLang="zh-TW" sz="2000" dirty="0" err="1">
                <a:latin typeface="Arial" pitchFamily="34" charset="0"/>
                <a:ea typeface="PMingLiU" pitchFamily="18" charset="-120"/>
                <a:cs typeface="Arial" pitchFamily="34" charset="0"/>
              </a:rPr>
              <a:t>ciphertext</a:t>
            </a:r>
            <a:r>
              <a:rPr lang="en-US" altLang="zh-TW" sz="2000" dirty="0">
                <a:latin typeface="Arial" pitchFamily="34" charset="0"/>
                <a:ea typeface="PMingLiU" pitchFamily="18" charset="-120"/>
                <a:cs typeface="Arial" pitchFamily="34" charset="0"/>
              </a:rPr>
              <a:t> can be expressed as algebraic function of keys and plaintext (Lagrange Interpolation Theorem</a:t>
            </a:r>
            <a:r>
              <a:rPr lang="en-US" altLang="zh-TW" sz="2000" dirty="0" smtClean="0">
                <a:latin typeface="Arial" pitchFamily="34" charset="0"/>
                <a:ea typeface="PMingLiU" pitchFamily="18" charset="-120"/>
                <a:cs typeface="Arial" pitchFamily="34" charset="0"/>
              </a:rPr>
              <a:t>).  Key </a:t>
            </a:r>
            <a:r>
              <a:rPr lang="en-US" altLang="zh-TW" sz="2000" dirty="0">
                <a:latin typeface="Arial" pitchFamily="34" charset="0"/>
                <a:ea typeface="PMingLiU" pitchFamily="18" charset="-120"/>
                <a:cs typeface="Arial" pitchFamily="34" charset="0"/>
              </a:rPr>
              <a:t>bits </a:t>
            </a:r>
            <a:r>
              <a:rPr lang="en-US" altLang="zh-TW" sz="2000" dirty="0" smtClean="0">
                <a:latin typeface="Arial" pitchFamily="34" charset="0"/>
                <a:ea typeface="PMingLiU" pitchFamily="18" charset="-120"/>
                <a:cs typeface="Arial" pitchFamily="34" charset="0"/>
              </a:rPr>
              <a:t>may be expressible </a:t>
            </a:r>
            <a:r>
              <a:rPr lang="en-US" altLang="zh-TW" sz="2000" dirty="0">
                <a:latin typeface="Arial" pitchFamily="34" charset="0"/>
                <a:ea typeface="PMingLiU" pitchFamily="18" charset="-120"/>
                <a:cs typeface="Arial" pitchFamily="34" charset="0"/>
              </a:rPr>
              <a:t>as functions of plain and cipher </a:t>
            </a:r>
            <a:r>
              <a:rPr lang="en-US" altLang="zh-TW" sz="2000" dirty="0" smtClean="0">
                <a:latin typeface="Arial" pitchFamily="34" charset="0"/>
                <a:ea typeface="PMingLiU" pitchFamily="18" charset="-120"/>
                <a:cs typeface="Arial" pitchFamily="34" charset="0"/>
              </a:rPr>
              <a:t>texts.</a:t>
            </a:r>
            <a:endParaRPr lang="en-US" altLang="zh-TW" sz="2000" dirty="0">
              <a:latin typeface="Arial" pitchFamily="34" charset="0"/>
              <a:ea typeface="PMingLiU" pitchFamily="18" charset="-120"/>
              <a:cs typeface="Arial" pitchFamily="34" charset="0"/>
            </a:endParaRPr>
          </a:p>
          <a:p>
            <a:pPr marL="800100" lvl="1" indent="-342900">
              <a:buFontTx/>
              <a:buChar char="•"/>
            </a:pPr>
            <a:r>
              <a:rPr lang="en-US" altLang="zh-TW" sz="2000" dirty="0">
                <a:latin typeface="Arial" pitchFamily="34" charset="0"/>
                <a:ea typeface="PMingLiU" pitchFamily="18" charset="-120"/>
                <a:cs typeface="Arial" pitchFamily="34" charset="0"/>
              </a:rPr>
              <a:t>These are easy to solve if the equations are linear even for very large key spaces.</a:t>
            </a:r>
          </a:p>
          <a:p>
            <a:pPr marL="800100" lvl="1" indent="-342900">
              <a:buFontTx/>
              <a:buChar char="•"/>
            </a:pPr>
            <a:r>
              <a:rPr lang="en-US" altLang="zh-TW" sz="2000" dirty="0">
                <a:latin typeface="Arial" pitchFamily="34" charset="0"/>
                <a:ea typeface="PMingLiU" pitchFamily="18" charset="-120"/>
                <a:cs typeface="Arial" pitchFamily="34" charset="0"/>
              </a:rPr>
              <a:t>These are very hard to solve if the equations are even quadratic (NP-hard in fact, see “General System of Quadratic Equations” slide</a:t>
            </a:r>
            <a:r>
              <a:rPr lang="en-US" altLang="zh-TW" sz="2000" dirty="0" smtClean="0">
                <a:latin typeface="Arial" pitchFamily="34" charset="0"/>
                <a:ea typeface="PMingLiU" pitchFamily="18" charset="-120"/>
                <a:cs typeface="Arial" pitchFamily="34" charset="0"/>
              </a:rPr>
              <a:t>).</a:t>
            </a:r>
            <a:endParaRPr lang="en-US" altLang="zh-TW" sz="2000" dirty="0">
              <a:latin typeface="Arial" pitchFamily="34" charset="0"/>
              <a:ea typeface="PMingLiU" pitchFamily="18" charset="-120"/>
              <a:cs typeface="Arial" pitchFamily="34" charset="0"/>
            </a:endParaRPr>
          </a:p>
          <a:p>
            <a:pPr marL="342900" indent="-342900">
              <a:buFontTx/>
              <a:buChar char="•"/>
            </a:pPr>
            <a:r>
              <a:rPr lang="en-US" altLang="zh-TW" sz="2000" dirty="0">
                <a:latin typeface="Arial" pitchFamily="34" charset="0"/>
                <a:ea typeface="PMingLiU" pitchFamily="18" charset="-120"/>
                <a:cs typeface="Arial" pitchFamily="34" charset="0"/>
              </a:rPr>
              <a:t>General problem is “Find one solution of a system of </a:t>
            </a:r>
            <a:r>
              <a:rPr lang="en-US" altLang="zh-TW" sz="2000" i="1" dirty="0">
                <a:latin typeface="Arial" pitchFamily="34" charset="0"/>
                <a:ea typeface="PMingLiU" pitchFamily="18" charset="-120"/>
                <a:cs typeface="Arial" pitchFamily="34" charset="0"/>
              </a:rPr>
              <a:t>m</a:t>
            </a:r>
            <a:r>
              <a:rPr lang="en-US" altLang="zh-TW" sz="2000" dirty="0">
                <a:latin typeface="Arial" pitchFamily="34" charset="0"/>
                <a:ea typeface="PMingLiU" pitchFamily="18" charset="-120"/>
                <a:cs typeface="Arial" pitchFamily="34" charset="0"/>
              </a:rPr>
              <a:t> equations in  </a:t>
            </a:r>
            <a:r>
              <a:rPr lang="en-US" altLang="zh-TW" sz="2000" i="1" dirty="0">
                <a:latin typeface="Arial" pitchFamily="34" charset="0"/>
                <a:ea typeface="PMingLiU" pitchFamily="18" charset="-120"/>
                <a:cs typeface="Arial" pitchFamily="34" charset="0"/>
              </a:rPr>
              <a:t>n</a:t>
            </a:r>
            <a:r>
              <a:rPr lang="en-US" altLang="zh-TW" sz="2000" dirty="0">
                <a:latin typeface="Arial" pitchFamily="34" charset="0"/>
                <a:ea typeface="PMingLiU" pitchFamily="18" charset="-120"/>
                <a:cs typeface="Arial" pitchFamily="34" charset="0"/>
              </a:rPr>
              <a:t> variables of bounded degree, D, over K (usually finite</a:t>
            </a:r>
            <a:r>
              <a:rPr lang="en-US" altLang="zh-TW" sz="2000" dirty="0" smtClean="0">
                <a:latin typeface="Arial" pitchFamily="34" charset="0"/>
                <a:ea typeface="PMingLiU" pitchFamily="18" charset="-120"/>
                <a:cs typeface="Arial" pitchFamily="34" charset="0"/>
              </a:rPr>
              <a:t>).”</a:t>
            </a:r>
            <a:r>
              <a:rPr lang="en-US" altLang="zh-TW" sz="2400" i="1" dirty="0">
                <a:latin typeface="Arial" pitchFamily="34" charset="0"/>
                <a:ea typeface="PMingLiU" pitchFamily="18" charset="-120"/>
                <a:cs typeface="Arial" pitchFamily="34" charset="0"/>
              </a:rPr>
              <a:t>	</a:t>
            </a:r>
            <a:endParaRPr lang="en-US" altLang="zh-TW" sz="2400" i="1" dirty="0" smtClean="0">
              <a:latin typeface="Arial" pitchFamily="34" charset="0"/>
              <a:ea typeface="PMingLiU" pitchFamily="18" charset="-120"/>
              <a:cs typeface="Arial" pitchFamily="34" charset="0"/>
            </a:endParaRPr>
          </a:p>
          <a:p>
            <a:pPr marL="800100" lvl="1" indent="-342900"/>
            <a:r>
              <a:rPr lang="en-US" altLang="zh-TW" sz="2400" b="1" i="1" dirty="0" smtClean="0">
                <a:latin typeface="Arial" pitchFamily="34" charset="0"/>
                <a:ea typeface="PMingLiU" pitchFamily="18" charset="-120"/>
                <a:cs typeface="Arial" pitchFamily="34" charset="0"/>
                <a:sym typeface="Symbol" pitchFamily="18" charset="2"/>
              </a:rPr>
              <a:t>   </a:t>
            </a:r>
            <a:r>
              <a:rPr lang="en-US" altLang="zh-TW" sz="2000" b="1" dirty="0" smtClean="0">
                <a:ea typeface="PMingLiU" pitchFamily="18" charset="-120"/>
                <a:sym typeface="Symbol" pitchFamily="18" charset="2"/>
              </a:rPr>
              <a:t></a:t>
            </a:r>
            <a:r>
              <a:rPr lang="en-US" altLang="zh-TW" sz="2000" b="1" baseline="-25000" dirty="0" smtClean="0">
                <a:ea typeface="PMingLiU" pitchFamily="18" charset="-120"/>
              </a:rPr>
              <a:t>b</a:t>
            </a:r>
            <a:r>
              <a:rPr lang="en-US" altLang="zh-TW" sz="2000" dirty="0" smtClean="0">
                <a:ea typeface="PMingLiU" pitchFamily="18" charset="-120"/>
              </a:rPr>
              <a:t> </a:t>
            </a:r>
            <a:r>
              <a:rPr lang="en-US" altLang="zh-TW" sz="2000" i="1" dirty="0" err="1" smtClean="0">
                <a:latin typeface="Arial" pitchFamily="34" charset="0"/>
                <a:ea typeface="PMingLiU" pitchFamily="18" charset="-120"/>
                <a:cs typeface="Arial" pitchFamily="34" charset="0"/>
              </a:rPr>
              <a:t>a</a:t>
            </a:r>
            <a:r>
              <a:rPr lang="en-US" altLang="zh-TW" sz="2000" i="1" baseline="-25000" dirty="0" err="1" smtClean="0">
                <a:latin typeface="Arial" pitchFamily="34" charset="0"/>
                <a:ea typeface="PMingLiU" pitchFamily="18" charset="-120"/>
                <a:cs typeface="Arial" pitchFamily="34" charset="0"/>
              </a:rPr>
              <a:t>b</a:t>
            </a:r>
            <a:r>
              <a:rPr lang="en-US" altLang="zh-TW" sz="1800" b="1" i="1" dirty="0" err="1" smtClean="0">
                <a:ea typeface="PMingLiU" pitchFamily="18" charset="-120"/>
              </a:rPr>
              <a:t>x</a:t>
            </a:r>
            <a:r>
              <a:rPr lang="en-US" altLang="zh-TW" sz="1800" b="1" i="1" baseline="30000" dirty="0" err="1" smtClean="0">
                <a:ea typeface="PMingLiU" pitchFamily="18" charset="-120"/>
              </a:rPr>
              <a:t>b</a:t>
            </a:r>
            <a:r>
              <a:rPr lang="en-US" altLang="zh-TW" sz="2000" dirty="0" err="1" smtClean="0">
                <a:latin typeface="Arial" pitchFamily="34" charset="0"/>
                <a:ea typeface="PMingLiU" pitchFamily="18" charset="-120"/>
                <a:cs typeface="Arial" pitchFamily="34" charset="0"/>
              </a:rPr>
              <a:t>+</a:t>
            </a:r>
            <a:r>
              <a:rPr lang="en-US" altLang="zh-TW" sz="2000" i="1" dirty="0" err="1" smtClean="0">
                <a:latin typeface="Arial" pitchFamily="34" charset="0"/>
                <a:ea typeface="PMingLiU" pitchFamily="18" charset="-120"/>
                <a:cs typeface="Arial" pitchFamily="34" charset="0"/>
              </a:rPr>
              <a:t>c</a:t>
            </a:r>
            <a:r>
              <a:rPr lang="en-US" altLang="zh-TW" sz="2000" i="1" baseline="-25000" dirty="0" err="1" smtClean="0">
                <a:latin typeface="Arial" pitchFamily="34" charset="0"/>
                <a:ea typeface="PMingLiU" pitchFamily="18" charset="-120"/>
                <a:cs typeface="Arial" pitchFamily="34" charset="0"/>
              </a:rPr>
              <a:t>i</a:t>
            </a:r>
            <a:r>
              <a:rPr lang="en-US" altLang="zh-TW" sz="2000" dirty="0" smtClean="0">
                <a:latin typeface="Arial" pitchFamily="34" charset="0"/>
                <a:ea typeface="PMingLiU" pitchFamily="18" charset="-120"/>
                <a:cs typeface="Arial" pitchFamily="34" charset="0"/>
              </a:rPr>
              <a:t> </a:t>
            </a:r>
            <a:r>
              <a:rPr lang="en-US" altLang="zh-TW" sz="2000" dirty="0">
                <a:latin typeface="Arial" pitchFamily="34" charset="0"/>
                <a:ea typeface="PMingLiU" pitchFamily="18" charset="-120"/>
                <a:cs typeface="Arial" pitchFamily="34" charset="0"/>
              </a:rPr>
              <a:t>= 0</a:t>
            </a:r>
            <a:r>
              <a:rPr lang="en-US" altLang="zh-TW" sz="2000" dirty="0">
                <a:ea typeface="PMingLiU" pitchFamily="18" charset="-120"/>
              </a:rPr>
              <a:t>, </a:t>
            </a:r>
            <a:r>
              <a:rPr lang="en-US" altLang="zh-TW" sz="1800" b="1" i="1" dirty="0" err="1" smtClean="0">
                <a:ea typeface="PMingLiU" pitchFamily="18" charset="-120"/>
              </a:rPr>
              <a:t>x</a:t>
            </a:r>
            <a:r>
              <a:rPr lang="en-US" altLang="zh-TW" sz="1800" b="1" i="1" baseline="30000" dirty="0" err="1" smtClean="0">
                <a:ea typeface="PMingLiU" pitchFamily="18" charset="-120"/>
              </a:rPr>
              <a:t>b</a:t>
            </a:r>
            <a:r>
              <a:rPr lang="en-US" altLang="zh-TW" sz="1800" dirty="0" smtClean="0">
                <a:ea typeface="PMingLiU" pitchFamily="18" charset="-120"/>
              </a:rPr>
              <a:t> </a:t>
            </a:r>
            <a:r>
              <a:rPr lang="en-US" altLang="zh-TW" sz="1800" dirty="0">
                <a:latin typeface="Arial" pitchFamily="34" charset="0"/>
                <a:ea typeface="PMingLiU" pitchFamily="18" charset="-120"/>
                <a:cs typeface="Arial" pitchFamily="34" charset="0"/>
              </a:rPr>
              <a:t>= </a:t>
            </a:r>
            <a:r>
              <a:rPr lang="en-US" altLang="zh-TW" sz="1800" i="1" dirty="0">
                <a:latin typeface="Arial" pitchFamily="34" charset="0"/>
                <a:ea typeface="PMingLiU" pitchFamily="18" charset="-120"/>
                <a:cs typeface="Arial" pitchFamily="34" charset="0"/>
              </a:rPr>
              <a:t>x</a:t>
            </a:r>
            <a:r>
              <a:rPr lang="en-US" altLang="zh-TW" sz="1800" baseline="-25000" dirty="0">
                <a:latin typeface="Arial" pitchFamily="34" charset="0"/>
                <a:ea typeface="PMingLiU" pitchFamily="18" charset="-120"/>
                <a:cs typeface="Arial" pitchFamily="34" charset="0"/>
              </a:rPr>
              <a:t>1</a:t>
            </a:r>
            <a:r>
              <a:rPr lang="en-US" altLang="zh-TW" sz="1800" i="1" baseline="30000" dirty="0">
                <a:latin typeface="Arial" pitchFamily="34" charset="0"/>
                <a:ea typeface="PMingLiU" pitchFamily="18" charset="-120"/>
                <a:cs typeface="Arial" pitchFamily="34" charset="0"/>
              </a:rPr>
              <a:t>b</a:t>
            </a:r>
            <a:r>
              <a:rPr lang="en-US" altLang="zh-TW" sz="1800" baseline="16000" dirty="0">
                <a:latin typeface="Arial" pitchFamily="34" charset="0"/>
                <a:ea typeface="PMingLiU" pitchFamily="18" charset="-120"/>
                <a:cs typeface="Arial" pitchFamily="34" charset="0"/>
              </a:rPr>
              <a:t>1</a:t>
            </a:r>
            <a:r>
              <a:rPr lang="en-US" altLang="zh-TW" sz="1800" dirty="0">
                <a:latin typeface="Arial" pitchFamily="34" charset="0"/>
                <a:ea typeface="PMingLiU" pitchFamily="18" charset="-120"/>
                <a:cs typeface="Arial" pitchFamily="34" charset="0"/>
              </a:rPr>
              <a:t> </a:t>
            </a:r>
            <a:r>
              <a:rPr lang="en-US" altLang="zh-TW" sz="1800" i="1" dirty="0">
                <a:latin typeface="Arial" pitchFamily="34" charset="0"/>
                <a:ea typeface="PMingLiU" pitchFamily="18" charset="-120"/>
                <a:cs typeface="Arial" pitchFamily="34" charset="0"/>
              </a:rPr>
              <a:t>x</a:t>
            </a:r>
            <a:r>
              <a:rPr lang="en-US" altLang="zh-TW" sz="1800" baseline="-25000" dirty="0">
                <a:latin typeface="Arial" pitchFamily="34" charset="0"/>
                <a:ea typeface="PMingLiU" pitchFamily="18" charset="-120"/>
                <a:cs typeface="Arial" pitchFamily="34" charset="0"/>
              </a:rPr>
              <a:t>2</a:t>
            </a:r>
            <a:r>
              <a:rPr lang="en-US" altLang="zh-TW" sz="1800" i="1" baseline="30000" dirty="0">
                <a:latin typeface="Arial" pitchFamily="34" charset="0"/>
                <a:ea typeface="PMingLiU" pitchFamily="18" charset="-120"/>
                <a:cs typeface="Arial" pitchFamily="34" charset="0"/>
              </a:rPr>
              <a:t>b</a:t>
            </a:r>
            <a:r>
              <a:rPr lang="en-US" altLang="zh-TW" sz="1800" baseline="16000" dirty="0">
                <a:latin typeface="Arial" pitchFamily="34" charset="0"/>
                <a:ea typeface="PMingLiU" pitchFamily="18" charset="-120"/>
                <a:cs typeface="Arial" pitchFamily="34" charset="0"/>
              </a:rPr>
              <a:t>2</a:t>
            </a:r>
            <a:r>
              <a:rPr lang="en-US" altLang="zh-TW" sz="1800" dirty="0">
                <a:latin typeface="Arial" pitchFamily="34" charset="0"/>
                <a:ea typeface="PMingLiU" pitchFamily="18" charset="-120"/>
                <a:cs typeface="Arial" pitchFamily="34" charset="0"/>
              </a:rPr>
              <a:t> ... </a:t>
            </a:r>
            <a:r>
              <a:rPr lang="en-US" altLang="zh-TW" sz="1800" i="1" dirty="0" err="1" smtClean="0">
                <a:latin typeface="Arial" pitchFamily="34" charset="0"/>
                <a:ea typeface="PMingLiU" pitchFamily="18" charset="-120"/>
                <a:cs typeface="Arial" pitchFamily="34" charset="0"/>
              </a:rPr>
              <a:t>x</a:t>
            </a:r>
            <a:r>
              <a:rPr lang="en-US" altLang="zh-TW" sz="1800" i="1" baseline="-25000" dirty="0" err="1" smtClean="0">
                <a:latin typeface="Arial" pitchFamily="34" charset="0"/>
                <a:ea typeface="PMingLiU" pitchFamily="18" charset="-120"/>
                <a:cs typeface="Arial" pitchFamily="34" charset="0"/>
              </a:rPr>
              <a:t>n</a:t>
            </a:r>
            <a:r>
              <a:rPr lang="en-US" altLang="zh-TW" sz="1800" i="1" baseline="30000" dirty="0" err="1" smtClean="0">
                <a:latin typeface="Arial" pitchFamily="34" charset="0"/>
                <a:ea typeface="PMingLiU" pitchFamily="18" charset="-120"/>
                <a:cs typeface="Arial" pitchFamily="34" charset="0"/>
              </a:rPr>
              <a:t>b</a:t>
            </a:r>
            <a:r>
              <a:rPr lang="en-US" altLang="zh-TW" sz="1800" i="1" baseline="16000" dirty="0" err="1" smtClean="0">
                <a:latin typeface="Arial" pitchFamily="34" charset="0"/>
                <a:ea typeface="PMingLiU" pitchFamily="18" charset="-120"/>
                <a:cs typeface="Arial" pitchFamily="34" charset="0"/>
              </a:rPr>
              <a:t>n</a:t>
            </a:r>
            <a:r>
              <a:rPr lang="en-US" altLang="zh-TW" sz="2000" dirty="0">
                <a:ea typeface="PMingLiU" pitchFamily="18" charset="-120"/>
              </a:rPr>
              <a:t>, </a:t>
            </a:r>
            <a:r>
              <a:rPr lang="en-US" altLang="zh-TW" sz="2000" dirty="0" err="1" smtClean="0">
                <a:ea typeface="PMingLiU" pitchFamily="18" charset="-120"/>
                <a:sym typeface="Symbol" pitchFamily="18" charset="2"/>
              </a:rPr>
              <a:t></a:t>
            </a:r>
            <a:r>
              <a:rPr lang="en-US" altLang="zh-TW" sz="1800" baseline="-25000" dirty="0" err="1" smtClean="0">
                <a:latin typeface="Arial" pitchFamily="34" charset="0"/>
                <a:ea typeface="PMingLiU" pitchFamily="18" charset="-120"/>
                <a:cs typeface="Arial" pitchFamily="34" charset="0"/>
              </a:rPr>
              <a:t>i</a:t>
            </a:r>
            <a:r>
              <a:rPr lang="en-US" altLang="zh-TW" sz="1800" dirty="0" smtClean="0">
                <a:latin typeface="Arial" pitchFamily="34" charset="0"/>
                <a:ea typeface="PMingLiU" pitchFamily="18" charset="-120"/>
                <a:cs typeface="Arial" pitchFamily="34" charset="0"/>
              </a:rPr>
              <a:t> </a:t>
            </a:r>
            <a:r>
              <a:rPr lang="en-US" altLang="zh-TW" sz="1800" dirty="0" err="1" smtClean="0">
                <a:latin typeface="Arial" pitchFamily="34" charset="0"/>
                <a:ea typeface="PMingLiU" pitchFamily="18" charset="-120"/>
                <a:cs typeface="Arial" pitchFamily="34" charset="0"/>
              </a:rPr>
              <a:t>b</a:t>
            </a:r>
            <a:r>
              <a:rPr lang="en-US" altLang="zh-TW" sz="1800" baseline="-25000" dirty="0" err="1" smtClean="0">
                <a:latin typeface="Arial" pitchFamily="34" charset="0"/>
                <a:ea typeface="PMingLiU" pitchFamily="18" charset="-120"/>
                <a:cs typeface="Arial" pitchFamily="34" charset="0"/>
              </a:rPr>
              <a:t>i</a:t>
            </a:r>
            <a:r>
              <a:rPr lang="en-US" sz="1800" dirty="0" err="1" smtClean="0">
                <a:latin typeface="Math1Mono"/>
              </a:rPr>
              <a:t>≤</a:t>
            </a:r>
            <a:r>
              <a:rPr lang="en-US" altLang="zh-TW" sz="1800" dirty="0" err="1" smtClean="0">
                <a:latin typeface="Arial" pitchFamily="34" charset="0"/>
                <a:ea typeface="PMingLiU" pitchFamily="18" charset="-120"/>
                <a:cs typeface="Arial" pitchFamily="34" charset="0"/>
              </a:rPr>
              <a:t>D</a:t>
            </a:r>
            <a:r>
              <a:rPr lang="en-US" altLang="zh-TW" sz="1800" dirty="0" smtClean="0">
                <a:latin typeface="Arial" pitchFamily="34" charset="0"/>
                <a:ea typeface="PMingLiU" pitchFamily="18" charset="-120"/>
                <a:cs typeface="Arial" pitchFamily="34" charset="0"/>
              </a:rPr>
              <a:t>.</a:t>
            </a:r>
          </a:p>
          <a:p>
            <a:pPr marL="800100" lvl="1" indent="-342900"/>
            <a:endParaRPr lang="en-US" altLang="zh-TW" sz="2800" dirty="0">
              <a:latin typeface="Arial" pitchFamily="34" charset="0"/>
              <a:ea typeface="PMingLiU" pitchFamily="18" charset="-120"/>
              <a:cs typeface="Arial" pitchFamily="34" charset="0"/>
              <a:sym typeface="Wingdings" pitchFamily="2" charset="2"/>
            </a:endParaRPr>
          </a:p>
          <a:p>
            <a:pPr marL="342900" indent="-342900">
              <a:buFontTx/>
              <a:buChar char="•"/>
            </a:pPr>
            <a:r>
              <a:rPr lang="en-US" altLang="zh-TW" sz="2000" dirty="0">
                <a:latin typeface="Arial" pitchFamily="34" charset="0"/>
                <a:ea typeface="PMingLiU" pitchFamily="18" charset="-120"/>
                <a:cs typeface="Arial" pitchFamily="34" charset="0"/>
                <a:sym typeface="Wingdings" pitchFamily="2" charset="2"/>
              </a:rPr>
              <a:t>We refer to this problem as </a:t>
            </a:r>
            <a:r>
              <a:rPr lang="en-US" altLang="zh-TW" sz="2000" dirty="0" err="1">
                <a:latin typeface="Arial" pitchFamily="34" charset="0"/>
                <a:ea typeface="PMingLiU" pitchFamily="18" charset="-120"/>
                <a:cs typeface="Arial" pitchFamily="34" charset="0"/>
                <a:sym typeface="Wingdings" pitchFamily="2" charset="2"/>
              </a:rPr>
              <a:t>SolveAlgebraic</a:t>
            </a:r>
            <a:r>
              <a:rPr lang="en-US" altLang="zh-TW" sz="2000" dirty="0">
                <a:latin typeface="Arial" pitchFamily="34" charset="0"/>
                <a:ea typeface="PMingLiU" pitchFamily="18" charset="-120"/>
                <a:cs typeface="Arial" pitchFamily="34" charset="0"/>
                <a:sym typeface="Wingdings" pitchFamily="2" charset="2"/>
              </a:rPr>
              <a:t>(</a:t>
            </a:r>
            <a:r>
              <a:rPr lang="en-US" altLang="zh-TW" sz="2000" dirty="0" err="1">
                <a:latin typeface="Arial" pitchFamily="34" charset="0"/>
                <a:ea typeface="PMingLiU" pitchFamily="18" charset="-120"/>
                <a:cs typeface="Arial" pitchFamily="34" charset="0"/>
                <a:sym typeface="Wingdings" pitchFamily="2" charset="2"/>
              </a:rPr>
              <a:t>K,D,m,n</a:t>
            </a:r>
            <a:r>
              <a:rPr lang="en-US" altLang="zh-TW" sz="2000" dirty="0">
                <a:latin typeface="Arial" pitchFamily="34" charset="0"/>
                <a:ea typeface="PMingLiU" pitchFamily="18" charset="-120"/>
                <a:cs typeface="Arial" pitchFamily="34" charset="0"/>
                <a:sym typeface="Wingdings" pitchFamily="2" charset="2"/>
              </a:rPr>
              <a:t>) and often abbreviate equations as </a:t>
            </a:r>
            <a:r>
              <a:rPr lang="en-US" altLang="zh-TW" sz="2000" dirty="0" err="1" smtClean="0">
                <a:latin typeface="Arial" pitchFamily="34" charset="0"/>
                <a:ea typeface="PMingLiU" pitchFamily="18" charset="-120"/>
                <a:cs typeface="Arial" pitchFamily="34" charset="0"/>
                <a:sym typeface="Wingdings" pitchFamily="2" charset="2"/>
              </a:rPr>
              <a:t>EQ</a:t>
            </a:r>
            <a:r>
              <a:rPr lang="en-US" altLang="zh-TW" sz="2000" baseline="-25000" dirty="0" err="1" smtClean="0">
                <a:latin typeface="Arial" pitchFamily="34" charset="0"/>
                <a:ea typeface="PMingLiU" pitchFamily="18" charset="-120"/>
                <a:cs typeface="Arial" pitchFamily="34" charset="0"/>
                <a:sym typeface="Wingdings" pitchFamily="2" charset="2"/>
              </a:rPr>
              <a:t>j</a:t>
            </a:r>
            <a:r>
              <a:rPr lang="en-US" altLang="zh-TW" sz="2000" dirty="0" smtClean="0">
                <a:latin typeface="Arial" pitchFamily="34" charset="0"/>
                <a:ea typeface="PMingLiU" pitchFamily="18" charset="-120"/>
                <a:cs typeface="Arial" pitchFamily="34" charset="0"/>
                <a:sym typeface="Wingdings" pitchFamily="2" charset="2"/>
              </a:rPr>
              <a:t>(</a:t>
            </a:r>
            <a:r>
              <a:rPr lang="en-US" altLang="zh-TW" sz="2000" b="1" i="1" dirty="0" smtClean="0">
                <a:latin typeface="Arial" pitchFamily="34" charset="0"/>
                <a:ea typeface="PMingLiU" pitchFamily="18" charset="-120"/>
                <a:cs typeface="Arial" pitchFamily="34" charset="0"/>
              </a:rPr>
              <a:t>x</a:t>
            </a:r>
            <a:r>
              <a:rPr lang="en-US" altLang="zh-TW" sz="2000" dirty="0">
                <a:latin typeface="Arial" pitchFamily="34" charset="0"/>
                <a:ea typeface="PMingLiU" pitchFamily="18" charset="-120"/>
                <a:cs typeface="Arial" pitchFamily="34" charset="0"/>
              </a:rPr>
              <a:t>)= 0.</a:t>
            </a:r>
          </a:p>
          <a:p>
            <a:pPr marL="342900" indent="-342900">
              <a:buFontTx/>
              <a:buChar char="•"/>
            </a:pPr>
            <a:endParaRPr lang="en-US" altLang="zh-TW" sz="2000" dirty="0">
              <a:ea typeface="PMingLiU" pitchFamily="18" charset="-12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p:txBody>
          <a:bodyPr/>
          <a:lstStyle/>
          <a:p>
            <a:pPr>
              <a:defRPr/>
            </a:pPr>
            <a:r>
              <a:rPr lang="en-US" smtClean="0"/>
              <a:t>JLM 20101208</a:t>
            </a:r>
            <a:endParaRPr lang="en-US"/>
          </a:p>
        </p:txBody>
      </p:sp>
      <p:sp>
        <p:nvSpPr>
          <p:cNvPr id="32771" name="Slide Number Placeholder 5"/>
          <p:cNvSpPr>
            <a:spLocks noGrp="1"/>
          </p:cNvSpPr>
          <p:nvPr>
            <p:ph type="sldNum" sz="quarter" idx="12"/>
          </p:nvPr>
        </p:nvSpPr>
        <p:spPr/>
        <p:txBody>
          <a:bodyPr/>
          <a:lstStyle/>
          <a:p>
            <a:pPr>
              <a:defRPr/>
            </a:pPr>
            <a:fld id="{9DE4BCC8-E6C8-4AC0-BAD7-FC67EAAC15CF}" type="slidenum">
              <a:rPr lang="en-US"/>
              <a:pPr>
                <a:defRPr/>
              </a:pPr>
              <a:t>20</a:t>
            </a:fld>
            <a:endParaRPr lang="en-US"/>
          </a:p>
        </p:txBody>
      </p:sp>
      <p:sp>
        <p:nvSpPr>
          <p:cNvPr id="250884" name="Rectangle 2"/>
          <p:cNvSpPr>
            <a:spLocks noGrp="1" noChangeArrowheads="1"/>
          </p:cNvSpPr>
          <p:nvPr>
            <p:ph type="title"/>
          </p:nvPr>
        </p:nvSpPr>
        <p:spPr>
          <a:xfrm>
            <a:off x="685800" y="152400"/>
            <a:ext cx="7772400" cy="685800"/>
          </a:xfrm>
        </p:spPr>
        <p:txBody>
          <a:bodyPr/>
          <a:lstStyle/>
          <a:p>
            <a:r>
              <a:rPr lang="en-US" altLang="zh-TW" sz="3600" smtClean="0">
                <a:ea typeface="PMingLiU" pitchFamily="18" charset="-120"/>
              </a:rPr>
              <a:t>Review: Solving Linear Equations</a:t>
            </a:r>
          </a:p>
        </p:txBody>
      </p:sp>
      <p:sp>
        <p:nvSpPr>
          <p:cNvPr id="250885" name="Rectangle 3"/>
          <p:cNvSpPr>
            <a:spLocks noGrp="1" noChangeArrowheads="1"/>
          </p:cNvSpPr>
          <p:nvPr>
            <p:ph type="body" idx="1"/>
          </p:nvPr>
        </p:nvSpPr>
        <p:spPr>
          <a:xfrm>
            <a:off x="685800" y="1447800"/>
            <a:ext cx="7620000" cy="4419600"/>
          </a:xfrm>
        </p:spPr>
        <p:txBody>
          <a:bodyPr/>
          <a:lstStyle/>
          <a:p>
            <a:pPr>
              <a:buFontTx/>
              <a:buNone/>
            </a:pPr>
            <a:r>
              <a:rPr lang="en-US" altLang="zh-TW" sz="2000" dirty="0" smtClean="0">
                <a:ea typeface="PMingLiU" pitchFamily="18" charset="-120"/>
              </a:rPr>
              <a:t>Solve the following over GF(7)</a:t>
            </a:r>
          </a:p>
          <a:p>
            <a:pPr lvl="1">
              <a:buFontTx/>
              <a:buNone/>
            </a:pPr>
            <a:r>
              <a:rPr lang="pl-PL" altLang="zh-TW" sz="2000" dirty="0" smtClean="0">
                <a:latin typeface="Arial" pitchFamily="34" charset="0"/>
                <a:cs typeface="Arial" pitchFamily="34" charset="0"/>
              </a:rPr>
              <a:t>3</a:t>
            </a:r>
            <a:r>
              <a:rPr lang="pl-PL" altLang="zh-TW" sz="2000" i="1" dirty="0" smtClean="0">
                <a:latin typeface="Arial" pitchFamily="34" charset="0"/>
                <a:cs typeface="Arial" pitchFamily="34" charset="0"/>
              </a:rPr>
              <a:t>x</a:t>
            </a:r>
            <a:r>
              <a:rPr lang="en-US" altLang="zh-TW" sz="2000" i="1" dirty="0" smtClean="0">
                <a:latin typeface="Arial" pitchFamily="34" charset="0"/>
                <a:ea typeface="PMingLiU" pitchFamily="18" charset="-120"/>
                <a:cs typeface="Arial" pitchFamily="34" charset="0"/>
              </a:rPr>
              <a:t> </a:t>
            </a:r>
            <a:r>
              <a:rPr lang="pl-PL" altLang="zh-TW" sz="2000" dirty="0" smtClean="0">
                <a:latin typeface="Arial" pitchFamily="34" charset="0"/>
                <a:cs typeface="Arial" pitchFamily="34" charset="0"/>
              </a:rPr>
              <a:t>+</a:t>
            </a:r>
            <a:r>
              <a:rPr lang="en-US" altLang="zh-TW" sz="2000" dirty="0" smtClean="0">
                <a:latin typeface="Arial" pitchFamily="34" charset="0"/>
                <a:ea typeface="PMingLiU" pitchFamily="18" charset="-120"/>
                <a:cs typeface="Arial" pitchFamily="34" charset="0"/>
              </a:rPr>
              <a:t>  </a:t>
            </a:r>
            <a:r>
              <a:rPr lang="pl-PL" altLang="zh-TW" sz="2000" i="1" dirty="0" smtClean="0">
                <a:latin typeface="Arial" pitchFamily="34" charset="0"/>
                <a:cs typeface="Arial" pitchFamily="34" charset="0"/>
              </a:rPr>
              <a:t>y</a:t>
            </a:r>
            <a:r>
              <a:rPr lang="en-US" altLang="zh-TW" sz="2000" dirty="0" smtClean="0">
                <a:latin typeface="Arial" pitchFamily="34" charset="0"/>
                <a:ea typeface="PMingLiU" pitchFamily="18" charset="-120"/>
                <a:cs typeface="Arial" pitchFamily="34" charset="0"/>
              </a:rPr>
              <a:t> </a:t>
            </a:r>
            <a:r>
              <a:rPr lang="pl-PL" altLang="zh-TW" sz="2000" dirty="0" smtClean="0">
                <a:latin typeface="Arial" pitchFamily="34" charset="0"/>
                <a:cs typeface="Arial" pitchFamily="34" charset="0"/>
              </a:rPr>
              <a:t>+ 4</a:t>
            </a:r>
            <a:r>
              <a:rPr lang="pl-PL" altLang="zh-TW" sz="2000" i="1" dirty="0" smtClean="0">
                <a:latin typeface="Arial" pitchFamily="34" charset="0"/>
                <a:cs typeface="Arial" pitchFamily="34" charset="0"/>
              </a:rPr>
              <a:t>z</a:t>
            </a:r>
            <a:r>
              <a:rPr lang="pl-PL" altLang="zh-TW" sz="2000" dirty="0" smtClean="0">
                <a:latin typeface="Arial" pitchFamily="34" charset="0"/>
                <a:cs typeface="Arial" pitchFamily="34" charset="0"/>
              </a:rPr>
              <a:t> + 1</a:t>
            </a:r>
            <a:r>
              <a:rPr lang="en-US" altLang="zh-TW" sz="2000" dirty="0" smtClean="0">
                <a:latin typeface="Arial" pitchFamily="34" charset="0"/>
                <a:ea typeface="PMingLiU" pitchFamily="18" charset="-120"/>
                <a:cs typeface="Arial" pitchFamily="34" charset="0"/>
              </a:rPr>
              <a:t> = 0  …  [1]</a:t>
            </a:r>
          </a:p>
          <a:p>
            <a:pPr lvl="1">
              <a:buFontTx/>
              <a:buNone/>
            </a:pPr>
            <a:r>
              <a:rPr lang="pl-PL" altLang="zh-TW" sz="2000" dirty="0" smtClean="0">
                <a:latin typeface="Arial" pitchFamily="34" charset="0"/>
                <a:cs typeface="Arial" pitchFamily="34" charset="0"/>
              </a:rPr>
              <a:t>6</a:t>
            </a:r>
            <a:r>
              <a:rPr lang="pl-PL" altLang="zh-TW" sz="2000" i="1" dirty="0" smtClean="0">
                <a:latin typeface="Arial" pitchFamily="34" charset="0"/>
                <a:cs typeface="Arial" pitchFamily="34" charset="0"/>
              </a:rPr>
              <a:t>x</a:t>
            </a:r>
            <a:r>
              <a:rPr lang="en-US" altLang="zh-TW" sz="2000" i="1" dirty="0" smtClean="0">
                <a:latin typeface="Arial" pitchFamily="34" charset="0"/>
                <a:ea typeface="PMingLiU" pitchFamily="18" charset="-120"/>
                <a:cs typeface="Arial" pitchFamily="34" charset="0"/>
              </a:rPr>
              <a:t> </a:t>
            </a:r>
            <a:r>
              <a:rPr lang="pl-PL" altLang="zh-TW" sz="2000" dirty="0" smtClean="0">
                <a:latin typeface="Arial" pitchFamily="34" charset="0"/>
                <a:cs typeface="Arial" pitchFamily="34" charset="0"/>
              </a:rPr>
              <a:t>+</a:t>
            </a:r>
            <a:r>
              <a:rPr lang="en-US" altLang="zh-TW" sz="2000" dirty="0" smtClean="0">
                <a:latin typeface="Arial" pitchFamily="34" charset="0"/>
                <a:ea typeface="PMingLiU" pitchFamily="18" charset="-120"/>
                <a:cs typeface="Arial" pitchFamily="34" charset="0"/>
              </a:rPr>
              <a:t> </a:t>
            </a:r>
            <a:r>
              <a:rPr lang="pl-PL" altLang="zh-TW" sz="2000" dirty="0" smtClean="0">
                <a:latin typeface="Arial" pitchFamily="34" charset="0"/>
                <a:cs typeface="Arial" pitchFamily="34" charset="0"/>
              </a:rPr>
              <a:t>5</a:t>
            </a:r>
            <a:r>
              <a:rPr lang="pl-PL" altLang="zh-TW" sz="2000" i="1" dirty="0" smtClean="0">
                <a:latin typeface="Arial" pitchFamily="34" charset="0"/>
                <a:cs typeface="Arial" pitchFamily="34" charset="0"/>
              </a:rPr>
              <a:t>y</a:t>
            </a:r>
            <a:r>
              <a:rPr lang="pl-PL" altLang="zh-TW" sz="2000" dirty="0" smtClean="0">
                <a:latin typeface="Arial" pitchFamily="34" charset="0"/>
                <a:cs typeface="Arial" pitchFamily="34" charset="0"/>
              </a:rPr>
              <a:t> + 3</a:t>
            </a:r>
            <a:r>
              <a:rPr lang="pl-PL" altLang="zh-TW" sz="2000" i="1" dirty="0" smtClean="0">
                <a:latin typeface="Arial" pitchFamily="34" charset="0"/>
                <a:cs typeface="Arial" pitchFamily="34" charset="0"/>
              </a:rPr>
              <a:t>z</a:t>
            </a:r>
            <a:r>
              <a:rPr lang="pl-PL" altLang="zh-TW" sz="2000" dirty="0" smtClean="0">
                <a:latin typeface="Arial" pitchFamily="34" charset="0"/>
                <a:cs typeface="Arial" pitchFamily="34" charset="0"/>
              </a:rPr>
              <a:t> + 6</a:t>
            </a:r>
            <a:r>
              <a:rPr lang="en-US" altLang="zh-TW" sz="2000" dirty="0" smtClean="0">
                <a:latin typeface="Arial" pitchFamily="34" charset="0"/>
                <a:ea typeface="PMingLiU" pitchFamily="18" charset="-120"/>
                <a:cs typeface="Arial" pitchFamily="34" charset="0"/>
              </a:rPr>
              <a:t> = 0 …  [2]</a:t>
            </a:r>
            <a:endParaRPr lang="pl-PL" altLang="zh-TW" sz="2000" dirty="0" smtClean="0">
              <a:latin typeface="Arial" pitchFamily="34" charset="0"/>
              <a:cs typeface="Arial" pitchFamily="34" charset="0"/>
            </a:endParaRPr>
          </a:p>
          <a:p>
            <a:pPr lvl="1">
              <a:buFontTx/>
              <a:buNone/>
            </a:pPr>
            <a:r>
              <a:rPr lang="en-US" altLang="zh-TW" sz="2000" i="1" dirty="0" smtClean="0">
                <a:latin typeface="Arial" pitchFamily="34" charset="0"/>
                <a:ea typeface="PMingLiU" pitchFamily="18" charset="-120"/>
                <a:cs typeface="Arial" pitchFamily="34" charset="0"/>
              </a:rPr>
              <a:t> </a:t>
            </a:r>
            <a:r>
              <a:rPr lang="pl-PL" altLang="zh-TW" sz="2000" i="1" dirty="0" smtClean="0">
                <a:latin typeface="Arial" pitchFamily="34" charset="0"/>
                <a:cs typeface="Arial" pitchFamily="34" charset="0"/>
              </a:rPr>
              <a:t>x</a:t>
            </a:r>
            <a:r>
              <a:rPr lang="en-US" altLang="zh-TW" sz="2000" i="1" dirty="0" smtClean="0">
                <a:latin typeface="Arial" pitchFamily="34" charset="0"/>
                <a:ea typeface="PMingLiU" pitchFamily="18" charset="-120"/>
                <a:cs typeface="Arial" pitchFamily="34" charset="0"/>
              </a:rPr>
              <a:t> </a:t>
            </a:r>
            <a:r>
              <a:rPr lang="pl-PL" altLang="zh-TW" sz="2000" dirty="0" smtClean="0">
                <a:latin typeface="Arial" pitchFamily="34" charset="0"/>
                <a:cs typeface="Arial" pitchFamily="34" charset="0"/>
              </a:rPr>
              <a:t>+</a:t>
            </a:r>
            <a:r>
              <a:rPr lang="en-US" altLang="zh-TW" sz="2000" dirty="0" smtClean="0">
                <a:latin typeface="Arial" pitchFamily="34" charset="0"/>
                <a:ea typeface="PMingLiU" pitchFamily="18" charset="-120"/>
                <a:cs typeface="Arial" pitchFamily="34" charset="0"/>
              </a:rPr>
              <a:t> </a:t>
            </a:r>
            <a:r>
              <a:rPr lang="pl-PL" altLang="zh-TW" sz="2000" dirty="0" smtClean="0">
                <a:latin typeface="Arial" pitchFamily="34" charset="0"/>
                <a:cs typeface="Arial" pitchFamily="34" charset="0"/>
              </a:rPr>
              <a:t>4</a:t>
            </a:r>
            <a:r>
              <a:rPr lang="pl-PL" altLang="zh-TW" sz="2000" i="1" dirty="0" smtClean="0">
                <a:latin typeface="Arial" pitchFamily="34" charset="0"/>
                <a:cs typeface="Arial" pitchFamily="34" charset="0"/>
              </a:rPr>
              <a:t>y</a:t>
            </a:r>
            <a:r>
              <a:rPr lang="pl-PL" altLang="zh-TW" sz="2000" dirty="0" smtClean="0">
                <a:latin typeface="Arial" pitchFamily="34" charset="0"/>
                <a:cs typeface="Arial" pitchFamily="34" charset="0"/>
              </a:rPr>
              <a:t> + 2</a:t>
            </a:r>
            <a:r>
              <a:rPr lang="pl-PL" altLang="zh-TW" sz="2000" i="1" dirty="0" smtClean="0">
                <a:latin typeface="Arial" pitchFamily="34" charset="0"/>
                <a:cs typeface="Arial" pitchFamily="34" charset="0"/>
              </a:rPr>
              <a:t>z</a:t>
            </a:r>
            <a:r>
              <a:rPr lang="pl-PL" altLang="zh-TW" sz="2000" dirty="0" smtClean="0">
                <a:latin typeface="Arial" pitchFamily="34" charset="0"/>
                <a:cs typeface="Arial" pitchFamily="34" charset="0"/>
              </a:rPr>
              <a:t> + 5</a:t>
            </a:r>
            <a:r>
              <a:rPr lang="en-US" altLang="zh-TW" sz="2000" dirty="0" smtClean="0">
                <a:latin typeface="Arial" pitchFamily="34" charset="0"/>
                <a:ea typeface="PMingLiU" pitchFamily="18" charset="-120"/>
                <a:cs typeface="Arial" pitchFamily="34" charset="0"/>
              </a:rPr>
              <a:t> = 0  …  [3]</a:t>
            </a:r>
          </a:p>
          <a:p>
            <a:pPr lvl="1">
              <a:buFontTx/>
              <a:buNone/>
            </a:pPr>
            <a:endParaRPr lang="en-US" altLang="zh-TW" sz="2000" dirty="0" smtClean="0">
              <a:ea typeface="PMingLiU" pitchFamily="18" charset="-120"/>
            </a:endParaRPr>
          </a:p>
          <a:p>
            <a:pPr>
              <a:buFontTx/>
              <a:buNone/>
            </a:pPr>
            <a:r>
              <a:rPr lang="en-US" altLang="zh-TW" sz="2000" dirty="0" smtClean="0">
                <a:ea typeface="PMingLiU" pitchFamily="18" charset="-120"/>
              </a:rPr>
              <a:t>Gaussian Elimination</a:t>
            </a:r>
          </a:p>
          <a:p>
            <a:pPr lvl="1">
              <a:buFontTx/>
              <a:buNone/>
            </a:pPr>
            <a:r>
              <a:rPr lang="pl-PL" altLang="zh-TW" sz="2000" i="1" dirty="0" smtClean="0">
                <a:latin typeface="Arial" pitchFamily="34" charset="0"/>
                <a:cs typeface="Arial" pitchFamily="34" charset="0"/>
              </a:rPr>
              <a:t>x</a:t>
            </a:r>
            <a:r>
              <a:rPr lang="pl-PL" altLang="zh-TW" sz="2000" dirty="0" smtClean="0">
                <a:latin typeface="Arial" pitchFamily="34" charset="0"/>
                <a:cs typeface="Arial" pitchFamily="34" charset="0"/>
              </a:rPr>
              <a:t> +</a:t>
            </a:r>
            <a:r>
              <a:rPr lang="en-US" altLang="zh-TW" sz="2000" dirty="0" smtClean="0">
                <a:latin typeface="Arial" pitchFamily="34" charset="0"/>
                <a:ea typeface="PMingLiU" pitchFamily="18" charset="-120"/>
                <a:cs typeface="Arial" pitchFamily="34" charset="0"/>
              </a:rPr>
              <a:t> </a:t>
            </a:r>
            <a:r>
              <a:rPr lang="pl-PL" altLang="zh-TW" sz="2000" dirty="0" smtClean="0">
                <a:latin typeface="Arial" pitchFamily="34" charset="0"/>
                <a:cs typeface="Arial" pitchFamily="34" charset="0"/>
              </a:rPr>
              <a:t>4</a:t>
            </a:r>
            <a:r>
              <a:rPr lang="pl-PL" altLang="zh-TW" sz="2000" i="1" dirty="0" smtClean="0">
                <a:latin typeface="Arial" pitchFamily="34" charset="0"/>
                <a:cs typeface="Arial" pitchFamily="34" charset="0"/>
              </a:rPr>
              <a:t>y</a:t>
            </a:r>
            <a:r>
              <a:rPr lang="pl-PL" altLang="zh-TW" sz="2000" dirty="0" smtClean="0">
                <a:latin typeface="Arial" pitchFamily="34" charset="0"/>
                <a:cs typeface="Arial" pitchFamily="34" charset="0"/>
              </a:rPr>
              <a:t> + 2</a:t>
            </a:r>
            <a:r>
              <a:rPr lang="pl-PL" altLang="zh-TW" sz="2000" i="1" dirty="0" smtClean="0">
                <a:latin typeface="Arial" pitchFamily="34" charset="0"/>
                <a:cs typeface="Arial" pitchFamily="34" charset="0"/>
              </a:rPr>
              <a:t>z</a:t>
            </a:r>
            <a:r>
              <a:rPr lang="pl-PL" altLang="zh-TW" sz="2000" dirty="0" smtClean="0">
                <a:latin typeface="Arial" pitchFamily="34" charset="0"/>
                <a:cs typeface="Arial" pitchFamily="34" charset="0"/>
              </a:rPr>
              <a:t> + 5</a:t>
            </a:r>
            <a:r>
              <a:rPr lang="en-US" altLang="zh-TW" sz="2000" dirty="0" smtClean="0">
                <a:latin typeface="Arial" pitchFamily="34" charset="0"/>
                <a:ea typeface="PMingLiU" pitchFamily="18" charset="-120"/>
                <a:cs typeface="Arial" pitchFamily="34" charset="0"/>
              </a:rPr>
              <a:t>  = 0 …  [3]</a:t>
            </a:r>
          </a:p>
          <a:p>
            <a:pPr lvl="1">
              <a:buFontTx/>
              <a:buNone/>
            </a:pPr>
            <a:r>
              <a:rPr lang="en-US" altLang="zh-TW" sz="2000" dirty="0" smtClean="0">
                <a:latin typeface="Arial" pitchFamily="34" charset="0"/>
                <a:ea typeface="PMingLiU" pitchFamily="18" charset="-120"/>
                <a:cs typeface="Arial" pitchFamily="34" charset="0"/>
              </a:rPr>
              <a:t>    2y + 5z + 4  = 0   …  [3]+[2]</a:t>
            </a:r>
          </a:p>
          <a:p>
            <a:pPr lvl="1">
              <a:buFontTx/>
              <a:buNone/>
            </a:pPr>
            <a:r>
              <a:rPr lang="en-US" altLang="zh-TW" sz="2000" dirty="0" smtClean="0">
                <a:latin typeface="Arial" pitchFamily="34" charset="0"/>
                <a:ea typeface="PMingLiU" pitchFamily="18" charset="-120"/>
                <a:cs typeface="Arial" pitchFamily="34" charset="0"/>
              </a:rPr>
              <a:t>   -4y + 5z + 0  = 0   …  [1]-3 x [3]</a:t>
            </a:r>
          </a:p>
          <a:p>
            <a:pPr lvl="1">
              <a:buFontTx/>
              <a:buNone/>
            </a:pPr>
            <a:endParaRPr lang="en-US" altLang="zh-TW" sz="2000" dirty="0" smtClean="0">
              <a:latin typeface="Arial" pitchFamily="34" charset="0"/>
              <a:ea typeface="PMingLiU" pitchFamily="18" charset="-120"/>
              <a:cs typeface="Arial" pitchFamily="34" charset="0"/>
            </a:endParaRPr>
          </a:p>
          <a:p>
            <a:pPr lvl="1">
              <a:buFontTx/>
              <a:buNone/>
            </a:pPr>
            <a:r>
              <a:rPr lang="en-US" altLang="zh-TW" sz="2000" dirty="0" smtClean="0">
                <a:latin typeface="Arial" pitchFamily="34" charset="0"/>
                <a:ea typeface="PMingLiU" pitchFamily="18" charset="-120"/>
                <a:cs typeface="Arial" pitchFamily="34" charset="0"/>
              </a:rPr>
              <a:t>    -y + 4 = 0 </a:t>
            </a:r>
            <a:r>
              <a:rPr lang="en-US" altLang="zh-TW" sz="2000" dirty="0" smtClean="0">
                <a:latin typeface="Arial" pitchFamily="34" charset="0"/>
                <a:ea typeface="PMingLiU" pitchFamily="18" charset="-120"/>
                <a:cs typeface="Arial" pitchFamily="34" charset="0"/>
                <a:sym typeface="Wingdings" pitchFamily="2" charset="2"/>
              </a:rPr>
              <a:t> y=4, z= -1, x=2</a:t>
            </a:r>
            <a:endParaRPr lang="pl-PL" altLang="zh-TW" i="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p:txBody>
          <a:bodyPr/>
          <a:lstStyle/>
          <a:p>
            <a:pPr>
              <a:defRPr/>
            </a:pPr>
            <a:r>
              <a:rPr lang="en-US" smtClean="0"/>
              <a:t>JLM 20101208</a:t>
            </a:r>
            <a:endParaRPr lang="en-US"/>
          </a:p>
        </p:txBody>
      </p:sp>
      <p:sp>
        <p:nvSpPr>
          <p:cNvPr id="33795" name="Slide Number Placeholder 5"/>
          <p:cNvSpPr>
            <a:spLocks noGrp="1"/>
          </p:cNvSpPr>
          <p:nvPr>
            <p:ph type="sldNum" sz="quarter" idx="12"/>
          </p:nvPr>
        </p:nvSpPr>
        <p:spPr/>
        <p:txBody>
          <a:bodyPr/>
          <a:lstStyle/>
          <a:p>
            <a:pPr>
              <a:defRPr/>
            </a:pPr>
            <a:fld id="{1F3BF1CF-E0C4-43AD-AD21-27E14D754457}" type="slidenum">
              <a:rPr lang="en-US"/>
              <a:pPr>
                <a:defRPr/>
              </a:pPr>
              <a:t>21</a:t>
            </a:fld>
            <a:endParaRPr lang="en-US"/>
          </a:p>
        </p:txBody>
      </p:sp>
      <p:sp>
        <p:nvSpPr>
          <p:cNvPr id="251908" name="Rectangle 2"/>
          <p:cNvSpPr>
            <a:spLocks noGrp="1" noChangeArrowheads="1"/>
          </p:cNvSpPr>
          <p:nvPr>
            <p:ph type="title"/>
          </p:nvPr>
        </p:nvSpPr>
        <p:spPr>
          <a:xfrm>
            <a:off x="685800" y="76200"/>
            <a:ext cx="7772400" cy="609600"/>
          </a:xfrm>
        </p:spPr>
        <p:txBody>
          <a:bodyPr/>
          <a:lstStyle/>
          <a:p>
            <a:r>
              <a:rPr lang="en-US" altLang="zh-TW" sz="3600" dirty="0" smtClean="0">
                <a:ea typeface="PMingLiU" pitchFamily="18" charset="-120"/>
              </a:rPr>
              <a:t>Idea: Linearization of Quadratics</a:t>
            </a:r>
          </a:p>
        </p:txBody>
      </p:sp>
      <p:sp>
        <p:nvSpPr>
          <p:cNvPr id="251909" name="Rectangle 3"/>
          <p:cNvSpPr>
            <a:spLocks noGrp="1" noChangeArrowheads="1"/>
          </p:cNvSpPr>
          <p:nvPr>
            <p:ph type="body" idx="1"/>
          </p:nvPr>
        </p:nvSpPr>
        <p:spPr>
          <a:xfrm>
            <a:off x="685800" y="1371600"/>
            <a:ext cx="8001000" cy="4267200"/>
          </a:xfrm>
        </p:spPr>
        <p:txBody>
          <a:bodyPr/>
          <a:lstStyle/>
          <a:p>
            <a:pPr>
              <a:buFontTx/>
              <a:buNone/>
            </a:pPr>
            <a:r>
              <a:rPr lang="en-US" altLang="zh-TW" sz="2000" dirty="0" smtClean="0">
                <a:ea typeface="PMingLiU" pitchFamily="18" charset="-120"/>
              </a:rPr>
              <a:t>Solve</a:t>
            </a:r>
          </a:p>
          <a:p>
            <a:pPr>
              <a:buFontTx/>
              <a:buNone/>
            </a:pPr>
            <a:r>
              <a:rPr lang="en-US" altLang="zh-TW" sz="1800" i="1" dirty="0" smtClean="0">
                <a:latin typeface="Courier New" pitchFamily="49" charset="0"/>
                <a:ea typeface="PMingLiU" pitchFamily="18" charset="-120"/>
              </a:rPr>
              <a:t> x</a:t>
            </a:r>
            <a:r>
              <a:rPr lang="en-US" altLang="zh-TW" sz="1800" baseline="30000" dirty="0" smtClean="0">
                <a:latin typeface="Courier New" pitchFamily="49" charset="0"/>
                <a:ea typeface="PMingLiU" pitchFamily="18" charset="-120"/>
              </a:rPr>
              <a:t>2 </a:t>
            </a:r>
            <a:r>
              <a:rPr lang="en-US" altLang="zh-TW" sz="1800" dirty="0" smtClean="0">
                <a:latin typeface="Courier New" pitchFamily="49" charset="0"/>
                <a:ea typeface="PMingLiU" pitchFamily="18" charset="-120"/>
              </a:rPr>
              <a:t>+4</a:t>
            </a:r>
            <a:r>
              <a:rPr lang="en-US" altLang="zh-TW" sz="1800" i="1" dirty="0" smtClean="0">
                <a:latin typeface="Courier New" pitchFamily="49" charset="0"/>
                <a:ea typeface="PMingLiU" pitchFamily="18" charset="-120"/>
              </a:rPr>
              <a:t>y</a:t>
            </a:r>
            <a:r>
              <a:rPr lang="en-US" altLang="zh-TW" sz="1800" baseline="30000" dirty="0" smtClean="0">
                <a:latin typeface="Courier New" pitchFamily="49" charset="0"/>
                <a:ea typeface="PMingLiU" pitchFamily="18" charset="-120"/>
              </a:rPr>
              <a:t>2 </a:t>
            </a:r>
            <a:r>
              <a:rPr lang="en-US" altLang="zh-TW" sz="1800" dirty="0" smtClean="0">
                <a:latin typeface="Courier New" pitchFamily="49" charset="0"/>
                <a:ea typeface="PMingLiU" pitchFamily="18" charset="-120"/>
              </a:rPr>
              <a:t>+ </a:t>
            </a:r>
            <a:r>
              <a:rPr lang="en-US" altLang="zh-TW" sz="1800" i="1" dirty="0" smtClean="0">
                <a:latin typeface="Courier New" pitchFamily="49" charset="0"/>
                <a:ea typeface="PMingLiU" pitchFamily="18" charset="-120"/>
              </a:rPr>
              <a:t>z</a:t>
            </a:r>
            <a:r>
              <a:rPr lang="en-US" altLang="zh-TW" sz="1800" baseline="30000" dirty="0" smtClean="0">
                <a:latin typeface="Courier New" pitchFamily="49" charset="0"/>
                <a:ea typeface="PMingLiU" pitchFamily="18" charset="-120"/>
              </a:rPr>
              <a:t>2 </a:t>
            </a:r>
            <a:r>
              <a:rPr lang="en-US" altLang="zh-TW" sz="1800" dirty="0" smtClean="0">
                <a:latin typeface="Courier New" pitchFamily="49" charset="0"/>
                <a:ea typeface="PMingLiU" pitchFamily="18" charset="-120"/>
              </a:rPr>
              <a:t>+5</a:t>
            </a:r>
            <a:r>
              <a:rPr lang="en-US" altLang="zh-TW" sz="1800" i="1" dirty="0" smtClean="0">
                <a:latin typeface="Courier New" pitchFamily="49" charset="0"/>
                <a:ea typeface="PMingLiU" pitchFamily="18" charset="-120"/>
              </a:rPr>
              <a:t>xy </a:t>
            </a:r>
            <a:r>
              <a:rPr lang="en-US" altLang="zh-TW" sz="1800" dirty="0" smtClean="0">
                <a:latin typeface="Courier New" pitchFamily="49" charset="0"/>
                <a:ea typeface="PMingLiU" pitchFamily="18" charset="-120"/>
              </a:rPr>
              <a:t>+2</a:t>
            </a:r>
            <a:r>
              <a:rPr lang="en-US" altLang="zh-TW" sz="1800" i="1" dirty="0" smtClean="0">
                <a:latin typeface="Courier New" pitchFamily="49" charset="0"/>
                <a:ea typeface="PMingLiU" pitchFamily="18" charset="-120"/>
              </a:rPr>
              <a:t>xz </a:t>
            </a:r>
            <a:r>
              <a:rPr lang="en-US" altLang="zh-TW" sz="1800" dirty="0" smtClean="0">
                <a:latin typeface="Courier New" pitchFamily="49" charset="0"/>
                <a:ea typeface="PMingLiU" pitchFamily="18" charset="-120"/>
              </a:rPr>
              <a:t>+6</a:t>
            </a:r>
            <a:r>
              <a:rPr lang="en-US" altLang="zh-TW" sz="1800" i="1" dirty="0" smtClean="0">
                <a:latin typeface="Courier New" pitchFamily="49" charset="0"/>
                <a:ea typeface="PMingLiU" pitchFamily="18" charset="-120"/>
              </a:rPr>
              <a:t>yz </a:t>
            </a:r>
            <a:r>
              <a:rPr lang="en-US" altLang="zh-TW" sz="1800" dirty="0" smtClean="0">
                <a:latin typeface="Courier New" pitchFamily="49" charset="0"/>
                <a:ea typeface="PMingLiU" pitchFamily="18" charset="-120"/>
              </a:rPr>
              <a:t>+5</a:t>
            </a:r>
            <a:r>
              <a:rPr lang="en-US" altLang="zh-TW" sz="1800" i="1" dirty="0" smtClean="0">
                <a:latin typeface="Courier New" pitchFamily="49" charset="0"/>
                <a:ea typeface="PMingLiU" pitchFamily="18" charset="-120"/>
              </a:rPr>
              <a:t>x </a:t>
            </a:r>
            <a:r>
              <a:rPr lang="en-US" altLang="zh-TW" sz="1800" dirty="0" smtClean="0">
                <a:latin typeface="Courier New" pitchFamily="49" charset="0"/>
                <a:ea typeface="PMingLiU" pitchFamily="18" charset="-120"/>
              </a:rPr>
              <a:t>+3</a:t>
            </a:r>
            <a:r>
              <a:rPr lang="en-US" altLang="zh-TW" sz="1800" i="1" dirty="0" smtClean="0">
                <a:latin typeface="Courier New" pitchFamily="49" charset="0"/>
                <a:ea typeface="PMingLiU" pitchFamily="18" charset="-120"/>
              </a:rPr>
              <a:t>y </a:t>
            </a:r>
            <a:r>
              <a:rPr lang="en-US" altLang="zh-TW" sz="1800" dirty="0" smtClean="0">
                <a:latin typeface="Courier New" pitchFamily="49" charset="0"/>
                <a:ea typeface="PMingLiU" pitchFamily="18" charset="-120"/>
              </a:rPr>
              <a:t>+5</a:t>
            </a:r>
            <a:r>
              <a:rPr lang="en-US" altLang="zh-TW" sz="1800" i="1" dirty="0" smtClean="0">
                <a:latin typeface="Courier New" pitchFamily="49" charset="0"/>
                <a:ea typeface="PMingLiU" pitchFamily="18" charset="-120"/>
              </a:rPr>
              <a:t>z </a:t>
            </a:r>
            <a:r>
              <a:rPr lang="en-US" altLang="zh-TW" sz="1800" dirty="0" smtClean="0">
                <a:latin typeface="Courier New" pitchFamily="49" charset="0"/>
                <a:ea typeface="PMingLiU" pitchFamily="18" charset="-120"/>
              </a:rPr>
              <a:t>+ 1 = 0</a:t>
            </a:r>
          </a:p>
          <a:p>
            <a:pPr>
              <a:buFontTx/>
              <a:buNone/>
            </a:pPr>
            <a:r>
              <a:rPr lang="en-US" altLang="zh-TW" sz="1800" dirty="0" smtClean="0">
                <a:latin typeface="Courier New" pitchFamily="49" charset="0"/>
                <a:ea typeface="PMingLiU" pitchFamily="18" charset="-120"/>
              </a:rPr>
              <a:t>3</a:t>
            </a:r>
            <a:r>
              <a:rPr lang="en-US" altLang="zh-TW" sz="1800" i="1" dirty="0" smtClean="0">
                <a:latin typeface="Courier New" pitchFamily="49" charset="0"/>
                <a:ea typeface="PMingLiU" pitchFamily="18" charset="-120"/>
              </a:rPr>
              <a:t>x</a:t>
            </a:r>
            <a:r>
              <a:rPr lang="en-US" altLang="zh-TW" sz="1800" baseline="30000" dirty="0" smtClean="0">
                <a:latin typeface="Courier New" pitchFamily="49" charset="0"/>
                <a:ea typeface="PMingLiU" pitchFamily="18" charset="-120"/>
              </a:rPr>
              <a:t>2 </a:t>
            </a:r>
            <a:r>
              <a:rPr lang="en-US" altLang="zh-TW" sz="1800" dirty="0" smtClean="0">
                <a:latin typeface="Courier New" pitchFamily="49" charset="0"/>
                <a:ea typeface="PMingLiU" pitchFamily="18" charset="-120"/>
              </a:rPr>
              <a:t>+2</a:t>
            </a:r>
            <a:r>
              <a:rPr lang="en-US" altLang="zh-TW" sz="1800" i="1" dirty="0" smtClean="0">
                <a:latin typeface="Courier New" pitchFamily="49" charset="0"/>
                <a:ea typeface="PMingLiU" pitchFamily="18" charset="-120"/>
              </a:rPr>
              <a:t>y</a:t>
            </a:r>
            <a:r>
              <a:rPr lang="en-US" altLang="zh-TW" sz="1800" baseline="30000" dirty="0" smtClean="0">
                <a:latin typeface="Courier New" pitchFamily="49" charset="0"/>
                <a:ea typeface="PMingLiU" pitchFamily="18" charset="-120"/>
              </a:rPr>
              <a:t>2 </a:t>
            </a:r>
            <a:r>
              <a:rPr lang="en-US" altLang="zh-TW" sz="1800" dirty="0" smtClean="0">
                <a:latin typeface="Courier New" pitchFamily="49" charset="0"/>
                <a:ea typeface="PMingLiU" pitchFamily="18" charset="-120"/>
              </a:rPr>
              <a:t>+3</a:t>
            </a:r>
            <a:r>
              <a:rPr lang="en-US" altLang="zh-TW" sz="1800" i="1" dirty="0" smtClean="0">
                <a:latin typeface="Courier New" pitchFamily="49" charset="0"/>
                <a:ea typeface="PMingLiU" pitchFamily="18" charset="-120"/>
              </a:rPr>
              <a:t>z</a:t>
            </a:r>
            <a:r>
              <a:rPr lang="en-US" altLang="zh-TW" sz="1800" baseline="30000" dirty="0" smtClean="0">
                <a:latin typeface="Courier New" pitchFamily="49" charset="0"/>
                <a:ea typeface="PMingLiU" pitchFamily="18" charset="-120"/>
              </a:rPr>
              <a:t>2 </a:t>
            </a:r>
            <a:r>
              <a:rPr lang="en-US" altLang="zh-TW" sz="1800" dirty="0" smtClean="0">
                <a:latin typeface="Courier New" pitchFamily="49" charset="0"/>
                <a:ea typeface="PMingLiU" pitchFamily="18" charset="-120"/>
              </a:rPr>
              <a:t>+4</a:t>
            </a:r>
            <a:r>
              <a:rPr lang="en-US" altLang="zh-TW" sz="1800" i="1" dirty="0" smtClean="0">
                <a:latin typeface="Courier New" pitchFamily="49" charset="0"/>
                <a:ea typeface="PMingLiU" pitchFamily="18" charset="-120"/>
              </a:rPr>
              <a:t>xy </a:t>
            </a:r>
            <a:r>
              <a:rPr lang="en-US" altLang="zh-TW" sz="1800" dirty="0" smtClean="0">
                <a:latin typeface="Courier New" pitchFamily="49" charset="0"/>
                <a:ea typeface="PMingLiU" pitchFamily="18" charset="-120"/>
              </a:rPr>
              <a:t>+6</a:t>
            </a:r>
            <a:r>
              <a:rPr lang="en-US" altLang="zh-TW" sz="1800" i="1" dirty="0" smtClean="0">
                <a:latin typeface="Courier New" pitchFamily="49" charset="0"/>
                <a:ea typeface="PMingLiU" pitchFamily="18" charset="-120"/>
              </a:rPr>
              <a:t>xz </a:t>
            </a:r>
            <a:r>
              <a:rPr lang="en-US" altLang="zh-TW" sz="1800" dirty="0" smtClean="0">
                <a:latin typeface="Courier New" pitchFamily="49" charset="0"/>
                <a:ea typeface="PMingLiU" pitchFamily="18" charset="-120"/>
              </a:rPr>
              <a:t>+2</a:t>
            </a:r>
            <a:r>
              <a:rPr lang="en-US" altLang="zh-TW" sz="1800" i="1" dirty="0" smtClean="0">
                <a:latin typeface="Courier New" pitchFamily="49" charset="0"/>
                <a:ea typeface="PMingLiU" pitchFamily="18" charset="-120"/>
              </a:rPr>
              <a:t>yz </a:t>
            </a:r>
            <a:r>
              <a:rPr lang="en-US" altLang="zh-TW" sz="1800" dirty="0" smtClean="0">
                <a:latin typeface="Courier New" pitchFamily="49" charset="0"/>
                <a:ea typeface="PMingLiU" pitchFamily="18" charset="-120"/>
              </a:rPr>
              <a:t>+6</a:t>
            </a:r>
            <a:r>
              <a:rPr lang="en-US" altLang="zh-TW" sz="1800" i="1" dirty="0" smtClean="0">
                <a:latin typeface="Courier New" pitchFamily="49" charset="0"/>
                <a:ea typeface="PMingLiU" pitchFamily="18" charset="-120"/>
              </a:rPr>
              <a:t>x </a:t>
            </a:r>
            <a:r>
              <a:rPr lang="en-US" altLang="zh-TW" sz="1800" dirty="0" smtClean="0">
                <a:latin typeface="Courier New" pitchFamily="49" charset="0"/>
                <a:ea typeface="PMingLiU" pitchFamily="18" charset="-120"/>
              </a:rPr>
              <a:t>+4</a:t>
            </a:r>
            <a:r>
              <a:rPr lang="en-US" altLang="zh-TW" sz="1800" i="1" dirty="0" smtClean="0">
                <a:latin typeface="Courier New" pitchFamily="49" charset="0"/>
                <a:ea typeface="PMingLiU" pitchFamily="18" charset="-120"/>
              </a:rPr>
              <a:t>y </a:t>
            </a:r>
            <a:r>
              <a:rPr lang="en-US" altLang="zh-TW" sz="1800" dirty="0" smtClean="0">
                <a:latin typeface="Courier New" pitchFamily="49" charset="0"/>
                <a:ea typeface="PMingLiU" pitchFamily="18" charset="-120"/>
              </a:rPr>
              <a:t>+3</a:t>
            </a:r>
            <a:r>
              <a:rPr lang="en-US" altLang="zh-TW" sz="1800" i="1" dirty="0" smtClean="0">
                <a:latin typeface="Courier New" pitchFamily="49" charset="0"/>
                <a:ea typeface="PMingLiU" pitchFamily="18" charset="-120"/>
              </a:rPr>
              <a:t>z </a:t>
            </a:r>
            <a:r>
              <a:rPr lang="en-US" altLang="zh-TW" sz="1800" dirty="0" smtClean="0">
                <a:latin typeface="Courier New" pitchFamily="49" charset="0"/>
                <a:ea typeface="PMingLiU" pitchFamily="18" charset="-120"/>
              </a:rPr>
              <a:t>+ 2 = 0</a:t>
            </a:r>
          </a:p>
          <a:p>
            <a:pPr>
              <a:buFontTx/>
              <a:buNone/>
            </a:pPr>
            <a:r>
              <a:rPr lang="en-US" altLang="zh-TW" sz="1800" dirty="0" smtClean="0">
                <a:latin typeface="Courier New" pitchFamily="49" charset="0"/>
                <a:ea typeface="PMingLiU" pitchFamily="18" charset="-120"/>
              </a:rPr>
              <a:t>2</a:t>
            </a:r>
            <a:r>
              <a:rPr lang="en-US" altLang="zh-TW" sz="1800" i="1" dirty="0" smtClean="0">
                <a:latin typeface="Courier New" pitchFamily="49" charset="0"/>
                <a:ea typeface="PMingLiU" pitchFamily="18" charset="-120"/>
              </a:rPr>
              <a:t>x</a:t>
            </a:r>
            <a:r>
              <a:rPr lang="en-US" altLang="zh-TW" sz="1800" baseline="30000" dirty="0" smtClean="0">
                <a:latin typeface="Courier New" pitchFamily="49" charset="0"/>
                <a:ea typeface="PMingLiU" pitchFamily="18" charset="-120"/>
              </a:rPr>
              <a:t>2 </a:t>
            </a:r>
            <a:r>
              <a:rPr lang="en-US" altLang="zh-TW" sz="1800" dirty="0" smtClean="0">
                <a:latin typeface="Courier New" pitchFamily="49" charset="0"/>
                <a:ea typeface="PMingLiU" pitchFamily="18" charset="-120"/>
              </a:rPr>
              <a:t>+3</a:t>
            </a:r>
            <a:r>
              <a:rPr lang="en-US" altLang="zh-TW" sz="1800" i="1" dirty="0" smtClean="0">
                <a:latin typeface="Courier New" pitchFamily="49" charset="0"/>
                <a:ea typeface="PMingLiU" pitchFamily="18" charset="-120"/>
              </a:rPr>
              <a:t>y</a:t>
            </a:r>
            <a:r>
              <a:rPr lang="en-US" altLang="zh-TW" sz="1800" baseline="30000" dirty="0" smtClean="0">
                <a:latin typeface="Courier New" pitchFamily="49" charset="0"/>
                <a:ea typeface="PMingLiU" pitchFamily="18" charset="-120"/>
              </a:rPr>
              <a:t>2 </a:t>
            </a:r>
            <a:r>
              <a:rPr lang="en-US" altLang="zh-TW" sz="1800" dirty="0" smtClean="0">
                <a:latin typeface="Courier New" pitchFamily="49" charset="0"/>
                <a:ea typeface="PMingLiU" pitchFamily="18" charset="-120"/>
              </a:rPr>
              <a:t>+2</a:t>
            </a:r>
            <a:r>
              <a:rPr lang="en-US" altLang="zh-TW" sz="1800" i="1" dirty="0" smtClean="0">
                <a:latin typeface="Courier New" pitchFamily="49" charset="0"/>
                <a:ea typeface="PMingLiU" pitchFamily="18" charset="-120"/>
              </a:rPr>
              <a:t>z</a:t>
            </a:r>
            <a:r>
              <a:rPr lang="en-US" altLang="zh-TW" sz="1800" baseline="30000" dirty="0" smtClean="0">
                <a:latin typeface="Courier New" pitchFamily="49" charset="0"/>
                <a:ea typeface="PMingLiU" pitchFamily="18" charset="-120"/>
              </a:rPr>
              <a:t>2 </a:t>
            </a:r>
            <a:r>
              <a:rPr lang="en-US" altLang="zh-TW" sz="1800" dirty="0" smtClean="0">
                <a:latin typeface="Courier New" pitchFamily="49" charset="0"/>
                <a:ea typeface="PMingLiU" pitchFamily="18" charset="-120"/>
              </a:rPr>
              <a:t>+5</a:t>
            </a:r>
            <a:r>
              <a:rPr lang="en-US" altLang="zh-TW" sz="1800" i="1" dirty="0" smtClean="0">
                <a:latin typeface="Courier New" pitchFamily="49" charset="0"/>
                <a:ea typeface="PMingLiU" pitchFamily="18" charset="-120"/>
              </a:rPr>
              <a:t>xy      </a:t>
            </a:r>
            <a:r>
              <a:rPr lang="en-US" altLang="zh-TW" sz="1800" dirty="0" smtClean="0">
                <a:latin typeface="Courier New" pitchFamily="49" charset="0"/>
                <a:ea typeface="PMingLiU" pitchFamily="18" charset="-120"/>
              </a:rPr>
              <a:t>+2</a:t>
            </a:r>
            <a:r>
              <a:rPr lang="en-US" altLang="zh-TW" sz="1800" i="1" dirty="0" smtClean="0">
                <a:latin typeface="Courier New" pitchFamily="49" charset="0"/>
                <a:ea typeface="PMingLiU" pitchFamily="18" charset="-120"/>
              </a:rPr>
              <a:t>yz </a:t>
            </a:r>
            <a:r>
              <a:rPr lang="en-US" altLang="zh-TW" sz="1800" dirty="0" smtClean="0">
                <a:latin typeface="Courier New" pitchFamily="49" charset="0"/>
                <a:ea typeface="PMingLiU" pitchFamily="18" charset="-120"/>
              </a:rPr>
              <a:t>+4</a:t>
            </a:r>
            <a:r>
              <a:rPr lang="en-US" altLang="zh-TW" sz="1800" i="1" dirty="0" smtClean="0">
                <a:latin typeface="Courier New" pitchFamily="49" charset="0"/>
                <a:ea typeface="PMingLiU" pitchFamily="18" charset="-120"/>
              </a:rPr>
              <a:t>x </a:t>
            </a:r>
            <a:r>
              <a:rPr lang="en-US" altLang="zh-TW" sz="1800" dirty="0" smtClean="0">
                <a:latin typeface="Courier New" pitchFamily="49" charset="0"/>
                <a:ea typeface="PMingLiU" pitchFamily="18" charset="-120"/>
              </a:rPr>
              <a:t>+ </a:t>
            </a:r>
            <a:r>
              <a:rPr lang="en-US" altLang="zh-TW" sz="1800" i="1" dirty="0" smtClean="0">
                <a:latin typeface="Courier New" pitchFamily="49" charset="0"/>
                <a:ea typeface="PMingLiU" pitchFamily="18" charset="-120"/>
              </a:rPr>
              <a:t>y </a:t>
            </a:r>
            <a:r>
              <a:rPr lang="en-US" altLang="zh-TW" sz="1800" dirty="0" smtClean="0">
                <a:latin typeface="Courier New" pitchFamily="49" charset="0"/>
                <a:ea typeface="PMingLiU" pitchFamily="18" charset="-120"/>
              </a:rPr>
              <a:t>+ </a:t>
            </a:r>
            <a:r>
              <a:rPr lang="en-US" altLang="zh-TW" sz="1800" i="1" dirty="0" smtClean="0">
                <a:latin typeface="Courier New" pitchFamily="49" charset="0"/>
                <a:ea typeface="PMingLiU" pitchFamily="18" charset="-120"/>
              </a:rPr>
              <a:t>z </a:t>
            </a:r>
            <a:r>
              <a:rPr lang="en-US" altLang="zh-TW" sz="1800" dirty="0" smtClean="0">
                <a:latin typeface="Courier New" pitchFamily="49" charset="0"/>
                <a:ea typeface="PMingLiU" pitchFamily="18" charset="-120"/>
              </a:rPr>
              <a:t>+ 4 = 0</a:t>
            </a:r>
          </a:p>
          <a:p>
            <a:pPr>
              <a:buFontTx/>
              <a:buNone/>
            </a:pPr>
            <a:r>
              <a:rPr lang="en-US" altLang="zh-TW" sz="1800" dirty="0" smtClean="0">
                <a:latin typeface="Courier New" pitchFamily="49" charset="0"/>
                <a:ea typeface="PMingLiU" pitchFamily="18" charset="-120"/>
              </a:rPr>
              <a:t>6</a:t>
            </a:r>
            <a:r>
              <a:rPr lang="en-US" altLang="zh-TW" sz="1800" i="1" dirty="0" smtClean="0">
                <a:latin typeface="Courier New" pitchFamily="49" charset="0"/>
                <a:ea typeface="PMingLiU" pitchFamily="18" charset="-120"/>
              </a:rPr>
              <a:t>x</a:t>
            </a:r>
            <a:r>
              <a:rPr lang="en-US" altLang="zh-TW" sz="1800" baseline="30000" dirty="0" smtClean="0">
                <a:latin typeface="Courier New" pitchFamily="49" charset="0"/>
                <a:ea typeface="PMingLiU" pitchFamily="18" charset="-120"/>
              </a:rPr>
              <a:t>2 </a:t>
            </a:r>
            <a:r>
              <a:rPr lang="en-US" altLang="zh-TW" sz="1800" dirty="0" smtClean="0">
                <a:latin typeface="Courier New" pitchFamily="49" charset="0"/>
                <a:ea typeface="PMingLiU" pitchFamily="18" charset="-120"/>
              </a:rPr>
              <a:t>+3</a:t>
            </a:r>
            <a:r>
              <a:rPr lang="en-US" altLang="zh-TW" sz="1800" i="1" dirty="0" smtClean="0">
                <a:latin typeface="Courier New" pitchFamily="49" charset="0"/>
                <a:ea typeface="PMingLiU" pitchFamily="18" charset="-120"/>
              </a:rPr>
              <a:t>y</a:t>
            </a:r>
            <a:r>
              <a:rPr lang="en-US" altLang="zh-TW" sz="1800" baseline="30000" dirty="0" smtClean="0">
                <a:latin typeface="Courier New" pitchFamily="49" charset="0"/>
                <a:ea typeface="PMingLiU" pitchFamily="18" charset="-120"/>
              </a:rPr>
              <a:t>2 </a:t>
            </a:r>
            <a:r>
              <a:rPr lang="en-US" altLang="zh-TW" sz="1800" dirty="0" smtClean="0">
                <a:latin typeface="Courier New" pitchFamily="49" charset="0"/>
                <a:ea typeface="PMingLiU" pitchFamily="18" charset="-120"/>
              </a:rPr>
              <a:t>+3</a:t>
            </a:r>
            <a:r>
              <a:rPr lang="en-US" altLang="zh-TW" sz="1800" i="1" dirty="0" smtClean="0">
                <a:latin typeface="Courier New" pitchFamily="49" charset="0"/>
                <a:ea typeface="PMingLiU" pitchFamily="18" charset="-120"/>
              </a:rPr>
              <a:t>z</a:t>
            </a:r>
            <a:r>
              <a:rPr lang="en-US" altLang="zh-TW" sz="1800" baseline="30000" dirty="0" smtClean="0">
                <a:latin typeface="Courier New" pitchFamily="49" charset="0"/>
                <a:ea typeface="PMingLiU" pitchFamily="18" charset="-120"/>
              </a:rPr>
              <a:t>2         </a:t>
            </a:r>
            <a:r>
              <a:rPr lang="en-US" altLang="zh-TW" sz="1800" dirty="0" smtClean="0">
                <a:latin typeface="Courier New" pitchFamily="49" charset="0"/>
                <a:ea typeface="PMingLiU" pitchFamily="18" charset="-120"/>
              </a:rPr>
              <a:t>+5</a:t>
            </a:r>
            <a:r>
              <a:rPr lang="en-US" altLang="zh-TW" sz="1800" i="1" dirty="0" smtClean="0">
                <a:latin typeface="Courier New" pitchFamily="49" charset="0"/>
                <a:ea typeface="PMingLiU" pitchFamily="18" charset="-120"/>
              </a:rPr>
              <a:t>xz </a:t>
            </a:r>
            <a:r>
              <a:rPr lang="en-US" altLang="zh-TW" sz="1800" dirty="0" smtClean="0">
                <a:latin typeface="Courier New" pitchFamily="49" charset="0"/>
                <a:ea typeface="PMingLiU" pitchFamily="18" charset="-120"/>
              </a:rPr>
              <a:t>+ </a:t>
            </a:r>
            <a:r>
              <a:rPr lang="en-US" altLang="zh-TW" sz="1800" i="1" dirty="0" err="1" smtClean="0">
                <a:latin typeface="Courier New" pitchFamily="49" charset="0"/>
                <a:ea typeface="PMingLiU" pitchFamily="18" charset="-120"/>
              </a:rPr>
              <a:t>yz</a:t>
            </a:r>
            <a:r>
              <a:rPr lang="en-US" altLang="zh-TW" sz="1800" i="1" dirty="0" smtClean="0">
                <a:latin typeface="Courier New" pitchFamily="49" charset="0"/>
                <a:ea typeface="PMingLiU" pitchFamily="18" charset="-120"/>
              </a:rPr>
              <a:t>   </a:t>
            </a:r>
            <a:r>
              <a:rPr lang="en-US" altLang="zh-TW" sz="1800" dirty="0" smtClean="0">
                <a:latin typeface="Courier New" pitchFamily="49" charset="0"/>
                <a:ea typeface="PMingLiU" pitchFamily="18" charset="-120"/>
              </a:rPr>
              <a:t>+  5</a:t>
            </a:r>
            <a:r>
              <a:rPr lang="en-US" altLang="zh-TW" sz="1800" i="1" dirty="0" smtClean="0">
                <a:latin typeface="Courier New" pitchFamily="49" charset="0"/>
                <a:ea typeface="PMingLiU" pitchFamily="18" charset="-120"/>
              </a:rPr>
              <a:t>y </a:t>
            </a:r>
            <a:r>
              <a:rPr lang="en-US" altLang="zh-TW" sz="1800" dirty="0" smtClean="0">
                <a:latin typeface="Courier New" pitchFamily="49" charset="0"/>
                <a:ea typeface="PMingLiU" pitchFamily="18" charset="-120"/>
              </a:rPr>
              <a:t>+2</a:t>
            </a:r>
            <a:r>
              <a:rPr lang="en-US" altLang="zh-TW" sz="1800" i="1" dirty="0" smtClean="0">
                <a:latin typeface="Courier New" pitchFamily="49" charset="0"/>
                <a:ea typeface="PMingLiU" pitchFamily="18" charset="-120"/>
              </a:rPr>
              <a:t>z </a:t>
            </a:r>
            <a:r>
              <a:rPr lang="en-US" altLang="zh-TW" sz="1800" dirty="0" smtClean="0">
                <a:latin typeface="Courier New" pitchFamily="49" charset="0"/>
                <a:ea typeface="PMingLiU" pitchFamily="18" charset="-120"/>
              </a:rPr>
              <a:t>+ 2 = 0</a:t>
            </a:r>
          </a:p>
          <a:p>
            <a:pPr>
              <a:buFontTx/>
              <a:buNone/>
            </a:pPr>
            <a:endParaRPr lang="en-US" altLang="zh-TW" sz="1800" dirty="0" smtClean="0">
              <a:latin typeface="Courier New" pitchFamily="49" charset="0"/>
              <a:ea typeface="PMingLiU" pitchFamily="18" charset="-120"/>
            </a:endParaRPr>
          </a:p>
          <a:p>
            <a:pPr>
              <a:buFontTx/>
              <a:buNone/>
            </a:pPr>
            <a:r>
              <a:rPr lang="en-US" altLang="zh-TW" sz="2000" dirty="0" err="1" smtClean="0">
                <a:ea typeface="PMingLiU" pitchFamily="18" charset="-120"/>
              </a:rPr>
              <a:t>Linearize</a:t>
            </a:r>
            <a:r>
              <a:rPr lang="en-US" altLang="zh-TW" sz="2000" dirty="0" smtClean="0">
                <a:ea typeface="PMingLiU" pitchFamily="18" charset="-120"/>
              </a:rPr>
              <a:t> by assigning quadratic monomial terms to new variables:</a:t>
            </a:r>
          </a:p>
          <a:p>
            <a:pPr lvl="1">
              <a:buFontTx/>
              <a:buNone/>
            </a:pPr>
            <a:r>
              <a:rPr lang="en-US" altLang="zh-TW" sz="1800" i="1" dirty="0" smtClean="0">
                <a:latin typeface="Courier New" pitchFamily="49" charset="0"/>
                <a:ea typeface="PMingLiU" pitchFamily="18" charset="-120"/>
              </a:rPr>
              <a:t> x</a:t>
            </a:r>
            <a:r>
              <a:rPr lang="en-US" altLang="zh-TW" sz="1800" baseline="30000" dirty="0" smtClean="0">
                <a:latin typeface="Courier New" pitchFamily="49" charset="0"/>
                <a:ea typeface="PMingLiU" pitchFamily="18" charset="-120"/>
              </a:rPr>
              <a:t>2</a:t>
            </a:r>
            <a:r>
              <a:rPr lang="en-US" altLang="zh-TW" sz="1800" dirty="0" smtClean="0">
                <a:latin typeface="Courier New" pitchFamily="49" charset="0"/>
                <a:ea typeface="PMingLiU" pitchFamily="18" charset="-120"/>
                <a:sym typeface="Wingdings" pitchFamily="2" charset="2"/>
              </a:rPr>
              <a:t>A</a:t>
            </a:r>
            <a:r>
              <a:rPr lang="en-US" altLang="zh-TW" sz="1800" dirty="0" smtClean="0">
                <a:latin typeface="Courier New" pitchFamily="49" charset="0"/>
                <a:ea typeface="PMingLiU" pitchFamily="18" charset="-120"/>
              </a:rPr>
              <a:t>,</a:t>
            </a:r>
            <a:r>
              <a:rPr lang="en-US" altLang="zh-TW" sz="1800" baseline="30000" dirty="0" smtClean="0">
                <a:latin typeface="Courier New" pitchFamily="49" charset="0"/>
                <a:ea typeface="PMingLiU" pitchFamily="18" charset="-120"/>
              </a:rPr>
              <a:t> </a:t>
            </a:r>
            <a:r>
              <a:rPr lang="en-US" altLang="zh-TW" sz="1800" i="1" dirty="0" smtClean="0">
                <a:latin typeface="Courier New" pitchFamily="49" charset="0"/>
                <a:ea typeface="PMingLiU" pitchFamily="18" charset="-120"/>
              </a:rPr>
              <a:t>y</a:t>
            </a:r>
            <a:r>
              <a:rPr lang="en-US" altLang="zh-TW" sz="1800" baseline="30000" dirty="0" smtClean="0">
                <a:latin typeface="Courier New" pitchFamily="49" charset="0"/>
                <a:ea typeface="PMingLiU" pitchFamily="18" charset="-120"/>
              </a:rPr>
              <a:t>2</a:t>
            </a:r>
            <a:r>
              <a:rPr lang="en-US" altLang="zh-TW" sz="1800" dirty="0" smtClean="0">
                <a:latin typeface="Courier New" pitchFamily="49" charset="0"/>
                <a:ea typeface="PMingLiU" pitchFamily="18" charset="-120"/>
                <a:sym typeface="Wingdings" pitchFamily="2" charset="2"/>
              </a:rPr>
              <a:t>B</a:t>
            </a:r>
            <a:r>
              <a:rPr lang="en-US" altLang="zh-TW" sz="1800" dirty="0" smtClean="0">
                <a:latin typeface="Courier New" pitchFamily="49" charset="0"/>
                <a:ea typeface="PMingLiU" pitchFamily="18" charset="-120"/>
              </a:rPr>
              <a:t>, </a:t>
            </a:r>
            <a:r>
              <a:rPr lang="en-US" altLang="zh-TW" sz="1800" i="1" dirty="0" smtClean="0">
                <a:latin typeface="Courier New" pitchFamily="49" charset="0"/>
                <a:ea typeface="PMingLiU" pitchFamily="18" charset="-120"/>
              </a:rPr>
              <a:t>z</a:t>
            </a:r>
            <a:r>
              <a:rPr lang="en-US" altLang="zh-TW" sz="1800" baseline="30000" dirty="0" smtClean="0">
                <a:latin typeface="Courier New" pitchFamily="49" charset="0"/>
                <a:ea typeface="PMingLiU" pitchFamily="18" charset="-120"/>
              </a:rPr>
              <a:t>2</a:t>
            </a:r>
            <a:r>
              <a:rPr lang="en-US" altLang="zh-TW" sz="1800" dirty="0" smtClean="0">
                <a:latin typeface="Courier New" pitchFamily="49" charset="0"/>
                <a:ea typeface="PMingLiU" pitchFamily="18" charset="-120"/>
                <a:sym typeface="Wingdings" pitchFamily="2" charset="2"/>
              </a:rPr>
              <a:t>C,</a:t>
            </a:r>
            <a:r>
              <a:rPr lang="en-US" altLang="zh-TW" sz="1800" dirty="0" smtClean="0">
                <a:latin typeface="Courier New" pitchFamily="49" charset="0"/>
                <a:ea typeface="PMingLiU" pitchFamily="18" charset="-120"/>
              </a:rPr>
              <a:t> </a:t>
            </a:r>
            <a:r>
              <a:rPr lang="en-US" altLang="zh-TW" sz="1800" dirty="0" err="1" smtClean="0">
                <a:latin typeface="Courier New" pitchFamily="49" charset="0"/>
                <a:ea typeface="PMingLiU" pitchFamily="18" charset="-120"/>
              </a:rPr>
              <a:t>xy</a:t>
            </a:r>
            <a:r>
              <a:rPr lang="en-US" altLang="zh-TW" sz="1800" dirty="0" err="1" smtClean="0">
                <a:latin typeface="Courier New" pitchFamily="49" charset="0"/>
                <a:ea typeface="PMingLiU" pitchFamily="18" charset="-120"/>
                <a:sym typeface="Wingdings" pitchFamily="2" charset="2"/>
              </a:rPr>
              <a:t>D</a:t>
            </a:r>
            <a:r>
              <a:rPr lang="en-US" altLang="zh-TW" sz="1800" dirty="0" smtClean="0">
                <a:latin typeface="Courier New" pitchFamily="49" charset="0"/>
                <a:ea typeface="PMingLiU" pitchFamily="18" charset="-120"/>
                <a:sym typeface="Wingdings" pitchFamily="2" charset="2"/>
              </a:rPr>
              <a:t>,</a:t>
            </a:r>
            <a:r>
              <a:rPr lang="en-US" altLang="zh-TW" sz="1800" dirty="0" smtClean="0">
                <a:latin typeface="Courier New" pitchFamily="49" charset="0"/>
                <a:ea typeface="PMingLiU" pitchFamily="18" charset="-120"/>
              </a:rPr>
              <a:t> </a:t>
            </a:r>
            <a:r>
              <a:rPr lang="en-US" altLang="zh-TW" sz="1800" dirty="0" err="1" smtClean="0">
                <a:latin typeface="Courier New" pitchFamily="49" charset="0"/>
                <a:ea typeface="PMingLiU" pitchFamily="18" charset="-120"/>
              </a:rPr>
              <a:t>xz</a:t>
            </a:r>
            <a:r>
              <a:rPr lang="en-US" altLang="zh-TW" sz="1800" dirty="0" err="1" smtClean="0">
                <a:latin typeface="Courier New" pitchFamily="49" charset="0"/>
                <a:ea typeface="PMingLiU" pitchFamily="18" charset="-120"/>
                <a:sym typeface="Wingdings" pitchFamily="2" charset="2"/>
              </a:rPr>
              <a:t>E</a:t>
            </a:r>
            <a:r>
              <a:rPr lang="en-US" altLang="zh-TW" sz="1800" dirty="0" smtClean="0">
                <a:latin typeface="Courier New" pitchFamily="49" charset="0"/>
                <a:ea typeface="PMingLiU" pitchFamily="18" charset="-120"/>
                <a:sym typeface="Wingdings" pitchFamily="2" charset="2"/>
              </a:rPr>
              <a:t>,</a:t>
            </a:r>
            <a:r>
              <a:rPr lang="en-US" altLang="zh-TW" sz="1800" dirty="0" smtClean="0">
                <a:latin typeface="Courier New" pitchFamily="49" charset="0"/>
                <a:ea typeface="PMingLiU" pitchFamily="18" charset="-120"/>
              </a:rPr>
              <a:t> </a:t>
            </a:r>
            <a:r>
              <a:rPr lang="en-US" altLang="zh-TW" sz="1800" dirty="0" err="1" smtClean="0">
                <a:latin typeface="Courier New" pitchFamily="49" charset="0"/>
                <a:ea typeface="PMingLiU" pitchFamily="18" charset="-120"/>
              </a:rPr>
              <a:t>yz</a:t>
            </a:r>
            <a:r>
              <a:rPr lang="en-US" altLang="zh-TW" sz="1800" dirty="0" err="1" smtClean="0">
                <a:latin typeface="Courier New" pitchFamily="49" charset="0"/>
                <a:ea typeface="PMingLiU" pitchFamily="18" charset="-120"/>
                <a:sym typeface="Wingdings" pitchFamily="2" charset="2"/>
              </a:rPr>
              <a:t>F</a:t>
            </a:r>
            <a:endParaRPr lang="en-US" altLang="zh-TW" sz="1800" dirty="0" smtClean="0">
              <a:latin typeface="Courier New" pitchFamily="49" charset="0"/>
              <a:ea typeface="PMingLiU" pitchFamily="18" charset="-120"/>
            </a:endParaRPr>
          </a:p>
          <a:p>
            <a:pPr>
              <a:buFontTx/>
              <a:buNone/>
            </a:pPr>
            <a:r>
              <a:rPr lang="en-US" altLang="zh-TW" sz="1800" i="1" dirty="0" smtClean="0">
                <a:latin typeface="Courier New" pitchFamily="49" charset="0"/>
                <a:ea typeface="PMingLiU" pitchFamily="18" charset="-120"/>
              </a:rPr>
              <a:t> A</a:t>
            </a:r>
            <a:r>
              <a:rPr lang="en-US" altLang="zh-TW" sz="1800" dirty="0" smtClean="0">
                <a:latin typeface="Courier New" pitchFamily="49" charset="0"/>
                <a:ea typeface="PMingLiU" pitchFamily="18" charset="-120"/>
              </a:rPr>
              <a:t> +4</a:t>
            </a:r>
            <a:r>
              <a:rPr lang="en-US" altLang="zh-TW" sz="1800" i="1" dirty="0" smtClean="0">
                <a:latin typeface="Courier New" pitchFamily="49" charset="0"/>
                <a:ea typeface="PMingLiU" pitchFamily="18" charset="-120"/>
              </a:rPr>
              <a:t>B</a:t>
            </a:r>
            <a:r>
              <a:rPr lang="en-US" altLang="zh-TW" sz="1800" dirty="0" smtClean="0">
                <a:latin typeface="Courier New" pitchFamily="49" charset="0"/>
                <a:ea typeface="PMingLiU" pitchFamily="18" charset="-120"/>
              </a:rPr>
              <a:t> + </a:t>
            </a:r>
            <a:r>
              <a:rPr lang="en-US" altLang="zh-TW" sz="1800" i="1" dirty="0" smtClean="0">
                <a:latin typeface="Courier New" pitchFamily="49" charset="0"/>
                <a:ea typeface="PMingLiU" pitchFamily="18" charset="-120"/>
              </a:rPr>
              <a:t>C</a:t>
            </a:r>
            <a:r>
              <a:rPr lang="en-US" altLang="zh-TW" sz="1800" dirty="0" smtClean="0">
                <a:latin typeface="Courier New" pitchFamily="49" charset="0"/>
                <a:ea typeface="PMingLiU" pitchFamily="18" charset="-120"/>
              </a:rPr>
              <a:t> +5</a:t>
            </a:r>
            <a:r>
              <a:rPr lang="en-US" altLang="zh-TW" sz="1800" i="1" dirty="0" smtClean="0">
                <a:latin typeface="Courier New" pitchFamily="49" charset="0"/>
                <a:ea typeface="PMingLiU" pitchFamily="18" charset="-120"/>
              </a:rPr>
              <a:t>D </a:t>
            </a:r>
            <a:r>
              <a:rPr lang="en-US" altLang="zh-TW" sz="1800" dirty="0" smtClean="0">
                <a:latin typeface="Courier New" pitchFamily="49" charset="0"/>
                <a:ea typeface="PMingLiU" pitchFamily="18" charset="-120"/>
              </a:rPr>
              <a:t>+2</a:t>
            </a:r>
            <a:r>
              <a:rPr lang="en-US" altLang="zh-TW" sz="1800" i="1" dirty="0" smtClean="0">
                <a:latin typeface="Courier New" pitchFamily="49" charset="0"/>
                <a:ea typeface="PMingLiU" pitchFamily="18" charset="-120"/>
              </a:rPr>
              <a:t>E </a:t>
            </a:r>
            <a:r>
              <a:rPr lang="en-US" altLang="zh-TW" sz="1800" dirty="0" smtClean="0">
                <a:latin typeface="Courier New" pitchFamily="49" charset="0"/>
                <a:ea typeface="PMingLiU" pitchFamily="18" charset="-120"/>
              </a:rPr>
              <a:t>+6</a:t>
            </a:r>
            <a:r>
              <a:rPr lang="en-US" altLang="zh-TW" sz="1800" i="1" dirty="0" smtClean="0">
                <a:latin typeface="Courier New" pitchFamily="49" charset="0"/>
                <a:ea typeface="PMingLiU" pitchFamily="18" charset="-120"/>
              </a:rPr>
              <a:t>F </a:t>
            </a:r>
            <a:r>
              <a:rPr lang="en-US" altLang="zh-TW" sz="1800" dirty="0" smtClean="0">
                <a:latin typeface="Courier New" pitchFamily="49" charset="0"/>
                <a:ea typeface="PMingLiU" pitchFamily="18" charset="-120"/>
              </a:rPr>
              <a:t>+5</a:t>
            </a:r>
            <a:r>
              <a:rPr lang="en-US" altLang="zh-TW" sz="1800" i="1" dirty="0" smtClean="0">
                <a:latin typeface="Courier New" pitchFamily="49" charset="0"/>
                <a:ea typeface="PMingLiU" pitchFamily="18" charset="-120"/>
              </a:rPr>
              <a:t>x </a:t>
            </a:r>
            <a:r>
              <a:rPr lang="en-US" altLang="zh-TW" sz="1800" dirty="0" smtClean="0">
                <a:latin typeface="Courier New" pitchFamily="49" charset="0"/>
                <a:ea typeface="PMingLiU" pitchFamily="18" charset="-120"/>
              </a:rPr>
              <a:t>+3</a:t>
            </a:r>
            <a:r>
              <a:rPr lang="en-US" altLang="zh-TW" sz="1800" i="1" dirty="0" smtClean="0">
                <a:latin typeface="Courier New" pitchFamily="49" charset="0"/>
                <a:ea typeface="PMingLiU" pitchFamily="18" charset="-120"/>
              </a:rPr>
              <a:t>y </a:t>
            </a:r>
            <a:r>
              <a:rPr lang="en-US" altLang="zh-TW" sz="1800" dirty="0" smtClean="0">
                <a:latin typeface="Courier New" pitchFamily="49" charset="0"/>
                <a:ea typeface="PMingLiU" pitchFamily="18" charset="-120"/>
              </a:rPr>
              <a:t>+5</a:t>
            </a:r>
            <a:r>
              <a:rPr lang="en-US" altLang="zh-TW" sz="1800" i="1" dirty="0" smtClean="0">
                <a:latin typeface="Courier New" pitchFamily="49" charset="0"/>
                <a:ea typeface="PMingLiU" pitchFamily="18" charset="-120"/>
              </a:rPr>
              <a:t>z </a:t>
            </a:r>
            <a:r>
              <a:rPr lang="en-US" altLang="zh-TW" sz="1800" dirty="0" smtClean="0">
                <a:latin typeface="Courier New" pitchFamily="49" charset="0"/>
                <a:ea typeface="PMingLiU" pitchFamily="18" charset="-120"/>
              </a:rPr>
              <a:t>+ 1  = 0</a:t>
            </a:r>
          </a:p>
          <a:p>
            <a:pPr>
              <a:buFontTx/>
              <a:buNone/>
            </a:pPr>
            <a:r>
              <a:rPr lang="en-US" altLang="zh-TW" sz="1800" dirty="0" smtClean="0">
                <a:latin typeface="Courier New" pitchFamily="49" charset="0"/>
                <a:ea typeface="PMingLiU" pitchFamily="18" charset="-120"/>
              </a:rPr>
              <a:t>3</a:t>
            </a:r>
            <a:r>
              <a:rPr lang="en-US" altLang="zh-TW" sz="1800" i="1" dirty="0" smtClean="0">
                <a:latin typeface="Courier New" pitchFamily="49" charset="0"/>
                <a:ea typeface="PMingLiU" pitchFamily="18" charset="-120"/>
              </a:rPr>
              <a:t>A</a:t>
            </a:r>
            <a:r>
              <a:rPr lang="en-US" altLang="zh-TW" sz="1800" dirty="0" smtClean="0">
                <a:latin typeface="Courier New" pitchFamily="49" charset="0"/>
                <a:ea typeface="PMingLiU" pitchFamily="18" charset="-120"/>
              </a:rPr>
              <a:t> +2</a:t>
            </a:r>
            <a:r>
              <a:rPr lang="en-US" altLang="zh-TW" sz="1800" i="1" dirty="0" smtClean="0">
                <a:latin typeface="Courier New" pitchFamily="49" charset="0"/>
                <a:ea typeface="PMingLiU" pitchFamily="18" charset="-120"/>
              </a:rPr>
              <a:t>B</a:t>
            </a:r>
            <a:r>
              <a:rPr lang="en-US" altLang="zh-TW" sz="1800" dirty="0" smtClean="0">
                <a:latin typeface="Courier New" pitchFamily="49" charset="0"/>
                <a:ea typeface="PMingLiU" pitchFamily="18" charset="-120"/>
              </a:rPr>
              <a:t> +3</a:t>
            </a:r>
            <a:r>
              <a:rPr lang="en-US" altLang="zh-TW" sz="1800" i="1" dirty="0" smtClean="0">
                <a:latin typeface="Courier New" pitchFamily="49" charset="0"/>
                <a:ea typeface="PMingLiU" pitchFamily="18" charset="-120"/>
              </a:rPr>
              <a:t>C</a:t>
            </a:r>
            <a:r>
              <a:rPr lang="en-US" altLang="zh-TW" sz="1800" dirty="0" smtClean="0">
                <a:latin typeface="Courier New" pitchFamily="49" charset="0"/>
                <a:ea typeface="PMingLiU" pitchFamily="18" charset="-120"/>
              </a:rPr>
              <a:t> +4</a:t>
            </a:r>
            <a:r>
              <a:rPr lang="en-US" altLang="zh-TW" sz="1800" i="1" dirty="0" smtClean="0">
                <a:latin typeface="Courier New" pitchFamily="49" charset="0"/>
                <a:ea typeface="PMingLiU" pitchFamily="18" charset="-120"/>
              </a:rPr>
              <a:t>D </a:t>
            </a:r>
            <a:r>
              <a:rPr lang="en-US" altLang="zh-TW" sz="1800" dirty="0" smtClean="0">
                <a:latin typeface="Courier New" pitchFamily="49" charset="0"/>
                <a:ea typeface="PMingLiU" pitchFamily="18" charset="-120"/>
              </a:rPr>
              <a:t>+6</a:t>
            </a:r>
            <a:r>
              <a:rPr lang="en-US" altLang="zh-TW" sz="1800" i="1" dirty="0" smtClean="0">
                <a:latin typeface="Courier New" pitchFamily="49" charset="0"/>
                <a:ea typeface="PMingLiU" pitchFamily="18" charset="-120"/>
              </a:rPr>
              <a:t>E </a:t>
            </a:r>
            <a:r>
              <a:rPr lang="en-US" altLang="zh-TW" sz="1800" dirty="0" smtClean="0">
                <a:latin typeface="Courier New" pitchFamily="49" charset="0"/>
                <a:ea typeface="PMingLiU" pitchFamily="18" charset="-120"/>
              </a:rPr>
              <a:t>+2</a:t>
            </a:r>
            <a:r>
              <a:rPr lang="en-US" altLang="zh-TW" sz="1800" i="1" dirty="0" smtClean="0">
                <a:latin typeface="Courier New" pitchFamily="49" charset="0"/>
                <a:ea typeface="PMingLiU" pitchFamily="18" charset="-120"/>
              </a:rPr>
              <a:t>F </a:t>
            </a:r>
            <a:r>
              <a:rPr lang="en-US" altLang="zh-TW" sz="1800" dirty="0" smtClean="0">
                <a:latin typeface="Courier New" pitchFamily="49" charset="0"/>
                <a:ea typeface="PMingLiU" pitchFamily="18" charset="-120"/>
              </a:rPr>
              <a:t>+6</a:t>
            </a:r>
            <a:r>
              <a:rPr lang="en-US" altLang="zh-TW" sz="1800" i="1" dirty="0" smtClean="0">
                <a:latin typeface="Courier New" pitchFamily="49" charset="0"/>
                <a:ea typeface="PMingLiU" pitchFamily="18" charset="-120"/>
              </a:rPr>
              <a:t>x </a:t>
            </a:r>
            <a:r>
              <a:rPr lang="en-US" altLang="zh-TW" sz="1800" dirty="0" smtClean="0">
                <a:latin typeface="Courier New" pitchFamily="49" charset="0"/>
                <a:ea typeface="PMingLiU" pitchFamily="18" charset="-120"/>
              </a:rPr>
              <a:t>+4</a:t>
            </a:r>
            <a:r>
              <a:rPr lang="en-US" altLang="zh-TW" sz="1800" i="1" dirty="0" smtClean="0">
                <a:latin typeface="Courier New" pitchFamily="49" charset="0"/>
                <a:ea typeface="PMingLiU" pitchFamily="18" charset="-120"/>
              </a:rPr>
              <a:t>y </a:t>
            </a:r>
            <a:r>
              <a:rPr lang="en-US" altLang="zh-TW" sz="1800" dirty="0" smtClean="0">
                <a:latin typeface="Courier New" pitchFamily="49" charset="0"/>
                <a:ea typeface="PMingLiU" pitchFamily="18" charset="-120"/>
              </a:rPr>
              <a:t>+3</a:t>
            </a:r>
            <a:r>
              <a:rPr lang="en-US" altLang="zh-TW" sz="1800" i="1" dirty="0" smtClean="0">
                <a:latin typeface="Courier New" pitchFamily="49" charset="0"/>
                <a:ea typeface="PMingLiU" pitchFamily="18" charset="-120"/>
              </a:rPr>
              <a:t>z </a:t>
            </a:r>
            <a:r>
              <a:rPr lang="en-US" altLang="zh-TW" sz="1800" dirty="0" smtClean="0">
                <a:latin typeface="Courier New" pitchFamily="49" charset="0"/>
                <a:ea typeface="PMingLiU" pitchFamily="18" charset="-120"/>
              </a:rPr>
              <a:t>+ 2  = 0</a:t>
            </a:r>
          </a:p>
          <a:p>
            <a:pPr>
              <a:buFontTx/>
              <a:buNone/>
            </a:pPr>
            <a:r>
              <a:rPr lang="en-US" altLang="zh-TW" sz="1800" dirty="0" smtClean="0">
                <a:latin typeface="Courier New" pitchFamily="49" charset="0"/>
                <a:ea typeface="PMingLiU" pitchFamily="18" charset="-120"/>
              </a:rPr>
              <a:t>2</a:t>
            </a:r>
            <a:r>
              <a:rPr lang="en-US" altLang="zh-TW" sz="1800" i="1" dirty="0" smtClean="0">
                <a:latin typeface="Courier New" pitchFamily="49" charset="0"/>
                <a:ea typeface="PMingLiU" pitchFamily="18" charset="-120"/>
              </a:rPr>
              <a:t>A</a:t>
            </a:r>
            <a:r>
              <a:rPr lang="en-US" altLang="zh-TW" sz="1800" dirty="0" smtClean="0">
                <a:latin typeface="Courier New" pitchFamily="49" charset="0"/>
                <a:ea typeface="PMingLiU" pitchFamily="18" charset="-120"/>
              </a:rPr>
              <a:t> +3</a:t>
            </a:r>
            <a:r>
              <a:rPr lang="en-US" altLang="zh-TW" sz="1800" i="1" dirty="0" smtClean="0">
                <a:latin typeface="Courier New" pitchFamily="49" charset="0"/>
                <a:ea typeface="PMingLiU" pitchFamily="18" charset="-120"/>
              </a:rPr>
              <a:t>B</a:t>
            </a:r>
            <a:r>
              <a:rPr lang="en-US" altLang="zh-TW" sz="1800" dirty="0" smtClean="0">
                <a:latin typeface="Courier New" pitchFamily="49" charset="0"/>
                <a:ea typeface="PMingLiU" pitchFamily="18" charset="-120"/>
              </a:rPr>
              <a:t> +2</a:t>
            </a:r>
            <a:r>
              <a:rPr lang="en-US" altLang="zh-TW" sz="1800" i="1" dirty="0" smtClean="0">
                <a:latin typeface="Courier New" pitchFamily="49" charset="0"/>
                <a:ea typeface="PMingLiU" pitchFamily="18" charset="-120"/>
              </a:rPr>
              <a:t>C</a:t>
            </a:r>
            <a:r>
              <a:rPr lang="en-US" altLang="zh-TW" sz="1800" dirty="0" smtClean="0">
                <a:latin typeface="Courier New" pitchFamily="49" charset="0"/>
                <a:ea typeface="PMingLiU" pitchFamily="18" charset="-120"/>
              </a:rPr>
              <a:t> +5</a:t>
            </a:r>
            <a:r>
              <a:rPr lang="en-US" altLang="zh-TW" sz="1800" i="1" dirty="0" smtClean="0">
                <a:latin typeface="Courier New" pitchFamily="49" charset="0"/>
                <a:ea typeface="PMingLiU" pitchFamily="18" charset="-120"/>
              </a:rPr>
              <a:t>D     </a:t>
            </a:r>
            <a:r>
              <a:rPr lang="en-US" altLang="zh-TW" sz="1800" dirty="0" smtClean="0">
                <a:latin typeface="Courier New" pitchFamily="49" charset="0"/>
                <a:ea typeface="PMingLiU" pitchFamily="18" charset="-120"/>
              </a:rPr>
              <a:t>+2</a:t>
            </a:r>
            <a:r>
              <a:rPr lang="en-US" altLang="zh-TW" sz="1800" i="1" dirty="0" smtClean="0">
                <a:latin typeface="Courier New" pitchFamily="49" charset="0"/>
                <a:ea typeface="PMingLiU" pitchFamily="18" charset="-120"/>
              </a:rPr>
              <a:t>F </a:t>
            </a:r>
            <a:r>
              <a:rPr lang="en-US" altLang="zh-TW" sz="1800" dirty="0" smtClean="0">
                <a:latin typeface="Courier New" pitchFamily="49" charset="0"/>
                <a:ea typeface="PMingLiU" pitchFamily="18" charset="-120"/>
              </a:rPr>
              <a:t>+4</a:t>
            </a:r>
            <a:r>
              <a:rPr lang="en-US" altLang="zh-TW" sz="1800" i="1" dirty="0" smtClean="0">
                <a:latin typeface="Courier New" pitchFamily="49" charset="0"/>
                <a:ea typeface="PMingLiU" pitchFamily="18" charset="-120"/>
              </a:rPr>
              <a:t>x </a:t>
            </a:r>
            <a:r>
              <a:rPr lang="en-US" altLang="zh-TW" sz="1800" dirty="0" smtClean="0">
                <a:latin typeface="Courier New" pitchFamily="49" charset="0"/>
                <a:ea typeface="PMingLiU" pitchFamily="18" charset="-120"/>
              </a:rPr>
              <a:t>+ </a:t>
            </a:r>
            <a:r>
              <a:rPr lang="en-US" altLang="zh-TW" sz="1800" i="1" dirty="0" smtClean="0">
                <a:latin typeface="Courier New" pitchFamily="49" charset="0"/>
                <a:ea typeface="PMingLiU" pitchFamily="18" charset="-120"/>
              </a:rPr>
              <a:t>y </a:t>
            </a:r>
            <a:r>
              <a:rPr lang="en-US" altLang="zh-TW" sz="1800" dirty="0" smtClean="0">
                <a:latin typeface="Courier New" pitchFamily="49" charset="0"/>
                <a:ea typeface="PMingLiU" pitchFamily="18" charset="-120"/>
              </a:rPr>
              <a:t>+ </a:t>
            </a:r>
            <a:r>
              <a:rPr lang="en-US" altLang="zh-TW" sz="1800" i="1" dirty="0" smtClean="0">
                <a:latin typeface="Courier New" pitchFamily="49" charset="0"/>
                <a:ea typeface="PMingLiU" pitchFamily="18" charset="-120"/>
              </a:rPr>
              <a:t>z </a:t>
            </a:r>
            <a:r>
              <a:rPr lang="en-US" altLang="zh-TW" sz="1800" dirty="0" smtClean="0">
                <a:latin typeface="Courier New" pitchFamily="49" charset="0"/>
                <a:ea typeface="PMingLiU" pitchFamily="18" charset="-120"/>
              </a:rPr>
              <a:t>+ 4  = 0</a:t>
            </a:r>
          </a:p>
          <a:p>
            <a:pPr>
              <a:buFontTx/>
              <a:buNone/>
            </a:pPr>
            <a:r>
              <a:rPr lang="en-US" altLang="zh-TW" sz="1800" dirty="0" smtClean="0">
                <a:latin typeface="Courier New" pitchFamily="49" charset="0"/>
                <a:ea typeface="PMingLiU" pitchFamily="18" charset="-120"/>
              </a:rPr>
              <a:t>6</a:t>
            </a:r>
            <a:r>
              <a:rPr lang="en-US" altLang="zh-TW" sz="1800" i="1" dirty="0" smtClean="0">
                <a:latin typeface="Courier New" pitchFamily="49" charset="0"/>
                <a:ea typeface="PMingLiU" pitchFamily="18" charset="-120"/>
              </a:rPr>
              <a:t>A</a:t>
            </a:r>
            <a:r>
              <a:rPr lang="en-US" altLang="zh-TW" sz="1800" dirty="0" smtClean="0">
                <a:latin typeface="Courier New" pitchFamily="49" charset="0"/>
                <a:ea typeface="PMingLiU" pitchFamily="18" charset="-120"/>
              </a:rPr>
              <a:t> +3</a:t>
            </a:r>
            <a:r>
              <a:rPr lang="en-US" altLang="zh-TW" sz="1800" i="1" dirty="0" smtClean="0">
                <a:latin typeface="Courier New" pitchFamily="49" charset="0"/>
                <a:ea typeface="PMingLiU" pitchFamily="18" charset="-120"/>
              </a:rPr>
              <a:t>B</a:t>
            </a:r>
            <a:r>
              <a:rPr lang="en-US" altLang="zh-TW" sz="1800" dirty="0" smtClean="0">
                <a:latin typeface="Courier New" pitchFamily="49" charset="0"/>
                <a:ea typeface="PMingLiU" pitchFamily="18" charset="-120"/>
              </a:rPr>
              <a:t> +3</a:t>
            </a:r>
            <a:r>
              <a:rPr lang="en-US" altLang="zh-TW" sz="1800" i="1" dirty="0" smtClean="0">
                <a:latin typeface="Courier New" pitchFamily="49" charset="0"/>
                <a:ea typeface="PMingLiU" pitchFamily="18" charset="-120"/>
              </a:rPr>
              <a:t>C</a:t>
            </a:r>
            <a:r>
              <a:rPr lang="en-US" altLang="zh-TW" sz="1800" baseline="30000" dirty="0" smtClean="0">
                <a:latin typeface="Courier New" pitchFamily="49" charset="0"/>
                <a:ea typeface="PMingLiU" pitchFamily="18" charset="-120"/>
              </a:rPr>
              <a:t>        </a:t>
            </a:r>
            <a:r>
              <a:rPr lang="en-US" altLang="zh-TW" sz="1800" dirty="0" smtClean="0">
                <a:latin typeface="Courier New" pitchFamily="49" charset="0"/>
                <a:ea typeface="PMingLiU" pitchFamily="18" charset="-120"/>
              </a:rPr>
              <a:t>+5</a:t>
            </a:r>
            <a:r>
              <a:rPr lang="en-US" altLang="zh-TW" sz="1800" i="1" dirty="0" smtClean="0">
                <a:latin typeface="Courier New" pitchFamily="49" charset="0"/>
                <a:ea typeface="PMingLiU" pitchFamily="18" charset="-120"/>
              </a:rPr>
              <a:t>E </a:t>
            </a:r>
            <a:r>
              <a:rPr lang="en-US" altLang="zh-TW" sz="1800" dirty="0" smtClean="0">
                <a:latin typeface="Courier New" pitchFamily="49" charset="0"/>
                <a:ea typeface="PMingLiU" pitchFamily="18" charset="-120"/>
              </a:rPr>
              <a:t>+ </a:t>
            </a:r>
            <a:r>
              <a:rPr lang="en-US" altLang="zh-TW" sz="1800" i="1" dirty="0" smtClean="0">
                <a:latin typeface="Courier New" pitchFamily="49" charset="0"/>
                <a:ea typeface="PMingLiU" pitchFamily="18" charset="-120"/>
              </a:rPr>
              <a:t>F    </a:t>
            </a:r>
            <a:r>
              <a:rPr lang="en-US" altLang="zh-TW" sz="1800" dirty="0" smtClean="0">
                <a:latin typeface="Courier New" pitchFamily="49" charset="0"/>
                <a:ea typeface="PMingLiU" pitchFamily="18" charset="-120"/>
              </a:rPr>
              <a:t>+ 5</a:t>
            </a:r>
            <a:r>
              <a:rPr lang="en-US" altLang="zh-TW" sz="1800" i="1" dirty="0" smtClean="0">
                <a:latin typeface="Courier New" pitchFamily="49" charset="0"/>
                <a:ea typeface="PMingLiU" pitchFamily="18" charset="-120"/>
              </a:rPr>
              <a:t>y </a:t>
            </a:r>
            <a:r>
              <a:rPr lang="en-US" altLang="zh-TW" sz="1800" dirty="0" smtClean="0">
                <a:latin typeface="Courier New" pitchFamily="49" charset="0"/>
                <a:ea typeface="PMingLiU" pitchFamily="18" charset="-120"/>
              </a:rPr>
              <a:t>+2</a:t>
            </a:r>
            <a:r>
              <a:rPr lang="en-US" altLang="zh-TW" sz="1800" i="1" dirty="0" smtClean="0">
                <a:latin typeface="Courier New" pitchFamily="49" charset="0"/>
                <a:ea typeface="PMingLiU" pitchFamily="18" charset="-120"/>
              </a:rPr>
              <a:t>z </a:t>
            </a:r>
            <a:r>
              <a:rPr lang="en-US" altLang="zh-TW" sz="1800" dirty="0" smtClean="0">
                <a:latin typeface="Courier New" pitchFamily="49" charset="0"/>
                <a:ea typeface="PMingLiU" pitchFamily="18" charset="-120"/>
              </a:rPr>
              <a:t>+ 2  = 0</a:t>
            </a:r>
          </a:p>
          <a:p>
            <a:pPr>
              <a:buFontTx/>
              <a:buNone/>
            </a:pPr>
            <a:endParaRPr lang="en-US" altLang="zh-TW" sz="1800" dirty="0" smtClean="0">
              <a:latin typeface="Courier New" pitchFamily="49" charset="0"/>
              <a:ea typeface="PMingLiU" pitchFamily="18" charset="-120"/>
            </a:endParaRPr>
          </a:p>
          <a:p>
            <a:pPr>
              <a:buFontTx/>
              <a:buNone/>
            </a:pPr>
            <a:r>
              <a:rPr lang="en-US" altLang="zh-TW" sz="2000" dirty="0" smtClean="0">
                <a:ea typeface="PMingLiU" pitchFamily="18" charset="-120"/>
              </a:rPr>
              <a:t>Problem: Find more equations so system is </a:t>
            </a:r>
            <a:r>
              <a:rPr lang="en-US" altLang="zh-TW" sz="2000" dirty="0" err="1" smtClean="0">
                <a:ea typeface="PMingLiU" pitchFamily="18" charset="-120"/>
              </a:rPr>
              <a:t>overdetermined</a:t>
            </a:r>
            <a:r>
              <a:rPr lang="en-US" altLang="zh-TW" sz="2000" dirty="0" smtClean="0">
                <a:ea typeface="PMingLiU" pitchFamily="18" charset="-12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p:txBody>
          <a:bodyPr/>
          <a:lstStyle/>
          <a:p>
            <a:pPr>
              <a:defRPr/>
            </a:pPr>
            <a:r>
              <a:rPr lang="en-US" smtClean="0"/>
              <a:t>JLM 20101208</a:t>
            </a:r>
            <a:endParaRPr lang="en-US"/>
          </a:p>
        </p:txBody>
      </p:sp>
      <p:sp>
        <p:nvSpPr>
          <p:cNvPr id="34819" name="Slide Number Placeholder 5"/>
          <p:cNvSpPr>
            <a:spLocks noGrp="1"/>
          </p:cNvSpPr>
          <p:nvPr>
            <p:ph type="sldNum" sz="quarter" idx="12"/>
          </p:nvPr>
        </p:nvSpPr>
        <p:spPr/>
        <p:txBody>
          <a:bodyPr/>
          <a:lstStyle/>
          <a:p>
            <a:pPr>
              <a:defRPr/>
            </a:pPr>
            <a:fld id="{039878A1-CD40-4A15-BD6E-F63B9F4B8630}" type="slidenum">
              <a:rPr lang="en-US"/>
              <a:pPr>
                <a:defRPr/>
              </a:pPr>
              <a:t>22</a:t>
            </a:fld>
            <a:endParaRPr lang="en-US"/>
          </a:p>
        </p:txBody>
      </p:sp>
      <p:sp>
        <p:nvSpPr>
          <p:cNvPr id="252932" name="Rectangle 2"/>
          <p:cNvSpPr>
            <a:spLocks noGrp="1" noChangeArrowheads="1"/>
          </p:cNvSpPr>
          <p:nvPr>
            <p:ph type="title"/>
          </p:nvPr>
        </p:nvSpPr>
        <p:spPr>
          <a:xfrm>
            <a:off x="685800" y="0"/>
            <a:ext cx="7772400" cy="838200"/>
          </a:xfrm>
        </p:spPr>
        <p:txBody>
          <a:bodyPr/>
          <a:lstStyle/>
          <a:p>
            <a:r>
              <a:rPr lang="en-US" altLang="zh-TW" sz="3600" dirty="0" smtClean="0">
                <a:ea typeface="PMingLiU" pitchFamily="18" charset="-120"/>
              </a:rPr>
              <a:t>Adding Equations by </a:t>
            </a:r>
            <a:r>
              <a:rPr lang="en-US" altLang="zh-TW" sz="3600" dirty="0" err="1" smtClean="0">
                <a:ea typeface="PMingLiU" pitchFamily="18" charset="-120"/>
              </a:rPr>
              <a:t>Relinearization</a:t>
            </a:r>
            <a:endParaRPr lang="en-US" altLang="zh-TW" sz="3600" dirty="0" smtClean="0">
              <a:ea typeface="PMingLiU" pitchFamily="18" charset="-120"/>
            </a:endParaRPr>
          </a:p>
        </p:txBody>
      </p:sp>
      <p:sp>
        <p:nvSpPr>
          <p:cNvPr id="252933" name="Rectangle 3"/>
          <p:cNvSpPr>
            <a:spLocks noGrp="1" noChangeArrowheads="1"/>
          </p:cNvSpPr>
          <p:nvPr>
            <p:ph type="body" idx="1"/>
          </p:nvPr>
        </p:nvSpPr>
        <p:spPr>
          <a:xfrm>
            <a:off x="304800" y="1447800"/>
            <a:ext cx="8610600" cy="4419600"/>
          </a:xfrm>
        </p:spPr>
        <p:txBody>
          <a:bodyPr/>
          <a:lstStyle/>
          <a:p>
            <a:r>
              <a:rPr lang="en-US" altLang="zh-TW" sz="2000" dirty="0" smtClean="0">
                <a:ea typeface="PMingLiU" pitchFamily="18" charset="-120"/>
              </a:rPr>
              <a:t>If # {variables}&gt;&gt;# {equations}, t</a:t>
            </a:r>
            <a:r>
              <a:rPr lang="en-US" altLang="zh-TW" sz="2000" dirty="0" smtClean="0">
                <a:ea typeface="PMingLiU" pitchFamily="18" charset="-120"/>
                <a:sym typeface="Symbol" pitchFamily="18" charset="2"/>
              </a:rPr>
              <a:t>here are </a:t>
            </a:r>
            <a:r>
              <a:rPr lang="en-US" altLang="zh-TW" sz="2000" dirty="0" smtClean="0">
                <a:ea typeface="PMingLiU" pitchFamily="18" charset="-120"/>
              </a:rPr>
              <a:t>too many solutions to the system of linear equations.</a:t>
            </a:r>
          </a:p>
          <a:p>
            <a:r>
              <a:rPr lang="en-US" altLang="zh-TW" sz="2000" dirty="0" smtClean="0">
                <a:ea typeface="PMingLiU" pitchFamily="18" charset="-120"/>
              </a:rPr>
              <a:t>Consider each quadratic monomial as a new variable and </a:t>
            </a:r>
            <a:r>
              <a:rPr lang="en-US" altLang="zh-TW" sz="2000" dirty="0" err="1" smtClean="0">
                <a:ea typeface="PMingLiU" pitchFamily="18" charset="-120"/>
              </a:rPr>
              <a:t>linearize</a:t>
            </a:r>
            <a:r>
              <a:rPr lang="en-US" altLang="zh-TW" sz="2000" dirty="0" smtClean="0">
                <a:ea typeface="PMingLiU" pitchFamily="18" charset="-120"/>
              </a:rPr>
              <a:t> again with </a:t>
            </a:r>
            <a:r>
              <a:rPr lang="en-US" altLang="zh-TW" sz="2000" dirty="0" smtClean="0">
                <a:ea typeface="PMingLiU" pitchFamily="18" charset="-120"/>
                <a:cs typeface="Times New Roman" pitchFamily="18" charset="0"/>
              </a:rPr>
              <a:t>more</a:t>
            </a:r>
            <a:r>
              <a:rPr lang="en-US" altLang="zh-TW" sz="2000" dirty="0" smtClean="0">
                <a:ea typeface="PMingLiU" pitchFamily="18" charset="-120"/>
              </a:rPr>
              <a:t> variables:</a:t>
            </a:r>
          </a:p>
          <a:p>
            <a:pPr lvl="1"/>
            <a:r>
              <a:rPr lang="en-US" altLang="zh-TW" sz="2000" dirty="0" smtClean="0">
                <a:ea typeface="PMingLiU" pitchFamily="18" charset="-120"/>
              </a:rPr>
              <a:t>(</a:t>
            </a:r>
            <a:r>
              <a:rPr lang="en-US" altLang="zh-TW" sz="2000" i="1" dirty="0" err="1" smtClean="0">
                <a:ea typeface="PMingLiU" pitchFamily="18" charset="-120"/>
              </a:rPr>
              <a:t>ab</a:t>
            </a:r>
            <a:r>
              <a:rPr lang="en-US" altLang="zh-TW" sz="2000" dirty="0" smtClean="0">
                <a:ea typeface="PMingLiU" pitchFamily="18" charset="-120"/>
              </a:rPr>
              <a:t>)(</a:t>
            </a:r>
            <a:r>
              <a:rPr lang="en-US" altLang="zh-TW" sz="2000" i="1" dirty="0" err="1" smtClean="0">
                <a:ea typeface="PMingLiU" pitchFamily="18" charset="-120"/>
              </a:rPr>
              <a:t>cd</a:t>
            </a:r>
            <a:r>
              <a:rPr lang="en-US" altLang="zh-TW" sz="2000" i="1" dirty="0" smtClean="0">
                <a:ea typeface="PMingLiU" pitchFamily="18" charset="-120"/>
              </a:rPr>
              <a:t> </a:t>
            </a:r>
            <a:r>
              <a:rPr lang="en-US" altLang="zh-TW" sz="2000" dirty="0" smtClean="0">
                <a:ea typeface="PMingLiU" pitchFamily="18" charset="-120"/>
              </a:rPr>
              <a:t>) = (</a:t>
            </a:r>
            <a:r>
              <a:rPr lang="en-US" altLang="zh-TW" sz="2000" i="1" dirty="0" smtClean="0">
                <a:ea typeface="PMingLiU" pitchFamily="18" charset="-120"/>
              </a:rPr>
              <a:t>ac</a:t>
            </a:r>
            <a:r>
              <a:rPr lang="en-US" altLang="zh-TW" sz="2000" dirty="0" smtClean="0">
                <a:ea typeface="PMingLiU" pitchFamily="18" charset="-120"/>
              </a:rPr>
              <a:t>)(</a:t>
            </a:r>
            <a:r>
              <a:rPr lang="en-US" altLang="zh-TW" sz="2000" i="1" dirty="0" err="1" smtClean="0">
                <a:ea typeface="PMingLiU" pitchFamily="18" charset="-120"/>
              </a:rPr>
              <a:t>bd</a:t>
            </a:r>
            <a:r>
              <a:rPr lang="en-US" altLang="zh-TW" sz="2000" i="1" dirty="0" smtClean="0">
                <a:ea typeface="PMingLiU" pitchFamily="18" charset="-120"/>
              </a:rPr>
              <a:t> </a:t>
            </a:r>
            <a:r>
              <a:rPr lang="en-US" altLang="zh-TW" sz="2000" dirty="0" smtClean="0">
                <a:ea typeface="PMingLiU" pitchFamily="18" charset="-120"/>
              </a:rPr>
              <a:t>) = (</a:t>
            </a:r>
            <a:r>
              <a:rPr lang="en-US" altLang="zh-TW" sz="2000" i="1" dirty="0" smtClean="0">
                <a:ea typeface="PMingLiU" pitchFamily="18" charset="-120"/>
              </a:rPr>
              <a:t>ad </a:t>
            </a:r>
            <a:r>
              <a:rPr lang="en-US" altLang="zh-TW" sz="2000" dirty="0" smtClean="0">
                <a:ea typeface="PMingLiU" pitchFamily="18" charset="-120"/>
              </a:rPr>
              <a:t>)(</a:t>
            </a:r>
            <a:r>
              <a:rPr lang="en-US" altLang="zh-TW" sz="2000" i="1" dirty="0" err="1" smtClean="0">
                <a:ea typeface="PMingLiU" pitchFamily="18" charset="-120"/>
              </a:rPr>
              <a:t>bc</a:t>
            </a:r>
            <a:r>
              <a:rPr lang="en-US" altLang="zh-TW" sz="2000" dirty="0" smtClean="0">
                <a:ea typeface="PMingLiU" pitchFamily="18" charset="-120"/>
              </a:rPr>
              <a:t>)</a:t>
            </a:r>
          </a:p>
          <a:p>
            <a:pPr lvl="1"/>
            <a:r>
              <a:rPr lang="en-US" altLang="zh-TW" sz="2000" dirty="0" smtClean="0">
                <a:ea typeface="PMingLiU" pitchFamily="18" charset="-120"/>
              </a:rPr>
              <a:t>(</a:t>
            </a:r>
            <a:r>
              <a:rPr lang="en-US" altLang="zh-TW" sz="2000" i="1" dirty="0" err="1" smtClean="0">
                <a:ea typeface="PMingLiU" pitchFamily="18" charset="-120"/>
              </a:rPr>
              <a:t>ab</a:t>
            </a:r>
            <a:r>
              <a:rPr lang="en-US" altLang="zh-TW" sz="2000" dirty="0" smtClean="0">
                <a:ea typeface="PMingLiU" pitchFamily="18" charset="-120"/>
              </a:rPr>
              <a:t>)(</a:t>
            </a:r>
            <a:r>
              <a:rPr lang="en-US" altLang="zh-TW" sz="2000" i="1" dirty="0" err="1" smtClean="0">
                <a:ea typeface="PMingLiU" pitchFamily="18" charset="-120"/>
              </a:rPr>
              <a:t>cd</a:t>
            </a:r>
            <a:r>
              <a:rPr lang="en-US" altLang="zh-TW" sz="2000" i="1" dirty="0" smtClean="0">
                <a:ea typeface="PMingLiU" pitchFamily="18" charset="-120"/>
              </a:rPr>
              <a:t> </a:t>
            </a:r>
            <a:r>
              <a:rPr lang="en-US" altLang="zh-TW" sz="2000" dirty="0" smtClean="0">
                <a:ea typeface="PMingLiU" pitchFamily="18" charset="-120"/>
              </a:rPr>
              <a:t>)(</a:t>
            </a:r>
            <a:r>
              <a:rPr lang="en-US" altLang="zh-TW" sz="2000" i="1" dirty="0" err="1" smtClean="0">
                <a:ea typeface="PMingLiU" pitchFamily="18" charset="-120"/>
              </a:rPr>
              <a:t>ef</a:t>
            </a:r>
            <a:r>
              <a:rPr lang="en-US" altLang="zh-TW" sz="2000" i="1" dirty="0" smtClean="0">
                <a:ea typeface="PMingLiU" pitchFamily="18" charset="-120"/>
              </a:rPr>
              <a:t> </a:t>
            </a:r>
            <a:r>
              <a:rPr lang="en-US" altLang="zh-TW" sz="2000" dirty="0" smtClean="0">
                <a:ea typeface="PMingLiU" pitchFamily="18" charset="-120"/>
              </a:rPr>
              <a:t>) = (</a:t>
            </a:r>
            <a:r>
              <a:rPr lang="en-US" altLang="zh-TW" sz="2000" i="1" dirty="0" smtClean="0">
                <a:ea typeface="PMingLiU" pitchFamily="18" charset="-120"/>
              </a:rPr>
              <a:t>ad </a:t>
            </a:r>
            <a:r>
              <a:rPr lang="en-US" altLang="zh-TW" sz="2000" dirty="0" smtClean="0">
                <a:ea typeface="PMingLiU" pitchFamily="18" charset="-120"/>
              </a:rPr>
              <a:t>)(</a:t>
            </a:r>
            <a:r>
              <a:rPr lang="en-US" altLang="zh-TW" sz="2000" i="1" dirty="0" err="1" smtClean="0">
                <a:ea typeface="PMingLiU" pitchFamily="18" charset="-120"/>
              </a:rPr>
              <a:t>cf</a:t>
            </a:r>
            <a:r>
              <a:rPr lang="en-US" altLang="zh-TW" sz="2000" i="1" dirty="0" smtClean="0">
                <a:ea typeface="PMingLiU" pitchFamily="18" charset="-120"/>
              </a:rPr>
              <a:t> </a:t>
            </a:r>
            <a:r>
              <a:rPr lang="en-US" altLang="zh-TW" sz="2000" dirty="0" smtClean="0">
                <a:ea typeface="PMingLiU" pitchFamily="18" charset="-120"/>
              </a:rPr>
              <a:t>)(</a:t>
            </a:r>
            <a:r>
              <a:rPr lang="en-US" altLang="zh-TW" sz="2000" i="1" dirty="0" err="1" smtClean="0">
                <a:ea typeface="PMingLiU" pitchFamily="18" charset="-120"/>
              </a:rPr>
              <a:t>eb</a:t>
            </a:r>
            <a:r>
              <a:rPr lang="en-US" altLang="zh-TW" sz="2000" dirty="0" smtClean="0">
                <a:ea typeface="PMingLiU" pitchFamily="18" charset="-120"/>
              </a:rPr>
              <a:t>) = …</a:t>
            </a:r>
          </a:p>
          <a:p>
            <a:pPr lvl="1"/>
            <a:endParaRPr lang="en-US" altLang="zh-TW" sz="2000" dirty="0" smtClean="0">
              <a:ea typeface="PMingLiU" pitchFamily="18" charset="-120"/>
            </a:endParaRPr>
          </a:p>
          <a:p>
            <a:r>
              <a:rPr lang="en-US" altLang="zh-TW" sz="2000" dirty="0" err="1" smtClean="0">
                <a:ea typeface="PMingLiU" pitchFamily="18" charset="-120"/>
              </a:rPr>
              <a:t>Kipnis</a:t>
            </a:r>
            <a:r>
              <a:rPr lang="en-US" altLang="zh-TW" sz="2000" dirty="0" smtClean="0">
                <a:ea typeface="PMingLiU" pitchFamily="18" charset="-120"/>
              </a:rPr>
              <a:t> and Shamir, </a:t>
            </a:r>
            <a:r>
              <a:rPr lang="en-US" altLang="zh-TW" sz="2000" i="1" dirty="0" smtClean="0">
                <a:ea typeface="PMingLiU" pitchFamily="18" charset="-120"/>
              </a:rPr>
              <a:t>Cryptanalysis of the HFE Public Key Cryptosystem by </a:t>
            </a:r>
            <a:r>
              <a:rPr lang="en-US" altLang="zh-TW" sz="2000" i="1" dirty="0" err="1" smtClean="0">
                <a:ea typeface="PMingLiU" pitchFamily="18" charset="-120"/>
              </a:rPr>
              <a:t>Relinearization</a:t>
            </a:r>
            <a:r>
              <a:rPr lang="en-US" altLang="zh-TW" sz="2000" dirty="0" smtClean="0">
                <a:ea typeface="PMingLiU" pitchFamily="18" charset="-120"/>
              </a:rPr>
              <a:t>, Crypto '99.</a:t>
            </a:r>
          </a:p>
          <a:p>
            <a:endParaRPr lang="en-US" altLang="zh-TW" sz="2000" dirty="0" smtClean="0">
              <a:ea typeface="PMingLiU" pitchFamily="18" charset="-120"/>
            </a:endParaRPr>
          </a:p>
          <a:p>
            <a:r>
              <a:rPr lang="en-US" altLang="zh-TW" sz="2000" dirty="0" smtClean="0">
                <a:ea typeface="PMingLiU" pitchFamily="18" charset="-120"/>
              </a:rPr>
              <a:t>Toy example from [CKPS] cited later.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p:txBody>
          <a:bodyPr/>
          <a:lstStyle/>
          <a:p>
            <a:pPr>
              <a:defRPr/>
            </a:pPr>
            <a:r>
              <a:rPr lang="en-US" smtClean="0"/>
              <a:t>JLM 20101208</a:t>
            </a:r>
            <a:endParaRPr lang="en-US"/>
          </a:p>
        </p:txBody>
      </p:sp>
      <p:sp>
        <p:nvSpPr>
          <p:cNvPr id="35843" name="Slide Number Placeholder 5"/>
          <p:cNvSpPr>
            <a:spLocks noGrp="1"/>
          </p:cNvSpPr>
          <p:nvPr>
            <p:ph type="sldNum" sz="quarter" idx="12"/>
          </p:nvPr>
        </p:nvSpPr>
        <p:spPr/>
        <p:txBody>
          <a:bodyPr/>
          <a:lstStyle/>
          <a:p>
            <a:pPr>
              <a:defRPr/>
            </a:pPr>
            <a:fld id="{3DFDC246-53F6-464B-986A-A50949183EC7}" type="slidenum">
              <a:rPr lang="en-US"/>
              <a:pPr>
                <a:defRPr/>
              </a:pPr>
              <a:t>23</a:t>
            </a:fld>
            <a:endParaRPr lang="en-US"/>
          </a:p>
        </p:txBody>
      </p:sp>
      <p:sp>
        <p:nvSpPr>
          <p:cNvPr id="253956" name="Rectangle 2"/>
          <p:cNvSpPr>
            <a:spLocks noGrp="1" noChangeArrowheads="1"/>
          </p:cNvSpPr>
          <p:nvPr>
            <p:ph type="title"/>
          </p:nvPr>
        </p:nvSpPr>
        <p:spPr>
          <a:xfrm>
            <a:off x="685800" y="0"/>
            <a:ext cx="7772400" cy="762000"/>
          </a:xfrm>
        </p:spPr>
        <p:txBody>
          <a:bodyPr/>
          <a:lstStyle/>
          <a:p>
            <a:r>
              <a:rPr lang="en-US" altLang="zh-TW" sz="3600" dirty="0" smtClean="0">
                <a:ea typeface="PMingLiU" pitchFamily="18" charset="-120"/>
              </a:rPr>
              <a:t>“Toy” Example</a:t>
            </a:r>
          </a:p>
        </p:txBody>
      </p:sp>
      <p:sp>
        <p:nvSpPr>
          <p:cNvPr id="253957" name="Rectangle 3"/>
          <p:cNvSpPr>
            <a:spLocks noGrp="1" noChangeArrowheads="1"/>
          </p:cNvSpPr>
          <p:nvPr>
            <p:ph type="body" idx="1"/>
          </p:nvPr>
        </p:nvSpPr>
        <p:spPr>
          <a:xfrm>
            <a:off x="457200" y="990600"/>
            <a:ext cx="4495800" cy="5105400"/>
          </a:xfrm>
        </p:spPr>
        <p:txBody>
          <a:bodyPr/>
          <a:lstStyle/>
          <a:p>
            <a:pPr marL="609600" indent="-609600">
              <a:buFontTx/>
              <a:buAutoNum type="arabicPeriod"/>
            </a:pPr>
            <a:r>
              <a:rPr lang="en-US" altLang="zh-TW" sz="2000" dirty="0" smtClean="0">
                <a:ea typeface="PMingLiU" pitchFamily="18" charset="-120"/>
              </a:rPr>
              <a:t>x</a:t>
            </a:r>
            <a:r>
              <a:rPr lang="en-US" altLang="zh-TW" sz="2000" baseline="-25000" dirty="0" smtClean="0">
                <a:ea typeface="PMingLiU" pitchFamily="18" charset="-120"/>
              </a:rPr>
              <a:t>1</a:t>
            </a:r>
            <a:r>
              <a:rPr lang="en-US" altLang="zh-TW" sz="2000" baseline="30000" dirty="0" smtClean="0">
                <a:ea typeface="PMingLiU" pitchFamily="18" charset="-120"/>
              </a:rPr>
              <a:t>2</a:t>
            </a:r>
            <a:r>
              <a:rPr lang="en-US" altLang="zh-TW" sz="2000" dirty="0" smtClean="0">
                <a:ea typeface="PMingLiU" pitchFamily="18" charset="-120"/>
              </a:rPr>
              <a:t>+mx</a:t>
            </a:r>
            <a:r>
              <a:rPr lang="en-US" altLang="zh-TW" sz="2000" baseline="-25000" dirty="0" smtClean="0">
                <a:ea typeface="PMingLiU" pitchFamily="18" charset="-120"/>
              </a:rPr>
              <a:t>1</a:t>
            </a:r>
            <a:r>
              <a:rPr lang="en-US" altLang="zh-TW" sz="2000" dirty="0" smtClean="0">
                <a:ea typeface="PMingLiU" pitchFamily="18" charset="-120"/>
              </a:rPr>
              <a:t>x</a:t>
            </a:r>
            <a:r>
              <a:rPr lang="en-US" altLang="zh-TW" sz="2000" baseline="-25000" dirty="0" smtClean="0">
                <a:ea typeface="PMingLiU" pitchFamily="18" charset="-120"/>
              </a:rPr>
              <a:t>2</a:t>
            </a:r>
            <a:r>
              <a:rPr lang="en-US" altLang="zh-TW" sz="2000" dirty="0" smtClean="0">
                <a:ea typeface="PMingLiU" pitchFamily="18" charset="-120"/>
              </a:rPr>
              <a:t>= a</a:t>
            </a:r>
          </a:p>
          <a:p>
            <a:pPr marL="609600" indent="-609600">
              <a:buFontTx/>
              <a:buAutoNum type="arabicPeriod"/>
            </a:pPr>
            <a:r>
              <a:rPr lang="en-US" altLang="zh-TW" sz="2000" dirty="0" smtClean="0">
                <a:ea typeface="PMingLiU" pitchFamily="18" charset="-120"/>
              </a:rPr>
              <a:t>x</a:t>
            </a:r>
            <a:r>
              <a:rPr lang="en-US" altLang="zh-TW" sz="2000" baseline="-25000" dirty="0" smtClean="0">
                <a:ea typeface="PMingLiU" pitchFamily="18" charset="-120"/>
              </a:rPr>
              <a:t>2</a:t>
            </a:r>
            <a:r>
              <a:rPr lang="en-US" altLang="zh-TW" sz="2000" baseline="30000" dirty="0" smtClean="0">
                <a:ea typeface="PMingLiU" pitchFamily="18" charset="-120"/>
              </a:rPr>
              <a:t>2</a:t>
            </a:r>
            <a:r>
              <a:rPr lang="en-US" altLang="zh-TW" sz="2000" dirty="0" smtClean="0">
                <a:ea typeface="PMingLiU" pitchFamily="18" charset="-120"/>
              </a:rPr>
              <a:t>+nx</a:t>
            </a:r>
            <a:r>
              <a:rPr lang="en-US" altLang="zh-TW" sz="2000" baseline="-25000" dirty="0" smtClean="0">
                <a:ea typeface="PMingLiU" pitchFamily="18" charset="-120"/>
              </a:rPr>
              <a:t>1</a:t>
            </a:r>
            <a:r>
              <a:rPr lang="en-US" altLang="zh-TW" sz="2000" dirty="0" smtClean="0">
                <a:ea typeface="PMingLiU" pitchFamily="18" charset="-120"/>
              </a:rPr>
              <a:t>x</a:t>
            </a:r>
            <a:r>
              <a:rPr lang="en-US" altLang="zh-TW" sz="2000" baseline="-25000" dirty="0" smtClean="0">
                <a:ea typeface="PMingLiU" pitchFamily="18" charset="-120"/>
              </a:rPr>
              <a:t>2</a:t>
            </a:r>
            <a:r>
              <a:rPr lang="en-US" altLang="zh-TW" sz="2000" dirty="0" smtClean="0">
                <a:ea typeface="PMingLiU" pitchFamily="18" charset="-120"/>
              </a:rPr>
              <a:t>= b</a:t>
            </a:r>
          </a:p>
          <a:p>
            <a:pPr marL="609600" indent="-609600">
              <a:buFontTx/>
              <a:buNone/>
            </a:pPr>
            <a:endParaRPr lang="en-US" altLang="zh-TW" sz="2000" dirty="0" smtClean="0">
              <a:ea typeface="PMingLiU" pitchFamily="18" charset="-120"/>
            </a:endParaRPr>
          </a:p>
          <a:p>
            <a:pPr marL="609600" indent="-609600">
              <a:buFontTx/>
              <a:buNone/>
            </a:pPr>
            <a:r>
              <a:rPr lang="en-US" altLang="zh-TW" sz="2000" dirty="0" smtClean="0">
                <a:ea typeface="PMingLiU" pitchFamily="18" charset="-120"/>
                <a:sym typeface="Symbol" pitchFamily="18" charset="2"/>
              </a:rPr>
              <a:t>D=4</a:t>
            </a:r>
          </a:p>
          <a:p>
            <a:pPr marL="609600" indent="-609600">
              <a:buFontTx/>
              <a:buAutoNum type="arabicPeriod" startAt="3"/>
            </a:pPr>
            <a:r>
              <a:rPr lang="en-US" altLang="zh-TW" sz="2000" dirty="0" smtClean="0">
                <a:ea typeface="PMingLiU" pitchFamily="18" charset="-120"/>
              </a:rPr>
              <a:t>x</a:t>
            </a:r>
            <a:r>
              <a:rPr lang="en-US" altLang="zh-TW" sz="2000" baseline="-25000" dirty="0" smtClean="0">
                <a:ea typeface="PMingLiU" pitchFamily="18" charset="-120"/>
              </a:rPr>
              <a:t>1</a:t>
            </a:r>
            <a:r>
              <a:rPr lang="en-US" altLang="zh-TW" sz="2000" baseline="30000" dirty="0" smtClean="0">
                <a:ea typeface="PMingLiU" pitchFamily="18" charset="-120"/>
              </a:rPr>
              <a:t>4</a:t>
            </a:r>
            <a:r>
              <a:rPr lang="en-US" altLang="zh-TW" sz="2000" dirty="0" smtClean="0">
                <a:ea typeface="PMingLiU" pitchFamily="18" charset="-120"/>
              </a:rPr>
              <a:t>+mx</a:t>
            </a:r>
            <a:r>
              <a:rPr lang="en-US" altLang="zh-TW" sz="2000" baseline="-25000" dirty="0" smtClean="0">
                <a:ea typeface="PMingLiU" pitchFamily="18" charset="-120"/>
              </a:rPr>
              <a:t>1</a:t>
            </a:r>
            <a:r>
              <a:rPr lang="en-US" altLang="zh-TW" sz="2000" baseline="30000" dirty="0" smtClean="0">
                <a:ea typeface="PMingLiU" pitchFamily="18" charset="-120"/>
              </a:rPr>
              <a:t>3</a:t>
            </a:r>
            <a:r>
              <a:rPr lang="en-US" altLang="zh-TW" sz="2000" dirty="0" smtClean="0">
                <a:ea typeface="PMingLiU" pitchFamily="18" charset="-120"/>
              </a:rPr>
              <a:t>x</a:t>
            </a:r>
            <a:r>
              <a:rPr lang="en-US" altLang="zh-TW" sz="2000" baseline="-25000" dirty="0" smtClean="0">
                <a:ea typeface="PMingLiU" pitchFamily="18" charset="-120"/>
              </a:rPr>
              <a:t>2</a:t>
            </a:r>
            <a:r>
              <a:rPr lang="en-US" altLang="zh-TW" sz="2000" dirty="0" smtClean="0">
                <a:ea typeface="PMingLiU" pitchFamily="18" charset="-120"/>
              </a:rPr>
              <a:t>= ax</a:t>
            </a:r>
            <a:r>
              <a:rPr lang="en-US" altLang="zh-TW" sz="2000" baseline="-25000" dirty="0" smtClean="0">
                <a:ea typeface="PMingLiU" pitchFamily="18" charset="-120"/>
              </a:rPr>
              <a:t>1</a:t>
            </a:r>
            <a:r>
              <a:rPr lang="en-US" altLang="zh-TW" sz="2000" baseline="30000" dirty="0" smtClean="0">
                <a:ea typeface="PMingLiU" pitchFamily="18" charset="-120"/>
              </a:rPr>
              <a:t>2</a:t>
            </a:r>
            <a:endParaRPr lang="en-US" altLang="zh-TW" sz="2000" dirty="0" smtClean="0">
              <a:ea typeface="PMingLiU" pitchFamily="18" charset="-120"/>
            </a:endParaRPr>
          </a:p>
          <a:p>
            <a:pPr marL="609600" indent="-609600">
              <a:buFontTx/>
              <a:buAutoNum type="arabicPeriod" startAt="3"/>
            </a:pPr>
            <a:r>
              <a:rPr lang="en-US" altLang="zh-TW" sz="2000" dirty="0" smtClean="0">
                <a:ea typeface="PMingLiU" pitchFamily="18" charset="-120"/>
              </a:rPr>
              <a:t>x</a:t>
            </a:r>
            <a:r>
              <a:rPr lang="en-US" altLang="zh-TW" sz="2000" baseline="-25000" dirty="0" smtClean="0">
                <a:ea typeface="PMingLiU" pitchFamily="18" charset="-120"/>
              </a:rPr>
              <a:t>1</a:t>
            </a:r>
            <a:r>
              <a:rPr lang="en-US" altLang="zh-TW" sz="2000" baseline="30000" dirty="0" smtClean="0">
                <a:ea typeface="PMingLiU" pitchFamily="18" charset="-120"/>
              </a:rPr>
              <a:t>2</a:t>
            </a:r>
            <a:r>
              <a:rPr lang="en-US" altLang="zh-TW" sz="2000" dirty="0" smtClean="0">
                <a:ea typeface="PMingLiU" pitchFamily="18" charset="-120"/>
              </a:rPr>
              <a:t>x</a:t>
            </a:r>
            <a:r>
              <a:rPr lang="en-US" altLang="zh-TW" sz="2000" baseline="-25000" dirty="0" smtClean="0">
                <a:ea typeface="PMingLiU" pitchFamily="18" charset="-120"/>
              </a:rPr>
              <a:t>2</a:t>
            </a:r>
            <a:r>
              <a:rPr lang="en-US" altLang="zh-TW" sz="2000" baseline="30000" dirty="0" smtClean="0">
                <a:ea typeface="PMingLiU" pitchFamily="18" charset="-120"/>
              </a:rPr>
              <a:t>2</a:t>
            </a:r>
            <a:r>
              <a:rPr lang="en-US" altLang="zh-TW" sz="2000" dirty="0" smtClean="0">
                <a:ea typeface="PMingLiU" pitchFamily="18" charset="-120"/>
              </a:rPr>
              <a:t>+nx</a:t>
            </a:r>
            <a:r>
              <a:rPr lang="en-US" altLang="zh-TW" sz="2000" baseline="-25000" dirty="0" smtClean="0">
                <a:ea typeface="PMingLiU" pitchFamily="18" charset="-120"/>
              </a:rPr>
              <a:t>1</a:t>
            </a:r>
            <a:r>
              <a:rPr lang="en-US" altLang="zh-TW" sz="2000" baseline="30000" dirty="0" smtClean="0">
                <a:ea typeface="PMingLiU" pitchFamily="18" charset="-120"/>
              </a:rPr>
              <a:t>3</a:t>
            </a:r>
            <a:r>
              <a:rPr lang="en-US" altLang="zh-TW" sz="2000" dirty="0" smtClean="0">
                <a:ea typeface="PMingLiU" pitchFamily="18" charset="-120"/>
              </a:rPr>
              <a:t>x</a:t>
            </a:r>
            <a:r>
              <a:rPr lang="en-US" altLang="zh-TW" sz="2000" baseline="-25000" dirty="0" smtClean="0">
                <a:ea typeface="PMingLiU" pitchFamily="18" charset="-120"/>
              </a:rPr>
              <a:t>2</a:t>
            </a:r>
            <a:r>
              <a:rPr lang="en-US" altLang="zh-TW" sz="2000" dirty="0" smtClean="0">
                <a:ea typeface="PMingLiU" pitchFamily="18" charset="-120"/>
              </a:rPr>
              <a:t>= bx</a:t>
            </a:r>
            <a:r>
              <a:rPr lang="en-US" altLang="zh-TW" sz="2000" baseline="-25000" dirty="0" smtClean="0">
                <a:ea typeface="PMingLiU" pitchFamily="18" charset="-120"/>
              </a:rPr>
              <a:t>1</a:t>
            </a:r>
            <a:r>
              <a:rPr lang="en-US" altLang="zh-TW" sz="2000" baseline="30000" dirty="0" smtClean="0">
                <a:ea typeface="PMingLiU" pitchFamily="18" charset="-120"/>
              </a:rPr>
              <a:t>2</a:t>
            </a:r>
            <a:endParaRPr lang="en-US" altLang="zh-TW" sz="2000" dirty="0" smtClean="0">
              <a:ea typeface="PMingLiU" pitchFamily="18" charset="-120"/>
            </a:endParaRPr>
          </a:p>
          <a:p>
            <a:pPr marL="609600" indent="-609600">
              <a:buFontTx/>
              <a:buAutoNum type="arabicPeriod" startAt="3"/>
            </a:pPr>
            <a:r>
              <a:rPr lang="en-US" altLang="zh-TW" sz="2000" dirty="0" smtClean="0">
                <a:ea typeface="PMingLiU" pitchFamily="18" charset="-120"/>
              </a:rPr>
              <a:t>x</a:t>
            </a:r>
            <a:r>
              <a:rPr lang="en-US" altLang="zh-TW" sz="2000" baseline="-25000" dirty="0" smtClean="0">
                <a:ea typeface="PMingLiU" pitchFamily="18" charset="-120"/>
              </a:rPr>
              <a:t>1</a:t>
            </a:r>
            <a:r>
              <a:rPr lang="en-US" altLang="zh-TW" sz="2000" baseline="30000" dirty="0" smtClean="0">
                <a:ea typeface="PMingLiU" pitchFamily="18" charset="-120"/>
              </a:rPr>
              <a:t>2</a:t>
            </a:r>
            <a:r>
              <a:rPr lang="en-US" altLang="zh-TW" sz="2000" dirty="0" smtClean="0">
                <a:ea typeface="PMingLiU" pitchFamily="18" charset="-120"/>
              </a:rPr>
              <a:t>x</a:t>
            </a:r>
            <a:r>
              <a:rPr lang="en-US" altLang="zh-TW" sz="2000" baseline="-25000" dirty="0" smtClean="0">
                <a:ea typeface="PMingLiU" pitchFamily="18" charset="-120"/>
              </a:rPr>
              <a:t>2</a:t>
            </a:r>
            <a:r>
              <a:rPr lang="en-US" altLang="zh-TW" sz="2000" baseline="30000" dirty="0" smtClean="0">
                <a:ea typeface="PMingLiU" pitchFamily="18" charset="-120"/>
              </a:rPr>
              <a:t>2</a:t>
            </a:r>
            <a:r>
              <a:rPr lang="en-US" altLang="zh-TW" sz="2000" dirty="0" smtClean="0">
                <a:ea typeface="PMingLiU" pitchFamily="18" charset="-120"/>
              </a:rPr>
              <a:t>+mx</a:t>
            </a:r>
            <a:r>
              <a:rPr lang="en-US" altLang="zh-TW" sz="2000" baseline="-25000" dirty="0" smtClean="0">
                <a:ea typeface="PMingLiU" pitchFamily="18" charset="-120"/>
              </a:rPr>
              <a:t>1</a:t>
            </a:r>
            <a:r>
              <a:rPr lang="en-US" altLang="zh-TW" sz="2000" baseline="30000" dirty="0" smtClean="0">
                <a:ea typeface="PMingLiU" pitchFamily="18" charset="-120"/>
              </a:rPr>
              <a:t>3</a:t>
            </a:r>
            <a:r>
              <a:rPr lang="en-US" altLang="zh-TW" sz="2000" dirty="0" smtClean="0">
                <a:ea typeface="PMingLiU" pitchFamily="18" charset="-120"/>
              </a:rPr>
              <a:t>x</a:t>
            </a:r>
            <a:r>
              <a:rPr lang="en-US" altLang="zh-TW" sz="2000" baseline="-25000" dirty="0" smtClean="0">
                <a:ea typeface="PMingLiU" pitchFamily="18" charset="-120"/>
              </a:rPr>
              <a:t>2</a:t>
            </a:r>
            <a:r>
              <a:rPr lang="en-US" altLang="zh-TW" sz="2000" dirty="0" smtClean="0">
                <a:ea typeface="PMingLiU" pitchFamily="18" charset="-120"/>
              </a:rPr>
              <a:t>= ax</a:t>
            </a:r>
            <a:r>
              <a:rPr lang="en-US" altLang="zh-TW" sz="2000" baseline="-25000" dirty="0" smtClean="0">
                <a:ea typeface="PMingLiU" pitchFamily="18" charset="-120"/>
              </a:rPr>
              <a:t>2</a:t>
            </a:r>
            <a:r>
              <a:rPr lang="en-US" altLang="zh-TW" sz="2000" baseline="30000" dirty="0" smtClean="0">
                <a:ea typeface="PMingLiU" pitchFamily="18" charset="-120"/>
              </a:rPr>
              <a:t>2</a:t>
            </a:r>
            <a:endParaRPr lang="en-US" altLang="zh-TW" sz="2000" dirty="0" smtClean="0">
              <a:ea typeface="PMingLiU" pitchFamily="18" charset="-120"/>
            </a:endParaRPr>
          </a:p>
          <a:p>
            <a:pPr marL="609600" indent="-609600">
              <a:buFontTx/>
              <a:buAutoNum type="arabicPeriod" startAt="3"/>
            </a:pPr>
            <a:r>
              <a:rPr lang="en-US" altLang="zh-TW" sz="2000" dirty="0" smtClean="0">
                <a:ea typeface="PMingLiU" pitchFamily="18" charset="-120"/>
              </a:rPr>
              <a:t>x</a:t>
            </a:r>
            <a:r>
              <a:rPr lang="en-US" altLang="zh-TW" sz="2000" baseline="-25000" dirty="0" smtClean="0">
                <a:ea typeface="PMingLiU" pitchFamily="18" charset="-120"/>
              </a:rPr>
              <a:t>2</a:t>
            </a:r>
            <a:r>
              <a:rPr lang="en-US" altLang="zh-TW" sz="2000" baseline="30000" dirty="0" smtClean="0">
                <a:ea typeface="PMingLiU" pitchFamily="18" charset="-120"/>
              </a:rPr>
              <a:t>4</a:t>
            </a:r>
            <a:r>
              <a:rPr lang="en-US" altLang="zh-TW" sz="2000" dirty="0" smtClean="0">
                <a:ea typeface="PMingLiU" pitchFamily="18" charset="-120"/>
              </a:rPr>
              <a:t>+nx</a:t>
            </a:r>
            <a:r>
              <a:rPr lang="en-US" altLang="zh-TW" sz="2000" baseline="-25000" dirty="0" smtClean="0">
                <a:ea typeface="PMingLiU" pitchFamily="18" charset="-120"/>
              </a:rPr>
              <a:t>1</a:t>
            </a:r>
            <a:r>
              <a:rPr lang="en-US" altLang="zh-TW" sz="2000" baseline="30000" dirty="0" smtClean="0">
                <a:ea typeface="PMingLiU" pitchFamily="18" charset="-120"/>
              </a:rPr>
              <a:t>3</a:t>
            </a:r>
            <a:r>
              <a:rPr lang="en-US" altLang="zh-TW" sz="2000" dirty="0" smtClean="0">
                <a:ea typeface="PMingLiU" pitchFamily="18" charset="-120"/>
              </a:rPr>
              <a:t>x</a:t>
            </a:r>
            <a:r>
              <a:rPr lang="en-US" altLang="zh-TW" sz="2000" baseline="-25000" dirty="0" smtClean="0">
                <a:ea typeface="PMingLiU" pitchFamily="18" charset="-120"/>
              </a:rPr>
              <a:t>2</a:t>
            </a:r>
            <a:r>
              <a:rPr lang="en-US" altLang="zh-TW" sz="2000" dirty="0" smtClean="0">
                <a:ea typeface="PMingLiU" pitchFamily="18" charset="-120"/>
              </a:rPr>
              <a:t>= bx</a:t>
            </a:r>
            <a:r>
              <a:rPr lang="en-US" altLang="zh-TW" sz="2000" baseline="-25000" dirty="0" smtClean="0">
                <a:ea typeface="PMingLiU" pitchFamily="18" charset="-120"/>
              </a:rPr>
              <a:t>2</a:t>
            </a:r>
            <a:r>
              <a:rPr lang="en-US" altLang="zh-TW" sz="2000" baseline="30000" dirty="0" smtClean="0">
                <a:ea typeface="PMingLiU" pitchFamily="18" charset="-120"/>
              </a:rPr>
              <a:t>2</a:t>
            </a:r>
            <a:endParaRPr lang="en-US" altLang="zh-TW" sz="2000" dirty="0" smtClean="0">
              <a:ea typeface="PMingLiU" pitchFamily="18" charset="-120"/>
            </a:endParaRPr>
          </a:p>
          <a:p>
            <a:pPr marL="609600" indent="-609600">
              <a:buFontTx/>
              <a:buAutoNum type="arabicPeriod" startAt="3"/>
            </a:pPr>
            <a:r>
              <a:rPr lang="en-US" altLang="zh-TW" sz="2000" dirty="0" smtClean="0">
                <a:ea typeface="PMingLiU" pitchFamily="18" charset="-120"/>
              </a:rPr>
              <a:t>x</a:t>
            </a:r>
            <a:r>
              <a:rPr lang="en-US" altLang="zh-TW" sz="2000" baseline="-25000" dirty="0" smtClean="0">
                <a:ea typeface="PMingLiU" pitchFamily="18" charset="-120"/>
              </a:rPr>
              <a:t>1</a:t>
            </a:r>
            <a:r>
              <a:rPr lang="en-US" altLang="zh-TW" sz="2000" baseline="30000" dirty="0" smtClean="0">
                <a:ea typeface="PMingLiU" pitchFamily="18" charset="-120"/>
              </a:rPr>
              <a:t>3</a:t>
            </a:r>
            <a:r>
              <a:rPr lang="en-US" altLang="zh-TW" sz="2000" dirty="0" smtClean="0">
                <a:ea typeface="PMingLiU" pitchFamily="18" charset="-120"/>
              </a:rPr>
              <a:t>x</a:t>
            </a:r>
            <a:r>
              <a:rPr lang="en-US" altLang="zh-TW" sz="2000" baseline="-25000" dirty="0" smtClean="0">
                <a:ea typeface="PMingLiU" pitchFamily="18" charset="-120"/>
              </a:rPr>
              <a:t>2</a:t>
            </a:r>
            <a:r>
              <a:rPr lang="en-US" altLang="zh-TW" sz="2000" dirty="0" smtClean="0">
                <a:ea typeface="PMingLiU" pitchFamily="18" charset="-120"/>
              </a:rPr>
              <a:t>+mx</a:t>
            </a:r>
            <a:r>
              <a:rPr lang="en-US" altLang="zh-TW" sz="2000" baseline="-25000" dirty="0" smtClean="0">
                <a:ea typeface="PMingLiU" pitchFamily="18" charset="-120"/>
              </a:rPr>
              <a:t>1</a:t>
            </a:r>
            <a:r>
              <a:rPr lang="en-US" altLang="zh-TW" sz="2000" baseline="30000" dirty="0" smtClean="0">
                <a:ea typeface="PMingLiU" pitchFamily="18" charset="-120"/>
              </a:rPr>
              <a:t>2</a:t>
            </a:r>
            <a:r>
              <a:rPr lang="en-US" altLang="zh-TW" sz="2000" dirty="0" smtClean="0">
                <a:ea typeface="PMingLiU" pitchFamily="18" charset="-120"/>
              </a:rPr>
              <a:t>x</a:t>
            </a:r>
            <a:r>
              <a:rPr lang="en-US" altLang="zh-TW" sz="2000" baseline="-25000" dirty="0" smtClean="0">
                <a:ea typeface="PMingLiU" pitchFamily="18" charset="-120"/>
              </a:rPr>
              <a:t>2</a:t>
            </a:r>
            <a:r>
              <a:rPr lang="en-US" altLang="zh-TW" sz="2000" baseline="30000" dirty="0" smtClean="0">
                <a:ea typeface="PMingLiU" pitchFamily="18" charset="-120"/>
              </a:rPr>
              <a:t>2</a:t>
            </a:r>
            <a:r>
              <a:rPr lang="en-US" altLang="zh-TW" sz="2000" dirty="0" smtClean="0">
                <a:ea typeface="PMingLiU" pitchFamily="18" charset="-120"/>
              </a:rPr>
              <a:t>= ax</a:t>
            </a:r>
            <a:r>
              <a:rPr lang="en-US" altLang="zh-TW" sz="2000" baseline="-25000" dirty="0" smtClean="0">
                <a:ea typeface="PMingLiU" pitchFamily="18" charset="-120"/>
              </a:rPr>
              <a:t>1</a:t>
            </a:r>
            <a:r>
              <a:rPr lang="en-US" altLang="zh-TW" sz="2000" dirty="0" smtClean="0">
                <a:ea typeface="PMingLiU" pitchFamily="18" charset="-120"/>
              </a:rPr>
              <a:t>x</a:t>
            </a:r>
            <a:r>
              <a:rPr lang="en-US" altLang="zh-TW" sz="2000" baseline="-25000" dirty="0" smtClean="0">
                <a:ea typeface="PMingLiU" pitchFamily="18" charset="-120"/>
              </a:rPr>
              <a:t>2</a:t>
            </a:r>
            <a:endParaRPr lang="en-US" altLang="zh-TW" sz="2000" dirty="0" smtClean="0">
              <a:ea typeface="PMingLiU" pitchFamily="18" charset="-120"/>
            </a:endParaRPr>
          </a:p>
          <a:p>
            <a:pPr marL="609600" indent="-609600">
              <a:buFontTx/>
              <a:buAutoNum type="arabicPeriod" startAt="3"/>
            </a:pPr>
            <a:r>
              <a:rPr lang="en-US" altLang="zh-TW" sz="2000" dirty="0" smtClean="0">
                <a:ea typeface="PMingLiU" pitchFamily="18" charset="-120"/>
              </a:rPr>
              <a:t>x</a:t>
            </a:r>
            <a:r>
              <a:rPr lang="en-US" altLang="zh-TW" sz="2000" baseline="-25000" dirty="0" smtClean="0">
                <a:ea typeface="PMingLiU" pitchFamily="18" charset="-120"/>
              </a:rPr>
              <a:t>1</a:t>
            </a:r>
            <a:r>
              <a:rPr lang="en-US" altLang="zh-TW" sz="2000" dirty="0" smtClean="0">
                <a:ea typeface="PMingLiU" pitchFamily="18" charset="-120"/>
              </a:rPr>
              <a:t>x</a:t>
            </a:r>
            <a:r>
              <a:rPr lang="en-US" altLang="zh-TW" sz="2000" baseline="-25000" dirty="0" smtClean="0">
                <a:ea typeface="PMingLiU" pitchFamily="18" charset="-120"/>
              </a:rPr>
              <a:t>2</a:t>
            </a:r>
            <a:r>
              <a:rPr lang="en-US" altLang="zh-TW" sz="2000" baseline="30000" dirty="0" smtClean="0">
                <a:ea typeface="PMingLiU" pitchFamily="18" charset="-120"/>
              </a:rPr>
              <a:t>3</a:t>
            </a:r>
            <a:r>
              <a:rPr lang="en-US" altLang="zh-TW" sz="2000" dirty="0" smtClean="0">
                <a:ea typeface="PMingLiU" pitchFamily="18" charset="-120"/>
              </a:rPr>
              <a:t>+nx</a:t>
            </a:r>
            <a:r>
              <a:rPr lang="en-US" altLang="zh-TW" sz="2000" baseline="-25000" dirty="0" smtClean="0">
                <a:ea typeface="PMingLiU" pitchFamily="18" charset="-120"/>
              </a:rPr>
              <a:t>1</a:t>
            </a:r>
            <a:r>
              <a:rPr lang="en-US" altLang="zh-TW" sz="2000" baseline="30000" dirty="0" smtClean="0">
                <a:ea typeface="PMingLiU" pitchFamily="18" charset="-120"/>
              </a:rPr>
              <a:t>2</a:t>
            </a:r>
            <a:r>
              <a:rPr lang="en-US" altLang="zh-TW" sz="2000" dirty="0" smtClean="0">
                <a:ea typeface="PMingLiU" pitchFamily="18" charset="-120"/>
              </a:rPr>
              <a:t>x</a:t>
            </a:r>
            <a:r>
              <a:rPr lang="en-US" altLang="zh-TW" sz="2000" baseline="-25000" dirty="0" smtClean="0">
                <a:ea typeface="PMingLiU" pitchFamily="18" charset="-120"/>
              </a:rPr>
              <a:t>2</a:t>
            </a:r>
            <a:r>
              <a:rPr lang="en-US" altLang="zh-TW" sz="2000" baseline="30000" dirty="0" smtClean="0">
                <a:ea typeface="PMingLiU" pitchFamily="18" charset="-120"/>
              </a:rPr>
              <a:t>2</a:t>
            </a:r>
            <a:r>
              <a:rPr lang="en-US" altLang="zh-TW" sz="2000" dirty="0" smtClean="0">
                <a:ea typeface="PMingLiU" pitchFamily="18" charset="-120"/>
              </a:rPr>
              <a:t>= bx</a:t>
            </a:r>
            <a:r>
              <a:rPr lang="en-US" altLang="zh-TW" sz="2000" baseline="-25000" dirty="0" smtClean="0">
                <a:ea typeface="PMingLiU" pitchFamily="18" charset="-120"/>
              </a:rPr>
              <a:t>1</a:t>
            </a:r>
            <a:r>
              <a:rPr lang="en-US" altLang="zh-TW" sz="2000" dirty="0" smtClean="0">
                <a:ea typeface="PMingLiU" pitchFamily="18" charset="-120"/>
              </a:rPr>
              <a:t>x</a:t>
            </a:r>
            <a:r>
              <a:rPr lang="en-US" altLang="zh-TW" sz="2000" baseline="-25000" dirty="0" smtClean="0">
                <a:ea typeface="PMingLiU" pitchFamily="18" charset="-120"/>
              </a:rPr>
              <a:t>2</a:t>
            </a:r>
            <a:endParaRPr lang="en-US" altLang="zh-TW" sz="2000" dirty="0" smtClean="0">
              <a:ea typeface="PMingLiU" pitchFamily="18" charset="-120"/>
            </a:endParaRPr>
          </a:p>
          <a:p>
            <a:pPr marL="609600" indent="-609600">
              <a:buFontTx/>
              <a:buAutoNum type="arabicPeriod" startAt="3"/>
            </a:pPr>
            <a:endParaRPr lang="en-US" altLang="zh-TW" sz="2000" dirty="0" smtClean="0">
              <a:ea typeface="PMingLiU" pitchFamily="18" charset="-120"/>
            </a:endParaRPr>
          </a:p>
          <a:p>
            <a:pPr marL="609600" indent="-609600">
              <a:buFontTx/>
              <a:buNone/>
            </a:pPr>
            <a:r>
              <a:rPr lang="en-US" altLang="zh-TW" sz="2000" dirty="0" smtClean="0">
                <a:ea typeface="PMingLiU" pitchFamily="18" charset="-120"/>
              </a:rPr>
              <a:t>Thus</a:t>
            </a:r>
          </a:p>
          <a:p>
            <a:pPr marL="609600" indent="-609600">
              <a:buFontTx/>
              <a:buNone/>
            </a:pPr>
            <a:r>
              <a:rPr lang="en-US" altLang="zh-TW" sz="2000" dirty="0" smtClean="0">
                <a:ea typeface="PMingLiU" pitchFamily="18" charset="-120"/>
              </a:rPr>
              <a:t>a</a:t>
            </a:r>
            <a:r>
              <a:rPr lang="en-US" altLang="zh-TW" sz="2000" baseline="30000" dirty="0" smtClean="0">
                <a:ea typeface="PMingLiU" pitchFamily="18" charset="-120"/>
              </a:rPr>
              <a:t>2</a:t>
            </a:r>
            <a:r>
              <a:rPr lang="en-US" altLang="zh-TW" sz="2000" dirty="0" smtClean="0">
                <a:ea typeface="PMingLiU" pitchFamily="18" charset="-120"/>
              </a:rPr>
              <a:t>+x</a:t>
            </a:r>
            <a:r>
              <a:rPr lang="en-US" altLang="zh-TW" sz="2000" baseline="-25000" dirty="0" smtClean="0">
                <a:ea typeface="PMingLiU" pitchFamily="18" charset="-120"/>
              </a:rPr>
              <a:t>1</a:t>
            </a:r>
            <a:r>
              <a:rPr lang="en-US" altLang="zh-TW" sz="2000" baseline="30000" dirty="0" smtClean="0">
                <a:ea typeface="PMingLiU" pitchFamily="18" charset="-120"/>
              </a:rPr>
              <a:t>2</a:t>
            </a:r>
            <a:r>
              <a:rPr lang="en-US" altLang="zh-TW" sz="2000" dirty="0" smtClean="0">
                <a:ea typeface="PMingLiU" pitchFamily="18" charset="-120"/>
              </a:rPr>
              <a:t>(amn-bm</a:t>
            </a:r>
            <a:r>
              <a:rPr lang="en-US" altLang="zh-TW" sz="2000" baseline="30000" dirty="0" smtClean="0">
                <a:ea typeface="PMingLiU" pitchFamily="18" charset="-120"/>
              </a:rPr>
              <a:t>2</a:t>
            </a:r>
            <a:r>
              <a:rPr lang="en-US" altLang="zh-TW" sz="2000" dirty="0" smtClean="0">
                <a:ea typeface="PMingLiU" pitchFamily="18" charset="-120"/>
              </a:rPr>
              <a:t>-2a)+x</a:t>
            </a:r>
            <a:r>
              <a:rPr lang="en-US" altLang="zh-TW" sz="2000" baseline="-25000" dirty="0" smtClean="0">
                <a:ea typeface="PMingLiU" pitchFamily="18" charset="-120"/>
              </a:rPr>
              <a:t>1</a:t>
            </a:r>
            <a:r>
              <a:rPr lang="en-US" altLang="zh-TW" sz="2000" baseline="30000" dirty="0" smtClean="0">
                <a:ea typeface="PMingLiU" pitchFamily="18" charset="-120"/>
              </a:rPr>
              <a:t>4</a:t>
            </a:r>
            <a:r>
              <a:rPr lang="en-US" altLang="zh-TW" sz="2000" dirty="0" smtClean="0">
                <a:ea typeface="PMingLiU" pitchFamily="18" charset="-120"/>
              </a:rPr>
              <a:t>(1-nm)=0</a:t>
            </a:r>
          </a:p>
        </p:txBody>
      </p:sp>
      <p:sp>
        <p:nvSpPr>
          <p:cNvPr id="253958" name="Rectangle 4"/>
          <p:cNvSpPr>
            <a:spLocks noChangeArrowheads="1"/>
          </p:cNvSpPr>
          <p:nvPr/>
        </p:nvSpPr>
        <p:spPr bwMode="auto">
          <a:xfrm>
            <a:off x="3733800" y="1295400"/>
            <a:ext cx="5181600" cy="3048000"/>
          </a:xfrm>
          <a:prstGeom prst="rect">
            <a:avLst/>
          </a:prstGeom>
          <a:noFill/>
          <a:ln w="9525">
            <a:noFill/>
            <a:miter lim="800000"/>
            <a:headEnd/>
            <a:tailEnd/>
          </a:ln>
        </p:spPr>
        <p:txBody>
          <a:bodyPr lIns="92075" tIns="46038" rIns="92075" bIns="46038"/>
          <a:lstStyle/>
          <a:p>
            <a:pPr marL="609600" indent="-609600"/>
            <a:r>
              <a:rPr lang="en-US" altLang="zh-TW" sz="2000" dirty="0">
                <a:latin typeface="+mn-lt"/>
                <a:ea typeface="PMingLiU" pitchFamily="18" charset="-120"/>
              </a:rPr>
              <a:t>x</a:t>
            </a:r>
            <a:r>
              <a:rPr lang="en-US" altLang="zh-TW" sz="2000" baseline="-25000" dirty="0">
                <a:latin typeface="+mn-lt"/>
                <a:ea typeface="PMingLiU" pitchFamily="18" charset="-120"/>
              </a:rPr>
              <a:t>1</a:t>
            </a:r>
            <a:r>
              <a:rPr lang="en-US" altLang="zh-TW" sz="2000" dirty="0">
                <a:latin typeface="+mn-lt"/>
                <a:ea typeface="PMingLiU" pitchFamily="18" charset="-120"/>
              </a:rPr>
              <a:t>x</a:t>
            </a:r>
            <a:r>
              <a:rPr lang="en-US" altLang="zh-TW" sz="2000" baseline="-25000" dirty="0">
                <a:latin typeface="+mn-lt"/>
                <a:ea typeface="PMingLiU" pitchFamily="18" charset="-120"/>
              </a:rPr>
              <a:t>2</a:t>
            </a:r>
            <a:r>
              <a:rPr lang="en-US" altLang="zh-TW" sz="2000" dirty="0">
                <a:latin typeface="+mn-lt"/>
                <a:ea typeface="PMingLiU" pitchFamily="18" charset="-120"/>
              </a:rPr>
              <a:t>= a/m-x</a:t>
            </a:r>
            <a:r>
              <a:rPr lang="en-US" altLang="zh-TW" sz="2000" baseline="-25000" dirty="0">
                <a:latin typeface="+mn-lt"/>
                <a:ea typeface="PMingLiU" pitchFamily="18" charset="-120"/>
              </a:rPr>
              <a:t>1</a:t>
            </a:r>
            <a:r>
              <a:rPr lang="en-US" altLang="zh-TW" sz="2000" baseline="30000" dirty="0">
                <a:latin typeface="+mn-lt"/>
                <a:ea typeface="PMingLiU" pitchFamily="18" charset="-120"/>
              </a:rPr>
              <a:t>2</a:t>
            </a:r>
            <a:r>
              <a:rPr lang="en-US" altLang="zh-TW" sz="2000" dirty="0">
                <a:latin typeface="+mn-lt"/>
                <a:ea typeface="PMingLiU" pitchFamily="18" charset="-120"/>
              </a:rPr>
              <a:t> /m</a:t>
            </a:r>
          </a:p>
          <a:p>
            <a:pPr marL="609600" indent="-609600"/>
            <a:r>
              <a:rPr lang="en-US" altLang="zh-TW" sz="2000" dirty="0">
                <a:latin typeface="+mn-lt"/>
                <a:ea typeface="PMingLiU" pitchFamily="18" charset="-120"/>
              </a:rPr>
              <a:t>x</a:t>
            </a:r>
            <a:r>
              <a:rPr lang="en-US" altLang="zh-TW" sz="2000" baseline="-25000" dirty="0">
                <a:latin typeface="+mn-lt"/>
                <a:ea typeface="PMingLiU" pitchFamily="18" charset="-120"/>
              </a:rPr>
              <a:t>2</a:t>
            </a:r>
            <a:r>
              <a:rPr lang="en-US" altLang="zh-TW" sz="2000" baseline="30000" dirty="0">
                <a:latin typeface="+mn-lt"/>
                <a:ea typeface="PMingLiU" pitchFamily="18" charset="-120"/>
              </a:rPr>
              <a:t>2</a:t>
            </a:r>
            <a:r>
              <a:rPr lang="en-US" altLang="zh-TW" sz="2000" dirty="0">
                <a:latin typeface="+mn-lt"/>
                <a:ea typeface="PMingLiU" pitchFamily="18" charset="-120"/>
              </a:rPr>
              <a:t>= (b-1n/m)-(n/m</a:t>
            </a:r>
            <a:r>
              <a:rPr lang="en-US" altLang="zh-TW" sz="2000" dirty="0" smtClean="0">
                <a:latin typeface="+mn-lt"/>
                <a:ea typeface="PMingLiU" pitchFamily="18" charset="-120"/>
              </a:rPr>
              <a:t>)x</a:t>
            </a:r>
            <a:r>
              <a:rPr lang="en-US" altLang="zh-TW" sz="2000" baseline="-25000" dirty="0" smtClean="0">
                <a:latin typeface="+mn-lt"/>
                <a:ea typeface="PMingLiU" pitchFamily="18" charset="-120"/>
              </a:rPr>
              <a:t>1</a:t>
            </a:r>
            <a:r>
              <a:rPr lang="en-US" altLang="zh-TW" sz="2000" baseline="30000" dirty="0" smtClean="0">
                <a:latin typeface="+mn-lt"/>
                <a:ea typeface="PMingLiU" pitchFamily="18" charset="-120"/>
              </a:rPr>
              <a:t>2</a:t>
            </a:r>
            <a:endParaRPr lang="en-US" altLang="zh-TW" sz="2000" baseline="30000" dirty="0">
              <a:latin typeface="+mn-lt"/>
              <a:ea typeface="PMingLiU" pitchFamily="18" charset="-120"/>
            </a:endParaRPr>
          </a:p>
          <a:p>
            <a:pPr marL="609600" indent="-609600"/>
            <a:r>
              <a:rPr lang="en-US" altLang="zh-TW" sz="2000" dirty="0">
                <a:latin typeface="+mn-lt"/>
                <a:ea typeface="PMingLiU" pitchFamily="18" charset="-120"/>
              </a:rPr>
              <a:t>x</a:t>
            </a:r>
            <a:r>
              <a:rPr lang="en-US" altLang="zh-TW" sz="2000" baseline="-25000" dirty="0">
                <a:latin typeface="+mn-lt"/>
                <a:ea typeface="PMingLiU" pitchFamily="18" charset="-120"/>
              </a:rPr>
              <a:t>1</a:t>
            </a:r>
            <a:r>
              <a:rPr lang="en-US" altLang="zh-TW" sz="2000" baseline="30000" dirty="0">
                <a:latin typeface="+mn-lt"/>
                <a:ea typeface="PMingLiU" pitchFamily="18" charset="-120"/>
              </a:rPr>
              <a:t>3</a:t>
            </a:r>
            <a:r>
              <a:rPr lang="en-US" altLang="zh-TW" sz="2000" dirty="0">
                <a:latin typeface="+mn-lt"/>
                <a:ea typeface="PMingLiU" pitchFamily="18" charset="-120"/>
              </a:rPr>
              <a:t>x</a:t>
            </a:r>
            <a:r>
              <a:rPr lang="en-US" altLang="zh-TW" sz="2000" baseline="-25000" dirty="0">
                <a:latin typeface="+mn-lt"/>
                <a:ea typeface="PMingLiU" pitchFamily="18" charset="-120"/>
              </a:rPr>
              <a:t>2</a:t>
            </a:r>
            <a:r>
              <a:rPr lang="en-US" altLang="zh-TW" sz="2000" dirty="0">
                <a:latin typeface="+mn-lt"/>
                <a:ea typeface="PMingLiU" pitchFamily="18" charset="-120"/>
              </a:rPr>
              <a:t>= (a/m) x</a:t>
            </a:r>
            <a:r>
              <a:rPr lang="en-US" altLang="zh-TW" sz="2000" baseline="-25000" dirty="0">
                <a:latin typeface="+mn-lt"/>
                <a:ea typeface="PMingLiU" pitchFamily="18" charset="-120"/>
              </a:rPr>
              <a:t>1</a:t>
            </a:r>
            <a:r>
              <a:rPr lang="en-US" altLang="zh-TW" sz="2000" baseline="30000" dirty="0">
                <a:latin typeface="+mn-lt"/>
                <a:ea typeface="PMingLiU" pitchFamily="18" charset="-120"/>
              </a:rPr>
              <a:t>2</a:t>
            </a:r>
            <a:r>
              <a:rPr lang="en-US" altLang="zh-TW" sz="2000" dirty="0">
                <a:latin typeface="+mn-lt"/>
                <a:ea typeface="PMingLiU" pitchFamily="18" charset="-120"/>
              </a:rPr>
              <a:t>-x</a:t>
            </a:r>
            <a:r>
              <a:rPr lang="en-US" altLang="zh-TW" sz="2000" baseline="-25000" dirty="0">
                <a:latin typeface="+mn-lt"/>
                <a:ea typeface="PMingLiU" pitchFamily="18" charset="-120"/>
              </a:rPr>
              <a:t>1</a:t>
            </a:r>
            <a:r>
              <a:rPr lang="en-US" altLang="zh-TW" sz="2000" baseline="30000" dirty="0">
                <a:latin typeface="+mn-lt"/>
                <a:ea typeface="PMingLiU" pitchFamily="18" charset="-120"/>
              </a:rPr>
              <a:t>4</a:t>
            </a:r>
            <a:r>
              <a:rPr lang="en-US" altLang="zh-TW" sz="2000" dirty="0">
                <a:latin typeface="+mn-lt"/>
                <a:ea typeface="PMingLiU" pitchFamily="18" charset="-120"/>
              </a:rPr>
              <a:t>(1/m)</a:t>
            </a:r>
          </a:p>
          <a:p>
            <a:pPr marL="609600" indent="-609600"/>
            <a:r>
              <a:rPr lang="en-US" altLang="zh-TW" sz="2000" dirty="0">
                <a:latin typeface="+mn-lt"/>
                <a:ea typeface="PMingLiU" pitchFamily="18" charset="-120"/>
              </a:rPr>
              <a:t>x</a:t>
            </a:r>
            <a:r>
              <a:rPr lang="en-US" altLang="zh-TW" sz="2000" baseline="-25000" dirty="0">
                <a:latin typeface="+mn-lt"/>
                <a:ea typeface="PMingLiU" pitchFamily="18" charset="-120"/>
              </a:rPr>
              <a:t>1</a:t>
            </a:r>
            <a:r>
              <a:rPr lang="en-US" altLang="zh-TW" sz="2000" baseline="30000" dirty="0">
                <a:latin typeface="+mn-lt"/>
                <a:ea typeface="PMingLiU" pitchFamily="18" charset="-120"/>
              </a:rPr>
              <a:t>2</a:t>
            </a:r>
            <a:r>
              <a:rPr lang="en-US" altLang="zh-TW" sz="2000" dirty="0">
                <a:latin typeface="+mn-lt"/>
                <a:ea typeface="PMingLiU" pitchFamily="18" charset="-120"/>
              </a:rPr>
              <a:t>x</a:t>
            </a:r>
            <a:r>
              <a:rPr lang="en-US" altLang="zh-TW" sz="2000" baseline="-25000" dirty="0">
                <a:latin typeface="+mn-lt"/>
                <a:ea typeface="PMingLiU" pitchFamily="18" charset="-120"/>
              </a:rPr>
              <a:t>2</a:t>
            </a:r>
            <a:r>
              <a:rPr lang="en-US" altLang="zh-TW" sz="2000" baseline="30000" dirty="0">
                <a:latin typeface="+mn-lt"/>
                <a:ea typeface="PMingLiU" pitchFamily="18" charset="-120"/>
              </a:rPr>
              <a:t>2</a:t>
            </a:r>
            <a:r>
              <a:rPr lang="en-US" altLang="zh-TW" sz="2000" dirty="0">
                <a:latin typeface="+mn-lt"/>
                <a:ea typeface="PMingLiU" pitchFamily="18" charset="-120"/>
              </a:rPr>
              <a:t>= (b-an/m)</a:t>
            </a:r>
            <a:r>
              <a:rPr lang="en-US" altLang="zh-TW" sz="2000" dirty="0" smtClean="0">
                <a:latin typeface="+mn-lt"/>
                <a:ea typeface="PMingLiU" pitchFamily="18" charset="-120"/>
              </a:rPr>
              <a:t>x</a:t>
            </a:r>
            <a:r>
              <a:rPr lang="en-US" altLang="zh-TW" sz="2000" baseline="-25000" dirty="0" smtClean="0">
                <a:latin typeface="+mn-lt"/>
                <a:ea typeface="PMingLiU" pitchFamily="18" charset="-120"/>
              </a:rPr>
              <a:t>1</a:t>
            </a:r>
            <a:r>
              <a:rPr lang="en-US" altLang="zh-TW" sz="2000" baseline="30000" dirty="0" smtClean="0">
                <a:latin typeface="+mn-lt"/>
                <a:ea typeface="PMingLiU" pitchFamily="18" charset="-120"/>
              </a:rPr>
              <a:t>2</a:t>
            </a:r>
            <a:r>
              <a:rPr lang="en-US" altLang="zh-TW" sz="2000" dirty="0" smtClean="0">
                <a:latin typeface="+mn-lt"/>
                <a:ea typeface="PMingLiU" pitchFamily="18" charset="-120"/>
              </a:rPr>
              <a:t>+(</a:t>
            </a:r>
            <a:r>
              <a:rPr lang="en-US" altLang="zh-TW" sz="2000" dirty="0">
                <a:latin typeface="+mn-lt"/>
                <a:ea typeface="PMingLiU" pitchFamily="18" charset="-120"/>
              </a:rPr>
              <a:t>n/m)x</a:t>
            </a:r>
            <a:r>
              <a:rPr lang="en-US" altLang="zh-TW" sz="2000" baseline="-25000" dirty="0">
                <a:latin typeface="+mn-lt"/>
                <a:ea typeface="PMingLiU" pitchFamily="18" charset="-120"/>
              </a:rPr>
              <a:t>1</a:t>
            </a:r>
            <a:r>
              <a:rPr lang="en-US" altLang="zh-TW" sz="2000" baseline="30000" dirty="0">
                <a:latin typeface="+mn-lt"/>
                <a:ea typeface="PMingLiU" pitchFamily="18" charset="-120"/>
              </a:rPr>
              <a:t>4</a:t>
            </a:r>
          </a:p>
          <a:p>
            <a:pPr marL="609600" indent="-609600"/>
            <a:r>
              <a:rPr lang="en-US" altLang="zh-TW" sz="2000" dirty="0">
                <a:latin typeface="+mn-lt"/>
                <a:ea typeface="PMingLiU" pitchFamily="18" charset="-120"/>
              </a:rPr>
              <a:t>x</a:t>
            </a:r>
            <a:r>
              <a:rPr lang="en-US" altLang="zh-TW" sz="2000" baseline="-25000" dirty="0">
                <a:latin typeface="+mn-lt"/>
                <a:ea typeface="PMingLiU" pitchFamily="18" charset="-120"/>
              </a:rPr>
              <a:t>1</a:t>
            </a:r>
            <a:r>
              <a:rPr lang="en-US" altLang="zh-TW" sz="2000" dirty="0">
                <a:latin typeface="+mn-lt"/>
                <a:ea typeface="PMingLiU" pitchFamily="18" charset="-120"/>
              </a:rPr>
              <a:t>x</a:t>
            </a:r>
            <a:r>
              <a:rPr lang="en-US" altLang="zh-TW" sz="2000" baseline="-25000" dirty="0">
                <a:latin typeface="+mn-lt"/>
                <a:ea typeface="PMingLiU" pitchFamily="18" charset="-120"/>
              </a:rPr>
              <a:t>2</a:t>
            </a:r>
            <a:r>
              <a:rPr lang="en-US" altLang="zh-TW" sz="2000" baseline="30000" dirty="0">
                <a:latin typeface="+mn-lt"/>
                <a:ea typeface="PMingLiU" pitchFamily="18" charset="-120"/>
              </a:rPr>
              <a:t>3</a:t>
            </a:r>
            <a:r>
              <a:rPr lang="en-US" altLang="zh-TW" sz="2000" dirty="0" smtClean="0">
                <a:latin typeface="+mn-lt"/>
                <a:ea typeface="PMingLiU" pitchFamily="18" charset="-120"/>
              </a:rPr>
              <a:t>= (</a:t>
            </a:r>
            <a:r>
              <a:rPr lang="en-US" altLang="zh-TW" sz="2000" dirty="0" err="1">
                <a:latin typeface="+mn-lt"/>
                <a:ea typeface="PMingLiU" pitchFamily="18" charset="-120"/>
              </a:rPr>
              <a:t>ab/m</a:t>
            </a:r>
            <a:r>
              <a:rPr lang="en-US" altLang="zh-TW" sz="2000" dirty="0">
                <a:latin typeface="+mn-lt"/>
                <a:ea typeface="PMingLiU" pitchFamily="18" charset="-120"/>
              </a:rPr>
              <a:t>)+ (an</a:t>
            </a:r>
            <a:r>
              <a:rPr lang="en-US" altLang="zh-TW" sz="2000" baseline="30000" dirty="0">
                <a:latin typeface="+mn-lt"/>
                <a:ea typeface="PMingLiU" pitchFamily="18" charset="-120"/>
              </a:rPr>
              <a:t>2</a:t>
            </a:r>
            <a:r>
              <a:rPr lang="en-US" altLang="zh-TW" sz="2000" dirty="0">
                <a:latin typeface="+mn-lt"/>
                <a:ea typeface="PMingLiU" pitchFamily="18" charset="-120"/>
              </a:rPr>
              <a:t>/m-bn-b/m)</a:t>
            </a:r>
            <a:r>
              <a:rPr lang="en-US" altLang="zh-TW" sz="2000" dirty="0" smtClean="0">
                <a:latin typeface="+mn-lt"/>
                <a:ea typeface="PMingLiU" pitchFamily="18" charset="-120"/>
              </a:rPr>
              <a:t>x</a:t>
            </a:r>
            <a:r>
              <a:rPr lang="en-US" altLang="zh-TW" sz="2000" baseline="-25000" dirty="0" smtClean="0">
                <a:latin typeface="+mn-lt"/>
                <a:ea typeface="PMingLiU" pitchFamily="18" charset="-120"/>
              </a:rPr>
              <a:t>1</a:t>
            </a:r>
            <a:r>
              <a:rPr lang="en-US" altLang="zh-TW" sz="2000" baseline="30000" dirty="0" smtClean="0">
                <a:latin typeface="+mn-lt"/>
                <a:ea typeface="PMingLiU" pitchFamily="18" charset="-120"/>
              </a:rPr>
              <a:t>2</a:t>
            </a:r>
            <a:r>
              <a:rPr lang="en-US" altLang="zh-TW" sz="2000" dirty="0" smtClean="0">
                <a:latin typeface="+mn-lt"/>
                <a:ea typeface="PMingLiU" pitchFamily="18" charset="-120"/>
              </a:rPr>
              <a:t>+(</a:t>
            </a:r>
            <a:r>
              <a:rPr lang="en-US" altLang="zh-TW" sz="2000" dirty="0">
                <a:latin typeface="+mn-lt"/>
                <a:ea typeface="PMingLiU" pitchFamily="18" charset="-120"/>
              </a:rPr>
              <a:t>n</a:t>
            </a:r>
            <a:r>
              <a:rPr lang="en-US" altLang="zh-TW" sz="2000" baseline="30000" dirty="0">
                <a:latin typeface="+mn-lt"/>
                <a:ea typeface="PMingLiU" pitchFamily="18" charset="-120"/>
              </a:rPr>
              <a:t>2</a:t>
            </a:r>
            <a:r>
              <a:rPr lang="en-US" altLang="zh-TW" sz="2000" dirty="0">
                <a:latin typeface="+mn-lt"/>
                <a:ea typeface="PMingLiU" pitchFamily="18" charset="-120"/>
              </a:rPr>
              <a:t>/m)x</a:t>
            </a:r>
            <a:r>
              <a:rPr lang="en-US" altLang="zh-TW" sz="2000" baseline="-25000" dirty="0">
                <a:latin typeface="+mn-lt"/>
                <a:ea typeface="PMingLiU" pitchFamily="18" charset="-120"/>
              </a:rPr>
              <a:t>1</a:t>
            </a:r>
            <a:r>
              <a:rPr lang="en-US" altLang="zh-TW" sz="2000" baseline="30000" dirty="0">
                <a:latin typeface="+mn-lt"/>
                <a:ea typeface="PMingLiU" pitchFamily="18" charset="-120"/>
              </a:rPr>
              <a:t>4</a:t>
            </a:r>
            <a:endParaRPr lang="en-US" altLang="zh-TW" sz="2000" dirty="0">
              <a:latin typeface="+mn-lt"/>
              <a:ea typeface="PMingLiU" pitchFamily="18" charset="-120"/>
            </a:endParaRPr>
          </a:p>
          <a:p>
            <a:pPr marL="609600" indent="-609600"/>
            <a:r>
              <a:rPr lang="en-US" altLang="zh-TW" sz="2000" dirty="0">
                <a:latin typeface="+mn-lt"/>
                <a:ea typeface="PMingLiU" pitchFamily="18" charset="-120"/>
              </a:rPr>
              <a:t>x</a:t>
            </a:r>
            <a:r>
              <a:rPr lang="en-US" altLang="zh-TW" sz="2000" baseline="-25000" dirty="0">
                <a:latin typeface="+mn-lt"/>
                <a:ea typeface="PMingLiU" pitchFamily="18" charset="-120"/>
              </a:rPr>
              <a:t>2</a:t>
            </a:r>
            <a:r>
              <a:rPr lang="en-US" altLang="zh-TW" sz="2000" baseline="30000" dirty="0">
                <a:latin typeface="+mn-lt"/>
                <a:ea typeface="PMingLiU" pitchFamily="18" charset="-120"/>
              </a:rPr>
              <a:t>4</a:t>
            </a:r>
            <a:r>
              <a:rPr lang="en-US" altLang="zh-TW" sz="2000" dirty="0" smtClean="0">
                <a:latin typeface="+mn-lt"/>
                <a:ea typeface="PMingLiU" pitchFamily="18" charset="-120"/>
              </a:rPr>
              <a:t>= (</a:t>
            </a:r>
            <a:r>
              <a:rPr lang="en-US" altLang="zh-TW" sz="2000" baseline="30000" dirty="0" smtClean="0">
                <a:latin typeface="+mn-lt"/>
                <a:ea typeface="PMingLiU" pitchFamily="18" charset="-120"/>
              </a:rPr>
              <a:t>2</a:t>
            </a:r>
            <a:r>
              <a:rPr lang="en-US" altLang="zh-TW" sz="2000" dirty="0">
                <a:latin typeface="+mn-lt"/>
                <a:ea typeface="PMingLiU" pitchFamily="18" charset="-120"/>
              </a:rPr>
              <a:t>-2abn/m)</a:t>
            </a:r>
            <a:r>
              <a:rPr lang="en-US" altLang="zh-TW" sz="2000" dirty="0" smtClean="0">
                <a:latin typeface="+mn-lt"/>
                <a:ea typeface="PMingLiU" pitchFamily="18" charset="-120"/>
              </a:rPr>
              <a:t>+(</a:t>
            </a:r>
            <a:r>
              <a:rPr lang="en-US" altLang="zh-TW" sz="2000" dirty="0">
                <a:latin typeface="+mn-lt"/>
                <a:ea typeface="PMingLiU" pitchFamily="18" charset="-120"/>
              </a:rPr>
              <a:t>2nb/m-bn</a:t>
            </a:r>
            <a:r>
              <a:rPr lang="en-US" altLang="zh-TW" sz="2000" baseline="30000" dirty="0">
                <a:latin typeface="+mn-lt"/>
                <a:ea typeface="PMingLiU" pitchFamily="18" charset="-120"/>
              </a:rPr>
              <a:t>2</a:t>
            </a:r>
            <a:r>
              <a:rPr lang="en-US" altLang="zh-TW" sz="2000" dirty="0">
                <a:latin typeface="+mn-lt"/>
                <a:ea typeface="PMingLiU" pitchFamily="18" charset="-120"/>
              </a:rPr>
              <a:t>-an</a:t>
            </a:r>
            <a:r>
              <a:rPr lang="en-US" altLang="zh-TW" sz="2000" baseline="30000" dirty="0">
                <a:latin typeface="+mn-lt"/>
                <a:ea typeface="PMingLiU" pitchFamily="18" charset="-120"/>
              </a:rPr>
              <a:t>2</a:t>
            </a:r>
            <a:r>
              <a:rPr lang="en-US" altLang="zh-TW" sz="2000" dirty="0">
                <a:latin typeface="+mn-lt"/>
                <a:ea typeface="PMingLiU" pitchFamily="18" charset="-120"/>
              </a:rPr>
              <a:t>/m)</a:t>
            </a:r>
            <a:r>
              <a:rPr lang="en-US" altLang="zh-TW" sz="2000" dirty="0" smtClean="0">
                <a:latin typeface="+mn-lt"/>
                <a:ea typeface="PMingLiU" pitchFamily="18" charset="-120"/>
              </a:rPr>
              <a:t>x</a:t>
            </a:r>
            <a:r>
              <a:rPr lang="en-US" altLang="zh-TW" sz="2000" baseline="-25000" dirty="0" smtClean="0">
                <a:latin typeface="+mn-lt"/>
                <a:ea typeface="PMingLiU" pitchFamily="18" charset="-120"/>
              </a:rPr>
              <a:t>1</a:t>
            </a:r>
            <a:r>
              <a:rPr lang="en-US" altLang="zh-TW" sz="2000" baseline="30000" dirty="0" smtClean="0">
                <a:latin typeface="+mn-lt"/>
                <a:ea typeface="PMingLiU" pitchFamily="18" charset="-120"/>
              </a:rPr>
              <a:t>2</a:t>
            </a:r>
            <a:r>
              <a:rPr lang="en-US" altLang="zh-TW" sz="2000" dirty="0" smtClean="0">
                <a:latin typeface="+mn-lt"/>
                <a:ea typeface="PMingLiU" pitchFamily="18" charset="-120"/>
              </a:rPr>
              <a:t>+(</a:t>
            </a:r>
            <a:r>
              <a:rPr lang="en-US" altLang="zh-TW" sz="2000" dirty="0">
                <a:latin typeface="+mn-lt"/>
                <a:ea typeface="PMingLiU" pitchFamily="18" charset="-120"/>
              </a:rPr>
              <a:t>n</a:t>
            </a:r>
            <a:r>
              <a:rPr lang="en-US" altLang="zh-TW" sz="2000" baseline="30000" dirty="0">
                <a:latin typeface="+mn-lt"/>
                <a:ea typeface="PMingLiU" pitchFamily="18" charset="-120"/>
              </a:rPr>
              <a:t>3</a:t>
            </a:r>
            <a:r>
              <a:rPr lang="en-US" altLang="zh-TW" sz="2000" dirty="0">
                <a:latin typeface="+mn-lt"/>
                <a:ea typeface="PMingLiU" pitchFamily="18" charset="-120"/>
              </a:rPr>
              <a:t>/m)</a:t>
            </a:r>
            <a:r>
              <a:rPr lang="en-US" altLang="zh-TW" sz="2000" dirty="0" smtClean="0">
                <a:latin typeface="+mn-lt"/>
                <a:ea typeface="PMingLiU" pitchFamily="18" charset="-120"/>
              </a:rPr>
              <a:t>x</a:t>
            </a:r>
            <a:r>
              <a:rPr lang="en-US" altLang="zh-TW" sz="2000" baseline="-25000" dirty="0" smtClean="0">
                <a:latin typeface="+mn-lt"/>
                <a:ea typeface="PMingLiU" pitchFamily="18" charset="-120"/>
              </a:rPr>
              <a:t>1</a:t>
            </a:r>
            <a:r>
              <a:rPr lang="en-US" altLang="zh-TW" sz="2000" baseline="30000" dirty="0" smtClean="0">
                <a:latin typeface="+mn-lt"/>
                <a:ea typeface="PMingLiU" pitchFamily="18" charset="-120"/>
              </a:rPr>
              <a:t>4</a:t>
            </a:r>
            <a:endParaRPr lang="en-US" altLang="zh-TW" sz="2000" dirty="0">
              <a:latin typeface="+mn-lt"/>
              <a:ea typeface="PMingLiU" pitchFamily="18" charset="-120"/>
            </a:endParaRPr>
          </a:p>
          <a:p>
            <a:pPr marL="609600" indent="-609600"/>
            <a:endParaRPr lang="en-US" altLang="zh-TW" sz="2000" baseline="30000" dirty="0">
              <a:ea typeface="PMingLiU" pitchFamily="18" charset="-120"/>
            </a:endParaRPr>
          </a:p>
          <a:p>
            <a:pPr marL="609600" indent="-609600"/>
            <a:endParaRPr lang="en-US" altLang="zh-TW" sz="2000" baseline="30000" dirty="0">
              <a:ea typeface="PMingLiU" pitchFamily="18" charset="-12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Date Placeholder 4"/>
          <p:cNvSpPr>
            <a:spLocks noGrp="1"/>
          </p:cNvSpPr>
          <p:nvPr>
            <p:ph type="dt" sz="quarter" idx="10"/>
          </p:nvPr>
        </p:nvSpPr>
        <p:spPr/>
        <p:txBody>
          <a:bodyPr/>
          <a:lstStyle/>
          <a:p>
            <a:pPr>
              <a:defRPr/>
            </a:pPr>
            <a:r>
              <a:rPr lang="en-US" smtClean="0"/>
              <a:t>JLM 20101208</a:t>
            </a:r>
            <a:endParaRPr lang="en-US"/>
          </a:p>
        </p:txBody>
      </p:sp>
      <p:sp>
        <p:nvSpPr>
          <p:cNvPr id="36867" name="Slide Number Placeholder 6"/>
          <p:cNvSpPr>
            <a:spLocks noGrp="1"/>
          </p:cNvSpPr>
          <p:nvPr>
            <p:ph type="sldNum" sz="quarter" idx="12"/>
          </p:nvPr>
        </p:nvSpPr>
        <p:spPr/>
        <p:txBody>
          <a:bodyPr/>
          <a:lstStyle/>
          <a:p>
            <a:pPr>
              <a:defRPr/>
            </a:pPr>
            <a:fld id="{240E39AF-F437-4BA9-8341-D4AFA74821F9}" type="slidenum">
              <a:rPr lang="en-US"/>
              <a:pPr>
                <a:defRPr/>
              </a:pPr>
              <a:t>24</a:t>
            </a:fld>
            <a:endParaRPr lang="en-US"/>
          </a:p>
        </p:txBody>
      </p:sp>
      <p:sp>
        <p:nvSpPr>
          <p:cNvPr id="254980" name="Rectangle 2"/>
          <p:cNvSpPr>
            <a:spLocks noGrp="1" noChangeArrowheads="1"/>
          </p:cNvSpPr>
          <p:nvPr>
            <p:ph type="title"/>
          </p:nvPr>
        </p:nvSpPr>
        <p:spPr>
          <a:xfrm>
            <a:off x="685800" y="228600"/>
            <a:ext cx="7772400" cy="685800"/>
          </a:xfrm>
        </p:spPr>
        <p:txBody>
          <a:bodyPr/>
          <a:lstStyle/>
          <a:p>
            <a:r>
              <a:rPr lang="en-US" altLang="zh-TW" sz="3600" smtClean="0">
                <a:ea typeface="PMingLiU" pitchFamily="18" charset="-120"/>
              </a:rPr>
              <a:t>Relinearization Procedure</a:t>
            </a:r>
          </a:p>
        </p:txBody>
      </p:sp>
      <p:sp>
        <p:nvSpPr>
          <p:cNvPr id="254981" name="Rectangle 3"/>
          <p:cNvSpPr>
            <a:spLocks noGrp="1" noChangeArrowheads="1"/>
          </p:cNvSpPr>
          <p:nvPr>
            <p:ph type="body" sz="half" idx="1"/>
          </p:nvPr>
        </p:nvSpPr>
        <p:spPr>
          <a:xfrm>
            <a:off x="381000" y="1371600"/>
            <a:ext cx="8458200" cy="4724400"/>
          </a:xfrm>
        </p:spPr>
        <p:txBody>
          <a:bodyPr/>
          <a:lstStyle/>
          <a:p>
            <a:pPr>
              <a:lnSpc>
                <a:spcPct val="80000"/>
              </a:lnSpc>
            </a:pPr>
            <a:r>
              <a:rPr lang="en-US" altLang="zh-TW" sz="2000" dirty="0" smtClean="0">
                <a:ea typeface="PMingLiU" pitchFamily="18" charset="-120"/>
              </a:rPr>
              <a:t>Let </a:t>
            </a:r>
            <a:r>
              <a:rPr lang="en-US" altLang="zh-TW" sz="2000" dirty="0" err="1" smtClean="0">
                <a:ea typeface="PMingLiU" pitchFamily="18" charset="-120"/>
              </a:rPr>
              <a:t>y</a:t>
            </a:r>
            <a:r>
              <a:rPr lang="en-US" altLang="zh-TW" sz="2000" baseline="-25000" dirty="0" err="1" smtClean="0">
                <a:ea typeface="PMingLiU" pitchFamily="18" charset="-120"/>
              </a:rPr>
              <a:t>ij</a:t>
            </a:r>
            <a:r>
              <a:rPr lang="en-US" altLang="zh-TW" sz="2000" dirty="0" smtClean="0">
                <a:ea typeface="PMingLiU" pitchFamily="18" charset="-120"/>
              </a:rPr>
              <a:t>= x</a:t>
            </a:r>
            <a:r>
              <a:rPr lang="en-US" altLang="zh-TW" sz="2000" baseline="-25000" dirty="0" smtClean="0">
                <a:ea typeface="PMingLiU" pitchFamily="18" charset="-120"/>
              </a:rPr>
              <a:t>i</a:t>
            </a:r>
            <a:r>
              <a:rPr lang="en-US" altLang="zh-TW" sz="2000" dirty="0" smtClean="0">
                <a:ea typeface="PMingLiU" pitchFamily="18" charset="-120"/>
              </a:rPr>
              <a:t> </a:t>
            </a:r>
            <a:r>
              <a:rPr lang="en-US" altLang="zh-TW" sz="2000" dirty="0" err="1" smtClean="0">
                <a:ea typeface="PMingLiU" pitchFamily="18" charset="-120"/>
              </a:rPr>
              <a:t>x</a:t>
            </a:r>
            <a:r>
              <a:rPr lang="en-US" altLang="zh-TW" sz="2000" baseline="-25000" dirty="0" err="1" smtClean="0">
                <a:ea typeface="PMingLiU" pitchFamily="18" charset="-120"/>
              </a:rPr>
              <a:t>j</a:t>
            </a:r>
            <a:endParaRPr lang="en-US" altLang="zh-TW" sz="2000" baseline="-25000" dirty="0" smtClean="0">
              <a:ea typeface="PMingLiU" pitchFamily="18" charset="-120"/>
            </a:endParaRPr>
          </a:p>
          <a:p>
            <a:pPr>
              <a:lnSpc>
                <a:spcPct val="80000"/>
              </a:lnSpc>
            </a:pPr>
            <a:r>
              <a:rPr lang="en-US" altLang="zh-TW" sz="2000" dirty="0" smtClean="0">
                <a:ea typeface="PMingLiU" pitchFamily="18" charset="-120"/>
              </a:rPr>
              <a:t>Express </a:t>
            </a:r>
            <a:r>
              <a:rPr lang="en-US" altLang="zh-TW" sz="2000" dirty="0" err="1" smtClean="0">
                <a:ea typeface="PMingLiU" pitchFamily="18" charset="-120"/>
              </a:rPr>
              <a:t>y</a:t>
            </a:r>
            <a:r>
              <a:rPr lang="en-US" altLang="zh-TW" sz="2000" baseline="-25000" dirty="0" err="1" smtClean="0">
                <a:ea typeface="PMingLiU" pitchFamily="18" charset="-120"/>
              </a:rPr>
              <a:t>ij</a:t>
            </a:r>
            <a:r>
              <a:rPr lang="en-US" altLang="zh-TW" sz="2000" baseline="-25000" dirty="0" smtClean="0">
                <a:ea typeface="PMingLiU" pitchFamily="18" charset="-120"/>
              </a:rPr>
              <a:t> </a:t>
            </a:r>
            <a:r>
              <a:rPr lang="en-US" altLang="zh-TW" sz="2000" dirty="0" smtClean="0">
                <a:ea typeface="PMingLiU" pitchFamily="18" charset="-120"/>
              </a:rPr>
              <a:t>= </a:t>
            </a:r>
            <a:r>
              <a:rPr lang="en-US" altLang="zh-TW" sz="2000" dirty="0" smtClean="0">
                <a:latin typeface="Math1Mono"/>
                <a:ea typeface="PMingLiU" pitchFamily="18" charset="-120"/>
              </a:rPr>
              <a:t>∑</a:t>
            </a:r>
            <a:r>
              <a:rPr lang="en-US" altLang="zh-TW" sz="2000" baseline="-25000" dirty="0" smtClean="0">
                <a:ea typeface="PMingLiU" pitchFamily="18" charset="-120"/>
              </a:rPr>
              <a:t>[k=1, l]</a:t>
            </a:r>
            <a:r>
              <a:rPr lang="en-US" altLang="zh-TW" sz="2000" dirty="0" smtClean="0">
                <a:ea typeface="PMingLiU" pitchFamily="18" charset="-120"/>
              </a:rPr>
              <a:t> </a:t>
            </a:r>
            <a:r>
              <a:rPr lang="en-US" altLang="zh-TW" sz="2000" dirty="0" err="1" smtClean="0">
                <a:ea typeface="PMingLiU" pitchFamily="18" charset="-120"/>
              </a:rPr>
              <a:t>c</a:t>
            </a:r>
            <a:r>
              <a:rPr lang="en-US" altLang="zh-TW" sz="2000" baseline="-25000" dirty="0" err="1" smtClean="0">
                <a:ea typeface="PMingLiU" pitchFamily="18" charset="-120"/>
              </a:rPr>
              <a:t>ij</a:t>
            </a:r>
            <a:r>
              <a:rPr lang="en-US" altLang="zh-TW" sz="2000" baseline="30000" dirty="0" smtClean="0">
                <a:ea typeface="PMingLiU" pitchFamily="18" charset="-120"/>
              </a:rPr>
              <a:t>(k)</a:t>
            </a:r>
            <a:r>
              <a:rPr lang="en-US" altLang="zh-TW" sz="2000" dirty="0" smtClean="0">
                <a:ea typeface="PMingLiU" pitchFamily="18" charset="-120"/>
              </a:rPr>
              <a:t> </a:t>
            </a:r>
            <a:r>
              <a:rPr lang="en-US" altLang="zh-TW" sz="2000" dirty="0" err="1" smtClean="0">
                <a:ea typeface="PMingLiU" pitchFamily="18" charset="-120"/>
              </a:rPr>
              <a:t>t</a:t>
            </a:r>
            <a:r>
              <a:rPr lang="en-US" altLang="zh-TW" sz="2000" baseline="-25000" dirty="0" err="1" smtClean="0">
                <a:ea typeface="PMingLiU" pitchFamily="18" charset="-120"/>
              </a:rPr>
              <a:t>k</a:t>
            </a:r>
            <a:endParaRPr lang="en-US" altLang="zh-TW" sz="2000" baseline="-25000" dirty="0" smtClean="0">
              <a:ea typeface="PMingLiU" pitchFamily="18" charset="-120"/>
            </a:endParaRPr>
          </a:p>
          <a:p>
            <a:pPr>
              <a:lnSpc>
                <a:spcPct val="80000"/>
              </a:lnSpc>
            </a:pPr>
            <a:r>
              <a:rPr lang="en-US" altLang="zh-TW" sz="2000" dirty="0" smtClean="0">
                <a:ea typeface="PMingLiU" pitchFamily="18" charset="-120"/>
              </a:rPr>
              <a:t>Degree 4 </a:t>
            </a:r>
            <a:r>
              <a:rPr lang="en-US" altLang="zh-TW" sz="2000" dirty="0" err="1" smtClean="0">
                <a:ea typeface="PMingLiU" pitchFamily="18" charset="-120"/>
              </a:rPr>
              <a:t>relinearization</a:t>
            </a:r>
            <a:endParaRPr lang="en-US" altLang="zh-TW" sz="2000" dirty="0" smtClean="0">
              <a:ea typeface="PMingLiU" pitchFamily="18" charset="-120"/>
            </a:endParaRPr>
          </a:p>
          <a:p>
            <a:pPr>
              <a:lnSpc>
                <a:spcPct val="80000"/>
              </a:lnSpc>
              <a:buFontTx/>
              <a:buNone/>
            </a:pPr>
            <a:endParaRPr lang="en-US" altLang="zh-TW" sz="2000" dirty="0" smtClean="0">
              <a:ea typeface="PMingLiU" pitchFamily="18" charset="-120"/>
            </a:endParaRPr>
          </a:p>
          <a:p>
            <a:pPr>
              <a:lnSpc>
                <a:spcPct val="80000"/>
              </a:lnSpc>
            </a:pPr>
            <a:endParaRPr lang="en-US" altLang="zh-TW" sz="2000" dirty="0" smtClean="0">
              <a:ea typeface="PMingLiU" pitchFamily="18" charset="-120"/>
            </a:endParaRPr>
          </a:p>
          <a:p>
            <a:pPr>
              <a:lnSpc>
                <a:spcPct val="80000"/>
              </a:lnSpc>
            </a:pPr>
            <a:endParaRPr lang="en-US" altLang="zh-TW" sz="2000" dirty="0" smtClean="0">
              <a:ea typeface="PMingLiU" pitchFamily="18" charset="-120"/>
            </a:endParaRPr>
          </a:p>
          <a:p>
            <a:pPr>
              <a:lnSpc>
                <a:spcPct val="80000"/>
              </a:lnSpc>
            </a:pPr>
            <a:endParaRPr lang="en-US" altLang="zh-TW" sz="2000" dirty="0" smtClean="0">
              <a:ea typeface="PMingLiU" pitchFamily="18" charset="-120"/>
            </a:endParaRPr>
          </a:p>
          <a:p>
            <a:pPr>
              <a:lnSpc>
                <a:spcPct val="80000"/>
              </a:lnSpc>
            </a:pPr>
            <a:endParaRPr lang="en-US" altLang="zh-TW" sz="2000" dirty="0" smtClean="0">
              <a:ea typeface="PMingLiU" pitchFamily="18" charset="-120"/>
            </a:endParaRPr>
          </a:p>
          <a:p>
            <a:pPr>
              <a:lnSpc>
                <a:spcPct val="80000"/>
              </a:lnSpc>
            </a:pPr>
            <a:endParaRPr lang="en-US" altLang="zh-TW" sz="2000" dirty="0" smtClean="0">
              <a:ea typeface="PMingLiU" pitchFamily="18" charset="-120"/>
            </a:endParaRPr>
          </a:p>
          <a:p>
            <a:pPr>
              <a:lnSpc>
                <a:spcPct val="80000"/>
              </a:lnSpc>
            </a:pPr>
            <a:endParaRPr lang="en-US" altLang="zh-TW" sz="2000" dirty="0" smtClean="0">
              <a:ea typeface="PMingLiU" pitchFamily="18" charset="-120"/>
            </a:endParaRPr>
          </a:p>
          <a:p>
            <a:pPr>
              <a:lnSpc>
                <a:spcPct val="80000"/>
              </a:lnSpc>
            </a:pPr>
            <a:endParaRPr lang="en-US" altLang="zh-TW" sz="2000" dirty="0" smtClean="0">
              <a:ea typeface="PMingLiU" pitchFamily="18" charset="-120"/>
            </a:endParaRPr>
          </a:p>
          <a:p>
            <a:pPr>
              <a:lnSpc>
                <a:spcPct val="80000"/>
              </a:lnSpc>
            </a:pPr>
            <a:r>
              <a:rPr lang="en-US" altLang="zh-TW" sz="2000" dirty="0" smtClean="0">
                <a:ea typeface="PMingLiU" pitchFamily="18" charset="-120"/>
              </a:rPr>
              <a:t>Where do the extra equations come from?</a:t>
            </a:r>
          </a:p>
          <a:p>
            <a:pPr lvl="1">
              <a:lnSpc>
                <a:spcPct val="80000"/>
              </a:lnSpc>
            </a:pPr>
            <a:r>
              <a:rPr lang="en-US" altLang="zh-TW" sz="1800" dirty="0" smtClean="0">
                <a:ea typeface="PMingLiU" pitchFamily="18" charset="-120"/>
              </a:rPr>
              <a:t>(</a:t>
            </a:r>
            <a:r>
              <a:rPr lang="en-US" altLang="zh-TW" sz="1800" dirty="0" err="1" smtClean="0">
                <a:ea typeface="PMingLiU" pitchFamily="18" charset="-120"/>
              </a:rPr>
              <a:t>x</a:t>
            </a:r>
            <a:r>
              <a:rPr lang="en-US" altLang="zh-TW" sz="1800" baseline="-25000" dirty="0" err="1" smtClean="0">
                <a:ea typeface="PMingLiU" pitchFamily="18" charset="-120"/>
              </a:rPr>
              <a:t>a</a:t>
            </a:r>
            <a:r>
              <a:rPr lang="en-US" altLang="zh-TW" sz="1800" dirty="0" err="1" smtClean="0">
                <a:ea typeface="PMingLiU" pitchFamily="18" charset="-120"/>
              </a:rPr>
              <a:t>x</a:t>
            </a:r>
            <a:r>
              <a:rPr lang="en-US" altLang="zh-TW" sz="1800" baseline="-25000" dirty="0" err="1" smtClean="0">
                <a:ea typeface="PMingLiU" pitchFamily="18" charset="-120"/>
              </a:rPr>
              <a:t>b</a:t>
            </a:r>
            <a:r>
              <a:rPr lang="en-US" altLang="zh-TW" sz="1800" dirty="0" smtClean="0">
                <a:ea typeface="PMingLiU" pitchFamily="18" charset="-120"/>
              </a:rPr>
              <a:t>)(</a:t>
            </a:r>
            <a:r>
              <a:rPr lang="en-US" altLang="zh-TW" sz="1800" dirty="0" err="1" smtClean="0">
                <a:ea typeface="PMingLiU" pitchFamily="18" charset="-120"/>
              </a:rPr>
              <a:t>x</a:t>
            </a:r>
            <a:r>
              <a:rPr lang="en-US" altLang="zh-TW" sz="1800" baseline="-25000" dirty="0" err="1" smtClean="0">
                <a:ea typeface="PMingLiU" pitchFamily="18" charset="-120"/>
              </a:rPr>
              <a:t>c</a:t>
            </a:r>
            <a:r>
              <a:rPr lang="en-US" altLang="zh-TW" sz="1800" dirty="0" err="1" smtClean="0">
                <a:ea typeface="PMingLiU" pitchFamily="18" charset="-120"/>
              </a:rPr>
              <a:t>x</a:t>
            </a:r>
            <a:r>
              <a:rPr lang="en-US" altLang="zh-TW" sz="1800" baseline="-25000" dirty="0" err="1" smtClean="0">
                <a:ea typeface="PMingLiU" pitchFamily="18" charset="-120"/>
              </a:rPr>
              <a:t>d</a:t>
            </a:r>
            <a:r>
              <a:rPr lang="en-US" altLang="zh-TW" sz="1800" dirty="0" smtClean="0">
                <a:ea typeface="PMingLiU" pitchFamily="18" charset="-120"/>
              </a:rPr>
              <a:t>) … = (</a:t>
            </a:r>
            <a:r>
              <a:rPr lang="en-US" altLang="zh-TW" sz="1800" dirty="0" err="1" smtClean="0">
                <a:ea typeface="PMingLiU" pitchFamily="18" charset="-120"/>
              </a:rPr>
              <a:t>x</a:t>
            </a:r>
            <a:r>
              <a:rPr lang="en-US" altLang="zh-TW" sz="1800" baseline="-25000" dirty="0" err="1" smtClean="0">
                <a:ea typeface="PMingLiU" pitchFamily="18" charset="-120"/>
              </a:rPr>
              <a:t>a’</a:t>
            </a:r>
            <a:r>
              <a:rPr lang="en-US" altLang="zh-TW" sz="1800" dirty="0" err="1" smtClean="0">
                <a:ea typeface="PMingLiU" pitchFamily="18" charset="-120"/>
              </a:rPr>
              <a:t>x</a:t>
            </a:r>
            <a:r>
              <a:rPr lang="en-US" altLang="zh-TW" sz="1800" baseline="-25000" dirty="0" err="1" smtClean="0">
                <a:ea typeface="PMingLiU" pitchFamily="18" charset="-120"/>
              </a:rPr>
              <a:t>b</a:t>
            </a:r>
            <a:r>
              <a:rPr lang="en-US" altLang="zh-TW" sz="1800" baseline="-25000" dirty="0" smtClean="0">
                <a:ea typeface="PMingLiU" pitchFamily="18" charset="-120"/>
              </a:rPr>
              <a:t>’</a:t>
            </a:r>
            <a:r>
              <a:rPr lang="en-US" altLang="zh-TW" sz="1800" dirty="0" smtClean="0">
                <a:ea typeface="PMingLiU" pitchFamily="18" charset="-120"/>
              </a:rPr>
              <a:t>) …</a:t>
            </a:r>
          </a:p>
        </p:txBody>
      </p:sp>
      <p:graphicFrame>
        <p:nvGraphicFramePr>
          <p:cNvPr id="2672692" name="Group 52"/>
          <p:cNvGraphicFramePr>
            <a:graphicFrameLocks noGrp="1"/>
          </p:cNvGraphicFramePr>
          <p:nvPr>
            <p:ph sz="half" idx="2"/>
          </p:nvPr>
        </p:nvGraphicFramePr>
        <p:xfrm>
          <a:off x="838200" y="2667000"/>
          <a:ext cx="4343400" cy="1831980"/>
        </p:xfrm>
        <a:graphic>
          <a:graphicData uri="http://schemas.openxmlformats.org/drawingml/2006/table">
            <a:tbl>
              <a:tblPr/>
              <a:tblGrid>
                <a:gridCol w="762000"/>
                <a:gridCol w="838200"/>
                <a:gridCol w="685800"/>
                <a:gridCol w="990600"/>
                <a:gridCol w="1066800"/>
              </a:tblGrid>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n</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m</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l</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n’</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m’</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6</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8</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13</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104</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105</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8</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12</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24</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324</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336</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10</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16</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39</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819</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825</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15</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30</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90</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4185</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pitchFamily="34" charset="0"/>
                        </a:rPr>
                        <a:t>4200</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5020" name="Text Box 53"/>
          <p:cNvSpPr txBox="1">
            <a:spLocks noChangeArrowheads="1"/>
          </p:cNvSpPr>
          <p:nvPr/>
        </p:nvSpPr>
        <p:spPr bwMode="auto">
          <a:xfrm>
            <a:off x="5410200" y="3505200"/>
            <a:ext cx="3200400" cy="708528"/>
          </a:xfrm>
          <a:prstGeom prst="rect">
            <a:avLst/>
          </a:prstGeom>
          <a:noFill/>
          <a:ln w="9525" algn="ctr">
            <a:noFill/>
            <a:miter lim="800000"/>
            <a:headEnd/>
            <a:tailEnd/>
          </a:ln>
        </p:spPr>
        <p:txBody>
          <a:bodyPr lIns="92075" tIns="46038" rIns="92075" bIns="46038">
            <a:spAutoFit/>
          </a:bodyPr>
          <a:lstStyle/>
          <a:p>
            <a:pPr marL="342900" indent="-342900"/>
            <a:r>
              <a:rPr lang="en-US" sz="2000" dirty="0">
                <a:latin typeface="Arial" pitchFamily="34" charset="0"/>
                <a:cs typeface="Arial" pitchFamily="34" charset="0"/>
              </a:rPr>
              <a:t>n’: # variables in final </a:t>
            </a:r>
            <a:r>
              <a:rPr lang="en-US" sz="2000" dirty="0" err="1">
                <a:latin typeface="Arial" pitchFamily="34" charset="0"/>
                <a:cs typeface="Arial" pitchFamily="34" charset="0"/>
              </a:rPr>
              <a:t>eqn</a:t>
            </a:r>
            <a:endParaRPr lang="en-US" sz="2000" dirty="0">
              <a:latin typeface="Arial" pitchFamily="34" charset="0"/>
              <a:cs typeface="Arial" pitchFamily="34" charset="0"/>
            </a:endParaRPr>
          </a:p>
          <a:p>
            <a:pPr marL="342900" indent="-342900"/>
            <a:r>
              <a:rPr lang="en-US" sz="2000" dirty="0">
                <a:latin typeface="Arial" pitchFamily="34" charset="0"/>
                <a:cs typeface="Arial" pitchFamily="34" charset="0"/>
              </a:rPr>
              <a:t>m’: # equations in final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p:txBody>
          <a:bodyPr/>
          <a:lstStyle/>
          <a:p>
            <a:pPr>
              <a:defRPr/>
            </a:pPr>
            <a:r>
              <a:rPr lang="en-US" smtClean="0"/>
              <a:t>JLM 20101208</a:t>
            </a:r>
            <a:endParaRPr lang="en-US"/>
          </a:p>
        </p:txBody>
      </p:sp>
      <p:sp>
        <p:nvSpPr>
          <p:cNvPr id="37891" name="Slide Number Placeholder 5"/>
          <p:cNvSpPr>
            <a:spLocks noGrp="1"/>
          </p:cNvSpPr>
          <p:nvPr>
            <p:ph type="sldNum" sz="quarter" idx="12"/>
          </p:nvPr>
        </p:nvSpPr>
        <p:spPr/>
        <p:txBody>
          <a:bodyPr/>
          <a:lstStyle/>
          <a:p>
            <a:pPr>
              <a:defRPr/>
            </a:pPr>
            <a:fld id="{79660982-9E75-48EE-AA24-7BE69F8BDFD6}" type="slidenum">
              <a:rPr lang="en-US"/>
              <a:pPr>
                <a:defRPr/>
              </a:pPr>
              <a:t>25</a:t>
            </a:fld>
            <a:endParaRPr lang="en-US"/>
          </a:p>
        </p:txBody>
      </p:sp>
      <p:sp>
        <p:nvSpPr>
          <p:cNvPr id="256004" name="Rectangle 2"/>
          <p:cNvSpPr>
            <a:spLocks noGrp="1" noChangeArrowheads="1"/>
          </p:cNvSpPr>
          <p:nvPr>
            <p:ph type="title"/>
          </p:nvPr>
        </p:nvSpPr>
        <p:spPr>
          <a:xfrm>
            <a:off x="685800" y="228600"/>
            <a:ext cx="7772400" cy="609600"/>
          </a:xfrm>
        </p:spPr>
        <p:txBody>
          <a:bodyPr/>
          <a:lstStyle/>
          <a:p>
            <a:r>
              <a:rPr lang="en-US" altLang="zh-TW" sz="3200" smtClean="0">
                <a:ea typeface="PMingLiU" pitchFamily="18" charset="-120"/>
              </a:rPr>
              <a:t>XL</a:t>
            </a:r>
          </a:p>
        </p:txBody>
      </p:sp>
      <p:sp>
        <p:nvSpPr>
          <p:cNvPr id="256005" name="Rectangle 3"/>
          <p:cNvSpPr>
            <a:spLocks noGrp="1" noChangeArrowheads="1"/>
          </p:cNvSpPr>
          <p:nvPr>
            <p:ph type="body" idx="1"/>
          </p:nvPr>
        </p:nvSpPr>
        <p:spPr>
          <a:xfrm>
            <a:off x="381000" y="1371600"/>
            <a:ext cx="8458200" cy="4648200"/>
          </a:xfrm>
        </p:spPr>
        <p:txBody>
          <a:bodyPr/>
          <a:lstStyle/>
          <a:p>
            <a:pPr marL="590550" indent="-533400"/>
            <a:r>
              <a:rPr lang="en-US" altLang="zh-TW" sz="2000" dirty="0" smtClean="0">
                <a:ea typeface="PMingLiU" pitchFamily="18" charset="-120"/>
              </a:rPr>
              <a:t>[CKPS] N. </a:t>
            </a:r>
            <a:r>
              <a:rPr lang="en-US" altLang="zh-TW" sz="2000" dirty="0" err="1" smtClean="0">
                <a:ea typeface="PMingLiU" pitchFamily="18" charset="-120"/>
              </a:rPr>
              <a:t>Courtois</a:t>
            </a:r>
            <a:r>
              <a:rPr lang="en-US" altLang="zh-TW" sz="2000" dirty="0" smtClean="0">
                <a:ea typeface="PMingLiU" pitchFamily="18" charset="-120"/>
              </a:rPr>
              <a:t>, A. </a:t>
            </a:r>
            <a:r>
              <a:rPr lang="en-US" altLang="zh-TW" sz="2000" dirty="0" err="1" smtClean="0">
                <a:ea typeface="PMingLiU" pitchFamily="18" charset="-120"/>
              </a:rPr>
              <a:t>Klimov</a:t>
            </a:r>
            <a:r>
              <a:rPr lang="en-US" altLang="zh-TW" sz="2000" dirty="0" smtClean="0">
                <a:ea typeface="PMingLiU" pitchFamily="18" charset="-120"/>
              </a:rPr>
              <a:t>, J. </a:t>
            </a:r>
            <a:r>
              <a:rPr lang="en-US" altLang="zh-TW" sz="2000" dirty="0" err="1" smtClean="0">
                <a:ea typeface="PMingLiU" pitchFamily="18" charset="-120"/>
              </a:rPr>
              <a:t>Patarin</a:t>
            </a:r>
            <a:r>
              <a:rPr lang="en-US" altLang="zh-TW" sz="2000" dirty="0" smtClean="0">
                <a:ea typeface="PMingLiU" pitchFamily="18" charset="-120"/>
              </a:rPr>
              <a:t>, and A. Shamir, </a:t>
            </a:r>
            <a:r>
              <a:rPr lang="en-US" altLang="zh-TW" sz="2000" i="1" dirty="0" smtClean="0">
                <a:ea typeface="PMingLiU" pitchFamily="18" charset="-120"/>
              </a:rPr>
              <a:t>Efficient Algorithms for Solving </a:t>
            </a:r>
            <a:r>
              <a:rPr lang="en-US" altLang="zh-TW" sz="2000" i="1" dirty="0" err="1" smtClean="0">
                <a:ea typeface="PMingLiU" pitchFamily="18" charset="-120"/>
              </a:rPr>
              <a:t>Overdefined</a:t>
            </a:r>
            <a:r>
              <a:rPr lang="en-US" altLang="zh-TW" sz="2000" i="1" dirty="0" smtClean="0">
                <a:ea typeface="PMingLiU" pitchFamily="18" charset="-120"/>
              </a:rPr>
              <a:t> Systems of Multivariate Polynomial Equations</a:t>
            </a:r>
            <a:r>
              <a:rPr lang="en-US" altLang="zh-TW" sz="2000" dirty="0" smtClean="0">
                <a:ea typeface="PMingLiU" pitchFamily="18" charset="-120"/>
              </a:rPr>
              <a:t>, </a:t>
            </a:r>
            <a:r>
              <a:rPr lang="en-US" altLang="zh-TW" sz="2000" dirty="0" err="1" smtClean="0">
                <a:ea typeface="PMingLiU" pitchFamily="18" charset="-120"/>
              </a:rPr>
              <a:t>Eurocrypt</a:t>
            </a:r>
            <a:r>
              <a:rPr lang="en-US" altLang="zh-TW" sz="2000" dirty="0" smtClean="0">
                <a:ea typeface="PMingLiU" pitchFamily="18" charset="-120"/>
              </a:rPr>
              <a:t> 2000.</a:t>
            </a:r>
          </a:p>
          <a:p>
            <a:pPr marL="609600" indent="-609600"/>
            <a:r>
              <a:rPr lang="en-US" sz="2000" dirty="0" smtClean="0"/>
              <a:t>Extension of linearization idea.</a:t>
            </a:r>
          </a:p>
          <a:p>
            <a:pPr marL="609600" indent="-609600"/>
            <a:r>
              <a:rPr lang="en-US" sz="2000" dirty="0" smtClean="0"/>
              <a:t>Appears to be polynomial when m&gt;</a:t>
            </a:r>
            <a:r>
              <a:rPr lang="en-US" sz="2000" dirty="0" smtClean="0">
                <a:latin typeface="Math1Mono"/>
              </a:rPr>
              <a:t>e</a:t>
            </a:r>
            <a:r>
              <a:rPr lang="en-US" sz="2000" dirty="0" smtClean="0"/>
              <a:t>n</a:t>
            </a:r>
            <a:r>
              <a:rPr lang="en-US" sz="2000" baseline="30000" dirty="0" smtClean="0"/>
              <a:t>2</a:t>
            </a:r>
            <a:r>
              <a:rPr lang="en-US" sz="2000" baseline="-25000" dirty="0" smtClean="0"/>
              <a:t> </a:t>
            </a:r>
            <a:r>
              <a:rPr lang="en-US" sz="2000" dirty="0" smtClean="0"/>
              <a:t>and sub-exponential when m&gt;n+1.</a:t>
            </a:r>
          </a:p>
          <a:p>
            <a:pPr marL="609600" indent="-609600">
              <a:buFontTx/>
              <a:buNone/>
            </a:pPr>
            <a:endParaRPr lang="en-US" sz="2000" dirty="0" smtClean="0"/>
          </a:p>
          <a:p>
            <a:pPr marL="609600" indent="-609600">
              <a:buFontTx/>
              <a:buNone/>
            </a:pPr>
            <a:r>
              <a:rPr lang="en-US" sz="2000" dirty="0" smtClean="0"/>
              <a:t>Basic XL algorithm (</a:t>
            </a:r>
            <a:r>
              <a:rPr lang="en-US" sz="2000" dirty="0" err="1" smtClean="0"/>
              <a:t>l</a:t>
            </a:r>
            <a:r>
              <a:rPr lang="en-US" sz="2000" baseline="-25000" dirty="0" err="1" smtClean="0"/>
              <a:t>j</a:t>
            </a:r>
            <a:r>
              <a:rPr lang="en-US" sz="2000" dirty="0" smtClean="0"/>
              <a:t>(X), quadratic)</a:t>
            </a:r>
          </a:p>
          <a:p>
            <a:pPr marL="990600" lvl="1" indent="-533400">
              <a:buFontTx/>
              <a:buAutoNum type="arabicPeriod"/>
            </a:pPr>
            <a:r>
              <a:rPr lang="en-US" sz="2000" dirty="0" smtClean="0"/>
              <a:t>Generate all </a:t>
            </a:r>
            <a:r>
              <a:rPr lang="en-US" dirty="0" smtClean="0">
                <a:latin typeface="Math1Mono"/>
              </a:rPr>
              <a:t>∏</a:t>
            </a:r>
            <a:r>
              <a:rPr lang="en-US" sz="2000" baseline="-25000" dirty="0" smtClean="0"/>
              <a:t>[j=1,k]</a:t>
            </a:r>
            <a:r>
              <a:rPr lang="en-US" sz="2000" dirty="0" smtClean="0"/>
              <a:t> </a:t>
            </a:r>
            <a:r>
              <a:rPr lang="en-US" sz="2000" dirty="0" err="1" smtClean="0"/>
              <a:t>x</a:t>
            </a:r>
            <a:r>
              <a:rPr lang="en-US" sz="2000" b="1" baseline="30000" dirty="0" err="1" smtClean="0"/>
              <a:t>k</a:t>
            </a:r>
            <a:r>
              <a:rPr lang="en-US" sz="2000" dirty="0" smtClean="0"/>
              <a:t> </a:t>
            </a:r>
            <a:r>
              <a:rPr lang="en-US" sz="2000" dirty="0" err="1" smtClean="0"/>
              <a:t>l</a:t>
            </a:r>
            <a:r>
              <a:rPr lang="en-US" sz="2000" baseline="-25000" dirty="0" err="1" smtClean="0"/>
              <a:t>j</a:t>
            </a:r>
            <a:r>
              <a:rPr lang="en-US" sz="2000" dirty="0" smtClean="0"/>
              <a:t>(X), k</a:t>
            </a:r>
            <a:r>
              <a:rPr lang="en-US" sz="2000" dirty="0" smtClean="0">
                <a:latin typeface="Math1Mono"/>
              </a:rPr>
              <a:t>≤</a:t>
            </a:r>
            <a:r>
              <a:rPr lang="en-US" altLang="zh-TW" sz="2000" dirty="0" smtClean="0">
                <a:solidFill>
                  <a:srgbClr val="000000"/>
                </a:solidFill>
                <a:ea typeface="Times New Roman" pitchFamily="18" charset="0"/>
                <a:cs typeface="Math3" pitchFamily="2" charset="2"/>
              </a:rPr>
              <a:t>D-2.</a:t>
            </a:r>
          </a:p>
          <a:p>
            <a:pPr marL="990600" lvl="1" indent="-533400">
              <a:buFontTx/>
              <a:buAutoNum type="arabicPeriod"/>
            </a:pPr>
            <a:r>
              <a:rPr lang="en-US" altLang="zh-TW" sz="2000" dirty="0" err="1" smtClean="0">
                <a:solidFill>
                  <a:srgbClr val="000000"/>
                </a:solidFill>
                <a:ea typeface="Times New Roman" pitchFamily="18" charset="0"/>
                <a:cs typeface="Math3" pitchFamily="2" charset="2"/>
              </a:rPr>
              <a:t>Linearize</a:t>
            </a:r>
            <a:endParaRPr lang="en-US" altLang="zh-TW" sz="2000" dirty="0" smtClean="0">
              <a:solidFill>
                <a:srgbClr val="000000"/>
              </a:solidFill>
              <a:ea typeface="Times New Roman" pitchFamily="18" charset="0"/>
              <a:cs typeface="Math3" pitchFamily="2" charset="2"/>
            </a:endParaRPr>
          </a:p>
          <a:p>
            <a:pPr marL="990600" lvl="1" indent="-533400">
              <a:buFontTx/>
              <a:buAutoNum type="arabicPeriod"/>
            </a:pPr>
            <a:r>
              <a:rPr lang="en-US" altLang="zh-TW" sz="2000" dirty="0" smtClean="0">
                <a:solidFill>
                  <a:srgbClr val="000000"/>
                </a:solidFill>
                <a:ea typeface="Times New Roman" pitchFamily="18" charset="0"/>
                <a:cs typeface="Math3" pitchFamily="2" charset="2"/>
              </a:rPr>
              <a:t>Solve </a:t>
            </a:r>
          </a:p>
          <a:p>
            <a:pPr marL="990600" lvl="1" indent="-533400">
              <a:buFontTx/>
              <a:buAutoNum type="arabicPeriod"/>
            </a:pPr>
            <a:r>
              <a:rPr lang="en-US" altLang="zh-TW" sz="2000" dirty="0" smtClean="0">
                <a:solidFill>
                  <a:srgbClr val="000000"/>
                </a:solidFill>
                <a:ea typeface="Times New Roman" pitchFamily="18" charset="0"/>
                <a:cs typeface="Math3" pitchFamily="2" charset="2"/>
              </a:rPr>
              <a:t>Repeat</a:t>
            </a:r>
            <a:endParaRPr lang="en-US" sz="2000" dirty="0" smtClean="0">
              <a:solidFill>
                <a:srgbClr val="000000"/>
              </a:solidFill>
              <a:ea typeface="Times New Roman" pitchFamily="18" charset="0"/>
              <a:cs typeface="Math3" pitchFamily="2" charset="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p:txBody>
          <a:bodyPr/>
          <a:lstStyle/>
          <a:p>
            <a:pPr>
              <a:defRPr/>
            </a:pPr>
            <a:r>
              <a:rPr lang="en-US" smtClean="0"/>
              <a:t>JLM 20101208</a:t>
            </a:r>
            <a:endParaRPr lang="en-US"/>
          </a:p>
        </p:txBody>
      </p:sp>
      <p:sp>
        <p:nvSpPr>
          <p:cNvPr id="38915" name="Slide Number Placeholder 5"/>
          <p:cNvSpPr>
            <a:spLocks noGrp="1"/>
          </p:cNvSpPr>
          <p:nvPr>
            <p:ph type="sldNum" sz="quarter" idx="12"/>
          </p:nvPr>
        </p:nvSpPr>
        <p:spPr/>
        <p:txBody>
          <a:bodyPr/>
          <a:lstStyle/>
          <a:p>
            <a:pPr>
              <a:defRPr/>
            </a:pPr>
            <a:fld id="{D3B211A3-BAED-4508-901A-857A19C4362A}" type="slidenum">
              <a:rPr lang="en-US"/>
              <a:pPr>
                <a:defRPr/>
              </a:pPr>
              <a:t>26</a:t>
            </a:fld>
            <a:endParaRPr lang="en-US"/>
          </a:p>
        </p:txBody>
      </p:sp>
      <p:sp>
        <p:nvSpPr>
          <p:cNvPr id="257028" name="Rectangle 2"/>
          <p:cNvSpPr>
            <a:spLocks noGrp="1" noChangeArrowheads="1"/>
          </p:cNvSpPr>
          <p:nvPr>
            <p:ph type="title"/>
          </p:nvPr>
        </p:nvSpPr>
        <p:spPr>
          <a:xfrm>
            <a:off x="685800" y="0"/>
            <a:ext cx="7772400" cy="762000"/>
          </a:xfrm>
        </p:spPr>
        <p:txBody>
          <a:bodyPr/>
          <a:lstStyle/>
          <a:p>
            <a:r>
              <a:rPr lang="en-US" altLang="zh-TW" sz="3600" dirty="0" smtClean="0">
                <a:ea typeface="PMingLiU" pitchFamily="18" charset="-120"/>
              </a:rPr>
              <a:t>XL Algorithm</a:t>
            </a:r>
          </a:p>
        </p:txBody>
      </p:sp>
      <p:sp>
        <p:nvSpPr>
          <p:cNvPr id="257029" name="Rectangle 3"/>
          <p:cNvSpPr>
            <a:spLocks noGrp="1" noChangeArrowheads="1"/>
          </p:cNvSpPr>
          <p:nvPr>
            <p:ph type="body" idx="1"/>
          </p:nvPr>
        </p:nvSpPr>
        <p:spPr>
          <a:xfrm>
            <a:off x="381000" y="1143000"/>
            <a:ext cx="8458200" cy="4648200"/>
          </a:xfrm>
        </p:spPr>
        <p:txBody>
          <a:bodyPr/>
          <a:lstStyle/>
          <a:p>
            <a:r>
              <a:rPr lang="en-US" altLang="zh-TW" sz="2000" dirty="0" smtClean="0">
                <a:ea typeface="PMingLiU" pitchFamily="18" charset="-120"/>
              </a:rPr>
              <a:t>Take all monomials </a:t>
            </a:r>
            <a:r>
              <a:rPr lang="en-US" altLang="zh-TW" sz="2000" b="1" i="1" dirty="0" err="1" smtClean="0">
                <a:ea typeface="PMingLiU" pitchFamily="18" charset="-120"/>
              </a:rPr>
              <a:t>x</a:t>
            </a:r>
            <a:r>
              <a:rPr lang="en-US" altLang="zh-TW" sz="2000" b="1" i="1" baseline="30000" dirty="0" err="1" smtClean="0">
                <a:ea typeface="PMingLiU" pitchFamily="18" charset="-120"/>
              </a:rPr>
              <a:t>b</a:t>
            </a:r>
            <a:r>
              <a:rPr lang="en-US" altLang="zh-TW" sz="2000" dirty="0" smtClean="0">
                <a:ea typeface="PMingLiU" pitchFamily="18" charset="-120"/>
              </a:rPr>
              <a:t>= </a:t>
            </a:r>
            <a:r>
              <a:rPr lang="en-US" altLang="zh-TW" sz="2000" i="1" dirty="0" smtClean="0">
                <a:ea typeface="PMingLiU" pitchFamily="18" charset="-120"/>
              </a:rPr>
              <a:t>x</a:t>
            </a:r>
            <a:r>
              <a:rPr lang="en-US" altLang="zh-TW" sz="2000" baseline="-25000" dirty="0" smtClean="0">
                <a:ea typeface="PMingLiU" pitchFamily="18" charset="-120"/>
              </a:rPr>
              <a:t>1</a:t>
            </a:r>
            <a:r>
              <a:rPr lang="en-US" altLang="zh-TW" sz="2000" i="1" baseline="30000" dirty="0" smtClean="0">
                <a:ea typeface="PMingLiU" pitchFamily="18" charset="-120"/>
              </a:rPr>
              <a:t>b</a:t>
            </a:r>
            <a:r>
              <a:rPr lang="en-US" altLang="zh-TW" sz="2000" baseline="16000" dirty="0" smtClean="0">
                <a:ea typeface="PMingLiU" pitchFamily="18" charset="-120"/>
              </a:rPr>
              <a:t>1</a:t>
            </a:r>
            <a:r>
              <a:rPr lang="en-US" altLang="zh-TW" sz="2000" dirty="0" smtClean="0">
                <a:ea typeface="PMingLiU" pitchFamily="18" charset="-120"/>
              </a:rPr>
              <a:t> </a:t>
            </a:r>
            <a:r>
              <a:rPr lang="en-US" altLang="zh-TW" sz="2000" i="1" dirty="0" smtClean="0">
                <a:ea typeface="PMingLiU" pitchFamily="18" charset="-120"/>
              </a:rPr>
              <a:t>x</a:t>
            </a:r>
            <a:r>
              <a:rPr lang="en-US" altLang="zh-TW" sz="2000" baseline="-25000" dirty="0" smtClean="0">
                <a:ea typeface="PMingLiU" pitchFamily="18" charset="-120"/>
              </a:rPr>
              <a:t>2</a:t>
            </a:r>
            <a:r>
              <a:rPr lang="en-US" altLang="zh-TW" sz="2000" i="1" baseline="30000" dirty="0" smtClean="0">
                <a:ea typeface="PMingLiU" pitchFamily="18" charset="-120"/>
              </a:rPr>
              <a:t>b</a:t>
            </a:r>
            <a:r>
              <a:rPr lang="en-US" altLang="zh-TW" sz="2000" baseline="16000" dirty="0" smtClean="0">
                <a:ea typeface="PMingLiU" pitchFamily="18" charset="-120"/>
              </a:rPr>
              <a:t>2</a:t>
            </a:r>
            <a:r>
              <a:rPr lang="en-US" altLang="zh-TW" sz="2000" dirty="0" smtClean="0">
                <a:ea typeface="PMingLiU" pitchFamily="18" charset="-120"/>
              </a:rPr>
              <a:t> ... </a:t>
            </a:r>
            <a:r>
              <a:rPr lang="en-US" altLang="zh-TW" sz="2000" i="1" dirty="0" err="1" smtClean="0">
                <a:ea typeface="PMingLiU" pitchFamily="18" charset="-120"/>
              </a:rPr>
              <a:t>x</a:t>
            </a:r>
            <a:r>
              <a:rPr lang="en-US" altLang="zh-TW" sz="2000" i="1" baseline="-25000" dirty="0" err="1" smtClean="0">
                <a:ea typeface="PMingLiU" pitchFamily="18" charset="-120"/>
              </a:rPr>
              <a:t>n</a:t>
            </a:r>
            <a:r>
              <a:rPr lang="en-US" altLang="zh-TW" sz="2000" i="1" baseline="30000" dirty="0" err="1" smtClean="0">
                <a:ea typeface="PMingLiU" pitchFamily="18" charset="-120"/>
              </a:rPr>
              <a:t>b</a:t>
            </a:r>
            <a:r>
              <a:rPr lang="en-US" altLang="zh-TW" sz="2000" i="1" baseline="16000" dirty="0" err="1" smtClean="0">
                <a:ea typeface="PMingLiU" pitchFamily="18" charset="-120"/>
              </a:rPr>
              <a:t>n</a:t>
            </a:r>
            <a:r>
              <a:rPr lang="en-US" altLang="zh-TW" sz="2000" dirty="0" smtClean="0">
                <a:ea typeface="PMingLiU" pitchFamily="18" charset="-120"/>
              </a:rPr>
              <a:t> with total degree k, k</a:t>
            </a:r>
            <a:r>
              <a:rPr lang="en-US" sz="2000" dirty="0" smtClean="0">
                <a:latin typeface="Math1Mono"/>
              </a:rPr>
              <a:t>≤</a:t>
            </a:r>
            <a:r>
              <a:rPr lang="en-US" altLang="zh-TW" sz="2000" i="1" dirty="0" smtClean="0">
                <a:ea typeface="PMingLiU" pitchFamily="18" charset="-120"/>
              </a:rPr>
              <a:t>D</a:t>
            </a:r>
            <a:r>
              <a:rPr lang="en-US" altLang="zh-TW" sz="2000" dirty="0" smtClean="0">
                <a:ea typeface="PMingLiU" pitchFamily="18" charset="-120"/>
                <a:sym typeface="Symbol" pitchFamily="18" charset="2"/>
              </a:rPr>
              <a:t></a:t>
            </a:r>
            <a:r>
              <a:rPr lang="en-US" altLang="zh-TW" sz="2000" dirty="0" smtClean="0">
                <a:ea typeface="PMingLiU" pitchFamily="18" charset="-120"/>
              </a:rPr>
              <a:t>2.</a:t>
            </a:r>
          </a:p>
          <a:p>
            <a:pPr lvl="1"/>
            <a:r>
              <a:rPr lang="en-US" altLang="zh-TW" sz="2000" dirty="0" smtClean="0">
                <a:ea typeface="PMingLiU" pitchFamily="18" charset="-120"/>
              </a:rPr>
              <a:t>There are  </a:t>
            </a:r>
            <a:r>
              <a:rPr lang="en-US" altLang="zh-TW" sz="2000" i="1" baseline="-25000" dirty="0" smtClean="0">
                <a:ea typeface="PMingLiU" pitchFamily="18" charset="-120"/>
              </a:rPr>
              <a:t>n</a:t>
            </a:r>
            <a:r>
              <a:rPr lang="en-US" altLang="zh-TW" sz="2000" baseline="-25000" dirty="0" smtClean="0">
                <a:ea typeface="PMingLiU" pitchFamily="18" charset="-120"/>
              </a:rPr>
              <a:t>+1</a:t>
            </a:r>
            <a:r>
              <a:rPr lang="en-US" altLang="zh-TW" sz="2000" i="1" dirty="0" smtClean="0">
                <a:ea typeface="PMingLiU" pitchFamily="18" charset="-120"/>
              </a:rPr>
              <a:t>H</a:t>
            </a:r>
            <a:r>
              <a:rPr lang="en-US" altLang="zh-TW" sz="2000" i="1" baseline="-25000" dirty="0" smtClean="0">
                <a:ea typeface="PMingLiU" pitchFamily="18" charset="-120"/>
              </a:rPr>
              <a:t>D</a:t>
            </a:r>
            <a:r>
              <a:rPr lang="en-US" altLang="zh-TW" sz="2000" baseline="-25000" dirty="0" smtClean="0">
                <a:ea typeface="PMingLiU" pitchFamily="18" charset="-120"/>
                <a:sym typeface="Symbol" pitchFamily="18" charset="2"/>
              </a:rPr>
              <a:t></a:t>
            </a:r>
            <a:r>
              <a:rPr lang="en-US" altLang="zh-TW" sz="2000" baseline="-25000" dirty="0" smtClean="0">
                <a:ea typeface="PMingLiU" pitchFamily="18" charset="-120"/>
              </a:rPr>
              <a:t>2</a:t>
            </a:r>
            <a:r>
              <a:rPr lang="en-US" altLang="zh-TW" sz="2000" dirty="0" smtClean="0">
                <a:ea typeface="PMingLiU" pitchFamily="18" charset="-120"/>
              </a:rPr>
              <a:t> =  </a:t>
            </a:r>
            <a:r>
              <a:rPr lang="en-US" altLang="zh-TW" sz="2000" i="1" baseline="-25000" dirty="0" smtClean="0">
                <a:ea typeface="PMingLiU" pitchFamily="18" charset="-120"/>
              </a:rPr>
              <a:t>D</a:t>
            </a:r>
            <a:r>
              <a:rPr lang="en-US" altLang="zh-TW" sz="2000" baseline="-25000" dirty="0" smtClean="0">
                <a:ea typeface="PMingLiU" pitchFamily="18" charset="-120"/>
                <a:sym typeface="Symbol" pitchFamily="18" charset="2"/>
              </a:rPr>
              <a:t></a:t>
            </a:r>
            <a:r>
              <a:rPr lang="en-US" altLang="zh-TW" sz="2000" baseline="-25000" dirty="0" smtClean="0">
                <a:ea typeface="PMingLiU" pitchFamily="18" charset="-120"/>
              </a:rPr>
              <a:t>2+</a:t>
            </a:r>
            <a:r>
              <a:rPr lang="en-US" altLang="zh-TW" sz="2000" i="1" baseline="-25000" dirty="0" smtClean="0">
                <a:ea typeface="PMingLiU" pitchFamily="18" charset="-120"/>
              </a:rPr>
              <a:t>n</a:t>
            </a:r>
            <a:r>
              <a:rPr lang="en-US" altLang="zh-TW" sz="2000" i="1" dirty="0" smtClean="0">
                <a:ea typeface="PMingLiU" pitchFamily="18" charset="-120"/>
              </a:rPr>
              <a:t>C</a:t>
            </a:r>
            <a:r>
              <a:rPr lang="en-US" altLang="zh-TW" sz="2000" i="1" baseline="-25000" dirty="0" smtClean="0">
                <a:ea typeface="PMingLiU" pitchFamily="18" charset="-120"/>
              </a:rPr>
              <a:t>D</a:t>
            </a:r>
            <a:r>
              <a:rPr lang="en-US" altLang="zh-TW" sz="2000" baseline="-25000" dirty="0" smtClean="0">
                <a:ea typeface="PMingLiU" pitchFamily="18" charset="-120"/>
                <a:sym typeface="Symbol" pitchFamily="18" charset="2"/>
              </a:rPr>
              <a:t></a:t>
            </a:r>
            <a:r>
              <a:rPr lang="en-US" altLang="zh-TW" sz="2000" baseline="-25000" dirty="0" smtClean="0">
                <a:ea typeface="PMingLiU" pitchFamily="18" charset="-120"/>
              </a:rPr>
              <a:t>2</a:t>
            </a:r>
            <a:r>
              <a:rPr lang="en-US" altLang="zh-TW" sz="2000" dirty="0" smtClean="0">
                <a:ea typeface="PMingLiU" pitchFamily="18" charset="-120"/>
              </a:rPr>
              <a:t>  such monomials.</a:t>
            </a:r>
          </a:p>
          <a:p>
            <a:r>
              <a:rPr lang="en-US" altLang="zh-TW" sz="2000" dirty="0" smtClean="0">
                <a:ea typeface="PMingLiU" pitchFamily="18" charset="-120"/>
              </a:rPr>
              <a:t>Generate all equations </a:t>
            </a:r>
            <a:r>
              <a:rPr lang="en-US" altLang="zh-TW" sz="2000" b="1" i="1" dirty="0" smtClean="0">
                <a:ea typeface="PMingLiU" pitchFamily="18" charset="-120"/>
              </a:rPr>
              <a:t>x</a:t>
            </a:r>
            <a:r>
              <a:rPr lang="en-US" altLang="zh-TW" sz="2000" b="1" i="1" baseline="30000" dirty="0" smtClean="0">
                <a:ea typeface="PMingLiU" pitchFamily="18" charset="-120"/>
              </a:rPr>
              <a:t> b</a:t>
            </a:r>
            <a:r>
              <a:rPr lang="en-US" altLang="zh-TW" sz="2000" dirty="0" smtClean="0">
                <a:ea typeface="PMingLiU" pitchFamily="18" charset="-120"/>
              </a:rPr>
              <a:t> </a:t>
            </a:r>
            <a:r>
              <a:rPr lang="en-US" altLang="zh-TW" sz="2000" i="1" dirty="0" smtClean="0">
                <a:ea typeface="PMingLiU" pitchFamily="18" charset="-120"/>
              </a:rPr>
              <a:t>l</a:t>
            </a:r>
            <a:r>
              <a:rPr lang="en-US" altLang="zh-TW" sz="2000" i="1" baseline="-25000" dirty="0" smtClean="0">
                <a:ea typeface="PMingLiU" pitchFamily="18" charset="-120"/>
              </a:rPr>
              <a:t>i</a:t>
            </a:r>
            <a:r>
              <a:rPr lang="en-US" altLang="zh-TW" sz="2000" dirty="0" smtClean="0">
                <a:ea typeface="PMingLiU" pitchFamily="18" charset="-120"/>
              </a:rPr>
              <a:t>.</a:t>
            </a:r>
          </a:p>
          <a:p>
            <a:pPr lvl="1"/>
            <a:r>
              <a:rPr lang="en-US" altLang="zh-TW" sz="2000" dirty="0" smtClean="0">
                <a:ea typeface="PMingLiU" pitchFamily="18" charset="-120"/>
              </a:rPr>
              <a:t>There are  </a:t>
            </a:r>
            <a:r>
              <a:rPr lang="en-US" altLang="zh-TW" sz="2000" i="1" dirty="0" smtClean="0">
                <a:ea typeface="PMingLiU" pitchFamily="18" charset="-120"/>
              </a:rPr>
              <a:t>R</a:t>
            </a:r>
            <a:r>
              <a:rPr lang="en-US" altLang="zh-TW" sz="2000" dirty="0" smtClean="0">
                <a:ea typeface="PMingLiU" pitchFamily="18" charset="-120"/>
              </a:rPr>
              <a:t>= </a:t>
            </a:r>
            <a:r>
              <a:rPr lang="en-US" altLang="zh-TW" sz="2000" i="1" dirty="0" smtClean="0">
                <a:ea typeface="PMingLiU" pitchFamily="18" charset="-120"/>
              </a:rPr>
              <a:t>m</a:t>
            </a:r>
            <a:r>
              <a:rPr lang="en-US" altLang="zh-TW" sz="2000" dirty="0" smtClean="0">
                <a:ea typeface="PMingLiU" pitchFamily="18" charset="-120"/>
                <a:sym typeface="Symbol" pitchFamily="18" charset="2"/>
              </a:rPr>
              <a:t></a:t>
            </a:r>
            <a:r>
              <a:rPr lang="en-US" altLang="zh-TW" sz="2000" i="1" baseline="-25000" dirty="0" smtClean="0">
                <a:ea typeface="PMingLiU" pitchFamily="18" charset="-120"/>
              </a:rPr>
              <a:t>D</a:t>
            </a:r>
            <a:r>
              <a:rPr lang="en-US" altLang="zh-TW" sz="2000" baseline="-25000" dirty="0" smtClean="0">
                <a:ea typeface="PMingLiU" pitchFamily="18" charset="-120"/>
                <a:sym typeface="Symbol" pitchFamily="18" charset="2"/>
              </a:rPr>
              <a:t></a:t>
            </a:r>
            <a:r>
              <a:rPr lang="en-US" altLang="zh-TW" sz="2000" baseline="-25000" dirty="0" smtClean="0">
                <a:ea typeface="PMingLiU" pitchFamily="18" charset="-120"/>
              </a:rPr>
              <a:t>2+</a:t>
            </a:r>
            <a:r>
              <a:rPr lang="en-US" altLang="zh-TW" sz="2000" i="1" baseline="-25000" dirty="0" smtClean="0">
                <a:ea typeface="PMingLiU" pitchFamily="18" charset="-120"/>
              </a:rPr>
              <a:t>n</a:t>
            </a:r>
            <a:r>
              <a:rPr lang="en-US" altLang="zh-TW" sz="2000" i="1" dirty="0" smtClean="0">
                <a:ea typeface="PMingLiU" pitchFamily="18" charset="-120"/>
              </a:rPr>
              <a:t>C</a:t>
            </a:r>
            <a:r>
              <a:rPr lang="en-US" altLang="zh-TW" sz="2000" i="1" baseline="-25000" dirty="0" smtClean="0">
                <a:ea typeface="PMingLiU" pitchFamily="18" charset="-120"/>
              </a:rPr>
              <a:t>D</a:t>
            </a:r>
            <a:r>
              <a:rPr lang="en-US" altLang="zh-TW" sz="2000" baseline="-25000" dirty="0" smtClean="0">
                <a:ea typeface="PMingLiU" pitchFamily="18" charset="-120"/>
                <a:sym typeface="Symbol" pitchFamily="18" charset="2"/>
              </a:rPr>
              <a:t></a:t>
            </a:r>
            <a:r>
              <a:rPr lang="en-US" altLang="zh-TW" sz="2000" baseline="-25000" dirty="0" smtClean="0">
                <a:ea typeface="PMingLiU" pitchFamily="18" charset="-120"/>
              </a:rPr>
              <a:t>2</a:t>
            </a:r>
            <a:r>
              <a:rPr lang="en-US" altLang="zh-TW" sz="2000" dirty="0" smtClean="0">
                <a:ea typeface="PMingLiU" pitchFamily="18" charset="-120"/>
              </a:rPr>
              <a:t>  such equations.</a:t>
            </a:r>
          </a:p>
          <a:p>
            <a:pPr lvl="1"/>
            <a:r>
              <a:rPr lang="en-US" altLang="zh-TW" sz="2000" dirty="0" smtClean="0">
                <a:ea typeface="PMingLiU" pitchFamily="18" charset="-120"/>
              </a:rPr>
              <a:t>There must be linearly dependency among them if  </a:t>
            </a:r>
            <a:r>
              <a:rPr lang="en-US" altLang="zh-TW" sz="2000" i="1" dirty="0" smtClean="0">
                <a:ea typeface="PMingLiU" pitchFamily="18" charset="-120"/>
              </a:rPr>
              <a:t>D</a:t>
            </a:r>
            <a:r>
              <a:rPr lang="en-US" altLang="zh-TW" sz="2000" dirty="0" smtClean="0">
                <a:ea typeface="PMingLiU" pitchFamily="18" charset="-120"/>
              </a:rPr>
              <a:t>≥4. </a:t>
            </a:r>
          </a:p>
          <a:p>
            <a:pPr lvl="1"/>
            <a:r>
              <a:rPr lang="en-US" altLang="zh-TW" sz="2000" dirty="0" smtClean="0">
                <a:ea typeface="PMingLiU" pitchFamily="18" charset="-120"/>
              </a:rPr>
              <a:t>Denote  </a:t>
            </a:r>
            <a:r>
              <a:rPr lang="en-US" altLang="zh-TW" sz="2000" i="1" dirty="0" smtClean="0">
                <a:ea typeface="PMingLiU" pitchFamily="18" charset="-120"/>
              </a:rPr>
              <a:t>I</a:t>
            </a:r>
            <a:r>
              <a:rPr lang="en-US" altLang="zh-TW" sz="2000" dirty="0" smtClean="0">
                <a:ea typeface="PMingLiU" pitchFamily="18" charset="-120"/>
              </a:rPr>
              <a:t>=  # {linearly independent equations}.</a:t>
            </a:r>
          </a:p>
          <a:p>
            <a:r>
              <a:rPr lang="en-US" altLang="zh-TW" sz="2000" dirty="0" smtClean="0">
                <a:ea typeface="PMingLiU" pitchFamily="18" charset="-120"/>
              </a:rPr>
              <a:t>Treat all monomials of total degree </a:t>
            </a:r>
            <a:r>
              <a:rPr lang="en-US" sz="2000" dirty="0" smtClean="0">
                <a:latin typeface="Math1Mono"/>
              </a:rPr>
              <a:t>≤</a:t>
            </a:r>
            <a:r>
              <a:rPr lang="en-US" altLang="zh-TW" sz="2000" i="1" dirty="0" smtClean="0">
                <a:ea typeface="PMingLiU" pitchFamily="18" charset="-120"/>
              </a:rPr>
              <a:t>D</a:t>
            </a:r>
            <a:r>
              <a:rPr lang="en-US" altLang="zh-TW" sz="2000" dirty="0" smtClean="0">
                <a:ea typeface="PMingLiU" pitchFamily="18" charset="-120"/>
              </a:rPr>
              <a:t>  as variables. </a:t>
            </a:r>
          </a:p>
          <a:p>
            <a:pPr lvl="1"/>
            <a:r>
              <a:rPr lang="en-US" altLang="zh-TW" sz="2000" dirty="0" smtClean="0">
                <a:ea typeface="PMingLiU" pitchFamily="18" charset="-120"/>
              </a:rPr>
              <a:t>There are  </a:t>
            </a:r>
            <a:r>
              <a:rPr lang="en-US" altLang="zh-TW" sz="2000" i="1" dirty="0" smtClean="0">
                <a:ea typeface="PMingLiU" pitchFamily="18" charset="-120"/>
              </a:rPr>
              <a:t>T</a:t>
            </a:r>
            <a:r>
              <a:rPr lang="en-US" altLang="zh-TW" sz="2000" dirty="0" smtClean="0">
                <a:ea typeface="PMingLiU" pitchFamily="18" charset="-120"/>
              </a:rPr>
              <a:t>= </a:t>
            </a:r>
            <a:r>
              <a:rPr lang="en-US" altLang="zh-TW" sz="2000" i="1" baseline="-25000" dirty="0" smtClean="0">
                <a:ea typeface="PMingLiU" pitchFamily="18" charset="-120"/>
              </a:rPr>
              <a:t>n</a:t>
            </a:r>
            <a:r>
              <a:rPr lang="en-US" altLang="zh-TW" sz="2000" baseline="-25000" dirty="0" smtClean="0">
                <a:ea typeface="PMingLiU" pitchFamily="18" charset="-120"/>
              </a:rPr>
              <a:t>+1</a:t>
            </a:r>
            <a:r>
              <a:rPr lang="en-US" altLang="zh-TW" sz="2000" i="1" dirty="0" smtClean="0">
                <a:ea typeface="PMingLiU" pitchFamily="18" charset="-120"/>
              </a:rPr>
              <a:t>H</a:t>
            </a:r>
            <a:r>
              <a:rPr lang="en-US" altLang="zh-TW" sz="2000" i="1" baseline="-25000" dirty="0" smtClean="0">
                <a:ea typeface="PMingLiU" pitchFamily="18" charset="-120"/>
              </a:rPr>
              <a:t>D  </a:t>
            </a:r>
            <a:r>
              <a:rPr lang="en-US" altLang="zh-TW" sz="2000" dirty="0" smtClean="0">
                <a:ea typeface="PMingLiU" pitchFamily="18" charset="-120"/>
              </a:rPr>
              <a:t>= </a:t>
            </a:r>
            <a:r>
              <a:rPr lang="en-US" altLang="zh-TW" sz="2000" i="1" baseline="-25000" dirty="0" err="1" smtClean="0">
                <a:ea typeface="PMingLiU" pitchFamily="18" charset="-120"/>
              </a:rPr>
              <a:t>D</a:t>
            </a:r>
            <a:r>
              <a:rPr lang="en-US" altLang="zh-TW" sz="2000" baseline="-25000" dirty="0" err="1" smtClean="0">
                <a:ea typeface="PMingLiU" pitchFamily="18" charset="-120"/>
              </a:rPr>
              <a:t>+</a:t>
            </a:r>
            <a:r>
              <a:rPr lang="en-US" altLang="zh-TW" sz="2000" i="1" baseline="-25000" dirty="0" err="1" smtClean="0">
                <a:ea typeface="PMingLiU" pitchFamily="18" charset="-120"/>
              </a:rPr>
              <a:t>n</a:t>
            </a:r>
            <a:r>
              <a:rPr lang="en-US" altLang="zh-TW" sz="2000" i="1" dirty="0" err="1" smtClean="0">
                <a:ea typeface="PMingLiU" pitchFamily="18" charset="-120"/>
              </a:rPr>
              <a:t>C</a:t>
            </a:r>
            <a:r>
              <a:rPr lang="en-US" altLang="zh-TW" sz="2000" i="1" baseline="-25000" dirty="0" err="1" smtClean="0">
                <a:ea typeface="PMingLiU" pitchFamily="18" charset="-120"/>
              </a:rPr>
              <a:t>D</a:t>
            </a:r>
            <a:r>
              <a:rPr lang="en-US" altLang="zh-TW" sz="2000" dirty="0" smtClean="0">
                <a:ea typeface="PMingLiU" pitchFamily="18" charset="-120"/>
              </a:rPr>
              <a:t>  of them.</a:t>
            </a:r>
          </a:p>
          <a:p>
            <a:r>
              <a:rPr lang="en-US" altLang="zh-TW" sz="2000" dirty="0" smtClean="0">
                <a:ea typeface="PMingLiU" pitchFamily="18" charset="-120"/>
              </a:rPr>
              <a:t>Perform Gaussian elimination. Keep  </a:t>
            </a:r>
            <a:r>
              <a:rPr lang="en-US" altLang="zh-TW" sz="2000" i="1" dirty="0" err="1" smtClean="0">
                <a:ea typeface="PMingLiU" pitchFamily="18" charset="-120"/>
              </a:rPr>
              <a:t>x</a:t>
            </a:r>
            <a:r>
              <a:rPr lang="en-US" altLang="zh-TW" sz="2000" i="1" baseline="-25000" dirty="0" err="1" smtClean="0">
                <a:ea typeface="PMingLiU" pitchFamily="18" charset="-120"/>
              </a:rPr>
              <a:t>i</a:t>
            </a:r>
            <a:r>
              <a:rPr lang="en-US" altLang="zh-TW" sz="2000" i="1" baseline="30000" dirty="0" err="1" smtClean="0">
                <a:ea typeface="PMingLiU" pitchFamily="18" charset="-120"/>
              </a:rPr>
              <a:t>d</a:t>
            </a:r>
            <a:r>
              <a:rPr lang="en-US" altLang="zh-TW" sz="2000" dirty="0" smtClean="0">
                <a:ea typeface="PMingLiU" pitchFamily="18" charset="-120"/>
              </a:rPr>
              <a:t>  last.</a:t>
            </a:r>
          </a:p>
          <a:p>
            <a:r>
              <a:rPr lang="en-US" altLang="zh-TW" sz="2000" dirty="0" smtClean="0">
                <a:ea typeface="PMingLiU" pitchFamily="18" charset="-120"/>
              </a:rPr>
              <a:t>If  </a:t>
            </a:r>
            <a:r>
              <a:rPr lang="en-US" altLang="zh-TW" sz="2000" i="1" dirty="0" smtClean="0">
                <a:ea typeface="PMingLiU" pitchFamily="18" charset="-120"/>
              </a:rPr>
              <a:t>T</a:t>
            </a:r>
            <a:r>
              <a:rPr lang="en-US" altLang="zh-TW" sz="2000" dirty="0" smtClean="0">
                <a:ea typeface="PMingLiU" pitchFamily="18" charset="-120"/>
                <a:sym typeface="Symbol" pitchFamily="18" charset="2"/>
              </a:rPr>
              <a:t></a:t>
            </a:r>
            <a:r>
              <a:rPr lang="en-US" altLang="zh-TW" sz="2000" i="1" dirty="0" smtClean="0">
                <a:ea typeface="PMingLiU" pitchFamily="18" charset="-120"/>
                <a:sym typeface="Symbol" pitchFamily="18" charset="2"/>
              </a:rPr>
              <a:t>1</a:t>
            </a:r>
            <a:r>
              <a:rPr lang="en-US" altLang="zh-TW" sz="2000" dirty="0" smtClean="0">
                <a:ea typeface="PMingLiU" pitchFamily="18" charset="-120"/>
              </a:rPr>
              <a:t>≤ </a:t>
            </a:r>
            <a:r>
              <a:rPr lang="en-US" altLang="zh-TW" sz="2000" i="1" dirty="0" smtClean="0">
                <a:ea typeface="PMingLiU" pitchFamily="18" charset="-120"/>
              </a:rPr>
              <a:t>D </a:t>
            </a:r>
            <a:r>
              <a:rPr lang="en-US" altLang="zh-TW" sz="2000" dirty="0" smtClean="0">
                <a:ea typeface="PMingLiU" pitchFamily="18" charset="-120"/>
              </a:rPr>
              <a:t>, the last row represents an equation in  </a:t>
            </a:r>
            <a:r>
              <a:rPr lang="en-US" altLang="zh-TW" sz="2000" i="1" dirty="0" err="1" smtClean="0">
                <a:ea typeface="PMingLiU" pitchFamily="18" charset="-120"/>
              </a:rPr>
              <a:t>x</a:t>
            </a:r>
            <a:r>
              <a:rPr lang="en-US" altLang="zh-TW" sz="2000" i="1" baseline="-25000" dirty="0" err="1" smtClean="0">
                <a:ea typeface="PMingLiU" pitchFamily="18" charset="-120"/>
              </a:rPr>
              <a:t>n</a:t>
            </a:r>
            <a:r>
              <a:rPr lang="en-US" altLang="zh-TW" sz="2000" i="1" baseline="30000" dirty="0" err="1" smtClean="0">
                <a:ea typeface="PMingLiU" pitchFamily="18" charset="-120"/>
              </a:rPr>
              <a:t>D</a:t>
            </a:r>
            <a:r>
              <a:rPr lang="en-US" altLang="zh-TW" sz="2000" dirty="0" smtClean="0">
                <a:ea typeface="PMingLiU" pitchFamily="18" charset="-120"/>
              </a:rPr>
              <a:t>, ... , </a:t>
            </a:r>
            <a:r>
              <a:rPr lang="en-US" altLang="zh-TW" sz="2000" i="1" dirty="0" smtClean="0">
                <a:ea typeface="PMingLiU" pitchFamily="18" charset="-120"/>
              </a:rPr>
              <a:t>x</a:t>
            </a:r>
            <a:r>
              <a:rPr lang="en-US" altLang="zh-TW" sz="2000" i="1" baseline="-25000" dirty="0" smtClean="0">
                <a:ea typeface="PMingLiU" pitchFamily="18" charset="-120"/>
              </a:rPr>
              <a:t>n</a:t>
            </a:r>
            <a:r>
              <a:rPr lang="en-US" altLang="zh-TW" sz="2000" baseline="30000" dirty="0" smtClean="0">
                <a:ea typeface="PMingLiU" pitchFamily="18" charset="-120"/>
              </a:rPr>
              <a:t>2</a:t>
            </a:r>
            <a:r>
              <a:rPr lang="en-US" altLang="zh-TW" sz="2000" dirty="0" smtClean="0">
                <a:ea typeface="PMingLiU" pitchFamily="18" charset="-120"/>
              </a:rPr>
              <a:t>, </a:t>
            </a:r>
            <a:r>
              <a:rPr lang="en-US" altLang="zh-TW" sz="2000" i="1" dirty="0" err="1" smtClean="0">
                <a:ea typeface="PMingLiU" pitchFamily="18" charset="-120"/>
              </a:rPr>
              <a:t>x</a:t>
            </a:r>
            <a:r>
              <a:rPr lang="en-US" altLang="zh-TW" sz="2000" i="1" baseline="-25000" dirty="0" err="1" smtClean="0">
                <a:ea typeface="PMingLiU" pitchFamily="18" charset="-120"/>
              </a:rPr>
              <a:t>n</a:t>
            </a:r>
            <a:r>
              <a:rPr lang="en-US" altLang="zh-TW" sz="2000" i="1" baseline="-25000" dirty="0" smtClean="0">
                <a:ea typeface="PMingLiU" pitchFamily="18" charset="-120"/>
              </a:rPr>
              <a:t> </a:t>
            </a:r>
            <a:r>
              <a:rPr lang="en-US" altLang="zh-TW" sz="2000" dirty="0" smtClean="0">
                <a:ea typeface="PMingLiU" pitchFamily="18" charset="-120"/>
              </a:rPr>
              <a:t>, 1.</a:t>
            </a:r>
          </a:p>
          <a:p>
            <a:r>
              <a:rPr lang="en-US" altLang="zh-TW" sz="2000" dirty="0" smtClean="0">
                <a:ea typeface="PMingLiU" pitchFamily="18" charset="-120"/>
              </a:rPr>
              <a:t>Solve the </a:t>
            </a:r>
            <a:r>
              <a:rPr lang="en-US" altLang="zh-TW" sz="2000" dirty="0" err="1" smtClean="0">
                <a:ea typeface="PMingLiU" pitchFamily="18" charset="-120"/>
              </a:rPr>
              <a:t>univariate</a:t>
            </a:r>
            <a:r>
              <a:rPr lang="en-US" altLang="zh-TW" sz="2000" dirty="0" smtClean="0">
                <a:ea typeface="PMingLiU" pitchFamily="18" charset="-120"/>
              </a:rPr>
              <a:t> equation in </a:t>
            </a:r>
            <a:r>
              <a:rPr lang="en-US" altLang="zh-TW" sz="2000" i="1" dirty="0" err="1" smtClean="0">
                <a:ea typeface="PMingLiU" pitchFamily="18" charset="-120"/>
              </a:rPr>
              <a:t>x</a:t>
            </a:r>
            <a:r>
              <a:rPr lang="en-US" altLang="zh-TW" sz="2000" i="1" baseline="-25000" dirty="0" err="1" smtClean="0">
                <a:ea typeface="PMingLiU" pitchFamily="18" charset="-120"/>
              </a:rPr>
              <a:t>n</a:t>
            </a:r>
            <a:r>
              <a:rPr lang="en-US" altLang="zh-TW" sz="2000" dirty="0" smtClean="0">
                <a:ea typeface="PMingLiU" pitchFamily="18" charset="-120"/>
              </a:rPr>
              <a:t>.</a:t>
            </a:r>
          </a:p>
          <a:p>
            <a:r>
              <a:rPr lang="en-US" altLang="zh-TW" sz="2000" dirty="0" smtClean="0">
                <a:ea typeface="PMingLiU" pitchFamily="18" charset="-120"/>
              </a:rPr>
              <a:t>Solve  </a:t>
            </a:r>
            <a:r>
              <a:rPr lang="en-US" altLang="en-US" sz="2000" i="1" dirty="0" smtClean="0"/>
              <a:t>x</a:t>
            </a:r>
            <a:r>
              <a:rPr lang="en-US" altLang="en-US" sz="2000" i="1" baseline="-25000" dirty="0" smtClean="0"/>
              <a:t>n</a:t>
            </a:r>
            <a:r>
              <a:rPr lang="en-US" altLang="en-US" sz="2000" baseline="-25000" dirty="0" smtClean="0">
                <a:sym typeface="Symbol" pitchFamily="18" charset="2"/>
              </a:rPr>
              <a:t></a:t>
            </a:r>
            <a:r>
              <a:rPr lang="en-US" altLang="en-US" sz="2000" baseline="-25000" dirty="0" smtClean="0"/>
              <a:t>1</a:t>
            </a:r>
            <a:r>
              <a:rPr lang="en-US" altLang="zh-TW" sz="2000" baseline="-25000" dirty="0" smtClean="0">
                <a:ea typeface="PMingLiU" pitchFamily="18" charset="-120"/>
              </a:rPr>
              <a:t> </a:t>
            </a:r>
            <a:r>
              <a:rPr lang="en-US" altLang="en-US" sz="2000" dirty="0" smtClean="0"/>
              <a:t>, ...</a:t>
            </a:r>
            <a:r>
              <a:rPr lang="en-US" altLang="zh-TW" sz="2000" dirty="0" smtClean="0">
                <a:ea typeface="PMingLiU" pitchFamily="18" charset="-120"/>
              </a:rPr>
              <a:t> </a:t>
            </a:r>
            <a:r>
              <a:rPr lang="en-US" altLang="en-US" sz="2000" dirty="0" smtClean="0"/>
              <a:t>, </a:t>
            </a:r>
            <a:r>
              <a:rPr lang="en-US" altLang="en-US" sz="2000" i="1" dirty="0" smtClean="0"/>
              <a:t>x</a:t>
            </a:r>
            <a:r>
              <a:rPr lang="en-US" altLang="en-US" sz="2000" baseline="-25000" dirty="0" smtClean="0"/>
              <a:t>1</a:t>
            </a:r>
            <a:r>
              <a:rPr lang="en-US" altLang="zh-TW" sz="2000" dirty="0" smtClean="0">
                <a:ea typeface="PMingLiU" pitchFamily="18" charset="-120"/>
              </a:rPr>
              <a:t> recursively.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Date Placeholder 3"/>
          <p:cNvSpPr>
            <a:spLocks noGrp="1"/>
          </p:cNvSpPr>
          <p:nvPr>
            <p:ph type="dt" sz="quarter" idx="10"/>
          </p:nvPr>
        </p:nvSpPr>
        <p:spPr/>
        <p:txBody>
          <a:bodyPr/>
          <a:lstStyle/>
          <a:p>
            <a:pPr>
              <a:defRPr/>
            </a:pPr>
            <a:r>
              <a:rPr lang="en-US" smtClean="0"/>
              <a:t>JLM 20101208</a:t>
            </a:r>
            <a:endParaRPr lang="en-US"/>
          </a:p>
        </p:txBody>
      </p:sp>
      <p:sp>
        <p:nvSpPr>
          <p:cNvPr id="1028" name="Slide Number Placeholder 5"/>
          <p:cNvSpPr>
            <a:spLocks noGrp="1"/>
          </p:cNvSpPr>
          <p:nvPr>
            <p:ph type="sldNum" sz="quarter" idx="12"/>
          </p:nvPr>
        </p:nvSpPr>
        <p:spPr/>
        <p:txBody>
          <a:bodyPr/>
          <a:lstStyle/>
          <a:p>
            <a:pPr>
              <a:defRPr/>
            </a:pPr>
            <a:fld id="{C74D2768-3CBA-45A0-A4F9-03EFF5334631}" type="slidenum">
              <a:rPr lang="en-US"/>
              <a:pPr>
                <a:defRPr/>
              </a:pPr>
              <a:t>27</a:t>
            </a:fld>
            <a:endParaRPr lang="en-US"/>
          </a:p>
        </p:txBody>
      </p:sp>
      <p:sp>
        <p:nvSpPr>
          <p:cNvPr id="5125" name="Rectangle 2"/>
          <p:cNvSpPr>
            <a:spLocks noGrp="1" noChangeArrowheads="1"/>
          </p:cNvSpPr>
          <p:nvPr>
            <p:ph type="title"/>
          </p:nvPr>
        </p:nvSpPr>
        <p:spPr>
          <a:xfrm>
            <a:off x="685800" y="76200"/>
            <a:ext cx="7772400" cy="609600"/>
          </a:xfrm>
        </p:spPr>
        <p:txBody>
          <a:bodyPr/>
          <a:lstStyle/>
          <a:p>
            <a:r>
              <a:rPr lang="en-US" altLang="zh-TW" sz="3600" dirty="0" smtClean="0">
                <a:ea typeface="PMingLiU" pitchFamily="18" charset="-120"/>
              </a:rPr>
              <a:t>XL</a:t>
            </a:r>
          </a:p>
        </p:txBody>
      </p:sp>
      <p:sp>
        <p:nvSpPr>
          <p:cNvPr id="5126" name="Rectangle 3"/>
          <p:cNvSpPr>
            <a:spLocks noGrp="1" noChangeArrowheads="1"/>
          </p:cNvSpPr>
          <p:nvPr>
            <p:ph type="body" idx="1"/>
          </p:nvPr>
        </p:nvSpPr>
        <p:spPr>
          <a:xfrm>
            <a:off x="838200" y="1219200"/>
            <a:ext cx="7772400" cy="4648200"/>
          </a:xfrm>
        </p:spPr>
        <p:txBody>
          <a:bodyPr/>
          <a:lstStyle/>
          <a:p>
            <a:r>
              <a:rPr lang="en-US" altLang="zh-TW" sz="2000" dirty="0" smtClean="0">
                <a:ea typeface="PMingLiU" pitchFamily="18" charset="-120"/>
              </a:rPr>
              <a:t>Consider previous system of quadratic equations: </a:t>
            </a:r>
          </a:p>
          <a:p>
            <a:pPr lvl="1">
              <a:buFontTx/>
              <a:buNone/>
            </a:pPr>
            <a:r>
              <a:rPr lang="en-US" altLang="zh-TW" sz="2000" i="1" dirty="0" smtClean="0">
                <a:ea typeface="PMingLiU" pitchFamily="18" charset="-120"/>
              </a:rPr>
              <a:t>	l</a:t>
            </a:r>
            <a:r>
              <a:rPr lang="en-US" altLang="zh-TW" sz="2000" baseline="-25000" dirty="0" smtClean="0">
                <a:ea typeface="PMingLiU" pitchFamily="18" charset="-120"/>
              </a:rPr>
              <a:t>1 </a:t>
            </a:r>
            <a:r>
              <a:rPr lang="en-US" altLang="zh-TW" sz="2000" dirty="0" smtClean="0">
                <a:ea typeface="PMingLiU" pitchFamily="18" charset="-120"/>
              </a:rPr>
              <a:t>:    </a:t>
            </a:r>
            <a:r>
              <a:rPr lang="en-US" altLang="zh-TW" sz="2000" i="1" dirty="0" smtClean="0">
                <a:ea typeface="PMingLiU" pitchFamily="18" charset="-120"/>
              </a:rPr>
              <a:t>x</a:t>
            </a:r>
            <a:r>
              <a:rPr lang="en-US" altLang="zh-TW" sz="2000" baseline="30000" dirty="0" smtClean="0">
                <a:ea typeface="PMingLiU" pitchFamily="18" charset="-120"/>
              </a:rPr>
              <a:t>2 </a:t>
            </a:r>
            <a:r>
              <a:rPr lang="en-US" altLang="zh-TW" sz="2000" dirty="0" smtClean="0">
                <a:ea typeface="PMingLiU" pitchFamily="18" charset="-120"/>
              </a:rPr>
              <a:t>+4</a:t>
            </a:r>
            <a:r>
              <a:rPr lang="en-US" altLang="zh-TW" sz="2000" i="1" dirty="0" smtClean="0">
                <a:ea typeface="PMingLiU" pitchFamily="18" charset="-120"/>
              </a:rPr>
              <a:t>y</a:t>
            </a:r>
            <a:r>
              <a:rPr lang="en-US" altLang="zh-TW" sz="2000" baseline="30000" dirty="0" smtClean="0">
                <a:ea typeface="PMingLiU" pitchFamily="18" charset="-120"/>
              </a:rPr>
              <a:t>2 </a:t>
            </a:r>
            <a:r>
              <a:rPr lang="en-US" altLang="zh-TW" sz="2000" dirty="0" smtClean="0">
                <a:ea typeface="PMingLiU" pitchFamily="18" charset="-120"/>
              </a:rPr>
              <a:t>+ </a:t>
            </a:r>
            <a:r>
              <a:rPr lang="en-US" altLang="zh-TW" sz="2000" i="1" dirty="0" smtClean="0">
                <a:ea typeface="PMingLiU" pitchFamily="18" charset="-120"/>
              </a:rPr>
              <a:t>z</a:t>
            </a:r>
            <a:r>
              <a:rPr lang="en-US" altLang="zh-TW" sz="2000" baseline="30000" dirty="0" smtClean="0">
                <a:ea typeface="PMingLiU" pitchFamily="18" charset="-120"/>
              </a:rPr>
              <a:t>2  </a:t>
            </a:r>
            <a:r>
              <a:rPr lang="en-US" altLang="zh-TW" sz="2000" dirty="0" smtClean="0">
                <a:ea typeface="PMingLiU" pitchFamily="18" charset="-120"/>
              </a:rPr>
              <a:t>+5</a:t>
            </a:r>
            <a:r>
              <a:rPr lang="en-US" altLang="zh-TW" sz="2000" i="1" dirty="0" smtClean="0">
                <a:ea typeface="PMingLiU" pitchFamily="18" charset="-120"/>
              </a:rPr>
              <a:t>xy </a:t>
            </a:r>
            <a:r>
              <a:rPr lang="en-US" altLang="zh-TW" sz="2000" dirty="0" smtClean="0">
                <a:ea typeface="PMingLiU" pitchFamily="18" charset="-120"/>
              </a:rPr>
              <a:t>+2</a:t>
            </a:r>
            <a:r>
              <a:rPr lang="en-US" altLang="zh-TW" sz="2000" i="1" dirty="0" smtClean="0">
                <a:ea typeface="PMingLiU" pitchFamily="18" charset="-120"/>
              </a:rPr>
              <a:t>xz </a:t>
            </a:r>
            <a:r>
              <a:rPr lang="en-US" altLang="zh-TW" sz="2000" dirty="0" smtClean="0">
                <a:ea typeface="PMingLiU" pitchFamily="18" charset="-120"/>
              </a:rPr>
              <a:t>+6</a:t>
            </a:r>
            <a:r>
              <a:rPr lang="en-US" altLang="zh-TW" sz="2000" i="1" dirty="0" smtClean="0">
                <a:ea typeface="PMingLiU" pitchFamily="18" charset="-120"/>
              </a:rPr>
              <a:t>yz </a:t>
            </a:r>
            <a:r>
              <a:rPr lang="en-US" altLang="zh-TW" sz="2000" dirty="0" smtClean="0">
                <a:ea typeface="PMingLiU" pitchFamily="18" charset="-120"/>
              </a:rPr>
              <a:t>+5</a:t>
            </a:r>
            <a:r>
              <a:rPr lang="en-US" altLang="zh-TW" sz="2000" i="1" dirty="0" smtClean="0">
                <a:ea typeface="PMingLiU" pitchFamily="18" charset="-120"/>
              </a:rPr>
              <a:t>x </a:t>
            </a:r>
            <a:r>
              <a:rPr lang="en-US" altLang="zh-TW" sz="2000" dirty="0" smtClean="0">
                <a:ea typeface="PMingLiU" pitchFamily="18" charset="-120"/>
              </a:rPr>
              <a:t>+3</a:t>
            </a:r>
            <a:r>
              <a:rPr lang="en-US" altLang="zh-TW" sz="2000" i="1" dirty="0" smtClean="0">
                <a:ea typeface="PMingLiU" pitchFamily="18" charset="-120"/>
              </a:rPr>
              <a:t>y </a:t>
            </a:r>
            <a:r>
              <a:rPr lang="en-US" altLang="zh-TW" sz="2000" dirty="0" smtClean="0">
                <a:ea typeface="PMingLiU" pitchFamily="18" charset="-120"/>
              </a:rPr>
              <a:t>+5</a:t>
            </a:r>
            <a:r>
              <a:rPr lang="en-US" altLang="zh-TW" sz="2000" i="1" dirty="0" smtClean="0">
                <a:ea typeface="PMingLiU" pitchFamily="18" charset="-120"/>
              </a:rPr>
              <a:t>z </a:t>
            </a:r>
            <a:r>
              <a:rPr lang="en-US" altLang="zh-TW" sz="2000" dirty="0" smtClean="0">
                <a:ea typeface="PMingLiU" pitchFamily="18" charset="-120"/>
              </a:rPr>
              <a:t>+1 = 0</a:t>
            </a:r>
          </a:p>
          <a:p>
            <a:pPr lvl="1">
              <a:buFontTx/>
              <a:buNone/>
            </a:pPr>
            <a:r>
              <a:rPr lang="en-US" altLang="zh-TW" sz="2000" i="1" dirty="0" smtClean="0">
                <a:ea typeface="PMingLiU" pitchFamily="18" charset="-120"/>
              </a:rPr>
              <a:t>	l</a:t>
            </a:r>
            <a:r>
              <a:rPr lang="en-US" altLang="zh-TW" sz="2000" baseline="-25000" dirty="0" smtClean="0">
                <a:ea typeface="PMingLiU" pitchFamily="18" charset="-120"/>
              </a:rPr>
              <a:t>2</a:t>
            </a:r>
            <a:r>
              <a:rPr lang="en-US" altLang="zh-TW" sz="2000" dirty="0" smtClean="0">
                <a:ea typeface="PMingLiU" pitchFamily="18" charset="-120"/>
              </a:rPr>
              <a:t> :  3</a:t>
            </a:r>
            <a:r>
              <a:rPr lang="en-US" altLang="zh-TW" sz="2000" i="1" dirty="0" smtClean="0">
                <a:ea typeface="PMingLiU" pitchFamily="18" charset="-120"/>
              </a:rPr>
              <a:t>x</a:t>
            </a:r>
            <a:r>
              <a:rPr lang="en-US" altLang="zh-TW" sz="2000" baseline="30000" dirty="0" smtClean="0">
                <a:ea typeface="PMingLiU" pitchFamily="18" charset="-120"/>
              </a:rPr>
              <a:t>2 </a:t>
            </a:r>
            <a:r>
              <a:rPr lang="en-US" altLang="zh-TW" sz="2000" dirty="0" smtClean="0">
                <a:ea typeface="PMingLiU" pitchFamily="18" charset="-120"/>
              </a:rPr>
              <a:t>+2</a:t>
            </a:r>
            <a:r>
              <a:rPr lang="en-US" altLang="zh-TW" sz="2000" i="1" dirty="0" smtClean="0">
                <a:ea typeface="PMingLiU" pitchFamily="18" charset="-120"/>
              </a:rPr>
              <a:t>y</a:t>
            </a:r>
            <a:r>
              <a:rPr lang="en-US" altLang="zh-TW" sz="2000" baseline="30000" dirty="0" smtClean="0">
                <a:ea typeface="PMingLiU" pitchFamily="18" charset="-120"/>
              </a:rPr>
              <a:t>2 </a:t>
            </a:r>
            <a:r>
              <a:rPr lang="en-US" altLang="zh-TW" sz="2000" dirty="0" smtClean="0">
                <a:ea typeface="PMingLiU" pitchFamily="18" charset="-120"/>
              </a:rPr>
              <a:t>+3</a:t>
            </a:r>
            <a:r>
              <a:rPr lang="en-US" altLang="zh-TW" sz="2000" i="1" dirty="0" smtClean="0">
                <a:ea typeface="PMingLiU" pitchFamily="18" charset="-120"/>
              </a:rPr>
              <a:t>z</a:t>
            </a:r>
            <a:r>
              <a:rPr lang="en-US" altLang="zh-TW" sz="2000" baseline="30000" dirty="0" smtClean="0">
                <a:ea typeface="PMingLiU" pitchFamily="18" charset="-120"/>
              </a:rPr>
              <a:t>2 </a:t>
            </a:r>
            <a:r>
              <a:rPr lang="en-US" altLang="zh-TW" sz="2000" dirty="0" smtClean="0">
                <a:ea typeface="PMingLiU" pitchFamily="18" charset="-120"/>
              </a:rPr>
              <a:t>+4</a:t>
            </a:r>
            <a:r>
              <a:rPr lang="en-US" altLang="zh-TW" sz="2000" i="1" dirty="0" smtClean="0">
                <a:ea typeface="PMingLiU" pitchFamily="18" charset="-120"/>
              </a:rPr>
              <a:t>xy </a:t>
            </a:r>
            <a:r>
              <a:rPr lang="en-US" altLang="zh-TW" sz="2000" dirty="0" smtClean="0">
                <a:ea typeface="PMingLiU" pitchFamily="18" charset="-120"/>
              </a:rPr>
              <a:t>+6</a:t>
            </a:r>
            <a:r>
              <a:rPr lang="en-US" altLang="zh-TW" sz="2000" i="1" dirty="0" smtClean="0">
                <a:ea typeface="PMingLiU" pitchFamily="18" charset="-120"/>
              </a:rPr>
              <a:t>xz </a:t>
            </a:r>
            <a:r>
              <a:rPr lang="en-US" altLang="zh-TW" sz="2000" dirty="0" smtClean="0">
                <a:ea typeface="PMingLiU" pitchFamily="18" charset="-120"/>
              </a:rPr>
              <a:t>+2</a:t>
            </a:r>
            <a:r>
              <a:rPr lang="en-US" altLang="zh-TW" sz="2000" i="1" dirty="0" smtClean="0">
                <a:ea typeface="PMingLiU" pitchFamily="18" charset="-120"/>
              </a:rPr>
              <a:t>yz </a:t>
            </a:r>
            <a:r>
              <a:rPr lang="en-US" altLang="zh-TW" sz="2000" dirty="0" smtClean="0">
                <a:ea typeface="PMingLiU" pitchFamily="18" charset="-120"/>
              </a:rPr>
              <a:t>+6</a:t>
            </a:r>
            <a:r>
              <a:rPr lang="en-US" altLang="zh-TW" sz="2000" i="1" dirty="0" smtClean="0">
                <a:ea typeface="PMingLiU" pitchFamily="18" charset="-120"/>
              </a:rPr>
              <a:t>x </a:t>
            </a:r>
            <a:r>
              <a:rPr lang="en-US" altLang="zh-TW" sz="2000" dirty="0" smtClean="0">
                <a:ea typeface="PMingLiU" pitchFamily="18" charset="-120"/>
              </a:rPr>
              <a:t>+4</a:t>
            </a:r>
            <a:r>
              <a:rPr lang="en-US" altLang="zh-TW" sz="2000" i="1" dirty="0" smtClean="0">
                <a:ea typeface="PMingLiU" pitchFamily="18" charset="-120"/>
              </a:rPr>
              <a:t>y </a:t>
            </a:r>
            <a:r>
              <a:rPr lang="en-US" altLang="zh-TW" sz="2000" dirty="0" smtClean="0">
                <a:ea typeface="PMingLiU" pitchFamily="18" charset="-120"/>
              </a:rPr>
              <a:t>+3</a:t>
            </a:r>
            <a:r>
              <a:rPr lang="en-US" altLang="zh-TW" sz="2000" i="1" dirty="0" smtClean="0">
                <a:ea typeface="PMingLiU" pitchFamily="18" charset="-120"/>
              </a:rPr>
              <a:t>z </a:t>
            </a:r>
            <a:r>
              <a:rPr lang="en-US" altLang="zh-TW" sz="2000" dirty="0" smtClean="0">
                <a:ea typeface="PMingLiU" pitchFamily="18" charset="-120"/>
              </a:rPr>
              <a:t>+2 = 0</a:t>
            </a:r>
          </a:p>
          <a:p>
            <a:pPr lvl="1">
              <a:buFontTx/>
              <a:buNone/>
            </a:pPr>
            <a:r>
              <a:rPr lang="en-US" altLang="zh-TW" sz="2000" i="1" dirty="0" smtClean="0">
                <a:ea typeface="PMingLiU" pitchFamily="18" charset="-120"/>
              </a:rPr>
              <a:t>	l</a:t>
            </a:r>
            <a:r>
              <a:rPr lang="en-US" altLang="zh-TW" sz="2000" baseline="-25000" dirty="0" smtClean="0">
                <a:ea typeface="PMingLiU" pitchFamily="18" charset="-120"/>
              </a:rPr>
              <a:t>3</a:t>
            </a:r>
            <a:r>
              <a:rPr lang="en-US" altLang="zh-TW" sz="2000" dirty="0" smtClean="0">
                <a:ea typeface="PMingLiU" pitchFamily="18" charset="-120"/>
              </a:rPr>
              <a:t> :  2</a:t>
            </a:r>
            <a:r>
              <a:rPr lang="en-US" altLang="zh-TW" sz="2000" i="1" dirty="0" smtClean="0">
                <a:ea typeface="PMingLiU" pitchFamily="18" charset="-120"/>
              </a:rPr>
              <a:t>x</a:t>
            </a:r>
            <a:r>
              <a:rPr lang="en-US" altLang="zh-TW" sz="2000" baseline="30000" dirty="0" smtClean="0">
                <a:ea typeface="PMingLiU" pitchFamily="18" charset="-120"/>
              </a:rPr>
              <a:t>2 </a:t>
            </a:r>
            <a:r>
              <a:rPr lang="en-US" altLang="zh-TW" sz="2000" dirty="0" smtClean="0">
                <a:ea typeface="PMingLiU" pitchFamily="18" charset="-120"/>
              </a:rPr>
              <a:t>+3</a:t>
            </a:r>
            <a:r>
              <a:rPr lang="en-US" altLang="zh-TW" sz="2000" i="1" dirty="0" smtClean="0">
                <a:ea typeface="PMingLiU" pitchFamily="18" charset="-120"/>
              </a:rPr>
              <a:t>y</a:t>
            </a:r>
            <a:r>
              <a:rPr lang="en-US" altLang="zh-TW" sz="2000" baseline="30000" dirty="0" smtClean="0">
                <a:ea typeface="PMingLiU" pitchFamily="18" charset="-120"/>
              </a:rPr>
              <a:t>2 </a:t>
            </a:r>
            <a:r>
              <a:rPr lang="en-US" altLang="zh-TW" sz="2000" dirty="0" smtClean="0">
                <a:ea typeface="PMingLiU" pitchFamily="18" charset="-120"/>
              </a:rPr>
              <a:t>+2</a:t>
            </a:r>
            <a:r>
              <a:rPr lang="en-US" altLang="zh-TW" sz="2000" i="1" dirty="0" smtClean="0">
                <a:ea typeface="PMingLiU" pitchFamily="18" charset="-120"/>
              </a:rPr>
              <a:t>z</a:t>
            </a:r>
            <a:r>
              <a:rPr lang="en-US" altLang="zh-TW" sz="2000" baseline="30000" dirty="0" smtClean="0">
                <a:ea typeface="PMingLiU" pitchFamily="18" charset="-120"/>
              </a:rPr>
              <a:t>2 </a:t>
            </a:r>
            <a:r>
              <a:rPr lang="en-US" altLang="zh-TW" sz="2000" dirty="0" smtClean="0">
                <a:ea typeface="PMingLiU" pitchFamily="18" charset="-120"/>
              </a:rPr>
              <a:t>+5</a:t>
            </a:r>
            <a:r>
              <a:rPr lang="en-US" altLang="zh-TW" sz="2000" i="1" dirty="0" smtClean="0">
                <a:ea typeface="PMingLiU" pitchFamily="18" charset="-120"/>
              </a:rPr>
              <a:t>xy         </a:t>
            </a:r>
            <a:r>
              <a:rPr lang="en-US" altLang="zh-TW" sz="2000" dirty="0" smtClean="0">
                <a:ea typeface="PMingLiU" pitchFamily="18" charset="-120"/>
              </a:rPr>
              <a:t>+2</a:t>
            </a:r>
            <a:r>
              <a:rPr lang="en-US" altLang="zh-TW" sz="2000" i="1" dirty="0" smtClean="0">
                <a:ea typeface="PMingLiU" pitchFamily="18" charset="-120"/>
              </a:rPr>
              <a:t>yz </a:t>
            </a:r>
            <a:r>
              <a:rPr lang="en-US" altLang="zh-TW" sz="2000" dirty="0" smtClean="0">
                <a:ea typeface="PMingLiU" pitchFamily="18" charset="-120"/>
              </a:rPr>
              <a:t>+ 4</a:t>
            </a:r>
            <a:r>
              <a:rPr lang="en-US" altLang="zh-TW" sz="2000" i="1" dirty="0" smtClean="0">
                <a:ea typeface="PMingLiU" pitchFamily="18" charset="-120"/>
              </a:rPr>
              <a:t>x </a:t>
            </a:r>
            <a:r>
              <a:rPr lang="en-US" altLang="zh-TW" sz="2000" dirty="0" smtClean="0">
                <a:ea typeface="PMingLiU" pitchFamily="18" charset="-120"/>
              </a:rPr>
              <a:t>+ </a:t>
            </a:r>
            <a:r>
              <a:rPr lang="en-US" altLang="zh-TW" sz="2000" i="1" dirty="0" smtClean="0">
                <a:ea typeface="PMingLiU" pitchFamily="18" charset="-120"/>
              </a:rPr>
              <a:t>y </a:t>
            </a:r>
            <a:r>
              <a:rPr lang="en-US" altLang="zh-TW" sz="2000" dirty="0" smtClean="0">
                <a:ea typeface="PMingLiU" pitchFamily="18" charset="-120"/>
              </a:rPr>
              <a:t>+ </a:t>
            </a:r>
            <a:r>
              <a:rPr lang="en-US" altLang="zh-TW" sz="2000" i="1" dirty="0" smtClean="0">
                <a:ea typeface="PMingLiU" pitchFamily="18" charset="-120"/>
              </a:rPr>
              <a:t>z </a:t>
            </a:r>
            <a:r>
              <a:rPr lang="en-US" altLang="zh-TW" sz="2000" dirty="0" smtClean="0">
                <a:ea typeface="PMingLiU" pitchFamily="18" charset="-120"/>
              </a:rPr>
              <a:t>+ 4 = 0</a:t>
            </a:r>
          </a:p>
          <a:p>
            <a:pPr lvl="1">
              <a:buFontTx/>
              <a:buNone/>
            </a:pPr>
            <a:r>
              <a:rPr lang="en-US" altLang="zh-TW" sz="2000" i="1" dirty="0" smtClean="0">
                <a:ea typeface="PMingLiU" pitchFamily="18" charset="-120"/>
              </a:rPr>
              <a:t>	l</a:t>
            </a:r>
            <a:r>
              <a:rPr lang="en-US" altLang="zh-TW" sz="2000" baseline="-25000" dirty="0" smtClean="0">
                <a:ea typeface="PMingLiU" pitchFamily="18" charset="-120"/>
              </a:rPr>
              <a:t>4</a:t>
            </a:r>
            <a:r>
              <a:rPr lang="en-US" altLang="zh-TW" sz="2000" dirty="0" smtClean="0">
                <a:ea typeface="PMingLiU" pitchFamily="18" charset="-120"/>
              </a:rPr>
              <a:t> :  6</a:t>
            </a:r>
            <a:r>
              <a:rPr lang="en-US" altLang="zh-TW" sz="2000" i="1" dirty="0" smtClean="0">
                <a:ea typeface="PMingLiU" pitchFamily="18" charset="-120"/>
              </a:rPr>
              <a:t>x</a:t>
            </a:r>
            <a:r>
              <a:rPr lang="en-US" altLang="zh-TW" sz="2000" baseline="30000" dirty="0" smtClean="0">
                <a:ea typeface="PMingLiU" pitchFamily="18" charset="-120"/>
              </a:rPr>
              <a:t>2 </a:t>
            </a:r>
            <a:r>
              <a:rPr lang="en-US" altLang="zh-TW" sz="2000" dirty="0" smtClean="0">
                <a:ea typeface="PMingLiU" pitchFamily="18" charset="-120"/>
              </a:rPr>
              <a:t>+3</a:t>
            </a:r>
            <a:r>
              <a:rPr lang="en-US" altLang="zh-TW" sz="2000" i="1" dirty="0" smtClean="0">
                <a:ea typeface="PMingLiU" pitchFamily="18" charset="-120"/>
              </a:rPr>
              <a:t>y</a:t>
            </a:r>
            <a:r>
              <a:rPr lang="en-US" altLang="zh-TW" sz="2000" baseline="30000" dirty="0" smtClean="0">
                <a:ea typeface="PMingLiU" pitchFamily="18" charset="-120"/>
              </a:rPr>
              <a:t>2 </a:t>
            </a:r>
            <a:r>
              <a:rPr lang="en-US" altLang="zh-TW" sz="2000" dirty="0" smtClean="0">
                <a:ea typeface="PMingLiU" pitchFamily="18" charset="-120"/>
              </a:rPr>
              <a:t>+3</a:t>
            </a:r>
            <a:r>
              <a:rPr lang="en-US" altLang="zh-TW" sz="2000" i="1" dirty="0" smtClean="0">
                <a:ea typeface="PMingLiU" pitchFamily="18" charset="-120"/>
              </a:rPr>
              <a:t>z</a:t>
            </a:r>
            <a:r>
              <a:rPr lang="en-US" altLang="zh-TW" sz="2000" baseline="30000" dirty="0" smtClean="0">
                <a:ea typeface="PMingLiU" pitchFamily="18" charset="-120"/>
              </a:rPr>
              <a:t>2             </a:t>
            </a:r>
            <a:r>
              <a:rPr lang="en-US" altLang="zh-TW" sz="2000" dirty="0" smtClean="0">
                <a:ea typeface="PMingLiU" pitchFamily="18" charset="-120"/>
              </a:rPr>
              <a:t>+5</a:t>
            </a:r>
            <a:r>
              <a:rPr lang="en-US" altLang="zh-TW" sz="2000" i="1" dirty="0" smtClean="0">
                <a:ea typeface="PMingLiU" pitchFamily="18" charset="-120"/>
              </a:rPr>
              <a:t>xz </a:t>
            </a:r>
            <a:r>
              <a:rPr lang="en-US" altLang="zh-TW" sz="2000" dirty="0" smtClean="0">
                <a:ea typeface="PMingLiU" pitchFamily="18" charset="-120"/>
              </a:rPr>
              <a:t>+ </a:t>
            </a:r>
            <a:r>
              <a:rPr lang="en-US" altLang="zh-TW" sz="2000" i="1" dirty="0" err="1" smtClean="0">
                <a:ea typeface="PMingLiU" pitchFamily="18" charset="-120"/>
              </a:rPr>
              <a:t>yz</a:t>
            </a:r>
            <a:r>
              <a:rPr lang="en-US" altLang="zh-TW" sz="2000" i="1" dirty="0" smtClean="0">
                <a:ea typeface="PMingLiU" pitchFamily="18" charset="-120"/>
              </a:rPr>
              <a:t>      </a:t>
            </a:r>
            <a:r>
              <a:rPr lang="en-US" altLang="zh-TW" sz="2000" dirty="0" smtClean="0">
                <a:ea typeface="PMingLiU" pitchFamily="18" charset="-120"/>
              </a:rPr>
              <a:t>+ 5</a:t>
            </a:r>
            <a:r>
              <a:rPr lang="en-US" altLang="zh-TW" sz="2000" i="1" dirty="0" smtClean="0">
                <a:ea typeface="PMingLiU" pitchFamily="18" charset="-120"/>
              </a:rPr>
              <a:t>y </a:t>
            </a:r>
            <a:r>
              <a:rPr lang="en-US" altLang="zh-TW" sz="2000" dirty="0" smtClean="0">
                <a:ea typeface="PMingLiU" pitchFamily="18" charset="-120"/>
              </a:rPr>
              <a:t>+ 2</a:t>
            </a:r>
            <a:r>
              <a:rPr lang="en-US" altLang="zh-TW" sz="2000" i="1" dirty="0" smtClean="0">
                <a:ea typeface="PMingLiU" pitchFamily="18" charset="-120"/>
              </a:rPr>
              <a:t>z </a:t>
            </a:r>
            <a:r>
              <a:rPr lang="en-US" altLang="zh-TW" sz="2000" dirty="0" smtClean="0">
                <a:ea typeface="PMingLiU" pitchFamily="18" charset="-120"/>
              </a:rPr>
              <a:t>+ 2 = 0</a:t>
            </a:r>
          </a:p>
          <a:p>
            <a:pPr>
              <a:buFontTx/>
              <a:buNone/>
            </a:pPr>
            <a:endParaRPr lang="en-US" altLang="zh-TW" sz="2000" dirty="0" smtClean="0">
              <a:ea typeface="PMingLiU" pitchFamily="18" charset="-120"/>
            </a:endParaRPr>
          </a:p>
          <a:p>
            <a:r>
              <a:rPr lang="en-US" altLang="zh-TW" sz="2000" dirty="0" smtClean="0">
                <a:ea typeface="PMingLiU" pitchFamily="18" charset="-120"/>
              </a:rPr>
              <a:t>Try degree </a:t>
            </a:r>
            <a:r>
              <a:rPr lang="en-US" altLang="zh-TW" sz="2000" i="1" dirty="0" smtClean="0">
                <a:ea typeface="PMingLiU" pitchFamily="18" charset="-120"/>
              </a:rPr>
              <a:t>D</a:t>
            </a:r>
            <a:r>
              <a:rPr lang="en-US" altLang="zh-TW" sz="2000" dirty="0" smtClean="0">
                <a:ea typeface="PMingLiU" pitchFamily="18" charset="-120"/>
              </a:rPr>
              <a:t> = 3: </a:t>
            </a:r>
          </a:p>
          <a:p>
            <a:pPr lvl="1"/>
            <a:r>
              <a:rPr lang="en-US" altLang="zh-TW" sz="2000" dirty="0" smtClean="0">
                <a:ea typeface="PMingLiU" pitchFamily="18" charset="-120"/>
              </a:rPr>
              <a:t>Multiply each </a:t>
            </a:r>
            <a:r>
              <a:rPr lang="en-US" altLang="zh-TW" sz="2000" i="1" dirty="0" err="1" smtClean="0">
                <a:ea typeface="PMingLiU" pitchFamily="18" charset="-120"/>
              </a:rPr>
              <a:t>EQ</a:t>
            </a:r>
            <a:r>
              <a:rPr lang="en-US" altLang="zh-TW" sz="2000" i="1" baseline="-25000" dirty="0" err="1" smtClean="0">
                <a:ea typeface="PMingLiU" pitchFamily="18" charset="-120"/>
              </a:rPr>
              <a:t>i</a:t>
            </a:r>
            <a:r>
              <a:rPr lang="en-US" altLang="zh-TW" sz="2000" dirty="0" smtClean="0">
                <a:ea typeface="PMingLiU" pitchFamily="18" charset="-120"/>
              </a:rPr>
              <a:t> by </a:t>
            </a:r>
            <a:r>
              <a:rPr lang="en-US" altLang="zh-TW" sz="2000" i="1" dirty="0" smtClean="0">
                <a:ea typeface="PMingLiU" pitchFamily="18" charset="-120"/>
              </a:rPr>
              <a:t>x</a:t>
            </a:r>
            <a:r>
              <a:rPr lang="en-US" altLang="zh-TW" sz="2000" dirty="0" smtClean="0">
                <a:ea typeface="PMingLiU" pitchFamily="18" charset="-120"/>
              </a:rPr>
              <a:t>, </a:t>
            </a:r>
            <a:r>
              <a:rPr lang="en-US" altLang="zh-TW" sz="2000" i="1" dirty="0" smtClean="0">
                <a:ea typeface="PMingLiU" pitchFamily="18" charset="-120"/>
              </a:rPr>
              <a:t>y</a:t>
            </a:r>
            <a:r>
              <a:rPr lang="en-US" altLang="zh-TW" sz="2000" dirty="0" smtClean="0">
                <a:ea typeface="PMingLiU" pitchFamily="18" charset="-120"/>
              </a:rPr>
              <a:t>, </a:t>
            </a:r>
            <a:r>
              <a:rPr lang="en-US" altLang="zh-TW" sz="2000" i="1" dirty="0" smtClean="0">
                <a:ea typeface="PMingLiU" pitchFamily="18" charset="-120"/>
              </a:rPr>
              <a:t>z</a:t>
            </a:r>
            <a:r>
              <a:rPr lang="en-US" altLang="zh-TW" sz="2000" dirty="0" smtClean="0">
                <a:ea typeface="PMingLiU" pitchFamily="18" charset="-120"/>
              </a:rPr>
              <a:t> respectively. </a:t>
            </a:r>
          </a:p>
          <a:p>
            <a:pPr lvl="1"/>
            <a:r>
              <a:rPr lang="en-US" altLang="zh-TW" sz="2000" dirty="0" err="1" smtClean="0">
                <a:ea typeface="PMingLiU" pitchFamily="18" charset="-120"/>
              </a:rPr>
              <a:t>Linearize</a:t>
            </a:r>
            <a:r>
              <a:rPr lang="en-US" altLang="zh-TW" sz="2000" dirty="0" smtClean="0">
                <a:ea typeface="PMingLiU" pitchFamily="18" charset="-120"/>
              </a:rPr>
              <a:t>: Consider all monomials as variables.</a:t>
            </a:r>
          </a:p>
          <a:p>
            <a:pPr lvl="2"/>
            <a:r>
              <a:rPr lang="en-US" altLang="zh-TW" sz="2000" dirty="0" smtClean="0">
                <a:ea typeface="PMingLiU" pitchFamily="18" charset="-120"/>
              </a:rPr>
              <a:t>How many equations now?	4</a:t>
            </a:r>
            <a:r>
              <a:rPr lang="en-US" altLang="zh-TW" sz="2000" dirty="0" smtClean="0">
                <a:ea typeface="PMingLiU" pitchFamily="18" charset="-120"/>
                <a:sym typeface="Symbol" pitchFamily="18" charset="2"/>
              </a:rPr>
              <a:t>4 = 16</a:t>
            </a:r>
          </a:p>
          <a:p>
            <a:pPr lvl="2"/>
            <a:r>
              <a:rPr lang="en-US" altLang="zh-TW" sz="2000" dirty="0" smtClean="0">
                <a:ea typeface="PMingLiU" pitchFamily="18" charset="-120"/>
              </a:rPr>
              <a:t>How many variables now?       </a:t>
            </a:r>
            <a:r>
              <a:rPr lang="en-US" altLang="zh-TW" sz="2000" baseline="-25000" dirty="0" smtClean="0">
                <a:ea typeface="PMingLiU" pitchFamily="18" charset="-120"/>
              </a:rPr>
              <a:t>4</a:t>
            </a:r>
            <a:r>
              <a:rPr lang="en-US" altLang="zh-TW" sz="2000" i="1" dirty="0" smtClean="0">
                <a:ea typeface="PMingLiU" pitchFamily="18" charset="-120"/>
              </a:rPr>
              <a:t>H</a:t>
            </a:r>
            <a:r>
              <a:rPr lang="en-US" altLang="zh-TW" sz="2000" baseline="-25000" dirty="0" smtClean="0">
                <a:ea typeface="PMingLiU" pitchFamily="18" charset="-120"/>
              </a:rPr>
              <a:t>3</a:t>
            </a:r>
            <a:r>
              <a:rPr lang="en-US" altLang="zh-TW" sz="2000" dirty="0" smtClean="0">
                <a:ea typeface="PMingLiU" pitchFamily="18" charset="-120"/>
              </a:rPr>
              <a:t> = </a:t>
            </a:r>
            <a:r>
              <a:rPr lang="en-US" altLang="zh-TW" sz="2000" baseline="-25000" dirty="0" smtClean="0">
                <a:ea typeface="PMingLiU" pitchFamily="18" charset="-120"/>
              </a:rPr>
              <a:t>6</a:t>
            </a:r>
            <a:r>
              <a:rPr lang="en-US" altLang="zh-TW" sz="2000" i="1" dirty="0" smtClean="0">
                <a:ea typeface="PMingLiU" pitchFamily="18" charset="-120"/>
              </a:rPr>
              <a:t>C</a:t>
            </a:r>
            <a:r>
              <a:rPr lang="en-US" altLang="zh-TW" sz="2000" baseline="-25000" dirty="0" smtClean="0">
                <a:ea typeface="PMingLiU" pitchFamily="18" charset="-120"/>
              </a:rPr>
              <a:t>3</a:t>
            </a:r>
            <a:r>
              <a:rPr lang="en-US" altLang="zh-TW" sz="2000" dirty="0" smtClean="0">
                <a:ea typeface="PMingLiU" pitchFamily="18" charset="-120"/>
              </a:rPr>
              <a:t> = 20</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p:txBody>
          <a:bodyPr/>
          <a:lstStyle/>
          <a:p>
            <a:pPr>
              <a:defRPr/>
            </a:pPr>
            <a:r>
              <a:rPr lang="en-US" smtClean="0"/>
              <a:t>JLM 20101208</a:t>
            </a:r>
            <a:endParaRPr lang="en-US"/>
          </a:p>
        </p:txBody>
      </p:sp>
      <p:sp>
        <p:nvSpPr>
          <p:cNvPr id="39939" name="Slide Number Placeholder 5"/>
          <p:cNvSpPr>
            <a:spLocks noGrp="1"/>
          </p:cNvSpPr>
          <p:nvPr>
            <p:ph type="sldNum" sz="quarter" idx="12"/>
          </p:nvPr>
        </p:nvSpPr>
        <p:spPr/>
        <p:txBody>
          <a:bodyPr/>
          <a:lstStyle/>
          <a:p>
            <a:pPr>
              <a:defRPr/>
            </a:pPr>
            <a:fld id="{DEB143EF-42EC-436F-B5EA-F63CA433723A}" type="slidenum">
              <a:rPr lang="en-US"/>
              <a:pPr>
                <a:defRPr/>
              </a:pPr>
              <a:t>28</a:t>
            </a:fld>
            <a:endParaRPr lang="en-US"/>
          </a:p>
        </p:txBody>
      </p:sp>
      <p:sp>
        <p:nvSpPr>
          <p:cNvPr id="258052" name="Rectangle 2"/>
          <p:cNvSpPr>
            <a:spLocks noGrp="1" noChangeArrowheads="1"/>
          </p:cNvSpPr>
          <p:nvPr>
            <p:ph type="title"/>
          </p:nvPr>
        </p:nvSpPr>
        <p:spPr>
          <a:xfrm>
            <a:off x="685800" y="228600"/>
            <a:ext cx="7772400" cy="609600"/>
          </a:xfrm>
        </p:spPr>
        <p:txBody>
          <a:bodyPr/>
          <a:lstStyle/>
          <a:p>
            <a:r>
              <a:rPr lang="en-US" altLang="zh-TW" sz="3200" smtClean="0">
                <a:ea typeface="PMingLiU" pitchFamily="18" charset="-120"/>
              </a:rPr>
              <a:t>Matrix of Coefficients</a:t>
            </a:r>
          </a:p>
        </p:txBody>
      </p:sp>
      <p:sp>
        <p:nvSpPr>
          <p:cNvPr id="258053" name="Rectangle 3"/>
          <p:cNvSpPr>
            <a:spLocks noGrp="1" noChangeArrowheads="1"/>
          </p:cNvSpPr>
          <p:nvPr>
            <p:ph type="body" idx="1"/>
          </p:nvPr>
        </p:nvSpPr>
        <p:spPr>
          <a:xfrm>
            <a:off x="381000" y="1143000"/>
            <a:ext cx="8382000" cy="5334000"/>
          </a:xfrm>
        </p:spPr>
        <p:txBody>
          <a:bodyPr/>
          <a:lstStyle/>
          <a:p>
            <a:pPr>
              <a:lnSpc>
                <a:spcPct val="90000"/>
              </a:lnSpc>
              <a:buFontTx/>
              <a:buNone/>
            </a:pPr>
            <a:r>
              <a:rPr lang="en-US" altLang="zh-TW" sz="1800" i="1" smtClean="0">
                <a:ea typeface="PMingLiU" pitchFamily="18" charset="-120"/>
              </a:rPr>
              <a:t>x</a:t>
            </a:r>
            <a:r>
              <a:rPr lang="en-US" altLang="zh-TW" sz="1800" baseline="30000" smtClean="0">
                <a:ea typeface="PMingLiU" pitchFamily="18" charset="-120"/>
              </a:rPr>
              <a:t>2</a:t>
            </a:r>
            <a:r>
              <a:rPr lang="en-US" altLang="zh-TW" sz="1800" i="1" smtClean="0">
                <a:ea typeface="PMingLiU" pitchFamily="18" charset="-120"/>
              </a:rPr>
              <a:t>y</a:t>
            </a:r>
            <a:r>
              <a:rPr lang="en-US" altLang="zh-TW" sz="1800" smtClean="0">
                <a:ea typeface="PMingLiU" pitchFamily="18" charset="-120"/>
              </a:rPr>
              <a:t>  </a:t>
            </a:r>
            <a:r>
              <a:rPr lang="en-US" altLang="zh-TW" sz="1800" i="1" smtClean="0">
                <a:ea typeface="PMingLiU" pitchFamily="18" charset="-120"/>
              </a:rPr>
              <a:t>x</a:t>
            </a:r>
            <a:r>
              <a:rPr lang="en-US" altLang="zh-TW" sz="1800" baseline="30000" smtClean="0">
                <a:ea typeface="PMingLiU" pitchFamily="18" charset="-120"/>
              </a:rPr>
              <a:t>2</a:t>
            </a:r>
            <a:r>
              <a:rPr lang="en-US" altLang="zh-TW" sz="1800" i="1" smtClean="0">
                <a:ea typeface="PMingLiU" pitchFamily="18" charset="-120"/>
              </a:rPr>
              <a:t>z</a:t>
            </a:r>
            <a:r>
              <a:rPr lang="en-US" altLang="zh-TW" sz="1800" smtClean="0">
                <a:ea typeface="PMingLiU" pitchFamily="18" charset="-120"/>
              </a:rPr>
              <a:t>  </a:t>
            </a:r>
            <a:r>
              <a:rPr lang="en-US" altLang="zh-TW" sz="1800" i="1" smtClean="0">
                <a:ea typeface="PMingLiU" pitchFamily="18" charset="-120"/>
              </a:rPr>
              <a:t>xy</a:t>
            </a:r>
            <a:r>
              <a:rPr lang="en-US" altLang="zh-TW" sz="1800" baseline="30000" smtClean="0">
                <a:ea typeface="PMingLiU" pitchFamily="18" charset="-120"/>
              </a:rPr>
              <a:t>2</a:t>
            </a:r>
            <a:r>
              <a:rPr lang="en-US" altLang="zh-TW" sz="1800" smtClean="0">
                <a:ea typeface="PMingLiU" pitchFamily="18" charset="-120"/>
              </a:rPr>
              <a:t> </a:t>
            </a:r>
            <a:r>
              <a:rPr lang="en-US" altLang="zh-TW" sz="1800" i="1" smtClean="0">
                <a:ea typeface="PMingLiU" pitchFamily="18" charset="-120"/>
              </a:rPr>
              <a:t>xyz</a:t>
            </a:r>
            <a:r>
              <a:rPr lang="en-US" altLang="zh-TW" sz="1800" smtClean="0">
                <a:ea typeface="PMingLiU" pitchFamily="18" charset="-120"/>
              </a:rPr>
              <a:t>  </a:t>
            </a:r>
            <a:r>
              <a:rPr lang="en-US" altLang="zh-TW" sz="1800" i="1" smtClean="0">
                <a:ea typeface="PMingLiU" pitchFamily="18" charset="-120"/>
              </a:rPr>
              <a:t>xz</a:t>
            </a:r>
            <a:r>
              <a:rPr lang="en-US" altLang="zh-TW" sz="1800" baseline="30000" smtClean="0">
                <a:ea typeface="PMingLiU" pitchFamily="18" charset="-120"/>
              </a:rPr>
              <a:t>2</a:t>
            </a:r>
            <a:r>
              <a:rPr lang="en-US" altLang="zh-TW" sz="1800" smtClean="0">
                <a:ea typeface="PMingLiU" pitchFamily="18" charset="-120"/>
              </a:rPr>
              <a:t> </a:t>
            </a:r>
            <a:r>
              <a:rPr lang="en-US" altLang="zh-TW" sz="1800" i="1" smtClean="0">
                <a:ea typeface="PMingLiU" pitchFamily="18" charset="-120"/>
              </a:rPr>
              <a:t>y</a:t>
            </a:r>
            <a:r>
              <a:rPr lang="en-US" altLang="zh-TW" sz="1800" baseline="30000" smtClean="0">
                <a:ea typeface="PMingLiU" pitchFamily="18" charset="-120"/>
              </a:rPr>
              <a:t>2</a:t>
            </a:r>
            <a:r>
              <a:rPr lang="en-US" altLang="zh-TW" sz="1800" i="1" smtClean="0">
                <a:ea typeface="PMingLiU" pitchFamily="18" charset="-120"/>
              </a:rPr>
              <a:t>z</a:t>
            </a:r>
            <a:r>
              <a:rPr lang="en-US" altLang="zh-TW" sz="1800" smtClean="0">
                <a:ea typeface="PMingLiU" pitchFamily="18" charset="-120"/>
              </a:rPr>
              <a:t> </a:t>
            </a:r>
            <a:r>
              <a:rPr lang="en-US" altLang="zh-TW" sz="1800" i="1" smtClean="0">
                <a:ea typeface="PMingLiU" pitchFamily="18" charset="-120"/>
              </a:rPr>
              <a:t>yz</a:t>
            </a:r>
            <a:r>
              <a:rPr lang="en-US" altLang="zh-TW" sz="1800" baseline="30000" smtClean="0">
                <a:ea typeface="PMingLiU" pitchFamily="18" charset="-120"/>
              </a:rPr>
              <a:t>2</a:t>
            </a:r>
            <a:r>
              <a:rPr lang="en-US" altLang="zh-TW" sz="1800" smtClean="0">
                <a:ea typeface="PMingLiU" pitchFamily="18" charset="-120"/>
              </a:rPr>
              <a:t>  </a:t>
            </a:r>
            <a:r>
              <a:rPr lang="en-US" altLang="zh-TW" sz="1800" i="1" smtClean="0">
                <a:ea typeface="PMingLiU" pitchFamily="18" charset="-120"/>
              </a:rPr>
              <a:t>xy  xz  yz</a:t>
            </a:r>
            <a:r>
              <a:rPr lang="en-US" altLang="zh-TW" sz="1800" smtClean="0">
                <a:ea typeface="PMingLiU" pitchFamily="18" charset="-120"/>
              </a:rPr>
              <a:t>   </a:t>
            </a:r>
            <a:r>
              <a:rPr lang="en-US" altLang="zh-TW" sz="1800" i="1" smtClean="0">
                <a:ea typeface="PMingLiU" pitchFamily="18" charset="-120"/>
              </a:rPr>
              <a:t>x</a:t>
            </a:r>
            <a:r>
              <a:rPr lang="en-US" altLang="zh-TW" sz="1800" baseline="30000" smtClean="0">
                <a:ea typeface="PMingLiU" pitchFamily="18" charset="-120"/>
              </a:rPr>
              <a:t>3</a:t>
            </a:r>
            <a:r>
              <a:rPr lang="en-US" altLang="zh-TW" sz="1800" smtClean="0">
                <a:ea typeface="PMingLiU" pitchFamily="18" charset="-120"/>
              </a:rPr>
              <a:t>   </a:t>
            </a:r>
            <a:r>
              <a:rPr lang="en-US" altLang="zh-TW" sz="1800" i="1" smtClean="0">
                <a:ea typeface="PMingLiU" pitchFamily="18" charset="-120"/>
              </a:rPr>
              <a:t>x</a:t>
            </a:r>
            <a:r>
              <a:rPr lang="en-US" altLang="zh-TW" sz="1800" baseline="30000" smtClean="0">
                <a:ea typeface="PMingLiU" pitchFamily="18" charset="-120"/>
              </a:rPr>
              <a:t>2</a:t>
            </a:r>
            <a:r>
              <a:rPr lang="en-US" altLang="zh-TW" sz="1800" smtClean="0">
                <a:ea typeface="PMingLiU" pitchFamily="18" charset="-120"/>
              </a:rPr>
              <a:t>   </a:t>
            </a:r>
            <a:r>
              <a:rPr lang="en-US" altLang="zh-TW" sz="1800" i="1" smtClean="0">
                <a:ea typeface="PMingLiU" pitchFamily="18" charset="-120"/>
              </a:rPr>
              <a:t>x</a:t>
            </a:r>
            <a:r>
              <a:rPr lang="en-US" altLang="zh-TW" sz="1800" smtClean="0">
                <a:ea typeface="PMingLiU" pitchFamily="18" charset="-120"/>
              </a:rPr>
              <a:t>    </a:t>
            </a:r>
            <a:r>
              <a:rPr lang="en-US" altLang="zh-TW" sz="1800" i="1" smtClean="0">
                <a:ea typeface="PMingLiU" pitchFamily="18" charset="-120"/>
              </a:rPr>
              <a:t>y</a:t>
            </a:r>
            <a:r>
              <a:rPr lang="en-US" altLang="zh-TW" sz="1800" baseline="30000" smtClean="0">
                <a:ea typeface="PMingLiU" pitchFamily="18" charset="-120"/>
              </a:rPr>
              <a:t>3</a:t>
            </a:r>
            <a:r>
              <a:rPr lang="en-US" altLang="zh-TW" sz="1800" smtClean="0">
                <a:ea typeface="PMingLiU" pitchFamily="18" charset="-120"/>
              </a:rPr>
              <a:t>   </a:t>
            </a:r>
            <a:r>
              <a:rPr lang="en-US" altLang="zh-TW" sz="1800" i="1" smtClean="0">
                <a:ea typeface="PMingLiU" pitchFamily="18" charset="-120"/>
              </a:rPr>
              <a:t>y</a:t>
            </a:r>
            <a:r>
              <a:rPr lang="en-US" altLang="zh-TW" sz="1800" baseline="30000" smtClean="0">
                <a:ea typeface="PMingLiU" pitchFamily="18" charset="-120"/>
              </a:rPr>
              <a:t>2</a:t>
            </a:r>
            <a:r>
              <a:rPr lang="en-US" altLang="zh-TW" sz="1800" smtClean="0">
                <a:ea typeface="PMingLiU" pitchFamily="18" charset="-120"/>
              </a:rPr>
              <a:t>   </a:t>
            </a:r>
            <a:r>
              <a:rPr lang="en-US" altLang="zh-TW" sz="1800" i="1" smtClean="0">
                <a:ea typeface="PMingLiU" pitchFamily="18" charset="-120"/>
              </a:rPr>
              <a:t>y</a:t>
            </a:r>
            <a:r>
              <a:rPr lang="en-US" altLang="zh-TW" sz="1800" smtClean="0">
                <a:ea typeface="PMingLiU" pitchFamily="18" charset="-120"/>
              </a:rPr>
              <a:t>    </a:t>
            </a:r>
            <a:r>
              <a:rPr lang="en-US" altLang="zh-TW" sz="1800" i="1" smtClean="0">
                <a:ea typeface="PMingLiU" pitchFamily="18" charset="-120"/>
              </a:rPr>
              <a:t>z</a:t>
            </a:r>
            <a:r>
              <a:rPr lang="en-US" altLang="zh-TW" sz="1800" baseline="30000" smtClean="0">
                <a:ea typeface="PMingLiU" pitchFamily="18" charset="-120"/>
              </a:rPr>
              <a:t>3    </a:t>
            </a:r>
            <a:r>
              <a:rPr lang="en-US" altLang="zh-TW" sz="1800" i="1" smtClean="0">
                <a:ea typeface="PMingLiU" pitchFamily="18" charset="-120"/>
              </a:rPr>
              <a:t>z</a:t>
            </a:r>
            <a:r>
              <a:rPr lang="en-US" altLang="zh-TW" sz="1800" baseline="30000" smtClean="0">
                <a:ea typeface="PMingLiU" pitchFamily="18" charset="-120"/>
              </a:rPr>
              <a:t>2</a:t>
            </a:r>
            <a:r>
              <a:rPr lang="en-US" altLang="zh-TW" sz="1800" smtClean="0">
                <a:ea typeface="PMingLiU" pitchFamily="18" charset="-120"/>
              </a:rPr>
              <a:t>   </a:t>
            </a:r>
            <a:r>
              <a:rPr lang="en-US" altLang="zh-TW" sz="1800" i="1" smtClean="0">
                <a:ea typeface="PMingLiU" pitchFamily="18" charset="-120"/>
              </a:rPr>
              <a:t>z</a:t>
            </a:r>
            <a:r>
              <a:rPr lang="en-US" altLang="zh-TW" sz="1800" smtClean="0">
                <a:ea typeface="PMingLiU" pitchFamily="18" charset="-120"/>
              </a:rPr>
              <a:t>    1</a:t>
            </a:r>
            <a:endParaRPr lang="en-US" altLang="zh-TW" sz="1800" baseline="30000" smtClean="0">
              <a:ea typeface="PMingLiU" pitchFamily="18" charset="-120"/>
            </a:endParaRPr>
          </a:p>
          <a:p>
            <a:pPr>
              <a:lnSpc>
                <a:spcPct val="90000"/>
              </a:lnSpc>
              <a:buFontTx/>
              <a:buNone/>
            </a:pPr>
            <a:r>
              <a:rPr lang="en-US" altLang="zh-TW" sz="1800" smtClean="0">
                <a:ea typeface="PMingLiU" pitchFamily="18" charset="-120"/>
              </a:rPr>
              <a:t>[   0    0    0    0    0    0    0    5    2    6    0    1    5    0    4    3    0    1    5    1   ]</a:t>
            </a:r>
          </a:p>
          <a:p>
            <a:pPr>
              <a:lnSpc>
                <a:spcPct val="90000"/>
              </a:lnSpc>
              <a:buFontTx/>
              <a:buNone/>
            </a:pPr>
            <a:r>
              <a:rPr lang="en-US" altLang="zh-TW" sz="1800" smtClean="0">
                <a:ea typeface="PMingLiU" pitchFamily="18" charset="-120"/>
              </a:rPr>
              <a:t>[   0    0    0    0    0    0    0    4    6    2    0    3    6    0    2    4    0    3    3    2   ]</a:t>
            </a:r>
          </a:p>
          <a:p>
            <a:pPr>
              <a:lnSpc>
                <a:spcPct val="90000"/>
              </a:lnSpc>
              <a:buFontTx/>
              <a:buNone/>
            </a:pPr>
            <a:r>
              <a:rPr lang="en-US" altLang="zh-TW" sz="1800" smtClean="0">
                <a:ea typeface="PMingLiU" pitchFamily="18" charset="-120"/>
              </a:rPr>
              <a:t>[   0    0    0    0    0    0    0    5    0    2    0    2    4    0    3    1    0    2    1    4   ]</a:t>
            </a:r>
          </a:p>
          <a:p>
            <a:pPr>
              <a:lnSpc>
                <a:spcPct val="90000"/>
              </a:lnSpc>
              <a:buFontTx/>
              <a:buNone/>
            </a:pPr>
            <a:r>
              <a:rPr lang="en-US" altLang="zh-TW" sz="1800" smtClean="0">
                <a:ea typeface="PMingLiU" pitchFamily="18" charset="-120"/>
              </a:rPr>
              <a:t>[   0    0    0    0    0    0    0    0    5    1    0    6    0    0    3    5    0    3    2    2   ]</a:t>
            </a:r>
          </a:p>
          <a:p>
            <a:pPr>
              <a:lnSpc>
                <a:spcPct val="90000"/>
              </a:lnSpc>
              <a:buFontTx/>
              <a:buNone/>
            </a:pPr>
            <a:r>
              <a:rPr lang="en-US" altLang="zh-TW" sz="1800" smtClean="0">
                <a:ea typeface="PMingLiU" pitchFamily="18" charset="-120"/>
              </a:rPr>
              <a:t>[   5    2    4    6    1    0    0    3    5    0    1    5    1    0    0    0    0    0    0    0   ]</a:t>
            </a:r>
          </a:p>
          <a:p>
            <a:pPr>
              <a:lnSpc>
                <a:spcPct val="90000"/>
              </a:lnSpc>
              <a:buFontTx/>
              <a:buNone/>
            </a:pPr>
            <a:r>
              <a:rPr lang="en-US" altLang="zh-TW" sz="1800" smtClean="0">
                <a:ea typeface="PMingLiU" pitchFamily="18" charset="-120"/>
              </a:rPr>
              <a:t>[   1    0    5    2    0    6    1    5    0    5    0    0    0    4    3    1    0    0    0    0   ]</a:t>
            </a:r>
          </a:p>
          <a:p>
            <a:pPr>
              <a:lnSpc>
                <a:spcPct val="90000"/>
              </a:lnSpc>
              <a:buFontTx/>
              <a:buNone/>
            </a:pPr>
            <a:r>
              <a:rPr lang="en-US" altLang="zh-TW" sz="1800" smtClean="0">
                <a:ea typeface="PMingLiU" pitchFamily="18" charset="-120"/>
              </a:rPr>
              <a:t>[   0    1    0    5    2    4    6    0    5    3    0    0    0    0    0    0    1    5    1    0   ]</a:t>
            </a:r>
          </a:p>
          <a:p>
            <a:pPr>
              <a:lnSpc>
                <a:spcPct val="90000"/>
              </a:lnSpc>
              <a:buFontTx/>
              <a:buNone/>
            </a:pPr>
            <a:r>
              <a:rPr lang="en-US" altLang="zh-TW" sz="1800" smtClean="0">
                <a:ea typeface="PMingLiU" pitchFamily="18" charset="-120"/>
              </a:rPr>
              <a:t>[   4    6    2    2    3    0    0    4    3    0    3    6    2    0    0    0    0    0    0    0   ]</a:t>
            </a:r>
          </a:p>
          <a:p>
            <a:pPr>
              <a:lnSpc>
                <a:spcPct val="90000"/>
              </a:lnSpc>
              <a:buFontTx/>
              <a:buNone/>
            </a:pPr>
            <a:r>
              <a:rPr lang="en-US" altLang="zh-TW" sz="1800" smtClean="0">
                <a:ea typeface="PMingLiU" pitchFamily="18" charset="-120"/>
              </a:rPr>
              <a:t>[   3    0    4    6    0    2    3    6    0    3    0    0    0    2    4    2    0    0    0    0   ]</a:t>
            </a:r>
          </a:p>
          <a:p>
            <a:pPr>
              <a:lnSpc>
                <a:spcPct val="90000"/>
              </a:lnSpc>
              <a:buFontTx/>
              <a:buNone/>
            </a:pPr>
            <a:r>
              <a:rPr lang="en-US" altLang="zh-TW" sz="1800" smtClean="0">
                <a:ea typeface="PMingLiU" pitchFamily="18" charset="-120"/>
              </a:rPr>
              <a:t>[   0    3    0    4    6    2    2    0    6    4    0    0    0    0    0    0    3    3    2    0   ]</a:t>
            </a:r>
          </a:p>
          <a:p>
            <a:pPr>
              <a:lnSpc>
                <a:spcPct val="90000"/>
              </a:lnSpc>
              <a:buFontTx/>
              <a:buNone/>
            </a:pPr>
            <a:r>
              <a:rPr lang="en-US" altLang="zh-TW" sz="1800" smtClean="0">
                <a:ea typeface="PMingLiU" pitchFamily="18" charset="-120"/>
              </a:rPr>
              <a:t>[   5    0    3    2    2    0    0    1    1    0    2    4    4    0    0    0    0    0    0    0   ]</a:t>
            </a:r>
          </a:p>
          <a:p>
            <a:pPr>
              <a:lnSpc>
                <a:spcPct val="90000"/>
              </a:lnSpc>
              <a:buFontTx/>
              <a:buNone/>
            </a:pPr>
            <a:r>
              <a:rPr lang="en-US" altLang="zh-TW" sz="1800" smtClean="0">
                <a:ea typeface="PMingLiU" pitchFamily="18" charset="-120"/>
              </a:rPr>
              <a:t>[   2    0    5    0    0    2    2    4    0    1    0    0    0    3    1    4    0    0    0    0   ]</a:t>
            </a:r>
          </a:p>
          <a:p>
            <a:pPr>
              <a:lnSpc>
                <a:spcPct val="90000"/>
              </a:lnSpc>
              <a:buFontTx/>
              <a:buNone/>
            </a:pPr>
            <a:r>
              <a:rPr lang="en-US" altLang="zh-TW" sz="1800" smtClean="0">
                <a:ea typeface="PMingLiU" pitchFamily="18" charset="-120"/>
              </a:rPr>
              <a:t>[   0    2    0    5    0    3    2    0    4    1    0    0    0    0    0    0    2    1    4    0   ]</a:t>
            </a:r>
          </a:p>
          <a:p>
            <a:pPr>
              <a:lnSpc>
                <a:spcPct val="90000"/>
              </a:lnSpc>
              <a:buFontTx/>
              <a:buNone/>
            </a:pPr>
            <a:r>
              <a:rPr lang="en-US" altLang="zh-TW" sz="1800" smtClean="0">
                <a:ea typeface="PMingLiU" pitchFamily="18" charset="-120"/>
              </a:rPr>
              <a:t>[   0    5    3    1    3    0    0    5    2    0    6    0    2    0    0    0    0    0    0    0   ]</a:t>
            </a:r>
          </a:p>
          <a:p>
            <a:pPr>
              <a:lnSpc>
                <a:spcPct val="90000"/>
              </a:lnSpc>
              <a:buFontTx/>
              <a:buNone/>
            </a:pPr>
            <a:r>
              <a:rPr lang="en-US" altLang="zh-TW" sz="1800" smtClean="0">
                <a:ea typeface="PMingLiU" pitchFamily="18" charset="-120"/>
              </a:rPr>
              <a:t>[   6    0    0    5    0    1    3    0    0    2    0    0    0    3    5    2    0    0    0    0   ]</a:t>
            </a:r>
          </a:p>
          <a:p>
            <a:pPr>
              <a:lnSpc>
                <a:spcPct val="90000"/>
              </a:lnSpc>
              <a:buFontTx/>
              <a:buNone/>
            </a:pPr>
            <a:r>
              <a:rPr lang="en-US" altLang="zh-TW" sz="1800" smtClean="0">
                <a:ea typeface="PMingLiU" pitchFamily="18" charset="-120"/>
              </a:rPr>
              <a:t>[   0    6    0    0    5    3    1    0    0    5    0    0    0    0    0    0    3    2    2    0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p:txBody>
          <a:bodyPr/>
          <a:lstStyle/>
          <a:p>
            <a:pPr>
              <a:defRPr/>
            </a:pPr>
            <a:r>
              <a:rPr lang="en-US" smtClean="0"/>
              <a:t>JLM 20101208</a:t>
            </a:r>
            <a:endParaRPr lang="en-US"/>
          </a:p>
        </p:txBody>
      </p:sp>
      <p:sp>
        <p:nvSpPr>
          <p:cNvPr id="40963" name="Slide Number Placeholder 5"/>
          <p:cNvSpPr>
            <a:spLocks noGrp="1"/>
          </p:cNvSpPr>
          <p:nvPr>
            <p:ph type="sldNum" sz="quarter" idx="12"/>
          </p:nvPr>
        </p:nvSpPr>
        <p:spPr/>
        <p:txBody>
          <a:bodyPr/>
          <a:lstStyle/>
          <a:p>
            <a:pPr>
              <a:defRPr/>
            </a:pPr>
            <a:fld id="{46B6DF54-596F-445C-8799-76E79A92D46C}" type="slidenum">
              <a:rPr lang="en-US"/>
              <a:pPr>
                <a:defRPr/>
              </a:pPr>
              <a:t>29</a:t>
            </a:fld>
            <a:endParaRPr lang="en-US"/>
          </a:p>
        </p:txBody>
      </p:sp>
      <p:sp>
        <p:nvSpPr>
          <p:cNvPr id="259076" name="Rectangle 2"/>
          <p:cNvSpPr>
            <a:spLocks noGrp="1" noChangeArrowheads="1"/>
          </p:cNvSpPr>
          <p:nvPr>
            <p:ph type="title"/>
          </p:nvPr>
        </p:nvSpPr>
        <p:spPr>
          <a:xfrm>
            <a:off x="685800" y="228600"/>
            <a:ext cx="7772400" cy="735013"/>
          </a:xfrm>
        </p:spPr>
        <p:txBody>
          <a:bodyPr/>
          <a:lstStyle/>
          <a:p>
            <a:r>
              <a:rPr lang="en-US" altLang="zh-TW" sz="3200" smtClean="0">
                <a:ea typeface="PMingLiU" pitchFamily="18" charset="-120"/>
              </a:rPr>
              <a:t>Gaussian Elimination</a:t>
            </a:r>
          </a:p>
        </p:txBody>
      </p:sp>
      <p:sp>
        <p:nvSpPr>
          <p:cNvPr id="259077" name="Rectangle 3"/>
          <p:cNvSpPr>
            <a:spLocks noGrp="1" noChangeArrowheads="1"/>
          </p:cNvSpPr>
          <p:nvPr>
            <p:ph type="body" idx="1"/>
          </p:nvPr>
        </p:nvSpPr>
        <p:spPr>
          <a:xfrm>
            <a:off x="304800" y="1219200"/>
            <a:ext cx="8458200" cy="5373688"/>
          </a:xfrm>
        </p:spPr>
        <p:txBody>
          <a:bodyPr/>
          <a:lstStyle/>
          <a:p>
            <a:pPr>
              <a:lnSpc>
                <a:spcPct val="80000"/>
              </a:lnSpc>
              <a:buFontTx/>
              <a:buNone/>
            </a:pPr>
            <a:r>
              <a:rPr lang="en-US" altLang="zh-TW" sz="2000" smtClean="0">
                <a:ea typeface="PMingLiU" pitchFamily="18" charset="-120"/>
              </a:rPr>
              <a:t>  </a:t>
            </a:r>
            <a:r>
              <a:rPr lang="en-US" altLang="zh-TW" sz="1800" i="1" smtClean="0">
                <a:ea typeface="PMingLiU" pitchFamily="18" charset="-120"/>
              </a:rPr>
              <a:t>x</a:t>
            </a:r>
            <a:r>
              <a:rPr lang="en-US" altLang="zh-TW" sz="1800" baseline="30000" smtClean="0">
                <a:ea typeface="PMingLiU" pitchFamily="18" charset="-120"/>
              </a:rPr>
              <a:t>2</a:t>
            </a:r>
            <a:r>
              <a:rPr lang="en-US" altLang="zh-TW" sz="1800" i="1" smtClean="0">
                <a:ea typeface="PMingLiU" pitchFamily="18" charset="-120"/>
              </a:rPr>
              <a:t>y</a:t>
            </a:r>
            <a:r>
              <a:rPr lang="en-US" altLang="zh-TW" sz="1800" smtClean="0">
                <a:ea typeface="PMingLiU" pitchFamily="18" charset="-120"/>
              </a:rPr>
              <a:t>  </a:t>
            </a:r>
            <a:r>
              <a:rPr lang="en-US" altLang="zh-TW" sz="1800" i="1" smtClean="0">
                <a:ea typeface="PMingLiU" pitchFamily="18" charset="-120"/>
              </a:rPr>
              <a:t>x</a:t>
            </a:r>
            <a:r>
              <a:rPr lang="en-US" altLang="zh-TW" sz="1800" baseline="30000" smtClean="0">
                <a:ea typeface="PMingLiU" pitchFamily="18" charset="-120"/>
              </a:rPr>
              <a:t>2</a:t>
            </a:r>
            <a:r>
              <a:rPr lang="en-US" altLang="zh-TW" sz="1800" i="1" smtClean="0">
                <a:ea typeface="PMingLiU" pitchFamily="18" charset="-120"/>
              </a:rPr>
              <a:t>z</a:t>
            </a:r>
            <a:r>
              <a:rPr lang="en-US" altLang="zh-TW" sz="1800" smtClean="0">
                <a:ea typeface="PMingLiU" pitchFamily="18" charset="-120"/>
              </a:rPr>
              <a:t>  </a:t>
            </a:r>
            <a:r>
              <a:rPr lang="en-US" altLang="zh-TW" sz="1800" i="1" smtClean="0">
                <a:ea typeface="PMingLiU" pitchFamily="18" charset="-120"/>
              </a:rPr>
              <a:t>xy</a:t>
            </a:r>
            <a:r>
              <a:rPr lang="en-US" altLang="zh-TW" sz="1800" baseline="30000" smtClean="0">
                <a:ea typeface="PMingLiU" pitchFamily="18" charset="-120"/>
              </a:rPr>
              <a:t>2</a:t>
            </a:r>
            <a:r>
              <a:rPr lang="en-US" altLang="zh-TW" sz="1800" smtClean="0">
                <a:ea typeface="PMingLiU" pitchFamily="18" charset="-120"/>
              </a:rPr>
              <a:t> </a:t>
            </a:r>
            <a:r>
              <a:rPr lang="en-US" altLang="zh-TW" sz="1800" i="1" smtClean="0">
                <a:ea typeface="PMingLiU" pitchFamily="18" charset="-120"/>
              </a:rPr>
              <a:t>xyz</a:t>
            </a:r>
            <a:r>
              <a:rPr lang="en-US" altLang="zh-TW" sz="1800" smtClean="0">
                <a:ea typeface="PMingLiU" pitchFamily="18" charset="-120"/>
              </a:rPr>
              <a:t>  </a:t>
            </a:r>
            <a:r>
              <a:rPr lang="en-US" altLang="zh-TW" sz="1800" i="1" smtClean="0">
                <a:ea typeface="PMingLiU" pitchFamily="18" charset="-120"/>
              </a:rPr>
              <a:t>xz</a:t>
            </a:r>
            <a:r>
              <a:rPr lang="en-US" altLang="zh-TW" sz="1800" baseline="30000" smtClean="0">
                <a:ea typeface="PMingLiU" pitchFamily="18" charset="-120"/>
              </a:rPr>
              <a:t>2</a:t>
            </a:r>
            <a:r>
              <a:rPr lang="en-US" altLang="zh-TW" sz="1800" smtClean="0">
                <a:ea typeface="PMingLiU" pitchFamily="18" charset="-120"/>
              </a:rPr>
              <a:t> </a:t>
            </a:r>
            <a:r>
              <a:rPr lang="en-US" altLang="zh-TW" sz="1800" i="1" smtClean="0">
                <a:ea typeface="PMingLiU" pitchFamily="18" charset="-120"/>
              </a:rPr>
              <a:t>y</a:t>
            </a:r>
            <a:r>
              <a:rPr lang="en-US" altLang="zh-TW" sz="1800" baseline="30000" smtClean="0">
                <a:ea typeface="PMingLiU" pitchFamily="18" charset="-120"/>
              </a:rPr>
              <a:t>2</a:t>
            </a:r>
            <a:r>
              <a:rPr lang="en-US" altLang="zh-TW" sz="1800" i="1" smtClean="0">
                <a:ea typeface="PMingLiU" pitchFamily="18" charset="-120"/>
              </a:rPr>
              <a:t>z</a:t>
            </a:r>
            <a:r>
              <a:rPr lang="en-US" altLang="zh-TW" sz="1800" smtClean="0">
                <a:ea typeface="PMingLiU" pitchFamily="18" charset="-120"/>
              </a:rPr>
              <a:t> </a:t>
            </a:r>
            <a:r>
              <a:rPr lang="en-US" altLang="zh-TW" sz="1800" i="1" smtClean="0">
                <a:ea typeface="PMingLiU" pitchFamily="18" charset="-120"/>
              </a:rPr>
              <a:t>yz</a:t>
            </a:r>
            <a:r>
              <a:rPr lang="en-US" altLang="zh-TW" sz="1800" baseline="30000" smtClean="0">
                <a:ea typeface="PMingLiU" pitchFamily="18" charset="-120"/>
              </a:rPr>
              <a:t>2</a:t>
            </a:r>
            <a:r>
              <a:rPr lang="en-US" altLang="zh-TW" sz="1800" smtClean="0">
                <a:ea typeface="PMingLiU" pitchFamily="18" charset="-120"/>
              </a:rPr>
              <a:t>  </a:t>
            </a:r>
            <a:r>
              <a:rPr lang="en-US" altLang="zh-TW" sz="1800" i="1" smtClean="0">
                <a:ea typeface="PMingLiU" pitchFamily="18" charset="-120"/>
              </a:rPr>
              <a:t>xy  xz  yz</a:t>
            </a:r>
            <a:r>
              <a:rPr lang="en-US" altLang="zh-TW" sz="1800" smtClean="0">
                <a:ea typeface="PMingLiU" pitchFamily="18" charset="-120"/>
              </a:rPr>
              <a:t>    </a:t>
            </a:r>
            <a:r>
              <a:rPr lang="en-US" altLang="zh-TW" sz="1800" i="1" smtClean="0">
                <a:ea typeface="PMingLiU" pitchFamily="18" charset="-120"/>
              </a:rPr>
              <a:t>x</a:t>
            </a:r>
            <a:r>
              <a:rPr lang="en-US" altLang="zh-TW" sz="1800" baseline="30000" smtClean="0">
                <a:ea typeface="PMingLiU" pitchFamily="18" charset="-120"/>
              </a:rPr>
              <a:t>3</a:t>
            </a:r>
            <a:r>
              <a:rPr lang="en-US" altLang="zh-TW" sz="1800" smtClean="0">
                <a:ea typeface="PMingLiU" pitchFamily="18" charset="-120"/>
              </a:rPr>
              <a:t>   </a:t>
            </a:r>
            <a:r>
              <a:rPr lang="en-US" altLang="zh-TW" sz="1800" i="1" smtClean="0">
                <a:ea typeface="PMingLiU" pitchFamily="18" charset="-120"/>
              </a:rPr>
              <a:t>x</a:t>
            </a:r>
            <a:r>
              <a:rPr lang="en-US" altLang="zh-TW" sz="1800" baseline="30000" smtClean="0">
                <a:ea typeface="PMingLiU" pitchFamily="18" charset="-120"/>
              </a:rPr>
              <a:t>2</a:t>
            </a:r>
            <a:r>
              <a:rPr lang="en-US" altLang="zh-TW" sz="1800" smtClean="0">
                <a:ea typeface="PMingLiU" pitchFamily="18" charset="-120"/>
              </a:rPr>
              <a:t>   </a:t>
            </a:r>
            <a:r>
              <a:rPr lang="en-US" altLang="zh-TW" sz="1800" i="1" smtClean="0">
                <a:ea typeface="PMingLiU" pitchFamily="18" charset="-120"/>
              </a:rPr>
              <a:t>x</a:t>
            </a:r>
            <a:r>
              <a:rPr lang="en-US" altLang="zh-TW" sz="1800" smtClean="0">
                <a:ea typeface="PMingLiU" pitchFamily="18" charset="-120"/>
              </a:rPr>
              <a:t>    </a:t>
            </a:r>
            <a:r>
              <a:rPr lang="en-US" altLang="zh-TW" sz="1800" i="1" smtClean="0">
                <a:ea typeface="PMingLiU" pitchFamily="18" charset="-120"/>
              </a:rPr>
              <a:t>y</a:t>
            </a:r>
            <a:r>
              <a:rPr lang="en-US" altLang="zh-TW" sz="1800" baseline="30000" smtClean="0">
                <a:ea typeface="PMingLiU" pitchFamily="18" charset="-120"/>
              </a:rPr>
              <a:t>3</a:t>
            </a:r>
            <a:r>
              <a:rPr lang="en-US" altLang="zh-TW" sz="1800" smtClean="0">
                <a:ea typeface="PMingLiU" pitchFamily="18" charset="-120"/>
              </a:rPr>
              <a:t>   </a:t>
            </a:r>
            <a:r>
              <a:rPr lang="en-US" altLang="zh-TW" sz="1800" i="1" smtClean="0">
                <a:ea typeface="PMingLiU" pitchFamily="18" charset="-120"/>
              </a:rPr>
              <a:t>y</a:t>
            </a:r>
            <a:r>
              <a:rPr lang="en-US" altLang="zh-TW" sz="1800" baseline="30000" smtClean="0">
                <a:ea typeface="PMingLiU" pitchFamily="18" charset="-120"/>
              </a:rPr>
              <a:t>2</a:t>
            </a:r>
            <a:r>
              <a:rPr lang="en-US" altLang="zh-TW" sz="1800" smtClean="0">
                <a:ea typeface="PMingLiU" pitchFamily="18" charset="-120"/>
              </a:rPr>
              <a:t>   </a:t>
            </a:r>
            <a:r>
              <a:rPr lang="en-US" altLang="zh-TW" sz="1800" i="1" smtClean="0">
                <a:ea typeface="PMingLiU" pitchFamily="18" charset="-120"/>
              </a:rPr>
              <a:t>y</a:t>
            </a:r>
            <a:r>
              <a:rPr lang="en-US" altLang="zh-TW" sz="1800" smtClean="0">
                <a:ea typeface="PMingLiU" pitchFamily="18" charset="-120"/>
              </a:rPr>
              <a:t>    </a:t>
            </a:r>
            <a:r>
              <a:rPr lang="en-US" altLang="zh-TW" sz="1800" i="1" smtClean="0">
                <a:ea typeface="PMingLiU" pitchFamily="18" charset="-120"/>
              </a:rPr>
              <a:t>z</a:t>
            </a:r>
            <a:r>
              <a:rPr lang="en-US" altLang="zh-TW" sz="1800" baseline="30000" smtClean="0">
                <a:ea typeface="PMingLiU" pitchFamily="18" charset="-120"/>
              </a:rPr>
              <a:t>3    </a:t>
            </a:r>
            <a:r>
              <a:rPr lang="en-US" altLang="zh-TW" sz="1800" i="1" smtClean="0">
                <a:ea typeface="PMingLiU" pitchFamily="18" charset="-120"/>
              </a:rPr>
              <a:t>z</a:t>
            </a:r>
            <a:r>
              <a:rPr lang="en-US" altLang="zh-TW" sz="1800" baseline="30000" smtClean="0">
                <a:ea typeface="PMingLiU" pitchFamily="18" charset="-120"/>
              </a:rPr>
              <a:t>2</a:t>
            </a:r>
            <a:r>
              <a:rPr lang="en-US" altLang="zh-TW" sz="1800" smtClean="0">
                <a:ea typeface="PMingLiU" pitchFamily="18" charset="-120"/>
              </a:rPr>
              <a:t>    </a:t>
            </a:r>
            <a:r>
              <a:rPr lang="en-US" altLang="zh-TW" sz="1800" i="1" smtClean="0">
                <a:ea typeface="PMingLiU" pitchFamily="18" charset="-120"/>
              </a:rPr>
              <a:t>z</a:t>
            </a:r>
            <a:r>
              <a:rPr lang="en-US" altLang="zh-TW" sz="1800" smtClean="0">
                <a:ea typeface="PMingLiU" pitchFamily="18" charset="-120"/>
              </a:rPr>
              <a:t>    1</a:t>
            </a:r>
            <a:endParaRPr lang="en-US" altLang="zh-TW" sz="1800" baseline="30000" smtClean="0">
              <a:ea typeface="PMingLiU" pitchFamily="18" charset="-120"/>
            </a:endParaRPr>
          </a:p>
          <a:p>
            <a:pPr>
              <a:lnSpc>
                <a:spcPct val="80000"/>
              </a:lnSpc>
              <a:buFontTx/>
              <a:buNone/>
            </a:pPr>
            <a:r>
              <a:rPr lang="pt-BR" altLang="zh-TW" sz="1800" smtClean="0">
                <a:ea typeface="PMingLiU" pitchFamily="18" charset="-120"/>
              </a:rPr>
              <a:t>[   5    2    4    6    1    0    0    3    5    0    1    5    1    0    0    0    0    0    0    0   ]</a:t>
            </a:r>
          </a:p>
          <a:p>
            <a:pPr>
              <a:lnSpc>
                <a:spcPct val="80000"/>
              </a:lnSpc>
              <a:buFontTx/>
              <a:buNone/>
            </a:pPr>
            <a:r>
              <a:rPr lang="pt-BR" altLang="zh-TW" sz="1800" smtClean="0">
                <a:ea typeface="PMingLiU" pitchFamily="18" charset="-120"/>
              </a:rPr>
              <a:t>[   0    1    0    5    4    6    1    3    6    5    4    6    4    4    3    1    0    0    0    0   ]</a:t>
            </a:r>
          </a:p>
          <a:p>
            <a:pPr>
              <a:lnSpc>
                <a:spcPct val="80000"/>
              </a:lnSpc>
              <a:buFontTx/>
              <a:buNone/>
            </a:pPr>
            <a:r>
              <a:rPr lang="pt-BR" altLang="zh-TW" sz="1800" smtClean="0">
                <a:ea typeface="PMingLiU" pitchFamily="18" charset="-120"/>
              </a:rPr>
              <a:t>[   0    0    3    6    0    3    4    1    2    6    0    5    6    2    5    4    0    0    0    0   ]</a:t>
            </a:r>
          </a:p>
          <a:p>
            <a:pPr>
              <a:lnSpc>
                <a:spcPct val="80000"/>
              </a:lnSpc>
              <a:buFontTx/>
              <a:buNone/>
            </a:pPr>
            <a:r>
              <a:rPr lang="pt-BR" altLang="zh-TW" sz="1800" smtClean="0">
                <a:ea typeface="PMingLiU" pitchFamily="18" charset="-120"/>
              </a:rPr>
              <a:t>[   0    0    0    1    0    2    3    4    5    3    0    2    1    2    4    2    0    0    0    0   ]</a:t>
            </a:r>
          </a:p>
          <a:p>
            <a:pPr>
              <a:lnSpc>
                <a:spcPct val="80000"/>
              </a:lnSpc>
              <a:buFontTx/>
              <a:buNone/>
            </a:pPr>
            <a:r>
              <a:rPr lang="pt-BR" altLang="zh-TW" sz="1800" smtClean="0">
                <a:ea typeface="PMingLiU" pitchFamily="18" charset="-120"/>
              </a:rPr>
              <a:t>[   0    0    0    0    5    5    5    4    6    5    3    1    3    3    4    6    1    5    1    0   ]</a:t>
            </a:r>
          </a:p>
          <a:p>
            <a:pPr>
              <a:lnSpc>
                <a:spcPct val="80000"/>
              </a:lnSpc>
              <a:buFontTx/>
              <a:buNone/>
            </a:pPr>
            <a:r>
              <a:rPr lang="pt-BR" altLang="zh-TW" sz="1800" smtClean="0">
                <a:ea typeface="PMingLiU" pitchFamily="18" charset="-120"/>
              </a:rPr>
              <a:t>[   0    0    0    0    0    5    3    2    4    0    0    1    4    1    2    1    0    2    6    0   ]</a:t>
            </a:r>
          </a:p>
          <a:p>
            <a:pPr>
              <a:lnSpc>
                <a:spcPct val="80000"/>
              </a:lnSpc>
              <a:buFontTx/>
              <a:buNone/>
            </a:pPr>
            <a:r>
              <a:rPr lang="pt-BR" altLang="zh-TW" sz="1800" smtClean="0">
                <a:ea typeface="PMingLiU" pitchFamily="18" charset="-120"/>
              </a:rPr>
              <a:t>[   0    0    0    0    0    0    6    4    2    0    5    1    5    6    5    6    1    0    0    0   ]</a:t>
            </a:r>
          </a:p>
          <a:p>
            <a:pPr>
              <a:lnSpc>
                <a:spcPct val="80000"/>
              </a:lnSpc>
              <a:buFontTx/>
              <a:buNone/>
            </a:pPr>
            <a:r>
              <a:rPr lang="pt-BR" altLang="zh-TW" sz="1800" smtClean="0">
                <a:ea typeface="PMingLiU" pitchFamily="18" charset="-120"/>
              </a:rPr>
              <a:t>[   0    0    0    0    0    0    0    5    0    2    0    2    4    0    3    1    0    2    1    4   ]</a:t>
            </a:r>
          </a:p>
          <a:p>
            <a:pPr>
              <a:lnSpc>
                <a:spcPct val="80000"/>
              </a:lnSpc>
              <a:buFontTx/>
              <a:buNone/>
            </a:pPr>
            <a:r>
              <a:rPr lang="pt-BR" altLang="zh-TW" sz="1800" smtClean="0">
                <a:ea typeface="PMingLiU" pitchFamily="18" charset="-120"/>
              </a:rPr>
              <a:t>[   0    0    0    0    0    0    0    0    5    1    0    6    0    0    3    5    0    3    2    2   ]</a:t>
            </a:r>
          </a:p>
          <a:p>
            <a:pPr>
              <a:lnSpc>
                <a:spcPct val="80000"/>
              </a:lnSpc>
              <a:buFontTx/>
              <a:buNone/>
            </a:pPr>
            <a:r>
              <a:rPr lang="pt-BR" altLang="zh-TW" sz="1800" smtClean="0">
                <a:ea typeface="PMingLiU" pitchFamily="18" charset="-120"/>
              </a:rPr>
              <a:t>[   0    0    0    0    0    0    0    0    0    2    0    4    0    0    3    0    0    2    4    2   ]</a:t>
            </a:r>
          </a:p>
          <a:p>
            <a:pPr>
              <a:lnSpc>
                <a:spcPct val="80000"/>
              </a:lnSpc>
              <a:buFontTx/>
              <a:buNone/>
            </a:pPr>
            <a:r>
              <a:rPr lang="pt-BR" altLang="zh-TW" sz="1800" smtClean="0">
                <a:ea typeface="PMingLiU" pitchFamily="18" charset="-120"/>
              </a:rPr>
              <a:t>[   0    0    0    0    0    0    0    0    0    0    6    0    6    3    1    0    4    1    6    1   ]</a:t>
            </a:r>
          </a:p>
          <a:p>
            <a:pPr>
              <a:lnSpc>
                <a:spcPct val="80000"/>
              </a:lnSpc>
              <a:buFontTx/>
              <a:buNone/>
            </a:pPr>
            <a:r>
              <a:rPr lang="pt-BR" altLang="zh-TW" sz="1800" smtClean="0">
                <a:ea typeface="PMingLiU" pitchFamily="18" charset="-120"/>
              </a:rPr>
              <a:t>[   0    0    0    0    0    0    0    0    0    0    0    2    1    0    0    0    0    4    3    1   ]</a:t>
            </a:r>
          </a:p>
          <a:p>
            <a:pPr>
              <a:lnSpc>
                <a:spcPct val="80000"/>
              </a:lnSpc>
              <a:buFontTx/>
              <a:buNone/>
            </a:pPr>
            <a:r>
              <a:rPr lang="pt-BR" altLang="zh-TW" sz="1800" smtClean="0">
                <a:ea typeface="PMingLiU" pitchFamily="18" charset="-120"/>
              </a:rPr>
              <a:t>[   0    0    0    0    0    0    0    0    0    0    0    0    </a:t>
            </a:r>
            <a:r>
              <a:rPr lang="pt-BR" altLang="zh-TW" sz="1800" smtClean="0">
                <a:solidFill>
                  <a:srgbClr val="0000CC"/>
                </a:solidFill>
                <a:ea typeface="PMingLiU" pitchFamily="18" charset="-120"/>
              </a:rPr>
              <a:t>3    1    2    4    2    0    1    0</a:t>
            </a:r>
            <a:r>
              <a:rPr lang="pt-BR" altLang="zh-TW" sz="1800" smtClean="0">
                <a:ea typeface="PMingLiU" pitchFamily="18" charset="-120"/>
              </a:rPr>
              <a:t>   ]</a:t>
            </a:r>
          </a:p>
          <a:p>
            <a:pPr>
              <a:lnSpc>
                <a:spcPct val="80000"/>
              </a:lnSpc>
              <a:buFontTx/>
              <a:buNone/>
            </a:pPr>
            <a:r>
              <a:rPr lang="pt-BR" altLang="zh-TW" sz="1800" smtClean="0">
                <a:ea typeface="PMingLiU" pitchFamily="18" charset="-120"/>
              </a:rPr>
              <a:t>[   0    0    0    0    0    0    0    0    0    0    0    0    0    1    4    6    0    0    1    5   ]</a:t>
            </a:r>
          </a:p>
          <a:p>
            <a:pPr>
              <a:lnSpc>
                <a:spcPct val="80000"/>
              </a:lnSpc>
              <a:buFontTx/>
              <a:buNone/>
            </a:pPr>
            <a:r>
              <a:rPr lang="pt-BR" altLang="zh-TW" sz="1800" smtClean="0">
                <a:ea typeface="PMingLiU" pitchFamily="18" charset="-120"/>
              </a:rPr>
              <a:t>[   0    0    0    0    0    0    0    0    0    0    0    0    0    0    </a:t>
            </a:r>
            <a:r>
              <a:rPr lang="pt-BR" altLang="zh-TW" sz="1800" smtClean="0">
                <a:solidFill>
                  <a:srgbClr val="0000CC"/>
                </a:solidFill>
                <a:ea typeface="PMingLiU" pitchFamily="18" charset="-120"/>
              </a:rPr>
              <a:t>6</a:t>
            </a:r>
            <a:r>
              <a:rPr lang="pt-BR" altLang="zh-TW" sz="1800" smtClean="0">
                <a:ea typeface="PMingLiU" pitchFamily="18" charset="-120"/>
              </a:rPr>
              <a:t>    </a:t>
            </a:r>
            <a:r>
              <a:rPr lang="pt-BR" altLang="zh-TW" sz="1800" smtClean="0">
                <a:solidFill>
                  <a:srgbClr val="0000CC"/>
                </a:solidFill>
                <a:ea typeface="PMingLiU" pitchFamily="18" charset="-120"/>
              </a:rPr>
              <a:t>3    6    1    5    5</a:t>
            </a:r>
            <a:r>
              <a:rPr lang="pt-BR" altLang="zh-TW" sz="1800" smtClean="0">
                <a:ea typeface="PMingLiU" pitchFamily="18" charset="-120"/>
              </a:rPr>
              <a:t>   ]</a:t>
            </a:r>
          </a:p>
          <a:p>
            <a:pPr>
              <a:lnSpc>
                <a:spcPct val="80000"/>
              </a:lnSpc>
              <a:buFontTx/>
              <a:buNone/>
            </a:pPr>
            <a:r>
              <a:rPr lang="pt-BR" altLang="zh-TW" sz="1800" smtClean="0">
                <a:ea typeface="PMingLiU" pitchFamily="18" charset="-120"/>
              </a:rPr>
              <a:t>[   0    0    0    0    0    0    0    0    0    0    0    0    0    0    0    0    </a:t>
            </a:r>
            <a:r>
              <a:rPr lang="pt-BR" altLang="zh-TW" sz="1800" smtClean="0">
                <a:solidFill>
                  <a:srgbClr val="FF3300"/>
                </a:solidFill>
                <a:ea typeface="PMingLiU" pitchFamily="18" charset="-120"/>
              </a:rPr>
              <a:t>5    2    1    6</a:t>
            </a:r>
            <a:r>
              <a:rPr lang="pt-BR" altLang="zh-TW" sz="1800" smtClean="0">
                <a:ea typeface="PMingLiU" pitchFamily="18" charset="-120"/>
              </a:rPr>
              <a:t>   ]</a:t>
            </a:r>
            <a:endParaRPr lang="en-US" altLang="zh-TW" sz="1800" smtClean="0">
              <a:ea typeface="PMingLiU" pitchFamily="18" charset="-12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Date Placeholder 4"/>
          <p:cNvSpPr>
            <a:spLocks noGrp="1"/>
          </p:cNvSpPr>
          <p:nvPr>
            <p:ph type="dt" sz="quarter" idx="10"/>
          </p:nvPr>
        </p:nvSpPr>
        <p:spPr/>
        <p:txBody>
          <a:bodyPr/>
          <a:lstStyle/>
          <a:p>
            <a:pPr>
              <a:defRPr/>
            </a:pPr>
            <a:r>
              <a:rPr lang="en-US" smtClean="0"/>
              <a:t>JLM 20101208</a:t>
            </a:r>
            <a:endParaRPr lang="en-US"/>
          </a:p>
        </p:txBody>
      </p:sp>
      <p:sp>
        <p:nvSpPr>
          <p:cNvPr id="31747" name="Slide Number Placeholder 6"/>
          <p:cNvSpPr>
            <a:spLocks noGrp="1"/>
          </p:cNvSpPr>
          <p:nvPr>
            <p:ph type="sldNum" sz="quarter" idx="12"/>
          </p:nvPr>
        </p:nvSpPr>
        <p:spPr/>
        <p:txBody>
          <a:bodyPr/>
          <a:lstStyle/>
          <a:p>
            <a:pPr>
              <a:defRPr/>
            </a:pPr>
            <a:fld id="{88B27DF3-C736-4BF1-B1FE-2D8A035505F5}" type="slidenum">
              <a:rPr lang="en-US"/>
              <a:pPr>
                <a:defRPr/>
              </a:pPr>
              <a:t>3</a:t>
            </a:fld>
            <a:endParaRPr lang="en-US"/>
          </a:p>
        </p:txBody>
      </p:sp>
      <p:sp>
        <p:nvSpPr>
          <p:cNvPr id="249860" name="Rectangle 2"/>
          <p:cNvSpPr>
            <a:spLocks noGrp="1" noChangeArrowheads="1"/>
          </p:cNvSpPr>
          <p:nvPr>
            <p:ph type="title"/>
          </p:nvPr>
        </p:nvSpPr>
        <p:spPr>
          <a:xfrm>
            <a:off x="304800" y="76200"/>
            <a:ext cx="8382000" cy="838200"/>
          </a:xfrm>
        </p:spPr>
        <p:txBody>
          <a:bodyPr/>
          <a:lstStyle/>
          <a:p>
            <a:r>
              <a:rPr lang="en-US" altLang="zh-TW" sz="3600" dirty="0" smtClean="0">
                <a:ea typeface="PMingLiU" pitchFamily="18" charset="-120"/>
              </a:rPr>
              <a:t>General System of Quadratic Equations</a:t>
            </a:r>
          </a:p>
        </p:txBody>
      </p:sp>
      <p:sp>
        <p:nvSpPr>
          <p:cNvPr id="249861" name="Rectangle 3"/>
          <p:cNvSpPr>
            <a:spLocks noGrp="1" noChangeArrowheads="1"/>
          </p:cNvSpPr>
          <p:nvPr>
            <p:ph type="body" sz="half" idx="1"/>
          </p:nvPr>
        </p:nvSpPr>
        <p:spPr>
          <a:xfrm>
            <a:off x="228600" y="1524000"/>
            <a:ext cx="8686800" cy="4648200"/>
          </a:xfrm>
        </p:spPr>
        <p:txBody>
          <a:bodyPr/>
          <a:lstStyle/>
          <a:p>
            <a:r>
              <a:rPr lang="en-US" altLang="zh-TW" sz="2000" dirty="0" smtClean="0">
                <a:ea typeface="PMingLiU" pitchFamily="18" charset="-120"/>
              </a:rPr>
              <a:t>MQ: solve general system of</a:t>
            </a:r>
            <a:r>
              <a:rPr lang="en-US" altLang="zh-TW" sz="1400" dirty="0" smtClean="0">
                <a:ea typeface="PMingLiU" pitchFamily="18" charset="-120"/>
              </a:rPr>
              <a:t>  </a:t>
            </a:r>
            <a:r>
              <a:rPr lang="en-US" altLang="zh-TW" sz="2000" i="1" dirty="0" smtClean="0">
                <a:ea typeface="PMingLiU" pitchFamily="18" charset="-120"/>
              </a:rPr>
              <a:t>m</a:t>
            </a:r>
            <a:r>
              <a:rPr lang="en-US" altLang="zh-TW" sz="2000" dirty="0" smtClean="0">
                <a:ea typeface="PMingLiU" pitchFamily="18" charset="-120"/>
              </a:rPr>
              <a:t> quadratic equations in  </a:t>
            </a:r>
            <a:r>
              <a:rPr lang="en-US" altLang="zh-TW" sz="2000" i="1" dirty="0" smtClean="0">
                <a:ea typeface="PMingLiU" pitchFamily="18" charset="-120"/>
              </a:rPr>
              <a:t>n</a:t>
            </a:r>
            <a:r>
              <a:rPr lang="en-US" altLang="zh-TW" sz="2000" dirty="0" smtClean="0">
                <a:ea typeface="PMingLiU" pitchFamily="18" charset="-120"/>
              </a:rPr>
              <a:t> variables over K:</a:t>
            </a:r>
          </a:p>
          <a:p>
            <a:pPr lvl="2">
              <a:buFontTx/>
              <a:buNone/>
            </a:pPr>
            <a:r>
              <a:rPr lang="en-US" altLang="zh-TW" sz="2000" i="1" dirty="0" smtClean="0">
                <a:ea typeface="PMingLiU" pitchFamily="18" charset="-120"/>
              </a:rPr>
              <a:t>	</a:t>
            </a:r>
            <a:r>
              <a:rPr lang="en-US" altLang="zh-TW" sz="2000" dirty="0" smtClean="0">
                <a:ea typeface="PMingLiU" pitchFamily="18" charset="-120"/>
                <a:sym typeface="Symbol" pitchFamily="18" charset="2"/>
              </a:rPr>
              <a:t></a:t>
            </a:r>
            <a:r>
              <a:rPr lang="en-US" altLang="zh-TW" sz="2000" baseline="-25000" dirty="0" smtClean="0">
                <a:ea typeface="PMingLiU" pitchFamily="18" charset="-120"/>
              </a:rPr>
              <a:t>1</a:t>
            </a:r>
            <a:r>
              <a:rPr lang="en-US" altLang="zh-TW" sz="2000" baseline="-25000" dirty="0" smtClean="0">
                <a:ea typeface="PMingLiU" pitchFamily="18" charset="-120"/>
                <a:cs typeface="Times New Roman" pitchFamily="18" charset="0"/>
              </a:rPr>
              <a:t>≤</a:t>
            </a:r>
            <a:r>
              <a:rPr lang="en-US" altLang="zh-TW" sz="2000" i="1" baseline="-25000" dirty="0" smtClean="0">
                <a:ea typeface="PMingLiU" pitchFamily="18" charset="-120"/>
              </a:rPr>
              <a:t>j</a:t>
            </a:r>
            <a:r>
              <a:rPr lang="en-US" altLang="zh-TW" sz="2000" baseline="-25000" dirty="0" smtClean="0">
                <a:ea typeface="PMingLiU" pitchFamily="18" charset="-120"/>
              </a:rPr>
              <a:t>≤</a:t>
            </a:r>
            <a:r>
              <a:rPr lang="en-US" altLang="zh-TW" sz="2000" i="1" baseline="-25000" dirty="0" smtClean="0">
                <a:ea typeface="PMingLiU" pitchFamily="18" charset="-120"/>
              </a:rPr>
              <a:t>k</a:t>
            </a:r>
            <a:r>
              <a:rPr lang="en-US" altLang="zh-TW" sz="2000" baseline="-25000" dirty="0" smtClean="0">
                <a:ea typeface="PMingLiU" pitchFamily="18" charset="-120"/>
              </a:rPr>
              <a:t>≤ </a:t>
            </a:r>
            <a:r>
              <a:rPr lang="en-US" altLang="zh-TW" sz="2000" i="1" baseline="-25000" dirty="0" smtClean="0">
                <a:ea typeface="PMingLiU" pitchFamily="18" charset="-120"/>
              </a:rPr>
              <a:t>n</a:t>
            </a:r>
            <a:r>
              <a:rPr lang="en-US" altLang="zh-TW" sz="2000" dirty="0" smtClean="0">
                <a:ea typeface="PMingLiU" pitchFamily="18" charset="-120"/>
              </a:rPr>
              <a:t> </a:t>
            </a:r>
            <a:r>
              <a:rPr lang="en-US" altLang="zh-TW" sz="2000" i="1" dirty="0" err="1" smtClean="0">
                <a:ea typeface="PMingLiU" pitchFamily="18" charset="-120"/>
              </a:rPr>
              <a:t>a</a:t>
            </a:r>
            <a:r>
              <a:rPr lang="en-US" altLang="zh-TW" sz="2000" i="1" baseline="-25000" dirty="0" err="1" smtClean="0">
                <a:ea typeface="PMingLiU" pitchFamily="18" charset="-120"/>
              </a:rPr>
              <a:t>ijk</a:t>
            </a:r>
            <a:r>
              <a:rPr lang="en-US" altLang="zh-TW" sz="2000" i="1" baseline="-25000" dirty="0" smtClean="0">
                <a:ea typeface="PMingLiU" pitchFamily="18" charset="-120"/>
              </a:rPr>
              <a:t> </a:t>
            </a:r>
            <a:r>
              <a:rPr lang="en-US" altLang="zh-TW" sz="2000" i="1" dirty="0" err="1" smtClean="0">
                <a:ea typeface="PMingLiU" pitchFamily="18" charset="-120"/>
              </a:rPr>
              <a:t>x</a:t>
            </a:r>
            <a:r>
              <a:rPr lang="en-US" altLang="zh-TW" sz="2000" i="1" baseline="-25000" dirty="0" err="1" smtClean="0">
                <a:ea typeface="PMingLiU" pitchFamily="18" charset="-120"/>
              </a:rPr>
              <a:t>j</a:t>
            </a:r>
            <a:r>
              <a:rPr lang="en-US" altLang="zh-TW" sz="2000" i="1" baseline="-25000" dirty="0" smtClean="0">
                <a:ea typeface="PMingLiU" pitchFamily="18" charset="-120"/>
              </a:rPr>
              <a:t> </a:t>
            </a:r>
            <a:r>
              <a:rPr lang="en-US" altLang="zh-TW" sz="2000" i="1" dirty="0" err="1" smtClean="0">
                <a:ea typeface="PMingLiU" pitchFamily="18" charset="-120"/>
              </a:rPr>
              <a:t>x</a:t>
            </a:r>
            <a:r>
              <a:rPr lang="en-US" altLang="zh-TW" sz="2000" i="1" baseline="-25000" dirty="0" err="1" smtClean="0">
                <a:ea typeface="PMingLiU" pitchFamily="18" charset="-120"/>
              </a:rPr>
              <a:t>k</a:t>
            </a:r>
            <a:r>
              <a:rPr lang="en-US" altLang="zh-TW" sz="2000" dirty="0" smtClean="0">
                <a:ea typeface="PMingLiU" pitchFamily="18" charset="-120"/>
              </a:rPr>
              <a:t> + </a:t>
            </a:r>
            <a:r>
              <a:rPr lang="en-US" altLang="zh-TW" sz="2000" dirty="0" smtClean="0">
                <a:ea typeface="PMingLiU" pitchFamily="18" charset="-120"/>
                <a:sym typeface="Symbol" pitchFamily="18" charset="2"/>
              </a:rPr>
              <a:t></a:t>
            </a:r>
            <a:r>
              <a:rPr lang="en-US" altLang="zh-TW" sz="2000" baseline="-25000" dirty="0" smtClean="0">
                <a:ea typeface="PMingLiU" pitchFamily="18" charset="-120"/>
              </a:rPr>
              <a:t>1≤</a:t>
            </a:r>
            <a:r>
              <a:rPr lang="en-US" altLang="zh-TW" sz="2000" i="1" baseline="-25000" dirty="0" smtClean="0">
                <a:ea typeface="PMingLiU" pitchFamily="18" charset="-120"/>
              </a:rPr>
              <a:t>j</a:t>
            </a:r>
            <a:r>
              <a:rPr lang="en-US" altLang="zh-TW" sz="2000" baseline="-25000" dirty="0" smtClean="0">
                <a:ea typeface="PMingLiU" pitchFamily="18" charset="-120"/>
              </a:rPr>
              <a:t>≤</a:t>
            </a:r>
            <a:r>
              <a:rPr lang="en-US" altLang="zh-TW" sz="2000" i="1" baseline="-25000" dirty="0" smtClean="0">
                <a:ea typeface="PMingLiU" pitchFamily="18" charset="-120"/>
              </a:rPr>
              <a:t>n</a:t>
            </a:r>
            <a:r>
              <a:rPr lang="en-US" altLang="zh-TW" sz="2000" dirty="0" smtClean="0">
                <a:ea typeface="PMingLiU" pitchFamily="18" charset="-120"/>
              </a:rPr>
              <a:t> </a:t>
            </a:r>
            <a:r>
              <a:rPr lang="en-US" altLang="zh-TW" sz="2000" i="1" dirty="0" err="1" smtClean="0">
                <a:ea typeface="PMingLiU" pitchFamily="18" charset="-120"/>
              </a:rPr>
              <a:t>b</a:t>
            </a:r>
            <a:r>
              <a:rPr lang="en-US" altLang="zh-TW" sz="2000" i="1" baseline="-25000" dirty="0" err="1" smtClean="0">
                <a:ea typeface="PMingLiU" pitchFamily="18" charset="-120"/>
              </a:rPr>
              <a:t>ij</a:t>
            </a:r>
            <a:r>
              <a:rPr lang="en-US" altLang="zh-TW" sz="2000" i="1" baseline="-25000" dirty="0" smtClean="0">
                <a:ea typeface="PMingLiU" pitchFamily="18" charset="-120"/>
              </a:rPr>
              <a:t> </a:t>
            </a:r>
            <a:r>
              <a:rPr lang="en-US" altLang="zh-TW" sz="2000" i="1" dirty="0" err="1" smtClean="0">
                <a:ea typeface="PMingLiU" pitchFamily="18" charset="-120"/>
              </a:rPr>
              <a:t>x</a:t>
            </a:r>
            <a:r>
              <a:rPr lang="en-US" altLang="zh-TW" sz="2000" i="1" baseline="-25000" dirty="0" err="1" smtClean="0">
                <a:ea typeface="PMingLiU" pitchFamily="18" charset="-120"/>
              </a:rPr>
              <a:t>j</a:t>
            </a:r>
            <a:r>
              <a:rPr lang="en-US" altLang="zh-TW" sz="2000" dirty="0" err="1" smtClean="0">
                <a:ea typeface="PMingLiU" pitchFamily="18" charset="-120"/>
              </a:rPr>
              <a:t>+</a:t>
            </a:r>
            <a:r>
              <a:rPr lang="en-US" altLang="zh-TW" sz="2000" i="1" dirty="0" err="1" smtClean="0">
                <a:ea typeface="PMingLiU" pitchFamily="18" charset="-120"/>
              </a:rPr>
              <a:t>c</a:t>
            </a:r>
            <a:r>
              <a:rPr lang="en-US" altLang="zh-TW" sz="2000" i="1" baseline="-25000" dirty="0" err="1" smtClean="0">
                <a:ea typeface="PMingLiU" pitchFamily="18" charset="-120"/>
              </a:rPr>
              <a:t>i</a:t>
            </a:r>
            <a:r>
              <a:rPr lang="en-US" altLang="zh-TW" sz="2000" dirty="0" smtClean="0">
                <a:ea typeface="PMingLiU" pitchFamily="18" charset="-120"/>
              </a:rPr>
              <a:t> = 0 </a:t>
            </a:r>
          </a:p>
          <a:p>
            <a:pPr>
              <a:buFontTx/>
              <a:buNone/>
            </a:pPr>
            <a:r>
              <a:rPr lang="en-US" altLang="zh-TW" sz="2000" dirty="0" smtClean="0">
                <a:ea typeface="PMingLiU" pitchFamily="18" charset="-120"/>
              </a:rPr>
              <a:t>	denoted by  </a:t>
            </a:r>
            <a:r>
              <a:rPr lang="en-US" altLang="zh-TW" sz="2000" i="1" dirty="0" err="1" smtClean="0">
                <a:ea typeface="PMingLiU" pitchFamily="18" charset="-120"/>
              </a:rPr>
              <a:t>EQ</a:t>
            </a:r>
            <a:r>
              <a:rPr lang="en-US" altLang="zh-TW" sz="2000" i="1" baseline="-25000" dirty="0" err="1" smtClean="0">
                <a:ea typeface="PMingLiU" pitchFamily="18" charset="-120"/>
              </a:rPr>
              <a:t>i</a:t>
            </a:r>
            <a:r>
              <a:rPr lang="en-US" altLang="zh-TW" sz="2000" dirty="0" smtClean="0">
                <a:ea typeface="PMingLiU" pitchFamily="18" charset="-120"/>
              </a:rPr>
              <a:t> </a:t>
            </a:r>
            <a:r>
              <a:rPr lang="en-US" altLang="zh-TW" sz="2000" dirty="0" smtClean="0">
                <a:ea typeface="PMingLiU" pitchFamily="18" charset="-120"/>
                <a:sym typeface="Symbol" pitchFamily="18" charset="2"/>
              </a:rPr>
              <a:t> </a:t>
            </a:r>
            <a:r>
              <a:rPr lang="en-US" altLang="zh-TW" sz="2000" dirty="0" smtClean="0">
                <a:ea typeface="PMingLiU" pitchFamily="18" charset="-120"/>
              </a:rPr>
              <a:t>for 1≤</a:t>
            </a:r>
            <a:r>
              <a:rPr lang="en-US" altLang="zh-TW" sz="2000" i="1" dirty="0" smtClean="0">
                <a:ea typeface="PMingLiU" pitchFamily="18" charset="-120"/>
              </a:rPr>
              <a:t>i</a:t>
            </a:r>
            <a:r>
              <a:rPr lang="en-US" altLang="zh-TW" sz="2000" dirty="0" smtClean="0">
                <a:ea typeface="PMingLiU" pitchFamily="18" charset="-120"/>
              </a:rPr>
              <a:t>≤</a:t>
            </a:r>
            <a:r>
              <a:rPr lang="en-US" altLang="zh-TW" sz="2000" i="1" dirty="0" smtClean="0">
                <a:ea typeface="PMingLiU" pitchFamily="18" charset="-120"/>
              </a:rPr>
              <a:t>m</a:t>
            </a:r>
            <a:r>
              <a:rPr lang="en-US" altLang="zh-TW" sz="2000" dirty="0" smtClean="0">
                <a:ea typeface="PMingLiU" pitchFamily="18" charset="-120"/>
              </a:rPr>
              <a:t>.</a:t>
            </a:r>
          </a:p>
          <a:p>
            <a:r>
              <a:rPr lang="en-US" altLang="zh-TW" sz="2000" dirty="0" smtClean="0">
                <a:ea typeface="PMingLiU" pitchFamily="18" charset="-120"/>
              </a:rPr>
              <a:t>MQ is an </a:t>
            </a:r>
            <a:r>
              <a:rPr lang="en-US" altLang="zh-TW" sz="2000" i="1" dirty="0" smtClean="0">
                <a:ea typeface="PMingLiU" pitchFamily="18" charset="-120"/>
              </a:rPr>
              <a:t>NP-hard</a:t>
            </a:r>
            <a:r>
              <a:rPr lang="en-US" altLang="zh-TW" sz="2000" dirty="0" smtClean="0">
                <a:ea typeface="PMingLiU" pitchFamily="18" charset="-120"/>
              </a:rPr>
              <a:t> even over a small finite field such as K=</a:t>
            </a:r>
            <a:r>
              <a:rPr lang="en-US" altLang="zh-TW" sz="2000" i="1" dirty="0" smtClean="0">
                <a:ea typeface="PMingLiU" pitchFamily="18" charset="-120"/>
              </a:rPr>
              <a:t>GF</a:t>
            </a:r>
            <a:r>
              <a:rPr lang="en-US" altLang="zh-TW" sz="2000" dirty="0" smtClean="0">
                <a:ea typeface="PMingLiU" pitchFamily="18" charset="-120"/>
              </a:rPr>
              <a:t>(2).</a:t>
            </a:r>
          </a:p>
          <a:p>
            <a:pPr lvl="1">
              <a:buFontTx/>
              <a:buNone/>
            </a:pPr>
            <a:r>
              <a:rPr lang="en-US" altLang="zh-TW" sz="2000" dirty="0" smtClean="0">
                <a:ea typeface="PMingLiU" pitchFamily="18" charset="-120"/>
              </a:rPr>
              <a:t>Proof over GF(2); map 3-SAT </a:t>
            </a:r>
            <a:r>
              <a:rPr lang="en-US" altLang="zh-TW" sz="2000" dirty="0" smtClean="0">
                <a:ea typeface="PMingLiU" pitchFamily="18" charset="-120"/>
                <a:sym typeface="Wingdings" pitchFamily="2" charset="2"/>
              </a:rPr>
              <a:t> </a:t>
            </a:r>
            <a:r>
              <a:rPr lang="en-US" altLang="zh-TW" sz="2000" dirty="0" err="1" smtClean="0">
                <a:ea typeface="PMingLiU" pitchFamily="18" charset="-120"/>
                <a:sym typeface="Wingdings" pitchFamily="2" charset="2"/>
              </a:rPr>
              <a:t>cubics</a:t>
            </a:r>
            <a:r>
              <a:rPr lang="en-US" altLang="zh-TW" sz="2000" dirty="0" smtClean="0">
                <a:ea typeface="PMingLiU" pitchFamily="18" charset="-120"/>
                <a:sym typeface="Wingdings" pitchFamily="2" charset="2"/>
              </a:rPr>
              <a:t> quadratics</a:t>
            </a:r>
            <a:r>
              <a:rPr lang="en-US" altLang="zh-TW" sz="1800" dirty="0" smtClean="0">
                <a:ea typeface="PMingLiU" pitchFamily="18" charset="-120"/>
                <a:sym typeface="Wingdings" pitchFamily="2" charset="2"/>
              </a:rPr>
              <a:t>.</a:t>
            </a:r>
          </a:p>
          <a:p>
            <a:pPr lvl="1">
              <a:buFontTx/>
              <a:buNone/>
            </a:pPr>
            <a:endParaRPr lang="en-US" altLang="zh-TW" sz="1800" dirty="0" smtClean="0">
              <a:ea typeface="PMingLiU" pitchFamily="18" charset="-120"/>
              <a:sym typeface="Wingdings" pitchFamily="2" charset="2"/>
            </a:endParaRPr>
          </a:p>
          <a:p>
            <a:pPr lvl="1">
              <a:buFontTx/>
              <a:buNone/>
            </a:pPr>
            <a:endParaRPr lang="en-US" altLang="zh-TW" sz="1800" dirty="0" smtClean="0">
              <a:ea typeface="PMingLiU" pitchFamily="18" charset="-120"/>
              <a:sym typeface="Wingdings" pitchFamily="2" charset="2"/>
            </a:endParaRPr>
          </a:p>
          <a:p>
            <a:pPr lvl="1">
              <a:buFontTx/>
              <a:buNone/>
            </a:pPr>
            <a:endParaRPr lang="en-US" altLang="zh-TW" sz="1800" dirty="0" smtClean="0">
              <a:ea typeface="PMingLiU" pitchFamily="18" charset="-120"/>
              <a:sym typeface="Wingdings" pitchFamily="2" charset="2"/>
            </a:endParaRPr>
          </a:p>
          <a:p>
            <a:pPr lvl="1">
              <a:buFontTx/>
              <a:buNone/>
            </a:pPr>
            <a:endParaRPr lang="en-US" altLang="zh-TW" sz="1800" dirty="0" smtClean="0">
              <a:ea typeface="PMingLiU" pitchFamily="18" charset="-120"/>
              <a:sym typeface="Wingdings" pitchFamily="2" charset="2"/>
            </a:endParaRPr>
          </a:p>
          <a:p>
            <a:pPr lvl="1">
              <a:buFontTx/>
              <a:buNone/>
            </a:pPr>
            <a:r>
              <a:rPr lang="en-US" altLang="zh-TW" sz="2000" dirty="0" smtClean="0">
                <a:ea typeface="PMingLiU" pitchFamily="18" charset="-120"/>
                <a:sym typeface="Wingdings" pitchFamily="2" charset="2"/>
              </a:rPr>
              <a:t>Finally, add equations </a:t>
            </a:r>
            <a:r>
              <a:rPr lang="en-US" altLang="zh-TW" sz="2000" dirty="0" err="1" smtClean="0">
                <a:ea typeface="PMingLiU" pitchFamily="18" charset="-120"/>
                <a:sym typeface="Wingdings" pitchFamily="2" charset="2"/>
              </a:rPr>
              <a:t>y</a:t>
            </a:r>
            <a:r>
              <a:rPr lang="en-US" altLang="zh-TW" sz="2000" baseline="-25000" dirty="0" err="1" smtClean="0">
                <a:ea typeface="PMingLiU" pitchFamily="18" charset="-120"/>
                <a:sym typeface="Wingdings" pitchFamily="2" charset="2"/>
              </a:rPr>
              <a:t>ij</a:t>
            </a:r>
            <a:r>
              <a:rPr lang="en-US" altLang="zh-TW" sz="2000" dirty="0" smtClean="0">
                <a:ea typeface="PMingLiU" pitchFamily="18" charset="-120"/>
                <a:sym typeface="Wingdings" pitchFamily="2" charset="2"/>
              </a:rPr>
              <a:t>=</a:t>
            </a:r>
            <a:r>
              <a:rPr lang="en-US" altLang="zh-TW" sz="2000" dirty="0" err="1" smtClean="0">
                <a:ea typeface="PMingLiU" pitchFamily="18" charset="-120"/>
                <a:sym typeface="Wingdings" pitchFamily="2" charset="2"/>
              </a:rPr>
              <a:t>x</a:t>
            </a:r>
            <a:r>
              <a:rPr lang="en-US" altLang="zh-TW" sz="2000" baseline="-25000" dirty="0" err="1" smtClean="0">
                <a:ea typeface="PMingLiU" pitchFamily="18" charset="-120"/>
                <a:sym typeface="Wingdings" pitchFamily="2" charset="2"/>
              </a:rPr>
              <a:t>i</a:t>
            </a:r>
            <a:r>
              <a:rPr lang="en-US" altLang="zh-TW" sz="2000" dirty="0" err="1" smtClean="0">
                <a:ea typeface="PMingLiU" pitchFamily="18" charset="-120"/>
                <a:sym typeface="Wingdings" pitchFamily="2" charset="2"/>
              </a:rPr>
              <a:t>x</a:t>
            </a:r>
            <a:r>
              <a:rPr lang="en-US" altLang="zh-TW" sz="2000" baseline="-25000" dirty="0" err="1" smtClean="0">
                <a:ea typeface="PMingLiU" pitchFamily="18" charset="-120"/>
                <a:sym typeface="Wingdings" pitchFamily="2" charset="2"/>
              </a:rPr>
              <a:t>j</a:t>
            </a:r>
            <a:r>
              <a:rPr lang="en-US" altLang="zh-TW" sz="2000" dirty="0" smtClean="0">
                <a:ea typeface="PMingLiU" pitchFamily="18" charset="-120"/>
                <a:sym typeface="Wingdings" pitchFamily="2" charset="2"/>
              </a:rPr>
              <a:t>, 0=</a:t>
            </a:r>
            <a:r>
              <a:rPr lang="en-US" altLang="zh-TW" sz="2000" dirty="0" err="1" smtClean="0">
                <a:ea typeface="PMingLiU" pitchFamily="18" charset="-120"/>
                <a:sym typeface="Wingdings" pitchFamily="2" charset="2"/>
              </a:rPr>
              <a:t>y</a:t>
            </a:r>
            <a:r>
              <a:rPr lang="en-US" altLang="zh-TW" sz="2000" baseline="-25000" dirty="0" err="1" smtClean="0">
                <a:ea typeface="PMingLiU" pitchFamily="18" charset="-120"/>
                <a:sym typeface="Wingdings" pitchFamily="2" charset="2"/>
              </a:rPr>
              <a:t>ij</a:t>
            </a:r>
            <a:r>
              <a:rPr lang="en-US" altLang="zh-TW" sz="2000" dirty="0" err="1" smtClean="0">
                <a:ea typeface="PMingLiU" pitchFamily="18" charset="-120"/>
                <a:sym typeface="Wingdings" pitchFamily="2" charset="2"/>
              </a:rPr>
              <a:t>-x</a:t>
            </a:r>
            <a:r>
              <a:rPr lang="en-US" altLang="zh-TW" sz="2000" baseline="-25000" dirty="0" err="1" smtClean="0">
                <a:ea typeface="PMingLiU" pitchFamily="18" charset="-120"/>
                <a:sym typeface="Wingdings" pitchFamily="2" charset="2"/>
              </a:rPr>
              <a:t>i</a:t>
            </a:r>
            <a:r>
              <a:rPr lang="en-US" altLang="zh-TW" sz="2000" dirty="0" err="1" smtClean="0">
                <a:ea typeface="PMingLiU" pitchFamily="18" charset="-120"/>
                <a:sym typeface="Wingdings" pitchFamily="2" charset="2"/>
              </a:rPr>
              <a:t>x</a:t>
            </a:r>
            <a:r>
              <a:rPr lang="en-US" altLang="zh-TW" sz="2000" baseline="-25000" dirty="0" err="1" smtClean="0">
                <a:ea typeface="PMingLiU" pitchFamily="18" charset="-120"/>
                <a:sym typeface="Wingdings" pitchFamily="2" charset="2"/>
              </a:rPr>
              <a:t>j</a:t>
            </a:r>
            <a:r>
              <a:rPr lang="en-US" altLang="zh-TW" sz="2000" dirty="0" smtClean="0">
                <a:ea typeface="PMingLiU" pitchFamily="18" charset="-120"/>
                <a:sym typeface="Wingdings" pitchFamily="2" charset="2"/>
              </a:rPr>
              <a:t>.  This establishes correspondence.</a:t>
            </a:r>
          </a:p>
          <a:p>
            <a:pPr lvl="1">
              <a:buFontTx/>
              <a:buNone/>
            </a:pPr>
            <a:endParaRPr lang="en-US" altLang="zh-TW" sz="1800" dirty="0" smtClean="0">
              <a:ea typeface="PMingLiU" pitchFamily="18" charset="-120"/>
            </a:endParaRPr>
          </a:p>
          <a:p>
            <a:endParaRPr lang="en-US" altLang="zh-TW" sz="2000" dirty="0" smtClean="0">
              <a:ea typeface="PMingLiU" pitchFamily="18" charset="-120"/>
            </a:endParaRPr>
          </a:p>
        </p:txBody>
      </p:sp>
      <p:graphicFrame>
        <p:nvGraphicFramePr>
          <p:cNvPr id="2290720" name="Group 32"/>
          <p:cNvGraphicFramePr>
            <a:graphicFrameLocks noGrp="1"/>
          </p:cNvGraphicFramePr>
          <p:nvPr>
            <p:ph sz="half" idx="2"/>
          </p:nvPr>
        </p:nvGraphicFramePr>
        <p:xfrm>
          <a:off x="1981200" y="3733800"/>
          <a:ext cx="4114800" cy="1099188"/>
        </p:xfrm>
        <a:graphic>
          <a:graphicData uri="http://schemas.openxmlformats.org/drawingml/2006/table">
            <a:tbl>
              <a:tblPr/>
              <a:tblGrid>
                <a:gridCol w="1295400"/>
                <a:gridCol w="2819400"/>
              </a:tblGrid>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pitchFamily="34" charset="0"/>
                        </a:rPr>
                        <a:t>3 SAT</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Cubic/GF(2)</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pitchFamily="34" charset="0"/>
                        </a:rPr>
                        <a:t>0= x</a:t>
                      </a:r>
                      <a:r>
                        <a:rPr kumimoji="1" lang="en-US" sz="1800" b="0" i="0" u="none" strike="noStrike" cap="none" normalizeH="0" baseline="0" dirty="0" smtClean="0">
                          <a:ln>
                            <a:noFill/>
                          </a:ln>
                          <a:solidFill>
                            <a:srgbClr val="000000"/>
                          </a:solidFill>
                          <a:effectLst/>
                          <a:latin typeface="Math3" pitchFamily="2" charset="2"/>
                          <a:ea typeface="Times New Roman" pitchFamily="18" charset="0"/>
                          <a:cs typeface="Math3" pitchFamily="2" charset="2"/>
                        </a:rPr>
                        <a:t>/</a:t>
                      </a:r>
                      <a:r>
                        <a:rPr kumimoji="1" lang="en-US" sz="1800" b="0" i="0" u="none" strike="noStrike" cap="none" normalizeH="0" baseline="0" dirty="0" smtClean="0">
                          <a:ln>
                            <a:noFill/>
                          </a:ln>
                          <a:solidFill>
                            <a:srgbClr val="000000"/>
                          </a:solidFill>
                          <a:effectLst/>
                          <a:latin typeface="Arial" pitchFamily="34" charset="0"/>
                          <a:ea typeface="Times New Roman" pitchFamily="18" charset="0"/>
                          <a:cs typeface="Math3" pitchFamily="2" charset="2"/>
                        </a:rPr>
                        <a:t>y</a:t>
                      </a:r>
                      <a:r>
                        <a:rPr kumimoji="1" lang="en-US" sz="1800" b="0" i="0" u="none" strike="noStrike" cap="none" normalizeH="0" baseline="0" dirty="0" smtClean="0">
                          <a:ln>
                            <a:noFill/>
                          </a:ln>
                          <a:solidFill>
                            <a:srgbClr val="000000"/>
                          </a:solidFill>
                          <a:effectLst/>
                          <a:latin typeface="Math3" pitchFamily="2" charset="2"/>
                          <a:ea typeface="Times New Roman" pitchFamily="18" charset="0"/>
                          <a:cs typeface="Math3" pitchFamily="2" charset="2"/>
                        </a:rPr>
                        <a:t>/</a:t>
                      </a:r>
                      <a:r>
                        <a:rPr kumimoji="1" lang="en-US" sz="1800" b="0" i="0" u="none" strike="noStrike" cap="none" normalizeH="0" baseline="0" dirty="0" smtClean="0">
                          <a:ln>
                            <a:noFill/>
                          </a:ln>
                          <a:solidFill>
                            <a:srgbClr val="000000"/>
                          </a:solidFill>
                          <a:effectLst/>
                          <a:latin typeface="Arial" pitchFamily="34" charset="0"/>
                          <a:ea typeface="Times New Roman" pitchFamily="18" charset="0"/>
                          <a:cs typeface="Math3" pitchFamily="2" charset="2"/>
                        </a:rPr>
                        <a:t>z</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smtClean="0">
                          <a:ln>
                            <a:noFill/>
                          </a:ln>
                          <a:solidFill>
                            <a:schemeClr val="tx1"/>
                          </a:solidFill>
                          <a:effectLst/>
                          <a:latin typeface="Arial" pitchFamily="34" charset="0"/>
                        </a:rPr>
                        <a:t>0=xyz+xy+yz+xz+x+y+z</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pitchFamily="34" charset="0"/>
                        </a:rPr>
                        <a:t>1=</a:t>
                      </a:r>
                      <a:r>
                        <a:rPr kumimoji="1" lang="en-US" sz="1800" b="0" i="0" u="none" strike="noStrike" cap="none" normalizeH="0" baseline="0" dirty="0" smtClean="0">
                          <a:ln>
                            <a:noFill/>
                          </a:ln>
                          <a:solidFill>
                            <a:schemeClr val="tx1"/>
                          </a:solidFill>
                          <a:effectLst/>
                          <a:latin typeface="Math1Mono"/>
                        </a:rPr>
                        <a:t>¬</a:t>
                      </a:r>
                      <a:r>
                        <a:rPr kumimoji="1" lang="en-US" sz="1800" b="0" i="0" u="none" strike="noStrike" cap="none" normalizeH="0" baseline="0" dirty="0" smtClean="0">
                          <a:ln>
                            <a:noFill/>
                          </a:ln>
                          <a:solidFill>
                            <a:schemeClr val="tx1"/>
                          </a:solidFill>
                          <a:effectLst/>
                          <a:latin typeface="Arial" pitchFamily="34" charset="0"/>
                        </a:rPr>
                        <a:t>t</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pitchFamily="34" charset="0"/>
                        </a:rPr>
                        <a:t>1=1+t</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p:txBody>
          <a:bodyPr/>
          <a:lstStyle/>
          <a:p>
            <a:pPr>
              <a:defRPr/>
            </a:pPr>
            <a:r>
              <a:rPr lang="en-US" smtClean="0"/>
              <a:t>JLM 20101208</a:t>
            </a:r>
            <a:endParaRPr lang="en-US"/>
          </a:p>
        </p:txBody>
      </p:sp>
      <p:sp>
        <p:nvSpPr>
          <p:cNvPr id="41987" name="Slide Number Placeholder 5"/>
          <p:cNvSpPr>
            <a:spLocks noGrp="1"/>
          </p:cNvSpPr>
          <p:nvPr>
            <p:ph type="sldNum" sz="quarter" idx="12"/>
          </p:nvPr>
        </p:nvSpPr>
        <p:spPr/>
        <p:txBody>
          <a:bodyPr/>
          <a:lstStyle/>
          <a:p>
            <a:pPr>
              <a:defRPr/>
            </a:pPr>
            <a:fld id="{E5F4F047-713E-4D98-9A5D-9EAC1CAC730F}" type="slidenum">
              <a:rPr lang="en-US"/>
              <a:pPr>
                <a:defRPr/>
              </a:pPr>
              <a:t>30</a:t>
            </a:fld>
            <a:endParaRPr lang="en-US"/>
          </a:p>
        </p:txBody>
      </p:sp>
      <p:sp>
        <p:nvSpPr>
          <p:cNvPr id="260100" name="Rectangle 2"/>
          <p:cNvSpPr>
            <a:spLocks noGrp="1" noChangeArrowheads="1"/>
          </p:cNvSpPr>
          <p:nvPr>
            <p:ph type="title"/>
          </p:nvPr>
        </p:nvSpPr>
        <p:spPr>
          <a:xfrm>
            <a:off x="685800" y="228600"/>
            <a:ext cx="7772400" cy="838200"/>
          </a:xfrm>
        </p:spPr>
        <p:txBody>
          <a:bodyPr/>
          <a:lstStyle/>
          <a:p>
            <a:r>
              <a:rPr lang="en-US" altLang="zh-TW" sz="3200" smtClean="0">
                <a:ea typeface="PMingLiU" pitchFamily="18" charset="-120"/>
              </a:rPr>
              <a:t>XL at Degree </a:t>
            </a:r>
            <a:r>
              <a:rPr lang="en-US" altLang="zh-TW" sz="3200" i="1" smtClean="0">
                <a:ea typeface="PMingLiU" pitchFamily="18" charset="-120"/>
              </a:rPr>
              <a:t>D</a:t>
            </a:r>
          </a:p>
        </p:txBody>
      </p:sp>
      <p:sp>
        <p:nvSpPr>
          <p:cNvPr id="260101" name="Rectangle 3"/>
          <p:cNvSpPr>
            <a:spLocks noGrp="1" noChangeArrowheads="1"/>
          </p:cNvSpPr>
          <p:nvPr>
            <p:ph type="body" idx="1"/>
          </p:nvPr>
        </p:nvSpPr>
        <p:spPr>
          <a:xfrm>
            <a:off x="381000" y="1752600"/>
            <a:ext cx="8382000" cy="4572000"/>
          </a:xfrm>
        </p:spPr>
        <p:txBody>
          <a:bodyPr/>
          <a:lstStyle/>
          <a:p>
            <a:pPr>
              <a:lnSpc>
                <a:spcPct val="90000"/>
              </a:lnSpc>
            </a:pPr>
            <a:r>
              <a:rPr lang="en-US" altLang="zh-TW" sz="2000" dirty="0" smtClean="0">
                <a:ea typeface="PMingLiU" pitchFamily="18" charset="-120"/>
              </a:rPr>
              <a:t>XL only operates on </a:t>
            </a:r>
            <a:r>
              <a:rPr lang="en-US" altLang="zh-TW" sz="2000" i="1" dirty="0" smtClean="0">
                <a:ea typeface="PMingLiU" pitchFamily="18" charset="-120"/>
              </a:rPr>
              <a:t>determined</a:t>
            </a:r>
            <a:r>
              <a:rPr lang="en-US" altLang="zh-TW" sz="2000" dirty="0" smtClean="0">
                <a:ea typeface="PMingLiU" pitchFamily="18" charset="-120"/>
              </a:rPr>
              <a:t> (</a:t>
            </a:r>
            <a:r>
              <a:rPr lang="en-US" altLang="zh-TW" sz="2000" i="1" dirty="0" smtClean="0">
                <a:ea typeface="PMingLiU" pitchFamily="18" charset="-120"/>
              </a:rPr>
              <a:t>n</a:t>
            </a:r>
            <a:r>
              <a:rPr lang="en-US" altLang="zh-TW" sz="2000" dirty="0" smtClean="0">
                <a:ea typeface="PMingLiU" pitchFamily="18" charset="-120"/>
              </a:rPr>
              <a:t>=</a:t>
            </a:r>
            <a:r>
              <a:rPr lang="en-US" altLang="zh-TW" sz="2000" i="1" dirty="0" smtClean="0">
                <a:ea typeface="PMingLiU" pitchFamily="18" charset="-120"/>
              </a:rPr>
              <a:t>m</a:t>
            </a:r>
            <a:r>
              <a:rPr lang="en-US" altLang="zh-TW" sz="2000" dirty="0" smtClean="0">
                <a:ea typeface="PMingLiU" pitchFamily="18" charset="-120"/>
              </a:rPr>
              <a:t>) or </a:t>
            </a:r>
            <a:r>
              <a:rPr lang="en-US" altLang="zh-TW" sz="2000" i="1" dirty="0" smtClean="0">
                <a:ea typeface="PMingLiU" pitchFamily="18" charset="-120"/>
              </a:rPr>
              <a:t>over-determined</a:t>
            </a:r>
            <a:r>
              <a:rPr lang="en-US" altLang="zh-TW" sz="2000" dirty="0" smtClean="0">
                <a:ea typeface="PMingLiU" pitchFamily="18" charset="-120"/>
              </a:rPr>
              <a:t> (</a:t>
            </a:r>
            <a:r>
              <a:rPr lang="en-US" altLang="zh-TW" sz="2000" i="1" dirty="0" smtClean="0">
                <a:ea typeface="PMingLiU" pitchFamily="18" charset="-120"/>
              </a:rPr>
              <a:t>n</a:t>
            </a:r>
            <a:r>
              <a:rPr lang="en-US" altLang="zh-TW" sz="2000" dirty="0" smtClean="0">
                <a:ea typeface="PMingLiU" pitchFamily="18" charset="-120"/>
              </a:rPr>
              <a:t>&lt;</a:t>
            </a:r>
            <a:r>
              <a:rPr lang="en-US" altLang="zh-TW" sz="2000" i="1" dirty="0" smtClean="0">
                <a:ea typeface="PMingLiU" pitchFamily="18" charset="-120"/>
              </a:rPr>
              <a:t>m</a:t>
            </a:r>
            <a:r>
              <a:rPr lang="en-US" altLang="zh-TW" sz="2000" dirty="0" smtClean="0">
                <a:ea typeface="PMingLiU" pitchFamily="18" charset="-120"/>
              </a:rPr>
              <a:t>) systems.</a:t>
            </a:r>
          </a:p>
          <a:p>
            <a:pPr>
              <a:lnSpc>
                <a:spcPct val="90000"/>
              </a:lnSpc>
            </a:pPr>
            <a:r>
              <a:rPr lang="en-US" altLang="zh-TW" sz="2000" dirty="0" smtClean="0">
                <a:ea typeface="PMingLiU" pitchFamily="18" charset="-120"/>
              </a:rPr>
              <a:t>Select an appropriate degree </a:t>
            </a:r>
            <a:r>
              <a:rPr lang="en-US" altLang="zh-TW" sz="2000" i="1" dirty="0" smtClean="0">
                <a:ea typeface="PMingLiU" pitchFamily="18" charset="-120"/>
              </a:rPr>
              <a:t>D</a:t>
            </a:r>
            <a:r>
              <a:rPr lang="en-US" altLang="zh-TW" sz="2000" dirty="0" smtClean="0">
                <a:ea typeface="PMingLiU" pitchFamily="18" charset="-120"/>
              </a:rPr>
              <a:t> before performing XL.</a:t>
            </a:r>
          </a:p>
          <a:p>
            <a:pPr>
              <a:lnSpc>
                <a:spcPct val="90000"/>
              </a:lnSpc>
            </a:pPr>
            <a:r>
              <a:rPr lang="en-US" altLang="zh-TW" sz="2000" dirty="0" smtClean="0">
                <a:ea typeface="PMingLiU" pitchFamily="18" charset="-120"/>
              </a:rPr>
              <a:t>Given a large system of equations, it is difficult to find optimal </a:t>
            </a:r>
            <a:r>
              <a:rPr lang="en-US" altLang="zh-TW" sz="2000" i="1" dirty="0" smtClean="0">
                <a:ea typeface="PMingLiU" pitchFamily="18" charset="-120"/>
              </a:rPr>
              <a:t>D</a:t>
            </a:r>
            <a:r>
              <a:rPr lang="en-US" altLang="zh-TW" sz="2000" dirty="0" smtClean="0">
                <a:ea typeface="PMingLiU" pitchFamily="18" charset="-120"/>
              </a:rPr>
              <a:t>.</a:t>
            </a:r>
          </a:p>
          <a:p>
            <a:pPr>
              <a:lnSpc>
                <a:spcPct val="90000"/>
              </a:lnSpc>
            </a:pPr>
            <a:r>
              <a:rPr lang="en-US" altLang="zh-TW" sz="2000" dirty="0" smtClean="0">
                <a:ea typeface="PMingLiU" pitchFamily="18" charset="-120"/>
              </a:rPr>
              <a:t>XL succeeds when m</a:t>
            </a:r>
            <a:r>
              <a:rPr lang="en-US" sz="2000" dirty="0" smtClean="0">
                <a:latin typeface="Math1Mono"/>
              </a:rPr>
              <a:t>≤</a:t>
            </a:r>
            <a:r>
              <a:rPr lang="en-US" altLang="zh-TW" sz="2000" dirty="0" smtClean="0">
                <a:ea typeface="PMingLiU" pitchFamily="18" charset="-120"/>
              </a:rPr>
              <a:t>n</a:t>
            </a:r>
            <a:r>
              <a:rPr lang="en-US" altLang="zh-TW" sz="2000" baseline="30000" dirty="0" smtClean="0">
                <a:ea typeface="PMingLiU" pitchFamily="18" charset="-120"/>
              </a:rPr>
              <a:t>2</a:t>
            </a:r>
            <a:r>
              <a:rPr lang="en-US" altLang="zh-TW" sz="2000" dirty="0" smtClean="0">
                <a:ea typeface="PMingLiU" pitchFamily="18" charset="-120"/>
              </a:rPr>
              <a:t>/(D(D-1)).  </a:t>
            </a:r>
            <a:r>
              <a:rPr lang="en-US" altLang="zh-TW" sz="2000" dirty="0" err="1" smtClean="0">
                <a:ea typeface="PMingLiU" pitchFamily="18" charset="-120"/>
              </a:rPr>
              <a:t>D</a:t>
            </a:r>
            <a:r>
              <a:rPr lang="en-US" sz="2000" dirty="0" err="1" smtClean="0">
                <a:latin typeface="Math1Mono"/>
              </a:rPr>
              <a:t>≤</a:t>
            </a:r>
            <a:r>
              <a:rPr lang="en-US" altLang="zh-TW" sz="2000" dirty="0" err="1" smtClean="0">
                <a:ea typeface="PMingLiU" pitchFamily="18" charset="-120"/>
              </a:rPr>
              <a:t>n</a:t>
            </a:r>
            <a:r>
              <a:rPr lang="en-US" altLang="zh-TW" sz="2000" dirty="0" smtClean="0">
                <a:ea typeface="PMingLiU" pitchFamily="18" charset="-120"/>
              </a:rPr>
              <a:t>/</a:t>
            </a:r>
            <a:r>
              <a:rPr lang="en-US" altLang="zh-TW" sz="2000" dirty="0" smtClean="0">
                <a:latin typeface="Math1Mono"/>
                <a:ea typeface="PMingLiU" pitchFamily="18" charset="-120"/>
              </a:rPr>
              <a:t>√</a:t>
            </a:r>
            <a:r>
              <a:rPr lang="en-US" altLang="zh-TW" sz="2000" dirty="0" smtClean="0">
                <a:ea typeface="PMingLiU" pitchFamily="18" charset="-120"/>
              </a:rPr>
              <a:t>m</a:t>
            </a:r>
          </a:p>
          <a:p>
            <a:pPr>
              <a:lnSpc>
                <a:spcPct val="90000"/>
              </a:lnSpc>
            </a:pPr>
            <a:r>
              <a:rPr lang="en-US" altLang="zh-TW" sz="2400" dirty="0" smtClean="0">
                <a:ea typeface="PMingLiU" pitchFamily="18" charset="-120"/>
              </a:rPr>
              <a:t>[</a:t>
            </a:r>
            <a:r>
              <a:rPr lang="en-US" altLang="zh-TW" sz="2000" dirty="0" smtClean="0">
                <a:ea typeface="PMingLiU" pitchFamily="18" charset="-120"/>
              </a:rPr>
              <a:t>CKPS] gives a rough estimate and some simulation results.</a:t>
            </a:r>
          </a:p>
          <a:p>
            <a:pPr lvl="1">
              <a:lnSpc>
                <a:spcPct val="90000"/>
              </a:lnSpc>
            </a:pPr>
            <a:r>
              <a:rPr lang="en-US" altLang="zh-TW" sz="1800" dirty="0" smtClean="0">
                <a:ea typeface="PMingLiU" pitchFamily="18" charset="-120"/>
              </a:rPr>
              <a:t>m=n, D</a:t>
            </a:r>
            <a:r>
              <a:rPr lang="en-US" altLang="zh-TW" sz="2000" dirty="0" smtClean="0">
                <a:ea typeface="PMingLiU" pitchFamily="18" charset="-120"/>
              </a:rPr>
              <a:t>~2</a:t>
            </a:r>
            <a:r>
              <a:rPr lang="en-US" altLang="zh-TW" sz="2000" baseline="30000" dirty="0" smtClean="0">
                <a:ea typeface="PMingLiU" pitchFamily="18" charset="-120"/>
              </a:rPr>
              <a:t>n</a:t>
            </a:r>
          </a:p>
          <a:p>
            <a:pPr lvl="1">
              <a:lnSpc>
                <a:spcPct val="90000"/>
              </a:lnSpc>
            </a:pPr>
            <a:r>
              <a:rPr lang="en-US" altLang="zh-TW" sz="1800" dirty="0" smtClean="0">
                <a:ea typeface="PMingLiU" pitchFamily="18" charset="-120"/>
              </a:rPr>
              <a:t>m=n+1, </a:t>
            </a:r>
            <a:r>
              <a:rPr lang="en-US" altLang="zh-TW" sz="1800" dirty="0" err="1" smtClean="0">
                <a:ea typeface="PMingLiU" pitchFamily="18" charset="-120"/>
              </a:rPr>
              <a:t>D</a:t>
            </a:r>
            <a:r>
              <a:rPr lang="en-US" altLang="zh-TW" sz="2000" dirty="0" err="1" smtClean="0">
                <a:ea typeface="PMingLiU" pitchFamily="18" charset="-120"/>
              </a:rPr>
              <a:t>~n</a:t>
            </a:r>
            <a:endParaRPr lang="en-US" altLang="zh-TW" sz="2000" baseline="30000" dirty="0" smtClean="0">
              <a:ea typeface="PMingLiU" pitchFamily="18" charset="-120"/>
            </a:endParaRPr>
          </a:p>
          <a:p>
            <a:pPr lvl="1">
              <a:lnSpc>
                <a:spcPct val="90000"/>
              </a:lnSpc>
            </a:pPr>
            <a:r>
              <a:rPr lang="en-US" altLang="zh-TW" sz="1800" dirty="0" smtClean="0">
                <a:ea typeface="PMingLiU" pitchFamily="18" charset="-120"/>
              </a:rPr>
              <a:t>m=n, D</a:t>
            </a:r>
            <a:r>
              <a:rPr lang="en-US" altLang="zh-TW" sz="2000" dirty="0" smtClean="0">
                <a:ea typeface="PMingLiU" pitchFamily="18" charset="-120"/>
              </a:rPr>
              <a:t>~</a:t>
            </a:r>
            <a:r>
              <a:rPr lang="en-US" altLang="zh-TW" sz="1800" dirty="0">
                <a:latin typeface="Math1Mono"/>
                <a:ea typeface="PMingLiU" pitchFamily="18" charset="-120"/>
              </a:rPr>
              <a:t> </a:t>
            </a:r>
            <a:r>
              <a:rPr lang="en-US" altLang="zh-TW" sz="1800" dirty="0" smtClean="0">
                <a:latin typeface="Math1Mono"/>
                <a:ea typeface="PMingLiU" pitchFamily="18" charset="-120"/>
              </a:rPr>
              <a:t>√</a:t>
            </a:r>
            <a:r>
              <a:rPr lang="en-US" altLang="zh-TW" sz="2000" dirty="0" smtClean="0">
                <a:ea typeface="PMingLiU" pitchFamily="18" charset="-120"/>
              </a:rPr>
              <a:t>n</a:t>
            </a:r>
            <a:endParaRPr lang="en-US" altLang="zh-TW" sz="2000" baseline="30000" dirty="0" smtClean="0">
              <a:ea typeface="PMingLiU" pitchFamily="18" charset="-120"/>
            </a:endParaRPr>
          </a:p>
          <a:p>
            <a:pPr lvl="1">
              <a:lnSpc>
                <a:spcPct val="90000"/>
              </a:lnSpc>
            </a:pPr>
            <a:r>
              <a:rPr lang="en-US" altLang="zh-TW" sz="1800" dirty="0" smtClean="0">
                <a:ea typeface="PMingLiU" pitchFamily="18" charset="-120"/>
              </a:rPr>
              <a:t>m= </a:t>
            </a:r>
            <a:r>
              <a:rPr lang="en-US" altLang="zh-TW" sz="1800" dirty="0" smtClean="0">
                <a:latin typeface="Math1Mono"/>
                <a:ea typeface="PMingLiU" pitchFamily="18" charset="-120"/>
              </a:rPr>
              <a:t>e</a:t>
            </a:r>
            <a:r>
              <a:rPr lang="en-US" altLang="zh-TW" sz="1800" dirty="0" smtClean="0">
                <a:ea typeface="PMingLiU" pitchFamily="18" charset="-120"/>
              </a:rPr>
              <a:t>n</a:t>
            </a:r>
            <a:r>
              <a:rPr lang="en-US" altLang="zh-TW" sz="1800" baseline="30000" dirty="0" smtClean="0">
                <a:ea typeface="PMingLiU" pitchFamily="18" charset="-120"/>
              </a:rPr>
              <a:t>2</a:t>
            </a:r>
            <a:r>
              <a:rPr lang="en-US" altLang="zh-TW" sz="1800" dirty="0" smtClean="0">
                <a:ea typeface="PMingLiU" pitchFamily="18" charset="-120"/>
              </a:rPr>
              <a:t>, D</a:t>
            </a:r>
            <a:r>
              <a:rPr lang="en-US" altLang="zh-TW" sz="2000" dirty="0" smtClean="0">
                <a:ea typeface="PMingLiU" pitchFamily="18" charset="-120"/>
              </a:rPr>
              <a:t>~1/</a:t>
            </a:r>
            <a:r>
              <a:rPr lang="en-US" altLang="zh-TW" sz="1800" dirty="0" smtClean="0">
                <a:latin typeface="Math1Mono"/>
                <a:ea typeface="PMingLiU" pitchFamily="18" charset="-120"/>
              </a:rPr>
              <a:t>√e</a:t>
            </a:r>
            <a:endParaRPr lang="en-US" altLang="zh-TW" sz="2000" baseline="30000" dirty="0" smtClean="0">
              <a:latin typeface="Math1Mono"/>
              <a:ea typeface="PMingLiU" pitchFamily="18" charset="-120"/>
            </a:endParaRPr>
          </a:p>
          <a:p>
            <a:pPr lvl="1">
              <a:lnSpc>
                <a:spcPct val="90000"/>
              </a:lnSpc>
              <a:buFontTx/>
              <a:buNone/>
            </a:pPr>
            <a:endParaRPr lang="en-US" altLang="zh-TW" sz="2000" baseline="30000" dirty="0" smtClean="0">
              <a:ea typeface="PMingLiU" pitchFamily="18" charset="-120"/>
            </a:endParaRPr>
          </a:p>
          <a:p>
            <a:pPr lvl="1">
              <a:lnSpc>
                <a:spcPct val="90000"/>
              </a:lnSpc>
            </a:pPr>
            <a:endParaRPr lang="en-US" altLang="zh-TW" sz="1800" dirty="0" smtClean="0">
              <a:ea typeface="PMingLiU" pitchFamily="18" charset="-12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Date Placeholder 4"/>
          <p:cNvSpPr>
            <a:spLocks noGrp="1"/>
          </p:cNvSpPr>
          <p:nvPr>
            <p:ph type="dt" sz="quarter" idx="10"/>
          </p:nvPr>
        </p:nvSpPr>
        <p:spPr/>
        <p:txBody>
          <a:bodyPr/>
          <a:lstStyle/>
          <a:p>
            <a:pPr>
              <a:defRPr/>
            </a:pPr>
            <a:r>
              <a:rPr lang="en-US" smtClean="0"/>
              <a:t>JLM 20101208</a:t>
            </a:r>
            <a:endParaRPr lang="en-US"/>
          </a:p>
        </p:txBody>
      </p:sp>
      <p:sp>
        <p:nvSpPr>
          <p:cNvPr id="2052" name="Slide Number Placeholder 6"/>
          <p:cNvSpPr>
            <a:spLocks noGrp="1"/>
          </p:cNvSpPr>
          <p:nvPr>
            <p:ph type="sldNum" sz="quarter" idx="12"/>
          </p:nvPr>
        </p:nvSpPr>
        <p:spPr/>
        <p:txBody>
          <a:bodyPr/>
          <a:lstStyle/>
          <a:p>
            <a:pPr>
              <a:defRPr/>
            </a:pPr>
            <a:fld id="{F08EEF25-60F3-4059-8DEF-A5FE8E6CB427}" type="slidenum">
              <a:rPr lang="en-US"/>
              <a:pPr>
                <a:defRPr/>
              </a:pPr>
              <a:t>31</a:t>
            </a:fld>
            <a:endParaRPr lang="en-US"/>
          </a:p>
        </p:txBody>
      </p:sp>
      <p:sp>
        <p:nvSpPr>
          <p:cNvPr id="6149" name="Rectangle 2"/>
          <p:cNvSpPr>
            <a:spLocks noGrp="1" noChangeArrowheads="1"/>
          </p:cNvSpPr>
          <p:nvPr>
            <p:ph type="title"/>
          </p:nvPr>
        </p:nvSpPr>
        <p:spPr>
          <a:xfrm>
            <a:off x="685800" y="228600"/>
            <a:ext cx="7772400" cy="838200"/>
          </a:xfrm>
        </p:spPr>
        <p:txBody>
          <a:bodyPr/>
          <a:lstStyle/>
          <a:p>
            <a:r>
              <a:rPr lang="en-US" altLang="zh-TW" sz="3600" smtClean="0">
                <a:ea typeface="PMingLiU" pitchFamily="18" charset="-120"/>
              </a:rPr>
              <a:t>Time Complexity of XL</a:t>
            </a:r>
          </a:p>
        </p:txBody>
      </p:sp>
      <p:sp>
        <p:nvSpPr>
          <p:cNvPr id="6150" name="Rectangle 3"/>
          <p:cNvSpPr>
            <a:spLocks noGrp="1" noChangeArrowheads="1"/>
          </p:cNvSpPr>
          <p:nvPr>
            <p:ph type="body" sz="half" idx="1"/>
          </p:nvPr>
        </p:nvSpPr>
        <p:spPr>
          <a:xfrm>
            <a:off x="304800" y="1371600"/>
            <a:ext cx="8534400" cy="4302125"/>
          </a:xfrm>
        </p:spPr>
        <p:txBody>
          <a:bodyPr/>
          <a:lstStyle/>
          <a:p>
            <a:r>
              <a:rPr lang="en-US" altLang="zh-TW" sz="2400" dirty="0" smtClean="0">
                <a:ea typeface="PMingLiU" pitchFamily="18" charset="-120"/>
              </a:rPr>
              <a:t>Denote </a:t>
            </a:r>
            <a:r>
              <a:rPr lang="en-US" altLang="zh-TW" sz="2400" i="1" dirty="0" smtClean="0">
                <a:ea typeface="PMingLiU" pitchFamily="18" charset="-120"/>
              </a:rPr>
              <a:t>E</a:t>
            </a:r>
            <a:r>
              <a:rPr lang="en-US" altLang="zh-TW" sz="2400" dirty="0" smtClean="0">
                <a:ea typeface="PMingLiU" pitchFamily="18" charset="-120"/>
              </a:rPr>
              <a:t>(</a:t>
            </a:r>
            <a:r>
              <a:rPr lang="en-US" altLang="zh-TW" sz="2400" i="1" dirty="0" smtClean="0">
                <a:ea typeface="PMingLiU" pitchFamily="18" charset="-120"/>
              </a:rPr>
              <a:t>N</a:t>
            </a:r>
            <a:r>
              <a:rPr lang="en-US" altLang="zh-TW" sz="2400" dirty="0" smtClean="0">
                <a:ea typeface="PMingLiU" pitchFamily="18" charset="-120"/>
              </a:rPr>
              <a:t>, </a:t>
            </a:r>
            <a:r>
              <a:rPr lang="en-US" altLang="zh-TW" sz="2400" i="1" dirty="0" smtClean="0">
                <a:ea typeface="PMingLiU" pitchFamily="18" charset="-120"/>
              </a:rPr>
              <a:t>M</a:t>
            </a:r>
            <a:r>
              <a:rPr lang="en-US" altLang="zh-TW" sz="2400" dirty="0" smtClean="0">
                <a:ea typeface="PMingLiU" pitchFamily="18" charset="-120"/>
              </a:rPr>
              <a:t>) the complexity of elimination on </a:t>
            </a:r>
            <a:r>
              <a:rPr lang="en-US" altLang="zh-TW" sz="2400" i="1" dirty="0" smtClean="0">
                <a:ea typeface="PMingLiU" pitchFamily="18" charset="-120"/>
              </a:rPr>
              <a:t>N</a:t>
            </a:r>
            <a:r>
              <a:rPr lang="en-US" altLang="zh-TW" sz="2400" dirty="0" smtClean="0">
                <a:ea typeface="PMingLiU" pitchFamily="18" charset="-120"/>
              </a:rPr>
              <a:t> variables and </a:t>
            </a:r>
            <a:r>
              <a:rPr lang="en-US" altLang="zh-TW" sz="2400" i="1" dirty="0" smtClean="0">
                <a:ea typeface="PMingLiU" pitchFamily="18" charset="-120"/>
              </a:rPr>
              <a:t>M</a:t>
            </a:r>
            <a:r>
              <a:rPr lang="en-US" altLang="zh-TW" sz="2400" dirty="0" smtClean="0">
                <a:ea typeface="PMingLiU" pitchFamily="18" charset="-120"/>
              </a:rPr>
              <a:t> equations.</a:t>
            </a:r>
          </a:p>
          <a:p>
            <a:pPr>
              <a:buFontTx/>
              <a:buNone/>
            </a:pPr>
            <a:endParaRPr lang="en-US" altLang="zh-TW" sz="2400" dirty="0" smtClean="0">
              <a:ea typeface="PMingLiU" pitchFamily="18" charset="-120"/>
            </a:endParaRPr>
          </a:p>
          <a:p>
            <a:r>
              <a:rPr lang="en-US" altLang="zh-TW" sz="2400" i="1" dirty="0" smtClean="0">
                <a:ea typeface="PMingLiU" pitchFamily="18" charset="-120"/>
              </a:rPr>
              <a:t>C</a:t>
            </a:r>
            <a:r>
              <a:rPr lang="en-US" altLang="zh-TW" sz="2400" baseline="-25000" dirty="0" smtClean="0">
                <a:ea typeface="PMingLiU" pitchFamily="18" charset="-120"/>
              </a:rPr>
              <a:t>XL</a:t>
            </a:r>
            <a:r>
              <a:rPr lang="en-US" altLang="zh-TW" sz="2400" dirty="0" smtClean="0">
                <a:ea typeface="PMingLiU" pitchFamily="18" charset="-120"/>
              </a:rPr>
              <a:t>= </a:t>
            </a:r>
            <a:r>
              <a:rPr lang="en-US" altLang="zh-TW" sz="2400" i="1" dirty="0" smtClean="0">
                <a:ea typeface="PMingLiU" pitchFamily="18" charset="-120"/>
              </a:rPr>
              <a:t>E</a:t>
            </a:r>
            <a:r>
              <a:rPr lang="en-US" altLang="zh-TW" sz="2400" dirty="0" smtClean="0">
                <a:ea typeface="PMingLiU" pitchFamily="18" charset="-120"/>
              </a:rPr>
              <a:t>(</a:t>
            </a:r>
            <a:r>
              <a:rPr lang="en-US" altLang="zh-TW" sz="2400" i="1" dirty="0" smtClean="0">
                <a:ea typeface="PMingLiU" pitchFamily="18" charset="-120"/>
              </a:rPr>
              <a:t>T</a:t>
            </a:r>
            <a:r>
              <a:rPr lang="en-US" altLang="zh-TW" sz="2400" dirty="0" smtClean="0">
                <a:ea typeface="PMingLiU" pitchFamily="18" charset="-120"/>
              </a:rPr>
              <a:t>, </a:t>
            </a:r>
            <a:r>
              <a:rPr lang="en-US" altLang="zh-TW" sz="2400" i="1" dirty="0" smtClean="0">
                <a:ea typeface="PMingLiU" pitchFamily="18" charset="-120"/>
              </a:rPr>
              <a:t>R</a:t>
            </a:r>
            <a:r>
              <a:rPr lang="en-US" altLang="zh-TW" sz="2400" dirty="0" smtClean="0">
                <a:ea typeface="PMingLiU" pitchFamily="18" charset="-120"/>
              </a:rPr>
              <a:t>) = </a:t>
            </a:r>
            <a:r>
              <a:rPr lang="en-US" altLang="zh-TW" sz="2400" i="1" dirty="0" smtClean="0">
                <a:ea typeface="PMingLiU" pitchFamily="18" charset="-120"/>
              </a:rPr>
              <a:t>E</a:t>
            </a:r>
          </a:p>
          <a:p>
            <a:pPr lvl="1"/>
            <a:r>
              <a:rPr lang="en-US" altLang="zh-TW" sz="2000" i="1" dirty="0" smtClean="0">
                <a:ea typeface="PMingLiU" pitchFamily="18" charset="-120"/>
              </a:rPr>
              <a:t>T </a:t>
            </a:r>
            <a:r>
              <a:rPr lang="en-US" altLang="zh-TW" sz="2000" dirty="0" smtClean="0">
                <a:ea typeface="PMingLiU" pitchFamily="18" charset="-120"/>
              </a:rPr>
              <a:t>=  The</a:t>
            </a:r>
            <a:r>
              <a:rPr lang="en-US" altLang="zh-TW" sz="2000" i="1" dirty="0" smtClean="0">
                <a:ea typeface="PMingLiU" pitchFamily="18" charset="-120"/>
              </a:rPr>
              <a:t> </a:t>
            </a:r>
            <a:r>
              <a:rPr lang="en-US" altLang="zh-TW" sz="2000" dirty="0" smtClean="0">
                <a:ea typeface="PMingLiU" pitchFamily="18" charset="-120"/>
              </a:rPr>
              <a:t>number of monomials, including 1.</a:t>
            </a:r>
          </a:p>
          <a:p>
            <a:pPr lvl="1"/>
            <a:r>
              <a:rPr lang="en-US" altLang="zh-TW" sz="2000" i="1" dirty="0" smtClean="0">
                <a:ea typeface="PMingLiU" pitchFamily="18" charset="-120"/>
              </a:rPr>
              <a:t>R</a:t>
            </a:r>
            <a:r>
              <a:rPr lang="en-US" altLang="zh-TW" sz="2000" dirty="0" smtClean="0">
                <a:ea typeface="PMingLiU" pitchFamily="18" charset="-120"/>
              </a:rPr>
              <a:t> =  The number of equations.</a:t>
            </a:r>
          </a:p>
          <a:p>
            <a:pPr lvl="1">
              <a:buFontTx/>
              <a:buNone/>
            </a:pPr>
            <a:endParaRPr lang="en-US" altLang="zh-TW" sz="2000" dirty="0" smtClean="0">
              <a:ea typeface="PMingLiU" pitchFamily="18" charset="-120"/>
            </a:endParaRPr>
          </a:p>
          <a:p>
            <a:r>
              <a:rPr lang="en-US" altLang="zh-TW" sz="2400" i="1" dirty="0" smtClean="0">
                <a:ea typeface="PMingLiU" pitchFamily="18" charset="-120"/>
              </a:rPr>
              <a:t>T</a:t>
            </a:r>
            <a:r>
              <a:rPr lang="en-US" altLang="zh-TW" sz="2400" baseline="30000" dirty="0" smtClean="0">
                <a:ea typeface="PMingLiU" pitchFamily="18" charset="-120"/>
              </a:rPr>
              <a:t> 2.8</a:t>
            </a:r>
            <a:r>
              <a:rPr lang="en-US" altLang="zh-TW" sz="2400" dirty="0" smtClean="0">
                <a:ea typeface="PMingLiU" pitchFamily="18" charset="-120"/>
              </a:rPr>
              <a:t> was claimed for </a:t>
            </a:r>
            <a:r>
              <a:rPr lang="en-US" altLang="zh-TW" sz="2400" i="1" dirty="0" smtClean="0">
                <a:ea typeface="PMingLiU" pitchFamily="18" charset="-120"/>
              </a:rPr>
              <a:t>E</a:t>
            </a:r>
            <a:r>
              <a:rPr lang="en-US" altLang="zh-TW" sz="2400" dirty="0" smtClean="0">
                <a:ea typeface="PMingLiU" pitchFamily="18" charset="-120"/>
              </a:rPr>
              <a:t>(</a:t>
            </a:r>
            <a:r>
              <a:rPr lang="en-US" altLang="zh-TW" sz="2400" i="1" dirty="0" smtClean="0">
                <a:ea typeface="PMingLiU" pitchFamily="18" charset="-120"/>
              </a:rPr>
              <a:t>T</a:t>
            </a:r>
            <a:r>
              <a:rPr lang="en-US" altLang="zh-TW" sz="2400" dirty="0" smtClean="0">
                <a:ea typeface="PMingLiU" pitchFamily="18" charset="-120"/>
              </a:rPr>
              <a:t>, </a:t>
            </a:r>
            <a:r>
              <a:rPr lang="en-US" altLang="zh-TW" sz="2400" i="1" dirty="0" smtClean="0">
                <a:ea typeface="PMingLiU" pitchFamily="18" charset="-120"/>
              </a:rPr>
              <a:t>R</a:t>
            </a:r>
            <a:r>
              <a:rPr lang="en-US" altLang="zh-TW" sz="2400" dirty="0" smtClean="0">
                <a:ea typeface="PMingLiU" pitchFamily="18" charset="-120"/>
              </a:rPr>
              <a:t>) under </a:t>
            </a:r>
            <a:r>
              <a:rPr lang="en-US" altLang="zh-TW" sz="2400" dirty="0" err="1" smtClean="0">
                <a:ea typeface="PMingLiU" pitchFamily="18" charset="-120"/>
              </a:rPr>
              <a:t>Strassen’s</a:t>
            </a:r>
            <a:r>
              <a:rPr lang="en-US" altLang="zh-TW" sz="2400" dirty="0" smtClean="0">
                <a:ea typeface="PMingLiU" pitchFamily="18" charset="-120"/>
              </a:rPr>
              <a:t> blocking elimination algorithm.</a:t>
            </a:r>
          </a:p>
          <a:p>
            <a:pPr lvl="1"/>
            <a:r>
              <a:rPr lang="en-US" altLang="zh-TW" sz="2000" dirty="0" smtClean="0">
                <a:ea typeface="PMingLiU" pitchFamily="18" charset="-120"/>
              </a:rPr>
              <a:t>Not really suited to XL implementation.</a:t>
            </a:r>
            <a:endParaRPr lang="en-US" altLang="zh-TW" sz="2400" dirty="0" smtClean="0">
              <a:ea typeface="PMingLiU" pitchFamily="18" charset="-120"/>
            </a:endParaRPr>
          </a:p>
        </p:txBody>
      </p:sp>
      <p:graphicFrame>
        <p:nvGraphicFramePr>
          <p:cNvPr id="6146" name="Object 4"/>
          <p:cNvGraphicFramePr>
            <a:graphicFrameLocks noGrp="1" noChangeAspect="1"/>
          </p:cNvGraphicFramePr>
          <p:nvPr>
            <p:ph sz="half" idx="2"/>
          </p:nvPr>
        </p:nvGraphicFramePr>
        <p:xfrm>
          <a:off x="3124200" y="2514600"/>
          <a:ext cx="2438400" cy="620712"/>
        </p:xfrm>
        <a:graphic>
          <a:graphicData uri="http://schemas.openxmlformats.org/presentationml/2006/ole">
            <mc:AlternateContent xmlns:mc="http://schemas.openxmlformats.org/markup-compatibility/2006">
              <mc:Choice xmlns:v="urn:schemas-microsoft-com:vml" Requires="v">
                <p:oleObj spid="_x0000_s2084" name="Equation" r:id="rId3" imgW="1523880" imgH="482400" progId="Equation.3">
                  <p:embed/>
                </p:oleObj>
              </mc:Choice>
              <mc:Fallback>
                <p:oleObj name="Equation" r:id="rId3" imgW="1523880" imgH="482400" progId="Equation.3">
                  <p:embed/>
                  <p:pic>
                    <p:nvPicPr>
                      <p:cNvPr id="0" name="Picture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514600"/>
                        <a:ext cx="2438400" cy="620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p:txBody>
          <a:bodyPr/>
          <a:lstStyle/>
          <a:p>
            <a:pPr>
              <a:defRPr/>
            </a:pPr>
            <a:r>
              <a:rPr lang="en-US" smtClean="0"/>
              <a:t>JLM 20101208</a:t>
            </a:r>
            <a:endParaRPr lang="en-US"/>
          </a:p>
        </p:txBody>
      </p:sp>
      <p:sp>
        <p:nvSpPr>
          <p:cNvPr id="27651" name="Slide Number Placeholder 5"/>
          <p:cNvSpPr>
            <a:spLocks noGrp="1"/>
          </p:cNvSpPr>
          <p:nvPr>
            <p:ph type="sldNum" sz="quarter" idx="12"/>
          </p:nvPr>
        </p:nvSpPr>
        <p:spPr/>
        <p:txBody>
          <a:bodyPr/>
          <a:lstStyle/>
          <a:p>
            <a:pPr>
              <a:defRPr/>
            </a:pPr>
            <a:fld id="{B925AD33-F7FD-4373-8088-23448B676C06}" type="slidenum">
              <a:rPr lang="en-US"/>
              <a:pPr>
                <a:defRPr/>
              </a:pPr>
              <a:t>32</a:t>
            </a:fld>
            <a:endParaRPr lang="en-US"/>
          </a:p>
        </p:txBody>
      </p:sp>
      <p:sp>
        <p:nvSpPr>
          <p:cNvPr id="245764" name="Rectangle 2"/>
          <p:cNvSpPr>
            <a:spLocks noGrp="1" noChangeArrowheads="1"/>
          </p:cNvSpPr>
          <p:nvPr>
            <p:ph type="title"/>
          </p:nvPr>
        </p:nvSpPr>
        <p:spPr>
          <a:xfrm>
            <a:off x="685800" y="0"/>
            <a:ext cx="7772400" cy="838200"/>
          </a:xfrm>
        </p:spPr>
        <p:txBody>
          <a:bodyPr/>
          <a:lstStyle/>
          <a:p>
            <a:r>
              <a:rPr lang="en-US" sz="3600" dirty="0" smtClean="0"/>
              <a:t>Algebraic description of AES</a:t>
            </a:r>
          </a:p>
        </p:txBody>
      </p:sp>
      <p:sp>
        <p:nvSpPr>
          <p:cNvPr id="245765" name="Rectangle 3"/>
          <p:cNvSpPr>
            <a:spLocks noGrp="1" noChangeArrowheads="1"/>
          </p:cNvSpPr>
          <p:nvPr>
            <p:ph type="body" idx="1"/>
          </p:nvPr>
        </p:nvSpPr>
        <p:spPr>
          <a:xfrm>
            <a:off x="228600" y="1371600"/>
            <a:ext cx="8763000" cy="4572000"/>
          </a:xfrm>
        </p:spPr>
        <p:txBody>
          <a:bodyPr/>
          <a:lstStyle/>
          <a:p>
            <a:r>
              <a:rPr lang="en-US" sz="2400" dirty="0" smtClean="0"/>
              <a:t>M= CRL, is the linear map over GF(2) representing mix column, shift row and the linear equation.</a:t>
            </a:r>
          </a:p>
          <a:p>
            <a:r>
              <a:rPr lang="en-US" sz="2400" dirty="0" smtClean="0"/>
              <a:t>Minimal polynomials C: (x</a:t>
            </a:r>
            <a:r>
              <a:rPr lang="en-US" sz="2400" baseline="30000" dirty="0" smtClean="0"/>
              <a:t>4</a:t>
            </a:r>
            <a:r>
              <a:rPr lang="en-US" sz="2400" dirty="0" smtClean="0"/>
              <a:t>+1),R: (x</a:t>
            </a:r>
            <a:r>
              <a:rPr lang="en-US" sz="2400" baseline="30000" dirty="0" smtClean="0"/>
              <a:t>4</a:t>
            </a:r>
            <a:r>
              <a:rPr lang="en-US" sz="2400" dirty="0" smtClean="0"/>
              <a:t>+1) ,L: (x+1)</a:t>
            </a:r>
            <a:r>
              <a:rPr lang="en-US" sz="2400" baseline="30000" dirty="0" smtClean="0"/>
              <a:t>3</a:t>
            </a:r>
            <a:r>
              <a:rPr lang="en-US" sz="2400" dirty="0" smtClean="0"/>
              <a:t>,C: (x+1)</a:t>
            </a:r>
            <a:r>
              <a:rPr lang="en-US" sz="2400" baseline="30000" dirty="0" smtClean="0"/>
              <a:t>15</a:t>
            </a:r>
            <a:r>
              <a:rPr lang="en-US" sz="2400" dirty="0" smtClean="0"/>
              <a:t>. </a:t>
            </a:r>
          </a:p>
          <a:p>
            <a:r>
              <a:rPr lang="en-US" sz="2400" dirty="0" smtClean="0"/>
              <a:t>Single AES round is </a:t>
            </a:r>
            <a:r>
              <a:rPr lang="en-US" sz="2400" dirty="0" err="1" smtClean="0">
                <a:latin typeface="Math1" pitchFamily="2" charset="2"/>
              </a:rPr>
              <a:t>r</a:t>
            </a:r>
            <a:r>
              <a:rPr lang="en-US" sz="2400" baseline="-25000" dirty="0" err="1" smtClean="0">
                <a:latin typeface="Arial" pitchFamily="34" charset="0"/>
                <a:cs typeface="Arial" pitchFamily="34" charset="0"/>
              </a:rPr>
              <a:t>i</a:t>
            </a:r>
            <a:r>
              <a:rPr lang="en-US" sz="2400" dirty="0" smtClean="0"/>
              <a:t>(x)= M(x)</a:t>
            </a:r>
            <a:r>
              <a:rPr lang="en-US" sz="2400" baseline="30000" dirty="0" smtClean="0"/>
              <a:t>-1</a:t>
            </a:r>
            <a:r>
              <a:rPr lang="en-US" sz="2400" dirty="0" smtClean="0"/>
              <a:t>+(k)</a:t>
            </a:r>
            <a:r>
              <a:rPr lang="en-US" sz="2400" baseline="-25000" dirty="0" smtClean="0"/>
              <a:t>i</a:t>
            </a:r>
            <a:r>
              <a:rPr lang="en-US" sz="2400" dirty="0" smtClean="0"/>
              <a:t>+63</a:t>
            </a:r>
          </a:p>
          <a:p>
            <a:r>
              <a:rPr lang="en-US" sz="2400" dirty="0" smtClean="0"/>
              <a:t>Full AES (128) is:</a:t>
            </a:r>
          </a:p>
          <a:p>
            <a:pPr lvl="1"/>
            <a:r>
              <a:rPr lang="en-US" sz="2000" dirty="0" smtClean="0"/>
              <a:t>w</a:t>
            </a:r>
            <a:r>
              <a:rPr lang="en-US" sz="2000" baseline="-25000" dirty="0" smtClean="0"/>
              <a:t>0</a:t>
            </a:r>
            <a:r>
              <a:rPr lang="en-US" sz="2000" dirty="0" smtClean="0"/>
              <a:t>= p+(k)</a:t>
            </a:r>
            <a:r>
              <a:rPr lang="en-US" sz="2000" baseline="-25000" dirty="0" smtClean="0"/>
              <a:t>0</a:t>
            </a:r>
            <a:r>
              <a:rPr lang="en-US" sz="2000" dirty="0" smtClean="0"/>
              <a:t>+63</a:t>
            </a:r>
          </a:p>
          <a:p>
            <a:pPr lvl="1"/>
            <a:r>
              <a:rPr lang="en-US" sz="2000" dirty="0" err="1" smtClean="0"/>
              <a:t>w</a:t>
            </a:r>
            <a:r>
              <a:rPr lang="en-US" sz="2000" baseline="-25000" dirty="0" err="1" smtClean="0"/>
              <a:t>i</a:t>
            </a:r>
            <a:r>
              <a:rPr lang="en-US" sz="2000" dirty="0" smtClean="0"/>
              <a:t>= M(w</a:t>
            </a:r>
            <a:r>
              <a:rPr lang="en-US" sz="2000" baseline="-25000" dirty="0" smtClean="0"/>
              <a:t>i-1</a:t>
            </a:r>
            <a:r>
              <a:rPr lang="en-US" sz="2000" dirty="0" smtClean="0"/>
              <a:t>)</a:t>
            </a:r>
            <a:r>
              <a:rPr lang="en-US" sz="2000" baseline="30000" dirty="0" smtClean="0"/>
              <a:t>-1</a:t>
            </a:r>
            <a:r>
              <a:rPr lang="en-US" sz="2000" dirty="0" smtClean="0"/>
              <a:t>+(k)</a:t>
            </a:r>
            <a:r>
              <a:rPr lang="en-US" sz="2000" baseline="-25000" dirty="0" smtClean="0"/>
              <a:t>i</a:t>
            </a:r>
            <a:r>
              <a:rPr lang="en-US" sz="2000" dirty="0" smtClean="0"/>
              <a:t>+63, </a:t>
            </a:r>
            <a:r>
              <a:rPr lang="en-US" sz="2000" dirty="0" err="1" smtClean="0"/>
              <a:t>i</a:t>
            </a:r>
            <a:r>
              <a:rPr lang="en-US" sz="2000" dirty="0" smtClean="0"/>
              <a:t>=1,2,…9</a:t>
            </a:r>
          </a:p>
          <a:p>
            <a:pPr lvl="1"/>
            <a:r>
              <a:rPr lang="en-US" sz="2000" dirty="0" smtClean="0"/>
              <a:t>c=M*(w</a:t>
            </a:r>
            <a:r>
              <a:rPr lang="en-US" sz="2000" baseline="-25000" dirty="0" smtClean="0"/>
              <a:t>9</a:t>
            </a:r>
            <a:r>
              <a:rPr lang="en-US" sz="2000" dirty="0" smtClean="0"/>
              <a:t>)</a:t>
            </a:r>
            <a:r>
              <a:rPr lang="en-US" sz="2000" baseline="30000" dirty="0" smtClean="0"/>
              <a:t>-1</a:t>
            </a:r>
            <a:r>
              <a:rPr lang="en-US" sz="2000" dirty="0" smtClean="0"/>
              <a:t>+(k)</a:t>
            </a:r>
            <a:r>
              <a:rPr lang="en-US" sz="2000" baseline="-25000" dirty="0" smtClean="0"/>
              <a:t>10</a:t>
            </a:r>
            <a:r>
              <a:rPr lang="en-US" sz="2000" dirty="0" smtClean="0"/>
              <a:t>+63</a:t>
            </a:r>
          </a:p>
          <a:p>
            <a:r>
              <a:rPr lang="en-US" sz="2400" dirty="0" smtClean="0"/>
              <a:t>Rank of system is (equations)/(monomials).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p:txBody>
          <a:bodyPr/>
          <a:lstStyle/>
          <a:p>
            <a:pPr>
              <a:defRPr/>
            </a:pPr>
            <a:r>
              <a:rPr lang="en-US" smtClean="0"/>
              <a:t>JLM 20101208</a:t>
            </a:r>
            <a:endParaRPr lang="en-US"/>
          </a:p>
        </p:txBody>
      </p:sp>
      <p:sp>
        <p:nvSpPr>
          <p:cNvPr id="27651" name="Slide Number Placeholder 5"/>
          <p:cNvSpPr>
            <a:spLocks noGrp="1"/>
          </p:cNvSpPr>
          <p:nvPr>
            <p:ph type="sldNum" sz="quarter" idx="12"/>
          </p:nvPr>
        </p:nvSpPr>
        <p:spPr/>
        <p:txBody>
          <a:bodyPr/>
          <a:lstStyle/>
          <a:p>
            <a:pPr>
              <a:defRPr/>
            </a:pPr>
            <a:fld id="{B925AD33-F7FD-4373-8088-23448B676C06}" type="slidenum">
              <a:rPr lang="en-US"/>
              <a:pPr>
                <a:defRPr/>
              </a:pPr>
              <a:t>33</a:t>
            </a:fld>
            <a:endParaRPr lang="en-US"/>
          </a:p>
        </p:txBody>
      </p:sp>
      <p:sp>
        <p:nvSpPr>
          <p:cNvPr id="245764" name="Rectangle 2"/>
          <p:cNvSpPr>
            <a:spLocks noGrp="1" noChangeArrowheads="1"/>
          </p:cNvSpPr>
          <p:nvPr>
            <p:ph type="title"/>
          </p:nvPr>
        </p:nvSpPr>
        <p:spPr>
          <a:xfrm>
            <a:off x="381000" y="76200"/>
            <a:ext cx="8077200" cy="838200"/>
          </a:xfrm>
        </p:spPr>
        <p:txBody>
          <a:bodyPr/>
          <a:lstStyle/>
          <a:p>
            <a:r>
              <a:rPr lang="en-US" sz="3600" dirty="0" smtClean="0"/>
              <a:t>Resulting algebraic description of AES</a:t>
            </a:r>
          </a:p>
        </p:txBody>
      </p:sp>
      <p:sp>
        <p:nvSpPr>
          <p:cNvPr id="245765" name="Rectangle 3"/>
          <p:cNvSpPr>
            <a:spLocks noGrp="1" noChangeArrowheads="1"/>
          </p:cNvSpPr>
          <p:nvPr>
            <p:ph type="body" idx="1"/>
          </p:nvPr>
        </p:nvSpPr>
        <p:spPr>
          <a:xfrm>
            <a:off x="457200" y="1219200"/>
            <a:ext cx="8382000" cy="4572000"/>
          </a:xfrm>
        </p:spPr>
        <p:txBody>
          <a:bodyPr/>
          <a:lstStyle/>
          <a:p>
            <a:r>
              <a:rPr lang="en-US" sz="2400" dirty="0" smtClean="0"/>
              <a:t>If 8j+m component denoted by v</a:t>
            </a:r>
            <a:r>
              <a:rPr lang="en-US" sz="2400" baseline="-25000" dirty="0" smtClean="0"/>
              <a:t>(</a:t>
            </a:r>
            <a:r>
              <a:rPr lang="en-US" sz="2400" baseline="-25000" dirty="0" err="1" smtClean="0"/>
              <a:t>j,m</a:t>
            </a:r>
            <a:r>
              <a:rPr lang="en-US" sz="2400" baseline="-25000" dirty="0" smtClean="0"/>
              <a:t>)</a:t>
            </a:r>
            <a:r>
              <a:rPr lang="en-US" sz="2400" dirty="0" smtClean="0"/>
              <a:t>.</a:t>
            </a:r>
          </a:p>
          <a:p>
            <a:pPr lvl="1"/>
            <a:r>
              <a:rPr lang="en-US" sz="2400" dirty="0" smtClean="0"/>
              <a:t>0=w</a:t>
            </a:r>
            <a:r>
              <a:rPr lang="en-US" sz="2400" baseline="-25000" dirty="0" smtClean="0"/>
              <a:t>0,(</a:t>
            </a:r>
            <a:r>
              <a:rPr lang="en-US" sz="2400" baseline="-25000" dirty="0" err="1" smtClean="0"/>
              <a:t>j,m</a:t>
            </a:r>
            <a:r>
              <a:rPr lang="en-US" sz="2400" baseline="-25000" dirty="0" smtClean="0"/>
              <a:t>)</a:t>
            </a:r>
            <a:r>
              <a:rPr lang="en-US" sz="2400" dirty="0" smtClean="0"/>
              <a:t>+p</a:t>
            </a:r>
            <a:r>
              <a:rPr lang="en-US" sz="2400" baseline="-25000" dirty="0" smtClean="0"/>
              <a:t>(</a:t>
            </a:r>
            <a:r>
              <a:rPr lang="en-US" sz="2400" baseline="-25000" dirty="0" err="1" smtClean="0"/>
              <a:t>j,m</a:t>
            </a:r>
            <a:r>
              <a:rPr lang="en-US" sz="2400" baseline="-25000" dirty="0" smtClean="0"/>
              <a:t>)</a:t>
            </a:r>
            <a:r>
              <a:rPr lang="en-US" sz="2400" dirty="0" smtClean="0"/>
              <a:t>+k</a:t>
            </a:r>
            <a:r>
              <a:rPr lang="en-US" sz="2400" baseline="-25000" dirty="0" smtClean="0"/>
              <a:t>0,(</a:t>
            </a:r>
            <a:r>
              <a:rPr lang="en-US" sz="2400" baseline="-25000" dirty="0" err="1" smtClean="0"/>
              <a:t>j,m</a:t>
            </a:r>
            <a:r>
              <a:rPr lang="en-US" sz="2400" baseline="-25000" dirty="0" smtClean="0"/>
              <a:t>)</a:t>
            </a:r>
            <a:r>
              <a:rPr lang="en-US" sz="2400" dirty="0" smtClean="0"/>
              <a:t>.</a:t>
            </a:r>
          </a:p>
          <a:p>
            <a:pPr lvl="1"/>
            <a:r>
              <a:rPr lang="en-US" sz="2400" dirty="0" smtClean="0"/>
              <a:t>0=x</a:t>
            </a:r>
            <a:r>
              <a:rPr lang="en-US" sz="2400" baseline="-25000" dirty="0" smtClean="0"/>
              <a:t>i,(</a:t>
            </a:r>
            <a:r>
              <a:rPr lang="en-US" sz="2400" baseline="-25000" dirty="0" err="1" smtClean="0"/>
              <a:t>j,m</a:t>
            </a:r>
            <a:r>
              <a:rPr lang="en-US" sz="2400" baseline="-25000" dirty="0" smtClean="0"/>
              <a:t>)</a:t>
            </a:r>
            <a:r>
              <a:rPr lang="en-US" sz="2400" dirty="0" smtClean="0"/>
              <a:t> </a:t>
            </a:r>
            <a:r>
              <a:rPr lang="en-US" sz="2400" dirty="0" err="1" smtClean="0"/>
              <a:t>w</a:t>
            </a:r>
            <a:r>
              <a:rPr lang="en-US" sz="2400" baseline="-25000" dirty="0" err="1" smtClean="0"/>
              <a:t>i</a:t>
            </a:r>
            <a:r>
              <a:rPr lang="en-US" sz="2400" baseline="-25000" dirty="0" smtClean="0"/>
              <a:t>,(</a:t>
            </a:r>
            <a:r>
              <a:rPr lang="en-US" sz="2400" baseline="-25000" dirty="0" err="1" smtClean="0"/>
              <a:t>j,m</a:t>
            </a:r>
            <a:r>
              <a:rPr lang="en-US" sz="2400" baseline="-25000" dirty="0" smtClean="0"/>
              <a:t>)</a:t>
            </a:r>
            <a:r>
              <a:rPr lang="en-US" sz="2400" dirty="0" smtClean="0"/>
              <a:t>+1, </a:t>
            </a:r>
            <a:r>
              <a:rPr lang="en-US" sz="2400" dirty="0" err="1" smtClean="0"/>
              <a:t>i</a:t>
            </a:r>
            <a:r>
              <a:rPr lang="en-US" sz="2400" dirty="0" smtClean="0"/>
              <a:t>=1,2, …, 9.</a:t>
            </a:r>
          </a:p>
          <a:p>
            <a:pPr lvl="1"/>
            <a:r>
              <a:rPr lang="en-US" sz="2400" dirty="0" smtClean="0"/>
              <a:t>0=</a:t>
            </a:r>
            <a:r>
              <a:rPr lang="en-US" sz="2400" dirty="0" err="1" smtClean="0"/>
              <a:t>w</a:t>
            </a:r>
            <a:r>
              <a:rPr lang="en-US" sz="2400" baseline="-25000" dirty="0" err="1" smtClean="0"/>
              <a:t>i</a:t>
            </a:r>
            <a:r>
              <a:rPr lang="en-US" sz="2400" baseline="-25000" dirty="0" smtClean="0"/>
              <a:t>,(</a:t>
            </a:r>
            <a:r>
              <a:rPr lang="en-US" sz="2400" baseline="-25000" dirty="0" err="1" smtClean="0"/>
              <a:t>j,m</a:t>
            </a:r>
            <a:r>
              <a:rPr lang="en-US" sz="2400" baseline="-25000" dirty="0" smtClean="0"/>
              <a:t>)</a:t>
            </a:r>
            <a:r>
              <a:rPr lang="en-US" sz="2400" dirty="0" smtClean="0"/>
              <a:t>+(Mx</a:t>
            </a:r>
            <a:r>
              <a:rPr lang="en-US" sz="2400" baseline="-25000" dirty="0" smtClean="0"/>
              <a:t>i-1</a:t>
            </a:r>
            <a:r>
              <a:rPr lang="en-US" sz="2400" dirty="0" smtClean="0"/>
              <a:t>)</a:t>
            </a:r>
            <a:r>
              <a:rPr lang="en-US" sz="2400" baseline="-25000" dirty="0" smtClean="0"/>
              <a:t>(</a:t>
            </a:r>
            <a:r>
              <a:rPr lang="en-US" sz="2400" baseline="-25000" dirty="0" err="1" smtClean="0"/>
              <a:t>j,m</a:t>
            </a:r>
            <a:r>
              <a:rPr lang="en-US" sz="2400" baseline="-25000" dirty="0" smtClean="0"/>
              <a:t>)</a:t>
            </a:r>
            <a:r>
              <a:rPr lang="en-US" sz="2400" dirty="0" smtClean="0"/>
              <a:t>+</a:t>
            </a:r>
            <a:r>
              <a:rPr lang="en-US" sz="2400" dirty="0" err="1" smtClean="0"/>
              <a:t>k</a:t>
            </a:r>
            <a:r>
              <a:rPr lang="en-US" sz="2400" baseline="-25000" dirty="0" err="1" smtClean="0"/>
              <a:t>i</a:t>
            </a:r>
            <a:r>
              <a:rPr lang="en-US" sz="2400" baseline="-25000" dirty="0" smtClean="0"/>
              <a:t>,(</a:t>
            </a:r>
            <a:r>
              <a:rPr lang="en-US" sz="2400" baseline="-25000" dirty="0" err="1" smtClean="0"/>
              <a:t>j,m</a:t>
            </a:r>
            <a:r>
              <a:rPr lang="en-US" sz="2400" baseline="-25000" dirty="0" smtClean="0"/>
              <a:t>)</a:t>
            </a:r>
            <a:r>
              <a:rPr lang="en-US" sz="2400" dirty="0" smtClean="0"/>
              <a:t>, </a:t>
            </a:r>
            <a:r>
              <a:rPr lang="en-US" sz="2400" dirty="0" err="1" smtClean="0"/>
              <a:t>i</a:t>
            </a:r>
            <a:r>
              <a:rPr lang="en-US" sz="2400" dirty="0" smtClean="0"/>
              <a:t>= 1,2, …, 9.</a:t>
            </a:r>
          </a:p>
          <a:p>
            <a:pPr lvl="1"/>
            <a:r>
              <a:rPr lang="en-US" sz="2400" dirty="0" smtClean="0"/>
              <a:t>0=c</a:t>
            </a:r>
            <a:r>
              <a:rPr lang="en-US" sz="2400" baseline="-25000" dirty="0" smtClean="0"/>
              <a:t>(</a:t>
            </a:r>
            <a:r>
              <a:rPr lang="en-US" sz="2400" baseline="-25000" dirty="0" err="1" smtClean="0"/>
              <a:t>j,m</a:t>
            </a:r>
            <a:r>
              <a:rPr lang="en-US" sz="2400" baseline="-25000" dirty="0" smtClean="0"/>
              <a:t>)</a:t>
            </a:r>
            <a:r>
              <a:rPr lang="en-US" sz="2400" dirty="0" smtClean="0"/>
              <a:t>+(M*x</a:t>
            </a:r>
            <a:r>
              <a:rPr lang="en-US" sz="2400" baseline="-25000" dirty="0" smtClean="0"/>
              <a:t>9</a:t>
            </a:r>
            <a:r>
              <a:rPr lang="en-US" sz="2400" dirty="0" smtClean="0"/>
              <a:t>)</a:t>
            </a:r>
            <a:r>
              <a:rPr lang="en-US" sz="2400" baseline="-25000" dirty="0" smtClean="0"/>
              <a:t>(</a:t>
            </a:r>
            <a:r>
              <a:rPr lang="en-US" sz="2400" baseline="-25000" dirty="0" err="1" smtClean="0"/>
              <a:t>j,m</a:t>
            </a:r>
            <a:r>
              <a:rPr lang="en-US" sz="2400" baseline="-25000" dirty="0" smtClean="0"/>
              <a:t>)</a:t>
            </a:r>
            <a:r>
              <a:rPr lang="en-US" sz="2400" dirty="0" smtClean="0"/>
              <a:t>+k</a:t>
            </a:r>
            <a:r>
              <a:rPr lang="en-US" sz="2400" baseline="-25000" dirty="0" smtClean="0"/>
              <a:t>10,(</a:t>
            </a:r>
            <a:r>
              <a:rPr lang="en-US" sz="2400" baseline="-25000" dirty="0" err="1" smtClean="0"/>
              <a:t>j,m</a:t>
            </a:r>
            <a:r>
              <a:rPr lang="en-US" sz="2400" baseline="-25000" dirty="0" smtClean="0"/>
              <a:t>)</a:t>
            </a:r>
            <a:r>
              <a:rPr lang="en-US" sz="2400" dirty="0" smtClean="0"/>
              <a:t>.</a:t>
            </a:r>
          </a:p>
          <a:p>
            <a:endParaRPr lang="en-US" sz="2000" dirty="0" smtClean="0"/>
          </a:p>
          <a:p>
            <a:r>
              <a:rPr lang="en-US" sz="2000" dirty="0" smtClean="0"/>
              <a:t>This is a total of 10368 encryption equations over GF(2) involving 2560 state variables and 1728 key variables.  The equations come from 6400 inversion equations, 1408 linear diffusion operations and 2560 field equations.</a:t>
            </a:r>
          </a:p>
          <a:p>
            <a:r>
              <a:rPr lang="en-US" sz="2000" dirty="0" smtClean="0"/>
              <a:t>We could also calculate the key schedule equations.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p:txBody>
          <a:bodyPr/>
          <a:lstStyle/>
          <a:p>
            <a:pPr>
              <a:defRPr/>
            </a:pPr>
            <a:r>
              <a:rPr lang="en-US" smtClean="0"/>
              <a:t>JLM 20101208</a:t>
            </a:r>
            <a:endParaRPr lang="en-US"/>
          </a:p>
        </p:txBody>
      </p:sp>
      <p:sp>
        <p:nvSpPr>
          <p:cNvPr id="44035" name="Slide Number Placeholder 5"/>
          <p:cNvSpPr>
            <a:spLocks noGrp="1"/>
          </p:cNvSpPr>
          <p:nvPr>
            <p:ph type="sldNum" sz="quarter" idx="12"/>
          </p:nvPr>
        </p:nvSpPr>
        <p:spPr/>
        <p:txBody>
          <a:bodyPr/>
          <a:lstStyle/>
          <a:p>
            <a:pPr>
              <a:defRPr/>
            </a:pPr>
            <a:fld id="{C7A77BBB-937D-4169-A728-7EB4B5ADA8A9}" type="slidenum">
              <a:rPr lang="en-US"/>
              <a:pPr>
                <a:defRPr/>
              </a:pPr>
              <a:t>34</a:t>
            </a:fld>
            <a:endParaRPr lang="en-US"/>
          </a:p>
        </p:txBody>
      </p:sp>
      <p:sp>
        <p:nvSpPr>
          <p:cNvPr id="262148" name="Rectangle 2"/>
          <p:cNvSpPr>
            <a:spLocks noGrp="1" noChangeArrowheads="1"/>
          </p:cNvSpPr>
          <p:nvPr>
            <p:ph type="title"/>
          </p:nvPr>
        </p:nvSpPr>
        <p:spPr>
          <a:xfrm>
            <a:off x="685800" y="76200"/>
            <a:ext cx="7772400" cy="762000"/>
          </a:xfrm>
        </p:spPr>
        <p:txBody>
          <a:bodyPr/>
          <a:lstStyle/>
          <a:p>
            <a:r>
              <a:rPr lang="en-US" altLang="zh-TW" sz="3200" dirty="0" smtClean="0">
                <a:ea typeface="PMingLiU" pitchFamily="18" charset="-120"/>
              </a:rPr>
              <a:t>XL and AES from [CP]</a:t>
            </a:r>
          </a:p>
        </p:txBody>
      </p:sp>
      <p:sp>
        <p:nvSpPr>
          <p:cNvPr id="262149" name="Rectangle 3"/>
          <p:cNvSpPr>
            <a:spLocks noGrp="1" noChangeArrowheads="1"/>
          </p:cNvSpPr>
          <p:nvPr>
            <p:ph type="body" idx="1"/>
          </p:nvPr>
        </p:nvSpPr>
        <p:spPr>
          <a:xfrm>
            <a:off x="533400" y="1295400"/>
            <a:ext cx="8153400" cy="4624388"/>
          </a:xfrm>
        </p:spPr>
        <p:txBody>
          <a:bodyPr/>
          <a:lstStyle/>
          <a:p>
            <a:r>
              <a:rPr lang="en-US" altLang="zh-TW" sz="2000" dirty="0" smtClean="0">
                <a:ea typeface="PMingLiU" pitchFamily="18" charset="-120"/>
              </a:rPr>
              <a:t>S Box is map from GF(2</a:t>
            </a:r>
            <a:r>
              <a:rPr lang="en-US" altLang="zh-TW" sz="2000" baseline="30000" dirty="0" smtClean="0">
                <a:ea typeface="PMingLiU" pitchFamily="18" charset="-120"/>
              </a:rPr>
              <a:t>8</a:t>
            </a:r>
            <a:r>
              <a:rPr lang="en-US" altLang="zh-TW" sz="2000" dirty="0" smtClean="0">
                <a:ea typeface="PMingLiU" pitchFamily="18" charset="-120"/>
              </a:rPr>
              <a:t>) </a:t>
            </a:r>
            <a:r>
              <a:rPr lang="en-US" altLang="zh-TW" sz="2000" dirty="0" smtClean="0">
                <a:ea typeface="PMingLiU" pitchFamily="18" charset="-120"/>
                <a:sym typeface="Wingdings" pitchFamily="2" charset="2"/>
              </a:rPr>
              <a:t> </a:t>
            </a:r>
            <a:r>
              <a:rPr lang="en-US" altLang="zh-TW" sz="2000" dirty="0" smtClean="0">
                <a:ea typeface="PMingLiU" pitchFamily="18" charset="-120"/>
              </a:rPr>
              <a:t>GF(2</a:t>
            </a:r>
            <a:r>
              <a:rPr lang="en-US" altLang="zh-TW" sz="2000" baseline="30000" dirty="0" smtClean="0">
                <a:ea typeface="PMingLiU" pitchFamily="18" charset="-120"/>
              </a:rPr>
              <a:t>8</a:t>
            </a:r>
            <a:r>
              <a:rPr lang="en-US" altLang="zh-TW" sz="2000" dirty="0" smtClean="0">
                <a:ea typeface="PMingLiU" pitchFamily="18" charset="-120"/>
              </a:rPr>
              <a:t>) </a:t>
            </a:r>
            <a:r>
              <a:rPr lang="en-US" altLang="zh-TW" sz="2000" dirty="0" smtClean="0">
                <a:ea typeface="PMingLiU" pitchFamily="18" charset="-120"/>
                <a:sym typeface="Wingdings" pitchFamily="2" charset="2"/>
              </a:rPr>
              <a:t>.</a:t>
            </a:r>
          </a:p>
          <a:p>
            <a:r>
              <a:rPr lang="en-US" altLang="zh-TW" sz="2000" dirty="0" smtClean="0">
                <a:ea typeface="PMingLiU" pitchFamily="18" charset="-120"/>
                <a:sym typeface="Wingdings" pitchFamily="2" charset="2"/>
              </a:rPr>
              <a:t>Remaining operations are linear diffusion</a:t>
            </a:r>
          </a:p>
          <a:p>
            <a:r>
              <a:rPr lang="en-US" altLang="zh-TW" sz="2000" dirty="0" smtClean="0">
                <a:ea typeface="PMingLiU" pitchFamily="18" charset="-120"/>
                <a:sym typeface="Wingdings" pitchFamily="2" charset="2"/>
              </a:rPr>
              <a:t>s=8 (size of substitution box), r=24, t=41.</a:t>
            </a:r>
          </a:p>
          <a:p>
            <a:r>
              <a:rPr lang="en-US" altLang="zh-TW" sz="2000" dirty="0" err="1" smtClean="0">
                <a:ea typeface="PMingLiU" pitchFamily="18" charset="-120"/>
                <a:sym typeface="Wingdings" pitchFamily="2" charset="2"/>
              </a:rPr>
              <a:t>k</a:t>
            </a:r>
            <a:r>
              <a:rPr lang="en-US" altLang="zh-TW" sz="2000" baseline="-25000" dirty="0" err="1" smtClean="0">
                <a:ea typeface="PMingLiU" pitchFamily="18" charset="-120"/>
                <a:sym typeface="Wingdings" pitchFamily="2" charset="2"/>
              </a:rPr>
              <a:t>ij</a:t>
            </a:r>
            <a:r>
              <a:rPr lang="en-US" altLang="zh-TW" sz="2000" dirty="0" smtClean="0">
                <a:ea typeface="PMingLiU" pitchFamily="18" charset="-120"/>
                <a:sym typeface="Wingdings" pitchFamily="2" charset="2"/>
              </a:rPr>
              <a:t>: key bits, </a:t>
            </a:r>
            <a:r>
              <a:rPr lang="en-US" altLang="zh-TW" sz="2000" dirty="0" err="1" smtClean="0">
                <a:ea typeface="PMingLiU" pitchFamily="18" charset="-120"/>
                <a:sym typeface="Wingdings" pitchFamily="2" charset="2"/>
              </a:rPr>
              <a:t>i</a:t>
            </a:r>
            <a:r>
              <a:rPr lang="en-US" altLang="zh-TW" sz="2000" dirty="0" smtClean="0">
                <a:ea typeface="PMingLiU" pitchFamily="18" charset="-120"/>
                <a:sym typeface="Wingdings" pitchFamily="2" charset="2"/>
              </a:rPr>
              <a:t>=1,2,…,N</a:t>
            </a:r>
            <a:r>
              <a:rPr lang="en-US" altLang="zh-TW" sz="2000" baseline="-25000" dirty="0" smtClean="0">
                <a:ea typeface="PMingLiU" pitchFamily="18" charset="-120"/>
                <a:sym typeface="Wingdings" pitchFamily="2" charset="2"/>
              </a:rPr>
              <a:t>r</a:t>
            </a:r>
            <a:r>
              <a:rPr lang="en-US" altLang="zh-TW" sz="2000" dirty="0" smtClean="0">
                <a:ea typeface="PMingLiU" pitchFamily="18" charset="-120"/>
                <a:sym typeface="Wingdings" pitchFamily="2" charset="2"/>
              </a:rPr>
              <a:t>+1; B= 4N</a:t>
            </a:r>
            <a:r>
              <a:rPr lang="en-US" altLang="zh-TW" sz="2000" baseline="-25000" dirty="0" smtClean="0">
                <a:ea typeface="PMingLiU" pitchFamily="18" charset="-120"/>
                <a:sym typeface="Wingdings" pitchFamily="2" charset="2"/>
              </a:rPr>
              <a:t>b</a:t>
            </a:r>
            <a:r>
              <a:rPr lang="en-US" altLang="zh-TW" sz="2000" dirty="0" smtClean="0">
                <a:ea typeface="PMingLiU" pitchFamily="18" charset="-120"/>
                <a:sym typeface="Wingdings" pitchFamily="2" charset="2"/>
              </a:rPr>
              <a:t>; j= 1,2,…, </a:t>
            </a:r>
            <a:r>
              <a:rPr lang="en-US" altLang="zh-TW" sz="2000" dirty="0" err="1" smtClean="0">
                <a:ea typeface="PMingLiU" pitchFamily="18" charset="-120"/>
                <a:sym typeface="Wingdings" pitchFamily="2" charset="2"/>
              </a:rPr>
              <a:t>sB</a:t>
            </a:r>
            <a:r>
              <a:rPr lang="en-US" altLang="zh-TW" sz="2000" dirty="0" smtClean="0">
                <a:ea typeface="PMingLiU" pitchFamily="18" charset="-120"/>
                <a:sym typeface="Wingdings" pitchFamily="2" charset="2"/>
              </a:rPr>
              <a:t> [N</a:t>
            </a:r>
            <a:r>
              <a:rPr lang="en-US" altLang="zh-TW" sz="2000" baseline="-25000" dirty="0" smtClean="0">
                <a:ea typeface="PMingLiU" pitchFamily="18" charset="-120"/>
                <a:sym typeface="Wingdings" pitchFamily="2" charset="2"/>
              </a:rPr>
              <a:t>r</a:t>
            </a:r>
            <a:r>
              <a:rPr lang="en-US" altLang="zh-TW" sz="2000" dirty="0" smtClean="0">
                <a:ea typeface="PMingLiU" pitchFamily="18" charset="-120"/>
                <a:sym typeface="Wingdings" pitchFamily="2" charset="2"/>
              </a:rPr>
              <a:t>=10…14]</a:t>
            </a:r>
          </a:p>
          <a:p>
            <a:r>
              <a:rPr lang="en-US" altLang="zh-TW" sz="2000" dirty="0" err="1" smtClean="0">
                <a:ea typeface="PMingLiU" pitchFamily="18" charset="-120"/>
                <a:sym typeface="Wingdings" pitchFamily="2" charset="2"/>
              </a:rPr>
              <a:t>z</a:t>
            </a:r>
            <a:r>
              <a:rPr lang="en-US" altLang="zh-TW" sz="2000" baseline="-25000" dirty="0" err="1" smtClean="0">
                <a:ea typeface="PMingLiU" pitchFamily="18" charset="-120"/>
                <a:sym typeface="Wingdings" pitchFamily="2" charset="2"/>
              </a:rPr>
              <a:t>ij</a:t>
            </a:r>
            <a:r>
              <a:rPr lang="en-US" altLang="zh-TW" sz="2000" dirty="0" smtClean="0">
                <a:ea typeface="PMingLiU" pitchFamily="18" charset="-120"/>
                <a:sym typeface="Wingdings" pitchFamily="2" charset="2"/>
              </a:rPr>
              <a:t>: output bits x</a:t>
            </a:r>
            <a:r>
              <a:rPr lang="en-US" altLang="zh-TW" sz="2000" baseline="-25000" dirty="0" smtClean="0">
                <a:ea typeface="PMingLiU" pitchFamily="18" charset="-120"/>
                <a:sym typeface="Wingdings" pitchFamily="2" charset="2"/>
              </a:rPr>
              <a:t>i+1,j</a:t>
            </a:r>
            <a:r>
              <a:rPr lang="en-US" altLang="zh-TW" sz="2000" dirty="0" smtClean="0">
                <a:ea typeface="PMingLiU" pitchFamily="18" charset="-120"/>
                <a:sym typeface="Wingdings" pitchFamily="2" charset="2"/>
              </a:rPr>
              <a:t> =</a:t>
            </a:r>
            <a:r>
              <a:rPr lang="en-US" altLang="zh-TW" sz="2000" dirty="0" err="1" smtClean="0">
                <a:ea typeface="PMingLiU" pitchFamily="18" charset="-120"/>
                <a:sym typeface="Wingdings" pitchFamily="2" charset="2"/>
              </a:rPr>
              <a:t>z</a:t>
            </a:r>
            <a:r>
              <a:rPr lang="en-US" altLang="zh-TW" sz="2000" baseline="-25000" dirty="0" err="1" smtClean="0">
                <a:ea typeface="PMingLiU" pitchFamily="18" charset="-120"/>
                <a:sym typeface="Wingdings" pitchFamily="2" charset="2"/>
              </a:rPr>
              <a:t>ij</a:t>
            </a:r>
            <a:r>
              <a:rPr lang="en-US" altLang="zh-TW" sz="2000" baseline="-25000" dirty="0" smtClean="0">
                <a:ea typeface="PMingLiU" pitchFamily="18" charset="-120"/>
                <a:sym typeface="Wingdings" pitchFamily="2" charset="2"/>
              </a:rPr>
              <a:t> </a:t>
            </a:r>
            <a:r>
              <a:rPr lang="en-US" sz="2000" dirty="0" smtClean="0">
                <a:sym typeface="Symbol" pitchFamily="18" charset="2"/>
              </a:rPr>
              <a:t></a:t>
            </a:r>
            <a:r>
              <a:rPr lang="en-US" sz="2000" dirty="0" err="1" smtClean="0">
                <a:sym typeface="Symbol" pitchFamily="18" charset="2"/>
              </a:rPr>
              <a:t>k</a:t>
            </a:r>
            <a:r>
              <a:rPr lang="en-US" sz="2000" baseline="-25000" dirty="0" err="1" smtClean="0">
                <a:sym typeface="Symbol" pitchFamily="18" charset="2"/>
              </a:rPr>
              <a:t>ij</a:t>
            </a:r>
            <a:endParaRPr lang="en-US" sz="2000" baseline="-25000" dirty="0" smtClean="0">
              <a:sym typeface="Symbol" pitchFamily="18" charset="2"/>
            </a:endParaRPr>
          </a:p>
          <a:p>
            <a:r>
              <a:rPr lang="en-US" altLang="zh-TW" sz="2000" dirty="0" smtClean="0">
                <a:ea typeface="PMingLiU" pitchFamily="18" charset="-120"/>
                <a:sym typeface="Symbol" pitchFamily="18" charset="2"/>
              </a:rPr>
              <a:t>Number of monomials: t&lt;&lt;</a:t>
            </a:r>
            <a:r>
              <a:rPr lang="en-US" altLang="zh-TW" sz="2000" baseline="-25000" dirty="0" err="1" smtClean="0">
                <a:ea typeface="PMingLiU" pitchFamily="18" charset="-120"/>
                <a:sym typeface="Symbol" pitchFamily="18" charset="2"/>
              </a:rPr>
              <a:t>s</a:t>
            </a:r>
            <a:r>
              <a:rPr lang="en-US" altLang="zh-TW" sz="2000" dirty="0" err="1" smtClean="0">
                <a:ea typeface="PMingLiU" pitchFamily="18" charset="-120"/>
                <a:sym typeface="Symbol" pitchFamily="18" charset="2"/>
              </a:rPr>
              <a:t>C</a:t>
            </a:r>
            <a:r>
              <a:rPr lang="en-US" altLang="zh-TW" sz="2000" baseline="-25000" dirty="0" err="1" smtClean="0">
                <a:ea typeface="PMingLiU" pitchFamily="18" charset="-120"/>
                <a:sym typeface="Symbol" pitchFamily="18" charset="2"/>
              </a:rPr>
              <a:t>d</a:t>
            </a:r>
            <a:endParaRPr lang="en-US" altLang="zh-TW" sz="2000" baseline="-25000" dirty="0" smtClean="0">
              <a:ea typeface="PMingLiU" pitchFamily="18" charset="-120"/>
              <a:sym typeface="Symbol" pitchFamily="18" charset="2"/>
            </a:endParaRPr>
          </a:p>
          <a:p>
            <a:r>
              <a:rPr lang="en-US" altLang="zh-TW" sz="2000" dirty="0" smtClean="0">
                <a:ea typeface="PMingLiU" pitchFamily="18" charset="-120"/>
                <a:sym typeface="Symbol" pitchFamily="18" charset="2"/>
              </a:rPr>
              <a:t>S-box: 8 bilinear equations, 7 hold with p=1, one with p=255/256</a:t>
            </a:r>
          </a:p>
          <a:p>
            <a:r>
              <a:rPr lang="en-US" altLang="zh-TW" sz="2000" dirty="0" err="1" smtClean="0">
                <a:ea typeface="PMingLiU" pitchFamily="18" charset="-120"/>
                <a:sym typeface="Symbol" pitchFamily="18" charset="2"/>
              </a:rPr>
              <a:t>Rijndael</a:t>
            </a:r>
            <a:r>
              <a:rPr lang="en-US" altLang="zh-TW" sz="2000" dirty="0" smtClean="0">
                <a:ea typeface="PMingLiU" pitchFamily="18" charset="-120"/>
                <a:sym typeface="Symbol" pitchFamily="18" charset="2"/>
              </a:rPr>
              <a:t> can be solved with m= 8000 over n=1600.</a:t>
            </a:r>
          </a:p>
          <a:p>
            <a:r>
              <a:rPr lang="en-US" altLang="zh-TW" sz="2000" dirty="0" smtClean="0">
                <a:ea typeface="PMingLiU" pitchFamily="18" charset="-120"/>
                <a:sym typeface="Symbol" pitchFamily="18" charset="2"/>
              </a:rPr>
              <a:t>XSL</a:t>
            </a:r>
          </a:p>
          <a:p>
            <a:pPr lvl="1"/>
            <a:r>
              <a:rPr lang="en-US" altLang="zh-TW" sz="2000" dirty="0" smtClean="0">
                <a:ea typeface="PMingLiU" pitchFamily="18" charset="-120"/>
                <a:sym typeface="Symbol" pitchFamily="18" charset="2"/>
              </a:rPr>
              <a:t>X: </a:t>
            </a:r>
            <a:r>
              <a:rPr lang="en-US" altLang="zh-TW" sz="2000" dirty="0" err="1" smtClean="0">
                <a:ea typeface="PMingLiU" pitchFamily="18" charset="-120"/>
                <a:sym typeface="Symbol" pitchFamily="18" charset="2"/>
              </a:rPr>
              <a:t>xor</a:t>
            </a:r>
            <a:r>
              <a:rPr lang="en-US" altLang="zh-TW" sz="2000" dirty="0" smtClean="0">
                <a:ea typeface="PMingLiU" pitchFamily="18" charset="-120"/>
                <a:sym typeface="Symbol" pitchFamily="18" charset="2"/>
              </a:rPr>
              <a:t> key</a:t>
            </a:r>
          </a:p>
          <a:p>
            <a:pPr lvl="1"/>
            <a:r>
              <a:rPr lang="en-US" altLang="zh-TW" sz="2000" dirty="0" smtClean="0">
                <a:ea typeface="PMingLiU" pitchFamily="18" charset="-120"/>
                <a:sym typeface="Symbol" pitchFamily="18" charset="2"/>
              </a:rPr>
              <a:t>S: substitution</a:t>
            </a:r>
          </a:p>
          <a:p>
            <a:pPr lvl="1"/>
            <a:r>
              <a:rPr lang="en-US" altLang="zh-TW" sz="2000" dirty="0" smtClean="0">
                <a:ea typeface="PMingLiU" pitchFamily="18" charset="-120"/>
                <a:sym typeface="Symbol" pitchFamily="18" charset="2"/>
              </a:rPr>
              <a:t>L: linear mixing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xfrm>
            <a:off x="152400" y="0"/>
            <a:ext cx="8762999" cy="742950"/>
          </a:xfrm>
        </p:spPr>
        <p:txBody>
          <a:bodyPr/>
          <a:lstStyle/>
          <a:p>
            <a:r>
              <a:rPr lang="en-US" sz="3600" dirty="0" smtClean="0">
                <a:solidFill>
                  <a:schemeClr val="tx1"/>
                </a:solidFill>
              </a:rPr>
              <a:t>Typical </a:t>
            </a:r>
            <a:r>
              <a:rPr lang="en-US" sz="3600" dirty="0">
                <a:solidFill>
                  <a:schemeClr val="tx1"/>
                </a:solidFill>
              </a:rPr>
              <a:t>problem of </a:t>
            </a:r>
            <a:r>
              <a:rPr lang="en-US" sz="3600" dirty="0" smtClean="0">
                <a:solidFill>
                  <a:schemeClr val="tx1"/>
                </a:solidFill>
              </a:rPr>
              <a:t>algebraic cryptanalysis </a:t>
            </a:r>
            <a:endParaRPr lang="en-US" sz="3600" dirty="0">
              <a:solidFill>
                <a:schemeClr val="tx1"/>
              </a:solidFill>
            </a:endParaRPr>
          </a:p>
        </p:txBody>
      </p:sp>
      <p:sp>
        <p:nvSpPr>
          <p:cNvPr id="932867" name="Rectangle 3"/>
          <p:cNvSpPr>
            <a:spLocks noGrp="1" noChangeArrowheads="1"/>
          </p:cNvSpPr>
          <p:nvPr>
            <p:ph type="body" sz="half" idx="1"/>
          </p:nvPr>
        </p:nvSpPr>
        <p:spPr>
          <a:xfrm>
            <a:off x="533400" y="1219200"/>
            <a:ext cx="8153400" cy="5427662"/>
          </a:xfrm>
          <a:ln/>
        </p:spPr>
        <p:txBody>
          <a:bodyPr/>
          <a:lstStyle/>
          <a:p>
            <a:r>
              <a:rPr lang="en-US" sz="2400" dirty="0"/>
              <a:t>Solve a system of black box polynomial equations over GF(2): </a:t>
            </a:r>
          </a:p>
          <a:p>
            <a:pPr>
              <a:buFont typeface="Monotype Sorts" pitchFamily="10" charset="2"/>
              <a:buNone/>
            </a:pPr>
            <a:r>
              <a:rPr lang="en-US" sz="2400" dirty="0"/>
              <a:t>		P</a:t>
            </a:r>
            <a:r>
              <a:rPr lang="en-US" sz="2400" baseline="-25000" dirty="0"/>
              <a:t>1</a:t>
            </a:r>
            <a:r>
              <a:rPr lang="en-US" sz="2400" dirty="0"/>
              <a:t>(x</a:t>
            </a:r>
            <a:r>
              <a:rPr lang="en-US" sz="2400" baseline="-25000" dirty="0"/>
              <a:t>1</a:t>
            </a:r>
            <a:r>
              <a:rPr lang="en-US" sz="2400" dirty="0"/>
              <a:t>…x</a:t>
            </a:r>
            <a:r>
              <a:rPr lang="en-US" sz="2400" baseline="-25000" dirty="0"/>
              <a:t>n</a:t>
            </a:r>
            <a:r>
              <a:rPr lang="en-US" sz="2400" dirty="0"/>
              <a:t>v</a:t>
            </a:r>
            <a:r>
              <a:rPr lang="en-US" sz="2400" baseline="30000" dirty="0"/>
              <a:t>1</a:t>
            </a:r>
            <a:r>
              <a:rPr lang="en-US" sz="2400" baseline="-25000" dirty="0"/>
              <a:t>1</a:t>
            </a:r>
            <a:r>
              <a:rPr lang="en-US" sz="2400" dirty="0"/>
              <a:t>…v</a:t>
            </a:r>
            <a:r>
              <a:rPr lang="en-US" sz="2400" baseline="30000" dirty="0"/>
              <a:t>1</a:t>
            </a:r>
            <a:r>
              <a:rPr lang="en-US" sz="2400" baseline="-25000" dirty="0"/>
              <a:t>m</a:t>
            </a:r>
            <a:r>
              <a:rPr lang="en-US" sz="2400" dirty="0"/>
              <a:t>)=0</a:t>
            </a:r>
          </a:p>
          <a:p>
            <a:pPr>
              <a:buFont typeface="Monotype Sorts" pitchFamily="10" charset="2"/>
              <a:buNone/>
            </a:pPr>
            <a:r>
              <a:rPr lang="en-US" sz="2400" dirty="0"/>
              <a:t>		P</a:t>
            </a:r>
            <a:r>
              <a:rPr lang="en-US" sz="2400" baseline="-25000" dirty="0"/>
              <a:t>2</a:t>
            </a:r>
            <a:r>
              <a:rPr lang="en-US" sz="2400" dirty="0"/>
              <a:t>(x</a:t>
            </a:r>
            <a:r>
              <a:rPr lang="en-US" sz="2400" baseline="-25000" dirty="0"/>
              <a:t>1</a:t>
            </a:r>
            <a:r>
              <a:rPr lang="en-US" sz="2400" dirty="0"/>
              <a:t>…x</a:t>
            </a:r>
            <a:r>
              <a:rPr lang="en-US" sz="2400" baseline="-25000" dirty="0"/>
              <a:t>n</a:t>
            </a:r>
            <a:r>
              <a:rPr lang="en-US" sz="2400" dirty="0"/>
              <a:t>v</a:t>
            </a:r>
            <a:r>
              <a:rPr lang="en-US" sz="2400" baseline="30000" dirty="0"/>
              <a:t>2</a:t>
            </a:r>
            <a:r>
              <a:rPr lang="en-US" sz="2400" baseline="-25000" dirty="0"/>
              <a:t>1</a:t>
            </a:r>
            <a:r>
              <a:rPr lang="en-US" sz="2400" dirty="0"/>
              <a:t>…v</a:t>
            </a:r>
            <a:r>
              <a:rPr lang="en-US" sz="2400" baseline="30000" dirty="0"/>
              <a:t>2</a:t>
            </a:r>
            <a:r>
              <a:rPr lang="en-US" sz="2400" baseline="-25000" dirty="0"/>
              <a:t>m</a:t>
            </a:r>
            <a:r>
              <a:rPr lang="en-US" sz="2400" dirty="0"/>
              <a:t>)=1</a:t>
            </a:r>
          </a:p>
          <a:p>
            <a:pPr>
              <a:buFont typeface="Monotype Sorts" pitchFamily="10" charset="2"/>
              <a:buNone/>
            </a:pPr>
            <a:r>
              <a:rPr lang="en-US" sz="2400" dirty="0"/>
              <a:t>		P</a:t>
            </a:r>
            <a:r>
              <a:rPr lang="en-US" sz="2400" baseline="-25000" dirty="0"/>
              <a:t>3</a:t>
            </a:r>
            <a:r>
              <a:rPr lang="en-US" sz="2400" dirty="0"/>
              <a:t>(x</a:t>
            </a:r>
            <a:r>
              <a:rPr lang="en-US" sz="2400" baseline="-25000" dirty="0"/>
              <a:t>1</a:t>
            </a:r>
            <a:r>
              <a:rPr lang="en-US" sz="2400" dirty="0"/>
              <a:t>…x</a:t>
            </a:r>
            <a:r>
              <a:rPr lang="en-US" sz="2400" baseline="-25000" dirty="0"/>
              <a:t>n</a:t>
            </a:r>
            <a:r>
              <a:rPr lang="en-US" sz="2400" dirty="0"/>
              <a:t>v</a:t>
            </a:r>
            <a:r>
              <a:rPr lang="en-US" sz="2400" baseline="30000" dirty="0"/>
              <a:t>3</a:t>
            </a:r>
            <a:r>
              <a:rPr lang="en-US" sz="2400" baseline="-25000" dirty="0"/>
              <a:t>1</a:t>
            </a:r>
            <a:r>
              <a:rPr lang="en-US" sz="2400" dirty="0"/>
              <a:t>…v</a:t>
            </a:r>
            <a:r>
              <a:rPr lang="en-US" sz="2400" baseline="30000" dirty="0"/>
              <a:t>3</a:t>
            </a:r>
            <a:r>
              <a:rPr lang="en-US" sz="2400" baseline="-25000" dirty="0"/>
              <a:t>m</a:t>
            </a:r>
            <a:r>
              <a:rPr lang="en-US" sz="2400" dirty="0"/>
              <a:t>)=0</a:t>
            </a:r>
          </a:p>
          <a:p>
            <a:pPr>
              <a:buFont typeface="Monotype Sorts" pitchFamily="10" charset="2"/>
              <a:buNone/>
            </a:pPr>
            <a:r>
              <a:rPr lang="en-US" sz="2400" dirty="0"/>
              <a:t>		…</a:t>
            </a:r>
          </a:p>
          <a:p>
            <a:pPr>
              <a:buFont typeface="Monotype Sorts" pitchFamily="10" charset="2"/>
              <a:buNone/>
            </a:pPr>
            <a:r>
              <a:rPr lang="en-US" sz="2400" dirty="0"/>
              <a:t>	in which the fixed key variables x</a:t>
            </a:r>
            <a:r>
              <a:rPr lang="en-US" sz="2400" baseline="-25000" dirty="0"/>
              <a:t>i</a:t>
            </a:r>
            <a:r>
              <a:rPr lang="en-US" sz="2400" dirty="0"/>
              <a:t> are unknown, and the various plaintext/IV variables </a:t>
            </a:r>
            <a:r>
              <a:rPr lang="en-US" sz="2400" dirty="0" err="1"/>
              <a:t>v</a:t>
            </a:r>
            <a:r>
              <a:rPr lang="en-US" sz="2400" baseline="30000" dirty="0" err="1"/>
              <a:t>j</a:t>
            </a:r>
            <a:r>
              <a:rPr lang="en-US" sz="2400" baseline="-25000" dirty="0" err="1"/>
              <a:t>j</a:t>
            </a:r>
            <a:r>
              <a:rPr lang="en-US" sz="2400" dirty="0"/>
              <a:t> are known</a:t>
            </a:r>
          </a:p>
          <a:p>
            <a:r>
              <a:rPr lang="en-US" sz="2400" dirty="0"/>
              <a:t>The problem is NP-hard and exceedingly difficult in practice, even with explicitly given polynomials</a:t>
            </a:r>
          </a:p>
        </p:txBody>
      </p:sp>
      <p:sp>
        <p:nvSpPr>
          <p:cNvPr id="7" name="Date Placeholder 6"/>
          <p:cNvSpPr>
            <a:spLocks noGrp="1"/>
          </p:cNvSpPr>
          <p:nvPr>
            <p:ph type="dt" sz="half" idx="10"/>
          </p:nvPr>
        </p:nvSpPr>
        <p:spPr/>
        <p:txBody>
          <a:bodyPr/>
          <a:lstStyle/>
          <a:p>
            <a:pPr>
              <a:defRPr/>
            </a:pPr>
            <a:r>
              <a:rPr lang="en-US" smtClean="0"/>
              <a:t>JLM 20101208</a:t>
            </a:r>
            <a:endParaRPr lang="en-US"/>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35</a:t>
            </a:fld>
            <a:endParaRPr lang="en-US" dirty="0"/>
          </a:p>
        </p:txBody>
      </p:sp>
      <p:sp>
        <p:nvSpPr>
          <p:cNvPr id="6" name="TextBox 5"/>
          <p:cNvSpPr txBox="1"/>
          <p:nvPr/>
        </p:nvSpPr>
        <p:spPr>
          <a:xfrm>
            <a:off x="4953000" y="5986046"/>
            <a:ext cx="1786451" cy="338554"/>
          </a:xfrm>
          <a:prstGeom prst="rect">
            <a:avLst/>
          </a:prstGeom>
          <a:noFill/>
        </p:spPr>
        <p:txBody>
          <a:bodyPr wrap="none" rtlCol="0">
            <a:spAutoFit/>
          </a:bodyPr>
          <a:lstStyle/>
          <a:p>
            <a:r>
              <a:rPr lang="en-US" sz="1600" dirty="0" smtClean="0">
                <a:latin typeface="Calibri" pitchFamily="34" charset="0"/>
              </a:rPr>
              <a:t>Source: </a:t>
            </a:r>
            <a:r>
              <a:rPr lang="en-US" sz="1600" dirty="0" err="1" smtClean="0">
                <a:latin typeface="Calibri" pitchFamily="34" charset="0"/>
              </a:rPr>
              <a:t>Adi</a:t>
            </a:r>
            <a:r>
              <a:rPr lang="en-US" sz="1600" dirty="0" smtClean="0">
                <a:latin typeface="Calibri" pitchFamily="34" charset="0"/>
              </a:rPr>
              <a:t> Shamir.</a:t>
            </a:r>
            <a:endParaRPr lang="en-US" sz="1600" dirty="0">
              <a:latin typeface="Calibri" pitchFamily="34"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Grp="1" noChangeArrowheads="1"/>
          </p:cNvSpPr>
          <p:nvPr>
            <p:ph type="title"/>
          </p:nvPr>
        </p:nvSpPr>
        <p:spPr>
          <a:xfrm>
            <a:off x="290513" y="228600"/>
            <a:ext cx="8591550" cy="844550"/>
          </a:xfrm>
        </p:spPr>
        <p:txBody>
          <a:bodyPr/>
          <a:lstStyle/>
          <a:p>
            <a:r>
              <a:rPr lang="en-US" sz="3600" dirty="0">
                <a:solidFill>
                  <a:schemeClr val="tx1"/>
                </a:solidFill>
              </a:rPr>
              <a:t>The only easily solvable cases of simultaneous algebraic </a:t>
            </a:r>
            <a:r>
              <a:rPr lang="en-US" sz="3600" dirty="0" smtClean="0">
                <a:solidFill>
                  <a:schemeClr val="tx1"/>
                </a:solidFill>
              </a:rPr>
              <a:t>equations</a:t>
            </a:r>
            <a:endParaRPr lang="en-US" sz="3600" dirty="0">
              <a:solidFill>
                <a:schemeClr val="tx1"/>
              </a:solidFill>
            </a:endParaRPr>
          </a:p>
        </p:txBody>
      </p:sp>
      <p:sp>
        <p:nvSpPr>
          <p:cNvPr id="886787" name="Rectangle 3"/>
          <p:cNvSpPr>
            <a:spLocks noGrp="1" noChangeArrowheads="1"/>
          </p:cNvSpPr>
          <p:nvPr>
            <p:ph type="body" sz="half" idx="1"/>
          </p:nvPr>
        </p:nvSpPr>
        <p:spPr>
          <a:xfrm>
            <a:off x="6937375" y="5218113"/>
            <a:ext cx="1609725" cy="1066800"/>
          </a:xfrm>
          <a:ln/>
        </p:spPr>
        <p:txBody>
          <a:bodyPr/>
          <a:lstStyle/>
          <a:p>
            <a:pPr>
              <a:buFont typeface="Monotype Sorts" pitchFamily="10" charset="2"/>
              <a:buNone/>
            </a:pPr>
            <a:r>
              <a:rPr lang="en-US" sz="2000" dirty="0">
                <a:solidFill>
                  <a:schemeClr val="accent2"/>
                </a:solidFill>
              </a:rPr>
              <a:t>Number of </a:t>
            </a:r>
            <a:endParaRPr lang="en-US" sz="2000" dirty="0" smtClean="0">
              <a:solidFill>
                <a:schemeClr val="accent2"/>
              </a:solidFill>
            </a:endParaRPr>
          </a:p>
          <a:p>
            <a:pPr>
              <a:buFont typeface="Monotype Sorts" pitchFamily="10" charset="2"/>
              <a:buNone/>
            </a:pPr>
            <a:r>
              <a:rPr lang="en-US" sz="2000" dirty="0" smtClean="0">
                <a:solidFill>
                  <a:schemeClr val="accent2"/>
                </a:solidFill>
              </a:rPr>
              <a:t>variables</a:t>
            </a:r>
            <a:endParaRPr lang="en-US" sz="2000" dirty="0">
              <a:solidFill>
                <a:schemeClr val="accent2"/>
              </a:solidFill>
            </a:endParaRPr>
          </a:p>
        </p:txBody>
      </p:sp>
      <p:sp>
        <p:nvSpPr>
          <p:cNvPr id="886788" name="Line 4"/>
          <p:cNvSpPr>
            <a:spLocks noChangeShapeType="1"/>
          </p:cNvSpPr>
          <p:nvPr/>
        </p:nvSpPr>
        <p:spPr bwMode="auto">
          <a:xfrm flipV="1">
            <a:off x="2351088" y="2627313"/>
            <a:ext cx="0" cy="3295650"/>
          </a:xfrm>
          <a:prstGeom prst="line">
            <a:avLst/>
          </a:prstGeom>
          <a:noFill/>
          <a:ln w="50800">
            <a:solidFill>
              <a:schemeClr val="tx1"/>
            </a:solidFill>
            <a:round/>
            <a:headEnd type="none" w="sm" len="sm"/>
            <a:tailEnd type="triangle" w="lg" len="lg"/>
          </a:ln>
          <a:effectLst/>
        </p:spPr>
        <p:txBody>
          <a:bodyPr/>
          <a:lstStyle/>
          <a:p>
            <a:endParaRPr lang="en-US"/>
          </a:p>
        </p:txBody>
      </p:sp>
      <p:sp>
        <p:nvSpPr>
          <p:cNvPr id="886789" name="Line 5"/>
          <p:cNvSpPr>
            <a:spLocks noChangeShapeType="1"/>
          </p:cNvSpPr>
          <p:nvPr/>
        </p:nvSpPr>
        <p:spPr bwMode="auto">
          <a:xfrm flipV="1">
            <a:off x="2336800" y="5892800"/>
            <a:ext cx="4456113" cy="14288"/>
          </a:xfrm>
          <a:prstGeom prst="line">
            <a:avLst/>
          </a:prstGeom>
          <a:noFill/>
          <a:ln w="50800">
            <a:solidFill>
              <a:schemeClr val="tx1"/>
            </a:solidFill>
            <a:round/>
            <a:headEnd type="none" w="sm" len="sm"/>
            <a:tailEnd type="triangle" w="lg" len="lg"/>
          </a:ln>
          <a:effectLst/>
        </p:spPr>
        <p:txBody>
          <a:bodyPr/>
          <a:lstStyle/>
          <a:p>
            <a:endParaRPr lang="en-US"/>
          </a:p>
        </p:txBody>
      </p:sp>
      <p:sp>
        <p:nvSpPr>
          <p:cNvPr id="886790" name="Rectangle 6"/>
          <p:cNvSpPr>
            <a:spLocks noChangeArrowheads="1"/>
          </p:cNvSpPr>
          <p:nvPr/>
        </p:nvSpPr>
        <p:spPr bwMode="auto">
          <a:xfrm>
            <a:off x="2241550" y="1752600"/>
            <a:ext cx="1187450" cy="1066800"/>
          </a:xfrm>
          <a:prstGeom prst="rect">
            <a:avLst/>
          </a:prstGeom>
          <a:noFill/>
          <a:ln w="9525">
            <a:noFill/>
            <a:miter lim="800000"/>
            <a:headEnd/>
            <a:tailEnd/>
          </a:ln>
          <a:effectLst/>
        </p:spPr>
        <p:txBody>
          <a:bodyPr lIns="92075" tIns="46038" rIns="92075" bIns="46038"/>
          <a:lstStyle/>
          <a:p>
            <a:pPr marL="342900" indent="-342900">
              <a:buFont typeface="Monotype Sorts" pitchFamily="10" charset="2"/>
              <a:buNone/>
            </a:pPr>
            <a:r>
              <a:rPr lang="en-US" sz="2400" dirty="0" smtClean="0">
                <a:solidFill>
                  <a:schemeClr val="accent2"/>
                </a:solidFill>
                <a:latin typeface="Calibri" pitchFamily="34" charset="0"/>
              </a:rPr>
              <a:t>Total</a:t>
            </a:r>
          </a:p>
          <a:p>
            <a:pPr marL="342900" indent="-342900">
              <a:buFont typeface="Monotype Sorts" pitchFamily="10" charset="2"/>
              <a:buNone/>
            </a:pPr>
            <a:r>
              <a:rPr lang="en-US" sz="2400" dirty="0" smtClean="0">
                <a:solidFill>
                  <a:schemeClr val="accent2"/>
                </a:solidFill>
                <a:latin typeface="Calibri" pitchFamily="34" charset="0"/>
              </a:rPr>
              <a:t>degree </a:t>
            </a:r>
            <a:endParaRPr lang="en-US" sz="2400" dirty="0">
              <a:solidFill>
                <a:schemeClr val="accent2"/>
              </a:solidFill>
              <a:latin typeface="Calibri" pitchFamily="34" charset="0"/>
            </a:endParaRPr>
          </a:p>
        </p:txBody>
      </p:sp>
      <p:sp>
        <p:nvSpPr>
          <p:cNvPr id="886791" name="Line 7"/>
          <p:cNvSpPr>
            <a:spLocks noChangeShapeType="1"/>
          </p:cNvSpPr>
          <p:nvPr/>
        </p:nvSpPr>
        <p:spPr bwMode="auto">
          <a:xfrm>
            <a:off x="2379663" y="5616575"/>
            <a:ext cx="3890962" cy="0"/>
          </a:xfrm>
          <a:prstGeom prst="line">
            <a:avLst/>
          </a:prstGeom>
          <a:noFill/>
          <a:ln w="50800">
            <a:solidFill>
              <a:srgbClr val="800080"/>
            </a:solidFill>
            <a:round/>
            <a:headEnd type="none" w="sm" len="sm"/>
            <a:tailEnd type="none" w="lg" len="lg"/>
          </a:ln>
          <a:effectLst/>
        </p:spPr>
        <p:txBody>
          <a:bodyPr/>
          <a:lstStyle/>
          <a:p>
            <a:endParaRPr lang="en-US"/>
          </a:p>
        </p:txBody>
      </p:sp>
      <p:sp>
        <p:nvSpPr>
          <p:cNvPr id="886792" name="Line 8"/>
          <p:cNvSpPr>
            <a:spLocks noChangeShapeType="1"/>
          </p:cNvSpPr>
          <p:nvPr/>
        </p:nvSpPr>
        <p:spPr bwMode="auto">
          <a:xfrm flipV="1">
            <a:off x="2655888" y="3206750"/>
            <a:ext cx="0" cy="2700338"/>
          </a:xfrm>
          <a:prstGeom prst="line">
            <a:avLst/>
          </a:prstGeom>
          <a:noFill/>
          <a:ln w="50800">
            <a:solidFill>
              <a:srgbClr val="800080"/>
            </a:solidFill>
            <a:round/>
            <a:headEnd type="none" w="sm" len="sm"/>
            <a:tailEnd type="none" w="lg" len="lg"/>
          </a:ln>
          <a:effectLst/>
        </p:spPr>
        <p:txBody>
          <a:bodyPr/>
          <a:lstStyle/>
          <a:p>
            <a:endParaRPr lang="en-US"/>
          </a:p>
        </p:txBody>
      </p:sp>
      <p:sp>
        <p:nvSpPr>
          <p:cNvPr id="886794" name="AutoShape 10"/>
          <p:cNvSpPr>
            <a:spLocks noChangeArrowheads="1"/>
          </p:cNvSpPr>
          <p:nvPr/>
        </p:nvSpPr>
        <p:spPr bwMode="auto">
          <a:xfrm>
            <a:off x="3511550" y="3178175"/>
            <a:ext cx="138113" cy="138113"/>
          </a:xfrm>
          <a:prstGeom prst="flowChartConnector">
            <a:avLst/>
          </a:prstGeom>
          <a:noFill/>
          <a:ln w="50800" algn="ctr">
            <a:solidFill>
              <a:srgbClr val="993300"/>
            </a:solidFill>
            <a:round/>
            <a:headEnd type="none" w="sm" len="sm"/>
            <a:tailEnd type="none" w="lg" len="lg"/>
          </a:ln>
          <a:effectLst/>
        </p:spPr>
        <p:txBody>
          <a:bodyPr wrap="none" anchor="ctr"/>
          <a:lstStyle/>
          <a:p>
            <a:endParaRPr lang="en-US"/>
          </a:p>
        </p:txBody>
      </p:sp>
      <p:sp>
        <p:nvSpPr>
          <p:cNvPr id="886795" name="AutoShape 11"/>
          <p:cNvSpPr>
            <a:spLocks noChangeArrowheads="1"/>
          </p:cNvSpPr>
          <p:nvPr/>
        </p:nvSpPr>
        <p:spPr bwMode="auto">
          <a:xfrm>
            <a:off x="4332288" y="3984625"/>
            <a:ext cx="138112" cy="138113"/>
          </a:xfrm>
          <a:prstGeom prst="flowChartConnector">
            <a:avLst/>
          </a:prstGeom>
          <a:noFill/>
          <a:ln w="50800" algn="ctr">
            <a:solidFill>
              <a:srgbClr val="993300"/>
            </a:solidFill>
            <a:round/>
            <a:headEnd type="none" w="sm" len="sm"/>
            <a:tailEnd type="none" w="lg" len="lg"/>
          </a:ln>
          <a:effectLst/>
        </p:spPr>
        <p:txBody>
          <a:bodyPr wrap="none" anchor="ctr"/>
          <a:lstStyle/>
          <a:p>
            <a:endParaRPr lang="en-US"/>
          </a:p>
        </p:txBody>
      </p:sp>
      <p:sp>
        <p:nvSpPr>
          <p:cNvPr id="886796" name="AutoShape 12"/>
          <p:cNvSpPr>
            <a:spLocks noChangeArrowheads="1"/>
          </p:cNvSpPr>
          <p:nvPr/>
        </p:nvSpPr>
        <p:spPr bwMode="auto">
          <a:xfrm>
            <a:off x="5586413" y="4818063"/>
            <a:ext cx="138112" cy="138112"/>
          </a:xfrm>
          <a:prstGeom prst="flowChartConnector">
            <a:avLst/>
          </a:prstGeom>
          <a:noFill/>
          <a:ln w="50800" algn="ctr">
            <a:solidFill>
              <a:srgbClr val="993300"/>
            </a:solidFill>
            <a:round/>
            <a:headEnd type="none" w="sm" len="sm"/>
            <a:tailEnd type="none" w="lg" len="lg"/>
          </a:ln>
          <a:effectLst/>
        </p:spPr>
        <p:txBody>
          <a:bodyPr wrap="none" anchor="ctr"/>
          <a:lstStyle/>
          <a:p>
            <a:endParaRPr lang="en-US"/>
          </a:p>
        </p:txBody>
      </p:sp>
      <p:sp>
        <p:nvSpPr>
          <p:cNvPr id="886797" name="AutoShape 13"/>
          <p:cNvSpPr>
            <a:spLocks noChangeArrowheads="1"/>
          </p:cNvSpPr>
          <p:nvPr/>
        </p:nvSpPr>
        <p:spPr bwMode="auto">
          <a:xfrm>
            <a:off x="4433888" y="5057775"/>
            <a:ext cx="138112" cy="138113"/>
          </a:xfrm>
          <a:prstGeom prst="flowChartConnector">
            <a:avLst/>
          </a:prstGeom>
          <a:noFill/>
          <a:ln w="50800" algn="ctr">
            <a:solidFill>
              <a:srgbClr val="993300"/>
            </a:solidFill>
            <a:round/>
            <a:headEnd type="none" w="sm" len="sm"/>
            <a:tailEnd type="none" w="lg" len="lg"/>
          </a:ln>
          <a:effectLst/>
        </p:spPr>
        <p:txBody>
          <a:bodyPr wrap="none" anchor="ctr"/>
          <a:lstStyle/>
          <a:p>
            <a:endParaRPr lang="en-US"/>
          </a:p>
        </p:txBody>
      </p:sp>
      <p:sp>
        <p:nvSpPr>
          <p:cNvPr id="886798" name="AutoShape 14"/>
          <p:cNvSpPr>
            <a:spLocks noChangeArrowheads="1"/>
          </p:cNvSpPr>
          <p:nvPr/>
        </p:nvSpPr>
        <p:spPr bwMode="auto">
          <a:xfrm>
            <a:off x="5080000" y="3933825"/>
            <a:ext cx="138113" cy="138113"/>
          </a:xfrm>
          <a:prstGeom prst="flowChartConnector">
            <a:avLst/>
          </a:prstGeom>
          <a:noFill/>
          <a:ln w="50800" algn="ctr">
            <a:solidFill>
              <a:srgbClr val="993300"/>
            </a:solidFill>
            <a:round/>
            <a:headEnd type="none" w="sm" len="sm"/>
            <a:tailEnd type="none" w="lg" len="lg"/>
          </a:ln>
          <a:effectLst/>
        </p:spPr>
        <p:txBody>
          <a:bodyPr wrap="none" anchor="ctr"/>
          <a:lstStyle/>
          <a:p>
            <a:endParaRPr lang="en-US"/>
          </a:p>
        </p:txBody>
      </p:sp>
      <p:sp>
        <p:nvSpPr>
          <p:cNvPr id="886799" name="AutoShape 15"/>
          <p:cNvSpPr>
            <a:spLocks noChangeArrowheads="1"/>
          </p:cNvSpPr>
          <p:nvPr/>
        </p:nvSpPr>
        <p:spPr bwMode="auto">
          <a:xfrm>
            <a:off x="4432300" y="2735263"/>
            <a:ext cx="138113" cy="138112"/>
          </a:xfrm>
          <a:prstGeom prst="flowChartConnector">
            <a:avLst/>
          </a:prstGeom>
          <a:noFill/>
          <a:ln w="50800" algn="ctr">
            <a:solidFill>
              <a:srgbClr val="993300"/>
            </a:solidFill>
            <a:round/>
            <a:headEnd type="none" w="sm" len="sm"/>
            <a:tailEnd type="none" w="lg" len="lg"/>
          </a:ln>
          <a:effectLst/>
        </p:spPr>
        <p:txBody>
          <a:bodyPr wrap="none" anchor="ctr"/>
          <a:lstStyle/>
          <a:p>
            <a:endParaRPr lang="en-US"/>
          </a:p>
        </p:txBody>
      </p:sp>
      <p:sp>
        <p:nvSpPr>
          <p:cNvPr id="886800" name="AutoShape 16"/>
          <p:cNvSpPr>
            <a:spLocks noChangeArrowheads="1"/>
          </p:cNvSpPr>
          <p:nvPr/>
        </p:nvSpPr>
        <p:spPr bwMode="auto">
          <a:xfrm>
            <a:off x="5803900" y="3281363"/>
            <a:ext cx="138113" cy="138112"/>
          </a:xfrm>
          <a:prstGeom prst="flowChartConnector">
            <a:avLst/>
          </a:prstGeom>
          <a:noFill/>
          <a:ln w="50800" algn="ctr">
            <a:solidFill>
              <a:srgbClr val="993300"/>
            </a:solidFill>
            <a:round/>
            <a:headEnd type="none" w="sm" len="sm"/>
            <a:tailEnd type="none" w="lg" len="lg"/>
          </a:ln>
          <a:effectLst/>
        </p:spPr>
        <p:txBody>
          <a:bodyPr wrap="none" anchor="ctr"/>
          <a:lstStyle/>
          <a:p>
            <a:endParaRPr lang="en-US"/>
          </a:p>
        </p:txBody>
      </p:sp>
      <p:sp>
        <p:nvSpPr>
          <p:cNvPr id="886801" name="AutoShape 17"/>
          <p:cNvSpPr>
            <a:spLocks noChangeArrowheads="1"/>
          </p:cNvSpPr>
          <p:nvPr/>
        </p:nvSpPr>
        <p:spPr bwMode="auto">
          <a:xfrm>
            <a:off x="3548063" y="4565650"/>
            <a:ext cx="138112" cy="138113"/>
          </a:xfrm>
          <a:prstGeom prst="flowChartConnector">
            <a:avLst/>
          </a:prstGeom>
          <a:noFill/>
          <a:ln w="50800" algn="ctr">
            <a:solidFill>
              <a:srgbClr val="993300"/>
            </a:solidFill>
            <a:round/>
            <a:headEnd type="none" w="sm" len="sm"/>
            <a:tailEnd type="none" w="lg" len="lg"/>
          </a:ln>
          <a:effectLst/>
        </p:spPr>
        <p:txBody>
          <a:bodyPr wrap="none" anchor="ctr"/>
          <a:lstStyle/>
          <a:p>
            <a:endParaRPr lang="en-US"/>
          </a:p>
        </p:txBody>
      </p:sp>
      <p:sp>
        <p:nvSpPr>
          <p:cNvPr id="886802" name="AutoShape 18"/>
          <p:cNvSpPr>
            <a:spLocks noChangeArrowheads="1"/>
          </p:cNvSpPr>
          <p:nvPr/>
        </p:nvSpPr>
        <p:spPr bwMode="auto">
          <a:xfrm>
            <a:off x="2570163" y="3582988"/>
            <a:ext cx="122237" cy="138112"/>
          </a:xfrm>
          <a:prstGeom prst="flowChartConnector">
            <a:avLst/>
          </a:prstGeom>
          <a:noFill/>
          <a:ln w="50800" algn="ctr">
            <a:solidFill>
              <a:srgbClr val="993300"/>
            </a:solidFill>
            <a:round/>
            <a:headEnd type="none" w="sm" len="sm"/>
            <a:tailEnd type="none" w="lg" len="lg"/>
          </a:ln>
          <a:effectLst/>
        </p:spPr>
        <p:txBody>
          <a:bodyPr wrap="none" anchor="ctr"/>
          <a:lstStyle/>
          <a:p>
            <a:endParaRPr lang="en-US"/>
          </a:p>
        </p:txBody>
      </p:sp>
      <p:sp>
        <p:nvSpPr>
          <p:cNvPr id="886803" name="AutoShape 19"/>
          <p:cNvSpPr>
            <a:spLocks noChangeArrowheads="1"/>
          </p:cNvSpPr>
          <p:nvPr/>
        </p:nvSpPr>
        <p:spPr bwMode="auto">
          <a:xfrm flipH="1">
            <a:off x="5580063" y="5545138"/>
            <a:ext cx="166687" cy="152400"/>
          </a:xfrm>
          <a:prstGeom prst="flowChartConnector">
            <a:avLst/>
          </a:prstGeom>
          <a:noFill/>
          <a:ln w="50800" algn="ctr">
            <a:solidFill>
              <a:srgbClr val="993300"/>
            </a:solidFill>
            <a:round/>
            <a:headEnd type="none" w="sm" len="sm"/>
            <a:tailEnd type="none" w="lg" len="lg"/>
          </a:ln>
          <a:effectLst/>
        </p:spPr>
        <p:txBody>
          <a:bodyPr wrap="none" anchor="ctr"/>
          <a:lstStyle/>
          <a:p>
            <a:endParaRPr lang="en-US"/>
          </a:p>
        </p:txBody>
      </p:sp>
      <p:sp>
        <p:nvSpPr>
          <p:cNvPr id="886804" name="Text Box 20"/>
          <p:cNvSpPr txBox="1">
            <a:spLocks noChangeArrowheads="1"/>
          </p:cNvSpPr>
          <p:nvPr/>
        </p:nvSpPr>
        <p:spPr bwMode="auto">
          <a:xfrm>
            <a:off x="2490788" y="5856288"/>
            <a:ext cx="344487" cy="519112"/>
          </a:xfrm>
          <a:prstGeom prst="rect">
            <a:avLst/>
          </a:prstGeom>
          <a:noFill/>
          <a:ln w="38100" algn="ctr">
            <a:noFill/>
            <a:miter lim="800000"/>
            <a:headEnd/>
            <a:tailEnd type="none" w="lg" len="lg"/>
          </a:ln>
          <a:effectLst/>
        </p:spPr>
        <p:txBody>
          <a:bodyPr wrap="none" lIns="92075" tIns="46038" rIns="92075" bIns="46038">
            <a:spAutoFit/>
          </a:bodyPr>
          <a:lstStyle/>
          <a:p>
            <a:pPr marL="342900" indent="-342900">
              <a:buFont typeface="Monotype Sorts" pitchFamily="10" charset="2"/>
              <a:buNone/>
            </a:pPr>
            <a:r>
              <a:rPr lang="en-US"/>
              <a:t>1</a:t>
            </a:r>
          </a:p>
        </p:txBody>
      </p:sp>
      <p:sp>
        <p:nvSpPr>
          <p:cNvPr id="886805" name="Text Box 21"/>
          <p:cNvSpPr txBox="1">
            <a:spLocks noChangeArrowheads="1"/>
          </p:cNvSpPr>
          <p:nvPr/>
        </p:nvSpPr>
        <p:spPr bwMode="auto">
          <a:xfrm>
            <a:off x="2063750" y="5326063"/>
            <a:ext cx="344488" cy="519112"/>
          </a:xfrm>
          <a:prstGeom prst="rect">
            <a:avLst/>
          </a:prstGeom>
          <a:noFill/>
          <a:ln w="38100" algn="ctr">
            <a:noFill/>
            <a:miter lim="800000"/>
            <a:headEnd/>
            <a:tailEnd type="none" w="lg" len="lg"/>
          </a:ln>
          <a:effectLst/>
        </p:spPr>
        <p:txBody>
          <a:bodyPr wrap="none" lIns="92075" tIns="46038" rIns="92075" bIns="46038">
            <a:spAutoFit/>
          </a:bodyPr>
          <a:lstStyle/>
          <a:p>
            <a:pPr marL="342900" indent="-342900">
              <a:buFont typeface="Monotype Sorts" pitchFamily="10" charset="2"/>
              <a:buNone/>
            </a:pPr>
            <a:r>
              <a:rPr lang="en-US"/>
              <a:t>1</a:t>
            </a:r>
          </a:p>
        </p:txBody>
      </p:sp>
      <p:sp>
        <p:nvSpPr>
          <p:cNvPr id="24" name="Date Placeholder 23"/>
          <p:cNvSpPr>
            <a:spLocks noGrp="1"/>
          </p:cNvSpPr>
          <p:nvPr>
            <p:ph type="dt" sz="half" idx="10"/>
          </p:nvPr>
        </p:nvSpPr>
        <p:spPr/>
        <p:txBody>
          <a:bodyPr/>
          <a:lstStyle/>
          <a:p>
            <a:pPr>
              <a:defRPr/>
            </a:pPr>
            <a:r>
              <a:rPr lang="en-US" smtClean="0"/>
              <a:t>JLM 20101208</a:t>
            </a:r>
            <a:endParaRPr lang="en-US"/>
          </a:p>
        </p:txBody>
      </p:sp>
      <p:sp>
        <p:nvSpPr>
          <p:cNvPr id="25" name="Slide Number Placeholder 24"/>
          <p:cNvSpPr>
            <a:spLocks noGrp="1"/>
          </p:cNvSpPr>
          <p:nvPr>
            <p:ph type="sldNum" sz="quarter" idx="12"/>
          </p:nvPr>
        </p:nvSpPr>
        <p:spPr/>
        <p:txBody>
          <a:bodyPr/>
          <a:lstStyle/>
          <a:p>
            <a:pPr>
              <a:defRPr/>
            </a:pPr>
            <a:fld id="{891C3642-962A-4049-AAC7-DBACCC61F6CA}" type="slidenum">
              <a:rPr lang="en-US" smtClean="0"/>
              <a:pPr>
                <a:defRPr/>
              </a:pPr>
              <a:t>36</a:t>
            </a:fld>
            <a:endParaRPr lang="en-US"/>
          </a:p>
        </p:txBody>
      </p:sp>
      <p:sp>
        <p:nvSpPr>
          <p:cNvPr id="23" name="TextBox 22"/>
          <p:cNvSpPr txBox="1"/>
          <p:nvPr/>
        </p:nvSpPr>
        <p:spPr>
          <a:xfrm>
            <a:off x="4953000" y="5943600"/>
            <a:ext cx="1786451" cy="338554"/>
          </a:xfrm>
          <a:prstGeom prst="rect">
            <a:avLst/>
          </a:prstGeom>
          <a:noFill/>
        </p:spPr>
        <p:txBody>
          <a:bodyPr wrap="none" rtlCol="0">
            <a:spAutoFit/>
          </a:bodyPr>
          <a:lstStyle/>
          <a:p>
            <a:r>
              <a:rPr lang="en-US" sz="1600" dirty="0" smtClean="0">
                <a:latin typeface="Calibri" pitchFamily="34" charset="0"/>
              </a:rPr>
              <a:t>Source: </a:t>
            </a:r>
            <a:r>
              <a:rPr lang="en-US" sz="1600" dirty="0" err="1" smtClean="0">
                <a:latin typeface="Calibri" pitchFamily="34" charset="0"/>
              </a:rPr>
              <a:t>Adi</a:t>
            </a:r>
            <a:r>
              <a:rPr lang="en-US" sz="1600" dirty="0" smtClean="0">
                <a:latin typeface="Calibri" pitchFamily="34" charset="0"/>
              </a:rPr>
              <a:t> Shamir.</a:t>
            </a:r>
            <a:endParaRPr lang="en-US" sz="1600" dirty="0">
              <a:latin typeface="Calibri" pitchFamily="34"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ChangeArrowheads="1"/>
          </p:cNvSpPr>
          <p:nvPr>
            <p:ph type="title"/>
          </p:nvPr>
        </p:nvSpPr>
        <p:spPr>
          <a:xfrm>
            <a:off x="457200" y="152400"/>
            <a:ext cx="8491537" cy="844550"/>
          </a:xfrm>
        </p:spPr>
        <p:txBody>
          <a:bodyPr/>
          <a:lstStyle/>
          <a:p>
            <a:r>
              <a:rPr lang="en-US" sz="3600" dirty="0" smtClean="0">
                <a:solidFill>
                  <a:schemeClr val="tx1"/>
                </a:solidFill>
              </a:rPr>
              <a:t>Characteristics </a:t>
            </a:r>
            <a:r>
              <a:rPr lang="en-US" sz="3600" dirty="0">
                <a:solidFill>
                  <a:schemeClr val="tx1"/>
                </a:solidFill>
              </a:rPr>
              <a:t>of cryptographically defined </a:t>
            </a:r>
            <a:r>
              <a:rPr lang="en-US" sz="3600" dirty="0" smtClean="0">
                <a:solidFill>
                  <a:schemeClr val="tx1"/>
                </a:solidFill>
              </a:rPr>
              <a:t>polynomials</a:t>
            </a:r>
            <a:endParaRPr lang="en-US" sz="3600" dirty="0">
              <a:solidFill>
                <a:schemeClr val="tx1"/>
              </a:solidFill>
            </a:endParaRPr>
          </a:p>
        </p:txBody>
      </p:sp>
      <p:sp>
        <p:nvSpPr>
          <p:cNvPr id="933891" name="Rectangle 3"/>
          <p:cNvSpPr>
            <a:spLocks noGrp="1" noChangeArrowheads="1"/>
          </p:cNvSpPr>
          <p:nvPr>
            <p:ph type="body" sz="half" idx="1"/>
          </p:nvPr>
        </p:nvSpPr>
        <p:spPr>
          <a:xfrm>
            <a:off x="381000" y="1524000"/>
            <a:ext cx="8229600" cy="4800600"/>
          </a:xfrm>
          <a:ln/>
        </p:spPr>
        <p:txBody>
          <a:bodyPr/>
          <a:lstStyle/>
          <a:p>
            <a:r>
              <a:rPr lang="en-US" sz="2400" dirty="0" smtClean="0"/>
              <a:t>Consider </a:t>
            </a:r>
            <a:r>
              <a:rPr lang="en-US" sz="2400" dirty="0"/>
              <a:t>the case of the AES, with </a:t>
            </a:r>
            <a:r>
              <a:rPr lang="en-US" sz="2400" dirty="0" smtClean="0"/>
              <a:t>128 key and 128 input bits</a:t>
            </a:r>
            <a:r>
              <a:rPr lang="en-US" sz="2400" dirty="0"/>
              <a:t> </a:t>
            </a:r>
            <a:r>
              <a:rPr lang="en-US" sz="2400" dirty="0" smtClean="0"/>
              <a:t>with Multivariate </a:t>
            </a:r>
            <a:r>
              <a:rPr lang="en-US" sz="2400" dirty="0"/>
              <a:t>polynomials in fully expanded Algebraic Normal </a:t>
            </a:r>
            <a:r>
              <a:rPr lang="en-US" sz="2400" dirty="0" smtClean="0"/>
              <a:t>Form</a:t>
            </a:r>
            <a:endParaRPr lang="en-US" sz="2400" dirty="0"/>
          </a:p>
          <a:p>
            <a:pPr lvl="1"/>
            <a:r>
              <a:rPr lang="en-US" sz="2400" dirty="0"/>
              <a:t>These polynomials are </a:t>
            </a:r>
            <a:r>
              <a:rPr lang="en-US" sz="2400" dirty="0" smtClean="0"/>
              <a:t>huge</a:t>
            </a:r>
            <a:r>
              <a:rPr lang="en-US" sz="2400" dirty="0"/>
              <a:t>, and can not be explicitly defined, stored, or manipulated with a feasible </a:t>
            </a:r>
            <a:r>
              <a:rPr lang="en-US" sz="2400" dirty="0" smtClean="0"/>
              <a:t>complexity.</a:t>
            </a:r>
            <a:endParaRPr lang="en-US" sz="2400" dirty="0"/>
          </a:p>
          <a:p>
            <a:pPr lvl="1"/>
            <a:r>
              <a:rPr lang="en-US" sz="2400" dirty="0"/>
              <a:t>The data available to the attacker will typically be insufficient to interpolate their coefficients from their output </a:t>
            </a:r>
            <a:r>
              <a:rPr lang="en-US" sz="2400" dirty="0" smtClean="0"/>
              <a:t>values.</a:t>
            </a:r>
            <a:endParaRPr lang="en-US" sz="2400" dirty="0"/>
          </a:p>
        </p:txBody>
      </p:sp>
      <p:sp>
        <p:nvSpPr>
          <p:cNvPr id="7" name="Date Placeholder 6"/>
          <p:cNvSpPr>
            <a:spLocks noGrp="1"/>
          </p:cNvSpPr>
          <p:nvPr>
            <p:ph type="dt" sz="half" idx="10"/>
          </p:nvPr>
        </p:nvSpPr>
        <p:spPr/>
        <p:txBody>
          <a:bodyPr/>
          <a:lstStyle/>
          <a:p>
            <a:pPr>
              <a:defRPr/>
            </a:pPr>
            <a:r>
              <a:rPr lang="en-US" smtClean="0"/>
              <a:t>JLM 20101208</a:t>
            </a:r>
            <a:endParaRPr lang="en-US"/>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37</a:t>
            </a:fld>
            <a:endParaRPr lang="en-US"/>
          </a:p>
        </p:txBody>
      </p:sp>
      <p:sp>
        <p:nvSpPr>
          <p:cNvPr id="6" name="TextBox 5"/>
          <p:cNvSpPr txBox="1"/>
          <p:nvPr/>
        </p:nvSpPr>
        <p:spPr>
          <a:xfrm>
            <a:off x="4953000" y="5943600"/>
            <a:ext cx="1786451" cy="338554"/>
          </a:xfrm>
          <a:prstGeom prst="rect">
            <a:avLst/>
          </a:prstGeom>
          <a:noFill/>
        </p:spPr>
        <p:txBody>
          <a:bodyPr wrap="none" rtlCol="0">
            <a:spAutoFit/>
          </a:bodyPr>
          <a:lstStyle/>
          <a:p>
            <a:r>
              <a:rPr lang="en-US" sz="1600" dirty="0" smtClean="0">
                <a:latin typeface="Calibri" pitchFamily="34" charset="0"/>
              </a:rPr>
              <a:t>Source: </a:t>
            </a:r>
            <a:r>
              <a:rPr lang="en-US" sz="1600" dirty="0" err="1" smtClean="0">
                <a:latin typeface="Calibri" pitchFamily="34" charset="0"/>
              </a:rPr>
              <a:t>Adi</a:t>
            </a:r>
            <a:r>
              <a:rPr lang="en-US" sz="1600" dirty="0" smtClean="0">
                <a:latin typeface="Calibri" pitchFamily="34" charset="0"/>
              </a:rPr>
              <a:t> Shamir.</a:t>
            </a:r>
            <a:endParaRPr lang="en-US" sz="1600" dirty="0">
              <a:latin typeface="Calibri" pitchFamily="34"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Grp="1" noChangeArrowheads="1"/>
          </p:cNvSpPr>
          <p:nvPr>
            <p:ph type="title"/>
          </p:nvPr>
        </p:nvSpPr>
        <p:spPr>
          <a:xfrm>
            <a:off x="288925" y="76201"/>
            <a:ext cx="8491538" cy="838200"/>
          </a:xfrm>
        </p:spPr>
        <p:txBody>
          <a:bodyPr/>
          <a:lstStyle/>
          <a:p>
            <a:r>
              <a:rPr lang="en-US" sz="3600" dirty="0" smtClean="0">
                <a:solidFill>
                  <a:schemeClr val="tx1"/>
                </a:solidFill>
              </a:rPr>
              <a:t>Cryptographic </a:t>
            </a:r>
            <a:r>
              <a:rPr lang="en-US" sz="3600" dirty="0">
                <a:solidFill>
                  <a:schemeClr val="tx1"/>
                </a:solidFill>
              </a:rPr>
              <a:t>scheme </a:t>
            </a:r>
            <a:r>
              <a:rPr lang="en-US" sz="3600" dirty="0" smtClean="0">
                <a:solidFill>
                  <a:schemeClr val="tx1"/>
                </a:solidFill>
              </a:rPr>
              <a:t>as “black box”</a:t>
            </a:r>
            <a:endParaRPr lang="en-US" sz="3600" dirty="0">
              <a:solidFill>
                <a:schemeClr val="tx1"/>
              </a:solidFill>
            </a:endParaRPr>
          </a:p>
        </p:txBody>
      </p:sp>
      <p:sp>
        <p:nvSpPr>
          <p:cNvPr id="953347" name="Rectangle 3"/>
          <p:cNvSpPr>
            <a:spLocks noGrp="1" noChangeArrowheads="1"/>
          </p:cNvSpPr>
          <p:nvPr>
            <p:ph type="body" sz="half" idx="1"/>
          </p:nvPr>
        </p:nvSpPr>
        <p:spPr>
          <a:xfrm>
            <a:off x="217488" y="1295400"/>
            <a:ext cx="8734425" cy="1676400"/>
          </a:xfrm>
          <a:ln/>
        </p:spPr>
        <p:txBody>
          <a:bodyPr/>
          <a:lstStyle/>
          <a:p>
            <a:r>
              <a:rPr lang="en-US" sz="2400" dirty="0"/>
              <a:t>Each output bit is some multivariate polynomial P(x</a:t>
            </a:r>
            <a:r>
              <a:rPr lang="en-US" sz="2400" baseline="-25000" dirty="0"/>
              <a:t>1</a:t>
            </a:r>
            <a:r>
              <a:rPr lang="en-US" sz="2400" dirty="0"/>
              <a:t>,…x</a:t>
            </a:r>
            <a:r>
              <a:rPr lang="en-US" sz="2400" baseline="-25000" dirty="0"/>
              <a:t>n</a:t>
            </a:r>
            <a:r>
              <a:rPr lang="en-US" sz="2400" dirty="0"/>
              <a:t>,v</a:t>
            </a:r>
            <a:r>
              <a:rPr lang="en-US" sz="2400" baseline="-25000" dirty="0"/>
              <a:t>1</a:t>
            </a:r>
            <a:r>
              <a:rPr lang="en-US" sz="2400" dirty="0"/>
              <a:t>,</a:t>
            </a:r>
            <a:r>
              <a:rPr lang="en-US" sz="2400" dirty="0" smtClean="0"/>
              <a:t>…, </a:t>
            </a:r>
            <a:r>
              <a:rPr lang="en-US" sz="2400" dirty="0" err="1" smtClean="0"/>
              <a:t>v</a:t>
            </a:r>
            <a:r>
              <a:rPr lang="en-US" sz="2400" baseline="-25000" dirty="0" err="1" smtClean="0"/>
              <a:t>m</a:t>
            </a:r>
            <a:r>
              <a:rPr lang="en-US" sz="2400" dirty="0"/>
              <a:t>) over GF(2) of secret variables x</a:t>
            </a:r>
            <a:r>
              <a:rPr lang="en-US" sz="2400" baseline="-25000" dirty="0"/>
              <a:t>i</a:t>
            </a:r>
            <a:r>
              <a:rPr lang="en-US" sz="2400" dirty="0"/>
              <a:t> (key bits), and public variables </a:t>
            </a:r>
            <a:r>
              <a:rPr lang="en-US" sz="2400" dirty="0" err="1"/>
              <a:t>v</a:t>
            </a:r>
            <a:r>
              <a:rPr lang="en-US" sz="2400" baseline="-25000" dirty="0" err="1"/>
              <a:t>j</a:t>
            </a:r>
            <a:r>
              <a:rPr lang="en-US" sz="2400" baseline="-25000" dirty="0"/>
              <a:t> </a:t>
            </a:r>
            <a:r>
              <a:rPr lang="en-US" sz="2400" dirty="0"/>
              <a:t>(plaintext bits in block </a:t>
            </a:r>
            <a:r>
              <a:rPr lang="en-US" sz="2400" dirty="0" smtClean="0"/>
              <a:t>ciphers, </a:t>
            </a:r>
            <a:r>
              <a:rPr lang="en-US" sz="2400" dirty="0"/>
              <a:t>IV bits in stream ciphers)</a:t>
            </a:r>
          </a:p>
        </p:txBody>
      </p:sp>
      <p:sp>
        <p:nvSpPr>
          <p:cNvPr id="953348" name="Rectangle 4"/>
          <p:cNvSpPr>
            <a:spLocks noChangeArrowheads="1"/>
          </p:cNvSpPr>
          <p:nvPr/>
        </p:nvSpPr>
        <p:spPr bwMode="auto">
          <a:xfrm>
            <a:off x="3362791" y="4383591"/>
            <a:ext cx="4948238" cy="1365250"/>
          </a:xfrm>
          <a:prstGeom prst="rect">
            <a:avLst/>
          </a:prstGeom>
          <a:noFill/>
          <a:ln w="38100" algn="ctr">
            <a:solidFill>
              <a:schemeClr val="accent2"/>
            </a:solidFill>
            <a:miter lim="800000"/>
            <a:headEnd/>
            <a:tailEnd type="none" w="lg" len="lg"/>
          </a:ln>
          <a:effectLst/>
        </p:spPr>
        <p:txBody>
          <a:bodyPr wrap="none" lIns="92075" tIns="46038" rIns="92075" bIns="46038" anchor="ctr"/>
          <a:lstStyle/>
          <a:p>
            <a:endParaRPr lang="en-US"/>
          </a:p>
        </p:txBody>
      </p:sp>
      <p:sp>
        <p:nvSpPr>
          <p:cNvPr id="953350" name="Text Box 6"/>
          <p:cNvSpPr txBox="1">
            <a:spLocks noChangeArrowheads="1"/>
          </p:cNvSpPr>
          <p:nvPr/>
        </p:nvSpPr>
        <p:spPr bwMode="auto">
          <a:xfrm>
            <a:off x="3364379" y="3905309"/>
            <a:ext cx="363882" cy="369974"/>
          </a:xfrm>
          <a:prstGeom prst="rect">
            <a:avLst/>
          </a:prstGeom>
          <a:noFill/>
          <a:ln w="38100" algn="ctr">
            <a:noFill/>
            <a:miter lim="800000"/>
            <a:headEnd/>
            <a:tailEnd type="none" w="lg" len="lg"/>
          </a:ln>
          <a:effectLst/>
        </p:spPr>
        <p:txBody>
          <a:bodyPr wrap="none" lIns="92075" tIns="46038" rIns="92075" bIns="46038">
            <a:spAutoFit/>
          </a:bodyPr>
          <a:lstStyle/>
          <a:p>
            <a:pPr marL="342900" indent="-342900">
              <a:buFont typeface="Monotype Sorts" pitchFamily="10" charset="2"/>
              <a:buNone/>
            </a:pPr>
            <a:r>
              <a:rPr lang="en-US" sz="1800" dirty="0">
                <a:latin typeface="Calibri" pitchFamily="34" charset="0"/>
              </a:rPr>
              <a:t>x</a:t>
            </a:r>
            <a:r>
              <a:rPr lang="en-US" sz="1800" baseline="-25000" dirty="0">
                <a:latin typeface="Calibri" pitchFamily="34" charset="0"/>
              </a:rPr>
              <a:t>1</a:t>
            </a:r>
            <a:endParaRPr lang="en-US" sz="1100" baseline="-25000" dirty="0">
              <a:latin typeface="Calibri" pitchFamily="34" charset="0"/>
            </a:endParaRPr>
          </a:p>
        </p:txBody>
      </p:sp>
      <p:sp>
        <p:nvSpPr>
          <p:cNvPr id="953356" name="Line 12"/>
          <p:cNvSpPr>
            <a:spLocks noChangeShapeType="1"/>
          </p:cNvSpPr>
          <p:nvPr/>
        </p:nvSpPr>
        <p:spPr bwMode="auto">
          <a:xfrm>
            <a:off x="6032966" y="5748841"/>
            <a:ext cx="14288" cy="623887"/>
          </a:xfrm>
          <a:prstGeom prst="line">
            <a:avLst/>
          </a:prstGeom>
          <a:noFill/>
          <a:ln w="38100">
            <a:solidFill>
              <a:schemeClr val="accent2"/>
            </a:solidFill>
            <a:prstDash val="sysDot"/>
            <a:round/>
            <a:headEnd/>
            <a:tailEnd type="triangle" w="lg" len="lg"/>
          </a:ln>
          <a:effectLst/>
        </p:spPr>
        <p:txBody>
          <a:bodyPr lIns="92075" tIns="46038" rIns="92075" bIns="46038"/>
          <a:lstStyle/>
          <a:p>
            <a:endParaRPr lang="en-US"/>
          </a:p>
        </p:txBody>
      </p:sp>
      <p:sp>
        <p:nvSpPr>
          <p:cNvPr id="953357" name="Line 13"/>
          <p:cNvSpPr>
            <a:spLocks noChangeShapeType="1"/>
          </p:cNvSpPr>
          <p:nvPr/>
        </p:nvSpPr>
        <p:spPr bwMode="auto">
          <a:xfrm flipH="1">
            <a:off x="5423366" y="5734553"/>
            <a:ext cx="14288" cy="652463"/>
          </a:xfrm>
          <a:prstGeom prst="line">
            <a:avLst/>
          </a:prstGeom>
          <a:noFill/>
          <a:ln w="38100">
            <a:solidFill>
              <a:schemeClr val="accent2"/>
            </a:solidFill>
            <a:round/>
            <a:headEnd/>
            <a:tailEnd type="triangle" w="lg" len="lg"/>
          </a:ln>
          <a:effectLst/>
        </p:spPr>
        <p:txBody>
          <a:bodyPr lIns="92075" tIns="46038" rIns="92075" bIns="46038"/>
          <a:lstStyle/>
          <a:p>
            <a:endParaRPr lang="en-US"/>
          </a:p>
        </p:txBody>
      </p:sp>
      <p:sp>
        <p:nvSpPr>
          <p:cNvPr id="953358" name="Line 14"/>
          <p:cNvSpPr>
            <a:spLocks noChangeShapeType="1"/>
          </p:cNvSpPr>
          <p:nvPr/>
        </p:nvSpPr>
        <p:spPr bwMode="auto">
          <a:xfrm>
            <a:off x="4740741" y="5748841"/>
            <a:ext cx="0" cy="638175"/>
          </a:xfrm>
          <a:prstGeom prst="line">
            <a:avLst/>
          </a:prstGeom>
          <a:noFill/>
          <a:ln w="38100">
            <a:solidFill>
              <a:schemeClr val="accent2"/>
            </a:solidFill>
            <a:prstDash val="sysDot"/>
            <a:round/>
            <a:headEnd/>
            <a:tailEnd type="triangle" w="lg" len="lg"/>
          </a:ln>
          <a:effectLst/>
        </p:spPr>
        <p:txBody>
          <a:bodyPr lIns="92075" tIns="46038" rIns="92075" bIns="46038"/>
          <a:lstStyle/>
          <a:p>
            <a:endParaRPr lang="en-US"/>
          </a:p>
        </p:txBody>
      </p:sp>
      <p:sp>
        <p:nvSpPr>
          <p:cNvPr id="953359" name="Line 15"/>
          <p:cNvSpPr>
            <a:spLocks noChangeShapeType="1"/>
          </p:cNvSpPr>
          <p:nvPr/>
        </p:nvSpPr>
        <p:spPr bwMode="auto">
          <a:xfrm flipH="1">
            <a:off x="7325191" y="5763128"/>
            <a:ext cx="14288" cy="595313"/>
          </a:xfrm>
          <a:prstGeom prst="line">
            <a:avLst/>
          </a:prstGeom>
          <a:noFill/>
          <a:ln w="38100">
            <a:solidFill>
              <a:schemeClr val="accent2"/>
            </a:solidFill>
            <a:prstDash val="sysDot"/>
            <a:round/>
            <a:headEnd/>
            <a:tailEnd type="triangle" w="lg" len="lg"/>
          </a:ln>
          <a:effectLst/>
        </p:spPr>
        <p:txBody>
          <a:bodyPr lIns="92075" tIns="46038" rIns="92075" bIns="46038"/>
          <a:lstStyle/>
          <a:p>
            <a:endParaRPr lang="en-US"/>
          </a:p>
        </p:txBody>
      </p:sp>
      <p:sp>
        <p:nvSpPr>
          <p:cNvPr id="953362" name="Text Box 18"/>
          <p:cNvSpPr txBox="1">
            <a:spLocks noChangeArrowheads="1"/>
          </p:cNvSpPr>
          <p:nvPr/>
        </p:nvSpPr>
        <p:spPr bwMode="auto">
          <a:xfrm>
            <a:off x="5685304" y="4651878"/>
            <a:ext cx="397545" cy="585418"/>
          </a:xfrm>
          <a:prstGeom prst="rect">
            <a:avLst/>
          </a:prstGeom>
          <a:noFill/>
          <a:ln w="38100" algn="ctr">
            <a:noFill/>
            <a:miter lim="800000"/>
            <a:headEnd/>
            <a:tailEnd type="none" w="lg" len="lg"/>
          </a:ln>
          <a:effectLst/>
        </p:spPr>
        <p:txBody>
          <a:bodyPr wrap="none" lIns="92075" tIns="46038" rIns="92075" bIns="46038">
            <a:spAutoFit/>
          </a:bodyPr>
          <a:lstStyle/>
          <a:p>
            <a:pPr marL="342900" indent="-342900">
              <a:buFont typeface="Monotype Sorts" pitchFamily="10" charset="2"/>
              <a:buNone/>
            </a:pPr>
            <a:r>
              <a:rPr lang="en-US" sz="3200" dirty="0">
                <a:solidFill>
                  <a:schemeClr val="hlink"/>
                </a:solidFill>
                <a:latin typeface="Calibri" pitchFamily="34" charset="0"/>
              </a:rPr>
              <a:t>P</a:t>
            </a:r>
          </a:p>
        </p:txBody>
      </p:sp>
      <p:sp>
        <p:nvSpPr>
          <p:cNvPr id="21" name="Date Placeholder 20"/>
          <p:cNvSpPr>
            <a:spLocks noGrp="1"/>
          </p:cNvSpPr>
          <p:nvPr>
            <p:ph type="dt" sz="half" idx="10"/>
          </p:nvPr>
        </p:nvSpPr>
        <p:spPr/>
        <p:txBody>
          <a:bodyPr/>
          <a:lstStyle/>
          <a:p>
            <a:pPr>
              <a:defRPr/>
            </a:pPr>
            <a:r>
              <a:rPr lang="en-US" smtClean="0"/>
              <a:t>JLM 20101208</a:t>
            </a:r>
            <a:endParaRPr lang="en-US"/>
          </a:p>
        </p:txBody>
      </p:sp>
      <p:sp>
        <p:nvSpPr>
          <p:cNvPr id="22" name="Slide Number Placeholder 21"/>
          <p:cNvSpPr>
            <a:spLocks noGrp="1"/>
          </p:cNvSpPr>
          <p:nvPr>
            <p:ph type="sldNum" sz="quarter" idx="12"/>
          </p:nvPr>
        </p:nvSpPr>
        <p:spPr/>
        <p:txBody>
          <a:bodyPr/>
          <a:lstStyle/>
          <a:p>
            <a:pPr>
              <a:defRPr/>
            </a:pPr>
            <a:fld id="{891C3642-962A-4049-AAC7-DBACCC61F6CA}" type="slidenum">
              <a:rPr lang="en-US" smtClean="0"/>
              <a:pPr>
                <a:defRPr/>
              </a:pPr>
              <a:t>38</a:t>
            </a:fld>
            <a:endParaRPr lang="en-US"/>
          </a:p>
        </p:txBody>
      </p:sp>
      <p:sp>
        <p:nvSpPr>
          <p:cNvPr id="20" name="Text Box 15"/>
          <p:cNvSpPr txBox="1">
            <a:spLocks noChangeArrowheads="1"/>
          </p:cNvSpPr>
          <p:nvPr/>
        </p:nvSpPr>
        <p:spPr bwMode="auto">
          <a:xfrm>
            <a:off x="3657600" y="3200400"/>
            <a:ext cx="1648785" cy="708528"/>
          </a:xfrm>
          <a:prstGeom prst="rect">
            <a:avLst/>
          </a:prstGeom>
          <a:noFill/>
          <a:ln w="38100" algn="ctr">
            <a:noFill/>
            <a:miter lim="800000"/>
            <a:headEnd/>
            <a:tailEnd type="none" w="lg" len="lg"/>
          </a:ln>
          <a:effectLst/>
        </p:spPr>
        <p:txBody>
          <a:bodyPr wrap="none" lIns="92075" tIns="46038" rIns="92075" bIns="46038">
            <a:spAutoFit/>
          </a:bodyPr>
          <a:lstStyle/>
          <a:p>
            <a:pPr marL="342900" indent="-342900">
              <a:buFont typeface="Monotype Sorts" pitchFamily="10" charset="2"/>
              <a:buNone/>
            </a:pPr>
            <a:r>
              <a:rPr lang="en-US" sz="2000" dirty="0" smtClean="0">
                <a:solidFill>
                  <a:schemeClr val="hlink"/>
                </a:solidFill>
                <a:latin typeface="Calibri" pitchFamily="34" charset="0"/>
              </a:rPr>
              <a:t>Secret bits </a:t>
            </a:r>
          </a:p>
          <a:p>
            <a:pPr marL="342900" indent="-342900">
              <a:buFont typeface="Monotype Sorts" pitchFamily="10" charset="2"/>
              <a:buNone/>
            </a:pPr>
            <a:r>
              <a:rPr lang="en-US" sz="2000" dirty="0" smtClean="0">
                <a:solidFill>
                  <a:schemeClr val="hlink"/>
                </a:solidFill>
                <a:latin typeface="Calibri" pitchFamily="34" charset="0"/>
              </a:rPr>
              <a:t>(e.g.- key bits)</a:t>
            </a:r>
            <a:endParaRPr lang="en-US" sz="2000" dirty="0">
              <a:solidFill>
                <a:schemeClr val="hlink"/>
              </a:solidFill>
              <a:latin typeface="Calibri" pitchFamily="34" charset="0"/>
            </a:endParaRPr>
          </a:p>
        </p:txBody>
      </p:sp>
      <p:sp>
        <p:nvSpPr>
          <p:cNvPr id="23" name="Text Box 16"/>
          <p:cNvSpPr txBox="1">
            <a:spLocks noChangeArrowheads="1"/>
          </p:cNvSpPr>
          <p:nvPr/>
        </p:nvSpPr>
        <p:spPr bwMode="auto">
          <a:xfrm>
            <a:off x="6324600" y="3200400"/>
            <a:ext cx="2270750" cy="708528"/>
          </a:xfrm>
          <a:prstGeom prst="rect">
            <a:avLst/>
          </a:prstGeom>
          <a:noFill/>
          <a:ln w="38100" algn="ctr">
            <a:noFill/>
            <a:miter lim="800000"/>
            <a:headEnd/>
            <a:tailEnd type="none" w="lg" len="lg"/>
          </a:ln>
          <a:effectLst/>
        </p:spPr>
        <p:txBody>
          <a:bodyPr wrap="none" lIns="92075" tIns="46038" rIns="92075" bIns="46038">
            <a:spAutoFit/>
          </a:bodyPr>
          <a:lstStyle/>
          <a:p>
            <a:pPr marL="342900" indent="-342900">
              <a:buFont typeface="Monotype Sorts" pitchFamily="10" charset="2"/>
              <a:buNone/>
            </a:pPr>
            <a:r>
              <a:rPr lang="en-US" sz="2000" dirty="0" smtClean="0">
                <a:solidFill>
                  <a:schemeClr val="hlink"/>
                </a:solidFill>
                <a:latin typeface="Calibri" pitchFamily="34" charset="0"/>
              </a:rPr>
              <a:t>Selectable bits</a:t>
            </a:r>
          </a:p>
          <a:p>
            <a:pPr marL="342900" indent="-342900">
              <a:buFont typeface="Monotype Sorts" pitchFamily="10" charset="2"/>
              <a:buNone/>
            </a:pPr>
            <a:r>
              <a:rPr lang="en-US" sz="2000" dirty="0" smtClean="0">
                <a:solidFill>
                  <a:schemeClr val="hlink"/>
                </a:solidFill>
                <a:latin typeface="Calibri" pitchFamily="34" charset="0"/>
              </a:rPr>
              <a:t>(e.g.-  plaintext bits)</a:t>
            </a:r>
            <a:endParaRPr lang="en-US" sz="2000" dirty="0">
              <a:solidFill>
                <a:schemeClr val="hlink"/>
              </a:solidFill>
              <a:latin typeface="Calibri" pitchFamily="34" charset="0"/>
            </a:endParaRPr>
          </a:p>
        </p:txBody>
      </p:sp>
      <p:sp>
        <p:nvSpPr>
          <p:cNvPr id="19" name="Text Box 6"/>
          <p:cNvSpPr txBox="1">
            <a:spLocks noChangeArrowheads="1"/>
          </p:cNvSpPr>
          <p:nvPr/>
        </p:nvSpPr>
        <p:spPr bwMode="auto">
          <a:xfrm>
            <a:off x="4940766" y="3905309"/>
            <a:ext cx="365485" cy="369974"/>
          </a:xfrm>
          <a:prstGeom prst="rect">
            <a:avLst/>
          </a:prstGeom>
          <a:noFill/>
          <a:ln w="38100" algn="ctr">
            <a:noFill/>
            <a:miter lim="800000"/>
            <a:headEnd/>
            <a:tailEnd type="none" w="lg" len="lg"/>
          </a:ln>
          <a:effectLst/>
        </p:spPr>
        <p:txBody>
          <a:bodyPr wrap="none" lIns="92075" tIns="46038" rIns="92075" bIns="46038">
            <a:spAutoFit/>
          </a:bodyPr>
          <a:lstStyle/>
          <a:p>
            <a:pPr marL="342900" indent="-342900">
              <a:buFont typeface="Monotype Sorts" pitchFamily="10" charset="2"/>
              <a:buNone/>
            </a:pPr>
            <a:r>
              <a:rPr lang="en-US" sz="1800" dirty="0" err="1" smtClean="0">
                <a:latin typeface="Calibri" pitchFamily="34" charset="0"/>
              </a:rPr>
              <a:t>x</a:t>
            </a:r>
            <a:r>
              <a:rPr lang="en-US" sz="1800" baseline="-25000" dirty="0" err="1" smtClean="0">
                <a:latin typeface="Calibri" pitchFamily="34" charset="0"/>
              </a:rPr>
              <a:t>n</a:t>
            </a:r>
            <a:endParaRPr lang="en-US" sz="1100" baseline="-25000" dirty="0">
              <a:latin typeface="Calibri" pitchFamily="34" charset="0"/>
            </a:endParaRPr>
          </a:p>
        </p:txBody>
      </p:sp>
      <p:sp>
        <p:nvSpPr>
          <p:cNvPr id="24" name="Text Box 6"/>
          <p:cNvSpPr txBox="1">
            <a:spLocks noChangeArrowheads="1"/>
          </p:cNvSpPr>
          <p:nvPr/>
        </p:nvSpPr>
        <p:spPr bwMode="auto">
          <a:xfrm>
            <a:off x="6405684" y="3919954"/>
            <a:ext cx="368691" cy="369974"/>
          </a:xfrm>
          <a:prstGeom prst="rect">
            <a:avLst/>
          </a:prstGeom>
          <a:noFill/>
          <a:ln w="38100" algn="ctr">
            <a:noFill/>
            <a:miter lim="800000"/>
            <a:headEnd/>
            <a:tailEnd type="none" w="lg" len="lg"/>
          </a:ln>
          <a:effectLst/>
        </p:spPr>
        <p:txBody>
          <a:bodyPr wrap="none" lIns="92075" tIns="46038" rIns="92075" bIns="46038">
            <a:spAutoFit/>
          </a:bodyPr>
          <a:lstStyle/>
          <a:p>
            <a:pPr marL="342900" indent="-342900">
              <a:buFont typeface="Monotype Sorts" pitchFamily="10" charset="2"/>
              <a:buNone/>
            </a:pPr>
            <a:r>
              <a:rPr lang="en-US" sz="1800" dirty="0" smtClean="0">
                <a:latin typeface="Calibri" pitchFamily="34" charset="0"/>
              </a:rPr>
              <a:t>v</a:t>
            </a:r>
            <a:r>
              <a:rPr lang="en-US" sz="1800" baseline="-25000" dirty="0" smtClean="0">
                <a:latin typeface="Calibri" pitchFamily="34" charset="0"/>
              </a:rPr>
              <a:t>1</a:t>
            </a:r>
            <a:endParaRPr lang="en-US" sz="1100" baseline="-25000" dirty="0">
              <a:latin typeface="Calibri" pitchFamily="34" charset="0"/>
            </a:endParaRPr>
          </a:p>
        </p:txBody>
      </p:sp>
      <p:sp>
        <p:nvSpPr>
          <p:cNvPr id="25" name="Text Box 6"/>
          <p:cNvSpPr txBox="1">
            <a:spLocks noChangeArrowheads="1"/>
          </p:cNvSpPr>
          <p:nvPr/>
        </p:nvSpPr>
        <p:spPr bwMode="auto">
          <a:xfrm>
            <a:off x="7848675" y="3908928"/>
            <a:ext cx="413575" cy="369974"/>
          </a:xfrm>
          <a:prstGeom prst="rect">
            <a:avLst/>
          </a:prstGeom>
          <a:noFill/>
          <a:ln w="38100" algn="ctr">
            <a:noFill/>
            <a:miter lim="800000"/>
            <a:headEnd/>
            <a:tailEnd type="none" w="lg" len="lg"/>
          </a:ln>
          <a:effectLst/>
        </p:spPr>
        <p:txBody>
          <a:bodyPr wrap="none" lIns="92075" tIns="46038" rIns="92075" bIns="46038">
            <a:spAutoFit/>
          </a:bodyPr>
          <a:lstStyle/>
          <a:p>
            <a:pPr marL="342900" indent="-342900">
              <a:buFont typeface="Monotype Sorts" pitchFamily="10" charset="2"/>
              <a:buNone/>
            </a:pPr>
            <a:r>
              <a:rPr lang="en-US" sz="1800" dirty="0" err="1" smtClean="0">
                <a:latin typeface="Calibri" pitchFamily="34" charset="0"/>
              </a:rPr>
              <a:t>v</a:t>
            </a:r>
            <a:r>
              <a:rPr lang="en-US" sz="1800" baseline="-25000" dirty="0" err="1" smtClean="0">
                <a:latin typeface="Calibri" pitchFamily="34" charset="0"/>
              </a:rPr>
              <a:t>m</a:t>
            </a:r>
            <a:endParaRPr lang="en-US" sz="1100" baseline="-25000" dirty="0">
              <a:latin typeface="Calibri" pitchFamily="34" charset="0"/>
            </a:endParaRPr>
          </a:p>
        </p:txBody>
      </p:sp>
      <p:sp>
        <p:nvSpPr>
          <p:cNvPr id="26" name="TextBox 25"/>
          <p:cNvSpPr txBox="1"/>
          <p:nvPr/>
        </p:nvSpPr>
        <p:spPr>
          <a:xfrm>
            <a:off x="152400" y="4464784"/>
            <a:ext cx="2717589" cy="1631216"/>
          </a:xfrm>
          <a:prstGeom prst="rect">
            <a:avLst/>
          </a:prstGeom>
          <a:noFill/>
        </p:spPr>
        <p:txBody>
          <a:bodyPr wrap="square" rtlCol="0">
            <a:spAutoFit/>
          </a:bodyPr>
          <a:lstStyle/>
          <a:p>
            <a:r>
              <a:rPr lang="en-US" sz="2000" dirty="0" smtClean="0">
                <a:latin typeface="Calibri" pitchFamily="34" charset="0"/>
              </a:rPr>
              <a:t>Many of the following</a:t>
            </a:r>
          </a:p>
          <a:p>
            <a:r>
              <a:rPr lang="en-US" sz="2000" dirty="0" smtClean="0">
                <a:latin typeface="Calibri" pitchFamily="34" charset="0"/>
              </a:rPr>
              <a:t>slides are from or</a:t>
            </a:r>
          </a:p>
          <a:p>
            <a:r>
              <a:rPr lang="en-US" sz="2000" dirty="0" smtClean="0">
                <a:latin typeface="Calibri" pitchFamily="34" charset="0"/>
              </a:rPr>
              <a:t>inspired by a talk of</a:t>
            </a:r>
          </a:p>
          <a:p>
            <a:r>
              <a:rPr lang="en-US" sz="2000" dirty="0" err="1" smtClean="0">
                <a:latin typeface="Calibri" pitchFamily="34" charset="0"/>
              </a:rPr>
              <a:t>Adi</a:t>
            </a:r>
            <a:r>
              <a:rPr lang="en-US" sz="2000" dirty="0" smtClean="0">
                <a:latin typeface="Calibri" pitchFamily="34" charset="0"/>
              </a:rPr>
              <a:t> Shamir.   </a:t>
            </a:r>
            <a:r>
              <a:rPr lang="en-US" sz="2000" dirty="0" err="1" smtClean="0">
                <a:latin typeface="Calibri" pitchFamily="34" charset="0"/>
              </a:rPr>
              <a:t>Adi</a:t>
            </a:r>
            <a:endParaRPr lang="en-US" sz="2000" dirty="0" smtClean="0">
              <a:latin typeface="Calibri" pitchFamily="34" charset="0"/>
            </a:endParaRPr>
          </a:p>
          <a:p>
            <a:r>
              <a:rPr lang="en-US" sz="2000" dirty="0" smtClean="0">
                <a:latin typeface="Calibri" pitchFamily="34" charset="0"/>
              </a:rPr>
              <a:t>kindly provided a copy.</a:t>
            </a:r>
            <a:endParaRPr lang="en-US" sz="2000" dirty="0">
              <a:latin typeface="Calibri" pitchFamily="34"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ChangeArrowheads="1"/>
          </p:cNvSpPr>
          <p:nvPr>
            <p:ph type="title"/>
          </p:nvPr>
        </p:nvSpPr>
        <p:spPr>
          <a:xfrm>
            <a:off x="519113" y="0"/>
            <a:ext cx="8015287" cy="844550"/>
          </a:xfrm>
        </p:spPr>
        <p:txBody>
          <a:bodyPr/>
          <a:lstStyle/>
          <a:p>
            <a:r>
              <a:rPr lang="en-US" sz="3600" dirty="0">
                <a:solidFill>
                  <a:schemeClr val="tx1"/>
                </a:solidFill>
              </a:rPr>
              <a:t>The </a:t>
            </a:r>
            <a:r>
              <a:rPr lang="en-US" sz="3600" dirty="0" smtClean="0">
                <a:solidFill>
                  <a:schemeClr val="tx1"/>
                </a:solidFill>
              </a:rPr>
              <a:t>cube attack (</a:t>
            </a:r>
            <a:r>
              <a:rPr lang="en-US" sz="3600" dirty="0" err="1" smtClean="0">
                <a:solidFill>
                  <a:schemeClr val="tx1"/>
                </a:solidFill>
              </a:rPr>
              <a:t>Dinur&amp;Shamir</a:t>
            </a:r>
            <a:r>
              <a:rPr lang="en-US" sz="3600" dirty="0" smtClean="0">
                <a:solidFill>
                  <a:schemeClr val="tx1"/>
                </a:solidFill>
              </a:rPr>
              <a:t>)</a:t>
            </a:r>
            <a:endParaRPr lang="en-US" sz="3600" dirty="0">
              <a:solidFill>
                <a:schemeClr val="tx1"/>
              </a:solidFill>
            </a:endParaRPr>
          </a:p>
        </p:txBody>
      </p:sp>
      <p:sp>
        <p:nvSpPr>
          <p:cNvPr id="839683" name="Rectangle 3"/>
          <p:cNvSpPr>
            <a:spLocks noGrp="1" noChangeArrowheads="1"/>
          </p:cNvSpPr>
          <p:nvPr>
            <p:ph type="body" sz="half" idx="1"/>
          </p:nvPr>
        </p:nvSpPr>
        <p:spPr>
          <a:xfrm>
            <a:off x="217488" y="1125538"/>
            <a:ext cx="8723312" cy="5427662"/>
          </a:xfrm>
          <a:ln/>
        </p:spPr>
        <p:txBody>
          <a:bodyPr/>
          <a:lstStyle/>
          <a:p>
            <a:r>
              <a:rPr lang="en-US" sz="2000" dirty="0" smtClean="0"/>
              <a:t>Algebraic attack on “black box” ciphers that is much faster than general equation solving (in special cases).</a:t>
            </a:r>
          </a:p>
          <a:p>
            <a:r>
              <a:rPr lang="en-US" sz="2000" dirty="0" smtClean="0"/>
              <a:t>Applies when encryption equations are derived from a “low degree” sparse master polynomial.</a:t>
            </a:r>
          </a:p>
          <a:p>
            <a:r>
              <a:rPr lang="en-US" sz="2000" dirty="0" smtClean="0"/>
              <a:t>Attack will be demonstrated on an LFSR-based stream cipher with non-linear filter.</a:t>
            </a:r>
          </a:p>
          <a:p>
            <a:pPr>
              <a:lnSpc>
                <a:spcPct val="90000"/>
              </a:lnSpc>
            </a:pPr>
            <a:r>
              <a:rPr lang="en-US" sz="2000" dirty="0" smtClean="0"/>
              <a:t>Cryptanalyst knows the structure of cipher:</a:t>
            </a:r>
          </a:p>
          <a:p>
            <a:pPr lvl="1">
              <a:lnSpc>
                <a:spcPct val="90000"/>
              </a:lnSpc>
            </a:pPr>
            <a:r>
              <a:rPr lang="en-US" sz="2000" dirty="0" smtClean="0"/>
              <a:t>The schematic diagram</a:t>
            </a:r>
          </a:p>
          <a:p>
            <a:pPr lvl="1">
              <a:lnSpc>
                <a:spcPct val="90000"/>
              </a:lnSpc>
            </a:pPr>
            <a:r>
              <a:rPr lang="en-US" sz="2000" dirty="0" smtClean="0"/>
              <a:t>The size of the various components</a:t>
            </a:r>
          </a:p>
          <a:p>
            <a:pPr>
              <a:lnSpc>
                <a:spcPct val="90000"/>
              </a:lnSpc>
            </a:pPr>
            <a:r>
              <a:rPr lang="en-US" sz="2000" dirty="0" smtClean="0"/>
              <a:t>Cryptanalyst does not know the many details, for the “LSFR” example, cryptanalyst does not know:</a:t>
            </a:r>
          </a:p>
          <a:p>
            <a:pPr lvl="1">
              <a:lnSpc>
                <a:spcPct val="90000"/>
              </a:lnSpc>
            </a:pPr>
            <a:r>
              <a:rPr lang="en-US" sz="2000" dirty="0" smtClean="0"/>
              <a:t>The LFSR feedback function</a:t>
            </a:r>
          </a:p>
          <a:p>
            <a:pPr lvl="1">
              <a:lnSpc>
                <a:spcPct val="90000"/>
              </a:lnSpc>
            </a:pPr>
            <a:r>
              <a:rPr lang="en-US" sz="2000" dirty="0" smtClean="0"/>
              <a:t>The S boxes</a:t>
            </a:r>
          </a:p>
          <a:p>
            <a:pPr lvl="1">
              <a:lnSpc>
                <a:spcPct val="90000"/>
              </a:lnSpc>
            </a:pPr>
            <a:r>
              <a:rPr lang="en-US" sz="2000" dirty="0" smtClean="0"/>
              <a:t>The LFSR/S boxes connections </a:t>
            </a:r>
          </a:p>
          <a:p>
            <a:pPr lvl="1">
              <a:lnSpc>
                <a:spcPct val="90000"/>
              </a:lnSpc>
            </a:pPr>
            <a:r>
              <a:rPr lang="en-US" sz="2000" dirty="0" smtClean="0"/>
              <a:t>The quadratic key/IV mixing function</a:t>
            </a:r>
          </a:p>
          <a:p>
            <a:pPr>
              <a:lnSpc>
                <a:spcPct val="90000"/>
              </a:lnSpc>
            </a:pPr>
            <a:endParaRPr lang="en-US" sz="2000" dirty="0" smtClean="0"/>
          </a:p>
          <a:p>
            <a:pPr lvl="1">
              <a:lnSpc>
                <a:spcPct val="90000"/>
              </a:lnSpc>
            </a:pPr>
            <a:endParaRPr lang="en-US" sz="2000" dirty="0" smtClean="0"/>
          </a:p>
          <a:p>
            <a:endParaRPr lang="en-US" sz="2000" dirty="0"/>
          </a:p>
        </p:txBody>
      </p:sp>
      <p:sp>
        <p:nvSpPr>
          <p:cNvPr id="7" name="Date Placeholder 6"/>
          <p:cNvSpPr>
            <a:spLocks noGrp="1"/>
          </p:cNvSpPr>
          <p:nvPr>
            <p:ph type="dt" sz="half" idx="10"/>
          </p:nvPr>
        </p:nvSpPr>
        <p:spPr/>
        <p:txBody>
          <a:bodyPr/>
          <a:lstStyle/>
          <a:p>
            <a:pPr>
              <a:defRPr/>
            </a:pPr>
            <a:r>
              <a:rPr lang="en-US" smtClean="0"/>
              <a:t>JLM 20101208</a:t>
            </a:r>
            <a:endParaRPr lang="en-US"/>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39</a:t>
            </a:fld>
            <a:endParaRPr lang="en-US"/>
          </a:p>
        </p:txBody>
      </p:sp>
      <p:sp>
        <p:nvSpPr>
          <p:cNvPr id="6" name="TextBox 5"/>
          <p:cNvSpPr txBox="1"/>
          <p:nvPr/>
        </p:nvSpPr>
        <p:spPr>
          <a:xfrm>
            <a:off x="6062149" y="5943600"/>
            <a:ext cx="1786451" cy="338554"/>
          </a:xfrm>
          <a:prstGeom prst="rect">
            <a:avLst/>
          </a:prstGeom>
          <a:noFill/>
        </p:spPr>
        <p:txBody>
          <a:bodyPr wrap="none" rtlCol="0">
            <a:spAutoFit/>
          </a:bodyPr>
          <a:lstStyle/>
          <a:p>
            <a:r>
              <a:rPr lang="en-US" sz="1600" dirty="0" smtClean="0">
                <a:latin typeface="Calibri" pitchFamily="34" charset="0"/>
              </a:rPr>
              <a:t>Source: </a:t>
            </a:r>
            <a:r>
              <a:rPr lang="en-US" sz="1600" dirty="0" err="1" smtClean="0">
                <a:latin typeface="Calibri" pitchFamily="34" charset="0"/>
              </a:rPr>
              <a:t>Adi</a:t>
            </a:r>
            <a:r>
              <a:rPr lang="en-US" sz="1600" dirty="0" smtClean="0">
                <a:latin typeface="Calibri" pitchFamily="34" charset="0"/>
              </a:rPr>
              <a:t> Shamir.</a:t>
            </a:r>
            <a:endParaRPr lang="en-US" sz="1600" dirty="0">
              <a:latin typeface="Calibri"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Date Placeholder 4"/>
          <p:cNvSpPr>
            <a:spLocks noGrp="1"/>
          </p:cNvSpPr>
          <p:nvPr>
            <p:ph type="dt" sz="quarter" idx="10"/>
          </p:nvPr>
        </p:nvSpPr>
        <p:spPr/>
        <p:txBody>
          <a:bodyPr/>
          <a:lstStyle/>
          <a:p>
            <a:pPr>
              <a:defRPr/>
            </a:pPr>
            <a:r>
              <a:rPr lang="en-US" smtClean="0"/>
              <a:t>JLM 20101208</a:t>
            </a:r>
            <a:endParaRPr lang="en-US"/>
          </a:p>
        </p:txBody>
      </p:sp>
      <p:sp>
        <p:nvSpPr>
          <p:cNvPr id="30723" name="Slide Number Placeholder 6"/>
          <p:cNvSpPr>
            <a:spLocks noGrp="1"/>
          </p:cNvSpPr>
          <p:nvPr>
            <p:ph type="sldNum" sz="quarter" idx="12"/>
          </p:nvPr>
        </p:nvSpPr>
        <p:spPr/>
        <p:txBody>
          <a:bodyPr/>
          <a:lstStyle/>
          <a:p>
            <a:pPr>
              <a:defRPr/>
            </a:pPr>
            <a:fld id="{929AD237-778C-4ECD-895B-467690D78CDB}" type="slidenum">
              <a:rPr lang="en-US"/>
              <a:pPr>
                <a:defRPr/>
              </a:pPr>
              <a:t>4</a:t>
            </a:fld>
            <a:endParaRPr lang="en-US"/>
          </a:p>
        </p:txBody>
      </p:sp>
      <p:sp>
        <p:nvSpPr>
          <p:cNvPr id="248836" name="Rectangle 2"/>
          <p:cNvSpPr>
            <a:spLocks noGrp="1" noChangeArrowheads="1"/>
          </p:cNvSpPr>
          <p:nvPr>
            <p:ph type="title"/>
          </p:nvPr>
        </p:nvSpPr>
        <p:spPr>
          <a:xfrm>
            <a:off x="685800" y="76200"/>
            <a:ext cx="7772400" cy="685800"/>
          </a:xfrm>
        </p:spPr>
        <p:txBody>
          <a:bodyPr/>
          <a:lstStyle/>
          <a:p>
            <a:r>
              <a:rPr lang="en-US" altLang="zh-TW" sz="3600" dirty="0" smtClean="0">
                <a:ea typeface="PMingLiU" pitchFamily="18" charset="-120"/>
              </a:rPr>
              <a:t>Techniques for solving equations</a:t>
            </a:r>
          </a:p>
        </p:txBody>
      </p:sp>
      <p:sp>
        <p:nvSpPr>
          <p:cNvPr id="248837" name="Rectangle 3"/>
          <p:cNvSpPr>
            <a:spLocks noGrp="1" noChangeArrowheads="1"/>
          </p:cNvSpPr>
          <p:nvPr>
            <p:ph type="body" sz="half" idx="1"/>
          </p:nvPr>
        </p:nvSpPr>
        <p:spPr>
          <a:xfrm>
            <a:off x="381000" y="1828800"/>
            <a:ext cx="8382000" cy="4648200"/>
          </a:xfrm>
        </p:spPr>
        <p:txBody>
          <a:bodyPr/>
          <a:lstStyle/>
          <a:p>
            <a:pPr lvl="1">
              <a:buFontTx/>
              <a:buNone/>
            </a:pPr>
            <a:endParaRPr lang="en-US" altLang="zh-TW" sz="2400" dirty="0" smtClean="0">
              <a:ea typeface="PMingLiU" pitchFamily="18" charset="-120"/>
            </a:endParaRPr>
          </a:p>
          <a:p>
            <a:endParaRPr lang="en-US" altLang="zh-TW" sz="2800" dirty="0" smtClean="0">
              <a:ea typeface="PMingLiU" pitchFamily="18" charset="-120"/>
            </a:endParaRPr>
          </a:p>
        </p:txBody>
      </p:sp>
      <p:sp>
        <p:nvSpPr>
          <p:cNvPr id="248838" name="Rectangle 4"/>
          <p:cNvSpPr>
            <a:spLocks noChangeArrowheads="1"/>
          </p:cNvSpPr>
          <p:nvPr/>
        </p:nvSpPr>
        <p:spPr bwMode="auto">
          <a:xfrm>
            <a:off x="533400" y="1447800"/>
            <a:ext cx="8077200" cy="4876800"/>
          </a:xfrm>
          <a:prstGeom prst="rect">
            <a:avLst/>
          </a:prstGeom>
          <a:noFill/>
          <a:ln w="9525">
            <a:noFill/>
            <a:miter lim="800000"/>
            <a:headEnd/>
            <a:tailEnd/>
          </a:ln>
        </p:spPr>
        <p:txBody>
          <a:bodyPr lIns="92075" tIns="46038" rIns="92075" bIns="46038"/>
          <a:lstStyle/>
          <a:p>
            <a:pPr marL="457200" indent="-457200">
              <a:buFont typeface="Arial" pitchFamily="34" charset="0"/>
              <a:buChar char="•"/>
            </a:pPr>
            <a:r>
              <a:rPr lang="en-US" altLang="zh-TW" sz="2400" dirty="0" smtClean="0">
                <a:latin typeface="Arial" pitchFamily="34" charset="0"/>
                <a:ea typeface="PMingLiU" pitchFamily="18" charset="-120"/>
                <a:cs typeface="Arial" pitchFamily="34" charset="0"/>
              </a:rPr>
              <a:t>General techniques</a:t>
            </a:r>
          </a:p>
          <a:p>
            <a:pPr marL="914400" lvl="1" indent="-457200">
              <a:buFont typeface="+mj-lt"/>
              <a:buAutoNum type="arabicPeriod"/>
            </a:pPr>
            <a:r>
              <a:rPr lang="en-US" altLang="zh-TW" sz="2400" dirty="0" smtClean="0">
                <a:latin typeface="Arial" pitchFamily="34" charset="0"/>
                <a:ea typeface="PMingLiU" pitchFamily="18" charset="-120"/>
                <a:cs typeface="Arial" pitchFamily="34" charset="0"/>
              </a:rPr>
              <a:t>Linear equations: Gaussian elimination, LU.</a:t>
            </a:r>
          </a:p>
          <a:p>
            <a:pPr marL="914400" lvl="1" indent="-457200">
              <a:buFont typeface="+mj-lt"/>
              <a:buAutoNum type="arabicPeriod"/>
            </a:pPr>
            <a:r>
              <a:rPr lang="en-US" altLang="zh-TW" sz="2400" dirty="0" err="1" smtClean="0">
                <a:latin typeface="Arial" pitchFamily="34" charset="0"/>
                <a:ea typeface="PMingLiU" pitchFamily="18" charset="-120"/>
                <a:cs typeface="Arial" pitchFamily="34" charset="0"/>
              </a:rPr>
              <a:t>Berlekamp’s</a:t>
            </a:r>
            <a:r>
              <a:rPr lang="en-US" altLang="zh-TW" sz="2400" dirty="0" smtClean="0">
                <a:latin typeface="Arial" pitchFamily="34" charset="0"/>
                <a:ea typeface="PMingLiU" pitchFamily="18" charset="-120"/>
                <a:cs typeface="Arial" pitchFamily="34" charset="0"/>
              </a:rPr>
              <a:t> Algorithm (single variable)</a:t>
            </a:r>
          </a:p>
          <a:p>
            <a:pPr marL="914400" lvl="1" indent="-457200">
              <a:buFont typeface="+mj-lt"/>
              <a:buAutoNum type="arabicPeriod"/>
            </a:pPr>
            <a:r>
              <a:rPr lang="en-US" altLang="zh-TW" sz="2400" dirty="0" smtClean="0">
                <a:latin typeface="Arial" pitchFamily="34" charset="0"/>
                <a:ea typeface="PMingLiU" pitchFamily="18" charset="-120"/>
                <a:cs typeface="Arial" pitchFamily="34" charset="0"/>
              </a:rPr>
              <a:t>Linearization</a:t>
            </a:r>
          </a:p>
          <a:p>
            <a:pPr marL="914400" lvl="1" indent="-457200">
              <a:buFont typeface="+mj-lt"/>
              <a:buAutoNum type="arabicPeriod"/>
            </a:pPr>
            <a:r>
              <a:rPr lang="en-US" altLang="zh-TW" sz="2400" dirty="0" smtClean="0">
                <a:latin typeface="Arial" pitchFamily="34" charset="0"/>
                <a:ea typeface="PMingLiU" pitchFamily="18" charset="-120"/>
                <a:cs typeface="Arial" pitchFamily="34" charset="0"/>
              </a:rPr>
              <a:t>Resultants and elimination</a:t>
            </a:r>
          </a:p>
          <a:p>
            <a:pPr marL="914400" lvl="1" indent="-457200">
              <a:buFont typeface="+mj-lt"/>
              <a:buAutoNum type="arabicPeriod"/>
            </a:pPr>
            <a:r>
              <a:rPr lang="en-US" altLang="zh-TW" sz="2400" dirty="0" err="1" smtClean="0">
                <a:latin typeface="Arial" pitchFamily="34" charset="0"/>
                <a:ea typeface="PMingLiU" pitchFamily="18" charset="-120"/>
                <a:cs typeface="Arial" pitchFamily="34" charset="0"/>
              </a:rPr>
              <a:t>Grobner</a:t>
            </a:r>
            <a:r>
              <a:rPr lang="en-US" altLang="zh-TW" sz="2400" dirty="0" smtClean="0">
                <a:latin typeface="Arial" pitchFamily="34" charset="0"/>
                <a:ea typeface="PMingLiU" pitchFamily="18" charset="-120"/>
                <a:cs typeface="Arial" pitchFamily="34" charset="0"/>
              </a:rPr>
              <a:t> basis and elimination</a:t>
            </a:r>
          </a:p>
          <a:p>
            <a:pPr marL="914400" lvl="1" indent="-457200">
              <a:buFont typeface="+mj-lt"/>
              <a:buAutoNum type="arabicPeriod"/>
            </a:pPr>
            <a:r>
              <a:rPr lang="en-US" altLang="zh-TW" sz="2400" dirty="0" smtClean="0">
                <a:latin typeface="Arial" pitchFamily="34" charset="0"/>
                <a:ea typeface="PMingLiU" pitchFamily="18" charset="-120"/>
                <a:cs typeface="Arial" pitchFamily="34" charset="0"/>
              </a:rPr>
              <a:t>Transforming to </a:t>
            </a:r>
            <a:r>
              <a:rPr lang="en-US" altLang="zh-TW" sz="2400" dirty="0" err="1" smtClean="0">
                <a:latin typeface="Arial" pitchFamily="34" charset="0"/>
                <a:ea typeface="PMingLiU" pitchFamily="18" charset="-120"/>
                <a:cs typeface="Arial" pitchFamily="34" charset="0"/>
              </a:rPr>
              <a:t>satisfiability</a:t>
            </a:r>
            <a:r>
              <a:rPr lang="en-US" altLang="zh-TW" sz="2400" dirty="0" smtClean="0">
                <a:latin typeface="Arial" pitchFamily="34" charset="0"/>
                <a:ea typeface="PMingLiU" pitchFamily="18" charset="-120"/>
                <a:cs typeface="Arial" pitchFamily="34" charset="0"/>
              </a:rPr>
              <a:t> instance and use SAT solver.</a:t>
            </a:r>
          </a:p>
          <a:p>
            <a:pPr marL="457200" indent="-457200">
              <a:buFont typeface="Arial" pitchFamily="34" charset="0"/>
              <a:buChar char="•"/>
            </a:pPr>
            <a:r>
              <a:rPr lang="en-US" altLang="zh-TW" sz="2400" dirty="0" smtClean="0">
                <a:latin typeface="Arial" pitchFamily="34" charset="0"/>
                <a:ea typeface="PMingLiU" pitchFamily="18" charset="-120"/>
                <a:cs typeface="Arial" pitchFamily="34" charset="0"/>
              </a:rPr>
              <a:t>Special Techniques</a:t>
            </a:r>
          </a:p>
          <a:p>
            <a:pPr marL="914400" lvl="1" indent="-457200">
              <a:buFont typeface="Arial" pitchFamily="34" charset="0"/>
              <a:buChar char="•"/>
            </a:pPr>
            <a:r>
              <a:rPr lang="en-US" altLang="zh-TW" sz="2400" dirty="0" smtClean="0">
                <a:latin typeface="Arial" pitchFamily="34" charset="0"/>
                <a:ea typeface="PMingLiU" pitchFamily="18" charset="-120"/>
                <a:cs typeface="Arial" pitchFamily="34" charset="0"/>
              </a:rPr>
              <a:t>Very sensitive to equation characteristics</a:t>
            </a:r>
            <a:endParaRPr lang="en-US" altLang="zh-TW" sz="2400" dirty="0">
              <a:latin typeface="Arial" pitchFamily="34" charset="0"/>
              <a:ea typeface="PMingLiU" pitchFamily="18" charset="-120"/>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a:xfrm>
            <a:off x="392113" y="76201"/>
            <a:ext cx="8751887" cy="685800"/>
          </a:xfrm>
        </p:spPr>
        <p:txBody>
          <a:bodyPr/>
          <a:lstStyle/>
          <a:p>
            <a:r>
              <a:rPr lang="en-US" sz="3600" dirty="0" smtClean="0">
                <a:solidFill>
                  <a:schemeClr val="tx1"/>
                </a:solidFill>
              </a:rPr>
              <a:t>LFSR scheme</a:t>
            </a:r>
            <a:endParaRPr lang="en-US" sz="3600" dirty="0">
              <a:solidFill>
                <a:schemeClr val="tx1"/>
              </a:solidFill>
            </a:endParaRPr>
          </a:p>
        </p:txBody>
      </p:sp>
      <p:graphicFrame>
        <p:nvGraphicFramePr>
          <p:cNvPr id="855043" name="Group 3"/>
          <p:cNvGraphicFramePr>
            <a:graphicFrameLocks noGrp="1"/>
          </p:cNvGraphicFramePr>
          <p:nvPr>
            <p:ph sz="half" idx="2"/>
          </p:nvPr>
        </p:nvGraphicFramePr>
        <p:xfrm>
          <a:off x="898525" y="2035175"/>
          <a:ext cx="7634288" cy="518160"/>
        </p:xfrm>
        <a:graphic>
          <a:graphicData uri="http://schemas.openxmlformats.org/drawingml/2006/table">
            <a:tbl>
              <a:tblPr/>
              <a:tblGrid>
                <a:gridCol w="476250"/>
                <a:gridCol w="477838"/>
                <a:gridCol w="476250"/>
                <a:gridCol w="479425"/>
                <a:gridCol w="477837"/>
                <a:gridCol w="476250"/>
                <a:gridCol w="476250"/>
                <a:gridCol w="477838"/>
                <a:gridCol w="476250"/>
                <a:gridCol w="476250"/>
                <a:gridCol w="476250"/>
                <a:gridCol w="481012"/>
                <a:gridCol w="476250"/>
                <a:gridCol w="476250"/>
                <a:gridCol w="477838"/>
                <a:gridCol w="476250"/>
              </a:tblGrid>
              <a:tr h="473075">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855079" name="Oval 39"/>
          <p:cNvSpPr>
            <a:spLocks noChangeArrowheads="1"/>
          </p:cNvSpPr>
          <p:nvPr/>
        </p:nvSpPr>
        <p:spPr bwMode="auto">
          <a:xfrm>
            <a:off x="4402138" y="838200"/>
            <a:ext cx="593725" cy="581025"/>
          </a:xfrm>
          <a:prstGeom prst="ellipse">
            <a:avLst/>
          </a:prstGeom>
          <a:noFill/>
          <a:ln w="50800" algn="ctr">
            <a:solidFill>
              <a:schemeClr val="tx1"/>
            </a:solidFill>
            <a:round/>
            <a:headEnd type="none" w="sm" len="sm"/>
            <a:tailEnd type="none" w="sm" len="sm"/>
          </a:ln>
          <a:effectLst/>
        </p:spPr>
        <p:txBody>
          <a:bodyPr wrap="none" anchor="ctr"/>
          <a:lstStyle/>
          <a:p>
            <a:endParaRPr lang="en-US"/>
          </a:p>
        </p:txBody>
      </p:sp>
      <p:sp>
        <p:nvSpPr>
          <p:cNvPr id="855080" name="Line 40"/>
          <p:cNvSpPr>
            <a:spLocks noChangeShapeType="1"/>
          </p:cNvSpPr>
          <p:nvPr/>
        </p:nvSpPr>
        <p:spPr bwMode="auto">
          <a:xfrm>
            <a:off x="4414838" y="1128713"/>
            <a:ext cx="581025" cy="0"/>
          </a:xfrm>
          <a:prstGeom prst="line">
            <a:avLst/>
          </a:prstGeom>
          <a:noFill/>
          <a:ln w="50800">
            <a:solidFill>
              <a:schemeClr val="tx1"/>
            </a:solidFill>
            <a:round/>
            <a:headEnd type="none" w="sm" len="sm"/>
            <a:tailEnd type="none" w="sm" len="sm"/>
          </a:ln>
          <a:effectLst/>
        </p:spPr>
        <p:txBody>
          <a:bodyPr/>
          <a:lstStyle/>
          <a:p>
            <a:endParaRPr lang="en-US"/>
          </a:p>
        </p:txBody>
      </p:sp>
      <p:sp>
        <p:nvSpPr>
          <p:cNvPr id="855081" name="Line 41"/>
          <p:cNvSpPr>
            <a:spLocks noChangeShapeType="1"/>
          </p:cNvSpPr>
          <p:nvPr/>
        </p:nvSpPr>
        <p:spPr bwMode="auto">
          <a:xfrm>
            <a:off x="4705350" y="838200"/>
            <a:ext cx="0" cy="579438"/>
          </a:xfrm>
          <a:prstGeom prst="line">
            <a:avLst/>
          </a:prstGeom>
          <a:noFill/>
          <a:ln w="50800">
            <a:solidFill>
              <a:schemeClr val="tx1"/>
            </a:solidFill>
            <a:round/>
            <a:headEnd type="none" w="sm" len="sm"/>
            <a:tailEnd type="none" w="sm" len="sm"/>
          </a:ln>
          <a:effectLst/>
        </p:spPr>
        <p:txBody>
          <a:bodyPr/>
          <a:lstStyle/>
          <a:p>
            <a:endParaRPr lang="en-US"/>
          </a:p>
        </p:txBody>
      </p:sp>
      <p:sp>
        <p:nvSpPr>
          <p:cNvPr id="855082" name="Line 42"/>
          <p:cNvSpPr>
            <a:spLocks noChangeShapeType="1"/>
          </p:cNvSpPr>
          <p:nvPr/>
        </p:nvSpPr>
        <p:spPr bwMode="auto">
          <a:xfrm flipV="1">
            <a:off x="1631950" y="1239838"/>
            <a:ext cx="2760663" cy="795337"/>
          </a:xfrm>
          <a:prstGeom prst="line">
            <a:avLst/>
          </a:prstGeom>
          <a:noFill/>
          <a:ln w="50800">
            <a:solidFill>
              <a:schemeClr val="tx1"/>
            </a:solidFill>
            <a:round/>
            <a:headEnd type="none" w="sm" len="sm"/>
            <a:tailEnd type="triangle" w="lg" len="lg"/>
          </a:ln>
          <a:effectLst/>
        </p:spPr>
        <p:txBody>
          <a:bodyPr/>
          <a:lstStyle/>
          <a:p>
            <a:endParaRPr lang="en-US"/>
          </a:p>
        </p:txBody>
      </p:sp>
      <p:sp>
        <p:nvSpPr>
          <p:cNvPr id="855083" name="Line 43"/>
          <p:cNvSpPr>
            <a:spLocks noChangeShapeType="1"/>
          </p:cNvSpPr>
          <p:nvPr/>
        </p:nvSpPr>
        <p:spPr bwMode="auto">
          <a:xfrm flipV="1">
            <a:off x="3559175" y="1360488"/>
            <a:ext cx="900113" cy="682625"/>
          </a:xfrm>
          <a:prstGeom prst="line">
            <a:avLst/>
          </a:prstGeom>
          <a:noFill/>
          <a:ln w="50800">
            <a:solidFill>
              <a:schemeClr val="tx1"/>
            </a:solidFill>
            <a:round/>
            <a:headEnd type="none" w="sm" len="sm"/>
            <a:tailEnd type="triangle" w="lg" len="lg"/>
          </a:ln>
          <a:effectLst/>
        </p:spPr>
        <p:txBody>
          <a:bodyPr/>
          <a:lstStyle/>
          <a:p>
            <a:endParaRPr lang="en-US"/>
          </a:p>
        </p:txBody>
      </p:sp>
      <p:sp>
        <p:nvSpPr>
          <p:cNvPr id="855084" name="Line 44"/>
          <p:cNvSpPr>
            <a:spLocks noChangeShapeType="1"/>
          </p:cNvSpPr>
          <p:nvPr/>
        </p:nvSpPr>
        <p:spPr bwMode="auto">
          <a:xfrm flipV="1">
            <a:off x="4473575" y="1433513"/>
            <a:ext cx="144463" cy="609600"/>
          </a:xfrm>
          <a:prstGeom prst="line">
            <a:avLst/>
          </a:prstGeom>
          <a:noFill/>
          <a:ln w="50800">
            <a:solidFill>
              <a:schemeClr val="tx1"/>
            </a:solidFill>
            <a:round/>
            <a:headEnd type="none" w="sm" len="sm"/>
            <a:tailEnd type="triangle" w="lg" len="lg"/>
          </a:ln>
          <a:effectLst/>
        </p:spPr>
        <p:txBody>
          <a:bodyPr/>
          <a:lstStyle/>
          <a:p>
            <a:endParaRPr lang="en-US"/>
          </a:p>
        </p:txBody>
      </p:sp>
      <p:sp>
        <p:nvSpPr>
          <p:cNvPr id="855085" name="Line 45"/>
          <p:cNvSpPr>
            <a:spLocks noChangeShapeType="1"/>
          </p:cNvSpPr>
          <p:nvPr/>
        </p:nvSpPr>
        <p:spPr bwMode="auto">
          <a:xfrm flipH="1" flipV="1">
            <a:off x="4922838" y="1316038"/>
            <a:ext cx="973137" cy="727075"/>
          </a:xfrm>
          <a:prstGeom prst="line">
            <a:avLst/>
          </a:prstGeom>
          <a:noFill/>
          <a:ln w="50800">
            <a:solidFill>
              <a:schemeClr val="tx1"/>
            </a:solidFill>
            <a:round/>
            <a:headEnd type="none" w="sm" len="sm"/>
            <a:tailEnd type="triangle" w="lg" len="lg"/>
          </a:ln>
          <a:effectLst/>
        </p:spPr>
        <p:txBody>
          <a:bodyPr/>
          <a:lstStyle/>
          <a:p>
            <a:endParaRPr lang="en-US"/>
          </a:p>
        </p:txBody>
      </p:sp>
      <p:sp>
        <p:nvSpPr>
          <p:cNvPr id="855086" name="Line 46"/>
          <p:cNvSpPr>
            <a:spLocks noChangeShapeType="1"/>
          </p:cNvSpPr>
          <p:nvPr/>
        </p:nvSpPr>
        <p:spPr bwMode="auto">
          <a:xfrm flipH="1" flipV="1">
            <a:off x="4981575" y="1260475"/>
            <a:ext cx="1408113" cy="782638"/>
          </a:xfrm>
          <a:prstGeom prst="line">
            <a:avLst/>
          </a:prstGeom>
          <a:noFill/>
          <a:ln w="50800">
            <a:solidFill>
              <a:schemeClr val="tx1"/>
            </a:solidFill>
            <a:round/>
            <a:headEnd type="none" w="sm" len="sm"/>
            <a:tailEnd type="triangle" w="lg" len="lg"/>
          </a:ln>
          <a:effectLst/>
        </p:spPr>
        <p:txBody>
          <a:bodyPr/>
          <a:lstStyle/>
          <a:p>
            <a:endParaRPr lang="en-US"/>
          </a:p>
        </p:txBody>
      </p:sp>
      <p:sp>
        <p:nvSpPr>
          <p:cNvPr id="855087" name="Line 47"/>
          <p:cNvSpPr>
            <a:spLocks noChangeShapeType="1"/>
          </p:cNvSpPr>
          <p:nvPr/>
        </p:nvSpPr>
        <p:spPr bwMode="auto">
          <a:xfrm flipH="1" flipV="1">
            <a:off x="4995863" y="1143000"/>
            <a:ext cx="3309937" cy="900113"/>
          </a:xfrm>
          <a:prstGeom prst="line">
            <a:avLst/>
          </a:prstGeom>
          <a:noFill/>
          <a:ln w="50800">
            <a:solidFill>
              <a:schemeClr val="tx1"/>
            </a:solidFill>
            <a:round/>
            <a:headEnd type="none" w="sm" len="sm"/>
            <a:tailEnd type="triangle" w="lg" len="lg"/>
          </a:ln>
          <a:effectLst/>
        </p:spPr>
        <p:txBody>
          <a:bodyPr/>
          <a:lstStyle/>
          <a:p>
            <a:endParaRPr lang="en-US"/>
          </a:p>
        </p:txBody>
      </p:sp>
      <p:sp>
        <p:nvSpPr>
          <p:cNvPr id="855088" name="Line 48"/>
          <p:cNvSpPr>
            <a:spLocks noChangeShapeType="1"/>
          </p:cNvSpPr>
          <p:nvPr/>
        </p:nvSpPr>
        <p:spPr bwMode="auto">
          <a:xfrm flipH="1" flipV="1">
            <a:off x="393700" y="1143000"/>
            <a:ext cx="3978275" cy="0"/>
          </a:xfrm>
          <a:prstGeom prst="line">
            <a:avLst/>
          </a:prstGeom>
          <a:noFill/>
          <a:ln w="50800">
            <a:solidFill>
              <a:schemeClr val="tx1"/>
            </a:solidFill>
            <a:round/>
            <a:headEnd type="none" w="sm" len="sm"/>
            <a:tailEnd type="triangle" w="lg" len="lg"/>
          </a:ln>
          <a:effectLst/>
        </p:spPr>
        <p:txBody>
          <a:bodyPr/>
          <a:lstStyle/>
          <a:p>
            <a:endParaRPr lang="en-US"/>
          </a:p>
        </p:txBody>
      </p:sp>
      <p:sp>
        <p:nvSpPr>
          <p:cNvPr id="855089" name="Line 49"/>
          <p:cNvSpPr>
            <a:spLocks noChangeShapeType="1"/>
          </p:cNvSpPr>
          <p:nvPr/>
        </p:nvSpPr>
        <p:spPr bwMode="auto">
          <a:xfrm>
            <a:off x="396875" y="1143000"/>
            <a:ext cx="0" cy="1131888"/>
          </a:xfrm>
          <a:prstGeom prst="line">
            <a:avLst/>
          </a:prstGeom>
          <a:noFill/>
          <a:ln w="50800">
            <a:solidFill>
              <a:schemeClr val="tx1"/>
            </a:solidFill>
            <a:round/>
            <a:headEnd type="none" w="sm" len="sm"/>
            <a:tailEnd type="triangle" w="lg" len="lg"/>
          </a:ln>
          <a:effectLst/>
        </p:spPr>
        <p:txBody>
          <a:bodyPr/>
          <a:lstStyle/>
          <a:p>
            <a:endParaRPr lang="en-US"/>
          </a:p>
        </p:txBody>
      </p:sp>
      <p:sp>
        <p:nvSpPr>
          <p:cNvPr id="855090" name="Line 50"/>
          <p:cNvSpPr>
            <a:spLocks noChangeShapeType="1"/>
          </p:cNvSpPr>
          <p:nvPr/>
        </p:nvSpPr>
        <p:spPr bwMode="auto">
          <a:xfrm>
            <a:off x="396875" y="2274888"/>
            <a:ext cx="477838" cy="0"/>
          </a:xfrm>
          <a:prstGeom prst="line">
            <a:avLst/>
          </a:prstGeom>
          <a:noFill/>
          <a:ln w="50800">
            <a:solidFill>
              <a:schemeClr val="tx1"/>
            </a:solidFill>
            <a:round/>
            <a:headEnd type="none" w="sm" len="sm"/>
            <a:tailEnd type="triangle" w="lg" len="lg"/>
          </a:ln>
          <a:effectLst/>
        </p:spPr>
        <p:txBody>
          <a:bodyPr/>
          <a:lstStyle/>
          <a:p>
            <a:endParaRPr lang="en-US"/>
          </a:p>
        </p:txBody>
      </p:sp>
      <p:sp>
        <p:nvSpPr>
          <p:cNvPr id="855091" name="Rectangle 51"/>
          <p:cNvSpPr>
            <a:spLocks noChangeArrowheads="1"/>
          </p:cNvSpPr>
          <p:nvPr/>
        </p:nvSpPr>
        <p:spPr bwMode="auto">
          <a:xfrm>
            <a:off x="919163" y="3489325"/>
            <a:ext cx="1454150" cy="812800"/>
          </a:xfrm>
          <a:prstGeom prst="rect">
            <a:avLst/>
          </a:prstGeom>
          <a:noFill/>
          <a:ln w="50800" algn="ctr">
            <a:solidFill>
              <a:schemeClr val="tx1"/>
            </a:solidFill>
            <a:miter lim="800000"/>
            <a:headEnd type="none" w="sm" len="sm"/>
            <a:tailEnd type="none" w="lg" len="lg"/>
          </a:ln>
          <a:effectLst/>
        </p:spPr>
        <p:txBody>
          <a:bodyPr wrap="none" anchor="ctr"/>
          <a:lstStyle/>
          <a:p>
            <a:endParaRPr lang="en-US"/>
          </a:p>
        </p:txBody>
      </p:sp>
      <p:sp>
        <p:nvSpPr>
          <p:cNvPr id="855092" name="Rectangle 52"/>
          <p:cNvSpPr>
            <a:spLocks noChangeArrowheads="1"/>
          </p:cNvSpPr>
          <p:nvPr/>
        </p:nvSpPr>
        <p:spPr bwMode="auto">
          <a:xfrm>
            <a:off x="2805113" y="3494088"/>
            <a:ext cx="1465262" cy="798512"/>
          </a:xfrm>
          <a:prstGeom prst="rect">
            <a:avLst/>
          </a:prstGeom>
          <a:noFill/>
          <a:ln w="50800" algn="ctr">
            <a:solidFill>
              <a:schemeClr val="tx1"/>
            </a:solidFill>
            <a:miter lim="800000"/>
            <a:headEnd type="none" w="sm" len="sm"/>
            <a:tailEnd type="none" w="lg" len="lg"/>
          </a:ln>
          <a:effectLst/>
        </p:spPr>
        <p:txBody>
          <a:bodyPr wrap="none" anchor="ctr"/>
          <a:lstStyle/>
          <a:p>
            <a:endParaRPr lang="en-US"/>
          </a:p>
        </p:txBody>
      </p:sp>
      <p:sp>
        <p:nvSpPr>
          <p:cNvPr id="855093" name="Rectangle 53"/>
          <p:cNvSpPr>
            <a:spLocks noChangeArrowheads="1"/>
          </p:cNvSpPr>
          <p:nvPr/>
        </p:nvSpPr>
        <p:spPr bwMode="auto">
          <a:xfrm>
            <a:off x="4719638" y="3465513"/>
            <a:ext cx="1452562" cy="841375"/>
          </a:xfrm>
          <a:prstGeom prst="rect">
            <a:avLst/>
          </a:prstGeom>
          <a:noFill/>
          <a:ln w="50800" algn="ctr">
            <a:solidFill>
              <a:schemeClr val="tx1"/>
            </a:solidFill>
            <a:miter lim="800000"/>
            <a:headEnd type="none" w="sm" len="sm"/>
            <a:tailEnd type="none" w="lg" len="lg"/>
          </a:ln>
          <a:effectLst/>
        </p:spPr>
        <p:txBody>
          <a:bodyPr wrap="none" anchor="ctr"/>
          <a:lstStyle/>
          <a:p>
            <a:endParaRPr lang="en-US"/>
          </a:p>
        </p:txBody>
      </p:sp>
      <p:sp>
        <p:nvSpPr>
          <p:cNvPr id="855094" name="Rectangle 54"/>
          <p:cNvSpPr>
            <a:spLocks noChangeArrowheads="1"/>
          </p:cNvSpPr>
          <p:nvPr/>
        </p:nvSpPr>
        <p:spPr bwMode="auto">
          <a:xfrm>
            <a:off x="6621463" y="3465513"/>
            <a:ext cx="1465262" cy="825500"/>
          </a:xfrm>
          <a:prstGeom prst="rect">
            <a:avLst/>
          </a:prstGeom>
          <a:noFill/>
          <a:ln w="50800" algn="ctr">
            <a:solidFill>
              <a:schemeClr val="tx1"/>
            </a:solidFill>
            <a:miter lim="800000"/>
            <a:headEnd type="none" w="sm" len="sm"/>
            <a:tailEnd type="none" w="lg" len="lg"/>
          </a:ln>
          <a:effectLst/>
        </p:spPr>
        <p:txBody>
          <a:bodyPr wrap="none" anchor="ctr"/>
          <a:lstStyle/>
          <a:p>
            <a:endParaRPr lang="en-US"/>
          </a:p>
        </p:txBody>
      </p:sp>
      <p:sp>
        <p:nvSpPr>
          <p:cNvPr id="855095" name="Line 55"/>
          <p:cNvSpPr>
            <a:spLocks noChangeShapeType="1"/>
          </p:cNvSpPr>
          <p:nvPr/>
        </p:nvSpPr>
        <p:spPr bwMode="auto">
          <a:xfrm>
            <a:off x="1179513" y="2551113"/>
            <a:ext cx="2032000" cy="898525"/>
          </a:xfrm>
          <a:prstGeom prst="line">
            <a:avLst/>
          </a:prstGeom>
          <a:noFill/>
          <a:ln w="50800">
            <a:solidFill>
              <a:schemeClr val="tx1"/>
            </a:solidFill>
            <a:round/>
            <a:headEnd type="none" w="sm" len="sm"/>
            <a:tailEnd type="triangle" w="lg" len="lg"/>
          </a:ln>
          <a:effectLst/>
        </p:spPr>
        <p:txBody>
          <a:bodyPr/>
          <a:lstStyle/>
          <a:p>
            <a:endParaRPr lang="en-US"/>
          </a:p>
        </p:txBody>
      </p:sp>
      <p:sp>
        <p:nvSpPr>
          <p:cNvPr id="855096" name="Line 56"/>
          <p:cNvSpPr>
            <a:spLocks noChangeShapeType="1"/>
          </p:cNvSpPr>
          <p:nvPr/>
        </p:nvSpPr>
        <p:spPr bwMode="auto">
          <a:xfrm flipH="1">
            <a:off x="1208088" y="2565400"/>
            <a:ext cx="3279775" cy="914400"/>
          </a:xfrm>
          <a:prstGeom prst="line">
            <a:avLst/>
          </a:prstGeom>
          <a:noFill/>
          <a:ln w="50800">
            <a:solidFill>
              <a:schemeClr val="tx1"/>
            </a:solidFill>
            <a:round/>
            <a:headEnd type="none" w="sm" len="sm"/>
            <a:tailEnd type="triangle" w="lg" len="lg"/>
          </a:ln>
          <a:effectLst/>
        </p:spPr>
        <p:txBody>
          <a:bodyPr/>
          <a:lstStyle/>
          <a:p>
            <a:endParaRPr lang="en-US"/>
          </a:p>
        </p:txBody>
      </p:sp>
      <p:sp>
        <p:nvSpPr>
          <p:cNvPr id="855097" name="Line 57"/>
          <p:cNvSpPr>
            <a:spLocks noChangeShapeType="1"/>
          </p:cNvSpPr>
          <p:nvPr/>
        </p:nvSpPr>
        <p:spPr bwMode="auto">
          <a:xfrm flipH="1">
            <a:off x="2006600" y="2565400"/>
            <a:ext cx="550863" cy="884238"/>
          </a:xfrm>
          <a:prstGeom prst="line">
            <a:avLst/>
          </a:prstGeom>
          <a:noFill/>
          <a:ln w="50800">
            <a:solidFill>
              <a:schemeClr val="tx1"/>
            </a:solidFill>
            <a:round/>
            <a:headEnd type="none" w="sm" len="sm"/>
            <a:tailEnd type="triangle" w="lg" len="lg"/>
          </a:ln>
          <a:effectLst/>
        </p:spPr>
        <p:txBody>
          <a:bodyPr/>
          <a:lstStyle/>
          <a:p>
            <a:endParaRPr lang="en-US"/>
          </a:p>
        </p:txBody>
      </p:sp>
      <p:sp>
        <p:nvSpPr>
          <p:cNvPr id="855098" name="Line 58"/>
          <p:cNvSpPr>
            <a:spLocks noChangeShapeType="1"/>
          </p:cNvSpPr>
          <p:nvPr/>
        </p:nvSpPr>
        <p:spPr bwMode="auto">
          <a:xfrm>
            <a:off x="3530600" y="2579688"/>
            <a:ext cx="3468688" cy="855662"/>
          </a:xfrm>
          <a:prstGeom prst="line">
            <a:avLst/>
          </a:prstGeom>
          <a:noFill/>
          <a:ln w="50800">
            <a:solidFill>
              <a:schemeClr val="tx1"/>
            </a:solidFill>
            <a:round/>
            <a:headEnd type="none" w="sm" len="sm"/>
            <a:tailEnd type="triangle" w="lg" len="lg"/>
          </a:ln>
          <a:effectLst/>
        </p:spPr>
        <p:txBody>
          <a:bodyPr/>
          <a:lstStyle/>
          <a:p>
            <a:endParaRPr lang="en-US"/>
          </a:p>
        </p:txBody>
      </p:sp>
      <p:sp>
        <p:nvSpPr>
          <p:cNvPr id="855099" name="Line 59"/>
          <p:cNvSpPr>
            <a:spLocks noChangeShapeType="1"/>
          </p:cNvSpPr>
          <p:nvPr/>
        </p:nvSpPr>
        <p:spPr bwMode="auto">
          <a:xfrm flipH="1">
            <a:off x="3863975" y="2551113"/>
            <a:ext cx="4441825" cy="898525"/>
          </a:xfrm>
          <a:prstGeom prst="line">
            <a:avLst/>
          </a:prstGeom>
          <a:noFill/>
          <a:ln w="50800">
            <a:solidFill>
              <a:schemeClr val="tx1"/>
            </a:solidFill>
            <a:round/>
            <a:headEnd type="none" w="sm" len="sm"/>
            <a:tailEnd type="triangle" w="lg" len="lg"/>
          </a:ln>
          <a:effectLst/>
        </p:spPr>
        <p:txBody>
          <a:bodyPr/>
          <a:lstStyle/>
          <a:p>
            <a:endParaRPr lang="en-US"/>
          </a:p>
        </p:txBody>
      </p:sp>
      <p:sp>
        <p:nvSpPr>
          <p:cNvPr id="855100" name="Line 60"/>
          <p:cNvSpPr>
            <a:spLocks noChangeShapeType="1"/>
          </p:cNvSpPr>
          <p:nvPr/>
        </p:nvSpPr>
        <p:spPr bwMode="auto">
          <a:xfrm>
            <a:off x="5430838" y="2535238"/>
            <a:ext cx="2308225" cy="914400"/>
          </a:xfrm>
          <a:prstGeom prst="line">
            <a:avLst/>
          </a:prstGeom>
          <a:noFill/>
          <a:ln w="50800">
            <a:solidFill>
              <a:schemeClr val="tx1"/>
            </a:solidFill>
            <a:round/>
            <a:headEnd type="none" w="sm" len="sm"/>
            <a:tailEnd type="triangle" w="lg" len="lg"/>
          </a:ln>
          <a:effectLst/>
        </p:spPr>
        <p:txBody>
          <a:bodyPr/>
          <a:lstStyle/>
          <a:p>
            <a:endParaRPr lang="en-US"/>
          </a:p>
        </p:txBody>
      </p:sp>
      <p:sp>
        <p:nvSpPr>
          <p:cNvPr id="855101" name="Line 61"/>
          <p:cNvSpPr>
            <a:spLocks noChangeShapeType="1"/>
          </p:cNvSpPr>
          <p:nvPr/>
        </p:nvSpPr>
        <p:spPr bwMode="auto">
          <a:xfrm flipH="1">
            <a:off x="5765800" y="2551113"/>
            <a:ext cx="1117600" cy="884237"/>
          </a:xfrm>
          <a:prstGeom prst="line">
            <a:avLst/>
          </a:prstGeom>
          <a:noFill/>
          <a:ln w="50800">
            <a:solidFill>
              <a:schemeClr val="tx1"/>
            </a:solidFill>
            <a:round/>
            <a:headEnd type="none" w="sm" len="sm"/>
            <a:tailEnd type="triangle" w="lg" len="lg"/>
          </a:ln>
          <a:effectLst/>
        </p:spPr>
        <p:txBody>
          <a:bodyPr/>
          <a:lstStyle/>
          <a:p>
            <a:endParaRPr lang="en-US"/>
          </a:p>
        </p:txBody>
      </p:sp>
      <p:sp>
        <p:nvSpPr>
          <p:cNvPr id="855102" name="Line 62"/>
          <p:cNvSpPr>
            <a:spLocks noChangeShapeType="1"/>
          </p:cNvSpPr>
          <p:nvPr/>
        </p:nvSpPr>
        <p:spPr bwMode="auto">
          <a:xfrm>
            <a:off x="4938713" y="2551113"/>
            <a:ext cx="231775" cy="884237"/>
          </a:xfrm>
          <a:prstGeom prst="line">
            <a:avLst/>
          </a:prstGeom>
          <a:noFill/>
          <a:ln w="50800">
            <a:solidFill>
              <a:schemeClr val="tx1"/>
            </a:solidFill>
            <a:round/>
            <a:headEnd type="none" w="sm" len="sm"/>
            <a:tailEnd type="triangle" w="lg" len="lg"/>
          </a:ln>
          <a:effectLst/>
        </p:spPr>
        <p:txBody>
          <a:bodyPr/>
          <a:lstStyle/>
          <a:p>
            <a:endParaRPr lang="en-US"/>
          </a:p>
        </p:txBody>
      </p:sp>
      <p:sp>
        <p:nvSpPr>
          <p:cNvPr id="855105" name="Text Box 65"/>
          <p:cNvSpPr txBox="1">
            <a:spLocks noChangeArrowheads="1"/>
          </p:cNvSpPr>
          <p:nvPr/>
        </p:nvSpPr>
        <p:spPr bwMode="auto">
          <a:xfrm>
            <a:off x="963913" y="3692525"/>
            <a:ext cx="1329723" cy="400110"/>
          </a:xfrm>
          <a:prstGeom prst="rect">
            <a:avLst/>
          </a:prstGeom>
          <a:noFill/>
          <a:ln w="50800" algn="ctr">
            <a:noFill/>
            <a:miter lim="800000"/>
            <a:headEnd type="none" w="sm" len="sm"/>
            <a:tailEnd type="none" w="lg" len="lg"/>
          </a:ln>
          <a:effectLst/>
        </p:spPr>
        <p:txBody>
          <a:bodyPr wrap="none">
            <a:spAutoFit/>
          </a:bodyPr>
          <a:lstStyle/>
          <a:p>
            <a:pPr algn="ctr">
              <a:spcBef>
                <a:spcPct val="0"/>
              </a:spcBef>
              <a:buClrTx/>
              <a:buSzTx/>
              <a:buFontTx/>
              <a:buNone/>
            </a:pPr>
            <a:r>
              <a:rPr lang="en-US" sz="2000" dirty="0">
                <a:latin typeface="Calibri" pitchFamily="34" charset="0"/>
              </a:rPr>
              <a:t>8 to 1 </a:t>
            </a:r>
            <a:r>
              <a:rPr lang="en-US" sz="2000" dirty="0" err="1">
                <a:latin typeface="Calibri" pitchFamily="34" charset="0"/>
              </a:rPr>
              <a:t>Sbox</a:t>
            </a:r>
            <a:endParaRPr lang="en-US" sz="2000" dirty="0">
              <a:latin typeface="Calibri" pitchFamily="34" charset="0"/>
            </a:endParaRPr>
          </a:p>
        </p:txBody>
      </p:sp>
      <p:sp>
        <p:nvSpPr>
          <p:cNvPr id="855109" name="Text Box 69"/>
          <p:cNvSpPr txBox="1">
            <a:spLocks noChangeArrowheads="1"/>
          </p:cNvSpPr>
          <p:nvPr/>
        </p:nvSpPr>
        <p:spPr bwMode="auto">
          <a:xfrm>
            <a:off x="76200" y="4924961"/>
            <a:ext cx="4267200" cy="1323439"/>
          </a:xfrm>
          <a:prstGeom prst="rect">
            <a:avLst/>
          </a:prstGeom>
          <a:noFill/>
          <a:ln w="50800" algn="ctr">
            <a:noFill/>
            <a:miter lim="800000"/>
            <a:headEnd type="none" w="sm" len="sm"/>
            <a:tailEnd type="none" w="lg" len="lg"/>
          </a:ln>
          <a:effectLst/>
        </p:spPr>
        <p:txBody>
          <a:bodyPr wrap="square">
            <a:spAutoFit/>
          </a:bodyPr>
          <a:lstStyle/>
          <a:p>
            <a:pPr>
              <a:spcBef>
                <a:spcPct val="0"/>
              </a:spcBef>
              <a:buClrTx/>
              <a:buSzTx/>
              <a:buFontTx/>
              <a:buNone/>
            </a:pPr>
            <a:r>
              <a:rPr lang="en-US" sz="2000" dirty="0">
                <a:latin typeface="Arial" pitchFamily="34" charset="0"/>
                <a:cs typeface="Arial" pitchFamily="34" charset="0"/>
              </a:rPr>
              <a:t>1,000 </a:t>
            </a:r>
            <a:r>
              <a:rPr lang="en-US" sz="2000" dirty="0" smtClean="0">
                <a:latin typeface="Arial" pitchFamily="34" charset="0"/>
                <a:cs typeface="Arial" pitchFamily="34" charset="0"/>
              </a:rPr>
              <a:t>different, secret </a:t>
            </a:r>
            <a:r>
              <a:rPr lang="en-US" sz="2000" dirty="0" err="1">
                <a:latin typeface="Arial" pitchFamily="34" charset="0"/>
                <a:cs typeface="Arial" pitchFamily="34" charset="0"/>
              </a:rPr>
              <a:t>Sboxes</a:t>
            </a:r>
            <a:r>
              <a:rPr lang="en-US" sz="2000" dirty="0">
                <a:latin typeface="Arial" pitchFamily="34" charset="0"/>
                <a:cs typeface="Arial" pitchFamily="34" charset="0"/>
              </a:rPr>
              <a:t> connected to 8,000 of the 10,000 LFSR bits via a </a:t>
            </a:r>
            <a:r>
              <a:rPr lang="en-US" sz="2000" dirty="0" smtClean="0">
                <a:latin typeface="Arial" pitchFamily="34" charset="0"/>
                <a:cs typeface="Arial" pitchFamily="34" charset="0"/>
              </a:rPr>
              <a:t> well </a:t>
            </a:r>
            <a:r>
              <a:rPr lang="en-US" sz="2000" dirty="0">
                <a:latin typeface="Arial" pitchFamily="34" charset="0"/>
                <a:cs typeface="Arial" pitchFamily="34" charset="0"/>
              </a:rPr>
              <a:t>chosen and secret bit permutation</a:t>
            </a:r>
            <a:endParaRPr lang="en-US" sz="11500" dirty="0">
              <a:latin typeface="Arial" pitchFamily="34" charset="0"/>
              <a:cs typeface="Arial" pitchFamily="34" charset="0"/>
            </a:endParaRPr>
          </a:p>
        </p:txBody>
      </p:sp>
      <p:sp>
        <p:nvSpPr>
          <p:cNvPr id="36" name="Date Placeholder 35"/>
          <p:cNvSpPr>
            <a:spLocks noGrp="1"/>
          </p:cNvSpPr>
          <p:nvPr>
            <p:ph type="dt" sz="half" idx="10"/>
          </p:nvPr>
        </p:nvSpPr>
        <p:spPr/>
        <p:txBody>
          <a:bodyPr/>
          <a:lstStyle/>
          <a:p>
            <a:pPr>
              <a:defRPr/>
            </a:pPr>
            <a:r>
              <a:rPr lang="en-US" smtClean="0"/>
              <a:t>JLM 20101208</a:t>
            </a:r>
            <a:endParaRPr lang="en-US"/>
          </a:p>
        </p:txBody>
      </p:sp>
      <p:sp>
        <p:nvSpPr>
          <p:cNvPr id="37" name="Slide Number Placeholder 36"/>
          <p:cNvSpPr>
            <a:spLocks noGrp="1"/>
          </p:cNvSpPr>
          <p:nvPr>
            <p:ph type="sldNum" sz="quarter" idx="12"/>
          </p:nvPr>
        </p:nvSpPr>
        <p:spPr/>
        <p:txBody>
          <a:bodyPr/>
          <a:lstStyle/>
          <a:p>
            <a:pPr>
              <a:defRPr/>
            </a:pPr>
            <a:fld id="{097A5EF8-3742-46F9-BA51-838B99827BC0}" type="slidenum">
              <a:rPr lang="en-US" smtClean="0"/>
              <a:pPr>
                <a:defRPr/>
              </a:pPr>
              <a:t>40</a:t>
            </a:fld>
            <a:endParaRPr lang="en-US" dirty="0"/>
          </a:p>
        </p:txBody>
      </p:sp>
      <p:sp>
        <p:nvSpPr>
          <p:cNvPr id="35" name="Text Box 71"/>
          <p:cNvSpPr txBox="1">
            <a:spLocks noChangeArrowheads="1"/>
          </p:cNvSpPr>
          <p:nvPr/>
        </p:nvSpPr>
        <p:spPr bwMode="auto">
          <a:xfrm>
            <a:off x="6096000" y="5020270"/>
            <a:ext cx="2917825" cy="1015663"/>
          </a:xfrm>
          <a:prstGeom prst="rect">
            <a:avLst/>
          </a:prstGeom>
          <a:noFill/>
          <a:ln w="50800" algn="ctr">
            <a:noFill/>
            <a:miter lim="800000"/>
            <a:headEnd type="none" w="sm" len="sm"/>
            <a:tailEnd type="none" w="lg" len="lg"/>
          </a:ln>
          <a:effectLst/>
        </p:spPr>
        <p:txBody>
          <a:bodyPr wrap="square">
            <a:spAutoFit/>
          </a:bodyPr>
          <a:lstStyle/>
          <a:p>
            <a:pPr algn="r">
              <a:spcBef>
                <a:spcPct val="0"/>
              </a:spcBef>
              <a:buClrTx/>
              <a:buSzTx/>
              <a:buFontTx/>
              <a:buNone/>
            </a:pPr>
            <a:r>
              <a:rPr lang="en-US" sz="2000" dirty="0">
                <a:latin typeface="Arial" pitchFamily="34" charset="0"/>
                <a:cs typeface="Arial" pitchFamily="34" charset="0"/>
              </a:rPr>
              <a:t>Only one output bit is generated in each clock cycle</a:t>
            </a:r>
          </a:p>
        </p:txBody>
      </p:sp>
      <p:sp>
        <p:nvSpPr>
          <p:cNvPr id="38" name="Oval 39"/>
          <p:cNvSpPr>
            <a:spLocks noChangeArrowheads="1"/>
          </p:cNvSpPr>
          <p:nvPr/>
        </p:nvSpPr>
        <p:spPr bwMode="auto">
          <a:xfrm>
            <a:off x="4467225" y="4818063"/>
            <a:ext cx="593725" cy="581025"/>
          </a:xfrm>
          <a:prstGeom prst="ellipse">
            <a:avLst/>
          </a:prstGeom>
          <a:noFill/>
          <a:ln w="50800" algn="ctr">
            <a:solidFill>
              <a:schemeClr val="tx1"/>
            </a:solidFill>
            <a:round/>
            <a:headEnd type="none" w="sm" len="sm"/>
            <a:tailEnd type="none" w="sm" len="sm"/>
          </a:ln>
          <a:effectLst/>
        </p:spPr>
        <p:txBody>
          <a:bodyPr wrap="none" anchor="ctr"/>
          <a:lstStyle/>
          <a:p>
            <a:endParaRPr lang="en-US"/>
          </a:p>
        </p:txBody>
      </p:sp>
      <p:sp>
        <p:nvSpPr>
          <p:cNvPr id="39" name="Line 64"/>
          <p:cNvSpPr>
            <a:spLocks noChangeShapeType="1"/>
          </p:cNvSpPr>
          <p:nvPr/>
        </p:nvSpPr>
        <p:spPr bwMode="auto">
          <a:xfrm flipH="1">
            <a:off x="4756150" y="4818063"/>
            <a:ext cx="15875" cy="581025"/>
          </a:xfrm>
          <a:prstGeom prst="line">
            <a:avLst/>
          </a:prstGeom>
          <a:noFill/>
          <a:ln w="50800">
            <a:solidFill>
              <a:schemeClr val="tx1"/>
            </a:solidFill>
            <a:round/>
            <a:headEnd type="none" w="sm" len="sm"/>
            <a:tailEnd type="none" w="lg" len="lg"/>
          </a:ln>
          <a:effectLst/>
        </p:spPr>
        <p:txBody>
          <a:bodyPr/>
          <a:lstStyle/>
          <a:p>
            <a:endParaRPr lang="en-US"/>
          </a:p>
        </p:txBody>
      </p:sp>
      <p:sp>
        <p:nvSpPr>
          <p:cNvPr id="40" name="Line 65"/>
          <p:cNvSpPr>
            <a:spLocks noChangeShapeType="1"/>
          </p:cNvSpPr>
          <p:nvPr/>
        </p:nvSpPr>
        <p:spPr bwMode="auto">
          <a:xfrm>
            <a:off x="4465638" y="5108575"/>
            <a:ext cx="595312" cy="0"/>
          </a:xfrm>
          <a:prstGeom prst="line">
            <a:avLst/>
          </a:prstGeom>
          <a:noFill/>
          <a:ln w="50800">
            <a:solidFill>
              <a:schemeClr val="tx1"/>
            </a:solidFill>
            <a:round/>
            <a:headEnd type="none" w="sm" len="sm"/>
            <a:tailEnd type="none" w="lg" len="lg"/>
          </a:ln>
          <a:effectLst/>
        </p:spPr>
        <p:txBody>
          <a:bodyPr/>
          <a:lstStyle/>
          <a:p>
            <a:endParaRPr lang="en-US"/>
          </a:p>
        </p:txBody>
      </p:sp>
      <p:sp>
        <p:nvSpPr>
          <p:cNvPr id="41" name="Line 66"/>
          <p:cNvSpPr>
            <a:spLocks noChangeShapeType="1"/>
          </p:cNvSpPr>
          <p:nvPr/>
        </p:nvSpPr>
        <p:spPr bwMode="auto">
          <a:xfrm>
            <a:off x="1925638" y="4295775"/>
            <a:ext cx="2525712" cy="725488"/>
          </a:xfrm>
          <a:prstGeom prst="line">
            <a:avLst/>
          </a:prstGeom>
          <a:noFill/>
          <a:ln w="50800">
            <a:solidFill>
              <a:schemeClr val="tx1"/>
            </a:solidFill>
            <a:round/>
            <a:headEnd type="none" w="sm" len="sm"/>
            <a:tailEnd type="triangle" w="lg" len="lg"/>
          </a:ln>
          <a:effectLst/>
        </p:spPr>
        <p:txBody>
          <a:bodyPr/>
          <a:lstStyle/>
          <a:p>
            <a:endParaRPr lang="en-US"/>
          </a:p>
        </p:txBody>
      </p:sp>
      <p:sp>
        <p:nvSpPr>
          <p:cNvPr id="42" name="Line 67"/>
          <p:cNvSpPr>
            <a:spLocks noChangeShapeType="1"/>
          </p:cNvSpPr>
          <p:nvPr/>
        </p:nvSpPr>
        <p:spPr bwMode="auto">
          <a:xfrm>
            <a:off x="3886200" y="4281488"/>
            <a:ext cx="696913" cy="595312"/>
          </a:xfrm>
          <a:prstGeom prst="line">
            <a:avLst/>
          </a:prstGeom>
          <a:noFill/>
          <a:ln w="50800">
            <a:solidFill>
              <a:schemeClr val="tx1"/>
            </a:solidFill>
            <a:round/>
            <a:headEnd type="none" w="sm" len="sm"/>
            <a:tailEnd type="triangle" w="lg" len="lg"/>
          </a:ln>
          <a:effectLst/>
        </p:spPr>
        <p:txBody>
          <a:bodyPr/>
          <a:lstStyle/>
          <a:p>
            <a:endParaRPr lang="en-US"/>
          </a:p>
        </p:txBody>
      </p:sp>
      <p:sp>
        <p:nvSpPr>
          <p:cNvPr id="43" name="Line 68"/>
          <p:cNvSpPr>
            <a:spLocks noChangeShapeType="1"/>
          </p:cNvSpPr>
          <p:nvPr/>
        </p:nvSpPr>
        <p:spPr bwMode="auto">
          <a:xfrm flipH="1">
            <a:off x="4989513" y="4281488"/>
            <a:ext cx="768350" cy="609600"/>
          </a:xfrm>
          <a:prstGeom prst="line">
            <a:avLst/>
          </a:prstGeom>
          <a:noFill/>
          <a:ln w="50800">
            <a:solidFill>
              <a:schemeClr val="tx1"/>
            </a:solidFill>
            <a:round/>
            <a:headEnd type="none" w="sm" len="sm"/>
            <a:tailEnd type="triangle" w="lg" len="lg"/>
          </a:ln>
          <a:effectLst/>
        </p:spPr>
        <p:txBody>
          <a:bodyPr/>
          <a:lstStyle/>
          <a:p>
            <a:endParaRPr lang="en-US"/>
          </a:p>
        </p:txBody>
      </p:sp>
      <p:sp>
        <p:nvSpPr>
          <p:cNvPr id="44" name="Line 69"/>
          <p:cNvSpPr>
            <a:spLocks noChangeShapeType="1"/>
          </p:cNvSpPr>
          <p:nvPr/>
        </p:nvSpPr>
        <p:spPr bwMode="auto">
          <a:xfrm flipH="1">
            <a:off x="5075238" y="4267200"/>
            <a:ext cx="2598737" cy="754063"/>
          </a:xfrm>
          <a:prstGeom prst="line">
            <a:avLst/>
          </a:prstGeom>
          <a:noFill/>
          <a:ln w="50800">
            <a:solidFill>
              <a:schemeClr val="tx1"/>
            </a:solidFill>
            <a:round/>
            <a:headEnd type="none" w="sm" len="sm"/>
            <a:tailEnd type="triangle" w="lg" len="lg"/>
          </a:ln>
          <a:effectLst/>
        </p:spPr>
        <p:txBody>
          <a:bodyPr/>
          <a:lstStyle/>
          <a:p>
            <a:endParaRPr lang="en-US"/>
          </a:p>
        </p:txBody>
      </p:sp>
      <p:sp>
        <p:nvSpPr>
          <p:cNvPr id="45" name="Line 70"/>
          <p:cNvSpPr>
            <a:spLocks noChangeShapeType="1"/>
          </p:cNvSpPr>
          <p:nvPr/>
        </p:nvSpPr>
        <p:spPr bwMode="auto">
          <a:xfrm>
            <a:off x="4756150" y="5399088"/>
            <a:ext cx="28575" cy="471487"/>
          </a:xfrm>
          <a:prstGeom prst="line">
            <a:avLst/>
          </a:prstGeom>
          <a:noFill/>
          <a:ln w="50800">
            <a:solidFill>
              <a:schemeClr val="tx1"/>
            </a:solidFill>
            <a:round/>
            <a:headEnd type="none" w="sm" len="sm"/>
            <a:tailEnd type="triangle" w="lg" len="lg"/>
          </a:ln>
          <a:effectLst/>
        </p:spPr>
        <p:txBody>
          <a:bodyPr/>
          <a:lstStyle/>
          <a:p>
            <a:endParaRPr lang="en-US"/>
          </a:p>
        </p:txBody>
      </p:sp>
      <p:sp>
        <p:nvSpPr>
          <p:cNvPr id="46" name="TextBox 45"/>
          <p:cNvSpPr txBox="1"/>
          <p:nvPr/>
        </p:nvSpPr>
        <p:spPr>
          <a:xfrm>
            <a:off x="4953000" y="6138446"/>
            <a:ext cx="1786451" cy="338554"/>
          </a:xfrm>
          <a:prstGeom prst="rect">
            <a:avLst/>
          </a:prstGeom>
          <a:noFill/>
        </p:spPr>
        <p:txBody>
          <a:bodyPr wrap="none" rtlCol="0">
            <a:spAutoFit/>
          </a:bodyPr>
          <a:lstStyle/>
          <a:p>
            <a:r>
              <a:rPr lang="en-US" sz="1600" dirty="0" smtClean="0">
                <a:latin typeface="Calibri" pitchFamily="34" charset="0"/>
              </a:rPr>
              <a:t>Source: </a:t>
            </a:r>
            <a:r>
              <a:rPr lang="en-US" sz="1600" dirty="0" err="1" smtClean="0">
                <a:latin typeface="Calibri" pitchFamily="34" charset="0"/>
              </a:rPr>
              <a:t>Adi</a:t>
            </a:r>
            <a:r>
              <a:rPr lang="en-US" sz="1600" dirty="0" smtClean="0">
                <a:latin typeface="Calibri" pitchFamily="34" charset="0"/>
              </a:rPr>
              <a:t> Shamir.</a:t>
            </a:r>
            <a:endParaRPr lang="en-US" sz="1600" dirty="0">
              <a:latin typeface="Calibri" pitchFamily="34" charset="0"/>
            </a:endParaRPr>
          </a:p>
        </p:txBody>
      </p:sp>
      <p:sp>
        <p:nvSpPr>
          <p:cNvPr id="47" name="Text Box 71"/>
          <p:cNvSpPr txBox="1">
            <a:spLocks noChangeArrowheads="1"/>
          </p:cNvSpPr>
          <p:nvPr/>
        </p:nvSpPr>
        <p:spPr bwMode="auto">
          <a:xfrm>
            <a:off x="6705600" y="1066800"/>
            <a:ext cx="2232025" cy="400110"/>
          </a:xfrm>
          <a:prstGeom prst="rect">
            <a:avLst/>
          </a:prstGeom>
          <a:noFill/>
          <a:ln w="50800" algn="ctr">
            <a:noFill/>
            <a:miter lim="800000"/>
            <a:headEnd type="none" w="sm" len="sm"/>
            <a:tailEnd type="none" w="lg" len="lg"/>
          </a:ln>
          <a:effectLst/>
        </p:spPr>
        <p:txBody>
          <a:bodyPr wrap="square">
            <a:spAutoFit/>
          </a:bodyPr>
          <a:lstStyle/>
          <a:p>
            <a:pPr algn="r">
              <a:spcBef>
                <a:spcPct val="0"/>
              </a:spcBef>
              <a:buClrTx/>
              <a:buSzTx/>
              <a:buFontTx/>
              <a:buNone/>
            </a:pPr>
            <a:r>
              <a:rPr lang="en-US" sz="2000" dirty="0" smtClean="0">
                <a:latin typeface="Arial" pitchFamily="34" charset="0"/>
                <a:cs typeface="Arial" pitchFamily="34" charset="0"/>
              </a:rPr>
              <a:t>10,000 bit LFSR</a:t>
            </a:r>
            <a:endParaRPr lang="en-US" sz="2000" dirty="0">
              <a:latin typeface="Arial" pitchFamily="34" charset="0"/>
              <a:cs typeface="Arial" pitchFamily="34" charset="0"/>
            </a:endParaRPr>
          </a:p>
        </p:txBody>
      </p:sp>
      <p:sp>
        <p:nvSpPr>
          <p:cNvPr id="48" name="Text Box 65"/>
          <p:cNvSpPr txBox="1">
            <a:spLocks noChangeArrowheads="1"/>
          </p:cNvSpPr>
          <p:nvPr/>
        </p:nvSpPr>
        <p:spPr bwMode="auto">
          <a:xfrm>
            <a:off x="6705600" y="3657600"/>
            <a:ext cx="1329723" cy="400110"/>
          </a:xfrm>
          <a:prstGeom prst="rect">
            <a:avLst/>
          </a:prstGeom>
          <a:noFill/>
          <a:ln w="50800" algn="ctr">
            <a:noFill/>
            <a:miter lim="800000"/>
            <a:headEnd type="none" w="sm" len="sm"/>
            <a:tailEnd type="none" w="lg" len="lg"/>
          </a:ln>
          <a:effectLst/>
        </p:spPr>
        <p:txBody>
          <a:bodyPr wrap="none">
            <a:spAutoFit/>
          </a:bodyPr>
          <a:lstStyle/>
          <a:p>
            <a:pPr algn="ctr">
              <a:spcBef>
                <a:spcPct val="0"/>
              </a:spcBef>
              <a:buClrTx/>
              <a:buSzTx/>
              <a:buFontTx/>
              <a:buNone/>
            </a:pPr>
            <a:r>
              <a:rPr lang="en-US" sz="2000" dirty="0">
                <a:latin typeface="Calibri" pitchFamily="34" charset="0"/>
              </a:rPr>
              <a:t>8 to 1 </a:t>
            </a:r>
            <a:r>
              <a:rPr lang="en-US" sz="2000" dirty="0" err="1">
                <a:latin typeface="Calibri" pitchFamily="34" charset="0"/>
              </a:rPr>
              <a:t>Sbox</a:t>
            </a:r>
            <a:endParaRPr lang="en-US" sz="2000" dirty="0">
              <a:latin typeface="Calibri" pitchFamily="34" charset="0"/>
            </a:endParaRPr>
          </a:p>
        </p:txBody>
      </p:sp>
      <p:sp>
        <p:nvSpPr>
          <p:cNvPr id="49" name="Text Box 65"/>
          <p:cNvSpPr txBox="1">
            <a:spLocks noChangeArrowheads="1"/>
          </p:cNvSpPr>
          <p:nvPr/>
        </p:nvSpPr>
        <p:spPr bwMode="auto">
          <a:xfrm>
            <a:off x="4800600" y="3657600"/>
            <a:ext cx="1329723" cy="400110"/>
          </a:xfrm>
          <a:prstGeom prst="rect">
            <a:avLst/>
          </a:prstGeom>
          <a:noFill/>
          <a:ln w="50800" algn="ctr">
            <a:noFill/>
            <a:miter lim="800000"/>
            <a:headEnd type="none" w="sm" len="sm"/>
            <a:tailEnd type="none" w="lg" len="lg"/>
          </a:ln>
          <a:effectLst/>
        </p:spPr>
        <p:txBody>
          <a:bodyPr wrap="none">
            <a:spAutoFit/>
          </a:bodyPr>
          <a:lstStyle/>
          <a:p>
            <a:pPr algn="ctr">
              <a:spcBef>
                <a:spcPct val="0"/>
              </a:spcBef>
              <a:buClrTx/>
              <a:buSzTx/>
              <a:buFontTx/>
              <a:buNone/>
            </a:pPr>
            <a:r>
              <a:rPr lang="en-US" sz="2000" dirty="0">
                <a:latin typeface="Calibri" pitchFamily="34" charset="0"/>
              </a:rPr>
              <a:t>8 to 1 </a:t>
            </a:r>
            <a:r>
              <a:rPr lang="en-US" sz="2000" dirty="0" err="1">
                <a:latin typeface="Calibri" pitchFamily="34" charset="0"/>
              </a:rPr>
              <a:t>Sbox</a:t>
            </a:r>
            <a:endParaRPr lang="en-US" sz="2000" dirty="0">
              <a:latin typeface="Calibri" pitchFamily="34" charset="0"/>
            </a:endParaRPr>
          </a:p>
        </p:txBody>
      </p:sp>
      <p:sp>
        <p:nvSpPr>
          <p:cNvPr id="50" name="Text Box 65"/>
          <p:cNvSpPr txBox="1">
            <a:spLocks noChangeArrowheads="1"/>
          </p:cNvSpPr>
          <p:nvPr/>
        </p:nvSpPr>
        <p:spPr bwMode="auto">
          <a:xfrm>
            <a:off x="2895600" y="3657600"/>
            <a:ext cx="1329723" cy="400110"/>
          </a:xfrm>
          <a:prstGeom prst="rect">
            <a:avLst/>
          </a:prstGeom>
          <a:noFill/>
          <a:ln w="50800" algn="ctr">
            <a:noFill/>
            <a:miter lim="800000"/>
            <a:headEnd type="none" w="sm" len="sm"/>
            <a:tailEnd type="none" w="lg" len="lg"/>
          </a:ln>
          <a:effectLst/>
        </p:spPr>
        <p:txBody>
          <a:bodyPr wrap="none">
            <a:spAutoFit/>
          </a:bodyPr>
          <a:lstStyle/>
          <a:p>
            <a:pPr algn="ctr">
              <a:spcBef>
                <a:spcPct val="0"/>
              </a:spcBef>
              <a:buClrTx/>
              <a:buSzTx/>
              <a:buFontTx/>
              <a:buNone/>
            </a:pPr>
            <a:r>
              <a:rPr lang="en-US" sz="2000" dirty="0">
                <a:latin typeface="Calibri" pitchFamily="34" charset="0"/>
              </a:rPr>
              <a:t>8 to 1 </a:t>
            </a:r>
            <a:r>
              <a:rPr lang="en-US" sz="2000" dirty="0" err="1">
                <a:latin typeface="Calibri" pitchFamily="34" charset="0"/>
              </a:rPr>
              <a:t>Sbox</a:t>
            </a:r>
            <a:endParaRPr lang="en-US" sz="2000" dirty="0">
              <a:latin typeface="Calibri" pitchFamily="34"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a:xfrm>
            <a:off x="381000" y="0"/>
            <a:ext cx="8763000" cy="838200"/>
          </a:xfrm>
        </p:spPr>
        <p:txBody>
          <a:bodyPr/>
          <a:lstStyle/>
          <a:p>
            <a:r>
              <a:rPr lang="en-US" sz="3600" dirty="0">
                <a:solidFill>
                  <a:schemeClr val="tx1"/>
                </a:solidFill>
              </a:rPr>
              <a:t>The initial loading of the </a:t>
            </a:r>
            <a:r>
              <a:rPr lang="en-US" sz="3600" dirty="0" smtClean="0">
                <a:solidFill>
                  <a:schemeClr val="tx1"/>
                </a:solidFill>
              </a:rPr>
              <a:t>LFSR</a:t>
            </a:r>
            <a:endParaRPr lang="en-US" sz="3600" dirty="0">
              <a:solidFill>
                <a:schemeClr val="tx1"/>
              </a:solidFill>
            </a:endParaRPr>
          </a:p>
        </p:txBody>
      </p:sp>
      <p:graphicFrame>
        <p:nvGraphicFramePr>
          <p:cNvPr id="894979" name="Group 3"/>
          <p:cNvGraphicFramePr>
            <a:graphicFrameLocks noGrp="1"/>
          </p:cNvGraphicFramePr>
          <p:nvPr>
            <p:ph sz="half" idx="1"/>
          </p:nvPr>
        </p:nvGraphicFramePr>
        <p:xfrm>
          <a:off x="787400" y="1365250"/>
          <a:ext cx="3787775" cy="528638"/>
        </p:xfrm>
        <a:graphic>
          <a:graphicData uri="http://schemas.openxmlformats.org/drawingml/2006/table">
            <a:tbl>
              <a:tblPr/>
              <a:tblGrid>
                <a:gridCol w="473075"/>
                <a:gridCol w="474663"/>
                <a:gridCol w="473075"/>
                <a:gridCol w="473075"/>
                <a:gridCol w="473075"/>
                <a:gridCol w="474662"/>
                <a:gridCol w="473075"/>
                <a:gridCol w="473075"/>
              </a:tblGrid>
              <a:tr h="52863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r>
            </a:tbl>
          </a:graphicData>
        </a:graphic>
      </p:graphicFrame>
      <p:graphicFrame>
        <p:nvGraphicFramePr>
          <p:cNvPr id="894999" name="Group 23"/>
          <p:cNvGraphicFramePr>
            <a:graphicFrameLocks noGrp="1"/>
          </p:cNvGraphicFramePr>
          <p:nvPr>
            <p:ph sz="quarter" idx="2"/>
          </p:nvPr>
        </p:nvGraphicFramePr>
        <p:xfrm>
          <a:off x="4873625" y="1350962"/>
          <a:ext cx="3787775" cy="518160"/>
        </p:xfrm>
        <a:graphic>
          <a:graphicData uri="http://schemas.openxmlformats.org/drawingml/2006/table">
            <a:tbl>
              <a:tblPr/>
              <a:tblGrid>
                <a:gridCol w="473075"/>
                <a:gridCol w="474663"/>
                <a:gridCol w="473075"/>
                <a:gridCol w="473075"/>
                <a:gridCol w="473075"/>
                <a:gridCol w="474662"/>
                <a:gridCol w="473075"/>
                <a:gridCol w="473075"/>
              </a:tblGrid>
              <a:tr h="5143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0</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r>
            </a:tbl>
          </a:graphicData>
        </a:graphic>
      </p:graphicFrame>
      <p:sp>
        <p:nvSpPr>
          <p:cNvPr id="895019" name="Rectangle 43"/>
          <p:cNvSpPr>
            <a:spLocks noChangeArrowheads="1"/>
          </p:cNvSpPr>
          <p:nvPr/>
        </p:nvSpPr>
        <p:spPr bwMode="auto">
          <a:xfrm>
            <a:off x="3048000" y="2868612"/>
            <a:ext cx="3121025" cy="1597025"/>
          </a:xfrm>
          <a:prstGeom prst="rect">
            <a:avLst/>
          </a:prstGeom>
          <a:noFill/>
          <a:ln w="50800" algn="ctr">
            <a:solidFill>
              <a:schemeClr val="tx1"/>
            </a:solidFill>
            <a:miter lim="800000"/>
            <a:headEnd type="none" w="sm" len="sm"/>
            <a:tailEnd type="none" w="lg" len="lg"/>
          </a:ln>
          <a:effectLst/>
        </p:spPr>
        <p:txBody>
          <a:bodyPr wrap="none" anchor="ctr"/>
          <a:lstStyle/>
          <a:p>
            <a:endParaRPr lang="en-US"/>
          </a:p>
        </p:txBody>
      </p:sp>
      <p:graphicFrame>
        <p:nvGraphicFramePr>
          <p:cNvPr id="895020" name="Group 44"/>
          <p:cNvGraphicFramePr>
            <a:graphicFrameLocks noGrp="1"/>
          </p:cNvGraphicFramePr>
          <p:nvPr>
            <p:ph sz="quarter" idx="3"/>
          </p:nvPr>
        </p:nvGraphicFramePr>
        <p:xfrm>
          <a:off x="809625" y="5370512"/>
          <a:ext cx="7664450" cy="573088"/>
        </p:xfrm>
        <a:graphic>
          <a:graphicData uri="http://schemas.openxmlformats.org/drawingml/2006/table">
            <a:tbl>
              <a:tblPr/>
              <a:tblGrid>
                <a:gridCol w="479425"/>
                <a:gridCol w="479425"/>
                <a:gridCol w="477838"/>
                <a:gridCol w="479425"/>
                <a:gridCol w="479425"/>
                <a:gridCol w="479425"/>
                <a:gridCol w="477837"/>
                <a:gridCol w="479425"/>
                <a:gridCol w="479425"/>
                <a:gridCol w="479425"/>
                <a:gridCol w="477838"/>
                <a:gridCol w="479425"/>
                <a:gridCol w="479425"/>
                <a:gridCol w="479425"/>
                <a:gridCol w="477837"/>
                <a:gridCol w="479425"/>
              </a:tblGrid>
              <a:tr h="57308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10" charset="2"/>
                        <a:buNone/>
                        <a:tabLst/>
                      </a:pPr>
                      <a:r>
                        <a:rPr kumimoji="0" lang="en-US" sz="2800" b="0"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r>
            </a:tbl>
          </a:graphicData>
        </a:graphic>
      </p:graphicFrame>
      <p:sp>
        <p:nvSpPr>
          <p:cNvPr id="895056" name="Line 80"/>
          <p:cNvSpPr>
            <a:spLocks noChangeShapeType="1"/>
          </p:cNvSpPr>
          <p:nvPr/>
        </p:nvSpPr>
        <p:spPr bwMode="auto">
          <a:xfrm>
            <a:off x="987425" y="1895475"/>
            <a:ext cx="2495550" cy="928687"/>
          </a:xfrm>
          <a:prstGeom prst="line">
            <a:avLst/>
          </a:prstGeom>
          <a:noFill/>
          <a:ln w="50800">
            <a:solidFill>
              <a:schemeClr val="tx1"/>
            </a:solidFill>
            <a:round/>
            <a:headEnd type="none" w="sm" len="sm"/>
            <a:tailEnd type="triangle" w="lg" len="lg"/>
          </a:ln>
          <a:effectLst/>
        </p:spPr>
        <p:txBody>
          <a:bodyPr/>
          <a:lstStyle/>
          <a:p>
            <a:endParaRPr lang="en-US"/>
          </a:p>
        </p:txBody>
      </p:sp>
      <p:sp>
        <p:nvSpPr>
          <p:cNvPr id="895057" name="Line 81"/>
          <p:cNvSpPr>
            <a:spLocks noChangeShapeType="1"/>
          </p:cNvSpPr>
          <p:nvPr/>
        </p:nvSpPr>
        <p:spPr bwMode="auto">
          <a:xfrm>
            <a:off x="4354513" y="1879600"/>
            <a:ext cx="0" cy="930275"/>
          </a:xfrm>
          <a:prstGeom prst="line">
            <a:avLst/>
          </a:prstGeom>
          <a:noFill/>
          <a:ln w="50800">
            <a:solidFill>
              <a:schemeClr val="tx1"/>
            </a:solidFill>
            <a:round/>
            <a:headEnd type="none" w="sm" len="sm"/>
            <a:tailEnd type="triangle" w="lg" len="lg"/>
          </a:ln>
          <a:effectLst/>
        </p:spPr>
        <p:txBody>
          <a:bodyPr/>
          <a:lstStyle/>
          <a:p>
            <a:endParaRPr lang="en-US"/>
          </a:p>
        </p:txBody>
      </p:sp>
      <p:sp>
        <p:nvSpPr>
          <p:cNvPr id="895058" name="Line 82"/>
          <p:cNvSpPr>
            <a:spLocks noChangeShapeType="1"/>
          </p:cNvSpPr>
          <p:nvPr/>
        </p:nvSpPr>
        <p:spPr bwMode="auto">
          <a:xfrm>
            <a:off x="5122863" y="1851025"/>
            <a:ext cx="0" cy="973137"/>
          </a:xfrm>
          <a:prstGeom prst="line">
            <a:avLst/>
          </a:prstGeom>
          <a:noFill/>
          <a:ln w="50800">
            <a:solidFill>
              <a:schemeClr val="tx1"/>
            </a:solidFill>
            <a:round/>
            <a:headEnd type="none" w="sm" len="sm"/>
            <a:tailEnd type="triangle" w="lg" len="lg"/>
          </a:ln>
          <a:effectLst/>
        </p:spPr>
        <p:txBody>
          <a:bodyPr/>
          <a:lstStyle/>
          <a:p>
            <a:endParaRPr lang="en-US"/>
          </a:p>
        </p:txBody>
      </p:sp>
      <p:sp>
        <p:nvSpPr>
          <p:cNvPr id="895059" name="Line 83"/>
          <p:cNvSpPr>
            <a:spLocks noChangeShapeType="1"/>
          </p:cNvSpPr>
          <p:nvPr/>
        </p:nvSpPr>
        <p:spPr bwMode="auto">
          <a:xfrm flipH="1">
            <a:off x="5703888" y="1865312"/>
            <a:ext cx="2757487" cy="958850"/>
          </a:xfrm>
          <a:prstGeom prst="line">
            <a:avLst/>
          </a:prstGeom>
          <a:noFill/>
          <a:ln w="50800">
            <a:solidFill>
              <a:schemeClr val="tx1"/>
            </a:solidFill>
            <a:round/>
            <a:headEnd type="none" w="sm" len="sm"/>
            <a:tailEnd type="triangle" w="lg" len="lg"/>
          </a:ln>
          <a:effectLst/>
        </p:spPr>
        <p:txBody>
          <a:bodyPr/>
          <a:lstStyle/>
          <a:p>
            <a:endParaRPr lang="en-US"/>
          </a:p>
        </p:txBody>
      </p:sp>
      <p:sp>
        <p:nvSpPr>
          <p:cNvPr id="895060" name="Line 84"/>
          <p:cNvSpPr>
            <a:spLocks noChangeShapeType="1"/>
          </p:cNvSpPr>
          <p:nvPr/>
        </p:nvSpPr>
        <p:spPr bwMode="auto">
          <a:xfrm flipH="1">
            <a:off x="1058863" y="4492625"/>
            <a:ext cx="2366962" cy="871537"/>
          </a:xfrm>
          <a:prstGeom prst="line">
            <a:avLst/>
          </a:prstGeom>
          <a:noFill/>
          <a:ln w="50800">
            <a:solidFill>
              <a:schemeClr val="tx1"/>
            </a:solidFill>
            <a:round/>
            <a:headEnd type="none" w="sm" len="sm"/>
            <a:tailEnd type="triangle" w="lg" len="lg"/>
          </a:ln>
          <a:effectLst/>
        </p:spPr>
        <p:txBody>
          <a:bodyPr/>
          <a:lstStyle/>
          <a:p>
            <a:endParaRPr lang="en-US"/>
          </a:p>
        </p:txBody>
      </p:sp>
      <p:sp>
        <p:nvSpPr>
          <p:cNvPr id="895061" name="Line 85"/>
          <p:cNvSpPr>
            <a:spLocks noChangeShapeType="1"/>
          </p:cNvSpPr>
          <p:nvPr/>
        </p:nvSpPr>
        <p:spPr bwMode="auto">
          <a:xfrm>
            <a:off x="5805488" y="4506912"/>
            <a:ext cx="2424112" cy="842963"/>
          </a:xfrm>
          <a:prstGeom prst="line">
            <a:avLst/>
          </a:prstGeom>
          <a:noFill/>
          <a:ln w="50800">
            <a:solidFill>
              <a:schemeClr val="tx1"/>
            </a:solidFill>
            <a:round/>
            <a:headEnd type="none" w="sm" len="sm"/>
            <a:tailEnd type="triangle" w="lg" len="lg"/>
          </a:ln>
          <a:effectLst/>
        </p:spPr>
        <p:txBody>
          <a:bodyPr/>
          <a:lstStyle/>
          <a:p>
            <a:endParaRPr lang="en-US"/>
          </a:p>
        </p:txBody>
      </p:sp>
      <p:sp>
        <p:nvSpPr>
          <p:cNvPr id="895062" name="Text Box 86"/>
          <p:cNvSpPr txBox="1">
            <a:spLocks noChangeArrowheads="1"/>
          </p:cNvSpPr>
          <p:nvPr/>
        </p:nvSpPr>
        <p:spPr bwMode="auto">
          <a:xfrm>
            <a:off x="3157538" y="3008312"/>
            <a:ext cx="2900362" cy="707886"/>
          </a:xfrm>
          <a:prstGeom prst="rect">
            <a:avLst/>
          </a:prstGeom>
          <a:noFill/>
          <a:ln w="50800" algn="ctr">
            <a:noFill/>
            <a:miter lim="800000"/>
            <a:headEnd type="none" w="sm" len="sm"/>
            <a:tailEnd type="none" w="lg" len="lg"/>
          </a:ln>
          <a:effectLst/>
        </p:spPr>
        <p:txBody>
          <a:bodyPr>
            <a:spAutoFit/>
          </a:bodyPr>
          <a:lstStyle/>
          <a:p>
            <a:pPr algn="ctr">
              <a:spcBef>
                <a:spcPct val="0"/>
              </a:spcBef>
              <a:buClrTx/>
              <a:buSzTx/>
              <a:buFontTx/>
              <a:buNone/>
            </a:pPr>
            <a:r>
              <a:rPr lang="en-US" sz="2000" dirty="0">
                <a:solidFill>
                  <a:schemeClr val="accent2"/>
                </a:solidFill>
                <a:latin typeface="Calibri" pitchFamily="34" charset="0"/>
              </a:rPr>
              <a:t>A nonlinear key/IV mixing function</a:t>
            </a:r>
            <a:r>
              <a:rPr lang="en-US" sz="2000" dirty="0">
                <a:latin typeface="Calibri" pitchFamily="34" charset="0"/>
              </a:rPr>
              <a:t> </a:t>
            </a:r>
          </a:p>
        </p:txBody>
      </p:sp>
      <p:sp>
        <p:nvSpPr>
          <p:cNvPr id="895063" name="Text Box 87"/>
          <p:cNvSpPr txBox="1">
            <a:spLocks noChangeArrowheads="1"/>
          </p:cNvSpPr>
          <p:nvPr/>
        </p:nvSpPr>
        <p:spPr bwMode="auto">
          <a:xfrm>
            <a:off x="2586038" y="1519237"/>
            <a:ext cx="1711325" cy="830997"/>
          </a:xfrm>
          <a:prstGeom prst="rect">
            <a:avLst/>
          </a:prstGeom>
          <a:noFill/>
          <a:ln w="50800" algn="ctr">
            <a:noFill/>
            <a:miter lim="800000"/>
            <a:headEnd type="none" w="sm" len="sm"/>
            <a:tailEnd type="none" w="lg" len="lg"/>
          </a:ln>
          <a:effectLst/>
        </p:spPr>
        <p:txBody>
          <a:bodyPr>
            <a:spAutoFit/>
          </a:bodyPr>
          <a:lstStyle/>
          <a:p>
            <a:pPr algn="ctr">
              <a:spcBef>
                <a:spcPct val="0"/>
              </a:spcBef>
              <a:buClrTx/>
              <a:buSzTx/>
              <a:buFontTx/>
              <a:buNone/>
            </a:pPr>
            <a:r>
              <a:rPr lang="en-US" sz="2000" dirty="0">
                <a:solidFill>
                  <a:schemeClr val="accent2"/>
                </a:solidFill>
                <a:latin typeface="Calibri" pitchFamily="34" charset="0"/>
              </a:rPr>
              <a:t>Key bits</a:t>
            </a:r>
            <a:r>
              <a:rPr lang="en-US" sz="4800" dirty="0">
                <a:latin typeface="Calibri" pitchFamily="34" charset="0"/>
              </a:rPr>
              <a:t> </a:t>
            </a:r>
          </a:p>
        </p:txBody>
      </p:sp>
      <p:sp>
        <p:nvSpPr>
          <p:cNvPr id="895064" name="Text Box 88"/>
          <p:cNvSpPr txBox="1">
            <a:spLocks noChangeArrowheads="1"/>
          </p:cNvSpPr>
          <p:nvPr/>
        </p:nvSpPr>
        <p:spPr bwMode="auto">
          <a:xfrm>
            <a:off x="5291138" y="1557337"/>
            <a:ext cx="1463675" cy="830997"/>
          </a:xfrm>
          <a:prstGeom prst="rect">
            <a:avLst/>
          </a:prstGeom>
          <a:noFill/>
          <a:ln w="50800" algn="ctr">
            <a:noFill/>
            <a:miter lim="800000"/>
            <a:headEnd type="none" w="sm" len="sm"/>
            <a:tailEnd type="none" w="lg" len="lg"/>
          </a:ln>
          <a:effectLst/>
        </p:spPr>
        <p:txBody>
          <a:bodyPr>
            <a:spAutoFit/>
          </a:bodyPr>
          <a:lstStyle/>
          <a:p>
            <a:pPr algn="ctr">
              <a:spcBef>
                <a:spcPct val="0"/>
              </a:spcBef>
              <a:buClrTx/>
              <a:buSzTx/>
              <a:buFontTx/>
              <a:buNone/>
            </a:pPr>
            <a:r>
              <a:rPr lang="en-US" sz="2000" dirty="0">
                <a:solidFill>
                  <a:schemeClr val="accent2"/>
                </a:solidFill>
                <a:latin typeface="Calibri" pitchFamily="34" charset="0"/>
              </a:rPr>
              <a:t>IV bits</a:t>
            </a:r>
            <a:r>
              <a:rPr lang="en-US" sz="4800" dirty="0">
                <a:latin typeface="Calibri" pitchFamily="34" charset="0"/>
              </a:rPr>
              <a:t> </a:t>
            </a:r>
          </a:p>
        </p:txBody>
      </p:sp>
      <p:sp>
        <p:nvSpPr>
          <p:cNvPr id="895065" name="Text Box 89"/>
          <p:cNvSpPr txBox="1">
            <a:spLocks noChangeArrowheads="1"/>
          </p:cNvSpPr>
          <p:nvPr/>
        </p:nvSpPr>
        <p:spPr bwMode="auto">
          <a:xfrm>
            <a:off x="3119438" y="4437062"/>
            <a:ext cx="2987675" cy="923330"/>
          </a:xfrm>
          <a:prstGeom prst="rect">
            <a:avLst/>
          </a:prstGeom>
          <a:noFill/>
          <a:ln w="50800" algn="ctr">
            <a:noFill/>
            <a:miter lim="800000"/>
            <a:headEnd type="none" w="sm" len="sm"/>
            <a:tailEnd type="none" w="lg" len="lg"/>
          </a:ln>
          <a:effectLst/>
        </p:spPr>
        <p:txBody>
          <a:bodyPr>
            <a:spAutoFit/>
          </a:bodyPr>
          <a:lstStyle/>
          <a:p>
            <a:pPr algn="ctr">
              <a:spcBef>
                <a:spcPct val="0"/>
              </a:spcBef>
              <a:buClrTx/>
              <a:buSzTx/>
              <a:buFontTx/>
              <a:buNone/>
            </a:pPr>
            <a:r>
              <a:rPr lang="en-US" sz="2400" dirty="0">
                <a:solidFill>
                  <a:schemeClr val="accent2"/>
                </a:solidFill>
                <a:latin typeface="Calibri" pitchFamily="34" charset="0"/>
              </a:rPr>
              <a:t>Initial </a:t>
            </a:r>
            <a:r>
              <a:rPr lang="en-US" sz="2400" dirty="0" smtClean="0">
                <a:solidFill>
                  <a:schemeClr val="accent2"/>
                </a:solidFill>
                <a:latin typeface="Calibri" pitchFamily="34" charset="0"/>
              </a:rPr>
              <a:t>LFSR bits</a:t>
            </a:r>
            <a:r>
              <a:rPr lang="en-US" sz="5400" dirty="0" smtClean="0">
                <a:latin typeface="Calibri" pitchFamily="34" charset="0"/>
              </a:rPr>
              <a:t> </a:t>
            </a:r>
            <a:endParaRPr lang="en-US" sz="5400" dirty="0">
              <a:latin typeface="Calibri" pitchFamily="34" charset="0"/>
            </a:endParaRPr>
          </a:p>
        </p:txBody>
      </p:sp>
      <p:sp>
        <p:nvSpPr>
          <p:cNvPr id="22" name="Date Placeholder 21"/>
          <p:cNvSpPr>
            <a:spLocks noGrp="1"/>
          </p:cNvSpPr>
          <p:nvPr>
            <p:ph type="dt" sz="half" idx="10"/>
          </p:nvPr>
        </p:nvSpPr>
        <p:spPr>
          <a:xfrm>
            <a:off x="304800" y="6172200"/>
            <a:ext cx="1905000" cy="457200"/>
          </a:xfrm>
        </p:spPr>
        <p:txBody>
          <a:bodyPr/>
          <a:lstStyle/>
          <a:p>
            <a:r>
              <a:rPr lang="en-US" smtClean="0"/>
              <a:t>JLM 20101208</a:t>
            </a:r>
            <a:endParaRPr lang="en-US" dirty="0"/>
          </a:p>
        </p:txBody>
      </p:sp>
      <p:sp>
        <p:nvSpPr>
          <p:cNvPr id="23" name="Slide Number Placeholder 22"/>
          <p:cNvSpPr>
            <a:spLocks noGrp="1"/>
          </p:cNvSpPr>
          <p:nvPr>
            <p:ph type="sldNum" sz="quarter" idx="12"/>
          </p:nvPr>
        </p:nvSpPr>
        <p:spPr>
          <a:xfrm>
            <a:off x="7010400" y="6172200"/>
            <a:ext cx="1905000" cy="457200"/>
          </a:xfrm>
        </p:spPr>
        <p:txBody>
          <a:bodyPr/>
          <a:lstStyle/>
          <a:p>
            <a:fld id="{3CF8DF15-FA90-4EA3-8AC8-5224F3D25AC0}" type="slidenum">
              <a:rPr lang="x-none" smtClean="0"/>
              <a:pPr/>
              <a:t>41</a:t>
            </a:fld>
            <a:endParaRPr lang="en-US" dirty="0"/>
          </a:p>
        </p:txBody>
      </p:sp>
      <p:sp>
        <p:nvSpPr>
          <p:cNvPr id="19" name="TextBox 18"/>
          <p:cNvSpPr txBox="1"/>
          <p:nvPr/>
        </p:nvSpPr>
        <p:spPr>
          <a:xfrm>
            <a:off x="7128949" y="4148137"/>
            <a:ext cx="1786451" cy="338554"/>
          </a:xfrm>
          <a:prstGeom prst="rect">
            <a:avLst/>
          </a:prstGeom>
          <a:noFill/>
        </p:spPr>
        <p:txBody>
          <a:bodyPr wrap="none" rtlCol="0">
            <a:spAutoFit/>
          </a:bodyPr>
          <a:lstStyle/>
          <a:p>
            <a:r>
              <a:rPr lang="en-US" sz="1600" dirty="0" smtClean="0">
                <a:latin typeface="Calibri" pitchFamily="34" charset="0"/>
              </a:rPr>
              <a:t>Source: </a:t>
            </a:r>
            <a:r>
              <a:rPr lang="en-US" sz="1600" dirty="0" err="1" smtClean="0">
                <a:latin typeface="Calibri" pitchFamily="34" charset="0"/>
              </a:rPr>
              <a:t>Adi</a:t>
            </a:r>
            <a:r>
              <a:rPr lang="en-US" sz="1600" dirty="0" smtClean="0">
                <a:latin typeface="Calibri" pitchFamily="34" charset="0"/>
              </a:rPr>
              <a:t> Shamir.</a:t>
            </a:r>
            <a:endParaRPr lang="en-US" sz="1600" dirty="0">
              <a:latin typeface="Calibri" pitchFamily="34" charset="0"/>
            </a:endParaRPr>
          </a:p>
        </p:txBody>
      </p:sp>
      <p:sp>
        <p:nvSpPr>
          <p:cNvPr id="20" name="TextBox 19"/>
          <p:cNvSpPr txBox="1"/>
          <p:nvPr/>
        </p:nvSpPr>
        <p:spPr>
          <a:xfrm>
            <a:off x="4953000" y="6138446"/>
            <a:ext cx="1786451" cy="338554"/>
          </a:xfrm>
          <a:prstGeom prst="rect">
            <a:avLst/>
          </a:prstGeom>
          <a:noFill/>
        </p:spPr>
        <p:txBody>
          <a:bodyPr wrap="none" rtlCol="0">
            <a:spAutoFit/>
          </a:bodyPr>
          <a:lstStyle/>
          <a:p>
            <a:r>
              <a:rPr lang="en-US" sz="1600" dirty="0" smtClean="0">
                <a:latin typeface="Calibri" pitchFamily="34" charset="0"/>
              </a:rPr>
              <a:t>Source: </a:t>
            </a:r>
            <a:r>
              <a:rPr lang="en-US" sz="1600" dirty="0" err="1" smtClean="0">
                <a:latin typeface="Calibri" pitchFamily="34" charset="0"/>
              </a:rPr>
              <a:t>Adi</a:t>
            </a:r>
            <a:r>
              <a:rPr lang="en-US" sz="1600" dirty="0" smtClean="0">
                <a:latin typeface="Calibri" pitchFamily="34" charset="0"/>
              </a:rPr>
              <a:t> Shamir.</a:t>
            </a:r>
            <a:endParaRPr lang="en-US" sz="1600" dirty="0">
              <a:latin typeface="Calibri" pitchFamily="34"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title"/>
          </p:nvPr>
        </p:nvSpPr>
        <p:spPr>
          <a:xfrm>
            <a:off x="290513" y="0"/>
            <a:ext cx="8853487" cy="844550"/>
          </a:xfrm>
        </p:spPr>
        <p:txBody>
          <a:bodyPr/>
          <a:lstStyle/>
          <a:p>
            <a:r>
              <a:rPr lang="en-US" sz="3600" dirty="0" smtClean="0">
                <a:solidFill>
                  <a:schemeClr val="tx1"/>
                </a:solidFill>
              </a:rPr>
              <a:t>Further description</a:t>
            </a:r>
            <a:endParaRPr lang="en-US" sz="3600" dirty="0">
              <a:solidFill>
                <a:schemeClr val="tx1"/>
              </a:solidFill>
            </a:endParaRPr>
          </a:p>
        </p:txBody>
      </p:sp>
      <p:sp>
        <p:nvSpPr>
          <p:cNvPr id="910339" name="Rectangle 3"/>
          <p:cNvSpPr>
            <a:spLocks noGrp="1" noChangeArrowheads="1"/>
          </p:cNvSpPr>
          <p:nvPr>
            <p:ph type="body" sz="half" idx="1"/>
          </p:nvPr>
        </p:nvSpPr>
        <p:spPr>
          <a:xfrm>
            <a:off x="533400" y="1143000"/>
            <a:ext cx="8051800" cy="4953000"/>
          </a:xfrm>
          <a:ln/>
        </p:spPr>
        <p:txBody>
          <a:bodyPr/>
          <a:lstStyle/>
          <a:p>
            <a:pPr marL="342900" lvl="1" indent="-342900">
              <a:buFontTx/>
              <a:buChar char="•"/>
            </a:pPr>
            <a:r>
              <a:rPr lang="en-US" sz="2000" dirty="0" smtClean="0">
                <a:latin typeface="Arial" pitchFamily="34" charset="0"/>
                <a:cs typeface="Arial" pitchFamily="34" charset="0"/>
              </a:rPr>
              <a:t>We used a </a:t>
            </a:r>
            <a:r>
              <a:rPr lang="en-US" sz="2000" i="1" dirty="0" smtClean="0">
                <a:latin typeface="Arial" pitchFamily="34" charset="0"/>
                <a:cs typeface="Arial" pitchFamily="34" charset="0"/>
              </a:rPr>
              <a:t>random</a:t>
            </a:r>
            <a:r>
              <a:rPr lang="en-US" sz="2000" dirty="0" smtClean="0">
                <a:latin typeface="Arial" pitchFamily="34" charset="0"/>
                <a:cs typeface="Arial" pitchFamily="34" charset="0"/>
              </a:rPr>
              <a:t> dense secret </a:t>
            </a:r>
            <a:r>
              <a:rPr lang="en-US" sz="2000" i="1" dirty="0" smtClean="0">
                <a:latin typeface="Arial" pitchFamily="34" charset="0"/>
                <a:cs typeface="Arial" pitchFamily="34" charset="0"/>
              </a:rPr>
              <a:t>quadratic</a:t>
            </a:r>
            <a:r>
              <a:rPr lang="en-US" sz="2000" dirty="0" smtClean="0">
                <a:latin typeface="Arial" pitchFamily="34" charset="0"/>
                <a:cs typeface="Arial" pitchFamily="34" charset="0"/>
              </a:rPr>
              <a:t> mixing function on all the 10,000 key and IV bits for initial LFSR state. </a:t>
            </a:r>
            <a:r>
              <a:rPr lang="en-US" sz="2000" dirty="0" err="1" smtClean="0"/>
              <a:t>x</a:t>
            </a:r>
            <a:r>
              <a:rPr lang="en-US" sz="2000" baseline="-25000" dirty="0" err="1" smtClean="0"/>
              <a:t>i</a:t>
            </a:r>
            <a:r>
              <a:rPr lang="en-US" sz="2000" dirty="0" err="1" smtClean="0"/>
              <a:t>x</a:t>
            </a:r>
            <a:r>
              <a:rPr lang="en-US" sz="2000" baseline="-25000" dirty="0" err="1" smtClean="0"/>
              <a:t>j</a:t>
            </a:r>
            <a:r>
              <a:rPr lang="en-US" sz="2000" dirty="0" smtClean="0"/>
              <a:t>+…+</a:t>
            </a:r>
            <a:r>
              <a:rPr lang="en-US" sz="2000" dirty="0" err="1" smtClean="0"/>
              <a:t>x</a:t>
            </a:r>
            <a:r>
              <a:rPr lang="en-US" sz="2000" baseline="-25000" dirty="0" err="1" smtClean="0"/>
              <a:t>k</a:t>
            </a:r>
            <a:r>
              <a:rPr lang="en-US" sz="2000" dirty="0" err="1" smtClean="0"/>
              <a:t>v</a:t>
            </a:r>
            <a:r>
              <a:rPr lang="en-US" sz="2000" baseline="-25000" dirty="0" err="1" smtClean="0"/>
              <a:t>l</a:t>
            </a:r>
            <a:r>
              <a:rPr lang="en-US" sz="2000" dirty="0" smtClean="0"/>
              <a:t>+…+</a:t>
            </a:r>
            <a:r>
              <a:rPr lang="en-US" sz="2000" dirty="0" err="1" smtClean="0"/>
              <a:t>v</a:t>
            </a:r>
            <a:r>
              <a:rPr lang="en-US" sz="2000" baseline="-25000" dirty="0" err="1" smtClean="0"/>
              <a:t>m</a:t>
            </a:r>
            <a:r>
              <a:rPr lang="en-US" sz="2000" dirty="0" err="1" smtClean="0"/>
              <a:t>v</a:t>
            </a:r>
            <a:r>
              <a:rPr lang="en-US" sz="2000" baseline="-25000" dirty="0" err="1" smtClean="0"/>
              <a:t>n</a:t>
            </a:r>
            <a:r>
              <a:rPr lang="en-US" sz="2000" dirty="0" smtClean="0"/>
              <a:t>+…+</a:t>
            </a:r>
            <a:r>
              <a:rPr lang="en-US" sz="2000" dirty="0" err="1" smtClean="0"/>
              <a:t>x</a:t>
            </a:r>
            <a:r>
              <a:rPr lang="en-US" sz="2000" baseline="-25000" dirty="0" err="1" smtClean="0"/>
              <a:t>p</a:t>
            </a:r>
            <a:r>
              <a:rPr lang="en-US" sz="2000" dirty="0" smtClean="0"/>
              <a:t>+…+</a:t>
            </a:r>
            <a:r>
              <a:rPr lang="en-US" sz="2000" dirty="0" err="1" smtClean="0"/>
              <a:t>v</a:t>
            </a:r>
            <a:r>
              <a:rPr lang="en-US" sz="2000" baseline="-25000" dirty="0" err="1" smtClean="0"/>
              <a:t>q</a:t>
            </a:r>
            <a:r>
              <a:rPr lang="en-US" sz="2000" dirty="0" smtClean="0"/>
              <a:t>+…</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We added a large and secret number of dummy initial LFSR steps.</a:t>
            </a:r>
          </a:p>
          <a:p>
            <a:r>
              <a:rPr lang="en-US" sz="2000" dirty="0" smtClean="0">
                <a:latin typeface="Arial" pitchFamily="34" charset="0"/>
                <a:cs typeface="Arial" pitchFamily="34" charset="0"/>
              </a:rPr>
              <a:t>Each </a:t>
            </a:r>
            <a:r>
              <a:rPr lang="en-US" sz="2000" dirty="0">
                <a:latin typeface="Arial" pitchFamily="34" charset="0"/>
                <a:cs typeface="Arial" pitchFamily="34" charset="0"/>
              </a:rPr>
              <a:t>key can be used with at most 2</a:t>
            </a:r>
            <a:r>
              <a:rPr lang="en-US" sz="2000" baseline="30000" dirty="0">
                <a:latin typeface="Arial" pitchFamily="34" charset="0"/>
                <a:cs typeface="Arial" pitchFamily="34" charset="0"/>
              </a:rPr>
              <a:t>20</a:t>
            </a:r>
            <a:r>
              <a:rPr lang="en-US" sz="2000" dirty="0">
                <a:latin typeface="Arial" pitchFamily="34" charset="0"/>
                <a:cs typeface="Arial" pitchFamily="34" charset="0"/>
              </a:rPr>
              <a:t> </a:t>
            </a:r>
            <a:r>
              <a:rPr lang="en-US" sz="2000" dirty="0" smtClean="0">
                <a:latin typeface="Arial" pitchFamily="34" charset="0"/>
                <a:cs typeface="Arial" pitchFamily="34" charset="0"/>
              </a:rPr>
              <a:t>IV’s.</a:t>
            </a:r>
            <a:endParaRPr lang="en-US" sz="2000" dirty="0">
              <a:latin typeface="Arial" pitchFamily="34" charset="0"/>
              <a:cs typeface="Arial" pitchFamily="34" charset="0"/>
            </a:endParaRPr>
          </a:p>
          <a:p>
            <a:r>
              <a:rPr lang="en-US" sz="2000" dirty="0" smtClean="0">
                <a:latin typeface="Arial" pitchFamily="34" charset="0"/>
                <a:cs typeface="Arial" pitchFamily="34" charset="0"/>
              </a:rPr>
              <a:t>For each IV, </a:t>
            </a:r>
            <a:r>
              <a:rPr lang="en-US" sz="2000" dirty="0">
                <a:latin typeface="Arial" pitchFamily="34" charset="0"/>
                <a:cs typeface="Arial" pitchFamily="34" charset="0"/>
              </a:rPr>
              <a:t>only 1 output bit is </a:t>
            </a:r>
            <a:r>
              <a:rPr lang="en-US" sz="2000" dirty="0" smtClean="0">
                <a:latin typeface="Arial" pitchFamily="34" charset="0"/>
                <a:cs typeface="Arial" pitchFamily="34" charset="0"/>
              </a:rPr>
              <a:t>known.</a:t>
            </a:r>
          </a:p>
          <a:p>
            <a:r>
              <a:rPr lang="en-US" sz="2000" dirty="0" smtClean="0"/>
              <a:t>The known output bit of the stream cipher is a multivariate polynomial P over GF(2) of the n=10,000 key variables x</a:t>
            </a:r>
            <a:r>
              <a:rPr lang="en-US" sz="2000" baseline="-25000" dirty="0" smtClean="0"/>
              <a:t>i</a:t>
            </a:r>
            <a:r>
              <a:rPr lang="en-US" sz="2000" dirty="0" smtClean="0"/>
              <a:t> and IV variables </a:t>
            </a:r>
            <a:r>
              <a:rPr lang="en-US" sz="2000" dirty="0" err="1" smtClean="0"/>
              <a:t>v</a:t>
            </a:r>
            <a:r>
              <a:rPr lang="en-US" sz="2000" baseline="-25000" dirty="0" err="1" smtClean="0"/>
              <a:t>j</a:t>
            </a:r>
            <a:endParaRPr lang="en-US" sz="2000" dirty="0" smtClean="0"/>
          </a:p>
          <a:p>
            <a:r>
              <a:rPr lang="en-US" sz="2000" dirty="0" smtClean="0"/>
              <a:t>The key/IV mixing function was chosen as a random dense quadratic mapping, the dummy and real LFSR steps re-randomize these polynomials but their degree remains 2.</a:t>
            </a:r>
          </a:p>
          <a:p>
            <a:endParaRPr lang="en-US" sz="2400" dirty="0" smtClean="0"/>
          </a:p>
          <a:p>
            <a:endParaRPr lang="en-US" sz="2400" dirty="0">
              <a:latin typeface="Arial" pitchFamily="34" charset="0"/>
              <a:cs typeface="Arial" pitchFamily="34" charset="0"/>
            </a:endParaRPr>
          </a:p>
        </p:txBody>
      </p:sp>
      <p:sp>
        <p:nvSpPr>
          <p:cNvPr id="7" name="Date Placeholder 6"/>
          <p:cNvSpPr>
            <a:spLocks noGrp="1"/>
          </p:cNvSpPr>
          <p:nvPr>
            <p:ph type="dt" sz="half" idx="10"/>
          </p:nvPr>
        </p:nvSpPr>
        <p:spPr/>
        <p:txBody>
          <a:bodyPr/>
          <a:lstStyle/>
          <a:p>
            <a:pPr>
              <a:defRPr/>
            </a:pPr>
            <a:r>
              <a:rPr lang="en-US" smtClean="0"/>
              <a:t>JLM 20101208</a:t>
            </a:r>
            <a:endParaRPr lang="en-US"/>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42</a:t>
            </a:fld>
            <a:endParaRPr lang="en-US"/>
          </a:p>
        </p:txBody>
      </p:sp>
      <p:sp>
        <p:nvSpPr>
          <p:cNvPr id="6" name="TextBox 5"/>
          <p:cNvSpPr txBox="1"/>
          <p:nvPr/>
        </p:nvSpPr>
        <p:spPr>
          <a:xfrm>
            <a:off x="4953000" y="6138446"/>
            <a:ext cx="1786451" cy="338554"/>
          </a:xfrm>
          <a:prstGeom prst="rect">
            <a:avLst/>
          </a:prstGeom>
          <a:noFill/>
        </p:spPr>
        <p:txBody>
          <a:bodyPr wrap="none" rtlCol="0">
            <a:spAutoFit/>
          </a:bodyPr>
          <a:lstStyle/>
          <a:p>
            <a:r>
              <a:rPr lang="en-US" sz="1600" dirty="0" smtClean="0">
                <a:latin typeface="Calibri" pitchFamily="34" charset="0"/>
              </a:rPr>
              <a:t>Source: </a:t>
            </a:r>
            <a:r>
              <a:rPr lang="en-US" sz="1600" dirty="0" err="1" smtClean="0">
                <a:latin typeface="Calibri" pitchFamily="34" charset="0"/>
              </a:rPr>
              <a:t>Adi</a:t>
            </a:r>
            <a:r>
              <a:rPr lang="en-US" sz="1600" dirty="0" smtClean="0">
                <a:latin typeface="Calibri" pitchFamily="34" charset="0"/>
              </a:rPr>
              <a:t> Shamir.</a:t>
            </a:r>
            <a:endParaRPr lang="en-US" sz="1600" dirty="0">
              <a:latin typeface="Calibri" pitchFamily="34"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a:xfrm>
            <a:off x="392113" y="146050"/>
            <a:ext cx="8751887" cy="844550"/>
          </a:xfrm>
        </p:spPr>
        <p:txBody>
          <a:bodyPr/>
          <a:lstStyle/>
          <a:p>
            <a:r>
              <a:rPr lang="en-US" sz="3600" dirty="0" smtClean="0">
                <a:solidFill>
                  <a:schemeClr val="tx1"/>
                </a:solidFill>
              </a:rPr>
              <a:t>Key exploited algebraic feature: low degree representations</a:t>
            </a:r>
            <a:endParaRPr lang="en-US" sz="3600" dirty="0">
              <a:solidFill>
                <a:schemeClr val="tx1"/>
              </a:solidFill>
            </a:endParaRPr>
          </a:p>
        </p:txBody>
      </p:sp>
      <p:sp>
        <p:nvSpPr>
          <p:cNvPr id="902147" name="Rectangle 3"/>
          <p:cNvSpPr>
            <a:spLocks noGrp="1" noChangeArrowheads="1"/>
          </p:cNvSpPr>
          <p:nvPr>
            <p:ph type="body" sz="half" idx="1"/>
          </p:nvPr>
        </p:nvSpPr>
        <p:spPr>
          <a:xfrm>
            <a:off x="187325" y="1600200"/>
            <a:ext cx="8623300" cy="4419600"/>
          </a:xfrm>
          <a:ln/>
        </p:spPr>
        <p:txBody>
          <a:bodyPr/>
          <a:lstStyle/>
          <a:p>
            <a:pPr>
              <a:lnSpc>
                <a:spcPct val="90000"/>
              </a:lnSpc>
            </a:pPr>
            <a:r>
              <a:rPr lang="en-US" sz="2000" dirty="0" smtClean="0"/>
              <a:t>Each </a:t>
            </a:r>
            <a:r>
              <a:rPr lang="en-US" sz="2000" dirty="0"/>
              <a:t>8-bit to 1-bit </a:t>
            </a:r>
            <a:r>
              <a:rPr lang="en-US" sz="2000" dirty="0" err="1"/>
              <a:t>Sbox</a:t>
            </a:r>
            <a:r>
              <a:rPr lang="en-US" sz="2000" dirty="0"/>
              <a:t> </a:t>
            </a:r>
            <a:r>
              <a:rPr lang="en-US" sz="2000" dirty="0" smtClean="0"/>
              <a:t>is </a:t>
            </a:r>
            <a:r>
              <a:rPr lang="en-US" sz="2000" dirty="0"/>
              <a:t>a dense polynomial of degree at most 8 over GF(2) in its input bits </a:t>
            </a:r>
            <a:r>
              <a:rPr lang="en-US" sz="2000" dirty="0" smtClean="0"/>
              <a:t>z</a:t>
            </a:r>
            <a:r>
              <a:rPr lang="en-US" sz="2000" baseline="-25000" dirty="0" smtClean="0"/>
              <a:t>1</a:t>
            </a:r>
            <a:r>
              <a:rPr lang="en-US" sz="2000" dirty="0" smtClean="0"/>
              <a:t>…z</a:t>
            </a:r>
            <a:r>
              <a:rPr lang="en-US" sz="2000" baseline="-25000" dirty="0" smtClean="0"/>
              <a:t>8.</a:t>
            </a:r>
            <a:r>
              <a:rPr lang="en-US" sz="2000" dirty="0" smtClean="0"/>
              <a:t> (Ex: z</a:t>
            </a:r>
            <a:r>
              <a:rPr lang="en-US" sz="2000" baseline="-25000" dirty="0" smtClean="0"/>
              <a:t>1</a:t>
            </a:r>
            <a:r>
              <a:rPr lang="en-US" sz="2000" dirty="0" smtClean="0"/>
              <a:t>z</a:t>
            </a:r>
            <a:r>
              <a:rPr lang="en-US" sz="2000" baseline="-25000" dirty="0" smtClean="0"/>
              <a:t>2</a:t>
            </a:r>
            <a:r>
              <a:rPr lang="en-US" sz="2000" dirty="0" smtClean="0"/>
              <a:t>z</a:t>
            </a:r>
            <a:r>
              <a:rPr lang="en-US" sz="2000" baseline="-25000" dirty="0" smtClean="0"/>
              <a:t>3</a:t>
            </a:r>
            <a:r>
              <a:rPr lang="en-US" sz="2000" dirty="0" smtClean="0"/>
              <a:t>z</a:t>
            </a:r>
            <a:r>
              <a:rPr lang="en-US" sz="2000" baseline="-25000" dirty="0" smtClean="0"/>
              <a:t>4</a:t>
            </a:r>
            <a:r>
              <a:rPr lang="en-US" sz="2000" dirty="0" smtClean="0"/>
              <a:t>z</a:t>
            </a:r>
            <a:r>
              <a:rPr lang="en-US" sz="2000" baseline="-25000" dirty="0" smtClean="0"/>
              <a:t>5</a:t>
            </a:r>
            <a:r>
              <a:rPr lang="en-US" sz="2000" dirty="0" smtClean="0"/>
              <a:t>z</a:t>
            </a:r>
            <a:r>
              <a:rPr lang="en-US" sz="2000" baseline="-25000" dirty="0" smtClean="0"/>
              <a:t>6</a:t>
            </a:r>
            <a:r>
              <a:rPr lang="en-US" sz="2000" dirty="0" smtClean="0"/>
              <a:t>z</a:t>
            </a:r>
            <a:r>
              <a:rPr lang="en-US" sz="2000" baseline="-25000" dirty="0" smtClean="0"/>
              <a:t>7</a:t>
            </a:r>
            <a:r>
              <a:rPr lang="en-US" sz="2000" dirty="0" smtClean="0"/>
              <a:t>z</a:t>
            </a:r>
            <a:r>
              <a:rPr lang="en-US" sz="2000" baseline="-25000" dirty="0" smtClean="0"/>
              <a:t>8 </a:t>
            </a:r>
            <a:r>
              <a:rPr lang="en-US" sz="2000" dirty="0" smtClean="0"/>
              <a:t>+ z</a:t>
            </a:r>
            <a:r>
              <a:rPr lang="en-US" sz="2000" baseline="-25000" dirty="0" smtClean="0"/>
              <a:t>2</a:t>
            </a:r>
            <a:r>
              <a:rPr lang="en-US" sz="2000" dirty="0" smtClean="0"/>
              <a:t>z</a:t>
            </a:r>
            <a:r>
              <a:rPr lang="en-US" sz="2000" baseline="-25000" dirty="0" smtClean="0"/>
              <a:t>3</a:t>
            </a:r>
            <a:r>
              <a:rPr lang="en-US" sz="2000" dirty="0" smtClean="0"/>
              <a:t>z</a:t>
            </a:r>
            <a:r>
              <a:rPr lang="en-US" sz="2000" baseline="-25000" dirty="0" smtClean="0"/>
              <a:t>6</a:t>
            </a:r>
            <a:r>
              <a:rPr lang="en-US" sz="2000" dirty="0" smtClean="0"/>
              <a:t>z</a:t>
            </a:r>
            <a:r>
              <a:rPr lang="en-US" sz="2000" baseline="-25000" dirty="0" smtClean="0"/>
              <a:t>8  </a:t>
            </a:r>
            <a:r>
              <a:rPr lang="en-US" sz="2000" dirty="0" smtClean="0"/>
              <a:t>+…)</a:t>
            </a:r>
            <a:endParaRPr lang="en-US" sz="2000" dirty="0"/>
          </a:p>
          <a:p>
            <a:pPr>
              <a:lnSpc>
                <a:spcPct val="90000"/>
              </a:lnSpc>
            </a:pPr>
            <a:endParaRPr lang="en-US" sz="2000" dirty="0" smtClean="0"/>
          </a:p>
          <a:p>
            <a:pPr>
              <a:lnSpc>
                <a:spcPct val="90000"/>
              </a:lnSpc>
            </a:pPr>
            <a:r>
              <a:rPr lang="en-US" sz="2000" dirty="0" smtClean="0"/>
              <a:t>Substituting </a:t>
            </a:r>
            <a:r>
              <a:rPr lang="en-US" sz="2000" dirty="0"/>
              <a:t>the random quadratic polynomials </a:t>
            </a:r>
            <a:r>
              <a:rPr lang="en-US" sz="2000" dirty="0" smtClean="0"/>
              <a:t>and expanding , we can describe the output bit of each </a:t>
            </a:r>
            <a:r>
              <a:rPr lang="en-US" sz="2000" dirty="0" err="1" smtClean="0"/>
              <a:t>Sbox</a:t>
            </a:r>
            <a:r>
              <a:rPr lang="en-US" sz="2000" dirty="0" smtClean="0"/>
              <a:t> as the sum of terms of degrees at </a:t>
            </a:r>
            <a:r>
              <a:rPr lang="en-US" sz="2000" smtClean="0"/>
              <a:t>most 16: </a:t>
            </a:r>
            <a:r>
              <a:rPr lang="en-US" sz="2000" dirty="0" err="1" smtClean="0"/>
              <a:t>z</a:t>
            </a:r>
            <a:r>
              <a:rPr lang="en-US" sz="2000" baseline="-25000" dirty="0" err="1" smtClean="0"/>
              <a:t>t</a:t>
            </a:r>
            <a:r>
              <a:rPr lang="en-US" sz="2000" dirty="0" smtClean="0"/>
              <a:t>=</a:t>
            </a:r>
            <a:r>
              <a:rPr lang="en-US" sz="2000" dirty="0" err="1" smtClean="0"/>
              <a:t>x</a:t>
            </a:r>
            <a:r>
              <a:rPr lang="en-US" sz="2000" baseline="-25000" dirty="0" err="1" smtClean="0"/>
              <a:t>i</a:t>
            </a:r>
            <a:r>
              <a:rPr lang="en-US" sz="2000" dirty="0" err="1" smtClean="0"/>
              <a:t>x</a:t>
            </a:r>
            <a:r>
              <a:rPr lang="en-US" sz="2000" baseline="-25000" dirty="0" err="1" smtClean="0"/>
              <a:t>j</a:t>
            </a:r>
            <a:r>
              <a:rPr lang="en-US" sz="2000" dirty="0"/>
              <a:t>+…+</a:t>
            </a:r>
            <a:r>
              <a:rPr lang="en-US" sz="2000" dirty="0" err="1"/>
              <a:t>x</a:t>
            </a:r>
            <a:r>
              <a:rPr lang="en-US" sz="2000" baseline="-25000" dirty="0" err="1"/>
              <a:t>k</a:t>
            </a:r>
            <a:r>
              <a:rPr lang="en-US" sz="2000" dirty="0" err="1"/>
              <a:t>v</a:t>
            </a:r>
            <a:r>
              <a:rPr lang="en-US" sz="2000" baseline="-25000" dirty="0" err="1"/>
              <a:t>l</a:t>
            </a:r>
            <a:r>
              <a:rPr lang="en-US" sz="2000" dirty="0"/>
              <a:t>+…+</a:t>
            </a:r>
            <a:r>
              <a:rPr lang="en-US" sz="2000" dirty="0" err="1"/>
              <a:t>v</a:t>
            </a:r>
            <a:r>
              <a:rPr lang="en-US" sz="2000" baseline="-25000" dirty="0" err="1"/>
              <a:t>m</a:t>
            </a:r>
            <a:r>
              <a:rPr lang="en-US" sz="2000" dirty="0" err="1"/>
              <a:t>v</a:t>
            </a:r>
            <a:r>
              <a:rPr lang="en-US" sz="2000" baseline="-25000" dirty="0" err="1"/>
              <a:t>n</a:t>
            </a:r>
            <a:r>
              <a:rPr lang="en-US" sz="2000" dirty="0"/>
              <a:t>+…+</a:t>
            </a:r>
            <a:r>
              <a:rPr lang="en-US" sz="2000" dirty="0" err="1"/>
              <a:t>x</a:t>
            </a:r>
            <a:r>
              <a:rPr lang="en-US" sz="2000" baseline="-25000" dirty="0" err="1"/>
              <a:t>p</a:t>
            </a:r>
            <a:r>
              <a:rPr lang="en-US" sz="2000" dirty="0"/>
              <a:t>+…+</a:t>
            </a:r>
            <a:r>
              <a:rPr lang="en-US" sz="2000" dirty="0" err="1"/>
              <a:t>v</a:t>
            </a:r>
            <a:r>
              <a:rPr lang="en-US" sz="2000" baseline="-25000" dirty="0" err="1"/>
              <a:t>q</a:t>
            </a:r>
            <a:r>
              <a:rPr lang="en-US" sz="2000" dirty="0" smtClean="0"/>
              <a:t>+….</a:t>
            </a:r>
          </a:p>
          <a:p>
            <a:pPr>
              <a:lnSpc>
                <a:spcPct val="90000"/>
              </a:lnSpc>
            </a:pPr>
            <a:endParaRPr lang="en-US" sz="2000" dirty="0" smtClean="0"/>
          </a:p>
          <a:p>
            <a:r>
              <a:rPr lang="en-US" sz="2000" dirty="0" smtClean="0"/>
              <a:t>Each output bit is the sum of 1,000 such polynomials, and can be described as a random looking dense polynomial of degree at most 16 in the 10,000 input variables.</a:t>
            </a:r>
          </a:p>
          <a:p>
            <a:pPr>
              <a:buNone/>
            </a:pPr>
            <a:endParaRPr lang="en-US" sz="2000" dirty="0" smtClean="0"/>
          </a:p>
          <a:p>
            <a:r>
              <a:rPr lang="en-US" sz="2000" dirty="0" smtClean="0"/>
              <a:t>This low degree  representation will be the only weakness used by the new cube attack to extract the key.</a:t>
            </a:r>
          </a:p>
          <a:p>
            <a:pPr>
              <a:lnSpc>
                <a:spcPct val="90000"/>
              </a:lnSpc>
            </a:pPr>
            <a:endParaRPr lang="en-US" sz="2000" dirty="0"/>
          </a:p>
        </p:txBody>
      </p:sp>
      <p:sp>
        <p:nvSpPr>
          <p:cNvPr id="7" name="Date Placeholder 6"/>
          <p:cNvSpPr>
            <a:spLocks noGrp="1"/>
          </p:cNvSpPr>
          <p:nvPr>
            <p:ph type="dt" sz="half" idx="10"/>
          </p:nvPr>
        </p:nvSpPr>
        <p:spPr/>
        <p:txBody>
          <a:bodyPr/>
          <a:lstStyle/>
          <a:p>
            <a:pPr>
              <a:defRPr/>
            </a:pPr>
            <a:r>
              <a:rPr lang="en-US" smtClean="0"/>
              <a:t>JLM 20101208</a:t>
            </a:r>
            <a:endParaRPr lang="en-US"/>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43</a:t>
            </a:fld>
            <a:endParaRPr lang="en-US"/>
          </a:p>
        </p:txBody>
      </p:sp>
      <p:sp>
        <p:nvSpPr>
          <p:cNvPr id="6" name="TextBox 5"/>
          <p:cNvSpPr txBox="1"/>
          <p:nvPr/>
        </p:nvSpPr>
        <p:spPr>
          <a:xfrm>
            <a:off x="4953000" y="6138446"/>
            <a:ext cx="1786451" cy="338554"/>
          </a:xfrm>
          <a:prstGeom prst="rect">
            <a:avLst/>
          </a:prstGeom>
          <a:noFill/>
        </p:spPr>
        <p:txBody>
          <a:bodyPr wrap="none" rtlCol="0">
            <a:spAutoFit/>
          </a:bodyPr>
          <a:lstStyle/>
          <a:p>
            <a:r>
              <a:rPr lang="en-US" sz="1600" dirty="0" smtClean="0">
                <a:latin typeface="Calibri" pitchFamily="34" charset="0"/>
              </a:rPr>
              <a:t>Source: </a:t>
            </a:r>
            <a:r>
              <a:rPr lang="en-US" sz="1600" dirty="0" err="1" smtClean="0">
                <a:latin typeface="Calibri" pitchFamily="34" charset="0"/>
              </a:rPr>
              <a:t>Adi</a:t>
            </a:r>
            <a:r>
              <a:rPr lang="en-US" sz="1600" dirty="0" smtClean="0">
                <a:latin typeface="Calibri" pitchFamily="34" charset="0"/>
              </a:rPr>
              <a:t> Shamir.</a:t>
            </a:r>
            <a:endParaRPr lang="en-US" sz="1600" dirty="0">
              <a:latin typeface="Calibri"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smtClean="0"/>
              <a:t>Two stage attack</a:t>
            </a:r>
            <a:endParaRPr lang="en-US" sz="3600" dirty="0">
              <a:solidFill>
                <a:schemeClr val="tx1"/>
              </a:solidFill>
            </a:endParaRPr>
          </a:p>
        </p:txBody>
      </p:sp>
      <p:sp>
        <p:nvSpPr>
          <p:cNvPr id="904195" name="Rectangle 3"/>
          <p:cNvSpPr>
            <a:spLocks noGrp="1" noChangeArrowheads="1"/>
          </p:cNvSpPr>
          <p:nvPr>
            <p:ph type="body" sz="half" idx="1"/>
          </p:nvPr>
        </p:nvSpPr>
        <p:spPr>
          <a:xfrm>
            <a:off x="609600" y="1066800"/>
            <a:ext cx="8001000" cy="5427662"/>
          </a:xfrm>
          <a:ln/>
        </p:spPr>
        <p:txBody>
          <a:bodyPr/>
          <a:lstStyle/>
          <a:p>
            <a:pPr>
              <a:lnSpc>
                <a:spcPct val="90000"/>
              </a:lnSpc>
            </a:pPr>
            <a:r>
              <a:rPr lang="en-US" sz="2000" dirty="0" smtClean="0"/>
              <a:t>A preprocessing phase (uses black box simulation):</a:t>
            </a:r>
          </a:p>
          <a:p>
            <a:pPr lvl="1">
              <a:lnSpc>
                <a:spcPct val="90000"/>
              </a:lnSpc>
            </a:pPr>
            <a:r>
              <a:rPr lang="en-US" sz="2000" dirty="0" smtClean="0"/>
              <a:t>The stream cipher is given as a black box. Attacker can obtain one bit of output for any chosen key and IV.</a:t>
            </a:r>
          </a:p>
          <a:p>
            <a:pPr>
              <a:lnSpc>
                <a:spcPct val="90000"/>
              </a:lnSpc>
            </a:pPr>
            <a:r>
              <a:rPr lang="en-US" sz="2000" dirty="0" smtClean="0"/>
              <a:t>An online phase (uses data from eavesdropping):</a:t>
            </a:r>
          </a:p>
          <a:p>
            <a:pPr lvl="1">
              <a:lnSpc>
                <a:spcPct val="90000"/>
              </a:lnSpc>
            </a:pPr>
            <a:r>
              <a:rPr lang="en-US" sz="2000" dirty="0" smtClean="0"/>
              <a:t>The stream cipher is given as a black box, with the key set to a secret fixed value. The attacker can obtain one bit of output for any chosen IV value.</a:t>
            </a:r>
          </a:p>
          <a:p>
            <a:r>
              <a:rPr lang="en-US" sz="2000" dirty="0" smtClean="0"/>
              <a:t>For an black box scheme represented by random polynomials of degree d in n input variables over GF(2):</a:t>
            </a:r>
          </a:p>
          <a:p>
            <a:pPr lvl="1"/>
            <a:r>
              <a:rPr lang="en-US" sz="2000" dirty="0" smtClean="0"/>
              <a:t>The online stage takes O(n2</a:t>
            </a:r>
            <a:r>
              <a:rPr lang="en-US" sz="2000" baseline="30000" dirty="0" smtClean="0"/>
              <a:t>d-1</a:t>
            </a:r>
            <a:r>
              <a:rPr lang="en-US" sz="2000" dirty="0" smtClean="0"/>
              <a:t>+n</a:t>
            </a:r>
            <a:r>
              <a:rPr lang="en-US" sz="2000" baseline="30000" dirty="0" smtClean="0"/>
              <a:t>2</a:t>
            </a:r>
            <a:r>
              <a:rPr lang="en-US" sz="2000" dirty="0" smtClean="0"/>
              <a:t>) bit operations.</a:t>
            </a:r>
          </a:p>
          <a:p>
            <a:pPr lvl="1"/>
            <a:r>
              <a:rPr lang="en-US" sz="2000" dirty="0" smtClean="0"/>
              <a:t>The preprocessing stage is n times larger.</a:t>
            </a:r>
          </a:p>
          <a:p>
            <a:endParaRPr lang="en-US" sz="2000" dirty="0" smtClean="0"/>
          </a:p>
          <a:p>
            <a:r>
              <a:rPr lang="en-US" sz="2000" dirty="0" smtClean="0"/>
              <a:t>In LFSR example (to follow), d=16 and n=2</a:t>
            </a:r>
            <a:r>
              <a:rPr lang="en-US" sz="2000" baseline="30000" dirty="0" smtClean="0"/>
              <a:t>13</a:t>
            </a:r>
            <a:r>
              <a:rPr lang="en-US" sz="2000" dirty="0" smtClean="0"/>
              <a:t>, so the running time of the attack is 2</a:t>
            </a:r>
            <a:r>
              <a:rPr lang="en-US" sz="2000" baseline="30000" dirty="0" smtClean="0"/>
              <a:t>13</a:t>
            </a:r>
            <a:r>
              <a:rPr lang="en-US" sz="2000" dirty="0" smtClean="0"/>
              <a:t>2</a:t>
            </a:r>
            <a:r>
              <a:rPr lang="en-US" sz="2000" baseline="30000" dirty="0" smtClean="0"/>
              <a:t>15</a:t>
            </a:r>
            <a:r>
              <a:rPr lang="en-US" sz="2000" dirty="0" smtClean="0"/>
              <a:t>+2</a:t>
            </a:r>
            <a:r>
              <a:rPr lang="en-US" sz="2000" baseline="30000" dirty="0" smtClean="0"/>
              <a:t>26</a:t>
            </a:r>
            <a:r>
              <a:rPr lang="en-US" sz="2000" dirty="0" smtClean="0"/>
              <a:t>, which is about 2</a:t>
            </a:r>
            <a:r>
              <a:rPr lang="en-US" sz="2000" baseline="30000" dirty="0" smtClean="0"/>
              <a:t>28</a:t>
            </a:r>
            <a:r>
              <a:rPr lang="en-US" sz="2000" dirty="0" smtClean="0"/>
              <a:t>.</a:t>
            </a:r>
          </a:p>
          <a:p>
            <a:pPr lvl="1">
              <a:lnSpc>
                <a:spcPct val="90000"/>
              </a:lnSpc>
            </a:pPr>
            <a:endParaRPr lang="en-US" sz="2000" dirty="0" smtClean="0"/>
          </a:p>
          <a:p>
            <a:pPr>
              <a:lnSpc>
                <a:spcPct val="90000"/>
              </a:lnSpc>
            </a:pPr>
            <a:endParaRPr lang="en-US" sz="2400" dirty="0" smtClean="0"/>
          </a:p>
          <a:p>
            <a:pPr>
              <a:lnSpc>
                <a:spcPct val="90000"/>
              </a:lnSpc>
              <a:buFont typeface="Monotype Sorts" pitchFamily="10" charset="2"/>
              <a:buNone/>
            </a:pPr>
            <a:endParaRPr lang="en-US" sz="2800" dirty="0"/>
          </a:p>
        </p:txBody>
      </p:sp>
      <p:sp>
        <p:nvSpPr>
          <p:cNvPr id="7" name="Date Placeholder 6"/>
          <p:cNvSpPr>
            <a:spLocks noGrp="1"/>
          </p:cNvSpPr>
          <p:nvPr>
            <p:ph type="dt" sz="half" idx="10"/>
          </p:nvPr>
        </p:nvSpPr>
        <p:spPr/>
        <p:txBody>
          <a:bodyPr/>
          <a:lstStyle/>
          <a:p>
            <a:pPr>
              <a:defRPr/>
            </a:pPr>
            <a:r>
              <a:rPr lang="en-US" smtClean="0"/>
              <a:t>JLM 20101208</a:t>
            </a:r>
            <a:endParaRPr lang="en-US"/>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44</a:t>
            </a:fld>
            <a:endParaRPr lang="en-US"/>
          </a:p>
        </p:txBody>
      </p:sp>
      <p:sp>
        <p:nvSpPr>
          <p:cNvPr id="6" name="TextBox 5"/>
          <p:cNvSpPr txBox="1"/>
          <p:nvPr/>
        </p:nvSpPr>
        <p:spPr>
          <a:xfrm>
            <a:off x="4953000" y="6138446"/>
            <a:ext cx="1786451" cy="338554"/>
          </a:xfrm>
          <a:prstGeom prst="rect">
            <a:avLst/>
          </a:prstGeom>
          <a:noFill/>
        </p:spPr>
        <p:txBody>
          <a:bodyPr wrap="none" rtlCol="0">
            <a:spAutoFit/>
          </a:bodyPr>
          <a:lstStyle/>
          <a:p>
            <a:r>
              <a:rPr lang="en-US" sz="1600" dirty="0" smtClean="0">
                <a:latin typeface="Calibri" pitchFamily="34" charset="0"/>
              </a:rPr>
              <a:t>Source: </a:t>
            </a:r>
            <a:r>
              <a:rPr lang="en-US" sz="1600" dirty="0" err="1" smtClean="0">
                <a:latin typeface="Calibri" pitchFamily="34" charset="0"/>
              </a:rPr>
              <a:t>Adi</a:t>
            </a:r>
            <a:r>
              <a:rPr lang="en-US" sz="1600" dirty="0" smtClean="0">
                <a:latin typeface="Calibri" pitchFamily="34" charset="0"/>
              </a:rPr>
              <a:t> Shamir.</a:t>
            </a:r>
            <a:endParaRPr lang="en-US" sz="1600" dirty="0">
              <a:latin typeface="Calibri" pitchFamily="34"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a:xfrm>
            <a:off x="347663" y="0"/>
            <a:ext cx="8491537" cy="742950"/>
          </a:xfrm>
        </p:spPr>
        <p:txBody>
          <a:bodyPr/>
          <a:lstStyle/>
          <a:p>
            <a:r>
              <a:rPr lang="en-US" sz="3600" dirty="0" smtClean="0">
                <a:solidFill>
                  <a:schemeClr val="tx1"/>
                </a:solidFill>
              </a:rPr>
              <a:t>Small example of cube attack</a:t>
            </a:r>
            <a:endParaRPr lang="en-US" sz="3600" dirty="0">
              <a:solidFill>
                <a:schemeClr val="tx1"/>
              </a:solidFill>
            </a:endParaRPr>
          </a:p>
        </p:txBody>
      </p:sp>
      <p:sp>
        <p:nvSpPr>
          <p:cNvPr id="976899" name="Rectangle 3"/>
          <p:cNvSpPr>
            <a:spLocks noGrp="1" noChangeArrowheads="1"/>
          </p:cNvSpPr>
          <p:nvPr>
            <p:ph type="body" sz="half" idx="1"/>
          </p:nvPr>
        </p:nvSpPr>
        <p:spPr>
          <a:xfrm>
            <a:off x="227012" y="1447800"/>
            <a:ext cx="8688388" cy="4778375"/>
          </a:xfrm>
          <a:ln/>
        </p:spPr>
        <p:txBody>
          <a:bodyPr/>
          <a:lstStyle/>
          <a:p>
            <a:r>
              <a:rPr lang="en-US" sz="2400" dirty="0" smtClean="0"/>
              <a:t>Suppose we have a dense master </a:t>
            </a:r>
            <a:r>
              <a:rPr lang="en-US" sz="2400" dirty="0"/>
              <a:t>polynomial of degree d=3 over three secret variables x</a:t>
            </a:r>
            <a:r>
              <a:rPr lang="en-US" sz="2400" baseline="-25000" dirty="0"/>
              <a:t>1</a:t>
            </a:r>
            <a:r>
              <a:rPr lang="en-US" sz="2400" dirty="0"/>
              <a:t>,x</a:t>
            </a:r>
            <a:r>
              <a:rPr lang="en-US" sz="2400" baseline="-25000" dirty="0"/>
              <a:t>2</a:t>
            </a:r>
            <a:r>
              <a:rPr lang="en-US" sz="2400" dirty="0"/>
              <a:t>,x</a:t>
            </a:r>
            <a:r>
              <a:rPr lang="en-US" sz="2400" baseline="-25000" dirty="0"/>
              <a:t>3</a:t>
            </a:r>
            <a:r>
              <a:rPr lang="en-US" sz="2400" dirty="0"/>
              <a:t> and three public variables v</a:t>
            </a:r>
            <a:r>
              <a:rPr lang="en-US" sz="2400" baseline="-25000" dirty="0"/>
              <a:t>1</a:t>
            </a:r>
            <a:r>
              <a:rPr lang="en-US" sz="2400" dirty="0"/>
              <a:t>,v</a:t>
            </a:r>
            <a:r>
              <a:rPr lang="en-US" sz="2400" baseline="-25000" dirty="0"/>
              <a:t>2</a:t>
            </a:r>
            <a:r>
              <a:rPr lang="en-US" sz="2400" dirty="0"/>
              <a:t>,v</a:t>
            </a:r>
            <a:r>
              <a:rPr lang="en-US" sz="2400" baseline="-25000" dirty="0"/>
              <a:t>3</a:t>
            </a:r>
            <a:r>
              <a:rPr lang="en-US" sz="2400" dirty="0" smtClean="0"/>
              <a:t>:</a:t>
            </a:r>
            <a:endParaRPr lang="en-US" sz="2400" dirty="0"/>
          </a:p>
          <a:p>
            <a:pPr lvl="1"/>
            <a:r>
              <a:rPr lang="en-US" sz="2000" dirty="0"/>
              <a:t>P(v</a:t>
            </a:r>
            <a:r>
              <a:rPr lang="en-US" sz="2000" baseline="-25000" dirty="0"/>
              <a:t>1</a:t>
            </a:r>
            <a:r>
              <a:rPr lang="en-US" sz="2000" dirty="0"/>
              <a:t>,v</a:t>
            </a:r>
            <a:r>
              <a:rPr lang="en-US" sz="2000" baseline="-25000" dirty="0"/>
              <a:t>2</a:t>
            </a:r>
            <a:r>
              <a:rPr lang="en-US" sz="2000" dirty="0"/>
              <a:t>,v</a:t>
            </a:r>
            <a:r>
              <a:rPr lang="en-US" sz="2000" baseline="-25000" dirty="0"/>
              <a:t>3</a:t>
            </a:r>
            <a:r>
              <a:rPr lang="en-US" sz="2000" dirty="0"/>
              <a:t>,x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smtClean="0"/>
              <a:t>)= v</a:t>
            </a:r>
            <a:r>
              <a:rPr lang="en-US" sz="2000" baseline="-25000" dirty="0" smtClean="0"/>
              <a:t>1</a:t>
            </a:r>
            <a:r>
              <a:rPr lang="en-US" sz="2000" dirty="0" smtClean="0"/>
              <a:t>v</a:t>
            </a:r>
            <a:r>
              <a:rPr lang="en-US" sz="2000" baseline="-25000" dirty="0" smtClean="0"/>
              <a:t>2</a:t>
            </a:r>
            <a:r>
              <a:rPr lang="en-US" sz="2000" dirty="0" smtClean="0"/>
              <a:t>v</a:t>
            </a:r>
            <a:r>
              <a:rPr lang="en-US" sz="2000" baseline="-25000" dirty="0" smtClean="0"/>
              <a:t>3</a:t>
            </a:r>
            <a:r>
              <a:rPr lang="en-US" sz="2000" dirty="0" smtClean="0"/>
              <a:t>+v</a:t>
            </a:r>
            <a:r>
              <a:rPr lang="en-US" sz="2000" baseline="-25000" dirty="0" smtClean="0"/>
              <a:t>1</a:t>
            </a:r>
            <a:r>
              <a:rPr lang="en-US" sz="2000" dirty="0" smtClean="0"/>
              <a:t>v</a:t>
            </a:r>
            <a:r>
              <a:rPr lang="en-US" sz="2000" baseline="-25000" dirty="0" smtClean="0"/>
              <a:t>2</a:t>
            </a:r>
            <a:r>
              <a:rPr lang="en-US" sz="2000" dirty="0" smtClean="0"/>
              <a:t>x</a:t>
            </a:r>
            <a:r>
              <a:rPr lang="en-US" sz="2000" baseline="-25000" dirty="0" smtClean="0"/>
              <a:t>1</a:t>
            </a:r>
            <a:r>
              <a:rPr lang="en-US" sz="2000" dirty="0" smtClean="0"/>
              <a:t>+v</a:t>
            </a:r>
            <a:r>
              <a:rPr lang="en-US" sz="2000" baseline="-25000" dirty="0" smtClean="0"/>
              <a:t>1</a:t>
            </a:r>
            <a:r>
              <a:rPr lang="en-US" sz="2000" dirty="0" smtClean="0"/>
              <a:t>v</a:t>
            </a:r>
            <a:r>
              <a:rPr lang="en-US" sz="2000" baseline="-25000" dirty="0" smtClean="0"/>
              <a:t>3</a:t>
            </a:r>
            <a:r>
              <a:rPr lang="en-US" sz="2000" dirty="0" smtClean="0"/>
              <a:t>x</a:t>
            </a:r>
            <a:r>
              <a:rPr lang="en-US" sz="2000" baseline="-25000" dirty="0" smtClean="0"/>
              <a:t>1</a:t>
            </a:r>
            <a:r>
              <a:rPr lang="en-US" sz="2000" dirty="0" smtClean="0"/>
              <a:t>+v</a:t>
            </a:r>
            <a:r>
              <a:rPr lang="en-US" sz="2000" baseline="-25000" dirty="0" smtClean="0"/>
              <a:t>2</a:t>
            </a:r>
            <a:r>
              <a:rPr lang="en-US" sz="2000" dirty="0" smtClean="0"/>
              <a:t>v</a:t>
            </a:r>
            <a:r>
              <a:rPr lang="en-US" sz="2000" baseline="-25000" dirty="0" smtClean="0"/>
              <a:t>3</a:t>
            </a:r>
            <a:r>
              <a:rPr lang="en-US" sz="2000" dirty="0" smtClean="0"/>
              <a:t>x</a:t>
            </a:r>
            <a:r>
              <a:rPr lang="en-US" sz="2000" baseline="-25000" dirty="0" smtClean="0"/>
              <a:t>1</a:t>
            </a:r>
            <a:r>
              <a:rPr lang="en-US" sz="2000" dirty="0" smtClean="0"/>
              <a:t>+v</a:t>
            </a:r>
            <a:r>
              <a:rPr lang="en-US" sz="2000" baseline="-25000" dirty="0" smtClean="0"/>
              <a:t>1</a:t>
            </a:r>
            <a:r>
              <a:rPr lang="en-US" sz="2000" dirty="0" smtClean="0"/>
              <a:t>v</a:t>
            </a:r>
            <a:r>
              <a:rPr lang="en-US" sz="2000" baseline="-25000" dirty="0" smtClean="0"/>
              <a:t>2</a:t>
            </a:r>
            <a:r>
              <a:rPr lang="en-US" sz="2000" dirty="0" smtClean="0"/>
              <a:t>x</a:t>
            </a:r>
            <a:r>
              <a:rPr lang="en-US" sz="2000" baseline="-25000" dirty="0" smtClean="0"/>
              <a:t>3</a:t>
            </a:r>
            <a:r>
              <a:rPr lang="en-US" sz="2000" dirty="0" smtClean="0"/>
              <a:t>+v</a:t>
            </a:r>
            <a:r>
              <a:rPr lang="en-US" sz="2000" baseline="-25000" dirty="0" smtClean="0"/>
              <a:t>1</a:t>
            </a:r>
            <a:r>
              <a:rPr lang="en-US" sz="2000" dirty="0" smtClean="0"/>
              <a:t>v</a:t>
            </a:r>
            <a:r>
              <a:rPr lang="en-US" sz="2000" baseline="-25000" dirty="0" smtClean="0"/>
              <a:t>3</a:t>
            </a:r>
            <a:r>
              <a:rPr lang="en-US" sz="2000" dirty="0" smtClean="0"/>
              <a:t>x</a:t>
            </a:r>
            <a:r>
              <a:rPr lang="en-US" sz="2000" baseline="-25000" dirty="0" smtClean="0"/>
              <a:t>2</a:t>
            </a:r>
            <a:r>
              <a:rPr lang="en-US" sz="2000" dirty="0" smtClean="0"/>
              <a:t>+</a:t>
            </a:r>
          </a:p>
          <a:p>
            <a:pPr lvl="1">
              <a:buNone/>
            </a:pPr>
            <a:r>
              <a:rPr lang="en-US" sz="2000" dirty="0" smtClean="0"/>
              <a:t>                                    v</a:t>
            </a:r>
            <a:r>
              <a:rPr lang="en-US" sz="2000" baseline="-25000" dirty="0" smtClean="0"/>
              <a:t>2</a:t>
            </a:r>
            <a:r>
              <a:rPr lang="en-US" sz="2000" dirty="0" smtClean="0"/>
              <a:t>v</a:t>
            </a:r>
            <a:r>
              <a:rPr lang="en-US" sz="2000" baseline="-25000" dirty="0" smtClean="0"/>
              <a:t>3</a:t>
            </a:r>
            <a:r>
              <a:rPr lang="en-US" sz="2000" dirty="0" smtClean="0"/>
              <a:t>x</a:t>
            </a:r>
            <a:r>
              <a:rPr lang="en-US" sz="2000" baseline="-25000" dirty="0" smtClean="0"/>
              <a:t>2</a:t>
            </a:r>
            <a:r>
              <a:rPr lang="en-US" sz="2000" dirty="0" smtClean="0"/>
              <a:t>+v</a:t>
            </a:r>
            <a:r>
              <a:rPr lang="en-US" sz="2000" baseline="-25000" dirty="0" smtClean="0"/>
              <a:t>1</a:t>
            </a:r>
            <a:r>
              <a:rPr lang="en-US" sz="2000" dirty="0" smtClean="0"/>
              <a:t>v</a:t>
            </a:r>
            <a:r>
              <a:rPr lang="en-US" sz="2000" baseline="-25000" dirty="0" smtClean="0"/>
              <a:t>3</a:t>
            </a:r>
            <a:r>
              <a:rPr lang="en-US" sz="2000" dirty="0" smtClean="0"/>
              <a:t>x</a:t>
            </a:r>
            <a:r>
              <a:rPr lang="en-US" sz="2000" baseline="-25000" dirty="0" smtClean="0"/>
              <a:t>3</a:t>
            </a:r>
            <a:r>
              <a:rPr lang="en-US" sz="2000" dirty="0" smtClean="0"/>
              <a:t>+v</a:t>
            </a:r>
            <a:r>
              <a:rPr lang="en-US" sz="2000" baseline="-25000" dirty="0" smtClean="0"/>
              <a:t>1</a:t>
            </a:r>
            <a:r>
              <a:rPr lang="en-US" sz="2000" dirty="0" smtClean="0"/>
              <a:t>x</a:t>
            </a:r>
            <a:r>
              <a:rPr lang="en-US" sz="2000" baseline="-25000" dirty="0" smtClean="0"/>
              <a:t>1</a:t>
            </a:r>
            <a:r>
              <a:rPr lang="en-US" sz="2000" dirty="0" smtClean="0"/>
              <a:t>x</a:t>
            </a:r>
            <a:r>
              <a:rPr lang="en-US" sz="2000" baseline="-25000" dirty="0" smtClean="0"/>
              <a:t>3</a:t>
            </a:r>
            <a:r>
              <a:rPr lang="en-US" sz="2000" dirty="0" smtClean="0"/>
              <a:t>+v</a:t>
            </a:r>
            <a:r>
              <a:rPr lang="en-US" sz="2000" baseline="-25000" dirty="0" smtClean="0"/>
              <a:t>3</a:t>
            </a:r>
            <a:r>
              <a:rPr lang="en-US" sz="2000" dirty="0" smtClean="0"/>
              <a:t>x</a:t>
            </a:r>
            <a:r>
              <a:rPr lang="en-US" sz="2000" baseline="-25000" dirty="0" smtClean="0"/>
              <a:t>2</a:t>
            </a:r>
            <a:r>
              <a:rPr lang="en-US" sz="2000" dirty="0" smtClean="0"/>
              <a:t>x</a:t>
            </a:r>
            <a:r>
              <a:rPr lang="en-US" sz="2000" baseline="-25000" dirty="0" smtClean="0"/>
              <a:t>3</a:t>
            </a:r>
            <a:r>
              <a:rPr lang="en-US" sz="2000" dirty="0" smtClean="0"/>
              <a:t>+x</a:t>
            </a:r>
            <a:r>
              <a:rPr lang="en-US" sz="2000" baseline="-25000" dirty="0" smtClean="0"/>
              <a:t>1</a:t>
            </a:r>
            <a:r>
              <a:rPr lang="en-US" sz="2000" dirty="0" smtClean="0"/>
              <a:t>x</a:t>
            </a:r>
            <a:r>
              <a:rPr lang="en-US" sz="2000" baseline="-25000" dirty="0" smtClean="0"/>
              <a:t>2</a:t>
            </a:r>
            <a:r>
              <a:rPr lang="en-US" sz="2000" dirty="0" smtClean="0"/>
              <a:t>x</a:t>
            </a:r>
            <a:r>
              <a:rPr lang="en-US" sz="2000" baseline="-25000" dirty="0" smtClean="0"/>
              <a:t>3</a:t>
            </a:r>
            <a:r>
              <a:rPr lang="en-US" sz="2000" dirty="0" smtClean="0"/>
              <a:t>+v</a:t>
            </a:r>
            <a:r>
              <a:rPr lang="en-US" sz="2000" baseline="-25000" dirty="0" smtClean="0"/>
              <a:t>1</a:t>
            </a:r>
            <a:r>
              <a:rPr lang="en-US" sz="2000" dirty="0" smtClean="0"/>
              <a:t>v</a:t>
            </a:r>
            <a:r>
              <a:rPr lang="en-US" sz="2000" baseline="-25000" dirty="0" smtClean="0"/>
              <a:t>2</a:t>
            </a:r>
            <a:r>
              <a:rPr lang="en-US" sz="2000" dirty="0" smtClean="0"/>
              <a:t>+</a:t>
            </a:r>
          </a:p>
          <a:p>
            <a:pPr lvl="1">
              <a:buNone/>
            </a:pPr>
            <a:r>
              <a:rPr lang="en-US" sz="2000" dirty="0" smtClean="0"/>
              <a:t>                                    v</a:t>
            </a:r>
            <a:r>
              <a:rPr lang="en-US" sz="2000" baseline="-25000" dirty="0" smtClean="0"/>
              <a:t>1</a:t>
            </a:r>
            <a:r>
              <a:rPr lang="en-US" sz="2000" dirty="0" smtClean="0"/>
              <a:t>x</a:t>
            </a:r>
            <a:r>
              <a:rPr lang="en-US" sz="2000" baseline="-25000" dirty="0" smtClean="0"/>
              <a:t>3</a:t>
            </a:r>
            <a:r>
              <a:rPr lang="en-US" sz="2000" dirty="0" smtClean="0"/>
              <a:t>+v</a:t>
            </a:r>
            <a:r>
              <a:rPr lang="en-US" sz="2000" baseline="-25000" dirty="0" smtClean="0"/>
              <a:t>3</a:t>
            </a:r>
            <a:r>
              <a:rPr lang="en-US" sz="2000" dirty="0" smtClean="0"/>
              <a:t>x</a:t>
            </a:r>
            <a:r>
              <a:rPr lang="en-US" sz="2000" baseline="-25000" dirty="0" smtClean="0"/>
              <a:t>1</a:t>
            </a:r>
            <a:r>
              <a:rPr lang="en-US" sz="2000" dirty="0" smtClean="0"/>
              <a:t>+x</a:t>
            </a:r>
            <a:r>
              <a:rPr lang="en-US" sz="2000" baseline="-25000" dirty="0" smtClean="0"/>
              <a:t>1</a:t>
            </a:r>
            <a:r>
              <a:rPr lang="en-US" sz="2000" dirty="0" smtClean="0"/>
              <a:t>x</a:t>
            </a:r>
            <a:r>
              <a:rPr lang="en-US" sz="2000" baseline="-25000" dirty="0" smtClean="0"/>
              <a:t>2</a:t>
            </a:r>
            <a:r>
              <a:rPr lang="en-US" sz="2000" dirty="0" smtClean="0"/>
              <a:t>+x</a:t>
            </a:r>
            <a:r>
              <a:rPr lang="en-US" sz="2000" baseline="-25000" dirty="0" smtClean="0"/>
              <a:t>2</a:t>
            </a:r>
            <a:r>
              <a:rPr lang="en-US" sz="2000" dirty="0" smtClean="0"/>
              <a:t>x</a:t>
            </a:r>
            <a:r>
              <a:rPr lang="en-US" sz="2000" baseline="-25000" dirty="0" smtClean="0"/>
              <a:t>3</a:t>
            </a:r>
            <a:r>
              <a:rPr lang="en-US" sz="2000" dirty="0" smtClean="0"/>
              <a:t>+x</a:t>
            </a:r>
            <a:r>
              <a:rPr lang="en-US" sz="2000" baseline="-25000" dirty="0" smtClean="0"/>
              <a:t>2</a:t>
            </a:r>
            <a:r>
              <a:rPr lang="en-US" sz="2000" dirty="0" smtClean="0"/>
              <a:t>+v</a:t>
            </a:r>
            <a:r>
              <a:rPr lang="en-US" sz="2000" baseline="-25000" dirty="0" smtClean="0"/>
              <a:t>1</a:t>
            </a:r>
            <a:r>
              <a:rPr lang="en-US" sz="2000" dirty="0" smtClean="0"/>
              <a:t>+v</a:t>
            </a:r>
            <a:r>
              <a:rPr lang="en-US" sz="2000" baseline="-25000" dirty="0" smtClean="0"/>
              <a:t>3</a:t>
            </a:r>
            <a:r>
              <a:rPr lang="en-US" sz="2000" dirty="0" smtClean="0"/>
              <a:t>+1</a:t>
            </a:r>
          </a:p>
          <a:p>
            <a:pPr>
              <a:lnSpc>
                <a:spcPct val="90000"/>
              </a:lnSpc>
            </a:pPr>
            <a:r>
              <a:rPr lang="en-US" sz="2400" dirty="0" smtClean="0"/>
              <a:t>Summing the derived polynomials (</a:t>
            </a:r>
            <a:r>
              <a:rPr lang="en-US" sz="2400" smtClean="0"/>
              <a:t>over v</a:t>
            </a:r>
            <a:r>
              <a:rPr lang="en-US" sz="2400" baseline="-25000" smtClean="0"/>
              <a:t>2</a:t>
            </a:r>
            <a:r>
              <a:rPr lang="en-US" sz="2400" smtClean="0"/>
              <a:t>, </a:t>
            </a:r>
            <a:r>
              <a:rPr lang="en-US" sz="2400" dirty="0" smtClean="0"/>
              <a:t>v</a:t>
            </a:r>
            <a:r>
              <a:rPr lang="en-US" sz="2400" baseline="-25000" dirty="0" smtClean="0"/>
              <a:t>3</a:t>
            </a:r>
            <a:r>
              <a:rPr lang="en-US" sz="2400" dirty="0" smtClean="0"/>
              <a:t>) with v</a:t>
            </a:r>
            <a:r>
              <a:rPr lang="en-US" sz="2400" baseline="-25000" dirty="0" smtClean="0"/>
              <a:t>1</a:t>
            </a:r>
            <a:r>
              <a:rPr lang="en-US" sz="2400" dirty="0" smtClean="0"/>
              <a:t>=0, we get x</a:t>
            </a:r>
            <a:r>
              <a:rPr lang="en-US" sz="2400" baseline="-25000" dirty="0" smtClean="0"/>
              <a:t>1</a:t>
            </a:r>
            <a:r>
              <a:rPr lang="en-US" sz="2400" dirty="0" smtClean="0"/>
              <a:t>+x</a:t>
            </a:r>
            <a:r>
              <a:rPr lang="en-US" sz="2400" baseline="-25000" dirty="0" smtClean="0"/>
              <a:t>2</a:t>
            </a:r>
            <a:r>
              <a:rPr lang="en-US" sz="2400" dirty="0" smtClean="0"/>
              <a:t>. Similarly, summing with v</a:t>
            </a:r>
            <a:r>
              <a:rPr lang="en-US" sz="2400" baseline="-25000" dirty="0" smtClean="0"/>
              <a:t>2</a:t>
            </a:r>
            <a:r>
              <a:rPr lang="en-US" sz="2400" dirty="0" smtClean="0"/>
              <a:t>=0, we get x</a:t>
            </a:r>
            <a:r>
              <a:rPr lang="en-US" sz="2400" baseline="-25000" dirty="0" smtClean="0"/>
              <a:t>1</a:t>
            </a:r>
            <a:r>
              <a:rPr lang="en-US" sz="2400" dirty="0" smtClean="0"/>
              <a:t>+x</a:t>
            </a:r>
            <a:r>
              <a:rPr lang="en-US" sz="2400" baseline="-25000" dirty="0" smtClean="0"/>
              <a:t>2</a:t>
            </a:r>
            <a:r>
              <a:rPr lang="en-US" sz="2400" dirty="0" smtClean="0"/>
              <a:t>+x</a:t>
            </a:r>
            <a:r>
              <a:rPr lang="en-US" sz="2400" baseline="-25000" dirty="0" smtClean="0"/>
              <a:t>3</a:t>
            </a:r>
            <a:r>
              <a:rPr lang="en-US" sz="2400" dirty="0" smtClean="0"/>
              <a:t> and  summing with v</a:t>
            </a:r>
            <a:r>
              <a:rPr lang="en-US" sz="2400" baseline="-25000" dirty="0" smtClean="0"/>
              <a:t>3</a:t>
            </a:r>
            <a:r>
              <a:rPr lang="en-US" sz="2400" dirty="0" smtClean="0"/>
              <a:t>=0 we get x</a:t>
            </a:r>
            <a:r>
              <a:rPr lang="en-US" sz="2400" baseline="-25000" dirty="0" smtClean="0"/>
              <a:t>1</a:t>
            </a:r>
            <a:r>
              <a:rPr lang="en-US" sz="2400" dirty="0" smtClean="0"/>
              <a:t>+x</a:t>
            </a:r>
            <a:r>
              <a:rPr lang="en-US" sz="2400" baseline="-25000" dirty="0" smtClean="0"/>
              <a:t>3</a:t>
            </a:r>
            <a:r>
              <a:rPr lang="en-US" sz="2400" dirty="0" smtClean="0"/>
              <a:t>.</a:t>
            </a:r>
          </a:p>
          <a:p>
            <a:pPr>
              <a:lnSpc>
                <a:spcPct val="90000"/>
              </a:lnSpc>
            </a:pPr>
            <a:r>
              <a:rPr lang="en-US" sz="2400" dirty="0" smtClean="0"/>
              <a:t>This give rise to three linear equations in the three secret variables x</a:t>
            </a:r>
            <a:r>
              <a:rPr lang="en-US" sz="2400" baseline="-25000" dirty="0" smtClean="0"/>
              <a:t>i</a:t>
            </a:r>
            <a:r>
              <a:rPr lang="en-US" sz="2400" dirty="0" smtClean="0"/>
              <a:t>, which can be easily solved.</a:t>
            </a:r>
          </a:p>
          <a:p>
            <a:endParaRPr lang="en-US" sz="2400" dirty="0" smtClean="0"/>
          </a:p>
          <a:p>
            <a:pPr lvl="2">
              <a:buNone/>
            </a:pPr>
            <a:endParaRPr lang="en-US" sz="2000" dirty="0"/>
          </a:p>
        </p:txBody>
      </p:sp>
      <p:sp>
        <p:nvSpPr>
          <p:cNvPr id="7" name="Date Placeholder 6"/>
          <p:cNvSpPr>
            <a:spLocks noGrp="1"/>
          </p:cNvSpPr>
          <p:nvPr>
            <p:ph type="dt" sz="half" idx="10"/>
          </p:nvPr>
        </p:nvSpPr>
        <p:spPr/>
        <p:txBody>
          <a:bodyPr/>
          <a:lstStyle/>
          <a:p>
            <a:pPr>
              <a:defRPr/>
            </a:pPr>
            <a:r>
              <a:rPr lang="en-US" smtClean="0"/>
              <a:t>JLM 20101208</a:t>
            </a:r>
            <a:endParaRPr lang="en-US"/>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45</a:t>
            </a:fld>
            <a:endParaRPr lang="en-US"/>
          </a:p>
        </p:txBody>
      </p:sp>
      <p:sp>
        <p:nvSpPr>
          <p:cNvPr id="6" name="TextBox 5"/>
          <p:cNvSpPr txBox="1"/>
          <p:nvPr/>
        </p:nvSpPr>
        <p:spPr>
          <a:xfrm>
            <a:off x="4953000" y="6138446"/>
            <a:ext cx="1786451" cy="338554"/>
          </a:xfrm>
          <a:prstGeom prst="rect">
            <a:avLst/>
          </a:prstGeom>
          <a:noFill/>
        </p:spPr>
        <p:txBody>
          <a:bodyPr wrap="none" rtlCol="0">
            <a:spAutoFit/>
          </a:bodyPr>
          <a:lstStyle/>
          <a:p>
            <a:r>
              <a:rPr lang="en-US" sz="1600" dirty="0" smtClean="0">
                <a:latin typeface="Calibri" pitchFamily="34" charset="0"/>
              </a:rPr>
              <a:t>Source: </a:t>
            </a:r>
            <a:r>
              <a:rPr lang="en-US" sz="1600" dirty="0" err="1" smtClean="0">
                <a:latin typeface="Calibri" pitchFamily="34" charset="0"/>
              </a:rPr>
              <a:t>Adi</a:t>
            </a:r>
            <a:r>
              <a:rPr lang="en-US" sz="1600" dirty="0" smtClean="0">
                <a:latin typeface="Calibri" pitchFamily="34" charset="0"/>
              </a:rPr>
              <a:t> Shamir.</a:t>
            </a:r>
            <a:endParaRPr lang="en-US" sz="1600" dirty="0">
              <a:latin typeface="Calibri" pitchFamily="34"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a:xfrm>
            <a:off x="304800" y="0"/>
            <a:ext cx="8636000" cy="742950"/>
          </a:xfrm>
        </p:spPr>
        <p:txBody>
          <a:bodyPr/>
          <a:lstStyle/>
          <a:p>
            <a:r>
              <a:rPr lang="en-US" sz="3600" dirty="0">
                <a:solidFill>
                  <a:schemeClr val="tx1"/>
                </a:solidFill>
              </a:rPr>
              <a:t>Why did </a:t>
            </a:r>
            <a:r>
              <a:rPr lang="en-US" sz="3600" dirty="0" smtClean="0">
                <a:solidFill>
                  <a:schemeClr val="tx1"/>
                </a:solidFill>
              </a:rPr>
              <a:t>the </a:t>
            </a:r>
            <a:r>
              <a:rPr lang="en-US" sz="3600" dirty="0">
                <a:solidFill>
                  <a:schemeClr val="tx1"/>
                </a:solidFill>
              </a:rPr>
              <a:t>nonlinear terms </a:t>
            </a:r>
            <a:r>
              <a:rPr lang="en-US" sz="3600" dirty="0" smtClean="0">
                <a:solidFill>
                  <a:schemeClr val="tx1"/>
                </a:solidFill>
              </a:rPr>
              <a:t>in </a:t>
            </a:r>
            <a:r>
              <a:rPr lang="en-US" sz="3600" dirty="0">
                <a:solidFill>
                  <a:schemeClr val="tx1"/>
                </a:solidFill>
              </a:rPr>
              <a:t>the sum?</a:t>
            </a:r>
          </a:p>
        </p:txBody>
      </p:sp>
      <p:sp>
        <p:nvSpPr>
          <p:cNvPr id="959491" name="Rectangle 3"/>
          <p:cNvSpPr>
            <a:spLocks noGrp="1" noChangeArrowheads="1"/>
          </p:cNvSpPr>
          <p:nvPr>
            <p:ph type="body" sz="half" idx="1"/>
          </p:nvPr>
        </p:nvSpPr>
        <p:spPr>
          <a:xfrm>
            <a:off x="457200" y="1066801"/>
            <a:ext cx="8099425" cy="2514600"/>
          </a:xfrm>
          <a:ln/>
        </p:spPr>
        <p:txBody>
          <a:bodyPr/>
          <a:lstStyle/>
          <a:p>
            <a:pPr>
              <a:lnSpc>
                <a:spcPct val="90000"/>
              </a:lnSpc>
            </a:pPr>
            <a:r>
              <a:rPr lang="en-US" sz="2400" dirty="0" smtClean="0"/>
              <a:t>All </a:t>
            </a:r>
            <a:r>
              <a:rPr lang="en-US" sz="2400" dirty="0"/>
              <a:t>the terms are the products of at most 3 of the 6 </a:t>
            </a:r>
            <a:r>
              <a:rPr lang="en-US" sz="2400" dirty="0">
                <a:solidFill>
                  <a:schemeClr val="hlink"/>
                </a:solidFill>
              </a:rPr>
              <a:t>x</a:t>
            </a:r>
            <a:r>
              <a:rPr lang="en-US" sz="2400" baseline="-25000" dirty="0">
                <a:solidFill>
                  <a:schemeClr val="hlink"/>
                </a:solidFill>
              </a:rPr>
              <a:t>i</a:t>
            </a:r>
            <a:r>
              <a:rPr lang="en-US" sz="2400" dirty="0">
                <a:solidFill>
                  <a:schemeClr val="hlink"/>
                </a:solidFill>
              </a:rPr>
              <a:t> </a:t>
            </a:r>
            <a:r>
              <a:rPr lang="en-US" sz="2400" dirty="0"/>
              <a:t>and</a:t>
            </a:r>
            <a:r>
              <a:rPr lang="en-US" sz="2400" dirty="0">
                <a:solidFill>
                  <a:schemeClr val="hlink"/>
                </a:solidFill>
              </a:rPr>
              <a:t> </a:t>
            </a:r>
            <a:r>
              <a:rPr lang="en-US" sz="2400" dirty="0" err="1">
                <a:solidFill>
                  <a:schemeClr val="hlink"/>
                </a:solidFill>
              </a:rPr>
              <a:t>v</a:t>
            </a:r>
            <a:r>
              <a:rPr lang="en-US" sz="2400" baseline="-25000" dirty="0" err="1">
                <a:solidFill>
                  <a:schemeClr val="hlink"/>
                </a:solidFill>
              </a:rPr>
              <a:t>j</a:t>
            </a:r>
            <a:r>
              <a:rPr lang="en-US" sz="2400" dirty="0">
                <a:solidFill>
                  <a:schemeClr val="hlink"/>
                </a:solidFill>
              </a:rPr>
              <a:t> </a:t>
            </a:r>
            <a:r>
              <a:rPr lang="en-US" sz="2400" dirty="0" smtClean="0"/>
              <a:t>variables.  We </a:t>
            </a:r>
            <a:r>
              <a:rPr lang="en-US" sz="2400" dirty="0"/>
              <a:t>sum over all the values of two </a:t>
            </a:r>
            <a:r>
              <a:rPr lang="en-US" sz="2400" dirty="0" err="1" smtClean="0">
                <a:solidFill>
                  <a:schemeClr val="hlink"/>
                </a:solidFill>
              </a:rPr>
              <a:t>v</a:t>
            </a:r>
            <a:r>
              <a:rPr lang="en-US" sz="2400" baseline="-25000" dirty="0" err="1" smtClean="0">
                <a:solidFill>
                  <a:schemeClr val="hlink"/>
                </a:solidFill>
              </a:rPr>
              <a:t>j</a:t>
            </a:r>
            <a:r>
              <a:rPr lang="en-US" sz="2400" dirty="0" err="1" smtClean="0"/>
              <a:t>’s</a:t>
            </a:r>
            <a:endParaRPr lang="en-US" sz="2400" dirty="0">
              <a:solidFill>
                <a:schemeClr val="hlink"/>
              </a:solidFill>
            </a:endParaRPr>
          </a:p>
          <a:p>
            <a:pPr>
              <a:lnSpc>
                <a:spcPct val="90000"/>
              </a:lnSpc>
            </a:pPr>
            <a:r>
              <a:rPr lang="en-US" sz="2400" dirty="0"/>
              <a:t>Any term in the master polynomial </a:t>
            </a:r>
            <a:r>
              <a:rPr lang="en-US" sz="2400" dirty="0">
                <a:solidFill>
                  <a:schemeClr val="hlink"/>
                </a:solidFill>
              </a:rPr>
              <a:t>P</a:t>
            </a:r>
            <a:r>
              <a:rPr lang="en-US" sz="2400" dirty="0"/>
              <a:t> such as </a:t>
            </a:r>
            <a:r>
              <a:rPr lang="en-US" sz="2400" dirty="0">
                <a:solidFill>
                  <a:schemeClr val="hlink"/>
                </a:solidFill>
              </a:rPr>
              <a:t>x</a:t>
            </a:r>
            <a:r>
              <a:rPr lang="en-US" sz="2400" baseline="-25000" dirty="0">
                <a:solidFill>
                  <a:schemeClr val="hlink"/>
                </a:solidFill>
              </a:rPr>
              <a:t>1</a:t>
            </a:r>
            <a:r>
              <a:rPr lang="en-US" sz="2400" dirty="0">
                <a:solidFill>
                  <a:schemeClr val="hlink"/>
                </a:solidFill>
              </a:rPr>
              <a:t>x</a:t>
            </a:r>
            <a:r>
              <a:rPr lang="en-US" sz="2400" baseline="-25000" dirty="0">
                <a:solidFill>
                  <a:schemeClr val="hlink"/>
                </a:solidFill>
              </a:rPr>
              <a:t>2</a:t>
            </a:r>
            <a:r>
              <a:rPr lang="en-US" sz="2400" dirty="0">
                <a:solidFill>
                  <a:schemeClr val="hlink"/>
                </a:solidFill>
              </a:rPr>
              <a:t>v</a:t>
            </a:r>
            <a:r>
              <a:rPr lang="en-US" sz="2400" baseline="-25000" dirty="0">
                <a:solidFill>
                  <a:schemeClr val="hlink"/>
                </a:solidFill>
              </a:rPr>
              <a:t>1</a:t>
            </a:r>
            <a:r>
              <a:rPr lang="en-US" sz="2400" dirty="0"/>
              <a:t> which contains the nonlinear product of two or more </a:t>
            </a:r>
            <a:r>
              <a:rPr lang="en-US" sz="2400" dirty="0">
                <a:solidFill>
                  <a:schemeClr val="hlink"/>
                </a:solidFill>
              </a:rPr>
              <a:t>x</a:t>
            </a:r>
            <a:r>
              <a:rPr lang="en-US" sz="2400" baseline="-25000" dirty="0">
                <a:solidFill>
                  <a:schemeClr val="hlink"/>
                </a:solidFill>
              </a:rPr>
              <a:t>i</a:t>
            </a:r>
            <a:r>
              <a:rPr lang="en-US" sz="2400" dirty="0">
                <a:solidFill>
                  <a:schemeClr val="hlink"/>
                </a:solidFill>
              </a:rPr>
              <a:t> </a:t>
            </a:r>
            <a:r>
              <a:rPr lang="en-US" sz="2400" dirty="0"/>
              <a:t>in it, is missing at least one of the </a:t>
            </a:r>
            <a:r>
              <a:rPr lang="en-US" sz="2400" dirty="0" err="1">
                <a:solidFill>
                  <a:schemeClr val="hlink"/>
                </a:solidFill>
              </a:rPr>
              <a:t>v</a:t>
            </a:r>
            <a:r>
              <a:rPr lang="en-US" sz="2400" baseline="-25000" dirty="0" err="1">
                <a:solidFill>
                  <a:schemeClr val="hlink"/>
                </a:solidFill>
              </a:rPr>
              <a:t>j</a:t>
            </a:r>
            <a:r>
              <a:rPr lang="en-US" sz="2400" dirty="0"/>
              <a:t> that we sum over, and is thus added an </a:t>
            </a:r>
            <a:r>
              <a:rPr lang="en-US" sz="2400" dirty="0">
                <a:solidFill>
                  <a:schemeClr val="accent2"/>
                </a:solidFill>
              </a:rPr>
              <a:t>even number of times</a:t>
            </a:r>
            <a:r>
              <a:rPr lang="en-US" sz="2400" dirty="0"/>
              <a:t> modulo 2 to the </a:t>
            </a:r>
            <a:r>
              <a:rPr lang="en-US" sz="2400" dirty="0" smtClean="0"/>
              <a:t>sum.</a:t>
            </a:r>
          </a:p>
        </p:txBody>
      </p:sp>
      <p:sp>
        <p:nvSpPr>
          <p:cNvPr id="7" name="Date Placeholder 6"/>
          <p:cNvSpPr>
            <a:spLocks noGrp="1"/>
          </p:cNvSpPr>
          <p:nvPr>
            <p:ph type="dt" sz="half" idx="10"/>
          </p:nvPr>
        </p:nvSpPr>
        <p:spPr/>
        <p:txBody>
          <a:bodyPr/>
          <a:lstStyle/>
          <a:p>
            <a:pPr>
              <a:defRPr/>
            </a:pPr>
            <a:r>
              <a:rPr lang="en-US" smtClean="0"/>
              <a:t>JLM 20101208</a:t>
            </a:r>
            <a:endParaRPr lang="en-US"/>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46</a:t>
            </a:fld>
            <a:endParaRPr lang="en-US"/>
          </a:p>
        </p:txBody>
      </p:sp>
      <p:sp>
        <p:nvSpPr>
          <p:cNvPr id="6" name="TextBox 5"/>
          <p:cNvSpPr txBox="1"/>
          <p:nvPr/>
        </p:nvSpPr>
        <p:spPr>
          <a:xfrm>
            <a:off x="7010400" y="5257800"/>
            <a:ext cx="1786451" cy="338554"/>
          </a:xfrm>
          <a:prstGeom prst="rect">
            <a:avLst/>
          </a:prstGeom>
          <a:noFill/>
        </p:spPr>
        <p:txBody>
          <a:bodyPr wrap="none" rtlCol="0">
            <a:spAutoFit/>
          </a:bodyPr>
          <a:lstStyle/>
          <a:p>
            <a:r>
              <a:rPr lang="en-US" sz="1600" dirty="0" smtClean="0">
                <a:latin typeface="Calibri" pitchFamily="34" charset="0"/>
              </a:rPr>
              <a:t>Source: </a:t>
            </a:r>
            <a:r>
              <a:rPr lang="en-US" sz="1600" dirty="0" err="1" smtClean="0">
                <a:latin typeface="Calibri" pitchFamily="34" charset="0"/>
              </a:rPr>
              <a:t>Adi</a:t>
            </a:r>
            <a:r>
              <a:rPr lang="en-US" sz="1600" dirty="0" smtClean="0">
                <a:latin typeface="Calibri" pitchFamily="34" charset="0"/>
              </a:rPr>
              <a:t> Shamir.</a:t>
            </a:r>
            <a:endParaRPr lang="en-US" sz="1600" dirty="0">
              <a:latin typeface="Calibri" pitchFamily="34" charset="0"/>
            </a:endParaRPr>
          </a:p>
        </p:txBody>
      </p:sp>
      <p:sp>
        <p:nvSpPr>
          <p:cNvPr id="9" name="Line 5"/>
          <p:cNvSpPr>
            <a:spLocks noChangeShapeType="1"/>
          </p:cNvSpPr>
          <p:nvPr/>
        </p:nvSpPr>
        <p:spPr bwMode="auto">
          <a:xfrm flipH="1" flipV="1">
            <a:off x="2667000" y="3519488"/>
            <a:ext cx="1905000" cy="2362200"/>
          </a:xfrm>
          <a:prstGeom prst="line">
            <a:avLst/>
          </a:prstGeom>
          <a:noFill/>
          <a:ln w="50800">
            <a:solidFill>
              <a:schemeClr val="tx1"/>
            </a:solidFill>
            <a:round/>
            <a:headEnd type="none" w="sm" len="sm"/>
            <a:tailEnd type="none" w="lg" len="lg"/>
          </a:ln>
          <a:effectLst/>
        </p:spPr>
        <p:txBody>
          <a:bodyPr/>
          <a:lstStyle/>
          <a:p>
            <a:endParaRPr lang="en-US"/>
          </a:p>
        </p:txBody>
      </p:sp>
      <p:sp>
        <p:nvSpPr>
          <p:cNvPr id="10" name="Line 6"/>
          <p:cNvSpPr>
            <a:spLocks noChangeShapeType="1"/>
          </p:cNvSpPr>
          <p:nvPr/>
        </p:nvSpPr>
        <p:spPr bwMode="auto">
          <a:xfrm flipV="1">
            <a:off x="4572000" y="3519488"/>
            <a:ext cx="2243137" cy="2362200"/>
          </a:xfrm>
          <a:prstGeom prst="line">
            <a:avLst/>
          </a:prstGeom>
          <a:noFill/>
          <a:ln w="50800">
            <a:solidFill>
              <a:schemeClr val="tx1"/>
            </a:solidFill>
            <a:round/>
            <a:headEnd type="none" w="sm" len="sm"/>
            <a:tailEnd type="none" w="lg" len="lg"/>
          </a:ln>
          <a:effectLst/>
        </p:spPr>
        <p:txBody>
          <a:bodyPr/>
          <a:lstStyle/>
          <a:p>
            <a:endParaRPr lang="en-US"/>
          </a:p>
        </p:txBody>
      </p:sp>
      <p:sp>
        <p:nvSpPr>
          <p:cNvPr id="11" name="Line 7"/>
          <p:cNvSpPr>
            <a:spLocks noChangeShapeType="1"/>
          </p:cNvSpPr>
          <p:nvPr/>
        </p:nvSpPr>
        <p:spPr bwMode="auto">
          <a:xfrm flipV="1">
            <a:off x="3962400" y="3505200"/>
            <a:ext cx="1647825" cy="1614488"/>
          </a:xfrm>
          <a:prstGeom prst="line">
            <a:avLst/>
          </a:prstGeom>
          <a:noFill/>
          <a:ln w="50800">
            <a:solidFill>
              <a:schemeClr val="tx1"/>
            </a:solidFill>
            <a:round/>
            <a:headEnd type="none" w="sm" len="sm"/>
            <a:tailEnd type="none" w="lg" len="lg"/>
          </a:ln>
          <a:effectLst/>
        </p:spPr>
        <p:txBody>
          <a:bodyPr/>
          <a:lstStyle/>
          <a:p>
            <a:endParaRPr lang="en-US"/>
          </a:p>
        </p:txBody>
      </p:sp>
      <p:sp>
        <p:nvSpPr>
          <p:cNvPr id="12" name="Line 8"/>
          <p:cNvSpPr>
            <a:spLocks noChangeShapeType="1"/>
          </p:cNvSpPr>
          <p:nvPr/>
        </p:nvSpPr>
        <p:spPr bwMode="auto">
          <a:xfrm flipH="1" flipV="1">
            <a:off x="3697288" y="3535362"/>
            <a:ext cx="1636712" cy="1584326"/>
          </a:xfrm>
          <a:prstGeom prst="line">
            <a:avLst/>
          </a:prstGeom>
          <a:noFill/>
          <a:ln w="50800">
            <a:solidFill>
              <a:schemeClr val="tx1"/>
            </a:solidFill>
            <a:round/>
            <a:headEnd type="none" w="sm" len="sm"/>
            <a:tailEnd type="none" w="lg" len="lg"/>
          </a:ln>
          <a:effectLst/>
        </p:spPr>
        <p:txBody>
          <a:bodyPr/>
          <a:lstStyle/>
          <a:p>
            <a:endParaRPr lang="en-US"/>
          </a:p>
        </p:txBody>
      </p:sp>
      <p:sp>
        <p:nvSpPr>
          <p:cNvPr id="13" name="Line 9"/>
          <p:cNvSpPr>
            <a:spLocks noChangeShapeType="1"/>
          </p:cNvSpPr>
          <p:nvPr/>
        </p:nvSpPr>
        <p:spPr bwMode="auto">
          <a:xfrm flipH="1">
            <a:off x="2667000" y="3519488"/>
            <a:ext cx="4114800" cy="0"/>
          </a:xfrm>
          <a:prstGeom prst="line">
            <a:avLst/>
          </a:prstGeom>
          <a:noFill/>
          <a:ln w="50800">
            <a:solidFill>
              <a:schemeClr val="tx1"/>
            </a:solidFill>
            <a:round/>
            <a:headEnd type="none" w="sm" len="sm"/>
            <a:tailEnd type="none" w="lg" len="lg"/>
          </a:ln>
          <a:effectLst/>
        </p:spPr>
        <p:txBody>
          <a:bodyPr/>
          <a:lstStyle/>
          <a:p>
            <a:endParaRPr lang="en-US"/>
          </a:p>
        </p:txBody>
      </p:sp>
      <p:sp>
        <p:nvSpPr>
          <p:cNvPr id="14" name="Text Box 11"/>
          <p:cNvSpPr txBox="1">
            <a:spLocks noChangeArrowheads="1"/>
          </p:cNvSpPr>
          <p:nvPr/>
        </p:nvSpPr>
        <p:spPr bwMode="auto">
          <a:xfrm>
            <a:off x="3428623" y="4205288"/>
            <a:ext cx="990977" cy="400110"/>
          </a:xfrm>
          <a:prstGeom prst="rect">
            <a:avLst/>
          </a:prstGeom>
          <a:noFill/>
          <a:ln w="50800" algn="ctr">
            <a:noFill/>
            <a:miter lim="800000"/>
            <a:headEnd type="none" w="sm" len="sm"/>
            <a:tailEnd type="none" w="lg" len="lg"/>
          </a:ln>
          <a:effectLst/>
        </p:spPr>
        <p:txBody>
          <a:bodyPr wrap="none">
            <a:spAutoFit/>
          </a:bodyPr>
          <a:lstStyle/>
          <a:p>
            <a:pPr algn="ctr">
              <a:spcBef>
                <a:spcPct val="0"/>
              </a:spcBef>
              <a:buClrTx/>
              <a:buSzTx/>
              <a:buFontTx/>
              <a:buNone/>
            </a:pPr>
            <a:r>
              <a:rPr lang="en-US" sz="2000" dirty="0">
                <a:solidFill>
                  <a:schemeClr val="hlink"/>
                </a:solidFill>
                <a:latin typeface="Calibri" pitchFamily="34" charset="0"/>
              </a:rPr>
              <a:t>t</a:t>
            </a:r>
            <a:r>
              <a:rPr lang="en-US" sz="2000" dirty="0">
                <a:solidFill>
                  <a:schemeClr val="accent2"/>
                </a:solidFill>
                <a:latin typeface="Calibri" pitchFamily="34" charset="0"/>
              </a:rPr>
              <a:t>=x</a:t>
            </a:r>
            <a:r>
              <a:rPr lang="en-US" sz="2000" baseline="-25000" dirty="0">
                <a:solidFill>
                  <a:schemeClr val="accent2"/>
                </a:solidFill>
                <a:latin typeface="Calibri" pitchFamily="34" charset="0"/>
              </a:rPr>
              <a:t>1</a:t>
            </a:r>
            <a:r>
              <a:rPr lang="en-US" sz="2000" dirty="0">
                <a:solidFill>
                  <a:schemeClr val="accent2"/>
                </a:solidFill>
                <a:latin typeface="Calibri" pitchFamily="34" charset="0"/>
              </a:rPr>
              <a:t>x</a:t>
            </a:r>
            <a:r>
              <a:rPr lang="en-US" sz="2000" baseline="-25000" dirty="0">
                <a:solidFill>
                  <a:schemeClr val="accent2"/>
                </a:solidFill>
                <a:latin typeface="Calibri" pitchFamily="34" charset="0"/>
              </a:rPr>
              <a:t>3</a:t>
            </a:r>
            <a:r>
              <a:rPr lang="en-US" sz="2000" dirty="0">
                <a:solidFill>
                  <a:schemeClr val="accent2"/>
                </a:solidFill>
                <a:latin typeface="Calibri" pitchFamily="34" charset="0"/>
              </a:rPr>
              <a:t>x</a:t>
            </a:r>
            <a:r>
              <a:rPr lang="en-US" sz="2000" baseline="-25000" dirty="0">
                <a:solidFill>
                  <a:schemeClr val="accent2"/>
                </a:solidFill>
                <a:latin typeface="Calibri" pitchFamily="34" charset="0"/>
              </a:rPr>
              <a:t>5</a:t>
            </a:r>
          </a:p>
        </p:txBody>
      </p:sp>
      <p:sp>
        <p:nvSpPr>
          <p:cNvPr id="15" name="Text Box 12"/>
          <p:cNvSpPr txBox="1">
            <a:spLocks noChangeArrowheads="1"/>
          </p:cNvSpPr>
          <p:nvPr/>
        </p:nvSpPr>
        <p:spPr bwMode="auto">
          <a:xfrm>
            <a:off x="4267200" y="6019800"/>
            <a:ext cx="677863" cy="369332"/>
          </a:xfrm>
          <a:prstGeom prst="rect">
            <a:avLst/>
          </a:prstGeom>
          <a:noFill/>
          <a:ln w="50800" algn="ctr">
            <a:noFill/>
            <a:miter lim="800000"/>
            <a:headEnd type="none" w="sm" len="sm"/>
            <a:tailEnd type="none" w="lg" len="lg"/>
          </a:ln>
          <a:effectLst/>
        </p:spPr>
        <p:txBody>
          <a:bodyPr>
            <a:spAutoFit/>
          </a:bodyPr>
          <a:lstStyle/>
          <a:p>
            <a:pPr algn="ctr">
              <a:spcBef>
                <a:spcPct val="50000"/>
              </a:spcBef>
              <a:buClrTx/>
              <a:buSzTx/>
              <a:buFontTx/>
              <a:buNone/>
            </a:pPr>
            <a:r>
              <a:rPr lang="en-US" sz="1800" dirty="0">
                <a:solidFill>
                  <a:schemeClr val="accent2"/>
                </a:solidFill>
                <a:latin typeface="Calibri" pitchFamily="34" charset="0"/>
              </a:rPr>
              <a:t>1</a:t>
            </a:r>
          </a:p>
        </p:txBody>
      </p:sp>
      <p:sp>
        <p:nvSpPr>
          <p:cNvPr id="16" name="Text Box 14"/>
          <p:cNvSpPr txBox="1">
            <a:spLocks noChangeArrowheads="1"/>
          </p:cNvSpPr>
          <p:nvPr/>
        </p:nvSpPr>
        <p:spPr bwMode="auto">
          <a:xfrm>
            <a:off x="4419600" y="4662488"/>
            <a:ext cx="579005" cy="400110"/>
          </a:xfrm>
          <a:prstGeom prst="rect">
            <a:avLst/>
          </a:prstGeom>
          <a:noFill/>
          <a:ln w="50800" algn="ctr">
            <a:noFill/>
            <a:miter lim="800000"/>
            <a:headEnd type="none" w="sm" len="sm"/>
            <a:tailEnd type="none" w="lg" len="lg"/>
          </a:ln>
          <a:effectLst/>
        </p:spPr>
        <p:txBody>
          <a:bodyPr wrap="none">
            <a:spAutoFit/>
          </a:bodyPr>
          <a:lstStyle/>
          <a:p>
            <a:pPr algn="ctr">
              <a:spcBef>
                <a:spcPct val="0"/>
              </a:spcBef>
              <a:buClrTx/>
              <a:buSzTx/>
              <a:buFontTx/>
              <a:buNone/>
            </a:pPr>
            <a:r>
              <a:rPr lang="en-US" sz="2000" dirty="0">
                <a:solidFill>
                  <a:schemeClr val="accent2"/>
                </a:solidFill>
                <a:latin typeface="Calibri" pitchFamily="34" charset="0"/>
              </a:rPr>
              <a:t>x</a:t>
            </a:r>
            <a:r>
              <a:rPr lang="en-US" sz="2000" baseline="-25000" dirty="0">
                <a:solidFill>
                  <a:schemeClr val="accent2"/>
                </a:solidFill>
                <a:latin typeface="Calibri" pitchFamily="34" charset="0"/>
              </a:rPr>
              <a:t>1</a:t>
            </a:r>
            <a:r>
              <a:rPr lang="en-US" sz="2000" dirty="0">
                <a:solidFill>
                  <a:schemeClr val="accent2"/>
                </a:solidFill>
                <a:latin typeface="Calibri" pitchFamily="34" charset="0"/>
              </a:rPr>
              <a:t>x</a:t>
            </a:r>
            <a:r>
              <a:rPr lang="en-US" sz="2000" baseline="-25000" dirty="0">
                <a:solidFill>
                  <a:schemeClr val="accent2"/>
                </a:solidFill>
                <a:latin typeface="Calibri" pitchFamily="34" charset="0"/>
              </a:rPr>
              <a:t>5</a:t>
            </a:r>
          </a:p>
        </p:txBody>
      </p:sp>
      <p:sp>
        <p:nvSpPr>
          <p:cNvPr id="17" name="Text Box 15"/>
          <p:cNvSpPr txBox="1">
            <a:spLocks noChangeArrowheads="1"/>
          </p:cNvSpPr>
          <p:nvPr/>
        </p:nvSpPr>
        <p:spPr bwMode="auto">
          <a:xfrm>
            <a:off x="4204390" y="3515023"/>
            <a:ext cx="973343" cy="400110"/>
          </a:xfrm>
          <a:prstGeom prst="rect">
            <a:avLst/>
          </a:prstGeom>
          <a:noFill/>
          <a:ln w="50800" algn="ctr">
            <a:noFill/>
            <a:miter lim="800000"/>
            <a:headEnd type="none" w="sm" len="sm"/>
            <a:tailEnd type="none" w="lg" len="lg"/>
          </a:ln>
          <a:effectLst/>
        </p:spPr>
        <p:txBody>
          <a:bodyPr wrap="none">
            <a:spAutoFit/>
          </a:bodyPr>
          <a:lstStyle/>
          <a:p>
            <a:pPr algn="ctr">
              <a:spcBef>
                <a:spcPct val="0"/>
              </a:spcBef>
              <a:buClrTx/>
              <a:buSzTx/>
              <a:buFontTx/>
              <a:buNone/>
            </a:pPr>
            <a:r>
              <a:rPr lang="en-US" sz="2000" dirty="0">
                <a:solidFill>
                  <a:schemeClr val="accent2"/>
                </a:solidFill>
                <a:latin typeface="Calibri" pitchFamily="34" charset="0"/>
              </a:rPr>
              <a:t>x</a:t>
            </a:r>
            <a:r>
              <a:rPr lang="en-US" sz="2000" baseline="-25000" dirty="0">
                <a:solidFill>
                  <a:schemeClr val="accent2"/>
                </a:solidFill>
                <a:latin typeface="Calibri" pitchFamily="34" charset="0"/>
              </a:rPr>
              <a:t>1</a:t>
            </a:r>
            <a:r>
              <a:rPr lang="en-US" sz="2000" dirty="0">
                <a:solidFill>
                  <a:schemeClr val="accent2"/>
                </a:solidFill>
                <a:latin typeface="Calibri" pitchFamily="34" charset="0"/>
              </a:rPr>
              <a:t>x</a:t>
            </a:r>
            <a:r>
              <a:rPr lang="en-US" sz="2000" baseline="-25000" dirty="0">
                <a:solidFill>
                  <a:schemeClr val="accent2"/>
                </a:solidFill>
                <a:latin typeface="Calibri" pitchFamily="34" charset="0"/>
              </a:rPr>
              <a:t>2</a:t>
            </a:r>
            <a:r>
              <a:rPr lang="en-US" sz="2000" dirty="0">
                <a:solidFill>
                  <a:schemeClr val="accent2"/>
                </a:solidFill>
                <a:latin typeface="Calibri" pitchFamily="34" charset="0"/>
              </a:rPr>
              <a:t>x</a:t>
            </a:r>
            <a:r>
              <a:rPr lang="en-US" sz="2000" baseline="-25000" dirty="0">
                <a:solidFill>
                  <a:schemeClr val="accent2"/>
                </a:solidFill>
                <a:latin typeface="Calibri" pitchFamily="34" charset="0"/>
              </a:rPr>
              <a:t>3</a:t>
            </a:r>
            <a:r>
              <a:rPr lang="en-US" sz="2000" dirty="0">
                <a:solidFill>
                  <a:schemeClr val="accent2"/>
                </a:solidFill>
                <a:latin typeface="Calibri" pitchFamily="34" charset="0"/>
              </a:rPr>
              <a:t>x</a:t>
            </a:r>
            <a:r>
              <a:rPr lang="en-US" sz="2000" baseline="-25000" dirty="0">
                <a:solidFill>
                  <a:schemeClr val="accent2"/>
                </a:solidFill>
                <a:latin typeface="Calibri" pitchFamily="34" charset="0"/>
              </a:rPr>
              <a:t>5</a:t>
            </a:r>
          </a:p>
        </p:txBody>
      </p:sp>
      <p:sp>
        <p:nvSpPr>
          <p:cNvPr id="18" name="Text Box 16"/>
          <p:cNvSpPr txBox="1">
            <a:spLocks noChangeArrowheads="1"/>
          </p:cNvSpPr>
          <p:nvPr/>
        </p:nvSpPr>
        <p:spPr bwMode="auto">
          <a:xfrm>
            <a:off x="4953000" y="4205288"/>
            <a:ext cx="776175" cy="400110"/>
          </a:xfrm>
          <a:prstGeom prst="rect">
            <a:avLst/>
          </a:prstGeom>
          <a:noFill/>
          <a:ln w="50800" algn="ctr">
            <a:noFill/>
            <a:miter lim="800000"/>
            <a:headEnd type="none" w="sm" len="sm"/>
            <a:tailEnd type="none" w="lg" len="lg"/>
          </a:ln>
          <a:effectLst/>
        </p:spPr>
        <p:txBody>
          <a:bodyPr wrap="none">
            <a:spAutoFit/>
          </a:bodyPr>
          <a:lstStyle/>
          <a:p>
            <a:pPr algn="ctr">
              <a:spcBef>
                <a:spcPct val="0"/>
              </a:spcBef>
              <a:buClrTx/>
              <a:buSzTx/>
              <a:buFontTx/>
              <a:buNone/>
            </a:pPr>
            <a:r>
              <a:rPr lang="en-US" sz="2000" dirty="0">
                <a:solidFill>
                  <a:schemeClr val="accent2"/>
                </a:solidFill>
                <a:latin typeface="Calibri" pitchFamily="34" charset="0"/>
              </a:rPr>
              <a:t>x</a:t>
            </a:r>
            <a:r>
              <a:rPr lang="en-US" sz="2000" baseline="-25000" dirty="0">
                <a:solidFill>
                  <a:schemeClr val="accent2"/>
                </a:solidFill>
                <a:latin typeface="Calibri" pitchFamily="34" charset="0"/>
              </a:rPr>
              <a:t>1</a:t>
            </a:r>
            <a:r>
              <a:rPr lang="en-US" sz="2000" dirty="0">
                <a:solidFill>
                  <a:schemeClr val="accent2"/>
                </a:solidFill>
                <a:latin typeface="Calibri" pitchFamily="34" charset="0"/>
              </a:rPr>
              <a:t>x</a:t>
            </a:r>
            <a:r>
              <a:rPr lang="en-US" sz="2000" baseline="-25000" dirty="0">
                <a:solidFill>
                  <a:schemeClr val="accent2"/>
                </a:solidFill>
                <a:latin typeface="Calibri" pitchFamily="34" charset="0"/>
              </a:rPr>
              <a:t>2</a:t>
            </a:r>
            <a:r>
              <a:rPr lang="en-US" sz="2000" dirty="0">
                <a:solidFill>
                  <a:schemeClr val="accent2"/>
                </a:solidFill>
                <a:latin typeface="Calibri" pitchFamily="34" charset="0"/>
              </a:rPr>
              <a:t>x</a:t>
            </a:r>
            <a:r>
              <a:rPr lang="en-US" sz="2000" baseline="-25000" dirty="0">
                <a:solidFill>
                  <a:schemeClr val="accent2"/>
                </a:solidFill>
                <a:latin typeface="Calibri" pitchFamily="34" charset="0"/>
              </a:rPr>
              <a:t>5</a:t>
            </a:r>
          </a:p>
        </p:txBody>
      </p:sp>
      <p:sp>
        <p:nvSpPr>
          <p:cNvPr id="19" name="Text Box 17"/>
          <p:cNvSpPr txBox="1">
            <a:spLocks noChangeArrowheads="1"/>
          </p:cNvSpPr>
          <p:nvPr/>
        </p:nvSpPr>
        <p:spPr bwMode="auto">
          <a:xfrm>
            <a:off x="152400" y="4895671"/>
            <a:ext cx="3581400" cy="1200329"/>
          </a:xfrm>
          <a:prstGeom prst="rect">
            <a:avLst/>
          </a:prstGeom>
          <a:noFill/>
          <a:ln w="50800" algn="ctr">
            <a:noFill/>
            <a:miter lim="800000"/>
            <a:headEnd type="none" w="sm" len="sm"/>
            <a:tailEnd type="none" w="lg" len="lg"/>
          </a:ln>
          <a:effectLst/>
        </p:spPr>
        <p:txBody>
          <a:bodyPr wrap="square">
            <a:spAutoFit/>
          </a:bodyPr>
          <a:lstStyle/>
          <a:p>
            <a:pPr>
              <a:spcBef>
                <a:spcPct val="0"/>
              </a:spcBef>
              <a:buClrTx/>
              <a:buSzTx/>
              <a:buFontTx/>
              <a:buNone/>
            </a:pPr>
            <a:r>
              <a:rPr lang="en-US" sz="1800" dirty="0">
                <a:latin typeface="Arial" pitchFamily="34" charset="0"/>
                <a:cs typeface="Arial" pitchFamily="34" charset="0"/>
              </a:rPr>
              <a:t>Given </a:t>
            </a:r>
            <a:r>
              <a:rPr lang="en-US" sz="1800" dirty="0">
                <a:solidFill>
                  <a:schemeClr val="hlink"/>
                </a:solidFill>
                <a:latin typeface="Arial" pitchFamily="34" charset="0"/>
                <a:cs typeface="Arial" pitchFamily="34" charset="0"/>
              </a:rPr>
              <a:t>P</a:t>
            </a:r>
            <a:r>
              <a:rPr lang="en-US" sz="1800" dirty="0">
                <a:latin typeface="Arial" pitchFamily="34" charset="0"/>
                <a:cs typeface="Arial" pitchFamily="34" charset="0"/>
              </a:rPr>
              <a:t> and</a:t>
            </a:r>
            <a:r>
              <a:rPr lang="en-US" sz="1800" dirty="0">
                <a:solidFill>
                  <a:schemeClr val="hlink"/>
                </a:solidFill>
                <a:latin typeface="Arial" pitchFamily="34" charset="0"/>
                <a:cs typeface="Arial" pitchFamily="34" charset="0"/>
              </a:rPr>
              <a:t> </a:t>
            </a:r>
            <a:r>
              <a:rPr lang="en-US" sz="1800" dirty="0" smtClean="0">
                <a:solidFill>
                  <a:schemeClr val="hlink"/>
                </a:solidFill>
                <a:latin typeface="Arial" pitchFamily="34" charset="0"/>
                <a:cs typeface="Arial" pitchFamily="34" charset="0"/>
              </a:rPr>
              <a:t>t</a:t>
            </a:r>
            <a:r>
              <a:rPr lang="en-US" sz="1800" dirty="0" smtClean="0">
                <a:latin typeface="Arial" pitchFamily="34" charset="0"/>
                <a:cs typeface="Arial" pitchFamily="34" charset="0"/>
              </a:rPr>
              <a:t> terms </a:t>
            </a:r>
            <a:r>
              <a:rPr lang="en-US" sz="1800" dirty="0">
                <a:latin typeface="Arial" pitchFamily="34" charset="0"/>
                <a:cs typeface="Arial" pitchFamily="34" charset="0"/>
              </a:rPr>
              <a:t>in P can be:</a:t>
            </a:r>
          </a:p>
          <a:p>
            <a:r>
              <a:rPr lang="en-US" sz="1800" dirty="0">
                <a:latin typeface="Arial" pitchFamily="34" charset="0"/>
                <a:cs typeface="Arial" pitchFamily="34" charset="0"/>
              </a:rPr>
              <a:t>Supersets of the variables in t</a:t>
            </a:r>
          </a:p>
          <a:p>
            <a:r>
              <a:rPr lang="en-US" sz="1800" dirty="0">
                <a:latin typeface="Arial" pitchFamily="34" charset="0"/>
                <a:cs typeface="Arial" pitchFamily="34" charset="0"/>
              </a:rPr>
              <a:t>Subsets of the variables in t</a:t>
            </a:r>
          </a:p>
          <a:p>
            <a:r>
              <a:rPr lang="en-US" sz="1800" dirty="0">
                <a:latin typeface="Arial" pitchFamily="34" charset="0"/>
                <a:cs typeface="Arial" pitchFamily="34" charset="0"/>
              </a:rPr>
              <a:t>Incomparable sets of </a:t>
            </a:r>
            <a:r>
              <a:rPr lang="en-US" sz="1800" dirty="0" smtClean="0">
                <a:latin typeface="Arial" pitchFamily="34" charset="0"/>
                <a:cs typeface="Arial" pitchFamily="34" charset="0"/>
              </a:rPr>
              <a:t>variables.</a:t>
            </a:r>
            <a:endParaRPr lang="en-US" sz="1800"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a:xfrm>
            <a:off x="423863" y="76200"/>
            <a:ext cx="8186737" cy="742950"/>
          </a:xfrm>
        </p:spPr>
        <p:txBody>
          <a:bodyPr/>
          <a:lstStyle/>
          <a:p>
            <a:r>
              <a:rPr lang="en-US" sz="3600" dirty="0">
                <a:solidFill>
                  <a:schemeClr val="tx1"/>
                </a:solidFill>
              </a:rPr>
              <a:t>The </a:t>
            </a:r>
            <a:r>
              <a:rPr lang="en-US" sz="3600" dirty="0" err="1">
                <a:solidFill>
                  <a:schemeClr val="tx1"/>
                </a:solidFill>
              </a:rPr>
              <a:t>superpoly</a:t>
            </a:r>
            <a:r>
              <a:rPr lang="en-US" sz="3600" dirty="0">
                <a:solidFill>
                  <a:schemeClr val="tx1"/>
                </a:solidFill>
              </a:rPr>
              <a:t> of a term t in </a:t>
            </a:r>
            <a:r>
              <a:rPr lang="en-US" sz="3600" dirty="0" smtClean="0">
                <a:solidFill>
                  <a:schemeClr val="tx1"/>
                </a:solidFill>
              </a:rPr>
              <a:t>P</a:t>
            </a:r>
            <a:endParaRPr lang="en-US" sz="3600" dirty="0">
              <a:solidFill>
                <a:schemeClr val="tx1"/>
              </a:solidFill>
            </a:endParaRPr>
          </a:p>
        </p:txBody>
      </p:sp>
      <p:sp>
        <p:nvSpPr>
          <p:cNvPr id="914435" name="Rectangle 3"/>
          <p:cNvSpPr>
            <a:spLocks noGrp="1" noChangeArrowheads="1"/>
          </p:cNvSpPr>
          <p:nvPr>
            <p:ph type="body" sz="half" idx="1"/>
          </p:nvPr>
        </p:nvSpPr>
        <p:spPr>
          <a:xfrm>
            <a:off x="304800" y="1143000"/>
            <a:ext cx="8491538" cy="4267200"/>
          </a:xfrm>
          <a:ln/>
        </p:spPr>
        <p:txBody>
          <a:bodyPr/>
          <a:lstStyle/>
          <a:p>
            <a:r>
              <a:rPr lang="en-US" sz="2400" dirty="0"/>
              <a:t>For any polynomial P and term t, </a:t>
            </a:r>
            <a:r>
              <a:rPr lang="en-US" sz="2400" dirty="0" smtClean="0"/>
              <a:t>write </a:t>
            </a:r>
            <a:r>
              <a:rPr lang="en-US" sz="2400" dirty="0"/>
              <a:t>P=</a:t>
            </a:r>
            <a:r>
              <a:rPr lang="en-US" sz="2400" dirty="0" err="1"/>
              <a:t>tP</a:t>
            </a:r>
            <a:r>
              <a:rPr lang="en-US" sz="2400" baseline="-25000" dirty="0" err="1"/>
              <a:t>t</a:t>
            </a:r>
            <a:r>
              <a:rPr lang="en-US" sz="2400" dirty="0" err="1"/>
              <a:t>+Q</a:t>
            </a:r>
            <a:r>
              <a:rPr lang="en-US" sz="2400" dirty="0"/>
              <a:t>   where:</a:t>
            </a:r>
          </a:p>
          <a:p>
            <a:pPr lvl="1"/>
            <a:r>
              <a:rPr lang="en-US" sz="2400" dirty="0"/>
              <a:t> </a:t>
            </a:r>
            <a:r>
              <a:rPr lang="en-US" sz="2400" dirty="0" smtClean="0"/>
              <a:t>T</a:t>
            </a:r>
            <a:r>
              <a:rPr lang="en-US" sz="2000" dirty="0" smtClean="0"/>
              <a:t>he </a:t>
            </a:r>
            <a:r>
              <a:rPr lang="en-US" sz="2000" dirty="0"/>
              <a:t>variables in P</a:t>
            </a:r>
            <a:r>
              <a:rPr lang="en-US" sz="2000" baseline="-25000" dirty="0"/>
              <a:t>t</a:t>
            </a:r>
            <a:r>
              <a:rPr lang="en-US" sz="2000" dirty="0"/>
              <a:t> are disjoint from those in </a:t>
            </a:r>
            <a:r>
              <a:rPr lang="en-US" sz="2000" dirty="0" smtClean="0"/>
              <a:t>t.</a:t>
            </a:r>
            <a:endParaRPr lang="en-US" sz="2000" dirty="0"/>
          </a:p>
          <a:p>
            <a:pPr lvl="1"/>
            <a:r>
              <a:rPr lang="en-US" sz="2000" dirty="0"/>
              <a:t> </a:t>
            </a:r>
            <a:r>
              <a:rPr lang="en-US" sz="2000" dirty="0" smtClean="0"/>
              <a:t>Each </a:t>
            </a:r>
            <a:r>
              <a:rPr lang="en-US" sz="2000" dirty="0"/>
              <a:t>term in </a:t>
            </a:r>
            <a:r>
              <a:rPr lang="en-US" sz="2000" dirty="0" smtClean="0"/>
              <a:t>Q </a:t>
            </a:r>
            <a:r>
              <a:rPr lang="en-US" sz="2000" dirty="0"/>
              <a:t>misses at least one variable from </a:t>
            </a:r>
            <a:r>
              <a:rPr lang="en-US" sz="2000" dirty="0" smtClean="0"/>
              <a:t>t.</a:t>
            </a:r>
            <a:endParaRPr lang="en-US" sz="2000" dirty="0"/>
          </a:p>
          <a:p>
            <a:r>
              <a:rPr lang="en-US" sz="2400" dirty="0"/>
              <a:t>P</a:t>
            </a:r>
            <a:r>
              <a:rPr lang="en-US" sz="2400" baseline="-25000" dirty="0"/>
              <a:t>t</a:t>
            </a:r>
            <a:r>
              <a:rPr lang="en-US" sz="2400" dirty="0"/>
              <a:t> is called the </a:t>
            </a:r>
            <a:r>
              <a:rPr lang="en-US" sz="2400" dirty="0" err="1"/>
              <a:t>superpoly</a:t>
            </a:r>
            <a:r>
              <a:rPr lang="en-US" sz="2400" dirty="0"/>
              <a:t> of t in P.  </a:t>
            </a:r>
            <a:endParaRPr lang="en-US" sz="2400" dirty="0" smtClean="0"/>
          </a:p>
          <a:p>
            <a:r>
              <a:rPr lang="en-US" sz="2400" dirty="0" smtClean="0"/>
              <a:t>A </a:t>
            </a:r>
            <a:r>
              <a:rPr lang="en-US" sz="2400" dirty="0" err="1" smtClean="0"/>
              <a:t>maxterm</a:t>
            </a:r>
            <a:r>
              <a:rPr lang="en-US" sz="2400" dirty="0" smtClean="0"/>
              <a:t> of P is any product t of </a:t>
            </a:r>
            <a:r>
              <a:rPr lang="en-US" sz="2400" dirty="0" err="1" smtClean="0"/>
              <a:t>v</a:t>
            </a:r>
            <a:r>
              <a:rPr lang="en-US" sz="2400" baseline="-25000" dirty="0" err="1" smtClean="0"/>
              <a:t>j</a:t>
            </a:r>
            <a:r>
              <a:rPr lang="en-US" sz="2400" dirty="0" smtClean="0"/>
              <a:t> variables whose </a:t>
            </a:r>
            <a:r>
              <a:rPr lang="en-US" sz="2400" dirty="0" err="1" smtClean="0"/>
              <a:t>superpoly</a:t>
            </a:r>
            <a:r>
              <a:rPr lang="en-US" sz="2400" dirty="0" smtClean="0"/>
              <a:t> has degree 1 (i.e., is a linear or affine function which is not a constant).</a:t>
            </a:r>
          </a:p>
          <a:p>
            <a:r>
              <a:rPr lang="en-US" sz="2400" dirty="0" smtClean="0"/>
              <a:t>Example:</a:t>
            </a:r>
          </a:p>
          <a:p>
            <a:pPr lvl="1"/>
            <a:r>
              <a:rPr lang="en-US" sz="2000" dirty="0" smtClean="0"/>
              <a:t>P(x</a:t>
            </a:r>
            <a:r>
              <a:rPr lang="en-US" sz="2000" baseline="-25000" dirty="0" smtClean="0"/>
              <a:t>1</a:t>
            </a:r>
            <a:r>
              <a:rPr lang="en-US" sz="2000" dirty="0" smtClean="0"/>
              <a:t>,x</a:t>
            </a:r>
            <a:r>
              <a:rPr lang="en-US" sz="2000" baseline="-25000" dirty="0" smtClean="0"/>
              <a:t>2</a:t>
            </a:r>
            <a:r>
              <a:rPr lang="en-US" sz="2000" dirty="0" smtClean="0"/>
              <a:t>,x</a:t>
            </a:r>
            <a:r>
              <a:rPr lang="en-US" sz="2000" baseline="-25000" dirty="0" smtClean="0"/>
              <a:t>3</a:t>
            </a:r>
            <a:r>
              <a:rPr lang="en-US" sz="2000" dirty="0" smtClean="0"/>
              <a:t>,x</a:t>
            </a:r>
            <a:r>
              <a:rPr lang="en-US" sz="2000" baseline="-25000" dirty="0" smtClean="0"/>
              <a:t>4</a:t>
            </a:r>
            <a:r>
              <a:rPr lang="en-US" sz="2000" dirty="0" smtClean="0"/>
              <a:t>,x</a:t>
            </a:r>
            <a:r>
              <a:rPr lang="en-US" sz="2000" baseline="-25000" dirty="0" smtClean="0"/>
              <a:t>5</a:t>
            </a:r>
            <a:r>
              <a:rPr lang="en-US" sz="2000" dirty="0" smtClean="0"/>
              <a:t>) =x</a:t>
            </a:r>
            <a:r>
              <a:rPr lang="en-US" sz="2000" baseline="-25000" dirty="0" smtClean="0"/>
              <a:t>1</a:t>
            </a:r>
            <a:r>
              <a:rPr lang="en-US" sz="2000" dirty="0" smtClean="0"/>
              <a:t>x</a:t>
            </a:r>
            <a:r>
              <a:rPr lang="en-US" sz="2000" baseline="-25000" dirty="0" smtClean="0"/>
              <a:t>2</a:t>
            </a:r>
            <a:r>
              <a:rPr lang="en-US" sz="2000" dirty="0" smtClean="0"/>
              <a:t>x</a:t>
            </a:r>
            <a:r>
              <a:rPr lang="en-US" sz="2000" baseline="-25000" dirty="0" smtClean="0"/>
              <a:t>3</a:t>
            </a:r>
            <a:r>
              <a:rPr lang="en-US" sz="2000" dirty="0" smtClean="0"/>
              <a:t>+x</a:t>
            </a:r>
            <a:r>
              <a:rPr lang="en-US" sz="2000" baseline="-25000" dirty="0" smtClean="0"/>
              <a:t>1</a:t>
            </a:r>
            <a:r>
              <a:rPr lang="en-US" sz="2000" dirty="0" smtClean="0"/>
              <a:t>x</a:t>
            </a:r>
            <a:r>
              <a:rPr lang="en-US" sz="2000" baseline="-25000" dirty="0" smtClean="0"/>
              <a:t>2</a:t>
            </a:r>
            <a:r>
              <a:rPr lang="en-US" sz="2000" dirty="0" smtClean="0"/>
              <a:t>x</a:t>
            </a:r>
            <a:r>
              <a:rPr lang="en-US" sz="2000" baseline="-25000" dirty="0" smtClean="0"/>
              <a:t>4</a:t>
            </a:r>
            <a:r>
              <a:rPr lang="en-US" sz="2000" dirty="0" smtClean="0"/>
              <a:t>+x</a:t>
            </a:r>
            <a:r>
              <a:rPr lang="en-US" sz="2000" baseline="-25000" dirty="0" smtClean="0"/>
              <a:t>2</a:t>
            </a:r>
            <a:r>
              <a:rPr lang="en-US" sz="2000" dirty="0" smtClean="0"/>
              <a:t>x</a:t>
            </a:r>
            <a:r>
              <a:rPr lang="en-US" sz="2000" baseline="-25000" dirty="0" smtClean="0"/>
              <a:t>4</a:t>
            </a:r>
            <a:r>
              <a:rPr lang="en-US" sz="2000" dirty="0" smtClean="0"/>
              <a:t>x</a:t>
            </a:r>
            <a:r>
              <a:rPr lang="en-US" sz="2000" baseline="-25000" dirty="0" smtClean="0"/>
              <a:t>5</a:t>
            </a:r>
            <a:r>
              <a:rPr lang="en-US" sz="2000" dirty="0" smtClean="0"/>
              <a:t>+x</a:t>
            </a:r>
            <a:r>
              <a:rPr lang="en-US" sz="2000" baseline="-25000" dirty="0" smtClean="0"/>
              <a:t>1</a:t>
            </a:r>
            <a:r>
              <a:rPr lang="en-US" sz="2000" dirty="0" smtClean="0"/>
              <a:t>x</a:t>
            </a:r>
            <a:r>
              <a:rPr lang="en-US" sz="2000" baseline="-25000" dirty="0" smtClean="0"/>
              <a:t>2</a:t>
            </a:r>
            <a:r>
              <a:rPr lang="en-US" sz="2000" dirty="0" smtClean="0"/>
              <a:t>+x</a:t>
            </a:r>
            <a:r>
              <a:rPr lang="en-US" sz="2000" baseline="-25000" dirty="0" smtClean="0"/>
              <a:t>2</a:t>
            </a:r>
            <a:r>
              <a:rPr lang="en-US" sz="2000" dirty="0" smtClean="0"/>
              <a:t>+x</a:t>
            </a:r>
            <a:r>
              <a:rPr lang="en-US" sz="2000" baseline="-25000" dirty="0" smtClean="0"/>
              <a:t>3</a:t>
            </a:r>
            <a:r>
              <a:rPr lang="en-US" sz="2000" dirty="0" smtClean="0"/>
              <a:t>x</a:t>
            </a:r>
            <a:r>
              <a:rPr lang="en-US" sz="2000" baseline="-25000" dirty="0" smtClean="0"/>
              <a:t>5</a:t>
            </a:r>
            <a:r>
              <a:rPr lang="en-US" sz="2000" dirty="0" smtClean="0"/>
              <a:t>+x</a:t>
            </a:r>
            <a:r>
              <a:rPr lang="en-US" sz="2000" baseline="-25000" dirty="0" smtClean="0"/>
              <a:t>5</a:t>
            </a:r>
            <a:r>
              <a:rPr lang="en-US" sz="2000" dirty="0" smtClean="0"/>
              <a:t>+1 </a:t>
            </a:r>
          </a:p>
          <a:p>
            <a:pPr lvl="1"/>
            <a:r>
              <a:rPr lang="en-US" sz="2000" dirty="0" smtClean="0"/>
              <a:t>Let t=x</a:t>
            </a:r>
            <a:r>
              <a:rPr lang="en-US" sz="2000" baseline="-25000" dirty="0" smtClean="0"/>
              <a:t>1</a:t>
            </a:r>
            <a:r>
              <a:rPr lang="en-US" sz="2000" dirty="0" smtClean="0"/>
              <a:t>x</a:t>
            </a:r>
            <a:r>
              <a:rPr lang="en-US" sz="2000" baseline="-25000" dirty="0" smtClean="0"/>
              <a:t>2</a:t>
            </a:r>
            <a:r>
              <a:rPr lang="en-US" sz="2000" dirty="0" smtClean="0"/>
              <a:t>, P(x</a:t>
            </a:r>
            <a:r>
              <a:rPr lang="en-US" sz="2000" baseline="-25000" dirty="0" smtClean="0"/>
              <a:t>1</a:t>
            </a:r>
            <a:r>
              <a:rPr lang="en-US" sz="2000" dirty="0" smtClean="0"/>
              <a:t>,x</a:t>
            </a:r>
            <a:r>
              <a:rPr lang="en-US" sz="2000" baseline="-25000" dirty="0" smtClean="0"/>
              <a:t>2</a:t>
            </a:r>
            <a:r>
              <a:rPr lang="en-US" sz="2000" dirty="0" smtClean="0"/>
              <a:t>,x</a:t>
            </a:r>
            <a:r>
              <a:rPr lang="en-US" sz="2000" baseline="-25000" dirty="0" smtClean="0"/>
              <a:t>3</a:t>
            </a:r>
            <a:r>
              <a:rPr lang="en-US" sz="2000" dirty="0" smtClean="0"/>
              <a:t>,x</a:t>
            </a:r>
            <a:r>
              <a:rPr lang="en-US" sz="2000" baseline="-25000" dirty="0" smtClean="0"/>
              <a:t>4</a:t>
            </a:r>
            <a:r>
              <a:rPr lang="en-US" sz="2000" dirty="0" smtClean="0"/>
              <a:t>,x</a:t>
            </a:r>
            <a:r>
              <a:rPr lang="en-US" sz="2000" baseline="-25000" dirty="0" smtClean="0"/>
              <a:t>5</a:t>
            </a:r>
            <a:r>
              <a:rPr lang="en-US" sz="2000" dirty="0" smtClean="0"/>
              <a:t>)= x</a:t>
            </a:r>
            <a:r>
              <a:rPr lang="en-US" sz="2000" baseline="-25000" dirty="0" smtClean="0"/>
              <a:t>1</a:t>
            </a:r>
            <a:r>
              <a:rPr lang="en-US" sz="2000" dirty="0" smtClean="0"/>
              <a:t>x</a:t>
            </a:r>
            <a:r>
              <a:rPr lang="en-US" sz="2000" baseline="-25000" dirty="0" smtClean="0"/>
              <a:t>2</a:t>
            </a:r>
            <a:r>
              <a:rPr lang="en-US" sz="2000" dirty="0" smtClean="0"/>
              <a:t>(x</a:t>
            </a:r>
            <a:r>
              <a:rPr lang="en-US" sz="2000" baseline="-25000" dirty="0" smtClean="0"/>
              <a:t>3</a:t>
            </a:r>
            <a:r>
              <a:rPr lang="en-US" sz="2000" dirty="0" smtClean="0"/>
              <a:t>+x</a:t>
            </a:r>
            <a:r>
              <a:rPr lang="en-US" sz="2000" baseline="-25000" dirty="0" smtClean="0"/>
              <a:t>4</a:t>
            </a:r>
            <a:r>
              <a:rPr lang="en-US" sz="2000" dirty="0" smtClean="0"/>
              <a:t>+1)+(x</a:t>
            </a:r>
            <a:r>
              <a:rPr lang="en-US" sz="2000" baseline="-25000" dirty="0" smtClean="0"/>
              <a:t>2</a:t>
            </a:r>
            <a:r>
              <a:rPr lang="en-US" sz="2000" dirty="0" smtClean="0"/>
              <a:t>x</a:t>
            </a:r>
            <a:r>
              <a:rPr lang="en-US" sz="2000" baseline="-25000" dirty="0" smtClean="0"/>
              <a:t>4</a:t>
            </a:r>
            <a:r>
              <a:rPr lang="en-US" sz="2000" dirty="0" smtClean="0"/>
              <a:t>x</a:t>
            </a:r>
            <a:r>
              <a:rPr lang="en-US" sz="2000" baseline="-25000" dirty="0" smtClean="0"/>
              <a:t>5</a:t>
            </a:r>
            <a:r>
              <a:rPr lang="en-US" sz="2000" dirty="0" smtClean="0"/>
              <a:t>+x</a:t>
            </a:r>
            <a:r>
              <a:rPr lang="en-US" sz="2000" baseline="-25000" dirty="0" smtClean="0"/>
              <a:t>3</a:t>
            </a:r>
            <a:r>
              <a:rPr lang="en-US" sz="2000" dirty="0" smtClean="0"/>
              <a:t>x</a:t>
            </a:r>
            <a:r>
              <a:rPr lang="en-US" sz="2000" baseline="-25000" dirty="0" smtClean="0"/>
              <a:t>5</a:t>
            </a:r>
            <a:r>
              <a:rPr lang="en-US" sz="2000" dirty="0" smtClean="0"/>
              <a:t>+x</a:t>
            </a:r>
            <a:r>
              <a:rPr lang="en-US" sz="2000" baseline="-25000" dirty="0" smtClean="0"/>
              <a:t>2</a:t>
            </a:r>
            <a:r>
              <a:rPr lang="en-US" sz="2000" dirty="0" smtClean="0"/>
              <a:t>+x</a:t>
            </a:r>
            <a:r>
              <a:rPr lang="en-US" sz="2000" baseline="-25000" dirty="0" smtClean="0"/>
              <a:t>5</a:t>
            </a:r>
            <a:r>
              <a:rPr lang="en-US" sz="2000" dirty="0" smtClean="0"/>
              <a:t>+1)</a:t>
            </a:r>
          </a:p>
          <a:p>
            <a:pPr lvl="1"/>
            <a:r>
              <a:rPr lang="en-US" sz="2000" dirty="0" smtClean="0"/>
              <a:t>The </a:t>
            </a:r>
            <a:r>
              <a:rPr lang="en-US" sz="2000" dirty="0" err="1" smtClean="0"/>
              <a:t>superpoly</a:t>
            </a:r>
            <a:r>
              <a:rPr lang="en-US" sz="2000" dirty="0" smtClean="0"/>
              <a:t> of x</a:t>
            </a:r>
            <a:r>
              <a:rPr lang="en-US" sz="2000" baseline="-25000" dirty="0" smtClean="0"/>
              <a:t>1</a:t>
            </a:r>
            <a:r>
              <a:rPr lang="en-US" sz="2000" dirty="0" smtClean="0"/>
              <a:t>x</a:t>
            </a:r>
            <a:r>
              <a:rPr lang="en-US" sz="2000" baseline="-25000" dirty="0" smtClean="0"/>
              <a:t>2</a:t>
            </a:r>
            <a:r>
              <a:rPr lang="en-US" sz="2000" dirty="0" smtClean="0"/>
              <a:t> in P is (x</a:t>
            </a:r>
            <a:r>
              <a:rPr lang="en-US" sz="2000" baseline="-25000" dirty="0" smtClean="0"/>
              <a:t>3</a:t>
            </a:r>
            <a:r>
              <a:rPr lang="en-US" sz="2000" dirty="0" smtClean="0"/>
              <a:t>+x</a:t>
            </a:r>
            <a:r>
              <a:rPr lang="en-US" sz="2000" baseline="-25000" dirty="0" smtClean="0"/>
              <a:t>4</a:t>
            </a:r>
            <a:r>
              <a:rPr lang="en-US" sz="2000" dirty="0" smtClean="0"/>
              <a:t>+1)</a:t>
            </a:r>
          </a:p>
          <a:p>
            <a:endParaRPr lang="en-US" sz="2800" dirty="0"/>
          </a:p>
        </p:txBody>
      </p:sp>
      <p:sp>
        <p:nvSpPr>
          <p:cNvPr id="7" name="Date Placeholder 6"/>
          <p:cNvSpPr>
            <a:spLocks noGrp="1"/>
          </p:cNvSpPr>
          <p:nvPr>
            <p:ph type="dt" sz="half" idx="10"/>
          </p:nvPr>
        </p:nvSpPr>
        <p:spPr/>
        <p:txBody>
          <a:bodyPr/>
          <a:lstStyle/>
          <a:p>
            <a:pPr>
              <a:defRPr/>
            </a:pPr>
            <a:r>
              <a:rPr lang="en-US" smtClean="0"/>
              <a:t>JLM 20101208</a:t>
            </a:r>
            <a:endParaRPr lang="en-US"/>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47</a:t>
            </a:fld>
            <a:endParaRPr lang="en-US"/>
          </a:p>
        </p:txBody>
      </p:sp>
      <p:sp>
        <p:nvSpPr>
          <p:cNvPr id="6" name="TextBox 5"/>
          <p:cNvSpPr txBox="1"/>
          <p:nvPr/>
        </p:nvSpPr>
        <p:spPr>
          <a:xfrm>
            <a:off x="4953000" y="6138446"/>
            <a:ext cx="1786451" cy="338554"/>
          </a:xfrm>
          <a:prstGeom prst="rect">
            <a:avLst/>
          </a:prstGeom>
          <a:noFill/>
        </p:spPr>
        <p:txBody>
          <a:bodyPr wrap="none" rtlCol="0">
            <a:spAutoFit/>
          </a:bodyPr>
          <a:lstStyle/>
          <a:p>
            <a:r>
              <a:rPr lang="en-US" sz="1600" dirty="0" smtClean="0">
                <a:latin typeface="Calibri" pitchFamily="34" charset="0"/>
              </a:rPr>
              <a:t>Source: </a:t>
            </a:r>
            <a:r>
              <a:rPr lang="en-US" sz="1600" dirty="0" err="1" smtClean="0">
                <a:latin typeface="Calibri" pitchFamily="34" charset="0"/>
              </a:rPr>
              <a:t>Adi</a:t>
            </a:r>
            <a:r>
              <a:rPr lang="en-US" sz="1600" dirty="0" smtClean="0">
                <a:latin typeface="Calibri" pitchFamily="34" charset="0"/>
              </a:rPr>
              <a:t> Shamir.</a:t>
            </a:r>
            <a:endParaRPr lang="en-US" sz="1600" dirty="0">
              <a:latin typeface="Calibri" pitchFamily="34"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ChangeArrowheads="1"/>
          </p:cNvSpPr>
          <p:nvPr>
            <p:ph type="title"/>
          </p:nvPr>
        </p:nvSpPr>
        <p:spPr>
          <a:xfrm>
            <a:off x="304800" y="95250"/>
            <a:ext cx="8534400" cy="742950"/>
          </a:xfrm>
        </p:spPr>
        <p:txBody>
          <a:bodyPr/>
          <a:lstStyle/>
          <a:p>
            <a:r>
              <a:rPr lang="en-US" sz="3600" dirty="0" smtClean="0">
                <a:solidFill>
                  <a:schemeClr val="tx1"/>
                </a:solidFill>
              </a:rPr>
              <a:t>Main observation on the </a:t>
            </a:r>
            <a:r>
              <a:rPr lang="en-US" sz="3600" dirty="0" err="1" smtClean="0">
                <a:solidFill>
                  <a:schemeClr val="tx1"/>
                </a:solidFill>
              </a:rPr>
              <a:t>superpoly</a:t>
            </a:r>
            <a:endParaRPr lang="en-US" sz="3600" dirty="0">
              <a:solidFill>
                <a:schemeClr val="tx1"/>
              </a:solidFill>
            </a:endParaRPr>
          </a:p>
        </p:txBody>
      </p:sp>
      <p:sp>
        <p:nvSpPr>
          <p:cNvPr id="941059" name="Rectangle 3"/>
          <p:cNvSpPr>
            <a:spLocks noGrp="1" noChangeArrowheads="1"/>
          </p:cNvSpPr>
          <p:nvPr>
            <p:ph type="body" sz="half" idx="1"/>
          </p:nvPr>
        </p:nvSpPr>
        <p:spPr>
          <a:xfrm>
            <a:off x="304800" y="1447800"/>
            <a:ext cx="8331200" cy="2495550"/>
          </a:xfrm>
          <a:ln/>
        </p:spPr>
        <p:txBody>
          <a:bodyPr/>
          <a:lstStyle/>
          <a:p>
            <a:r>
              <a:rPr lang="en-US" sz="2400" dirty="0"/>
              <a:t>Theorem: The symbolic sum over GF(2) of all the derived polynomials obtained from a master polynomial P by assigning all the possible 0/1 values to the subset of variables in the term t is exactly the </a:t>
            </a:r>
            <a:r>
              <a:rPr lang="en-US" sz="2400" dirty="0" err="1"/>
              <a:t>superpoly</a:t>
            </a:r>
            <a:r>
              <a:rPr lang="en-US" sz="2400" dirty="0"/>
              <a:t> of t in </a:t>
            </a:r>
            <a:r>
              <a:rPr lang="en-US" sz="2400" dirty="0" smtClean="0"/>
              <a:t>P.</a:t>
            </a:r>
          </a:p>
          <a:p>
            <a:pPr lvl="1"/>
            <a:r>
              <a:rPr lang="en-US" sz="2000" dirty="0" smtClean="0"/>
              <a:t>Proof: Let P=</a:t>
            </a:r>
            <a:r>
              <a:rPr lang="en-US" sz="2000" dirty="0" err="1" smtClean="0"/>
              <a:t>tP</a:t>
            </a:r>
            <a:r>
              <a:rPr lang="en-US" sz="2000" baseline="-25000" dirty="0" err="1" smtClean="0"/>
              <a:t>t</a:t>
            </a:r>
            <a:r>
              <a:rPr lang="en-US" sz="2000" dirty="0" err="1" smtClean="0"/>
              <a:t>+Q</a:t>
            </a:r>
            <a:r>
              <a:rPr lang="en-US" sz="2000" dirty="0" smtClean="0"/>
              <a:t>.  Any term t’ in Q misses at least one variable from t, and is thus added an even number of times. This cancels its sum modulo 2.  Any term </a:t>
            </a:r>
            <a:r>
              <a:rPr lang="en-US" sz="2000" dirty="0" err="1" smtClean="0"/>
              <a:t>tt</a:t>
            </a:r>
            <a:r>
              <a:rPr lang="en-US" sz="2000" dirty="0" smtClean="0"/>
              <a:t>’ which contains a superset of the variables in t is zero for all the assignments of values to the variables in t, except when all of them are 1. In this case we add t’ once to the sum. The sum thus contains exactly the terms t’ in the </a:t>
            </a:r>
            <a:r>
              <a:rPr lang="en-US" sz="2000" dirty="0" err="1" smtClean="0"/>
              <a:t>superpoly</a:t>
            </a:r>
            <a:r>
              <a:rPr lang="en-US" sz="2000" dirty="0" smtClean="0"/>
              <a:t> of t in P.</a:t>
            </a:r>
          </a:p>
          <a:p>
            <a:endParaRPr lang="en-US" sz="2400" dirty="0" smtClean="0"/>
          </a:p>
        </p:txBody>
      </p:sp>
      <p:sp>
        <p:nvSpPr>
          <p:cNvPr id="19" name="Date Placeholder 18"/>
          <p:cNvSpPr>
            <a:spLocks noGrp="1"/>
          </p:cNvSpPr>
          <p:nvPr>
            <p:ph type="dt" sz="half" idx="10"/>
          </p:nvPr>
        </p:nvSpPr>
        <p:spPr/>
        <p:txBody>
          <a:bodyPr/>
          <a:lstStyle/>
          <a:p>
            <a:pPr>
              <a:defRPr/>
            </a:pPr>
            <a:r>
              <a:rPr lang="en-US" smtClean="0"/>
              <a:t>JLM 20101208</a:t>
            </a:r>
            <a:endParaRPr lang="en-US"/>
          </a:p>
        </p:txBody>
      </p:sp>
      <p:sp>
        <p:nvSpPr>
          <p:cNvPr id="20" name="Slide Number Placeholder 19"/>
          <p:cNvSpPr>
            <a:spLocks noGrp="1"/>
          </p:cNvSpPr>
          <p:nvPr>
            <p:ph type="sldNum" sz="quarter" idx="12"/>
          </p:nvPr>
        </p:nvSpPr>
        <p:spPr/>
        <p:txBody>
          <a:bodyPr/>
          <a:lstStyle/>
          <a:p>
            <a:pPr>
              <a:defRPr/>
            </a:pPr>
            <a:fld id="{891C3642-962A-4049-AAC7-DBACCC61F6CA}" type="slidenum">
              <a:rPr lang="en-US" smtClean="0"/>
              <a:pPr>
                <a:defRPr/>
              </a:pPr>
              <a:t>48</a:t>
            </a:fld>
            <a:endParaRPr lang="en-US" dirty="0"/>
          </a:p>
        </p:txBody>
      </p:sp>
      <p:sp>
        <p:nvSpPr>
          <p:cNvPr id="7" name="TextBox 6"/>
          <p:cNvSpPr txBox="1"/>
          <p:nvPr/>
        </p:nvSpPr>
        <p:spPr>
          <a:xfrm>
            <a:off x="4953000" y="6138446"/>
            <a:ext cx="1786451" cy="338554"/>
          </a:xfrm>
          <a:prstGeom prst="rect">
            <a:avLst/>
          </a:prstGeom>
          <a:noFill/>
        </p:spPr>
        <p:txBody>
          <a:bodyPr wrap="none" rtlCol="0">
            <a:spAutoFit/>
          </a:bodyPr>
          <a:lstStyle/>
          <a:p>
            <a:r>
              <a:rPr lang="en-US" sz="1600" dirty="0" smtClean="0">
                <a:latin typeface="Calibri" pitchFamily="34" charset="0"/>
              </a:rPr>
              <a:t>Source: </a:t>
            </a:r>
            <a:r>
              <a:rPr lang="en-US" sz="1600" dirty="0" err="1" smtClean="0">
                <a:latin typeface="Calibri" pitchFamily="34" charset="0"/>
              </a:rPr>
              <a:t>Adi</a:t>
            </a:r>
            <a:r>
              <a:rPr lang="en-US" sz="1600" dirty="0" smtClean="0">
                <a:latin typeface="Calibri" pitchFamily="34" charset="0"/>
              </a:rPr>
              <a:t> Shamir.</a:t>
            </a:r>
            <a:endParaRPr lang="en-US" sz="1600" dirty="0">
              <a:latin typeface="Calibri" pitchFamily="34" charset="0"/>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a:xfrm>
            <a:off x="381000" y="76200"/>
            <a:ext cx="8636000" cy="742950"/>
          </a:xfrm>
        </p:spPr>
        <p:txBody>
          <a:bodyPr/>
          <a:lstStyle/>
          <a:p>
            <a:r>
              <a:rPr lang="en-US" sz="3600" dirty="0" smtClean="0">
                <a:solidFill>
                  <a:schemeClr val="tx1"/>
                </a:solidFill>
              </a:rPr>
              <a:t>Applying this to low degree “black box”</a:t>
            </a:r>
            <a:endParaRPr lang="en-US" sz="3600" dirty="0">
              <a:solidFill>
                <a:schemeClr val="tx1"/>
              </a:solidFill>
            </a:endParaRPr>
          </a:p>
        </p:txBody>
      </p:sp>
      <p:sp>
        <p:nvSpPr>
          <p:cNvPr id="925699" name="Rectangle 3"/>
          <p:cNvSpPr>
            <a:spLocks noGrp="1" noChangeArrowheads="1"/>
          </p:cNvSpPr>
          <p:nvPr>
            <p:ph type="body" sz="half" idx="1"/>
          </p:nvPr>
        </p:nvSpPr>
        <p:spPr>
          <a:xfrm>
            <a:off x="381000" y="1187450"/>
            <a:ext cx="8359775" cy="4603750"/>
          </a:xfrm>
          <a:ln/>
        </p:spPr>
        <p:txBody>
          <a:bodyPr/>
          <a:lstStyle/>
          <a:p>
            <a:r>
              <a:rPr lang="en-US" sz="2400" dirty="0" smtClean="0"/>
              <a:t>Random polynomials of degree d are expected to have only </a:t>
            </a:r>
            <a:r>
              <a:rPr lang="en-US" sz="2400" dirty="0" err="1" smtClean="0"/>
              <a:t>maxterms</a:t>
            </a:r>
            <a:r>
              <a:rPr lang="en-US" sz="2400" dirty="0" smtClean="0"/>
              <a:t> of degree d-1. However, some polynomials have no </a:t>
            </a:r>
            <a:r>
              <a:rPr lang="en-US" sz="2400" dirty="0" err="1" smtClean="0"/>
              <a:t>maxterms</a:t>
            </a:r>
            <a:r>
              <a:rPr lang="en-US" sz="2400" dirty="0" smtClean="0"/>
              <a:t> and some </a:t>
            </a:r>
            <a:r>
              <a:rPr lang="en-US" sz="2400" dirty="0" err="1" smtClean="0"/>
              <a:t>maxterms</a:t>
            </a:r>
            <a:r>
              <a:rPr lang="en-US" sz="2400" dirty="0" smtClean="0"/>
              <a:t> can have considerably lower degrees.</a:t>
            </a:r>
          </a:p>
          <a:p>
            <a:r>
              <a:rPr lang="en-US" sz="2400" dirty="0" smtClean="0"/>
              <a:t>Even when P is huge, the linear </a:t>
            </a:r>
            <a:r>
              <a:rPr lang="en-US" sz="2400" dirty="0" err="1" smtClean="0"/>
              <a:t>superpoly</a:t>
            </a:r>
            <a:r>
              <a:rPr lang="en-US" sz="2400" dirty="0" smtClean="0"/>
              <a:t> of any </a:t>
            </a:r>
            <a:r>
              <a:rPr lang="en-US" sz="2400" dirty="0" err="1" smtClean="0"/>
              <a:t>maxterm</a:t>
            </a:r>
            <a:r>
              <a:rPr lang="en-US" sz="2400" dirty="0" smtClean="0"/>
              <a:t> t can be compactly represented.</a:t>
            </a:r>
          </a:p>
          <a:p>
            <a:r>
              <a:rPr lang="en-US" sz="2400" dirty="0" smtClean="0"/>
              <a:t>The master polynomial has about 2</a:t>
            </a:r>
            <a:r>
              <a:rPr lang="en-US" sz="2400" baseline="30000" dirty="0" smtClean="0"/>
              <a:t>200</a:t>
            </a:r>
            <a:r>
              <a:rPr lang="en-US" sz="2400" dirty="0" smtClean="0"/>
              <a:t> terms of degree at most 16 in 10,000 key and IV variables.</a:t>
            </a:r>
          </a:p>
          <a:p>
            <a:r>
              <a:rPr lang="en-US" sz="2400" dirty="0" smtClean="0"/>
              <a:t>Since P is sufficiently random, almost all the products of 15 IV variables are </a:t>
            </a:r>
            <a:r>
              <a:rPr lang="en-US" sz="2400" dirty="0" err="1" smtClean="0"/>
              <a:t>maxterms</a:t>
            </a:r>
            <a:r>
              <a:rPr lang="en-US" sz="2400" dirty="0" smtClean="0"/>
              <a:t> whose </a:t>
            </a:r>
            <a:r>
              <a:rPr lang="en-US" sz="2400" dirty="0" err="1" smtClean="0"/>
              <a:t>superpolys</a:t>
            </a:r>
            <a:r>
              <a:rPr lang="en-US" sz="2400" dirty="0" smtClean="0"/>
              <a:t> are linear combinations of the other variables</a:t>
            </a:r>
            <a:r>
              <a:rPr lang="en-US" sz="2400" dirty="0"/>
              <a:t>.</a:t>
            </a:r>
            <a:endParaRPr lang="en-US" sz="2400" dirty="0" smtClean="0"/>
          </a:p>
        </p:txBody>
      </p:sp>
      <p:sp>
        <p:nvSpPr>
          <p:cNvPr id="7" name="Date Placeholder 6"/>
          <p:cNvSpPr>
            <a:spLocks noGrp="1"/>
          </p:cNvSpPr>
          <p:nvPr>
            <p:ph type="dt" sz="half" idx="10"/>
          </p:nvPr>
        </p:nvSpPr>
        <p:spPr/>
        <p:txBody>
          <a:bodyPr/>
          <a:lstStyle/>
          <a:p>
            <a:pPr>
              <a:defRPr/>
            </a:pPr>
            <a:r>
              <a:rPr lang="en-US" smtClean="0"/>
              <a:t>JLM 20101208</a:t>
            </a:r>
            <a:endParaRPr lang="en-US"/>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49</a:t>
            </a:fld>
            <a:endParaRPr lang="en-US" dirty="0"/>
          </a:p>
        </p:txBody>
      </p:sp>
      <p:sp>
        <p:nvSpPr>
          <p:cNvPr id="6" name="TextBox 5"/>
          <p:cNvSpPr txBox="1"/>
          <p:nvPr/>
        </p:nvSpPr>
        <p:spPr>
          <a:xfrm>
            <a:off x="4953000" y="6138446"/>
            <a:ext cx="1786451" cy="338554"/>
          </a:xfrm>
          <a:prstGeom prst="rect">
            <a:avLst/>
          </a:prstGeom>
          <a:noFill/>
        </p:spPr>
        <p:txBody>
          <a:bodyPr wrap="none" rtlCol="0">
            <a:spAutoFit/>
          </a:bodyPr>
          <a:lstStyle/>
          <a:p>
            <a:r>
              <a:rPr lang="en-US" sz="1600" dirty="0" smtClean="0">
                <a:latin typeface="Calibri" pitchFamily="34" charset="0"/>
              </a:rPr>
              <a:t>Source: </a:t>
            </a:r>
            <a:r>
              <a:rPr lang="en-US" sz="1600" dirty="0" err="1" smtClean="0">
                <a:latin typeface="Calibri" pitchFamily="34" charset="0"/>
              </a:rPr>
              <a:t>Adi</a:t>
            </a:r>
            <a:r>
              <a:rPr lang="en-US" sz="1600" dirty="0" smtClean="0">
                <a:latin typeface="Calibri" pitchFamily="34" charset="0"/>
              </a:rPr>
              <a:t> Shamir.</a:t>
            </a:r>
            <a:endParaRPr lang="en-US" sz="1600" dirty="0">
              <a:latin typeface="Calibri"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JLM 20101208</a:t>
            </a:r>
            <a:endParaRPr lang="en-US"/>
          </a:p>
        </p:txBody>
      </p:sp>
      <p:sp>
        <p:nvSpPr>
          <p:cNvPr id="6" name="Slide Number Placeholder 5"/>
          <p:cNvSpPr>
            <a:spLocks noGrp="1"/>
          </p:cNvSpPr>
          <p:nvPr>
            <p:ph type="sldNum" sz="quarter" idx="12"/>
          </p:nvPr>
        </p:nvSpPr>
        <p:spPr/>
        <p:txBody>
          <a:bodyPr/>
          <a:lstStyle/>
          <a:p>
            <a:pPr>
              <a:defRPr/>
            </a:pPr>
            <a:fld id="{CE5DE7B3-1F50-470B-8AE9-FA6E5EDBFFA8}" type="slidenum">
              <a:rPr lang="en-US"/>
              <a:pPr>
                <a:defRPr/>
              </a:pPr>
              <a:t>5</a:t>
            </a:fld>
            <a:endParaRPr lang="en-US"/>
          </a:p>
        </p:txBody>
      </p:sp>
      <p:sp>
        <p:nvSpPr>
          <p:cNvPr id="263172" name="Rectangle 2"/>
          <p:cNvSpPr>
            <a:spLocks noGrp="1" noChangeArrowheads="1"/>
          </p:cNvSpPr>
          <p:nvPr>
            <p:ph type="title"/>
          </p:nvPr>
        </p:nvSpPr>
        <p:spPr>
          <a:xfrm>
            <a:off x="685800" y="76200"/>
            <a:ext cx="7772400" cy="762000"/>
          </a:xfrm>
        </p:spPr>
        <p:txBody>
          <a:bodyPr/>
          <a:lstStyle/>
          <a:p>
            <a:r>
              <a:rPr lang="en-US" altLang="zh-TW" sz="3600" dirty="0" smtClean="0">
                <a:ea typeface="PMingLiU" pitchFamily="18" charset="-120"/>
              </a:rPr>
              <a:t>Resultants and results involving them</a:t>
            </a:r>
          </a:p>
        </p:txBody>
      </p:sp>
      <p:sp>
        <p:nvSpPr>
          <p:cNvPr id="263173" name="Rectangle 3"/>
          <p:cNvSpPr>
            <a:spLocks noGrp="1" noChangeArrowheads="1"/>
          </p:cNvSpPr>
          <p:nvPr>
            <p:ph type="body" idx="1"/>
          </p:nvPr>
        </p:nvSpPr>
        <p:spPr>
          <a:xfrm>
            <a:off x="228600" y="1219200"/>
            <a:ext cx="8686800" cy="4648200"/>
          </a:xfrm>
        </p:spPr>
        <p:txBody>
          <a:bodyPr/>
          <a:lstStyle/>
          <a:p>
            <a:r>
              <a:rPr lang="en-US" sz="2000" b="1" u="sng" dirty="0" smtClean="0"/>
              <a:t>Theorem:</a:t>
            </a:r>
            <a:r>
              <a:rPr lang="en-US" sz="2000" dirty="0" smtClean="0"/>
              <a:t>  If f</a:t>
            </a:r>
            <a:r>
              <a:rPr lang="en-US" sz="2000" baseline="-25000" dirty="0" smtClean="0"/>
              <a:t>v</a:t>
            </a:r>
            <a:r>
              <a:rPr lang="en-US" sz="2000" dirty="0" smtClean="0"/>
              <a:t>(x)= </a:t>
            </a:r>
            <a:r>
              <a:rPr lang="en-US" sz="2000" dirty="0" err="1" smtClean="0"/>
              <a:t>v</a:t>
            </a:r>
            <a:r>
              <a:rPr lang="en-US" sz="2000" baseline="-25000" dirty="0" err="1" smtClean="0"/>
              <a:t>n</a:t>
            </a:r>
            <a:r>
              <a:rPr lang="en-US" sz="2000" dirty="0" err="1" smtClean="0"/>
              <a:t>x</a:t>
            </a:r>
            <a:r>
              <a:rPr lang="en-US" sz="2000" baseline="30000" dirty="0" err="1" smtClean="0"/>
              <a:t>n</a:t>
            </a:r>
            <a:r>
              <a:rPr lang="en-US" sz="2000" dirty="0" smtClean="0"/>
              <a:t>+…+v</a:t>
            </a:r>
            <a:r>
              <a:rPr lang="en-US" sz="2000" baseline="-25000" dirty="0" smtClean="0"/>
              <a:t>0</a:t>
            </a:r>
            <a:r>
              <a:rPr lang="en-US" sz="2000" dirty="0" smtClean="0"/>
              <a:t> and </a:t>
            </a:r>
            <a:r>
              <a:rPr lang="en-US" sz="2000" dirty="0" err="1" smtClean="0"/>
              <a:t>g</a:t>
            </a:r>
            <a:r>
              <a:rPr lang="en-US" sz="2000" baseline="-25000" dirty="0" err="1" smtClean="0"/>
              <a:t>w</a:t>
            </a:r>
            <a:r>
              <a:rPr lang="en-US" sz="2000" dirty="0" smtClean="0"/>
              <a:t>(x)= </a:t>
            </a:r>
            <a:r>
              <a:rPr lang="en-US" sz="2000" dirty="0" err="1" smtClean="0"/>
              <a:t>w</a:t>
            </a:r>
            <a:r>
              <a:rPr lang="en-US" sz="2000" baseline="-25000" dirty="0" err="1" smtClean="0"/>
              <a:t>m</a:t>
            </a:r>
            <a:r>
              <a:rPr lang="en-US" sz="2000" dirty="0" err="1" smtClean="0"/>
              <a:t>x</a:t>
            </a:r>
            <a:r>
              <a:rPr lang="en-US" sz="2000" baseline="30000" dirty="0" err="1" smtClean="0"/>
              <a:t>m</a:t>
            </a:r>
            <a:r>
              <a:rPr lang="en-US" sz="2000" dirty="0" smtClean="0"/>
              <a:t>+…+w</a:t>
            </a:r>
            <a:r>
              <a:rPr lang="en-US" sz="2000" baseline="-25000" dirty="0" smtClean="0"/>
              <a:t>0</a:t>
            </a:r>
            <a:r>
              <a:rPr lang="en-US" sz="2000" dirty="0" smtClean="0"/>
              <a:t>.  Then </a:t>
            </a:r>
          </a:p>
          <a:p>
            <a:pPr marL="857250" lvl="1" indent="-457200">
              <a:buFont typeface="+mj-lt"/>
              <a:buAutoNum type="arabicPeriod"/>
            </a:pPr>
            <a:r>
              <a:rPr lang="en-US" sz="2000" dirty="0" smtClean="0"/>
              <a:t> </a:t>
            </a:r>
            <a:r>
              <a:rPr lang="en-US" sz="2000" dirty="0" err="1" smtClean="0">
                <a:latin typeface="Math1"/>
              </a:rPr>
              <a:t>f</a:t>
            </a:r>
            <a:r>
              <a:rPr lang="en-US" sz="2000" baseline="-25000" dirty="0" err="1" smtClean="0">
                <a:latin typeface="Arial" pitchFamily="34" charset="0"/>
                <a:cs typeface="Arial" pitchFamily="34" charset="0"/>
              </a:rPr>
              <a:t>v,w</a:t>
            </a:r>
            <a:r>
              <a:rPr lang="en-US" sz="2000" dirty="0" smtClean="0">
                <a:latin typeface="Arial" pitchFamily="34" charset="0"/>
                <a:cs typeface="Arial" pitchFamily="34" charset="0"/>
              </a:rPr>
              <a:t>(x)</a:t>
            </a:r>
            <a:r>
              <a:rPr lang="en-US" sz="2000" dirty="0" smtClean="0">
                <a:latin typeface="Math1"/>
              </a:rPr>
              <a:t>, </a:t>
            </a:r>
            <a:r>
              <a:rPr lang="en-US" sz="2000" dirty="0" err="1" smtClean="0">
                <a:latin typeface="Math1"/>
              </a:rPr>
              <a:t>g</a:t>
            </a:r>
            <a:r>
              <a:rPr lang="en-US" sz="2000" baseline="-25000" dirty="0" err="1" smtClean="0">
                <a:latin typeface="Arial" pitchFamily="34" charset="0"/>
                <a:cs typeface="Arial" pitchFamily="34" charset="0"/>
              </a:rPr>
              <a:t>v,w</a:t>
            </a:r>
            <a:r>
              <a:rPr lang="en-US" sz="2000" dirty="0" smtClean="0">
                <a:latin typeface="Arial" pitchFamily="34" charset="0"/>
                <a:cs typeface="Arial" pitchFamily="34" charset="0"/>
              </a:rPr>
              <a:t>(x): </a:t>
            </a:r>
            <a:r>
              <a:rPr lang="en-US" sz="2000" dirty="0" err="1" smtClean="0">
                <a:latin typeface="Math1"/>
              </a:rPr>
              <a:t>f</a:t>
            </a:r>
            <a:r>
              <a:rPr lang="en-US" sz="2000" baseline="-25000" dirty="0" err="1" smtClean="0">
                <a:latin typeface="Arial" pitchFamily="34" charset="0"/>
                <a:cs typeface="Arial" pitchFamily="34" charset="0"/>
              </a:rPr>
              <a:t>v,w</a:t>
            </a:r>
            <a:r>
              <a:rPr lang="en-US" sz="2000" dirty="0" smtClean="0">
                <a:latin typeface="Arial" pitchFamily="34" charset="0"/>
                <a:cs typeface="Arial" pitchFamily="34" charset="0"/>
              </a:rPr>
              <a:t>(x)</a:t>
            </a:r>
            <a:r>
              <a:rPr lang="en-US" sz="2000" dirty="0" err="1" smtClean="0"/>
              <a:t>f</a:t>
            </a:r>
            <a:r>
              <a:rPr lang="en-US" sz="2000" baseline="-25000" dirty="0" err="1" smtClean="0"/>
              <a:t>v</a:t>
            </a:r>
            <a:r>
              <a:rPr lang="en-US" sz="2000" dirty="0" smtClean="0"/>
              <a:t>(x)+</a:t>
            </a:r>
            <a:r>
              <a:rPr lang="en-US" sz="2000" dirty="0" err="1" smtClean="0">
                <a:latin typeface="Math1"/>
              </a:rPr>
              <a:t>g</a:t>
            </a:r>
            <a:r>
              <a:rPr lang="en-US" sz="2000" baseline="-25000" dirty="0" err="1" smtClean="0">
                <a:latin typeface="Arial" pitchFamily="34" charset="0"/>
                <a:cs typeface="Arial" pitchFamily="34" charset="0"/>
              </a:rPr>
              <a:t>v,w</a:t>
            </a:r>
            <a:r>
              <a:rPr lang="en-US" sz="2000" dirty="0" smtClean="0">
                <a:latin typeface="Arial" pitchFamily="34" charset="0"/>
                <a:cs typeface="Arial" pitchFamily="34" charset="0"/>
              </a:rPr>
              <a:t>(x)</a:t>
            </a:r>
            <a:r>
              <a:rPr lang="en-US" sz="2000" dirty="0" err="1" smtClean="0"/>
              <a:t>g</a:t>
            </a:r>
            <a:r>
              <a:rPr lang="en-US" sz="2000" baseline="-25000" dirty="0" err="1" smtClean="0"/>
              <a:t>w</a:t>
            </a:r>
            <a:r>
              <a:rPr lang="en-US" sz="2000" dirty="0" smtClean="0"/>
              <a:t>(x)= R(</a:t>
            </a:r>
            <a:r>
              <a:rPr lang="en-US" sz="2000" dirty="0" err="1" smtClean="0"/>
              <a:t>v,w</a:t>
            </a:r>
            <a:r>
              <a:rPr lang="en-US" sz="2000" dirty="0" smtClean="0"/>
              <a:t>).</a:t>
            </a:r>
          </a:p>
          <a:p>
            <a:pPr marL="857250" lvl="1" indent="-457200">
              <a:buFont typeface="+mj-lt"/>
              <a:buAutoNum type="arabicPeriod"/>
            </a:pPr>
            <a:r>
              <a:rPr lang="en-US" sz="2000" dirty="0" smtClean="0"/>
              <a:t>R(</a:t>
            </a:r>
            <a:r>
              <a:rPr lang="en-US" sz="2000" dirty="0" err="1" smtClean="0"/>
              <a:t>v,w</a:t>
            </a:r>
            <a:r>
              <a:rPr lang="en-US" sz="2000" dirty="0" smtClean="0"/>
              <a:t>)=</a:t>
            </a:r>
            <a:r>
              <a:rPr lang="en-US" sz="2000" dirty="0" err="1" smtClean="0"/>
              <a:t>v</a:t>
            </a:r>
            <a:r>
              <a:rPr lang="en-US" sz="2000" baseline="-25000" dirty="0" err="1" smtClean="0"/>
              <a:t>n</a:t>
            </a:r>
            <a:r>
              <a:rPr lang="en-US" sz="2000" baseline="-25000" dirty="0" smtClean="0"/>
              <a:t> </a:t>
            </a:r>
            <a:r>
              <a:rPr lang="en-US" sz="2000" baseline="30000" dirty="0" err="1" smtClean="0"/>
              <a:t>m</a:t>
            </a:r>
            <a:r>
              <a:rPr lang="en-US" sz="2000" dirty="0" err="1" smtClean="0"/>
              <a:t>w</a:t>
            </a:r>
            <a:r>
              <a:rPr lang="en-US" sz="2000" baseline="-25000" dirty="0" err="1" smtClean="0"/>
              <a:t>m</a:t>
            </a:r>
            <a:r>
              <a:rPr lang="en-US" sz="2000" baseline="30000" dirty="0" err="1" smtClean="0"/>
              <a:t>n</a:t>
            </a:r>
            <a:r>
              <a:rPr lang="en-US" dirty="0" err="1" smtClean="0">
                <a:latin typeface="Math1Mono"/>
              </a:rPr>
              <a:t>∏</a:t>
            </a:r>
            <a:r>
              <a:rPr lang="en-US" sz="2000" baseline="-25000" dirty="0" err="1" smtClean="0"/>
              <a:t>l</a:t>
            </a:r>
            <a:r>
              <a:rPr lang="en-US" sz="2000" baseline="-25000" dirty="0" smtClean="0"/>
              <a:t>&lt;j</a:t>
            </a:r>
            <a:r>
              <a:rPr lang="en-US" sz="2000" dirty="0" smtClean="0"/>
              <a:t> (</a:t>
            </a:r>
            <a:r>
              <a:rPr lang="en-US" sz="2000" dirty="0" err="1" smtClean="0"/>
              <a:t>t</a:t>
            </a:r>
            <a:r>
              <a:rPr lang="en-US" sz="2000" baseline="-25000" dirty="0" err="1" smtClean="0"/>
              <a:t>i</a:t>
            </a:r>
            <a:r>
              <a:rPr lang="en-US" sz="2000" dirty="0" err="1" smtClean="0"/>
              <a:t>-u</a:t>
            </a:r>
            <a:r>
              <a:rPr lang="en-US" sz="2000" baseline="-25000" dirty="0" err="1" smtClean="0"/>
              <a:t>j</a:t>
            </a:r>
            <a:r>
              <a:rPr lang="en-US" sz="2000" dirty="0" smtClean="0"/>
              <a:t>), where </a:t>
            </a:r>
            <a:r>
              <a:rPr lang="en-US" sz="2000" dirty="0" err="1" smtClean="0"/>
              <a:t>t</a:t>
            </a:r>
            <a:r>
              <a:rPr lang="en-US" sz="2000" baseline="-25000" dirty="0" err="1" smtClean="0"/>
              <a:t>i</a:t>
            </a:r>
            <a:r>
              <a:rPr lang="en-US" sz="2000" dirty="0" smtClean="0"/>
              <a:t>, </a:t>
            </a:r>
            <a:r>
              <a:rPr lang="en-US" sz="2000" dirty="0" err="1" smtClean="0"/>
              <a:t>u</a:t>
            </a:r>
            <a:r>
              <a:rPr lang="en-US" sz="2000" baseline="-25000" dirty="0" err="1" smtClean="0"/>
              <a:t>j</a:t>
            </a:r>
            <a:r>
              <a:rPr lang="en-US" sz="2000" dirty="0" smtClean="0"/>
              <a:t> are roots of f</a:t>
            </a:r>
            <a:r>
              <a:rPr lang="en-US" sz="2000" baseline="-25000" dirty="0" smtClean="0"/>
              <a:t>v</a:t>
            </a:r>
            <a:r>
              <a:rPr lang="en-US" sz="2000" dirty="0" smtClean="0"/>
              <a:t>(x), </a:t>
            </a:r>
            <a:r>
              <a:rPr lang="en-US" sz="2000" dirty="0" err="1" smtClean="0"/>
              <a:t>g</a:t>
            </a:r>
            <a:r>
              <a:rPr lang="en-US" sz="2000" baseline="-25000" dirty="0" err="1" smtClean="0"/>
              <a:t>w</a:t>
            </a:r>
            <a:r>
              <a:rPr lang="en-US" sz="2000" dirty="0" smtClean="0"/>
              <a:t>(x) respectively.</a:t>
            </a:r>
          </a:p>
          <a:p>
            <a:pPr marL="857250" lvl="1" indent="-457200">
              <a:buFont typeface="+mj-lt"/>
              <a:buAutoNum type="arabicPeriod"/>
            </a:pPr>
            <a:r>
              <a:rPr lang="en-US" sz="2000" dirty="0" smtClean="0"/>
              <a:t>R(v, w) is 0 if and only if equations have common solution. </a:t>
            </a:r>
          </a:p>
          <a:p>
            <a:pPr marL="857250" lvl="1" indent="-457200">
              <a:buFont typeface="+mj-lt"/>
              <a:buAutoNum type="arabicPeriod"/>
            </a:pPr>
            <a:r>
              <a:rPr lang="en-US" sz="2000" dirty="0" smtClean="0"/>
              <a:t>Res(f</a:t>
            </a:r>
            <a:r>
              <a:rPr lang="en-US" sz="2000" baseline="-25000" dirty="0" smtClean="0"/>
              <a:t>1</a:t>
            </a:r>
            <a:r>
              <a:rPr lang="en-US" sz="2000" dirty="0" smtClean="0"/>
              <a:t>f</a:t>
            </a:r>
            <a:r>
              <a:rPr lang="en-US" sz="2000" baseline="-25000" dirty="0" smtClean="0"/>
              <a:t>2</a:t>
            </a:r>
            <a:r>
              <a:rPr lang="en-US" sz="2000" dirty="0" smtClean="0"/>
              <a:t>, </a:t>
            </a:r>
            <a:r>
              <a:rPr lang="en-US" sz="2000" dirty="0" err="1" smtClean="0"/>
              <a:t>g</a:t>
            </a:r>
            <a:r>
              <a:rPr lang="en-US" sz="2000" dirty="0" smtClean="0"/>
              <a:t>)= Res(f</a:t>
            </a:r>
            <a:r>
              <a:rPr lang="en-US" sz="2000" baseline="-25000" dirty="0" smtClean="0"/>
              <a:t>1</a:t>
            </a:r>
            <a:r>
              <a:rPr lang="en-US" sz="2000" dirty="0" smtClean="0"/>
              <a:t>,g) Res(f</a:t>
            </a:r>
            <a:r>
              <a:rPr lang="en-US" sz="2000" baseline="-25000" dirty="0" smtClean="0"/>
              <a:t>2</a:t>
            </a:r>
            <a:r>
              <a:rPr lang="en-US" sz="2000" dirty="0" smtClean="0"/>
              <a:t>,g)</a:t>
            </a:r>
          </a:p>
          <a:p>
            <a:pPr marL="857250" lvl="1" indent="-457200">
              <a:buNone/>
            </a:pPr>
            <a:endParaRPr lang="en-US" sz="2000" dirty="0" smtClean="0"/>
          </a:p>
          <a:p>
            <a:r>
              <a:rPr lang="en-US" sz="2000" b="1" u="sng" dirty="0" smtClean="0"/>
              <a:t>Theorem:</a:t>
            </a:r>
            <a:r>
              <a:rPr lang="en-US" sz="2000" dirty="0" smtClean="0"/>
              <a:t>   If f</a:t>
            </a:r>
            <a:r>
              <a:rPr lang="en-US" sz="2000" baseline="-25000" dirty="0" smtClean="0"/>
              <a:t>1</a:t>
            </a:r>
            <a:r>
              <a:rPr lang="en-US" sz="2000" dirty="0" smtClean="0"/>
              <a:t>,..., </a:t>
            </a:r>
            <a:r>
              <a:rPr lang="en-US" sz="2000" dirty="0" err="1" smtClean="0"/>
              <a:t>f</a:t>
            </a:r>
            <a:r>
              <a:rPr lang="en-US" sz="2000" baseline="-25000" dirty="0" err="1" smtClean="0"/>
              <a:t>r</a:t>
            </a:r>
            <a:r>
              <a:rPr lang="en-US" sz="2000" dirty="0" smtClean="0">
                <a:latin typeface="Math1Mono"/>
              </a:rPr>
              <a:t>𝝴</a:t>
            </a:r>
            <a:r>
              <a:rPr lang="en-US" sz="2000" dirty="0" smtClean="0"/>
              <a:t>F[x</a:t>
            </a:r>
            <a:r>
              <a:rPr lang="en-US" sz="2000" baseline="-25000" dirty="0" smtClean="0"/>
              <a:t>1</a:t>
            </a:r>
            <a:r>
              <a:rPr lang="en-US" sz="2000" dirty="0" smtClean="0"/>
              <a:t> …, </a:t>
            </a:r>
            <a:r>
              <a:rPr lang="en-US" sz="2000" dirty="0" err="1" smtClean="0"/>
              <a:t>x</a:t>
            </a:r>
            <a:r>
              <a:rPr lang="en-US" sz="2000" baseline="-25000" dirty="0" err="1" smtClean="0"/>
              <a:t>n</a:t>
            </a:r>
            <a:r>
              <a:rPr lang="en-US" sz="2000" dirty="0" smtClean="0"/>
              <a:t>] has no common zeros,</a:t>
            </a:r>
            <a:r>
              <a:rPr lang="en-US" sz="2000" dirty="0" smtClean="0">
                <a:latin typeface="Math1Mono"/>
              </a:rPr>
              <a:t> </a:t>
            </a:r>
            <a:r>
              <a:rPr lang="en-US" sz="2000" dirty="0" smtClean="0"/>
              <a:t>A</a:t>
            </a:r>
            <a:r>
              <a:rPr lang="en-US" sz="2000" baseline="-25000" dirty="0" smtClean="0"/>
              <a:t>1</a:t>
            </a:r>
            <a:r>
              <a:rPr lang="en-US" sz="2000" dirty="0" smtClean="0"/>
              <a:t>, ..., </a:t>
            </a:r>
            <a:r>
              <a:rPr lang="en-US" sz="2000" dirty="0" err="1" smtClean="0"/>
              <a:t>A</a:t>
            </a:r>
            <a:r>
              <a:rPr lang="en-US" sz="2000" baseline="-25000" dirty="0" err="1" smtClean="0"/>
              <a:t>r</a:t>
            </a:r>
            <a:r>
              <a:rPr lang="en-US" sz="2000" dirty="0" smtClean="0"/>
              <a:t> such that </a:t>
            </a:r>
            <a:r>
              <a:rPr lang="en-US" sz="2400" dirty="0" smtClean="0">
                <a:latin typeface="Math1Mono"/>
              </a:rPr>
              <a:t>∑</a:t>
            </a:r>
            <a:r>
              <a:rPr lang="en-US" sz="2000" baseline="-25000" dirty="0" err="1" smtClean="0">
                <a:latin typeface="Arial" pitchFamily="34" charset="0"/>
                <a:cs typeface="Arial" pitchFamily="34" charset="0"/>
              </a:rPr>
              <a:t>i</a:t>
            </a:r>
            <a:r>
              <a:rPr lang="en-US" sz="2000" dirty="0" smtClean="0">
                <a:latin typeface="Math1" pitchFamily="2" charset="2"/>
              </a:rPr>
              <a:t> </a:t>
            </a:r>
            <a:r>
              <a:rPr lang="en-US" sz="2000" dirty="0" err="1" smtClean="0"/>
              <a:t>A</a:t>
            </a:r>
            <a:r>
              <a:rPr lang="en-US" sz="2000" baseline="-25000" dirty="0" err="1" smtClean="0"/>
              <a:t>i</a:t>
            </a:r>
            <a:r>
              <a:rPr lang="en-US" sz="2000" dirty="0" err="1" smtClean="0"/>
              <a:t>f</a:t>
            </a:r>
            <a:r>
              <a:rPr lang="en-US" sz="2000" baseline="-25000" dirty="0" err="1" smtClean="0"/>
              <a:t>i</a:t>
            </a:r>
            <a:r>
              <a:rPr lang="en-US" sz="2000" dirty="0" smtClean="0"/>
              <a:t>=1. [This kind of thing should ring a bell.]</a:t>
            </a:r>
          </a:p>
          <a:p>
            <a:pPr>
              <a:buNone/>
            </a:pPr>
            <a:endParaRPr lang="en-US" sz="2000" dirty="0" smtClean="0"/>
          </a:p>
          <a:p>
            <a:r>
              <a:rPr lang="en-US" sz="2000" b="1" u="sng" dirty="0" err="1" smtClean="0"/>
              <a:t>Nullstellensatz</a:t>
            </a:r>
            <a:r>
              <a:rPr lang="en-US" sz="2000" b="1" u="sng" dirty="0" smtClean="0"/>
              <a:t>:</a:t>
            </a:r>
            <a:r>
              <a:rPr lang="en-US" sz="2000" dirty="0" smtClean="0"/>
              <a:t>  If f(x</a:t>
            </a:r>
            <a:r>
              <a:rPr lang="en-US" sz="2000" baseline="-25000" dirty="0" smtClean="0"/>
              <a:t>1</a:t>
            </a:r>
            <a:r>
              <a:rPr lang="en-US" sz="2000" dirty="0" smtClean="0"/>
              <a:t>, …, </a:t>
            </a:r>
            <a:r>
              <a:rPr lang="en-US" sz="2000" dirty="0" err="1" smtClean="0"/>
              <a:t>x</a:t>
            </a:r>
            <a:r>
              <a:rPr lang="en-US" sz="2000" baseline="-25000" dirty="0" err="1" smtClean="0"/>
              <a:t>n</a:t>
            </a:r>
            <a:r>
              <a:rPr lang="en-US" sz="2000" dirty="0" smtClean="0"/>
              <a:t>)</a:t>
            </a:r>
            <a:r>
              <a:rPr lang="en-US" sz="2000" dirty="0">
                <a:latin typeface="Math1Mono"/>
              </a:rPr>
              <a:t> 𝝴 </a:t>
            </a:r>
            <a:r>
              <a:rPr lang="en-US" sz="2000" dirty="0" smtClean="0"/>
              <a:t>F vanishes at all the common zeros of </a:t>
            </a:r>
            <a:r>
              <a:rPr lang="pt-BR" sz="2000" dirty="0" smtClean="0"/>
              <a:t>f</a:t>
            </a:r>
            <a:r>
              <a:rPr lang="en-US" sz="2000" baseline="-25000" dirty="0" smtClean="0"/>
              <a:t>1</a:t>
            </a:r>
            <a:r>
              <a:rPr lang="pt-BR" sz="2000" dirty="0" smtClean="0"/>
              <a:t>(x</a:t>
            </a:r>
            <a:r>
              <a:rPr lang="en-US" sz="2000" baseline="-25000" dirty="0" smtClean="0"/>
              <a:t>1</a:t>
            </a:r>
            <a:r>
              <a:rPr lang="pt-BR" sz="2000" dirty="0" smtClean="0"/>
              <a:t>, ..., x</a:t>
            </a:r>
            <a:r>
              <a:rPr lang="en-US" sz="2000" baseline="-25000" dirty="0" smtClean="0"/>
              <a:t>n</a:t>
            </a:r>
            <a:r>
              <a:rPr lang="pt-BR" sz="2000" dirty="0" smtClean="0"/>
              <a:t>), ..., f</a:t>
            </a:r>
            <a:r>
              <a:rPr lang="en-US" sz="2000" baseline="-25000" dirty="0" smtClean="0"/>
              <a:t>r</a:t>
            </a:r>
            <a:r>
              <a:rPr lang="pt-BR" sz="2000" dirty="0" smtClean="0"/>
              <a:t>(x</a:t>
            </a:r>
            <a:r>
              <a:rPr lang="en-US" sz="2000" baseline="-25000" dirty="0" smtClean="0"/>
              <a:t>1</a:t>
            </a:r>
            <a:r>
              <a:rPr lang="pt-BR" sz="2000" dirty="0" smtClean="0"/>
              <a:t>, ..., x</a:t>
            </a:r>
            <a:r>
              <a:rPr lang="en-US" sz="2000" baseline="-25000" dirty="0" smtClean="0"/>
              <a:t>n</a:t>
            </a:r>
            <a:r>
              <a:rPr lang="pt-BR" sz="2000" dirty="0" smtClean="0"/>
              <a:t>) </a:t>
            </a:r>
            <a:r>
              <a:rPr lang="en-US" sz="2000" dirty="0" smtClean="0"/>
              <a:t>in every extension of F, then </a:t>
            </a:r>
          </a:p>
          <a:p>
            <a:pPr>
              <a:buNone/>
            </a:pPr>
            <a:r>
              <a:rPr lang="en-US" sz="2000" dirty="0" smtClean="0"/>
              <a:t>     </a:t>
            </a:r>
            <a:r>
              <a:rPr lang="nl-NL" sz="2000" dirty="0" smtClean="0"/>
              <a:t>f</a:t>
            </a:r>
            <a:r>
              <a:rPr lang="nl-NL" sz="2000" baseline="-25000" dirty="0" smtClean="0"/>
              <a:t>k</a:t>
            </a:r>
            <a:r>
              <a:rPr lang="nl-NL" sz="2000" dirty="0" smtClean="0"/>
              <a:t>(x</a:t>
            </a:r>
            <a:r>
              <a:rPr lang="en-US" sz="2000" baseline="-25000" dirty="0" smtClean="0"/>
              <a:t> 1</a:t>
            </a:r>
            <a:r>
              <a:rPr lang="nl-NL" sz="2000" dirty="0" smtClean="0"/>
              <a:t>,</a:t>
            </a:r>
            <a:r>
              <a:rPr lang="en-US" sz="2000" dirty="0" smtClean="0"/>
              <a:t>…</a:t>
            </a:r>
            <a:r>
              <a:rPr lang="nl-NL" sz="2000" dirty="0" smtClean="0"/>
              <a:t>, x</a:t>
            </a:r>
            <a:r>
              <a:rPr lang="en-US" sz="2000" baseline="-25000" dirty="0" smtClean="0"/>
              <a:t>n</a:t>
            </a:r>
            <a:r>
              <a:rPr lang="nl-NL" sz="2000" dirty="0" smtClean="0"/>
              <a:t>)</a:t>
            </a:r>
            <a:r>
              <a:rPr lang="en-US" sz="2000" dirty="0">
                <a:latin typeface="Math1Mono"/>
              </a:rPr>
              <a:t> 𝝴 </a:t>
            </a:r>
            <a:r>
              <a:rPr lang="nl-NL" sz="2000" dirty="0" smtClean="0"/>
              <a:t>(f</a:t>
            </a:r>
            <a:r>
              <a:rPr lang="en-US" sz="2000" baseline="-25000" dirty="0" smtClean="0"/>
              <a:t> 1</a:t>
            </a:r>
            <a:r>
              <a:rPr lang="nl-NL" sz="2000" dirty="0" smtClean="0"/>
              <a:t>(x</a:t>
            </a:r>
            <a:r>
              <a:rPr lang="en-US" sz="2000" baseline="-25000" dirty="0" smtClean="0"/>
              <a:t> 1</a:t>
            </a:r>
            <a:r>
              <a:rPr lang="nl-NL" sz="2000" dirty="0" smtClean="0"/>
              <a:t>,..., x</a:t>
            </a:r>
            <a:r>
              <a:rPr lang="en-US" sz="2000" baseline="-25000" dirty="0" smtClean="0"/>
              <a:t> n</a:t>
            </a:r>
            <a:r>
              <a:rPr lang="nl-NL" sz="2000" dirty="0" smtClean="0"/>
              <a:t>), ..., </a:t>
            </a:r>
            <a:r>
              <a:rPr lang="en-US" sz="2000" dirty="0" smtClean="0"/>
              <a:t>f</a:t>
            </a:r>
            <a:r>
              <a:rPr lang="en-US" sz="2000" baseline="-25000" dirty="0" smtClean="0"/>
              <a:t> r</a:t>
            </a:r>
            <a:r>
              <a:rPr lang="en-US" sz="2000" dirty="0" smtClean="0"/>
              <a:t>(x</a:t>
            </a:r>
            <a:r>
              <a:rPr lang="en-US" sz="2000" baseline="-25000" dirty="0" smtClean="0"/>
              <a:t> 1</a:t>
            </a:r>
            <a:r>
              <a:rPr lang="en-US" sz="2000" dirty="0" smtClean="0"/>
              <a:t>, …, x</a:t>
            </a:r>
            <a:r>
              <a:rPr lang="en-US" sz="2000" baseline="-25000" dirty="0" smtClean="0"/>
              <a:t> n</a:t>
            </a:r>
            <a:r>
              <a:rPr lang="en-US" sz="2000" dirty="0" smtClean="0"/>
              <a:t>)) for some k.</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a:xfrm>
            <a:off x="304800" y="76200"/>
            <a:ext cx="8491538" cy="996950"/>
          </a:xfrm>
        </p:spPr>
        <p:txBody>
          <a:bodyPr/>
          <a:lstStyle/>
          <a:p>
            <a:r>
              <a:rPr lang="en-US" sz="3600" dirty="0">
                <a:solidFill>
                  <a:schemeClr val="tx1"/>
                </a:solidFill>
              </a:rPr>
              <a:t>Applying the cube attack to our full stream cipher </a:t>
            </a:r>
            <a:r>
              <a:rPr lang="en-US" sz="3600" dirty="0" smtClean="0">
                <a:solidFill>
                  <a:schemeClr val="tx1"/>
                </a:solidFill>
              </a:rPr>
              <a:t>example</a:t>
            </a:r>
            <a:endParaRPr lang="en-US" sz="3600" dirty="0">
              <a:solidFill>
                <a:schemeClr val="tx1"/>
              </a:solidFill>
            </a:endParaRPr>
          </a:p>
        </p:txBody>
      </p:sp>
      <p:sp>
        <p:nvSpPr>
          <p:cNvPr id="926723" name="Rectangle 3"/>
          <p:cNvSpPr>
            <a:spLocks noGrp="1" noChangeArrowheads="1"/>
          </p:cNvSpPr>
          <p:nvPr>
            <p:ph type="body" sz="half" idx="1"/>
          </p:nvPr>
        </p:nvSpPr>
        <p:spPr>
          <a:xfrm>
            <a:off x="465138" y="1560513"/>
            <a:ext cx="8099425" cy="4764087"/>
          </a:xfrm>
          <a:ln/>
        </p:spPr>
        <p:txBody>
          <a:bodyPr/>
          <a:lstStyle/>
          <a:p>
            <a:r>
              <a:rPr lang="en-US" sz="2400" dirty="0" smtClean="0"/>
              <a:t>The </a:t>
            </a:r>
            <a:r>
              <a:rPr lang="en-US" sz="2400" dirty="0"/>
              <a:t>master polynomial has about </a:t>
            </a:r>
            <a:r>
              <a:rPr lang="en-US" sz="2400" dirty="0">
                <a:solidFill>
                  <a:schemeClr val="hlink"/>
                </a:solidFill>
              </a:rPr>
              <a:t>2</a:t>
            </a:r>
            <a:r>
              <a:rPr lang="en-US" sz="2400" baseline="30000" dirty="0">
                <a:solidFill>
                  <a:schemeClr val="hlink"/>
                </a:solidFill>
              </a:rPr>
              <a:t>200</a:t>
            </a:r>
            <a:r>
              <a:rPr lang="en-US" sz="2400" dirty="0"/>
              <a:t> terms of degree at most </a:t>
            </a:r>
            <a:r>
              <a:rPr lang="en-US" sz="2400" dirty="0">
                <a:solidFill>
                  <a:schemeClr val="hlink"/>
                </a:solidFill>
              </a:rPr>
              <a:t>16</a:t>
            </a:r>
            <a:r>
              <a:rPr lang="en-US" sz="2400" dirty="0"/>
              <a:t> in </a:t>
            </a:r>
            <a:r>
              <a:rPr lang="en-US" sz="2400" dirty="0">
                <a:solidFill>
                  <a:schemeClr val="hlink"/>
                </a:solidFill>
              </a:rPr>
              <a:t>10,000</a:t>
            </a:r>
            <a:r>
              <a:rPr lang="en-US" sz="2400" dirty="0"/>
              <a:t> key and IV </a:t>
            </a:r>
            <a:r>
              <a:rPr lang="en-US" sz="2400" dirty="0" smtClean="0"/>
              <a:t>variables.  Since </a:t>
            </a:r>
            <a:r>
              <a:rPr lang="en-US" sz="2400" dirty="0"/>
              <a:t>P is sufficiently random, almost all the products of </a:t>
            </a:r>
            <a:r>
              <a:rPr lang="en-US" sz="2400" dirty="0">
                <a:solidFill>
                  <a:schemeClr val="hlink"/>
                </a:solidFill>
              </a:rPr>
              <a:t>15 IV variables</a:t>
            </a:r>
            <a:r>
              <a:rPr lang="en-US" sz="2400" dirty="0"/>
              <a:t> are </a:t>
            </a:r>
            <a:r>
              <a:rPr lang="en-US" sz="2400" dirty="0" err="1"/>
              <a:t>maxterms</a:t>
            </a:r>
            <a:r>
              <a:rPr lang="en-US" sz="2400" dirty="0"/>
              <a:t> whose </a:t>
            </a:r>
            <a:r>
              <a:rPr lang="en-US" sz="2400" dirty="0" err="1"/>
              <a:t>superpolys</a:t>
            </a:r>
            <a:r>
              <a:rPr lang="en-US" sz="2400" dirty="0"/>
              <a:t> are linear combinations of the other </a:t>
            </a:r>
            <a:r>
              <a:rPr lang="en-US" sz="2400" dirty="0" smtClean="0"/>
              <a:t>variables.</a:t>
            </a:r>
          </a:p>
          <a:p>
            <a:r>
              <a:rPr lang="en-US" sz="2400" dirty="0" smtClean="0"/>
              <a:t>How much data</a:t>
            </a:r>
          </a:p>
          <a:p>
            <a:pPr lvl="1"/>
            <a:r>
              <a:rPr lang="en-US" sz="2400" dirty="0" smtClean="0"/>
              <a:t>There are 15,504 possible terms of degree 15 defined by the least significant 20 bits of the IV and more than 10,000 of them are </a:t>
            </a:r>
            <a:r>
              <a:rPr lang="en-US" sz="2400" dirty="0" err="1" smtClean="0"/>
              <a:t>maxterms</a:t>
            </a:r>
            <a:r>
              <a:rPr lang="en-US" sz="2400" dirty="0" smtClean="0"/>
              <a:t> which yield linear equations in the 10,000 key variables</a:t>
            </a:r>
            <a:endParaRPr lang="en-US" sz="2400" baseline="-25000" dirty="0" smtClean="0"/>
          </a:p>
          <a:p>
            <a:pPr lvl="2"/>
            <a:endParaRPr lang="en-US" sz="1600" dirty="0"/>
          </a:p>
        </p:txBody>
      </p:sp>
      <p:sp>
        <p:nvSpPr>
          <p:cNvPr id="7" name="Date Placeholder 6"/>
          <p:cNvSpPr>
            <a:spLocks noGrp="1"/>
          </p:cNvSpPr>
          <p:nvPr>
            <p:ph type="dt" sz="half" idx="10"/>
          </p:nvPr>
        </p:nvSpPr>
        <p:spPr/>
        <p:txBody>
          <a:bodyPr/>
          <a:lstStyle/>
          <a:p>
            <a:pPr>
              <a:defRPr/>
            </a:pPr>
            <a:r>
              <a:rPr lang="en-US" smtClean="0"/>
              <a:t>JLM 20101208</a:t>
            </a:r>
            <a:endParaRPr lang="en-US"/>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50</a:t>
            </a:fld>
            <a:endParaRPr lang="en-US"/>
          </a:p>
        </p:txBody>
      </p:sp>
      <p:sp>
        <p:nvSpPr>
          <p:cNvPr id="6" name="TextBox 5"/>
          <p:cNvSpPr txBox="1"/>
          <p:nvPr/>
        </p:nvSpPr>
        <p:spPr>
          <a:xfrm>
            <a:off x="4953000" y="6138446"/>
            <a:ext cx="1786451" cy="338554"/>
          </a:xfrm>
          <a:prstGeom prst="rect">
            <a:avLst/>
          </a:prstGeom>
          <a:noFill/>
        </p:spPr>
        <p:txBody>
          <a:bodyPr wrap="none" rtlCol="0">
            <a:spAutoFit/>
          </a:bodyPr>
          <a:lstStyle/>
          <a:p>
            <a:r>
              <a:rPr lang="en-US" sz="1600" dirty="0" smtClean="0">
                <a:latin typeface="Calibri" pitchFamily="34" charset="0"/>
              </a:rPr>
              <a:t>Source: </a:t>
            </a:r>
            <a:r>
              <a:rPr lang="en-US" sz="1600" dirty="0" err="1" smtClean="0">
                <a:latin typeface="Calibri" pitchFamily="34" charset="0"/>
              </a:rPr>
              <a:t>Adi</a:t>
            </a:r>
            <a:r>
              <a:rPr lang="en-US" sz="1600" dirty="0" smtClean="0">
                <a:latin typeface="Calibri" pitchFamily="34" charset="0"/>
              </a:rPr>
              <a:t> Shamir.</a:t>
            </a:r>
            <a:endParaRPr lang="en-US" sz="1600" dirty="0">
              <a:latin typeface="Calibri" pitchFamily="34" charset="0"/>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a:xfrm>
            <a:off x="203200" y="0"/>
            <a:ext cx="8940800" cy="742950"/>
          </a:xfrm>
        </p:spPr>
        <p:txBody>
          <a:bodyPr/>
          <a:lstStyle/>
          <a:p>
            <a:r>
              <a:rPr lang="en-US" sz="3600" dirty="0" smtClean="0">
                <a:solidFill>
                  <a:schemeClr val="tx1"/>
                </a:solidFill>
              </a:rPr>
              <a:t>Preprocessing Stage</a:t>
            </a:r>
            <a:endParaRPr lang="en-US" sz="3600" dirty="0">
              <a:solidFill>
                <a:schemeClr val="tx1"/>
              </a:solidFill>
            </a:endParaRPr>
          </a:p>
        </p:txBody>
      </p:sp>
      <p:sp>
        <p:nvSpPr>
          <p:cNvPr id="960515" name="Rectangle 3"/>
          <p:cNvSpPr>
            <a:spLocks noGrp="1" noChangeArrowheads="1"/>
          </p:cNvSpPr>
          <p:nvPr>
            <p:ph type="body" sz="half" idx="1"/>
          </p:nvPr>
        </p:nvSpPr>
        <p:spPr>
          <a:xfrm>
            <a:off x="304800" y="1143001"/>
            <a:ext cx="8529638" cy="4572000"/>
          </a:xfrm>
          <a:ln/>
        </p:spPr>
        <p:txBody>
          <a:bodyPr/>
          <a:lstStyle/>
          <a:p>
            <a:r>
              <a:rPr lang="en-US" sz="2400" dirty="0" smtClean="0"/>
              <a:t>During </a:t>
            </a:r>
            <a:r>
              <a:rPr lang="en-US" sz="2400" dirty="0"/>
              <a:t>preprocessing, the attacker is allowed to choose both the key and IV </a:t>
            </a:r>
            <a:r>
              <a:rPr lang="en-US" sz="2400" dirty="0" smtClean="0"/>
              <a:t>variables.</a:t>
            </a:r>
          </a:p>
          <a:p>
            <a:endParaRPr lang="en-US" sz="2400" dirty="0" smtClean="0"/>
          </a:p>
          <a:p>
            <a:r>
              <a:rPr lang="en-US" sz="2400" dirty="0" smtClean="0"/>
              <a:t>For each candidate </a:t>
            </a:r>
            <a:r>
              <a:rPr lang="en-US" sz="2400" dirty="0" err="1" smtClean="0"/>
              <a:t>maxterm</a:t>
            </a:r>
            <a:r>
              <a:rPr lang="en-US" sz="2400" dirty="0" smtClean="0"/>
              <a:t> </a:t>
            </a:r>
            <a:r>
              <a:rPr lang="en-US" sz="2400" dirty="0" smtClean="0">
                <a:solidFill>
                  <a:schemeClr val="hlink"/>
                </a:solidFill>
              </a:rPr>
              <a:t>t</a:t>
            </a:r>
            <a:r>
              <a:rPr lang="en-US" sz="2400" dirty="0" smtClean="0"/>
              <a:t>, the attacker chooses pairs of values for all the other variables X’ and X”, and verifies that the numerical values of the </a:t>
            </a:r>
            <a:r>
              <a:rPr lang="en-US" sz="2400" dirty="0" err="1" smtClean="0"/>
              <a:t>subcube</a:t>
            </a:r>
            <a:r>
              <a:rPr lang="en-US" sz="2400" dirty="0" smtClean="0"/>
              <a:t> sums satisfy the linearity test:  </a:t>
            </a:r>
            <a:r>
              <a:rPr lang="en-US" sz="2400" dirty="0" smtClean="0">
                <a:solidFill>
                  <a:schemeClr val="hlink"/>
                </a:solidFill>
              </a:rPr>
              <a:t>P</a:t>
            </a:r>
            <a:r>
              <a:rPr lang="en-US" sz="2400" baseline="-25000" dirty="0" smtClean="0">
                <a:solidFill>
                  <a:schemeClr val="hlink"/>
                </a:solidFill>
              </a:rPr>
              <a:t>t</a:t>
            </a:r>
            <a:r>
              <a:rPr lang="en-US" sz="2400" dirty="0" smtClean="0">
                <a:solidFill>
                  <a:schemeClr val="hlink"/>
                </a:solidFill>
              </a:rPr>
              <a:t>(X’)+P</a:t>
            </a:r>
            <a:r>
              <a:rPr lang="en-US" sz="2400" baseline="-25000" dirty="0" smtClean="0">
                <a:solidFill>
                  <a:schemeClr val="hlink"/>
                </a:solidFill>
              </a:rPr>
              <a:t>t</a:t>
            </a:r>
            <a:r>
              <a:rPr lang="en-US" sz="2400" dirty="0" smtClean="0">
                <a:solidFill>
                  <a:schemeClr val="hlink"/>
                </a:solidFill>
              </a:rPr>
              <a:t>(X”)= P</a:t>
            </a:r>
            <a:r>
              <a:rPr lang="en-US" sz="2400" baseline="-25000" dirty="0" smtClean="0">
                <a:solidFill>
                  <a:schemeClr val="hlink"/>
                </a:solidFill>
              </a:rPr>
              <a:t>t</a:t>
            </a:r>
            <a:r>
              <a:rPr lang="en-US" sz="2400" dirty="0" smtClean="0">
                <a:solidFill>
                  <a:schemeClr val="hlink"/>
                </a:solidFill>
              </a:rPr>
              <a:t>(X’+X”)+P</a:t>
            </a:r>
            <a:r>
              <a:rPr lang="en-US" sz="2400" baseline="-25000" dirty="0" smtClean="0">
                <a:solidFill>
                  <a:schemeClr val="hlink"/>
                </a:solidFill>
              </a:rPr>
              <a:t>t</a:t>
            </a:r>
            <a:r>
              <a:rPr lang="en-US" sz="2400" dirty="0" smtClean="0">
                <a:solidFill>
                  <a:schemeClr val="hlink"/>
                </a:solidFill>
              </a:rPr>
              <a:t>(0).</a:t>
            </a:r>
          </a:p>
          <a:p>
            <a:endParaRPr lang="en-US" sz="2400" dirty="0" smtClean="0">
              <a:solidFill>
                <a:schemeClr val="hlink"/>
              </a:solidFill>
            </a:endParaRPr>
          </a:p>
          <a:p>
            <a:r>
              <a:rPr lang="en-US" sz="2400" dirty="0" smtClean="0"/>
              <a:t>If the test succeeds multiple times, the attacker finds the actual linear </a:t>
            </a:r>
            <a:r>
              <a:rPr lang="en-US" sz="2400" dirty="0" err="1" smtClean="0"/>
              <a:t>superpoly</a:t>
            </a:r>
            <a:r>
              <a:rPr lang="en-US" sz="2400" dirty="0" smtClean="0"/>
              <a:t> by checking the numeric effect of flipping each key bit </a:t>
            </a:r>
            <a:r>
              <a:rPr lang="en-US" sz="2400" dirty="0" smtClean="0">
                <a:solidFill>
                  <a:schemeClr val="hlink"/>
                </a:solidFill>
              </a:rPr>
              <a:t>x</a:t>
            </a:r>
            <a:r>
              <a:rPr lang="en-US" sz="2400" baseline="-25000" dirty="0" smtClean="0">
                <a:solidFill>
                  <a:schemeClr val="hlink"/>
                </a:solidFill>
              </a:rPr>
              <a:t>i</a:t>
            </a:r>
            <a:r>
              <a:rPr lang="en-US" sz="2400" dirty="0" smtClean="0">
                <a:solidFill>
                  <a:schemeClr val="hlink"/>
                </a:solidFill>
              </a:rPr>
              <a:t>.</a:t>
            </a:r>
          </a:p>
          <a:p>
            <a:pPr>
              <a:buNone/>
            </a:pPr>
            <a:endParaRPr lang="en-US" sz="2000" dirty="0" smtClean="0"/>
          </a:p>
          <a:p>
            <a:endParaRPr lang="en-US" sz="2400" dirty="0"/>
          </a:p>
        </p:txBody>
      </p:sp>
      <p:sp>
        <p:nvSpPr>
          <p:cNvPr id="7" name="Date Placeholder 6"/>
          <p:cNvSpPr>
            <a:spLocks noGrp="1"/>
          </p:cNvSpPr>
          <p:nvPr>
            <p:ph type="dt" sz="half" idx="10"/>
          </p:nvPr>
        </p:nvSpPr>
        <p:spPr/>
        <p:txBody>
          <a:bodyPr/>
          <a:lstStyle/>
          <a:p>
            <a:pPr>
              <a:defRPr/>
            </a:pPr>
            <a:r>
              <a:rPr lang="en-US" smtClean="0"/>
              <a:t>JLM 20101208</a:t>
            </a:r>
            <a:endParaRPr lang="en-US"/>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51</a:t>
            </a:fld>
            <a:endParaRPr lang="en-US"/>
          </a:p>
        </p:txBody>
      </p:sp>
      <p:sp>
        <p:nvSpPr>
          <p:cNvPr id="6" name="TextBox 5"/>
          <p:cNvSpPr txBox="1"/>
          <p:nvPr/>
        </p:nvSpPr>
        <p:spPr>
          <a:xfrm>
            <a:off x="4953000" y="6138446"/>
            <a:ext cx="1786451" cy="338554"/>
          </a:xfrm>
          <a:prstGeom prst="rect">
            <a:avLst/>
          </a:prstGeom>
          <a:noFill/>
        </p:spPr>
        <p:txBody>
          <a:bodyPr wrap="none" rtlCol="0">
            <a:spAutoFit/>
          </a:bodyPr>
          <a:lstStyle/>
          <a:p>
            <a:r>
              <a:rPr lang="en-US" sz="1600" dirty="0" smtClean="0">
                <a:latin typeface="Calibri" pitchFamily="34" charset="0"/>
              </a:rPr>
              <a:t>Source: </a:t>
            </a:r>
            <a:r>
              <a:rPr lang="en-US" sz="1600" dirty="0" err="1" smtClean="0">
                <a:latin typeface="Calibri" pitchFamily="34" charset="0"/>
              </a:rPr>
              <a:t>Adi</a:t>
            </a:r>
            <a:r>
              <a:rPr lang="en-US" sz="1600" dirty="0" smtClean="0">
                <a:latin typeface="Calibri" pitchFamily="34" charset="0"/>
              </a:rPr>
              <a:t> Shamir.</a:t>
            </a:r>
            <a:endParaRPr lang="en-US" sz="1600" dirty="0">
              <a:latin typeface="Calibri" pitchFamily="34" charset="0"/>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a:xfrm>
            <a:off x="434975" y="76200"/>
            <a:ext cx="8491538" cy="742950"/>
          </a:xfrm>
        </p:spPr>
        <p:txBody>
          <a:bodyPr/>
          <a:lstStyle/>
          <a:p>
            <a:r>
              <a:rPr lang="en-US" sz="3600" dirty="0" smtClean="0">
                <a:solidFill>
                  <a:schemeClr val="tx1"/>
                </a:solidFill>
              </a:rPr>
              <a:t>When does attack succeed?</a:t>
            </a:r>
            <a:endParaRPr lang="en-US" sz="3600" dirty="0">
              <a:solidFill>
                <a:schemeClr val="tx1"/>
              </a:solidFill>
            </a:endParaRPr>
          </a:p>
        </p:txBody>
      </p:sp>
      <p:sp>
        <p:nvSpPr>
          <p:cNvPr id="949251" name="Rectangle 3"/>
          <p:cNvSpPr>
            <a:spLocks noGrp="1" noChangeArrowheads="1"/>
          </p:cNvSpPr>
          <p:nvPr>
            <p:ph type="body" sz="half" idx="1"/>
          </p:nvPr>
        </p:nvSpPr>
        <p:spPr>
          <a:xfrm>
            <a:off x="304800" y="1219200"/>
            <a:ext cx="8382000" cy="5051425"/>
          </a:xfrm>
          <a:ln/>
        </p:spPr>
        <p:txBody>
          <a:bodyPr/>
          <a:lstStyle/>
          <a:p>
            <a:r>
              <a:rPr lang="en-US" sz="2400" dirty="0"/>
              <a:t>The attack is provably successful </a:t>
            </a:r>
            <a:r>
              <a:rPr lang="en-US" sz="2400" dirty="0" smtClean="0"/>
              <a:t>against sufficiently </a:t>
            </a:r>
            <a:r>
              <a:rPr lang="en-US" sz="2400" dirty="0"/>
              <a:t>random multivariate polynomials in which:</a:t>
            </a:r>
          </a:p>
          <a:p>
            <a:pPr lvl="1"/>
            <a:r>
              <a:rPr lang="en-US" sz="2000" dirty="0"/>
              <a:t>Each term occurs with probability 0.5</a:t>
            </a:r>
          </a:p>
          <a:p>
            <a:pPr lvl="1"/>
            <a:r>
              <a:rPr lang="en-US" sz="2000" dirty="0"/>
              <a:t>Each term of maximum degree d occurs with probability 0.5</a:t>
            </a:r>
          </a:p>
          <a:p>
            <a:pPr lvl="1"/>
            <a:r>
              <a:rPr lang="en-US" sz="2000" dirty="0"/>
              <a:t>Each term containing one x</a:t>
            </a:r>
            <a:r>
              <a:rPr lang="en-US" sz="2000" baseline="-25000" dirty="0"/>
              <a:t>i</a:t>
            </a:r>
            <a:r>
              <a:rPr lang="en-US" sz="2000" dirty="0"/>
              <a:t> variable and d-1 </a:t>
            </a:r>
            <a:r>
              <a:rPr lang="en-US" sz="2000" dirty="0" err="1"/>
              <a:t>v</a:t>
            </a:r>
            <a:r>
              <a:rPr lang="en-US" sz="2000" baseline="-25000" dirty="0" err="1"/>
              <a:t>j</a:t>
            </a:r>
            <a:r>
              <a:rPr lang="en-US" sz="2000" dirty="0"/>
              <a:t> variables occurs with probability 0.5</a:t>
            </a:r>
          </a:p>
          <a:p>
            <a:pPr lvl="1"/>
            <a:endParaRPr lang="en-US" sz="2000" baseline="-25000" dirty="0"/>
          </a:p>
          <a:p>
            <a:r>
              <a:rPr lang="en-US" sz="2400" dirty="0"/>
              <a:t>Polynomials representing cryptographic schemes are typically sufficiently </a:t>
            </a:r>
            <a:r>
              <a:rPr lang="en-US" sz="2400" dirty="0" smtClean="0"/>
              <a:t>random.</a:t>
            </a:r>
            <a:endParaRPr lang="en-US" sz="2400" dirty="0"/>
          </a:p>
        </p:txBody>
      </p:sp>
      <p:sp>
        <p:nvSpPr>
          <p:cNvPr id="7" name="Date Placeholder 6"/>
          <p:cNvSpPr>
            <a:spLocks noGrp="1"/>
          </p:cNvSpPr>
          <p:nvPr>
            <p:ph type="dt" sz="half" idx="10"/>
          </p:nvPr>
        </p:nvSpPr>
        <p:spPr/>
        <p:txBody>
          <a:bodyPr/>
          <a:lstStyle/>
          <a:p>
            <a:pPr>
              <a:defRPr/>
            </a:pPr>
            <a:r>
              <a:rPr lang="en-US" smtClean="0"/>
              <a:t>JLM 20101208</a:t>
            </a:r>
            <a:endParaRPr lang="en-US"/>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52</a:t>
            </a:fld>
            <a:endParaRPr lang="en-US"/>
          </a:p>
        </p:txBody>
      </p:sp>
      <p:sp>
        <p:nvSpPr>
          <p:cNvPr id="6" name="TextBox 5"/>
          <p:cNvSpPr txBox="1"/>
          <p:nvPr/>
        </p:nvSpPr>
        <p:spPr>
          <a:xfrm>
            <a:off x="4953000" y="6138446"/>
            <a:ext cx="1786451" cy="338554"/>
          </a:xfrm>
          <a:prstGeom prst="rect">
            <a:avLst/>
          </a:prstGeom>
          <a:noFill/>
        </p:spPr>
        <p:txBody>
          <a:bodyPr wrap="none" rtlCol="0">
            <a:spAutoFit/>
          </a:bodyPr>
          <a:lstStyle/>
          <a:p>
            <a:r>
              <a:rPr lang="en-US" sz="1600" dirty="0" smtClean="0">
                <a:latin typeface="Calibri" pitchFamily="34" charset="0"/>
              </a:rPr>
              <a:t>Source: </a:t>
            </a:r>
            <a:r>
              <a:rPr lang="en-US" sz="1600" dirty="0" err="1" smtClean="0">
                <a:latin typeface="Calibri" pitchFamily="34" charset="0"/>
              </a:rPr>
              <a:t>Adi</a:t>
            </a:r>
            <a:r>
              <a:rPr lang="en-US" sz="1600" dirty="0" smtClean="0">
                <a:latin typeface="Calibri" pitchFamily="34" charset="0"/>
              </a:rPr>
              <a:t> Shamir.</a:t>
            </a:r>
            <a:endParaRPr lang="en-US" sz="1600" dirty="0">
              <a:latin typeface="Calibri" pitchFamily="34" charset="0"/>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2"/>
          <p:cNvSpPr>
            <a:spLocks noGrp="1" noChangeArrowheads="1"/>
          </p:cNvSpPr>
          <p:nvPr>
            <p:ph type="title"/>
          </p:nvPr>
        </p:nvSpPr>
        <p:spPr>
          <a:xfrm>
            <a:off x="685800" y="228600"/>
            <a:ext cx="7772400" cy="990600"/>
          </a:xfrm>
        </p:spPr>
        <p:txBody>
          <a:bodyPr/>
          <a:lstStyle/>
          <a:p>
            <a:r>
              <a:rPr lang="en-US" sz="4000" smtClean="0"/>
              <a:t>End</a:t>
            </a:r>
          </a:p>
        </p:txBody>
      </p:sp>
      <p:sp>
        <p:nvSpPr>
          <p:cNvPr id="7" name="Date Placeholder 6"/>
          <p:cNvSpPr>
            <a:spLocks noGrp="1"/>
          </p:cNvSpPr>
          <p:nvPr>
            <p:ph type="dt" sz="half" idx="10"/>
          </p:nvPr>
        </p:nvSpPr>
        <p:spPr/>
        <p:txBody>
          <a:bodyPr/>
          <a:lstStyle/>
          <a:p>
            <a:pPr>
              <a:defRPr/>
            </a:pPr>
            <a:r>
              <a:rPr lang="en-US" smtClean="0"/>
              <a:t>JLM 20101208</a:t>
            </a:r>
            <a:endParaRPr lang="en-US"/>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53</a:t>
            </a:fld>
            <a:endParaRPr 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54</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smtClean="0"/>
              <a:t>Cryptanalysis</a:t>
            </a:r>
            <a:endParaRPr lang="en-US" sz="3600" dirty="0" smtClean="0"/>
          </a:p>
          <a:p>
            <a:pPr algn="ctr">
              <a:lnSpc>
                <a:spcPct val="80000"/>
              </a:lnSpc>
              <a:buFontTx/>
              <a:buNone/>
            </a:pPr>
            <a:endParaRPr lang="en-US" dirty="0" smtClean="0"/>
          </a:p>
          <a:p>
            <a:pPr algn="ctr">
              <a:lnSpc>
                <a:spcPct val="80000"/>
              </a:lnSpc>
              <a:buFontTx/>
              <a:buNone/>
            </a:pPr>
            <a:endParaRPr lang="en-US" dirty="0" smtClean="0"/>
          </a:p>
          <a:p>
            <a:pPr algn="ctr">
              <a:lnSpc>
                <a:spcPct val="80000"/>
              </a:lnSpc>
              <a:buFontTx/>
              <a:buNone/>
            </a:pPr>
            <a:r>
              <a:rPr lang="en-US" sz="3600" dirty="0" smtClean="0"/>
              <a:t>Boolean Functions</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smtClean="0">
                <a:latin typeface="Arial" charset="0"/>
              </a:rPr>
              <a:t>JohnManferdelli</a:t>
            </a:r>
            <a:r>
              <a:rPr lang="en-US" sz="2000" dirty="0">
                <a:latin typeface="Arial" charset="0"/>
              </a:rPr>
              <a:t>@hotmail.com</a:t>
            </a:r>
          </a:p>
        </p:txBody>
      </p:sp>
      <p:sp>
        <p:nvSpPr>
          <p:cNvPr id="16390" name="Text Box 1028"/>
          <p:cNvSpPr txBox="1">
            <a:spLocks noChangeArrowheads="1"/>
          </p:cNvSpPr>
          <p:nvPr/>
        </p:nvSpPr>
        <p:spPr bwMode="auto">
          <a:xfrm>
            <a:off x="304800" y="5638800"/>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smtClean="0">
                <a:latin typeface="Arial" charset="0"/>
              </a:rPr>
              <a:t>© 2004-2008, </a:t>
            </a:r>
            <a:r>
              <a:rPr lang="en-US" sz="1600" dirty="0">
                <a:latin typeface="Arial" charset="0"/>
              </a:rPr>
              <a:t>John </a:t>
            </a:r>
            <a:r>
              <a:rPr lang="en-US" sz="1600" dirty="0" smtClean="0">
                <a:latin typeface="Arial" charset="0"/>
              </a:rPr>
              <a:t>L. Manferdelli.</a:t>
            </a:r>
            <a:endParaRPr lang="en-US" sz="1600" dirty="0">
              <a:latin typeface="Arial" charset="0"/>
            </a:endParaRPr>
          </a:p>
          <a:p>
            <a:pPr algn="l"/>
            <a:r>
              <a:rPr lang="en-US" sz="1200" i="1" dirty="0" smtClean="0">
                <a:latin typeface="Arial" charset="0"/>
              </a:rPr>
              <a:t>This </a:t>
            </a:r>
            <a:r>
              <a:rPr lang="en-US" sz="1200" i="1" dirty="0">
                <a:latin typeface="Arial" charset="0"/>
              </a:rPr>
              <a:t>material is provided without warranty of any kind including, without limitation, warranty of non-infringement or suitability for any purpose.  This material is not guaranteed to be error free and is intended for instructional use only</a:t>
            </a:r>
            <a:r>
              <a:rPr lang="en-US" sz="1200" i="1" dirty="0" smtClean="0">
                <a:latin typeface="Arial" charset="0"/>
              </a:rPr>
              <a:t>.</a:t>
            </a:r>
          </a:p>
        </p:txBody>
      </p:sp>
      <p:sp>
        <p:nvSpPr>
          <p:cNvPr id="6" name="Date Placeholder 5"/>
          <p:cNvSpPr>
            <a:spLocks noGrp="1"/>
          </p:cNvSpPr>
          <p:nvPr>
            <p:ph type="dt" sz="half" idx="10"/>
          </p:nvPr>
        </p:nvSpPr>
        <p:spPr/>
        <p:txBody>
          <a:bodyPr/>
          <a:lstStyle/>
          <a:p>
            <a:pPr>
              <a:defRPr/>
            </a:pPr>
            <a:r>
              <a:rPr lang="en-US" smtClean="0"/>
              <a:t>JLM 20101222</a:t>
            </a:r>
            <a:endParaRPr 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55</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Cryptanalytic Motivation</a:t>
            </a:r>
          </a:p>
        </p:txBody>
      </p:sp>
      <p:sp>
        <p:nvSpPr>
          <p:cNvPr id="82949" name="Rectangle 3"/>
          <p:cNvSpPr>
            <a:spLocks noGrp="1" noChangeArrowheads="1"/>
          </p:cNvSpPr>
          <p:nvPr>
            <p:ph type="body" idx="1"/>
          </p:nvPr>
        </p:nvSpPr>
        <p:spPr>
          <a:xfrm>
            <a:off x="457200" y="1371600"/>
            <a:ext cx="8305800" cy="5257800"/>
          </a:xfrm>
        </p:spPr>
        <p:txBody>
          <a:bodyPr/>
          <a:lstStyle/>
          <a:p>
            <a:pPr>
              <a:lnSpc>
                <a:spcPct val="90000"/>
              </a:lnSpc>
            </a:pPr>
            <a:r>
              <a:rPr lang="en-US" sz="2000" dirty="0" smtClean="0"/>
              <a:t>Let E(</a:t>
            </a:r>
            <a:r>
              <a:rPr lang="en-US" sz="2000" b="1" dirty="0" smtClean="0"/>
              <a:t>k, p</a:t>
            </a:r>
            <a:r>
              <a:rPr lang="en-US" sz="2000" dirty="0" smtClean="0"/>
              <a:t>)= </a:t>
            </a:r>
            <a:r>
              <a:rPr lang="en-US" sz="2000" b="1" dirty="0" smtClean="0"/>
              <a:t>c</a:t>
            </a:r>
            <a:r>
              <a:rPr lang="en-US" sz="2000" dirty="0" smtClean="0"/>
              <a:t> be an enciphering operation and D(</a:t>
            </a:r>
            <a:r>
              <a:rPr lang="en-US" sz="2000" b="1" dirty="0" smtClean="0"/>
              <a:t>k, c</a:t>
            </a:r>
            <a:r>
              <a:rPr lang="en-US" sz="2000" dirty="0" smtClean="0"/>
              <a:t>)= </a:t>
            </a:r>
            <a:r>
              <a:rPr lang="en-US" sz="2000" b="1" dirty="0" smtClean="0"/>
              <a:t>p</a:t>
            </a:r>
            <a:r>
              <a:rPr lang="en-US" sz="2000" dirty="0" smtClean="0"/>
              <a:t> the corresponding deciphering operation with </a:t>
            </a:r>
            <a:r>
              <a:rPr lang="en-US" sz="2000" b="1" dirty="0" smtClean="0"/>
              <a:t>k</a:t>
            </a:r>
            <a:r>
              <a:rPr lang="en-US" sz="2000" dirty="0">
                <a:latin typeface="Math1Mono"/>
              </a:rPr>
              <a:t> 𝝴 </a:t>
            </a:r>
            <a:r>
              <a:rPr lang="en-US" sz="2000" dirty="0" smtClean="0"/>
              <a:t>GF(2)</a:t>
            </a:r>
            <a:r>
              <a:rPr lang="en-US" sz="2000" baseline="30000" dirty="0" smtClean="0"/>
              <a:t>k</a:t>
            </a:r>
            <a:r>
              <a:rPr lang="en-US" sz="2000" dirty="0" smtClean="0"/>
              <a:t> and </a:t>
            </a:r>
            <a:r>
              <a:rPr lang="en-US" sz="2000" b="1" dirty="0" smtClean="0"/>
              <a:t>p, c</a:t>
            </a:r>
            <a:r>
              <a:rPr lang="en-US" sz="2000" dirty="0" smtClean="0">
                <a:latin typeface="Math1Mono"/>
              </a:rPr>
              <a:t>𝝴</a:t>
            </a:r>
            <a:r>
              <a:rPr lang="en-US" sz="2000" dirty="0" smtClean="0"/>
              <a:t>GF(2)</a:t>
            </a:r>
            <a:r>
              <a:rPr lang="en-US" sz="2000" baseline="30000" dirty="0" smtClean="0"/>
              <a:t>n</a:t>
            </a:r>
            <a:r>
              <a:rPr lang="en-US" sz="2000" dirty="0" smtClean="0"/>
              <a:t>.   There are two canonical ways to “solve” the cryptanalytic problem for (E, D) under the chosen/corresponding plaintext attack:</a:t>
            </a:r>
          </a:p>
          <a:p>
            <a:pPr marL="857250" lvl="1" indent="-457200">
              <a:lnSpc>
                <a:spcPct val="90000"/>
              </a:lnSpc>
              <a:buFont typeface="+mj-lt"/>
              <a:buAutoNum type="arabicPeriod"/>
            </a:pPr>
            <a:r>
              <a:rPr lang="en-US" sz="2000" dirty="0" smtClean="0"/>
              <a:t>For fixed key, </a:t>
            </a:r>
            <a:r>
              <a:rPr lang="en-US" sz="2000" b="1" dirty="0" smtClean="0"/>
              <a:t>k</a:t>
            </a:r>
            <a:r>
              <a:rPr lang="en-US" sz="2000" dirty="0" smtClean="0"/>
              <a:t>, given corresponding plain and cipher-text pairs (</a:t>
            </a:r>
            <a:r>
              <a:rPr lang="en-US" sz="2000" b="1" dirty="0" smtClean="0"/>
              <a:t>p</a:t>
            </a:r>
            <a:r>
              <a:rPr lang="en-US" sz="2000" b="1" baseline="-25000" dirty="0" smtClean="0"/>
              <a:t>1</a:t>
            </a:r>
            <a:r>
              <a:rPr lang="en-US" sz="2000" b="1" dirty="0" smtClean="0"/>
              <a:t>, c</a:t>
            </a:r>
            <a:r>
              <a:rPr lang="en-US" sz="2000" b="1" baseline="-25000" dirty="0" smtClean="0"/>
              <a:t>1</a:t>
            </a:r>
            <a:r>
              <a:rPr lang="en-US" sz="2000" dirty="0" smtClean="0"/>
              <a:t>), (</a:t>
            </a:r>
            <a:r>
              <a:rPr lang="en-US" sz="2000" b="1" dirty="0" smtClean="0"/>
              <a:t>p</a:t>
            </a:r>
            <a:r>
              <a:rPr lang="en-US" sz="2000" b="1" baseline="-25000" dirty="0" smtClean="0"/>
              <a:t>2</a:t>
            </a:r>
            <a:r>
              <a:rPr lang="en-US" sz="2000" b="1" dirty="0" smtClean="0"/>
              <a:t>, c</a:t>
            </a:r>
            <a:r>
              <a:rPr lang="en-US" sz="2000" b="1" baseline="-25000" dirty="0" smtClean="0"/>
              <a:t>2</a:t>
            </a:r>
            <a:r>
              <a:rPr lang="en-US" sz="2000" dirty="0" smtClean="0"/>
              <a:t>), …, (</a:t>
            </a:r>
            <a:r>
              <a:rPr lang="en-US" sz="2000" b="1" dirty="0" smtClean="0"/>
              <a:t>p</a:t>
            </a:r>
            <a:r>
              <a:rPr lang="en-US" sz="2000" b="1" baseline="-25000" dirty="0" smtClean="0"/>
              <a:t>t</a:t>
            </a:r>
            <a:r>
              <a:rPr lang="en-US" sz="2000" b="1" dirty="0" smtClean="0"/>
              <a:t>, c</a:t>
            </a:r>
            <a:r>
              <a:rPr lang="en-US" sz="2000" b="1" baseline="-25000" dirty="0" smtClean="0"/>
              <a:t>t</a:t>
            </a:r>
            <a:r>
              <a:rPr lang="en-US" sz="2000" dirty="0" smtClean="0"/>
              <a:t>), find a function (program, procedure) which inverts E for an arbitrary cipher-text c.  That is, find g, such that g(</a:t>
            </a:r>
            <a:r>
              <a:rPr lang="en-US" sz="2000" b="1" dirty="0" smtClean="0"/>
              <a:t>c</a:t>
            </a:r>
            <a:r>
              <a:rPr lang="en-US" sz="2000" dirty="0" smtClean="0"/>
              <a:t>)=</a:t>
            </a:r>
            <a:r>
              <a:rPr lang="en-US" sz="2000" b="1" dirty="0" smtClean="0"/>
              <a:t>p</a:t>
            </a:r>
            <a:r>
              <a:rPr lang="en-US" sz="2000" dirty="0" smtClean="0"/>
              <a:t>, if E(</a:t>
            </a:r>
            <a:r>
              <a:rPr lang="en-US" sz="2000" b="1" dirty="0" smtClean="0"/>
              <a:t>k, p</a:t>
            </a:r>
            <a:r>
              <a:rPr lang="en-US" sz="2000" dirty="0" smtClean="0"/>
              <a:t>)= </a:t>
            </a:r>
            <a:r>
              <a:rPr lang="en-US" sz="2000" b="1" dirty="0" smtClean="0"/>
              <a:t>c</a:t>
            </a:r>
            <a:r>
              <a:rPr lang="en-US" sz="2000" dirty="0" smtClean="0"/>
              <a:t> . (“Find the inverse function”).</a:t>
            </a:r>
          </a:p>
          <a:p>
            <a:pPr marL="857250" lvl="1" indent="-457200">
              <a:lnSpc>
                <a:spcPct val="90000"/>
              </a:lnSpc>
              <a:buFont typeface="+mj-lt"/>
              <a:buAutoNum type="arabicPeriod"/>
            </a:pPr>
            <a:r>
              <a:rPr lang="en-US" sz="2000" dirty="0" smtClean="0"/>
              <a:t>Given corresponding plain and cipher-text pairs (</a:t>
            </a:r>
            <a:r>
              <a:rPr lang="en-US" sz="2000" b="1" dirty="0" smtClean="0"/>
              <a:t>p</a:t>
            </a:r>
            <a:r>
              <a:rPr lang="en-US" sz="2000" b="1" baseline="-25000" dirty="0" smtClean="0"/>
              <a:t>1</a:t>
            </a:r>
            <a:r>
              <a:rPr lang="en-US" sz="2000" b="1" dirty="0" smtClean="0"/>
              <a:t>, c</a:t>
            </a:r>
            <a:r>
              <a:rPr lang="en-US" sz="2000" b="1" baseline="-25000" dirty="0" smtClean="0"/>
              <a:t>1</a:t>
            </a:r>
            <a:r>
              <a:rPr lang="en-US" sz="2000" dirty="0" smtClean="0"/>
              <a:t>), (</a:t>
            </a:r>
            <a:r>
              <a:rPr lang="en-US" sz="2000" b="1" dirty="0" smtClean="0"/>
              <a:t>p</a:t>
            </a:r>
            <a:r>
              <a:rPr lang="en-US" sz="2000" b="1" baseline="-25000" dirty="0" smtClean="0"/>
              <a:t>2</a:t>
            </a:r>
            <a:r>
              <a:rPr lang="en-US" sz="2000" b="1" dirty="0" smtClean="0"/>
              <a:t>, c</a:t>
            </a:r>
            <a:r>
              <a:rPr lang="en-US" sz="2000" b="1" baseline="-25000" dirty="0" smtClean="0"/>
              <a:t>2</a:t>
            </a:r>
            <a:r>
              <a:rPr lang="en-US" sz="2000" dirty="0" smtClean="0"/>
              <a:t>), …, (</a:t>
            </a:r>
            <a:r>
              <a:rPr lang="en-US" sz="2000" b="1" dirty="0" smtClean="0"/>
              <a:t>p</a:t>
            </a:r>
            <a:r>
              <a:rPr lang="en-US" sz="2000" b="1" baseline="-25000" dirty="0" smtClean="0"/>
              <a:t>t</a:t>
            </a:r>
            <a:r>
              <a:rPr lang="en-US" sz="2000" b="1" dirty="0" smtClean="0"/>
              <a:t>, c</a:t>
            </a:r>
            <a:r>
              <a:rPr lang="en-US" sz="2000" b="1" baseline="-25000" dirty="0" smtClean="0"/>
              <a:t>t</a:t>
            </a:r>
            <a:r>
              <a:rPr lang="en-US" sz="2000" dirty="0" smtClean="0"/>
              <a:t>), find a function (program, procedure) that solves for </a:t>
            </a:r>
            <a:r>
              <a:rPr lang="en-US" sz="2000" b="1" dirty="0" smtClean="0"/>
              <a:t>k</a:t>
            </a:r>
            <a:r>
              <a:rPr lang="en-US" sz="2000" dirty="0" smtClean="0"/>
              <a:t>, that is, find h such that h((</a:t>
            </a:r>
            <a:r>
              <a:rPr lang="en-US" sz="2000" b="1" dirty="0" smtClean="0"/>
              <a:t>p</a:t>
            </a:r>
            <a:r>
              <a:rPr lang="en-US" sz="2000" b="1" baseline="-25000" dirty="0" smtClean="0"/>
              <a:t>1</a:t>
            </a:r>
            <a:r>
              <a:rPr lang="en-US" sz="2000" b="1" dirty="0" smtClean="0"/>
              <a:t>, c</a:t>
            </a:r>
            <a:r>
              <a:rPr lang="en-US" sz="2000" b="1" baseline="-25000" dirty="0" smtClean="0"/>
              <a:t>1</a:t>
            </a:r>
            <a:r>
              <a:rPr lang="en-US" sz="2000" dirty="0" smtClean="0"/>
              <a:t>), (</a:t>
            </a:r>
            <a:r>
              <a:rPr lang="en-US" sz="2000" b="1" dirty="0" smtClean="0"/>
              <a:t>p</a:t>
            </a:r>
            <a:r>
              <a:rPr lang="en-US" sz="2000" b="1" baseline="-25000" dirty="0" smtClean="0"/>
              <a:t>2</a:t>
            </a:r>
            <a:r>
              <a:rPr lang="en-US" sz="2000" b="1" dirty="0" smtClean="0"/>
              <a:t>, c</a:t>
            </a:r>
            <a:r>
              <a:rPr lang="en-US" sz="2000" b="1" baseline="-25000" dirty="0" smtClean="0"/>
              <a:t>2</a:t>
            </a:r>
            <a:r>
              <a:rPr lang="en-US" sz="2000" dirty="0" smtClean="0"/>
              <a:t>), …, (</a:t>
            </a:r>
            <a:r>
              <a:rPr lang="en-US" sz="2000" b="1" dirty="0" smtClean="0"/>
              <a:t>p</a:t>
            </a:r>
            <a:r>
              <a:rPr lang="en-US" sz="2000" b="1" baseline="-25000" dirty="0" smtClean="0"/>
              <a:t>t</a:t>
            </a:r>
            <a:r>
              <a:rPr lang="en-US" sz="2000" b="1" dirty="0" smtClean="0"/>
              <a:t>, c</a:t>
            </a:r>
            <a:r>
              <a:rPr lang="en-US" sz="2000" b="1" baseline="-25000" dirty="0" smtClean="0"/>
              <a:t>t</a:t>
            </a:r>
            <a:r>
              <a:rPr lang="en-US" sz="2000" dirty="0" smtClean="0"/>
              <a:t>))= </a:t>
            </a:r>
            <a:r>
              <a:rPr lang="en-US" sz="2000" b="1" dirty="0" smtClean="0"/>
              <a:t>k</a:t>
            </a:r>
            <a:r>
              <a:rPr lang="en-US" sz="2000" dirty="0" smtClean="0"/>
              <a:t>.   In the simplest case, find h such that if  E(h(</a:t>
            </a:r>
            <a:r>
              <a:rPr lang="en-US" sz="2000" b="1" dirty="0" err="1" smtClean="0"/>
              <a:t>p,c</a:t>
            </a:r>
            <a:r>
              <a:rPr lang="en-US" sz="2000" dirty="0" smtClean="0"/>
              <a:t>),</a:t>
            </a:r>
            <a:r>
              <a:rPr lang="en-US" sz="2000" b="1" dirty="0" smtClean="0"/>
              <a:t>p</a:t>
            </a:r>
            <a:r>
              <a:rPr lang="en-US" sz="2000" dirty="0" smtClean="0"/>
              <a:t>)-</a:t>
            </a:r>
            <a:r>
              <a:rPr lang="en-US" sz="2000" b="1" dirty="0" smtClean="0"/>
              <a:t>c</a:t>
            </a:r>
            <a:r>
              <a:rPr lang="en-US" sz="2000" dirty="0" smtClean="0"/>
              <a:t>=0. (“Find the implicit function”).</a:t>
            </a:r>
          </a:p>
          <a:p>
            <a:pPr marL="457200" indent="-457200">
              <a:lnSpc>
                <a:spcPct val="90000"/>
              </a:lnSpc>
            </a:pPr>
            <a:r>
              <a:rPr lang="en-US" sz="2000" dirty="0" smtClean="0"/>
              <a:t>Either provides a “full service” break subject to the computational efficiency of finding and applying h and g respectively.</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56</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The Real World</a:t>
            </a:r>
          </a:p>
        </p:txBody>
      </p:sp>
      <p:sp>
        <p:nvSpPr>
          <p:cNvPr id="82949" name="Rectangle 3"/>
          <p:cNvSpPr>
            <a:spLocks noGrp="1" noChangeArrowheads="1"/>
          </p:cNvSpPr>
          <p:nvPr>
            <p:ph type="body" idx="1"/>
          </p:nvPr>
        </p:nvSpPr>
        <p:spPr>
          <a:xfrm>
            <a:off x="457200" y="990600"/>
            <a:ext cx="8001000" cy="5257800"/>
          </a:xfrm>
        </p:spPr>
        <p:txBody>
          <a:bodyPr/>
          <a:lstStyle/>
          <a:p>
            <a:r>
              <a:rPr lang="en-US" sz="2400" b="1" dirty="0" smtClean="0"/>
              <a:t>Inverse Function Theorem: </a:t>
            </a:r>
            <a:r>
              <a:rPr lang="en-US" sz="2400" dirty="0" smtClean="0"/>
              <a:t>Suppose f : R</a:t>
            </a:r>
            <a:r>
              <a:rPr lang="en-US" sz="2400" baseline="30000" dirty="0" smtClean="0"/>
              <a:t>n</a:t>
            </a:r>
            <a:r>
              <a:rPr lang="en-US" sz="2400" dirty="0" smtClean="0"/>
              <a:t> </a:t>
            </a:r>
            <a:r>
              <a:rPr lang="en-US" sz="2400" dirty="0" smtClean="0">
                <a:sym typeface="Wingdings" pitchFamily="2" charset="2"/>
              </a:rPr>
              <a:t> </a:t>
            </a:r>
            <a:r>
              <a:rPr lang="en-US" sz="2400" dirty="0" smtClean="0"/>
              <a:t>R</a:t>
            </a:r>
            <a:r>
              <a:rPr lang="en-US" sz="2400" baseline="30000" dirty="0" smtClean="0"/>
              <a:t>n</a:t>
            </a:r>
            <a:r>
              <a:rPr lang="en-US" sz="2400" dirty="0" smtClean="0"/>
              <a:t> is continuously differentiable and |</a:t>
            </a:r>
            <a:r>
              <a:rPr lang="en-US" sz="2400" dirty="0" err="1" smtClean="0"/>
              <a:t>det</a:t>
            </a:r>
            <a:r>
              <a:rPr lang="en-US" sz="2400" dirty="0" smtClean="0"/>
              <a:t>(f’(a))|</a:t>
            </a:r>
            <a:r>
              <a:rPr lang="en-US" sz="2400" dirty="0" smtClean="0">
                <a:latin typeface="Math1Mono"/>
              </a:rPr>
              <a:t>≠</a:t>
            </a:r>
            <a:r>
              <a:rPr lang="en-US" sz="2400" dirty="0" smtClean="0"/>
              <a:t>0. </a:t>
            </a:r>
            <a:r>
              <a:rPr lang="en-US" sz="2400" dirty="0" err="1" smtClean="0"/>
              <a:t>V</a:t>
            </a:r>
            <a:r>
              <a:rPr lang="en-US" sz="2400" baseline="30000" dirty="0" err="1" smtClean="0"/>
              <a:t>open</a:t>
            </a:r>
            <a:r>
              <a:rPr lang="en-US" sz="2400" dirty="0" smtClean="0"/>
              <a:t>, </a:t>
            </a:r>
            <a:r>
              <a:rPr lang="en-US" sz="2400" dirty="0" err="1" smtClean="0"/>
              <a:t>W</a:t>
            </a:r>
            <a:r>
              <a:rPr lang="en-US" sz="2400" baseline="30000" dirty="0" err="1" smtClean="0"/>
              <a:t>open</a:t>
            </a:r>
            <a:r>
              <a:rPr lang="en-US" sz="2400" dirty="0" smtClean="0"/>
              <a:t> and f</a:t>
            </a:r>
            <a:r>
              <a:rPr lang="en-US" sz="2400" baseline="30000" dirty="0" smtClean="0"/>
              <a:t>-1</a:t>
            </a:r>
            <a:r>
              <a:rPr lang="en-US" sz="2400" dirty="0" smtClean="0"/>
              <a:t>, such that a</a:t>
            </a:r>
            <a:r>
              <a:rPr lang="en-US" sz="2400" dirty="0" smtClean="0">
                <a:latin typeface="Math1Mono"/>
              </a:rPr>
              <a:t>𝝴</a:t>
            </a:r>
            <a:r>
              <a:rPr lang="en-US" sz="2400" dirty="0" smtClean="0"/>
              <a:t>V, f(a)</a:t>
            </a:r>
            <a:r>
              <a:rPr lang="en-US" sz="2400" dirty="0">
                <a:latin typeface="Math1Mono"/>
              </a:rPr>
              <a:t> 𝝴 </a:t>
            </a:r>
            <a:r>
              <a:rPr lang="en-US" sz="2400" dirty="0" smtClean="0"/>
              <a:t>W and f</a:t>
            </a:r>
            <a:r>
              <a:rPr lang="en-US" sz="2400" baseline="30000" dirty="0" smtClean="0"/>
              <a:t>-1</a:t>
            </a:r>
            <a:r>
              <a:rPr lang="en-US" sz="2400" dirty="0" smtClean="0"/>
              <a:t>:W </a:t>
            </a:r>
            <a:r>
              <a:rPr lang="en-US" sz="2400" dirty="0" smtClean="0">
                <a:sym typeface="Wingdings" pitchFamily="2" charset="2"/>
              </a:rPr>
              <a:t></a:t>
            </a:r>
            <a:r>
              <a:rPr lang="en-US" sz="2400" dirty="0" smtClean="0"/>
              <a:t>V.  Further, f</a:t>
            </a:r>
            <a:r>
              <a:rPr lang="en-US" sz="2400" baseline="30000" dirty="0" smtClean="0"/>
              <a:t>-1</a:t>
            </a:r>
            <a:r>
              <a:rPr lang="en-US" sz="2400" dirty="0" smtClean="0"/>
              <a:t>(f(x))=x. </a:t>
            </a:r>
          </a:p>
          <a:p>
            <a:r>
              <a:rPr lang="en-US" sz="2400" b="1" dirty="0" smtClean="0"/>
              <a:t>Implicit Function Theorem: </a:t>
            </a:r>
            <a:r>
              <a:rPr lang="en-US" sz="2400" dirty="0" smtClean="0"/>
              <a:t>Suppose f:R</a:t>
            </a:r>
            <a:r>
              <a:rPr lang="en-US" sz="2400" baseline="30000" dirty="0" smtClean="0"/>
              <a:t>n</a:t>
            </a:r>
            <a:r>
              <a:rPr lang="en-US" sz="2400" dirty="0" smtClean="0"/>
              <a:t> x R</a:t>
            </a:r>
            <a:r>
              <a:rPr lang="en-US" sz="2400" baseline="30000" dirty="0" smtClean="0"/>
              <a:t>m</a:t>
            </a:r>
            <a:r>
              <a:rPr lang="en-US" sz="2400" dirty="0" smtClean="0"/>
              <a:t> </a:t>
            </a:r>
            <a:r>
              <a:rPr lang="en-US" sz="2400" dirty="0" smtClean="0">
                <a:sym typeface="Wingdings" pitchFamily="2" charset="2"/>
              </a:rPr>
              <a:t> </a:t>
            </a:r>
            <a:r>
              <a:rPr lang="en-US" sz="2400" dirty="0" smtClean="0"/>
              <a:t>R</a:t>
            </a:r>
            <a:r>
              <a:rPr lang="en-US" sz="2400" baseline="30000" dirty="0" smtClean="0"/>
              <a:t>n</a:t>
            </a:r>
            <a:r>
              <a:rPr lang="en-US" sz="2400" dirty="0" smtClean="0"/>
              <a:t> is continuously differentiable in an open set containing (a, b) and f(a, b) = 0 with M = (</a:t>
            </a:r>
            <a:r>
              <a:rPr lang="en-US" sz="2400" dirty="0" err="1" smtClean="0"/>
              <a:t>D</a:t>
            </a:r>
            <a:r>
              <a:rPr lang="en-US" sz="2400" baseline="-25000" dirty="0" err="1" smtClean="0"/>
              <a:t>n+j</a:t>
            </a:r>
            <a:r>
              <a:rPr lang="en-US" sz="2400" dirty="0" smtClean="0"/>
              <a:t>(f</a:t>
            </a:r>
            <a:r>
              <a:rPr lang="en-US" sz="2400" baseline="30000" dirty="0" smtClean="0"/>
              <a:t>i</a:t>
            </a:r>
            <a:r>
              <a:rPr lang="en-US" sz="2400" dirty="0" smtClean="0"/>
              <a:t>(a))) with 1</a:t>
            </a:r>
            <a:r>
              <a:rPr lang="en-US" sz="2400" dirty="0" smtClean="0">
                <a:latin typeface="Math1Mono"/>
              </a:rPr>
              <a:t>≦</a:t>
            </a:r>
            <a:r>
              <a:rPr lang="en-US" sz="2400" dirty="0" smtClean="0"/>
              <a:t>i, j</a:t>
            </a:r>
            <a:r>
              <a:rPr lang="en-US" sz="2400" dirty="0">
                <a:latin typeface="Math1Mono"/>
              </a:rPr>
              <a:t> ≦ </a:t>
            </a:r>
            <a:r>
              <a:rPr lang="en-US" sz="2400" dirty="0" smtClean="0"/>
              <a:t>m.  If </a:t>
            </a:r>
            <a:r>
              <a:rPr lang="en-US" sz="2400" dirty="0" err="1" smtClean="0"/>
              <a:t>det</a:t>
            </a:r>
            <a:r>
              <a:rPr lang="en-US" sz="2400" dirty="0" smtClean="0"/>
              <a:t>(M)</a:t>
            </a:r>
            <a:r>
              <a:rPr lang="en-US" sz="2400" dirty="0" smtClean="0">
                <a:latin typeface="Math1Mono"/>
              </a:rPr>
              <a:t>≠</a:t>
            </a:r>
            <a:r>
              <a:rPr lang="en-US" sz="2400" dirty="0" smtClean="0"/>
              <a:t>0, </a:t>
            </a:r>
            <a:r>
              <a:rPr lang="en-US" sz="2400" dirty="0" err="1" smtClean="0"/>
              <a:t>A</a:t>
            </a:r>
            <a:r>
              <a:rPr lang="en-US" sz="2400" baseline="30000" dirty="0" err="1" smtClean="0"/>
              <a:t>open</a:t>
            </a:r>
            <a:r>
              <a:rPr lang="en-US" sz="2400" dirty="0" err="1" smtClean="0">
                <a:latin typeface="Math1Mono"/>
              </a:rPr>
              <a:t>⊆</a:t>
            </a:r>
            <a:r>
              <a:rPr lang="en-US" sz="2400" dirty="0" err="1" smtClean="0"/>
              <a:t>R</a:t>
            </a:r>
            <a:r>
              <a:rPr lang="en-US" sz="2400" baseline="30000" dirty="0" err="1" smtClean="0"/>
              <a:t>n</a:t>
            </a:r>
            <a:r>
              <a:rPr lang="en-US" sz="2400" dirty="0" smtClean="0"/>
              <a:t> and </a:t>
            </a:r>
            <a:r>
              <a:rPr lang="en-US" sz="2400" dirty="0" err="1" smtClean="0"/>
              <a:t>B</a:t>
            </a:r>
            <a:r>
              <a:rPr lang="en-US" sz="2400" baseline="30000" dirty="0" err="1" smtClean="0"/>
              <a:t>open</a:t>
            </a:r>
            <a:r>
              <a:rPr lang="en-US" sz="2400" dirty="0">
                <a:latin typeface="Math1Mono"/>
              </a:rPr>
              <a:t> </a:t>
            </a:r>
            <a:r>
              <a:rPr lang="en-US" sz="2400" dirty="0" smtClean="0">
                <a:latin typeface="Math1Mono"/>
              </a:rPr>
              <a:t>⊆</a:t>
            </a:r>
            <a:r>
              <a:rPr lang="en-US" sz="2400" dirty="0" smtClean="0"/>
              <a:t>R</a:t>
            </a:r>
            <a:r>
              <a:rPr lang="en-US" sz="2400" baseline="30000" dirty="0" smtClean="0"/>
              <a:t>m</a:t>
            </a:r>
            <a:r>
              <a:rPr lang="en-US" sz="2400" dirty="0" smtClean="0"/>
              <a:t> with a</a:t>
            </a:r>
            <a:r>
              <a:rPr lang="en-US" sz="2400" dirty="0">
                <a:latin typeface="Math1Mono"/>
              </a:rPr>
              <a:t> 𝝴 </a:t>
            </a:r>
            <a:r>
              <a:rPr lang="en-US" sz="2400" dirty="0" smtClean="0"/>
              <a:t>A, b</a:t>
            </a:r>
            <a:r>
              <a:rPr lang="en-US" sz="2400" dirty="0">
                <a:latin typeface="Math1Mono"/>
              </a:rPr>
              <a:t> 𝝴 </a:t>
            </a:r>
            <a:r>
              <a:rPr lang="en-US" sz="2400" dirty="0" smtClean="0"/>
              <a:t>B such that </a:t>
            </a:r>
            <a:r>
              <a:rPr lang="en-US" sz="2400" dirty="0" smtClean="0">
                <a:latin typeface="Math1Mono"/>
              </a:rPr>
              <a:t>∃</a:t>
            </a:r>
            <a:r>
              <a:rPr lang="en-US" sz="2400" dirty="0" smtClean="0"/>
              <a:t>x</a:t>
            </a:r>
            <a:r>
              <a:rPr lang="en-US" sz="2400" dirty="0" smtClean="0">
                <a:latin typeface="Math1Mono"/>
              </a:rPr>
              <a:t> </a:t>
            </a:r>
            <a:r>
              <a:rPr lang="en-US" sz="2400" dirty="0">
                <a:latin typeface="Math1Mono"/>
              </a:rPr>
              <a:t>𝝴 </a:t>
            </a:r>
            <a:r>
              <a:rPr lang="en-US" sz="2400" dirty="0" smtClean="0"/>
              <a:t>A there is a unique g(x)</a:t>
            </a:r>
            <a:r>
              <a:rPr lang="en-US" sz="2400" dirty="0">
                <a:latin typeface="Math1Mono"/>
              </a:rPr>
              <a:t> 𝝴 </a:t>
            </a:r>
            <a:r>
              <a:rPr lang="en-US" sz="2400" dirty="0" smtClean="0"/>
              <a:t>B satisfying f(x, g(x))=0. </a:t>
            </a:r>
          </a:p>
          <a:p>
            <a:r>
              <a:rPr lang="en-US" sz="2400" i="1" dirty="0" smtClean="0"/>
              <a:t>Lesson: </a:t>
            </a:r>
            <a:r>
              <a:rPr lang="en-US" sz="2400" dirty="0" smtClean="0"/>
              <a:t>Differentiability and continuity make things simple in R.</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57</a:t>
            </a:fld>
            <a:endParaRPr lang="en-US" smtClean="0"/>
          </a:p>
        </p:txBody>
      </p:sp>
      <p:sp>
        <p:nvSpPr>
          <p:cNvPr id="82948" name="Rectangle 2"/>
          <p:cNvSpPr>
            <a:spLocks noGrp="1" noChangeArrowheads="1"/>
          </p:cNvSpPr>
          <p:nvPr>
            <p:ph type="title"/>
          </p:nvPr>
        </p:nvSpPr>
        <p:spPr>
          <a:xfrm>
            <a:off x="685800" y="152400"/>
            <a:ext cx="7772400" cy="914400"/>
          </a:xfrm>
        </p:spPr>
        <p:txBody>
          <a:bodyPr/>
          <a:lstStyle/>
          <a:p>
            <a:r>
              <a:rPr lang="en-US" sz="3600" dirty="0" smtClean="0"/>
              <a:t>Boolean Functions are different from real functions</a:t>
            </a:r>
          </a:p>
        </p:txBody>
      </p:sp>
      <p:sp>
        <p:nvSpPr>
          <p:cNvPr id="82949" name="Rectangle 3"/>
          <p:cNvSpPr>
            <a:spLocks noGrp="1" noChangeArrowheads="1"/>
          </p:cNvSpPr>
          <p:nvPr>
            <p:ph type="body" idx="1"/>
          </p:nvPr>
        </p:nvSpPr>
        <p:spPr>
          <a:xfrm>
            <a:off x="304800" y="1524000"/>
            <a:ext cx="8534400" cy="4572000"/>
          </a:xfrm>
        </p:spPr>
        <p:txBody>
          <a:bodyPr/>
          <a:lstStyle/>
          <a:p>
            <a:pPr marL="457200" indent="-457200">
              <a:lnSpc>
                <a:spcPct val="90000"/>
              </a:lnSpc>
              <a:buFont typeface="+mj-lt"/>
              <a:buAutoNum type="arabicPeriod"/>
            </a:pPr>
            <a:r>
              <a:rPr lang="en-US" sz="2000" dirty="0" smtClean="0"/>
              <a:t>The concept of differentiability is different in finite fields.</a:t>
            </a:r>
          </a:p>
          <a:p>
            <a:pPr marL="457200" indent="-457200">
              <a:lnSpc>
                <a:spcPct val="90000"/>
              </a:lnSpc>
              <a:buFont typeface="+mj-lt"/>
              <a:buAutoNum type="arabicPeriod"/>
            </a:pPr>
            <a:r>
              <a:rPr lang="en-US" sz="2000" dirty="0" smtClean="0"/>
              <a:t>Things change “discontinuously” so the existence proofs for the inverse and implicit function theorems don’t carry over from the real case.</a:t>
            </a:r>
          </a:p>
          <a:p>
            <a:pPr marL="457200" indent="-457200">
              <a:lnSpc>
                <a:spcPct val="90000"/>
              </a:lnSpc>
              <a:buFont typeface="+mj-lt"/>
              <a:buAutoNum type="arabicPeriod"/>
            </a:pPr>
            <a:r>
              <a:rPr lang="en-US" sz="2000" dirty="0" smtClean="0"/>
              <a:t>When inverses and implicit functions exist, they are not always easy to visualize because they are not continuous.</a:t>
            </a:r>
          </a:p>
          <a:p>
            <a:pPr marL="457200" indent="-457200">
              <a:lnSpc>
                <a:spcPct val="90000"/>
              </a:lnSpc>
              <a:buFont typeface="+mj-lt"/>
              <a:buAutoNum type="arabicPeriod"/>
            </a:pPr>
            <a:r>
              <a:rPr lang="en-US" sz="2000" dirty="0" smtClean="0"/>
              <a:t>All functions over finite fields can be represented as polynomials that is not true in the field of real numbers.</a:t>
            </a:r>
          </a:p>
          <a:p>
            <a:pPr marL="457200" indent="-457200">
              <a:lnSpc>
                <a:spcPct val="90000"/>
              </a:lnSpc>
              <a:buFont typeface="+mj-lt"/>
              <a:buAutoNum type="arabicPeriod"/>
            </a:pPr>
            <a:r>
              <a:rPr lang="en-US" sz="2000" dirty="0" smtClean="0"/>
              <a:t>We can, in principle, construct a finite set containing every possible </a:t>
            </a:r>
            <a:r>
              <a:rPr lang="en-US" sz="2000" dirty="0" err="1" smtClean="0"/>
              <a:t>boolean</a:t>
            </a:r>
            <a:r>
              <a:rPr lang="en-US" sz="2000" dirty="0" smtClean="0"/>
              <a:t> function (for a fixed number of input and output variables), so we can in principle answer existence questions by exhaustive search of this list.</a:t>
            </a:r>
          </a:p>
          <a:p>
            <a:pPr marL="457200" indent="-457200">
              <a:lnSpc>
                <a:spcPct val="90000"/>
              </a:lnSpc>
              <a:buFont typeface="+mj-lt"/>
              <a:buAutoNum type="arabicPeriod"/>
            </a:pPr>
            <a:r>
              <a:rPr lang="en-US" sz="2000" dirty="0" smtClean="0"/>
              <a:t>Constructing a “model” of how hard the inverse and implicit functions are to calculate is subtle in finite fields.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58</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But wait…</a:t>
            </a:r>
          </a:p>
        </p:txBody>
      </p:sp>
      <p:sp>
        <p:nvSpPr>
          <p:cNvPr id="82949" name="Rectangle 3"/>
          <p:cNvSpPr>
            <a:spLocks noGrp="1" noChangeArrowheads="1"/>
          </p:cNvSpPr>
          <p:nvPr>
            <p:ph type="body" idx="1"/>
          </p:nvPr>
        </p:nvSpPr>
        <p:spPr>
          <a:xfrm>
            <a:off x="457200" y="1524000"/>
            <a:ext cx="8305800" cy="4419600"/>
          </a:xfrm>
        </p:spPr>
        <p:txBody>
          <a:bodyPr/>
          <a:lstStyle/>
          <a:p>
            <a:pPr>
              <a:lnSpc>
                <a:spcPct val="90000"/>
              </a:lnSpc>
            </a:pPr>
            <a:r>
              <a:rPr lang="en-US" sz="2400" dirty="0" smtClean="0"/>
              <a:t>Not only “exact” solutions are useful.  Even functions which meet the conditions of the implicit inverse function or implicit function theorem with high probability are quite valuable.</a:t>
            </a:r>
          </a:p>
          <a:p>
            <a:pPr>
              <a:lnSpc>
                <a:spcPct val="90000"/>
              </a:lnSpc>
            </a:pPr>
            <a:endParaRPr lang="en-US" sz="2400" dirty="0" smtClean="0"/>
          </a:p>
          <a:p>
            <a:pPr>
              <a:lnSpc>
                <a:spcPct val="90000"/>
              </a:lnSpc>
            </a:pPr>
            <a:r>
              <a:rPr lang="en-US" sz="2400" dirty="0" smtClean="0"/>
              <a:t>Invariants or “constraints” of the form a</a:t>
            </a:r>
            <a:r>
              <a:rPr lang="en-US" sz="2400" baseline="-25000" dirty="0" smtClean="0"/>
              <a:t>1</a:t>
            </a:r>
            <a:r>
              <a:rPr lang="en-US" sz="2400" dirty="0" smtClean="0"/>
              <a:t>k</a:t>
            </a:r>
            <a:r>
              <a:rPr lang="en-US" sz="2400" baseline="-25000" dirty="0" smtClean="0"/>
              <a:t>1</a:t>
            </a:r>
            <a:r>
              <a:rPr lang="en-US" sz="2400" dirty="0" smtClean="0"/>
              <a:t> + … + </a:t>
            </a:r>
            <a:r>
              <a:rPr lang="en-US" sz="2400" dirty="0" err="1" smtClean="0"/>
              <a:t>a</a:t>
            </a:r>
            <a:r>
              <a:rPr lang="en-US" sz="2400" baseline="-25000" dirty="0" err="1" smtClean="0"/>
              <a:t>m</a:t>
            </a:r>
            <a:r>
              <a:rPr lang="en-US" sz="2400" dirty="0" err="1" smtClean="0"/>
              <a:t>k</a:t>
            </a:r>
            <a:r>
              <a:rPr lang="en-US" sz="2400" baseline="-25000" dirty="0" err="1" smtClean="0"/>
              <a:t>m</a:t>
            </a:r>
            <a:r>
              <a:rPr lang="en-US" sz="2400" dirty="0" smtClean="0"/>
              <a:t>= f(</a:t>
            </a:r>
            <a:r>
              <a:rPr lang="en-US" sz="2400" b="1" dirty="0" smtClean="0"/>
              <a:t>p, c</a:t>
            </a:r>
            <a:r>
              <a:rPr lang="en-US" sz="2400" dirty="0" smtClean="0"/>
              <a:t>) can help identify key bits even if they are right “slightly more frequently” than 1/2 .  This represents a correlation between key bits and plain/cipher bits.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59</a:t>
            </a:fld>
            <a:endParaRPr lang="en-US" smtClean="0"/>
          </a:p>
        </p:txBody>
      </p:sp>
      <p:sp>
        <p:nvSpPr>
          <p:cNvPr id="82948" name="Rectangle 2"/>
          <p:cNvSpPr>
            <a:spLocks noGrp="1" noChangeArrowheads="1"/>
          </p:cNvSpPr>
          <p:nvPr>
            <p:ph type="title"/>
          </p:nvPr>
        </p:nvSpPr>
        <p:spPr>
          <a:xfrm>
            <a:off x="457200" y="0"/>
            <a:ext cx="8229600" cy="1066800"/>
          </a:xfrm>
        </p:spPr>
        <p:txBody>
          <a:bodyPr/>
          <a:lstStyle/>
          <a:p>
            <a:r>
              <a:rPr lang="en-US" sz="3600" dirty="0" smtClean="0"/>
              <a:t>Simple examples of functional analysis</a:t>
            </a:r>
          </a:p>
        </p:txBody>
      </p:sp>
      <p:sp>
        <p:nvSpPr>
          <p:cNvPr id="82949" name="Rectangle 3"/>
          <p:cNvSpPr>
            <a:spLocks noGrp="1" noChangeArrowheads="1"/>
          </p:cNvSpPr>
          <p:nvPr>
            <p:ph type="body" idx="1"/>
          </p:nvPr>
        </p:nvSpPr>
        <p:spPr>
          <a:xfrm>
            <a:off x="457200" y="1371600"/>
            <a:ext cx="8305800" cy="4724400"/>
          </a:xfrm>
        </p:spPr>
        <p:txBody>
          <a:bodyPr/>
          <a:lstStyle/>
          <a:p>
            <a:pPr>
              <a:lnSpc>
                <a:spcPct val="90000"/>
              </a:lnSpc>
            </a:pPr>
            <a:r>
              <a:rPr lang="en-US" sz="2400" dirty="0" smtClean="0"/>
              <a:t>We’ve used these ideas before opportunistically:</a:t>
            </a:r>
          </a:p>
          <a:p>
            <a:pPr lvl="1">
              <a:lnSpc>
                <a:spcPct val="90000"/>
              </a:lnSpc>
            </a:pPr>
            <a:r>
              <a:rPr lang="en-US" sz="2400" dirty="0" smtClean="0"/>
              <a:t>Linear solution to cipher systems.</a:t>
            </a:r>
          </a:p>
          <a:p>
            <a:pPr lvl="1">
              <a:lnSpc>
                <a:spcPct val="90000"/>
              </a:lnSpc>
            </a:pPr>
            <a:r>
              <a:rPr lang="en-US" sz="2400" dirty="0" smtClean="0"/>
              <a:t>Reduction to parallel systems with independent keys or plaintext segments.</a:t>
            </a:r>
          </a:p>
          <a:p>
            <a:pPr lvl="1">
              <a:lnSpc>
                <a:spcPct val="90000"/>
              </a:lnSpc>
            </a:pPr>
            <a:r>
              <a:rPr lang="en-US" sz="2400" dirty="0" smtClean="0"/>
              <a:t>Solving sparse equations over “</a:t>
            </a:r>
            <a:r>
              <a:rPr lang="en-US" sz="2400" dirty="0" err="1" smtClean="0"/>
              <a:t>linearized</a:t>
            </a:r>
            <a:r>
              <a:rPr lang="en-US" sz="2400" dirty="0" smtClean="0"/>
              <a:t>” variables to obtain inverses.</a:t>
            </a:r>
          </a:p>
          <a:p>
            <a:pPr lvl="1">
              <a:lnSpc>
                <a:spcPct val="90000"/>
              </a:lnSpc>
            </a:pPr>
            <a:r>
              <a:rPr lang="en-US" sz="2400" dirty="0" smtClean="0"/>
              <a:t>Using invariants to reduce key space searches in both linear and differential cryptanalysis.</a:t>
            </a:r>
          </a:p>
          <a:p>
            <a:pPr lvl="1">
              <a:lnSpc>
                <a:spcPct val="90000"/>
              </a:lnSpc>
            </a:pPr>
            <a:endParaRPr lang="en-US" sz="2400" dirty="0" smtClean="0"/>
          </a:p>
          <a:p>
            <a:pPr>
              <a:lnSpc>
                <a:spcPct val="90000"/>
              </a:lnSpc>
            </a:pPr>
            <a:r>
              <a:rPr lang="en-US" sz="2400" dirty="0" smtClean="0"/>
              <a:t>Now its time for a more systematic examination.  This will allow us to completely determine inverse functions, implicit functions, correlations and invariant relationships.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JLM 20101208</a:t>
            </a:r>
            <a:endParaRPr lang="en-US"/>
          </a:p>
        </p:txBody>
      </p:sp>
      <p:sp>
        <p:nvSpPr>
          <p:cNvPr id="6" name="Slide Number Placeholder 5"/>
          <p:cNvSpPr>
            <a:spLocks noGrp="1"/>
          </p:cNvSpPr>
          <p:nvPr>
            <p:ph type="sldNum" sz="quarter" idx="12"/>
          </p:nvPr>
        </p:nvSpPr>
        <p:spPr/>
        <p:txBody>
          <a:bodyPr/>
          <a:lstStyle/>
          <a:p>
            <a:pPr>
              <a:defRPr/>
            </a:pPr>
            <a:fld id="{CE5DE7B3-1F50-470B-8AE9-FA6E5EDBFFA8}" type="slidenum">
              <a:rPr lang="en-US"/>
              <a:pPr>
                <a:defRPr/>
              </a:pPr>
              <a:t>6</a:t>
            </a:fld>
            <a:endParaRPr lang="en-US"/>
          </a:p>
        </p:txBody>
      </p:sp>
      <p:sp>
        <p:nvSpPr>
          <p:cNvPr id="263172" name="Rectangle 2"/>
          <p:cNvSpPr>
            <a:spLocks noGrp="1" noChangeArrowheads="1"/>
          </p:cNvSpPr>
          <p:nvPr>
            <p:ph type="title"/>
          </p:nvPr>
        </p:nvSpPr>
        <p:spPr>
          <a:xfrm>
            <a:off x="685800" y="0"/>
            <a:ext cx="7772400" cy="762000"/>
          </a:xfrm>
        </p:spPr>
        <p:txBody>
          <a:bodyPr/>
          <a:lstStyle/>
          <a:p>
            <a:r>
              <a:rPr lang="en-US" altLang="zh-TW" sz="3600" dirty="0" smtClean="0">
                <a:ea typeface="PMingLiU" pitchFamily="18" charset="-120"/>
              </a:rPr>
              <a:t>Proof of basic formula</a:t>
            </a:r>
          </a:p>
        </p:txBody>
      </p:sp>
      <p:graphicFrame>
        <p:nvGraphicFramePr>
          <p:cNvPr id="7" name="Table 6"/>
          <p:cNvGraphicFramePr>
            <a:graphicFrameLocks noGrp="1"/>
          </p:cNvGraphicFramePr>
          <p:nvPr/>
        </p:nvGraphicFramePr>
        <p:xfrm>
          <a:off x="685800" y="990600"/>
          <a:ext cx="1066800" cy="2966720"/>
        </p:xfrm>
        <a:graphic>
          <a:graphicData uri="http://schemas.openxmlformats.org/drawingml/2006/table">
            <a:tbl>
              <a:tblPr firstRow="1" bandRow="1">
                <a:tableStyleId>{5C22544A-7EE6-4342-B048-85BDC9FD1C3A}</a:tableStyleId>
              </a:tblPr>
              <a:tblGrid>
                <a:gridCol w="1066800"/>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tx1"/>
                          </a:solidFill>
                          <a:ea typeface="PMingLiU" pitchFamily="18" charset="-120"/>
                        </a:rPr>
                        <a:t>x</a:t>
                      </a:r>
                      <a:r>
                        <a:rPr lang="en-US" altLang="zh-TW" sz="1800" b="0" baseline="30000" dirty="0" smtClean="0">
                          <a:solidFill>
                            <a:schemeClr val="tx1"/>
                          </a:solidFill>
                          <a:ea typeface="PMingLiU" pitchFamily="18" charset="-120"/>
                        </a:rPr>
                        <a:t>m-1</a:t>
                      </a:r>
                      <a:r>
                        <a:rPr lang="en-US" altLang="zh-TW" sz="1800" b="0" dirty="0" smtClean="0">
                          <a:solidFill>
                            <a:schemeClr val="tx1"/>
                          </a:solidFill>
                          <a:ea typeface="PMingLiU" pitchFamily="18" charset="-120"/>
                        </a:rPr>
                        <a:t>f</a:t>
                      </a:r>
                      <a:r>
                        <a:rPr lang="en-US" altLang="zh-TW" sz="1800" b="0" baseline="-25000" dirty="0" smtClean="0">
                          <a:solidFill>
                            <a:schemeClr val="tx1"/>
                          </a:solidFill>
                          <a:ea typeface="PMingLiU" pitchFamily="18" charset="-120"/>
                        </a:rPr>
                        <a:t>v</a:t>
                      </a:r>
                      <a:r>
                        <a:rPr lang="en-US" altLang="zh-TW" sz="1800" b="0" dirty="0" smtClean="0">
                          <a:solidFill>
                            <a:schemeClr val="tx1"/>
                          </a:solidFill>
                          <a:ea typeface="PMingLiU" pitchFamily="18" charset="-120"/>
                        </a:rPr>
                        <a:t>(x)</a:t>
                      </a:r>
                      <a:endParaRPr lang="en-US" altLang="zh-TW" sz="1600" b="0" dirty="0" smtClean="0">
                        <a:solidFill>
                          <a:schemeClr val="tx1"/>
                        </a:solidFill>
                        <a:ea typeface="PMingLiU" pitchFamily="18" charset="-120"/>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800" dirty="0" smtClean="0">
                          <a:ea typeface="PMingLiU" pitchFamily="18" charset="-120"/>
                        </a:rPr>
                        <a:t>x</a:t>
                      </a:r>
                      <a:r>
                        <a:rPr lang="en-US" altLang="zh-TW" sz="1800" baseline="30000" dirty="0" smtClean="0">
                          <a:ea typeface="PMingLiU" pitchFamily="18" charset="-120"/>
                        </a:rPr>
                        <a:t>m-2</a:t>
                      </a:r>
                      <a:r>
                        <a:rPr lang="en-US" altLang="zh-TW" sz="1800" dirty="0" smtClean="0">
                          <a:ea typeface="PMingLiU" pitchFamily="18" charset="-120"/>
                        </a:rPr>
                        <a:t>f</a:t>
                      </a:r>
                      <a:r>
                        <a:rPr lang="en-US" altLang="zh-TW" sz="1800" baseline="-25000" dirty="0" smtClean="0">
                          <a:ea typeface="PMingLiU" pitchFamily="18" charset="-120"/>
                        </a:rPr>
                        <a:t>v</a:t>
                      </a:r>
                      <a:r>
                        <a:rPr lang="en-US" altLang="zh-TW" sz="1800" dirty="0" smtClean="0">
                          <a:ea typeface="PMingLiU" pitchFamily="18" charset="-120"/>
                        </a:rPr>
                        <a:t>(x)</a:t>
                      </a:r>
                      <a:endParaRPr lang="en-US" altLang="zh-TW" sz="1600" dirty="0" smtClean="0">
                        <a:ea typeface="PMingLiU" pitchFamily="18" charset="-120"/>
                      </a:endParaRPr>
                    </a:p>
                  </a:txBody>
                  <a:tcPr/>
                </a:tc>
              </a:tr>
              <a:tr h="370840">
                <a:tc>
                  <a:txBody>
                    <a:bodyPr/>
                    <a:lstStyle/>
                    <a:p>
                      <a:pPr algn="r"/>
                      <a:r>
                        <a:rPr lang="en-US" dirty="0" smtClean="0">
                          <a:solidFill>
                            <a:schemeClr val="tx1"/>
                          </a:solidFill>
                        </a:rPr>
                        <a:t>…</a:t>
                      </a:r>
                      <a:endParaRPr lang="en-US" dirty="0">
                        <a:solidFill>
                          <a:schemeClr val="tx1"/>
                        </a:solidFill>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800" dirty="0" smtClean="0">
                          <a:ea typeface="PMingLiU" pitchFamily="18" charset="-120"/>
                        </a:rPr>
                        <a:t>f</a:t>
                      </a:r>
                      <a:r>
                        <a:rPr lang="en-US" altLang="zh-TW" sz="1800" baseline="-25000" dirty="0" smtClean="0">
                          <a:ea typeface="PMingLiU" pitchFamily="18" charset="-120"/>
                        </a:rPr>
                        <a:t>v</a:t>
                      </a:r>
                      <a:r>
                        <a:rPr lang="en-US" altLang="zh-TW" sz="1800" dirty="0" smtClean="0">
                          <a:ea typeface="PMingLiU" pitchFamily="18" charset="-120"/>
                        </a:rPr>
                        <a:t>(x)</a:t>
                      </a:r>
                      <a:endParaRPr lang="en-US" dirty="0">
                        <a:solidFill>
                          <a:schemeClr val="tx1"/>
                        </a:solidFill>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800" dirty="0" smtClean="0">
                          <a:solidFill>
                            <a:schemeClr val="tx1"/>
                          </a:solidFill>
                          <a:ea typeface="PMingLiU" pitchFamily="18" charset="-120"/>
                        </a:rPr>
                        <a:t>x</a:t>
                      </a:r>
                      <a:r>
                        <a:rPr lang="en-US" altLang="zh-TW" sz="1800" baseline="30000" dirty="0" smtClean="0">
                          <a:solidFill>
                            <a:schemeClr val="tx1"/>
                          </a:solidFill>
                          <a:ea typeface="PMingLiU" pitchFamily="18" charset="-120"/>
                        </a:rPr>
                        <a:t>n-1</a:t>
                      </a:r>
                      <a:r>
                        <a:rPr lang="en-US" altLang="zh-TW" sz="1800" dirty="0" smtClean="0">
                          <a:solidFill>
                            <a:schemeClr val="tx1"/>
                          </a:solidFill>
                          <a:ea typeface="PMingLiU" pitchFamily="18" charset="-120"/>
                        </a:rPr>
                        <a:t>g</a:t>
                      </a:r>
                      <a:r>
                        <a:rPr lang="en-US" altLang="zh-TW" sz="1800" baseline="-25000" dirty="0" smtClean="0">
                          <a:solidFill>
                            <a:schemeClr val="tx1"/>
                          </a:solidFill>
                          <a:ea typeface="PMingLiU" pitchFamily="18" charset="-120"/>
                        </a:rPr>
                        <a:t>w</a:t>
                      </a:r>
                      <a:r>
                        <a:rPr lang="en-US" altLang="zh-TW" sz="1800" dirty="0" smtClean="0">
                          <a:solidFill>
                            <a:schemeClr val="tx1"/>
                          </a:solidFill>
                          <a:ea typeface="PMingLiU" pitchFamily="18" charset="-120"/>
                        </a:rPr>
                        <a:t>(x)</a:t>
                      </a:r>
                      <a:endParaRPr lang="en-US" altLang="zh-TW" sz="1600" dirty="0" smtClean="0">
                        <a:solidFill>
                          <a:schemeClr val="tx1"/>
                        </a:solidFill>
                        <a:ea typeface="PMingLiU" pitchFamily="18" charset="-120"/>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800" dirty="0" smtClean="0">
                          <a:solidFill>
                            <a:schemeClr val="tx1"/>
                          </a:solidFill>
                          <a:ea typeface="PMingLiU" pitchFamily="18" charset="-120"/>
                        </a:rPr>
                        <a:t>x</a:t>
                      </a:r>
                      <a:r>
                        <a:rPr lang="en-US" altLang="zh-TW" sz="1800" baseline="30000" dirty="0" smtClean="0">
                          <a:solidFill>
                            <a:schemeClr val="tx1"/>
                          </a:solidFill>
                          <a:ea typeface="PMingLiU" pitchFamily="18" charset="-120"/>
                        </a:rPr>
                        <a:t>n-2</a:t>
                      </a:r>
                      <a:r>
                        <a:rPr lang="en-US" altLang="zh-TW" sz="1800" dirty="0" smtClean="0">
                          <a:solidFill>
                            <a:schemeClr val="tx1"/>
                          </a:solidFill>
                          <a:ea typeface="PMingLiU" pitchFamily="18" charset="-120"/>
                        </a:rPr>
                        <a:t>g</a:t>
                      </a:r>
                      <a:r>
                        <a:rPr lang="en-US" altLang="zh-TW" sz="1800" baseline="-25000" dirty="0" smtClean="0">
                          <a:solidFill>
                            <a:schemeClr val="tx1"/>
                          </a:solidFill>
                          <a:ea typeface="PMingLiU" pitchFamily="18" charset="-120"/>
                        </a:rPr>
                        <a:t>w</a:t>
                      </a:r>
                      <a:r>
                        <a:rPr lang="en-US" altLang="zh-TW" sz="1800" dirty="0" smtClean="0">
                          <a:solidFill>
                            <a:schemeClr val="tx1"/>
                          </a:solidFill>
                          <a:ea typeface="PMingLiU" pitchFamily="18" charset="-120"/>
                        </a:rPr>
                        <a:t>(x)</a:t>
                      </a:r>
                      <a:endParaRPr lang="en-US" altLang="zh-TW" sz="1600" dirty="0" smtClean="0">
                        <a:solidFill>
                          <a:schemeClr val="tx1"/>
                        </a:solidFill>
                        <a:ea typeface="PMingLiU" pitchFamily="18" charset="-120"/>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800" dirty="0" err="1" smtClean="0">
                          <a:solidFill>
                            <a:schemeClr val="tx1"/>
                          </a:solidFill>
                          <a:ea typeface="PMingLiU" pitchFamily="18" charset="-120"/>
                        </a:rPr>
                        <a:t>g</a:t>
                      </a:r>
                      <a:r>
                        <a:rPr lang="en-US" altLang="zh-TW" sz="1800" baseline="-25000" dirty="0" err="1" smtClean="0">
                          <a:solidFill>
                            <a:schemeClr val="tx1"/>
                          </a:solidFill>
                          <a:ea typeface="PMingLiU" pitchFamily="18" charset="-120"/>
                        </a:rPr>
                        <a:t>w</a:t>
                      </a:r>
                      <a:r>
                        <a:rPr lang="en-US" altLang="zh-TW" sz="1800" dirty="0" smtClean="0">
                          <a:solidFill>
                            <a:schemeClr val="tx1"/>
                          </a:solidFill>
                          <a:ea typeface="PMingLiU" pitchFamily="18" charset="-120"/>
                        </a:rPr>
                        <a:t>(x)</a:t>
                      </a:r>
                      <a:endParaRPr lang="en-US" altLang="zh-TW" sz="1600" dirty="0" smtClean="0">
                        <a:solidFill>
                          <a:schemeClr val="tx1"/>
                        </a:solidFill>
                        <a:ea typeface="PMingLiU" pitchFamily="18" charset="-120"/>
                      </a:endParaRPr>
                    </a:p>
                  </a:txBody>
                  <a:tcPr/>
                </a:tc>
              </a:tr>
            </a:tbl>
          </a:graphicData>
        </a:graphic>
      </p:graphicFrame>
      <p:graphicFrame>
        <p:nvGraphicFramePr>
          <p:cNvPr id="9" name="Table 8"/>
          <p:cNvGraphicFramePr>
            <a:graphicFrameLocks noGrp="1"/>
          </p:cNvGraphicFramePr>
          <p:nvPr/>
        </p:nvGraphicFramePr>
        <p:xfrm>
          <a:off x="2667000" y="990600"/>
          <a:ext cx="4419601" cy="2966720"/>
        </p:xfrm>
        <a:graphic>
          <a:graphicData uri="http://schemas.openxmlformats.org/drawingml/2006/table">
            <a:tbl>
              <a:tblPr firstRow="1" bandRow="1">
                <a:tableStyleId>{5C22544A-7EE6-4342-B048-85BDC9FD1C3A}</a:tableStyleId>
              </a:tblPr>
              <a:tblGrid>
                <a:gridCol w="631371"/>
                <a:gridCol w="664029"/>
                <a:gridCol w="609600"/>
                <a:gridCol w="440094"/>
                <a:gridCol w="474306"/>
                <a:gridCol w="609600"/>
                <a:gridCol w="449423"/>
                <a:gridCol w="541178"/>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800" b="0" dirty="0" err="1" smtClean="0">
                          <a:solidFill>
                            <a:schemeClr val="tx1"/>
                          </a:solidFill>
                          <a:ea typeface="PMingLiU" pitchFamily="18" charset="-120"/>
                        </a:rPr>
                        <a:t>v</a:t>
                      </a:r>
                      <a:r>
                        <a:rPr lang="en-US" altLang="zh-TW" sz="1800" b="0" baseline="-25000" dirty="0" err="1" smtClean="0">
                          <a:solidFill>
                            <a:schemeClr val="tx1"/>
                          </a:solidFill>
                          <a:ea typeface="PMingLiU" pitchFamily="18" charset="-120"/>
                        </a:rPr>
                        <a:t>n</a:t>
                      </a:r>
                      <a:r>
                        <a:rPr lang="en-US" altLang="zh-TW" sz="1800" b="0" dirty="0" smtClean="0">
                          <a:solidFill>
                            <a:schemeClr val="tx1"/>
                          </a:solidFill>
                          <a:ea typeface="PMingLiU" pitchFamily="18" charset="-120"/>
                        </a:rPr>
                        <a:t> </a:t>
                      </a:r>
                      <a:endParaRPr lang="en-US" altLang="zh-TW" sz="1600" b="0" dirty="0" smtClean="0">
                        <a:solidFill>
                          <a:schemeClr val="tx1"/>
                        </a:solidFill>
                        <a:ea typeface="PMingLiU" pitchFamily="18" charset="-12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b="0" dirty="0" smtClean="0">
                          <a:solidFill>
                            <a:schemeClr val="tx1"/>
                          </a:solidFill>
                          <a:ea typeface="PMingLiU" pitchFamily="18" charset="-120"/>
                        </a:rPr>
                        <a:t>v</a:t>
                      </a:r>
                      <a:r>
                        <a:rPr lang="en-US" altLang="zh-TW" sz="1600" b="0" baseline="-25000" dirty="0" smtClean="0">
                          <a:solidFill>
                            <a:schemeClr val="tx1"/>
                          </a:solidFill>
                          <a:ea typeface="PMingLiU" pitchFamily="18" charset="-120"/>
                        </a:rPr>
                        <a:t>n-1</a:t>
                      </a:r>
                      <a:endParaRPr lang="en-US" altLang="zh-TW" sz="1600" b="0" dirty="0" smtClean="0">
                        <a:solidFill>
                          <a:schemeClr val="tx1"/>
                        </a:solidFill>
                        <a:ea typeface="PMingLiU" pitchFamily="18" charset="-12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b="0" dirty="0" smtClean="0">
                          <a:solidFill>
                            <a:schemeClr val="tx1"/>
                          </a:solidFill>
                          <a:ea typeface="PMingLiU" pitchFamily="18" charset="-120"/>
                        </a:rPr>
                        <a:t>…</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b="0" dirty="0" smtClean="0">
                          <a:solidFill>
                            <a:schemeClr val="tx1"/>
                          </a:solidFill>
                          <a:ea typeface="PMingLiU" pitchFamily="18" charset="-120"/>
                        </a:rPr>
                        <a:t>v</a:t>
                      </a:r>
                      <a:r>
                        <a:rPr lang="en-US" altLang="zh-TW" sz="1600" b="0" baseline="-25000" dirty="0" smtClean="0">
                          <a:solidFill>
                            <a:schemeClr val="tx1"/>
                          </a:solidFill>
                          <a:ea typeface="PMingLiU" pitchFamily="18" charset="-120"/>
                        </a:rPr>
                        <a:t>0</a:t>
                      </a:r>
                      <a:endParaRPr lang="en-US" altLang="zh-TW" sz="1600" b="0" dirty="0" smtClean="0">
                        <a:solidFill>
                          <a:schemeClr val="tx1"/>
                        </a:solidFill>
                        <a:ea typeface="PMingLiU" pitchFamily="18" charset="-12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b="0" dirty="0" smtClean="0">
                          <a:solidFill>
                            <a:schemeClr val="tx1"/>
                          </a:solidFill>
                          <a:ea typeface="PMingLiU" pitchFamily="18" charset="-120"/>
                        </a:rPr>
                        <a:t>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b="0" dirty="0" smtClean="0">
                          <a:solidFill>
                            <a:schemeClr val="tx1"/>
                          </a:solidFill>
                          <a:ea typeface="PMingLiU" pitchFamily="18" charset="-120"/>
                        </a:rPr>
                        <a:t>…</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b="0" dirty="0" smtClean="0">
                          <a:solidFill>
                            <a:schemeClr val="tx1"/>
                          </a:solidFill>
                          <a:ea typeface="PMingLiU" pitchFamily="18" charset="-120"/>
                        </a:rPr>
                        <a:t>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b="0" dirty="0" smtClean="0">
                          <a:solidFill>
                            <a:schemeClr val="tx1"/>
                          </a:solidFill>
                          <a:ea typeface="PMingLiU" pitchFamily="18" charset="-120"/>
                        </a:rPr>
                        <a:t>0</a:t>
                      </a: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800" dirty="0" smtClean="0">
                          <a:ea typeface="PMingLiU" pitchFamily="18" charset="-120"/>
                        </a:rPr>
                        <a:t>0</a:t>
                      </a:r>
                      <a:endParaRPr lang="en-US" altLang="zh-TW" sz="1600" dirty="0" smtClean="0">
                        <a:ea typeface="PMingLiU" pitchFamily="18" charset="-12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800" b="0" dirty="0" err="1" smtClean="0">
                          <a:solidFill>
                            <a:schemeClr val="tx1"/>
                          </a:solidFill>
                          <a:ea typeface="PMingLiU" pitchFamily="18" charset="-120"/>
                        </a:rPr>
                        <a:t>v</a:t>
                      </a:r>
                      <a:r>
                        <a:rPr lang="en-US" altLang="zh-TW" sz="1800" b="0" baseline="-25000" dirty="0" err="1" smtClean="0">
                          <a:solidFill>
                            <a:schemeClr val="tx1"/>
                          </a:solidFill>
                          <a:ea typeface="PMingLiU" pitchFamily="18" charset="-120"/>
                        </a:rPr>
                        <a:t>n</a:t>
                      </a:r>
                      <a:r>
                        <a:rPr lang="en-US" altLang="zh-TW" sz="1800" b="0" dirty="0" smtClean="0">
                          <a:solidFill>
                            <a:schemeClr val="tx1"/>
                          </a:solidFill>
                          <a:ea typeface="PMingLiU" pitchFamily="18" charset="-120"/>
                        </a:rPr>
                        <a:t> </a:t>
                      </a:r>
                      <a:endParaRPr lang="en-US" altLang="zh-TW" sz="1600" b="0" dirty="0" smtClean="0">
                        <a:solidFill>
                          <a:schemeClr val="tx1"/>
                        </a:solidFill>
                        <a:ea typeface="PMingLiU" pitchFamily="18" charset="-12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b="0" dirty="0" smtClean="0">
                          <a:solidFill>
                            <a:schemeClr val="tx1"/>
                          </a:solidFill>
                          <a:ea typeface="PMingLiU" pitchFamily="18" charset="-120"/>
                        </a:rPr>
                        <a:t>v</a:t>
                      </a:r>
                      <a:r>
                        <a:rPr lang="en-US" altLang="zh-TW" sz="1600" b="0" baseline="-25000" dirty="0" smtClean="0">
                          <a:solidFill>
                            <a:schemeClr val="tx1"/>
                          </a:solidFill>
                          <a:ea typeface="PMingLiU" pitchFamily="18" charset="-120"/>
                        </a:rPr>
                        <a:t>n-1</a:t>
                      </a:r>
                      <a:endParaRPr lang="en-US" altLang="zh-TW" sz="1600" b="0" dirty="0" smtClean="0">
                        <a:solidFill>
                          <a:schemeClr val="tx1"/>
                        </a:solidFill>
                        <a:ea typeface="PMingLiU" pitchFamily="18" charset="-12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b="0" dirty="0" smtClean="0">
                          <a:solidFill>
                            <a:schemeClr val="tx1"/>
                          </a:solidFill>
                          <a:ea typeface="PMingLiU" pitchFamily="18" charset="-120"/>
                        </a:rPr>
                        <a:t>…</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b="0" dirty="0" smtClean="0">
                          <a:solidFill>
                            <a:schemeClr val="tx1"/>
                          </a:solidFill>
                          <a:ea typeface="PMingLiU" pitchFamily="18" charset="-120"/>
                        </a:rPr>
                        <a:t>v</a:t>
                      </a:r>
                      <a:r>
                        <a:rPr lang="en-US" altLang="zh-TW" sz="1600" b="0" baseline="-25000" dirty="0" smtClean="0">
                          <a:solidFill>
                            <a:schemeClr val="tx1"/>
                          </a:solidFill>
                          <a:ea typeface="PMingLiU" pitchFamily="18" charset="-120"/>
                        </a:rPr>
                        <a:t>0</a:t>
                      </a:r>
                      <a:endParaRPr lang="en-US" altLang="zh-TW" sz="1600" b="0" dirty="0" smtClean="0">
                        <a:solidFill>
                          <a:schemeClr val="tx1"/>
                        </a:solidFill>
                        <a:ea typeface="PMingLiU" pitchFamily="18" charset="-12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dirty="0" smtClean="0">
                          <a:ea typeface="PMingLiU" pitchFamily="18" charset="-120"/>
                        </a:rPr>
                        <a:t>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dirty="0" smtClean="0">
                          <a:ea typeface="PMingLiU" pitchFamily="18" charset="-120"/>
                        </a:rPr>
                        <a:t>…</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dirty="0" smtClean="0">
                          <a:ea typeface="PMingLiU" pitchFamily="18" charset="-120"/>
                        </a:rPr>
                        <a:t>0</a:t>
                      </a:r>
                    </a:p>
                  </a:txBody>
                  <a:tcPr/>
                </a:tc>
              </a:tr>
              <a:tr h="370840">
                <a:tc>
                  <a:txBody>
                    <a:bodyPr/>
                    <a:lstStyle/>
                    <a:p>
                      <a:pPr algn="r"/>
                      <a:r>
                        <a:rPr lang="en-US" dirty="0" smtClean="0">
                          <a:solidFill>
                            <a:schemeClr val="tx1"/>
                          </a:solidFill>
                        </a:rPr>
                        <a:t>0</a:t>
                      </a:r>
                      <a:endParaRPr lang="en-US" dirty="0">
                        <a:solidFill>
                          <a:schemeClr val="tx1"/>
                        </a:solidFill>
                      </a:endParaRPr>
                    </a:p>
                  </a:txBody>
                  <a:tcPr/>
                </a:tc>
                <a:tc>
                  <a:txBody>
                    <a:bodyPr/>
                    <a:lstStyle/>
                    <a:p>
                      <a:pPr algn="r"/>
                      <a:r>
                        <a:rPr lang="en-US" dirty="0" smtClean="0">
                          <a:solidFill>
                            <a:schemeClr val="tx1"/>
                          </a:solidFill>
                        </a:rPr>
                        <a:t>…</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p>
                  </a:txBody>
                  <a:tcPr/>
                </a:tc>
                <a:tc>
                  <a:txBody>
                    <a:bodyPr/>
                    <a:lstStyle/>
                    <a:p>
                      <a:pPr algn="r"/>
                      <a:endParaRPr lang="en-US"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p>
                  </a:txBody>
                  <a:tcPr/>
                </a:tc>
                <a:tc>
                  <a:txBody>
                    <a:bodyPr/>
                    <a:lstStyle/>
                    <a:p>
                      <a:pPr algn="r"/>
                      <a:endParaRPr lang="en-US"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800" dirty="0" smtClean="0">
                          <a:ea typeface="PMingLiU" pitchFamily="18" charset="-120"/>
                        </a:rPr>
                        <a:t>…</a:t>
                      </a:r>
                      <a:endParaRPr lang="en-US"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0</a:t>
                      </a:r>
                      <a:endParaRPr lang="en-US"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0</a:t>
                      </a:r>
                      <a:endParaRPr lang="en-US"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0</a:t>
                      </a:r>
                      <a:endParaRPr lang="en-US"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800" b="0" dirty="0" err="1" smtClean="0">
                          <a:solidFill>
                            <a:schemeClr val="tx1"/>
                          </a:solidFill>
                          <a:ea typeface="PMingLiU" pitchFamily="18" charset="-120"/>
                        </a:rPr>
                        <a:t>v</a:t>
                      </a:r>
                      <a:r>
                        <a:rPr lang="en-US" altLang="zh-TW" sz="1800" b="0" baseline="-25000" dirty="0" err="1" smtClean="0">
                          <a:solidFill>
                            <a:schemeClr val="tx1"/>
                          </a:solidFill>
                          <a:ea typeface="PMingLiU" pitchFamily="18" charset="-120"/>
                        </a:rPr>
                        <a:t>n</a:t>
                      </a:r>
                      <a:r>
                        <a:rPr lang="en-US" altLang="zh-TW" sz="1800" b="0" dirty="0" smtClean="0">
                          <a:solidFill>
                            <a:schemeClr val="tx1"/>
                          </a:solidFill>
                          <a:ea typeface="PMingLiU" pitchFamily="18" charset="-120"/>
                        </a:rPr>
                        <a:t> </a:t>
                      </a:r>
                      <a:endParaRPr lang="en-US" altLang="zh-TW" sz="1600" b="0" dirty="0" smtClean="0">
                        <a:solidFill>
                          <a:schemeClr val="tx1"/>
                        </a:solidFill>
                        <a:ea typeface="PMingLiU" pitchFamily="18" charset="-12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b="0" dirty="0" smtClean="0">
                          <a:solidFill>
                            <a:schemeClr val="tx1"/>
                          </a:solidFill>
                          <a:ea typeface="PMingLiU" pitchFamily="18" charset="-120"/>
                        </a:rPr>
                        <a:t>v</a:t>
                      </a:r>
                      <a:r>
                        <a:rPr lang="en-US" altLang="zh-TW" sz="1600" b="0" baseline="-25000" dirty="0" smtClean="0">
                          <a:solidFill>
                            <a:schemeClr val="tx1"/>
                          </a:solidFill>
                          <a:ea typeface="PMingLiU" pitchFamily="18" charset="-120"/>
                        </a:rPr>
                        <a:t>n-1</a:t>
                      </a:r>
                      <a:endParaRPr lang="en-US" altLang="zh-TW" sz="1600" b="0" dirty="0" smtClean="0">
                        <a:solidFill>
                          <a:schemeClr val="tx1"/>
                        </a:solidFill>
                        <a:ea typeface="PMingLiU" pitchFamily="18" charset="-12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b="0" dirty="0" smtClean="0">
                          <a:solidFill>
                            <a:schemeClr val="tx1"/>
                          </a:solidFill>
                          <a:ea typeface="PMingLiU" pitchFamily="18" charset="-120"/>
                        </a:rPr>
                        <a:t>…</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b="0" dirty="0" smtClean="0">
                          <a:solidFill>
                            <a:schemeClr val="tx1"/>
                          </a:solidFill>
                          <a:ea typeface="PMingLiU" pitchFamily="18" charset="-120"/>
                        </a:rPr>
                        <a:t>v</a:t>
                      </a:r>
                      <a:r>
                        <a:rPr lang="en-US" altLang="zh-TW" sz="1600" b="0" baseline="-25000" dirty="0" smtClean="0">
                          <a:solidFill>
                            <a:schemeClr val="tx1"/>
                          </a:solidFill>
                          <a:ea typeface="PMingLiU" pitchFamily="18" charset="-120"/>
                        </a:rPr>
                        <a:t>0</a:t>
                      </a:r>
                      <a:endParaRPr lang="en-US" altLang="zh-TW" sz="1600" b="0" dirty="0" smtClean="0">
                        <a:solidFill>
                          <a:schemeClr val="tx1"/>
                        </a:solidFill>
                        <a:ea typeface="PMingLiU" pitchFamily="18" charset="-120"/>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tx1"/>
                          </a:solidFill>
                          <a:ea typeface="PMingLiU" pitchFamily="18" charset="-120"/>
                        </a:rPr>
                        <a:t>w</a:t>
                      </a:r>
                      <a:r>
                        <a:rPr lang="en-US" altLang="zh-TW" sz="1800" b="0" baseline="-25000" dirty="0" smtClean="0">
                          <a:solidFill>
                            <a:schemeClr val="tx1"/>
                          </a:solidFill>
                          <a:ea typeface="PMingLiU" pitchFamily="18" charset="-120"/>
                        </a:rPr>
                        <a:t>m</a:t>
                      </a:r>
                      <a:r>
                        <a:rPr lang="en-US" altLang="zh-TW" sz="1800" b="0" dirty="0" smtClean="0">
                          <a:solidFill>
                            <a:schemeClr val="tx1"/>
                          </a:solidFill>
                          <a:ea typeface="PMingLiU" pitchFamily="18" charset="-120"/>
                        </a:rPr>
                        <a:t> </a:t>
                      </a:r>
                      <a:endParaRPr lang="en-US" altLang="zh-TW" sz="1600" b="0" dirty="0" smtClean="0">
                        <a:solidFill>
                          <a:schemeClr val="tx1"/>
                        </a:solidFill>
                        <a:ea typeface="PMingLiU" pitchFamily="18" charset="-12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b="0" dirty="0" smtClean="0">
                          <a:solidFill>
                            <a:schemeClr val="tx1"/>
                          </a:solidFill>
                          <a:ea typeface="PMingLiU" pitchFamily="18" charset="-120"/>
                        </a:rPr>
                        <a:t>w</a:t>
                      </a:r>
                      <a:r>
                        <a:rPr lang="en-US" altLang="zh-TW" sz="1600" b="0" baseline="-25000" dirty="0" smtClean="0">
                          <a:solidFill>
                            <a:schemeClr val="tx1"/>
                          </a:solidFill>
                          <a:ea typeface="PMingLiU" pitchFamily="18" charset="-120"/>
                        </a:rPr>
                        <a:t>m-1</a:t>
                      </a:r>
                      <a:endParaRPr lang="en-US" altLang="zh-TW" sz="1600" dirty="0" smtClean="0">
                        <a:solidFill>
                          <a:schemeClr val="tx1"/>
                        </a:solidFill>
                        <a:ea typeface="PMingLiU" pitchFamily="18" charset="-12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dirty="0" smtClean="0">
                          <a:solidFill>
                            <a:schemeClr val="tx1"/>
                          </a:solidFill>
                          <a:ea typeface="PMingLiU" pitchFamily="18" charset="-120"/>
                        </a:rPr>
                        <a:t>…</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b="0" dirty="0" smtClean="0">
                          <a:solidFill>
                            <a:schemeClr val="tx1"/>
                          </a:solidFill>
                          <a:ea typeface="PMingLiU" pitchFamily="18" charset="-120"/>
                        </a:rPr>
                        <a:t>w</a:t>
                      </a:r>
                      <a:r>
                        <a:rPr lang="en-US" altLang="zh-TW" sz="1600" b="0" baseline="-25000" dirty="0" smtClean="0">
                          <a:solidFill>
                            <a:schemeClr val="tx1"/>
                          </a:solidFill>
                          <a:ea typeface="PMingLiU" pitchFamily="18" charset="-120"/>
                        </a:rPr>
                        <a:t>0</a:t>
                      </a:r>
                      <a:endParaRPr lang="en-US" altLang="zh-TW" sz="1600" dirty="0" smtClean="0">
                        <a:solidFill>
                          <a:schemeClr val="tx1"/>
                        </a:solidFill>
                        <a:ea typeface="PMingLiU" pitchFamily="18" charset="-12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dirty="0" smtClean="0">
                          <a:solidFill>
                            <a:schemeClr val="tx1"/>
                          </a:solidFill>
                          <a:ea typeface="PMingLiU" pitchFamily="18" charset="-120"/>
                        </a:rPr>
                        <a:t>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dirty="0" smtClean="0">
                          <a:solidFill>
                            <a:schemeClr val="tx1"/>
                          </a:solidFill>
                          <a:ea typeface="PMingLiU" pitchFamily="18" charset="-120"/>
                        </a:rPr>
                        <a:t>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dirty="0" smtClean="0">
                          <a:solidFill>
                            <a:schemeClr val="tx1"/>
                          </a:solidFill>
                          <a:ea typeface="PMingLiU" pitchFamily="18" charset="-120"/>
                        </a:rPr>
                        <a:t>…</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dirty="0" smtClean="0">
                          <a:solidFill>
                            <a:schemeClr val="tx1"/>
                          </a:solidFill>
                          <a:ea typeface="PMingLiU" pitchFamily="18" charset="-120"/>
                        </a:rPr>
                        <a:t>0</a:t>
                      </a: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800" dirty="0" smtClean="0">
                          <a:solidFill>
                            <a:schemeClr val="tx1"/>
                          </a:solidFill>
                          <a:ea typeface="PMingLiU" pitchFamily="18" charset="-120"/>
                        </a:rPr>
                        <a:t>0</a:t>
                      </a:r>
                      <a:endParaRPr lang="en-US" altLang="zh-TW" sz="1600" dirty="0" smtClean="0">
                        <a:solidFill>
                          <a:schemeClr val="tx1"/>
                        </a:solidFill>
                        <a:ea typeface="PMingLiU" pitchFamily="18" charset="-12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b="0" dirty="0" smtClean="0">
                          <a:solidFill>
                            <a:schemeClr val="tx1"/>
                          </a:solidFill>
                          <a:ea typeface="PMingLiU" pitchFamily="18" charset="-120"/>
                        </a:rPr>
                        <a:t>w</a:t>
                      </a:r>
                      <a:r>
                        <a:rPr lang="en-US" altLang="zh-TW" sz="1600" b="0" baseline="-25000" dirty="0" smtClean="0">
                          <a:solidFill>
                            <a:schemeClr val="tx1"/>
                          </a:solidFill>
                          <a:ea typeface="PMingLiU" pitchFamily="18" charset="-120"/>
                        </a:rPr>
                        <a:t>m</a:t>
                      </a:r>
                      <a:endParaRPr lang="en-US" altLang="zh-TW" sz="1600" dirty="0" smtClean="0">
                        <a:solidFill>
                          <a:schemeClr val="tx1"/>
                        </a:solidFill>
                        <a:ea typeface="PMingLiU" pitchFamily="18" charset="-12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b="0" dirty="0" smtClean="0">
                          <a:solidFill>
                            <a:schemeClr val="tx1"/>
                          </a:solidFill>
                          <a:ea typeface="PMingLiU" pitchFamily="18" charset="-120"/>
                        </a:rPr>
                        <a:t>w</a:t>
                      </a:r>
                      <a:r>
                        <a:rPr lang="en-US" altLang="zh-TW" sz="1600" b="0" baseline="-25000" dirty="0" smtClean="0">
                          <a:solidFill>
                            <a:schemeClr val="tx1"/>
                          </a:solidFill>
                          <a:ea typeface="PMingLiU" pitchFamily="18" charset="-120"/>
                        </a:rPr>
                        <a:t>m-1</a:t>
                      </a:r>
                      <a:endParaRPr lang="en-US" altLang="zh-TW" sz="1600" dirty="0" smtClean="0">
                        <a:solidFill>
                          <a:schemeClr val="tx1"/>
                        </a:solidFill>
                        <a:ea typeface="PMingLiU" pitchFamily="18" charset="-12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dirty="0" smtClean="0">
                          <a:solidFill>
                            <a:schemeClr val="tx1"/>
                          </a:solidFill>
                          <a:ea typeface="PMingLiU" pitchFamily="18" charset="-120"/>
                        </a:rPr>
                        <a:t>…</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b="0" dirty="0" smtClean="0">
                          <a:solidFill>
                            <a:schemeClr val="tx1"/>
                          </a:solidFill>
                          <a:ea typeface="PMingLiU" pitchFamily="18" charset="-120"/>
                        </a:rPr>
                        <a:t>w</a:t>
                      </a:r>
                      <a:r>
                        <a:rPr lang="en-US" altLang="zh-TW" sz="1600" b="0" baseline="-25000" dirty="0" smtClean="0">
                          <a:solidFill>
                            <a:schemeClr val="tx1"/>
                          </a:solidFill>
                          <a:ea typeface="PMingLiU" pitchFamily="18" charset="-120"/>
                        </a:rPr>
                        <a:t>0</a:t>
                      </a:r>
                      <a:endParaRPr lang="en-US" altLang="zh-TW" sz="1600" dirty="0" smtClean="0">
                        <a:solidFill>
                          <a:schemeClr val="tx1"/>
                        </a:solidFill>
                        <a:ea typeface="PMingLiU" pitchFamily="18" charset="-12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dirty="0" smtClean="0">
                          <a:solidFill>
                            <a:schemeClr val="tx1"/>
                          </a:solidFill>
                          <a:ea typeface="PMingLiU" pitchFamily="18" charset="-120"/>
                        </a:rPr>
                        <a:t>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dirty="0" smtClean="0">
                          <a:solidFill>
                            <a:schemeClr val="tx1"/>
                          </a:solidFill>
                          <a:ea typeface="PMingLiU" pitchFamily="18" charset="-120"/>
                        </a:rPr>
                        <a:t>…</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dirty="0" smtClean="0">
                          <a:solidFill>
                            <a:schemeClr val="tx1"/>
                          </a:solidFill>
                          <a:ea typeface="PMingLiU" pitchFamily="18" charset="-120"/>
                        </a:rPr>
                        <a:t>0</a:t>
                      </a: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tx1"/>
                          </a:solidFill>
                          <a:ea typeface="PMingLiU" pitchFamily="18" charset="-120"/>
                        </a:rPr>
                        <a:t>…</a:t>
                      </a:r>
                      <a:endParaRPr lang="en-US" altLang="zh-TW" sz="1800" dirty="0" smtClean="0">
                        <a:solidFill>
                          <a:schemeClr val="tx1"/>
                        </a:solidFill>
                        <a:ea typeface="PMingLiU" pitchFamily="18" charset="-12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800" dirty="0" smtClean="0">
                          <a:solidFill>
                            <a:schemeClr val="tx1"/>
                          </a:solidFill>
                          <a:ea typeface="PMingLiU" pitchFamily="18" charset="-120"/>
                        </a:rPr>
                        <a:t>0</a:t>
                      </a:r>
                      <a:endParaRPr lang="en-US" altLang="zh-TW" sz="1600" dirty="0" smtClean="0">
                        <a:solidFill>
                          <a:schemeClr val="tx1"/>
                        </a:solidFill>
                        <a:ea typeface="PMingLiU" pitchFamily="18" charset="-12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dirty="0" smtClean="0">
                          <a:solidFill>
                            <a:schemeClr val="tx1"/>
                          </a:solidFill>
                          <a:ea typeface="PMingLiU" pitchFamily="18" charset="-120"/>
                        </a:rPr>
                        <a:t>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dirty="0" smtClean="0">
                          <a:solidFill>
                            <a:schemeClr val="tx1"/>
                          </a:solidFill>
                          <a:ea typeface="PMingLiU" pitchFamily="18" charset="-120"/>
                        </a:rPr>
                        <a:t>…</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dirty="0" smtClean="0">
                          <a:solidFill>
                            <a:schemeClr val="tx1"/>
                          </a:solidFill>
                          <a:ea typeface="PMingLiU" pitchFamily="18" charset="-120"/>
                        </a:rPr>
                        <a:t>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b="0" dirty="0" smtClean="0">
                          <a:solidFill>
                            <a:schemeClr val="tx1"/>
                          </a:solidFill>
                          <a:ea typeface="PMingLiU" pitchFamily="18" charset="-120"/>
                        </a:rPr>
                        <a:t>w</a:t>
                      </a:r>
                      <a:r>
                        <a:rPr lang="en-US" altLang="zh-TW" sz="1600" b="0" baseline="-25000" dirty="0" smtClean="0">
                          <a:solidFill>
                            <a:schemeClr val="tx1"/>
                          </a:solidFill>
                          <a:ea typeface="PMingLiU" pitchFamily="18" charset="-120"/>
                        </a:rPr>
                        <a:t>m</a:t>
                      </a:r>
                      <a:endParaRPr lang="en-US" altLang="zh-TW" sz="1600" dirty="0" smtClean="0">
                        <a:solidFill>
                          <a:schemeClr val="tx1"/>
                        </a:solidFill>
                        <a:ea typeface="PMingLiU" pitchFamily="18" charset="-12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b="0" dirty="0" smtClean="0">
                          <a:solidFill>
                            <a:schemeClr val="tx1"/>
                          </a:solidFill>
                          <a:ea typeface="PMingLiU" pitchFamily="18" charset="-120"/>
                        </a:rPr>
                        <a:t>w</a:t>
                      </a:r>
                      <a:r>
                        <a:rPr lang="en-US" altLang="zh-TW" sz="1600" b="0" baseline="-25000" dirty="0" smtClean="0">
                          <a:solidFill>
                            <a:schemeClr val="tx1"/>
                          </a:solidFill>
                          <a:ea typeface="PMingLiU" pitchFamily="18" charset="-120"/>
                        </a:rPr>
                        <a:t>m-1</a:t>
                      </a:r>
                      <a:endParaRPr lang="en-US" altLang="zh-TW" sz="1600" dirty="0" smtClean="0">
                        <a:solidFill>
                          <a:schemeClr val="tx1"/>
                        </a:solidFill>
                        <a:ea typeface="PMingLiU" pitchFamily="18" charset="-12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dirty="0" smtClean="0">
                          <a:solidFill>
                            <a:schemeClr val="tx1"/>
                          </a:solidFill>
                          <a:ea typeface="PMingLiU" pitchFamily="18" charset="-120"/>
                        </a:rPr>
                        <a:t>…</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600" b="0" dirty="0" smtClean="0">
                          <a:solidFill>
                            <a:schemeClr val="tx1"/>
                          </a:solidFill>
                          <a:ea typeface="PMingLiU" pitchFamily="18" charset="-120"/>
                        </a:rPr>
                        <a:t>w</a:t>
                      </a:r>
                      <a:r>
                        <a:rPr lang="en-US" altLang="zh-TW" sz="1600" b="0" baseline="-25000" dirty="0" smtClean="0">
                          <a:solidFill>
                            <a:schemeClr val="tx1"/>
                          </a:solidFill>
                          <a:ea typeface="PMingLiU" pitchFamily="18" charset="-120"/>
                        </a:rPr>
                        <a:t>0</a:t>
                      </a:r>
                      <a:endParaRPr lang="en-US" altLang="zh-TW" sz="1600" dirty="0" smtClean="0">
                        <a:solidFill>
                          <a:schemeClr val="tx1"/>
                        </a:solidFill>
                        <a:ea typeface="PMingLiU" pitchFamily="18" charset="-120"/>
                      </a:endParaRPr>
                    </a:p>
                  </a:txBody>
                  <a:tcPr/>
                </a:tc>
              </a:tr>
            </a:tbl>
          </a:graphicData>
        </a:graphic>
      </p:graphicFrame>
      <p:sp>
        <p:nvSpPr>
          <p:cNvPr id="10" name="TextBox 9"/>
          <p:cNvSpPr txBox="1"/>
          <p:nvPr/>
        </p:nvSpPr>
        <p:spPr>
          <a:xfrm>
            <a:off x="1981200" y="2362200"/>
            <a:ext cx="304800" cy="369332"/>
          </a:xfrm>
          <a:prstGeom prst="rect">
            <a:avLst/>
          </a:prstGeom>
          <a:noFill/>
        </p:spPr>
        <p:txBody>
          <a:bodyPr wrap="square" rtlCol="0">
            <a:spAutoFit/>
          </a:bodyPr>
          <a:lstStyle/>
          <a:p>
            <a:r>
              <a:rPr lang="en-US" sz="1800" dirty="0" smtClean="0">
                <a:latin typeface="Arial" pitchFamily="34" charset="0"/>
                <a:cs typeface="Arial" pitchFamily="34" charset="0"/>
              </a:rPr>
              <a:t>=</a:t>
            </a:r>
            <a:endParaRPr lang="en-US" dirty="0">
              <a:latin typeface="Arial" pitchFamily="34" charset="0"/>
              <a:cs typeface="Arial" pitchFamily="34" charset="0"/>
            </a:endParaRPr>
          </a:p>
        </p:txBody>
      </p:sp>
      <p:graphicFrame>
        <p:nvGraphicFramePr>
          <p:cNvPr id="11" name="Table 10"/>
          <p:cNvGraphicFramePr>
            <a:graphicFrameLocks noGrp="1"/>
          </p:cNvGraphicFramePr>
          <p:nvPr/>
        </p:nvGraphicFramePr>
        <p:xfrm>
          <a:off x="7467600" y="990600"/>
          <a:ext cx="838200" cy="2966720"/>
        </p:xfrm>
        <a:graphic>
          <a:graphicData uri="http://schemas.openxmlformats.org/drawingml/2006/table">
            <a:tbl>
              <a:tblPr firstRow="1" bandRow="1">
                <a:tableStyleId>{5C22544A-7EE6-4342-B048-85BDC9FD1C3A}</a:tableStyleId>
              </a:tblPr>
              <a:tblGrid>
                <a:gridCol w="838200"/>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tx1"/>
                          </a:solidFill>
                          <a:ea typeface="PMingLiU" pitchFamily="18" charset="-120"/>
                        </a:rPr>
                        <a:t>x</a:t>
                      </a:r>
                      <a:r>
                        <a:rPr lang="en-US" altLang="zh-TW" sz="1800" b="0" baseline="30000" dirty="0" smtClean="0">
                          <a:solidFill>
                            <a:schemeClr val="tx1"/>
                          </a:solidFill>
                          <a:ea typeface="PMingLiU" pitchFamily="18" charset="-120"/>
                        </a:rPr>
                        <a:t>m+n-1</a:t>
                      </a:r>
                      <a:endParaRPr lang="en-US" altLang="zh-TW" sz="1600" b="0" dirty="0" smtClean="0">
                        <a:solidFill>
                          <a:schemeClr val="tx1"/>
                        </a:solidFill>
                        <a:ea typeface="PMingLiU" pitchFamily="18" charset="-120"/>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800" dirty="0" smtClean="0">
                          <a:ea typeface="PMingLiU" pitchFamily="18" charset="-120"/>
                        </a:rPr>
                        <a:t>x</a:t>
                      </a:r>
                      <a:r>
                        <a:rPr lang="en-US" altLang="zh-TW" sz="1800" baseline="30000" dirty="0" smtClean="0">
                          <a:ea typeface="PMingLiU" pitchFamily="18" charset="-120"/>
                        </a:rPr>
                        <a:t>n+m-2</a:t>
                      </a:r>
                      <a:endParaRPr lang="en-US" altLang="zh-TW" sz="1600" dirty="0" smtClean="0">
                        <a:ea typeface="PMingLiU" pitchFamily="18" charset="-120"/>
                      </a:endParaRPr>
                    </a:p>
                  </a:txBody>
                  <a:tcPr/>
                </a:tc>
              </a:tr>
              <a:tr h="370840">
                <a:tc>
                  <a:txBody>
                    <a:bodyPr/>
                    <a:lstStyle/>
                    <a:p>
                      <a:pPr algn="r"/>
                      <a:r>
                        <a:rPr lang="en-US" dirty="0" smtClean="0">
                          <a:solidFill>
                            <a:schemeClr val="tx1"/>
                          </a:solidFill>
                        </a:rPr>
                        <a:t>…</a:t>
                      </a:r>
                      <a:endParaRPr lang="en-US" dirty="0">
                        <a:solidFill>
                          <a:schemeClr val="tx1"/>
                        </a:solidFill>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800" dirty="0" smtClean="0">
                          <a:ea typeface="PMingLiU" pitchFamily="18" charset="-120"/>
                        </a:rPr>
                        <a:t>…</a:t>
                      </a:r>
                      <a:endParaRPr lang="en-US" dirty="0">
                        <a:solidFill>
                          <a:schemeClr val="tx1"/>
                        </a:solidFill>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800" dirty="0" smtClean="0">
                          <a:solidFill>
                            <a:schemeClr val="tx1"/>
                          </a:solidFill>
                          <a:ea typeface="PMingLiU" pitchFamily="18" charset="-120"/>
                        </a:rPr>
                        <a:t>…</a:t>
                      </a:r>
                      <a:endParaRPr lang="en-US" altLang="zh-TW" sz="1600" dirty="0" smtClean="0">
                        <a:solidFill>
                          <a:schemeClr val="tx1"/>
                        </a:solidFill>
                        <a:ea typeface="PMingLiU" pitchFamily="18" charset="-120"/>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r>
                        <a:rPr lang="en-US" baseline="30000" dirty="0" smtClean="0">
                          <a:solidFill>
                            <a:schemeClr val="tx1"/>
                          </a:solidFill>
                        </a:rPr>
                        <a:t>2</a:t>
                      </a: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800" dirty="0" smtClean="0">
                          <a:solidFill>
                            <a:schemeClr val="tx1"/>
                          </a:solidFill>
                          <a:ea typeface="PMingLiU" pitchFamily="18" charset="-120"/>
                        </a:rPr>
                        <a:t>1</a:t>
                      </a:r>
                      <a:endParaRPr lang="en-US" altLang="zh-TW" sz="1600" dirty="0" smtClean="0">
                        <a:solidFill>
                          <a:schemeClr val="tx1"/>
                        </a:solidFill>
                        <a:ea typeface="PMingLiU" pitchFamily="18" charset="-120"/>
                      </a:endParaRPr>
                    </a:p>
                  </a:txBody>
                  <a:tcPr/>
                </a:tc>
              </a:tr>
            </a:tbl>
          </a:graphicData>
        </a:graphic>
      </p:graphicFrame>
      <p:sp>
        <p:nvSpPr>
          <p:cNvPr id="12" name="Rectangle 3"/>
          <p:cNvSpPr txBox="1">
            <a:spLocks noChangeArrowheads="1"/>
          </p:cNvSpPr>
          <p:nvPr/>
        </p:nvSpPr>
        <p:spPr bwMode="auto">
          <a:xfrm>
            <a:off x="228600" y="4114800"/>
            <a:ext cx="8686800" cy="1524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sz="2000" b="0" i="0" u="none" strike="noStrike" kern="0" cap="none" spc="0" normalizeH="0" baseline="0" noProof="0" dirty="0" smtClean="0">
                <a:ln>
                  <a:noFill/>
                </a:ln>
                <a:solidFill>
                  <a:schemeClr val="tx1"/>
                </a:solidFill>
                <a:effectLst/>
                <a:uLnTx/>
                <a:uFillTx/>
                <a:latin typeface="+mn-lt"/>
                <a:ea typeface="+mn-ea"/>
                <a:cs typeface="+mn-cs"/>
              </a:rPr>
              <a:t>Let the column vectors be C</a:t>
            </a:r>
            <a:r>
              <a:rPr kumimoji="1" lang="en-US" sz="2000" b="0" i="0" u="none" strike="noStrike" kern="0" cap="none" spc="0" normalizeH="0" baseline="-25000" noProof="0" dirty="0" smtClean="0">
                <a:ln>
                  <a:noFill/>
                </a:ln>
                <a:solidFill>
                  <a:schemeClr val="tx1"/>
                </a:solidFill>
                <a:effectLst/>
                <a:uLnTx/>
                <a:uFillTx/>
                <a:latin typeface="+mn-lt"/>
                <a:ea typeface="+mn-ea"/>
                <a:cs typeface="+mn-cs"/>
              </a:rPr>
              <a:t>m+n-1</a:t>
            </a:r>
            <a:r>
              <a:rPr kumimoji="1" lang="en-US" sz="2000" b="0" i="0" u="none" strike="noStrike" kern="0" cap="none" spc="0" normalizeH="0" baseline="0" noProof="0" dirty="0" smtClean="0">
                <a:ln>
                  <a:noFill/>
                </a:ln>
                <a:solidFill>
                  <a:schemeClr val="tx1"/>
                </a:solidFill>
                <a:effectLst/>
                <a:uLnTx/>
                <a:uFillTx/>
                <a:latin typeface="+mn-lt"/>
                <a:ea typeface="+mn-ea"/>
                <a:cs typeface="+mn-cs"/>
              </a:rPr>
              <a:t> … C</a:t>
            </a:r>
            <a:r>
              <a:rPr kumimoji="1" lang="en-US" sz="2000" b="0" i="0" u="none" strike="noStrike" kern="0" cap="none" spc="0" normalizeH="0" baseline="-25000" noProof="0" dirty="0" smtClean="0">
                <a:ln>
                  <a:noFill/>
                </a:ln>
                <a:solidFill>
                  <a:schemeClr val="tx1"/>
                </a:solidFill>
                <a:effectLst/>
                <a:uLnTx/>
                <a:uFillTx/>
                <a:latin typeface="+mn-lt"/>
                <a:ea typeface="+mn-ea"/>
                <a:cs typeface="+mn-cs"/>
              </a:rPr>
              <a:t>0</a:t>
            </a:r>
            <a:r>
              <a:rPr kumimoji="1" lang="en-US" sz="2000" b="0" i="0" u="none" strike="noStrike" kern="0" cap="none" spc="0" normalizeH="0" baseline="0" noProof="0" dirty="0" smtClean="0">
                <a:ln>
                  <a:noFill/>
                </a:ln>
                <a:solidFill>
                  <a:schemeClr val="tx1"/>
                </a:solidFill>
                <a:effectLst/>
                <a:uLnTx/>
                <a:uFillTx/>
                <a:latin typeface="+mn-lt"/>
                <a:ea typeface="+mn-ea"/>
                <a:cs typeface="+mn-cs"/>
              </a:rPr>
              <a:t>, </a:t>
            </a:r>
            <a:r>
              <a:rPr kumimoji="1" lang="de-DE" sz="2000" b="0" i="0" u="none" strike="noStrike" kern="0" cap="none" spc="0" normalizeH="0" baseline="0" noProof="0" dirty="0" smtClean="0">
                <a:ln>
                  <a:noFill/>
                </a:ln>
                <a:solidFill>
                  <a:schemeClr val="tx1"/>
                </a:solidFill>
                <a:effectLst/>
                <a:uLnTx/>
                <a:uFillTx/>
                <a:latin typeface="+mn-lt"/>
                <a:ea typeface="+mn-ea"/>
                <a:cs typeface="+mn-cs"/>
              </a:rPr>
              <a:t>C= (x</a:t>
            </a:r>
            <a:r>
              <a:rPr kumimoji="1" lang="de-DE" sz="2000" b="0" i="0" u="none" strike="noStrike" kern="0" cap="none" spc="0" normalizeH="0" baseline="30000" noProof="0" dirty="0" smtClean="0">
                <a:ln>
                  <a:noFill/>
                </a:ln>
                <a:solidFill>
                  <a:schemeClr val="tx1"/>
                </a:solidFill>
                <a:effectLst/>
                <a:uLnTx/>
                <a:uFillTx/>
                <a:latin typeface="+mn-lt"/>
                <a:ea typeface="+mn-ea"/>
                <a:cs typeface="+mn-cs"/>
              </a:rPr>
              <a:t>m-1</a:t>
            </a:r>
            <a:r>
              <a:rPr kumimoji="1" lang="de-DE" sz="2000" b="0" i="0" u="none" strike="noStrike" kern="0" cap="none" spc="0" normalizeH="0" baseline="0" noProof="0" dirty="0" smtClean="0">
                <a:ln>
                  <a:noFill/>
                </a:ln>
                <a:solidFill>
                  <a:schemeClr val="tx1"/>
                </a:solidFill>
                <a:effectLst/>
                <a:uLnTx/>
                <a:uFillTx/>
                <a:latin typeface="+mn-lt"/>
                <a:ea typeface="+mn-ea"/>
                <a:cs typeface="+mn-cs"/>
              </a:rPr>
              <a:t>f</a:t>
            </a:r>
            <a:r>
              <a:rPr kumimoji="1" lang="de-DE" sz="2000" b="0" i="0" u="none" strike="noStrike" kern="0" cap="none" spc="0" normalizeH="0" baseline="-25000" noProof="0" dirty="0" smtClean="0">
                <a:ln>
                  <a:noFill/>
                </a:ln>
                <a:solidFill>
                  <a:schemeClr val="tx1"/>
                </a:solidFill>
                <a:effectLst/>
                <a:uLnTx/>
                <a:uFillTx/>
                <a:latin typeface="+mn-lt"/>
                <a:ea typeface="+mn-ea"/>
                <a:cs typeface="+mn-cs"/>
              </a:rPr>
              <a:t>v</a:t>
            </a:r>
            <a:r>
              <a:rPr kumimoji="1" lang="de-DE" sz="2000" b="0" i="0" u="none" strike="noStrike" kern="0" cap="none" spc="0" normalizeH="0" baseline="0" noProof="0" dirty="0" smtClean="0">
                <a:ln>
                  <a:noFill/>
                </a:ln>
                <a:solidFill>
                  <a:schemeClr val="tx1"/>
                </a:solidFill>
                <a:effectLst/>
                <a:uLnTx/>
                <a:uFillTx/>
                <a:latin typeface="+mn-lt"/>
                <a:ea typeface="+mn-ea"/>
                <a:cs typeface="+mn-cs"/>
              </a:rPr>
              <a:t>(x), ..., g</a:t>
            </a:r>
            <a:r>
              <a:rPr kumimoji="1" lang="de-DE" sz="2000" b="0" i="0" u="none" strike="noStrike" kern="0" cap="none" spc="0" normalizeH="0" baseline="-25000" noProof="0" dirty="0" smtClean="0">
                <a:ln>
                  <a:noFill/>
                </a:ln>
                <a:solidFill>
                  <a:schemeClr val="tx1"/>
                </a:solidFill>
                <a:effectLst/>
                <a:uLnTx/>
                <a:uFillTx/>
                <a:latin typeface="+mn-lt"/>
                <a:ea typeface="+mn-ea"/>
                <a:cs typeface="+mn-cs"/>
              </a:rPr>
              <a:t>w</a:t>
            </a:r>
            <a:r>
              <a:rPr kumimoji="1" lang="de-DE" sz="2000" b="0" i="0" u="none" strike="noStrike" kern="0" cap="none" spc="0" normalizeH="0" baseline="0" noProof="0" dirty="0" smtClean="0">
                <a:ln>
                  <a:noFill/>
                </a:ln>
                <a:solidFill>
                  <a:schemeClr val="tx1"/>
                </a:solidFill>
                <a:effectLst/>
                <a:uLnTx/>
                <a:uFillTx/>
                <a:latin typeface="+mn-lt"/>
                <a:ea typeface="+mn-ea"/>
                <a:cs typeface="+mn-cs"/>
              </a:rPr>
              <a:t> (x))</a:t>
            </a:r>
            <a:r>
              <a:rPr kumimoji="1" lang="de-DE" sz="2000" b="0" i="0" u="none" strike="noStrike" kern="0" cap="none" spc="0" normalizeH="0" baseline="30000" noProof="0" dirty="0" smtClean="0">
                <a:ln>
                  <a:noFill/>
                </a:ln>
                <a:solidFill>
                  <a:schemeClr val="tx1"/>
                </a:solidFill>
                <a:effectLst/>
                <a:uLnTx/>
                <a:uFillTx/>
                <a:latin typeface="+mn-lt"/>
                <a:ea typeface="+mn-ea"/>
                <a:cs typeface="+mn-cs"/>
              </a:rPr>
              <a:t>T</a:t>
            </a:r>
            <a:r>
              <a:rPr kumimoji="1" lang="de-DE" sz="20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sz="2000" b="0" i="0" u="none" strike="noStrike" kern="0" cap="none" spc="0" normalizeH="0" baseline="0" noProof="0" dirty="0" smtClean="0">
                <a:ln>
                  <a:noFill/>
                </a:ln>
                <a:solidFill>
                  <a:schemeClr val="tx1"/>
                </a:solidFill>
                <a:effectLst/>
                <a:uLnTx/>
                <a:uFillTx/>
                <a:latin typeface="+mn-lt"/>
                <a:ea typeface="+mn-ea"/>
                <a:cs typeface="+mn-cs"/>
              </a:rPr>
              <a:t>C= C</a:t>
            </a:r>
            <a:r>
              <a:rPr kumimoji="1" lang="en-US" sz="2000" b="0" i="0" u="none" strike="noStrike" kern="0" cap="none" spc="0" normalizeH="0" baseline="-25000" noProof="0" dirty="0" smtClean="0">
                <a:ln>
                  <a:noFill/>
                </a:ln>
                <a:solidFill>
                  <a:schemeClr val="tx1"/>
                </a:solidFill>
                <a:effectLst/>
                <a:uLnTx/>
                <a:uFillTx/>
                <a:latin typeface="+mn-lt"/>
                <a:ea typeface="+mn-ea"/>
                <a:cs typeface="+mn-cs"/>
              </a:rPr>
              <a:t>m+n-1</a:t>
            </a:r>
            <a:r>
              <a:rPr kumimoji="1" lang="en-US" sz="2000" b="0" i="0" u="none" strike="noStrike" kern="0" cap="none" spc="0" normalizeH="0" baseline="0" noProof="0" dirty="0" smtClean="0">
                <a:ln>
                  <a:noFill/>
                </a:ln>
                <a:solidFill>
                  <a:schemeClr val="tx1"/>
                </a:solidFill>
                <a:effectLst/>
                <a:uLnTx/>
                <a:uFillTx/>
                <a:latin typeface="+mn-lt"/>
                <a:ea typeface="+mn-ea"/>
                <a:cs typeface="+mn-cs"/>
              </a:rPr>
              <a:t>x</a:t>
            </a:r>
            <a:r>
              <a:rPr kumimoji="1" lang="en-US" sz="2000" b="0" i="0" u="none" strike="noStrike" kern="0" cap="none" spc="0" normalizeH="0" baseline="30000" noProof="0" dirty="0" smtClean="0">
                <a:ln>
                  <a:noFill/>
                </a:ln>
                <a:solidFill>
                  <a:schemeClr val="tx1"/>
                </a:solidFill>
                <a:effectLst/>
                <a:uLnTx/>
                <a:uFillTx/>
                <a:latin typeface="+mn-lt"/>
                <a:ea typeface="+mn-ea"/>
                <a:cs typeface="+mn-cs"/>
              </a:rPr>
              <a:t>m+n-1</a:t>
            </a:r>
            <a:r>
              <a:rPr kumimoji="1" lang="en-US" sz="2000" b="0" i="0" u="none" strike="noStrike" kern="0" cap="none" spc="0" normalizeH="0" baseline="0" noProof="0" dirty="0" smtClean="0">
                <a:ln>
                  <a:noFill/>
                </a:ln>
                <a:solidFill>
                  <a:schemeClr val="tx1"/>
                </a:solidFill>
                <a:effectLst/>
                <a:uLnTx/>
                <a:uFillTx/>
                <a:latin typeface="+mn-lt"/>
                <a:ea typeface="+mn-ea"/>
                <a:cs typeface="+mn-cs"/>
              </a:rPr>
              <a:t>+ …+C</a:t>
            </a:r>
            <a:r>
              <a:rPr kumimoji="1" lang="en-US" sz="2000" b="0" i="0" u="none" strike="noStrike" kern="0" cap="none" spc="0" normalizeH="0" baseline="-25000" noProof="0" dirty="0" smtClean="0">
                <a:ln>
                  <a:noFill/>
                </a:ln>
                <a:solidFill>
                  <a:schemeClr val="tx1"/>
                </a:solidFill>
                <a:effectLst/>
                <a:uLnTx/>
                <a:uFillTx/>
                <a:latin typeface="+mn-lt"/>
                <a:ea typeface="+mn-ea"/>
                <a:cs typeface="+mn-cs"/>
              </a:rPr>
              <a:t>0</a:t>
            </a:r>
            <a:r>
              <a:rPr kumimoji="1" lang="en-US" sz="2000" b="0" i="0" u="none" strike="noStrike" kern="0" cap="none" spc="0" normalizeH="0" baseline="0" noProof="0" dirty="0" smtClean="0">
                <a:ln>
                  <a:noFill/>
                </a:ln>
                <a:solidFill>
                  <a:schemeClr val="tx1"/>
                </a:solidFill>
                <a:effectLst/>
                <a:uLnTx/>
                <a:uFillTx/>
                <a:latin typeface="+mn-lt"/>
                <a:ea typeface="+mn-ea"/>
                <a:cs typeface="+mn-cs"/>
              </a:rPr>
              <a:t>.  Now solve for 1. </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sz="2000" b="0" i="0" u="none" strike="noStrike" kern="0" cap="none" spc="0" normalizeH="0" baseline="0" noProof="0" dirty="0" smtClean="0">
                <a:ln>
                  <a:noFill/>
                </a:ln>
                <a:solidFill>
                  <a:schemeClr val="tx1"/>
                </a:solidFill>
                <a:effectLst/>
                <a:uLnTx/>
                <a:uFillTx/>
                <a:latin typeface="+mn-lt"/>
              </a:rPr>
              <a:t>1= </a:t>
            </a:r>
            <a:r>
              <a:rPr kumimoji="1" lang="en-US" sz="2000" b="0" i="0" u="none" strike="noStrike" kern="0" cap="none" spc="0" normalizeH="0" baseline="0" noProof="0" dirty="0" err="1" smtClean="0">
                <a:ln>
                  <a:noFill/>
                </a:ln>
                <a:solidFill>
                  <a:schemeClr val="tx1"/>
                </a:solidFill>
                <a:effectLst/>
                <a:uLnTx/>
                <a:uFillTx/>
                <a:latin typeface="+mn-lt"/>
              </a:rPr>
              <a:t>det</a:t>
            </a:r>
            <a:r>
              <a:rPr kumimoji="1" lang="en-US" sz="2000" b="0" i="0" u="none" strike="noStrike" kern="0" cap="none" spc="0" normalizeH="0" baseline="0" noProof="0" dirty="0" smtClean="0">
                <a:ln>
                  <a:noFill/>
                </a:ln>
                <a:solidFill>
                  <a:schemeClr val="tx1"/>
                </a:solidFill>
                <a:effectLst/>
                <a:uLnTx/>
                <a:uFillTx/>
                <a:latin typeface="+mn-lt"/>
              </a:rPr>
              <a:t>(C</a:t>
            </a:r>
            <a:r>
              <a:rPr kumimoji="1" lang="en-US" sz="2000" b="0" i="0" u="none" strike="noStrike" kern="0" cap="none" spc="0" normalizeH="0" baseline="-25000" noProof="0" dirty="0" smtClean="0">
                <a:ln>
                  <a:noFill/>
                </a:ln>
                <a:solidFill>
                  <a:schemeClr val="tx1"/>
                </a:solidFill>
                <a:effectLst/>
                <a:uLnTx/>
                <a:uFillTx/>
                <a:latin typeface="+mn-lt"/>
              </a:rPr>
              <a:t>m+n-1</a:t>
            </a:r>
            <a:r>
              <a:rPr kumimoji="1" lang="en-US" sz="2000" b="0" i="0" u="none" strike="noStrike" kern="0" cap="none" spc="0" normalizeH="0" baseline="0" noProof="0" dirty="0" smtClean="0">
                <a:ln>
                  <a:noFill/>
                </a:ln>
                <a:solidFill>
                  <a:schemeClr val="tx1"/>
                </a:solidFill>
                <a:effectLst/>
                <a:uLnTx/>
                <a:uFillTx/>
                <a:latin typeface="+mn-lt"/>
              </a:rPr>
              <a:t>, …, C</a:t>
            </a:r>
            <a:r>
              <a:rPr kumimoji="1" lang="en-US" sz="2000" b="0" i="0" u="none" strike="noStrike" kern="0" cap="none" spc="0" normalizeH="0" baseline="-25000" noProof="0" dirty="0" smtClean="0">
                <a:ln>
                  <a:noFill/>
                </a:ln>
                <a:solidFill>
                  <a:schemeClr val="tx1"/>
                </a:solidFill>
                <a:effectLst/>
                <a:uLnTx/>
                <a:uFillTx/>
                <a:latin typeface="+mn-lt"/>
              </a:rPr>
              <a:t>1</a:t>
            </a:r>
            <a:r>
              <a:rPr kumimoji="1" lang="en-US" sz="2000" b="0" i="0" u="none" strike="noStrike" kern="0" cap="none" spc="0" normalizeH="0" baseline="0" noProof="0" dirty="0" smtClean="0">
                <a:ln>
                  <a:noFill/>
                </a:ln>
                <a:solidFill>
                  <a:schemeClr val="tx1"/>
                </a:solidFill>
                <a:effectLst/>
                <a:uLnTx/>
                <a:uFillTx/>
                <a:latin typeface="+mn-lt"/>
              </a:rPr>
              <a:t>, C) </a:t>
            </a:r>
            <a:r>
              <a:rPr kumimoji="1" lang="en-US" sz="2000" b="0" i="0" u="none" strike="noStrike" kern="0" cap="none" spc="0" normalizeH="0" baseline="0" noProof="0" dirty="0" err="1" smtClean="0">
                <a:ln>
                  <a:noFill/>
                </a:ln>
                <a:solidFill>
                  <a:schemeClr val="tx1"/>
                </a:solidFill>
                <a:effectLst/>
                <a:uLnTx/>
                <a:uFillTx/>
                <a:latin typeface="+mn-lt"/>
              </a:rPr>
              <a:t>det</a:t>
            </a:r>
            <a:r>
              <a:rPr kumimoji="1" lang="en-US" sz="2000" b="0" i="0" u="none" strike="noStrike" kern="0" cap="none" spc="0" normalizeH="0" baseline="0" noProof="0" dirty="0" smtClean="0">
                <a:ln>
                  <a:noFill/>
                </a:ln>
                <a:solidFill>
                  <a:schemeClr val="tx1"/>
                </a:solidFill>
                <a:effectLst/>
                <a:uLnTx/>
                <a:uFillTx/>
                <a:latin typeface="+mn-lt"/>
              </a:rPr>
              <a:t>(C</a:t>
            </a:r>
            <a:r>
              <a:rPr kumimoji="1" lang="en-US" sz="2000" b="0" i="0" u="none" strike="noStrike" kern="0" cap="none" spc="0" normalizeH="0" baseline="-25000" noProof="0" dirty="0" smtClean="0">
                <a:ln>
                  <a:noFill/>
                </a:ln>
                <a:solidFill>
                  <a:schemeClr val="tx1"/>
                </a:solidFill>
                <a:effectLst/>
                <a:uLnTx/>
                <a:uFillTx/>
                <a:latin typeface="+mn-lt"/>
              </a:rPr>
              <a:t>m+n-1</a:t>
            </a:r>
            <a:r>
              <a:rPr kumimoji="1" lang="en-US" sz="2000" b="0" i="0" u="none" strike="noStrike" kern="0" cap="none" spc="0" normalizeH="0" baseline="0" noProof="0" dirty="0" smtClean="0">
                <a:ln>
                  <a:noFill/>
                </a:ln>
                <a:solidFill>
                  <a:schemeClr val="tx1"/>
                </a:solidFill>
                <a:effectLst/>
                <a:uLnTx/>
                <a:uFillTx/>
                <a:latin typeface="+mn-lt"/>
              </a:rPr>
              <a:t>, …, C</a:t>
            </a:r>
            <a:r>
              <a:rPr kumimoji="1" lang="en-US" sz="2000" b="0" i="0" u="none" strike="noStrike" kern="0" cap="none" spc="0" normalizeH="0" baseline="-25000" noProof="0" dirty="0" smtClean="0">
                <a:ln>
                  <a:noFill/>
                </a:ln>
                <a:solidFill>
                  <a:schemeClr val="tx1"/>
                </a:solidFill>
                <a:effectLst/>
                <a:uLnTx/>
                <a:uFillTx/>
                <a:latin typeface="+mn-lt"/>
              </a:rPr>
              <a:t>1</a:t>
            </a:r>
            <a:r>
              <a:rPr kumimoji="1" lang="en-US" sz="2000" b="0" i="0" u="none" strike="noStrike" kern="0" cap="none" spc="0" normalizeH="0" baseline="0" noProof="0" dirty="0" smtClean="0">
                <a:ln>
                  <a:noFill/>
                </a:ln>
                <a:solidFill>
                  <a:schemeClr val="tx1"/>
                </a:solidFill>
                <a:effectLst/>
                <a:uLnTx/>
                <a:uFillTx/>
                <a:latin typeface="+mn-lt"/>
              </a:rPr>
              <a:t>, C</a:t>
            </a:r>
            <a:r>
              <a:rPr kumimoji="1" lang="en-US" sz="2000" b="0" i="0" u="none" strike="noStrike" kern="0" cap="none" spc="0" normalizeH="0" baseline="-25000" noProof="0" dirty="0" smtClean="0">
                <a:ln>
                  <a:noFill/>
                </a:ln>
                <a:solidFill>
                  <a:schemeClr val="tx1"/>
                </a:solidFill>
                <a:effectLst/>
                <a:uLnTx/>
                <a:uFillTx/>
                <a:latin typeface="+mn-lt"/>
              </a:rPr>
              <a:t>0</a:t>
            </a:r>
            <a:r>
              <a:rPr kumimoji="1" lang="en-US" sz="2000" b="0" i="0" u="none" strike="noStrike" kern="0" cap="none" spc="0" normalizeH="0" baseline="0" noProof="0" dirty="0" smtClean="0">
                <a:ln>
                  <a:noFill/>
                </a:ln>
                <a:solidFill>
                  <a:schemeClr val="tx1"/>
                </a:solidFill>
                <a:effectLst/>
                <a:uLnTx/>
                <a:uFillTx/>
                <a:latin typeface="+mn-lt"/>
              </a:rPr>
              <a:t>).</a:t>
            </a:r>
          </a:p>
          <a:p>
            <a:pPr marL="285750" indent="-285750">
              <a:spcBef>
                <a:spcPct val="20000"/>
              </a:spcBef>
              <a:buFont typeface="Arial" pitchFamily="34" charset="0"/>
              <a:buChar char="•"/>
            </a:pPr>
            <a:r>
              <a:rPr kumimoji="1" lang="en-US" sz="2000" b="0" i="0" u="none" strike="noStrike" kern="0" cap="none" spc="0" normalizeH="0" baseline="0" noProof="0" dirty="0" smtClean="0">
                <a:ln>
                  <a:noFill/>
                </a:ln>
                <a:solidFill>
                  <a:schemeClr val="tx1"/>
                </a:solidFill>
                <a:effectLst/>
                <a:uLnTx/>
                <a:uFillTx/>
                <a:latin typeface="+mn-lt"/>
              </a:rPr>
              <a:t> So </a:t>
            </a:r>
            <a:r>
              <a:rPr kumimoji="1" lang="en-US" sz="2000" b="0" i="0" u="none" strike="noStrike" kern="0" cap="none" spc="0" normalizeH="0" baseline="0" noProof="0" dirty="0" err="1" smtClean="0">
                <a:ln>
                  <a:noFill/>
                </a:ln>
                <a:solidFill>
                  <a:schemeClr val="tx1"/>
                </a:solidFill>
                <a:effectLst/>
                <a:uLnTx/>
                <a:uFillTx/>
                <a:latin typeface="Math1"/>
              </a:rPr>
              <a:t>f</a:t>
            </a:r>
            <a:r>
              <a:rPr kumimoji="1" lang="en-US" sz="2000" b="0" i="0" u="none" strike="noStrike" kern="0" cap="none" spc="0" normalizeH="0" baseline="-25000" noProof="0" dirty="0" err="1" smtClean="0">
                <a:ln>
                  <a:noFill/>
                </a:ln>
                <a:solidFill>
                  <a:schemeClr val="tx1"/>
                </a:solidFill>
                <a:effectLst/>
                <a:uLnTx/>
                <a:uFillTx/>
                <a:latin typeface="Arial" pitchFamily="34" charset="0"/>
                <a:cs typeface="Arial" pitchFamily="34" charset="0"/>
              </a:rPr>
              <a:t>v,w</a:t>
            </a:r>
            <a:r>
              <a:rPr kumimoji="1" lang="en-US" sz="2000" b="0" i="0" u="none" strike="noStrike" kern="0" cap="none" spc="0" normalizeH="0" baseline="0" noProof="0" dirty="0" err="1" smtClean="0">
                <a:ln>
                  <a:noFill/>
                </a:ln>
                <a:solidFill>
                  <a:schemeClr val="tx1"/>
                </a:solidFill>
                <a:effectLst/>
                <a:uLnTx/>
                <a:uFillTx/>
                <a:latin typeface="Arial" pitchFamily="34" charset="0"/>
                <a:cs typeface="Arial" pitchFamily="34" charset="0"/>
              </a:rPr>
              <a:t>(x)</a:t>
            </a:r>
            <a:r>
              <a:rPr kumimoji="1" lang="en-US" sz="2000" b="0" i="0" u="none" strike="noStrike" kern="0" cap="none" spc="0" normalizeH="0" baseline="0" noProof="0" dirty="0" err="1" smtClean="0">
                <a:ln>
                  <a:noFill/>
                </a:ln>
                <a:solidFill>
                  <a:schemeClr val="tx1"/>
                </a:solidFill>
                <a:effectLst/>
                <a:uLnTx/>
                <a:uFillTx/>
                <a:latin typeface="+mn-lt"/>
              </a:rPr>
              <a:t>f</a:t>
            </a:r>
            <a:r>
              <a:rPr kumimoji="1" lang="en-US" sz="2000" b="0" i="0" u="none" strike="noStrike" kern="0" cap="none" spc="0" normalizeH="0" baseline="-25000" noProof="0" dirty="0" err="1" smtClean="0">
                <a:ln>
                  <a:noFill/>
                </a:ln>
                <a:solidFill>
                  <a:schemeClr val="tx1"/>
                </a:solidFill>
                <a:effectLst/>
                <a:uLnTx/>
                <a:uFillTx/>
                <a:latin typeface="+mn-lt"/>
              </a:rPr>
              <a:t>v</a:t>
            </a:r>
            <a:r>
              <a:rPr kumimoji="1" lang="en-US" sz="2000" b="0" i="0" u="none" strike="noStrike" kern="0" cap="none" spc="0" normalizeH="0" baseline="0" noProof="0" dirty="0" err="1" smtClean="0">
                <a:ln>
                  <a:noFill/>
                </a:ln>
                <a:solidFill>
                  <a:schemeClr val="tx1"/>
                </a:solidFill>
                <a:effectLst/>
                <a:uLnTx/>
                <a:uFillTx/>
                <a:latin typeface="+mn-lt"/>
              </a:rPr>
              <a:t>(x)+</a:t>
            </a:r>
            <a:r>
              <a:rPr kumimoji="1" lang="en-US" sz="2000" b="0" i="0" u="none" strike="noStrike" kern="0" cap="none" spc="0" normalizeH="0" baseline="0" noProof="0" dirty="0" err="1" smtClean="0">
                <a:ln>
                  <a:noFill/>
                </a:ln>
                <a:solidFill>
                  <a:schemeClr val="tx1"/>
                </a:solidFill>
                <a:effectLst/>
                <a:uLnTx/>
                <a:uFillTx/>
                <a:latin typeface="Math1"/>
              </a:rPr>
              <a:t>g</a:t>
            </a:r>
            <a:r>
              <a:rPr kumimoji="1" lang="en-US" sz="2000" b="0" i="0" u="none" strike="noStrike" kern="0" cap="none" spc="0" normalizeH="0" baseline="-25000" noProof="0" dirty="0" err="1" smtClean="0">
                <a:ln>
                  <a:noFill/>
                </a:ln>
                <a:solidFill>
                  <a:schemeClr val="tx1"/>
                </a:solidFill>
                <a:effectLst/>
                <a:uLnTx/>
                <a:uFillTx/>
                <a:latin typeface="Arial" pitchFamily="34" charset="0"/>
                <a:cs typeface="Arial" pitchFamily="34" charset="0"/>
              </a:rPr>
              <a:t>v,w</a:t>
            </a:r>
            <a:r>
              <a:rPr kumimoji="1" lang="en-US" sz="2000" b="0" i="0" u="none" strike="noStrike" kern="0" cap="none" spc="0" normalizeH="0" baseline="0" noProof="0" dirty="0" err="1" smtClean="0">
                <a:ln>
                  <a:noFill/>
                </a:ln>
                <a:solidFill>
                  <a:schemeClr val="tx1"/>
                </a:solidFill>
                <a:effectLst/>
                <a:uLnTx/>
                <a:uFillTx/>
                <a:latin typeface="Arial" pitchFamily="34" charset="0"/>
                <a:cs typeface="Arial" pitchFamily="34" charset="0"/>
              </a:rPr>
              <a:t>(x)</a:t>
            </a:r>
            <a:r>
              <a:rPr kumimoji="1" lang="en-US" sz="2000" b="0" i="0" u="none" strike="noStrike" kern="0" cap="none" spc="0" normalizeH="0" baseline="0" noProof="0" dirty="0" err="1" smtClean="0">
                <a:ln>
                  <a:noFill/>
                </a:ln>
                <a:solidFill>
                  <a:schemeClr val="tx1"/>
                </a:solidFill>
                <a:effectLst/>
                <a:uLnTx/>
                <a:uFillTx/>
                <a:latin typeface="+mn-lt"/>
              </a:rPr>
              <a:t>g</a:t>
            </a:r>
            <a:r>
              <a:rPr kumimoji="1" lang="en-US" sz="2000" b="0" i="0" u="none" strike="noStrike" kern="0" cap="none" spc="0" normalizeH="0" baseline="-25000" noProof="0" dirty="0" err="1" smtClean="0">
                <a:ln>
                  <a:noFill/>
                </a:ln>
                <a:solidFill>
                  <a:schemeClr val="tx1"/>
                </a:solidFill>
                <a:effectLst/>
                <a:uLnTx/>
                <a:uFillTx/>
                <a:latin typeface="+mn-lt"/>
              </a:rPr>
              <a:t>w</a:t>
            </a:r>
            <a:r>
              <a:rPr kumimoji="1" lang="en-US" sz="2000" b="0" i="0" u="none" strike="noStrike" kern="0" cap="none" spc="0" normalizeH="0" baseline="0" noProof="0" dirty="0" err="1" smtClean="0">
                <a:ln>
                  <a:noFill/>
                </a:ln>
                <a:solidFill>
                  <a:schemeClr val="tx1"/>
                </a:solidFill>
                <a:effectLst/>
                <a:uLnTx/>
                <a:uFillTx/>
                <a:latin typeface="+mn-lt"/>
              </a:rPr>
              <a:t>(x</a:t>
            </a:r>
            <a:r>
              <a:rPr kumimoji="1" lang="en-US" sz="2000" b="0" i="0" u="none" strike="noStrike" kern="0" cap="none" spc="0" normalizeH="0" baseline="0" noProof="0" dirty="0" smtClean="0">
                <a:ln>
                  <a:noFill/>
                </a:ln>
                <a:solidFill>
                  <a:schemeClr val="tx1"/>
                </a:solidFill>
                <a:effectLst/>
                <a:uLnTx/>
                <a:uFillTx/>
                <a:latin typeface="+mn-lt"/>
              </a:rPr>
              <a:t>)= </a:t>
            </a:r>
            <a:r>
              <a:rPr kumimoji="1" lang="en-US" sz="2000" b="0" i="0" u="none" strike="noStrike" kern="0" cap="none" spc="0" normalizeH="0" baseline="0" noProof="0" dirty="0" err="1" smtClean="0">
                <a:ln>
                  <a:noFill/>
                </a:ln>
                <a:solidFill>
                  <a:schemeClr val="tx1"/>
                </a:solidFill>
                <a:effectLst/>
                <a:uLnTx/>
                <a:uFillTx/>
                <a:latin typeface="+mn-lt"/>
              </a:rPr>
              <a:t>R(v,w</a:t>
            </a:r>
            <a:r>
              <a:rPr kumimoji="1" lang="en-US" sz="2000" b="0" i="0" u="none" strike="noStrike" kern="0" cap="none" spc="0" normalizeH="0" baseline="0" noProof="0" dirty="0" smtClean="0">
                <a:ln>
                  <a:noFill/>
                </a:ln>
                <a:solidFill>
                  <a:schemeClr val="tx1"/>
                </a:solidFill>
                <a:effectLst/>
                <a:uLnTx/>
                <a:uFillTx/>
                <a:latin typeface="+mn-lt"/>
              </a:rPr>
              <a:t>).  Note: R(</a:t>
            </a:r>
            <a:r>
              <a:rPr kumimoji="1" lang="en-US" sz="2000" b="0" i="0" u="none" strike="noStrike" kern="0" cap="none" spc="0" normalizeH="0" baseline="0" noProof="0" dirty="0" err="1" smtClean="0">
                <a:ln>
                  <a:noFill/>
                </a:ln>
                <a:solidFill>
                  <a:schemeClr val="tx1"/>
                </a:solidFill>
                <a:effectLst/>
                <a:uLnTx/>
                <a:uFillTx/>
                <a:latin typeface="+mn-lt"/>
              </a:rPr>
              <a:t>v,w</a:t>
            </a:r>
            <a:r>
              <a:rPr kumimoji="1" lang="en-US" sz="2000" b="0" i="0" u="none" strike="noStrike" kern="0" cap="none" spc="0" normalizeH="0" baseline="0" noProof="0" dirty="0" smtClean="0">
                <a:ln>
                  <a:noFill/>
                </a:ln>
                <a:solidFill>
                  <a:schemeClr val="tx1"/>
                </a:solidFill>
                <a:effectLst/>
                <a:uLnTx/>
                <a:uFillTx/>
                <a:latin typeface="+mn-lt"/>
              </a:rPr>
              <a:t>) does</a:t>
            </a:r>
            <a:r>
              <a:rPr kumimoji="1" lang="en-US" sz="2000" b="0" i="0" u="none" strike="noStrike" kern="0" cap="none" spc="0" normalizeH="0" noProof="0" dirty="0" smtClean="0">
                <a:ln>
                  <a:noFill/>
                </a:ln>
                <a:solidFill>
                  <a:schemeClr val="tx1"/>
                </a:solidFill>
                <a:effectLst/>
                <a:uLnTx/>
                <a:uFillTx/>
                <a:latin typeface="+mn-lt"/>
              </a:rPr>
              <a:t> not contain x so, considering the function field adjoining the u and c, we get the </a:t>
            </a:r>
            <a:r>
              <a:rPr kumimoji="1" lang="en-US" sz="2000" b="0" i="0" u="none" strike="noStrike" kern="0" cap="none" spc="0" normalizeH="0" noProof="0" dirty="0" err="1" smtClean="0">
                <a:ln>
                  <a:noFill/>
                </a:ln>
                <a:solidFill>
                  <a:schemeClr val="tx1"/>
                </a:solidFill>
                <a:effectLst/>
                <a:uLnTx/>
                <a:uFillTx/>
                <a:latin typeface="+mn-lt"/>
              </a:rPr>
              <a:t>Bezout</a:t>
            </a:r>
            <a:r>
              <a:rPr kumimoji="1" lang="en-US" sz="2000" b="0" i="0" u="none" strike="noStrike" kern="0" cap="none" spc="0" normalizeH="0" noProof="0" dirty="0" smtClean="0">
                <a:ln>
                  <a:noFill/>
                </a:ln>
                <a:solidFill>
                  <a:schemeClr val="tx1"/>
                </a:solidFill>
                <a:effectLst/>
                <a:uLnTx/>
                <a:uFillTx/>
                <a:latin typeface="+mn-lt"/>
              </a:rPr>
              <a:t> form.</a:t>
            </a:r>
            <a:endParaRPr kumimoji="1" lang="en-US" sz="20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60</a:t>
            </a:fld>
            <a:endParaRPr lang="en-US" smtClean="0"/>
          </a:p>
        </p:txBody>
      </p:sp>
      <p:sp>
        <p:nvSpPr>
          <p:cNvPr id="82948" name="Rectangle 2"/>
          <p:cNvSpPr>
            <a:spLocks noGrp="1" noChangeArrowheads="1"/>
          </p:cNvSpPr>
          <p:nvPr>
            <p:ph type="title"/>
          </p:nvPr>
        </p:nvSpPr>
        <p:spPr>
          <a:xfrm>
            <a:off x="685800" y="76200"/>
            <a:ext cx="7772400" cy="762000"/>
          </a:xfrm>
        </p:spPr>
        <p:txBody>
          <a:bodyPr/>
          <a:lstStyle/>
          <a:p>
            <a:r>
              <a:rPr lang="en-US" sz="3600" dirty="0" smtClean="0"/>
              <a:t>Related Cryptosystems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
        <p:nvSpPr>
          <p:cNvPr id="8" name="TextBox 7"/>
          <p:cNvSpPr txBox="1"/>
          <p:nvPr/>
        </p:nvSpPr>
        <p:spPr>
          <a:xfrm>
            <a:off x="1062758" y="1066800"/>
            <a:ext cx="300082" cy="369332"/>
          </a:xfrm>
          <a:prstGeom prst="rect">
            <a:avLst/>
          </a:prstGeom>
          <a:noFill/>
        </p:spPr>
        <p:txBody>
          <a:bodyPr wrap="none" rtlCol="0">
            <a:spAutoFit/>
          </a:bodyPr>
          <a:lstStyle/>
          <a:p>
            <a:r>
              <a:rPr lang="en-US" sz="1800" dirty="0" smtClean="0">
                <a:latin typeface="Arial" pitchFamily="34" charset="0"/>
                <a:cs typeface="Arial" pitchFamily="34" charset="0"/>
              </a:rPr>
              <a:t>x</a:t>
            </a:r>
            <a:endParaRPr lang="en-US" sz="1800" dirty="0">
              <a:latin typeface="Arial" pitchFamily="34" charset="0"/>
              <a:cs typeface="Arial" pitchFamily="34" charset="0"/>
            </a:endParaRPr>
          </a:p>
        </p:txBody>
      </p:sp>
      <p:sp>
        <p:nvSpPr>
          <p:cNvPr id="9" name="TextBox 8"/>
          <p:cNvSpPr txBox="1"/>
          <p:nvPr/>
        </p:nvSpPr>
        <p:spPr>
          <a:xfrm>
            <a:off x="1062758" y="1673423"/>
            <a:ext cx="385042" cy="369332"/>
          </a:xfrm>
          <a:prstGeom prst="rect">
            <a:avLst/>
          </a:prstGeom>
          <a:noFill/>
        </p:spPr>
        <p:txBody>
          <a:bodyPr wrap="none" rtlCol="0">
            <a:spAutoFit/>
          </a:bodyPr>
          <a:lstStyle/>
          <a:p>
            <a:r>
              <a:rPr lang="en-US" sz="1800" dirty="0" smtClean="0">
                <a:latin typeface="Arial" pitchFamily="34" charset="0"/>
                <a:cs typeface="Arial" pitchFamily="34" charset="0"/>
              </a:rPr>
              <a:t>x</a:t>
            </a:r>
            <a:r>
              <a:rPr lang="en-US" sz="1800" baseline="-25000" dirty="0" smtClean="0">
                <a:latin typeface="Arial" pitchFamily="34" charset="0"/>
                <a:cs typeface="Arial" pitchFamily="34" charset="0"/>
              </a:rPr>
              <a:t>1</a:t>
            </a:r>
            <a:endParaRPr lang="en-US" sz="1800" baseline="-25000" dirty="0">
              <a:latin typeface="Arial" pitchFamily="34" charset="0"/>
              <a:cs typeface="Arial" pitchFamily="34" charset="0"/>
            </a:endParaRPr>
          </a:p>
        </p:txBody>
      </p:sp>
      <p:sp>
        <p:nvSpPr>
          <p:cNvPr id="10" name="TextBox 9"/>
          <p:cNvSpPr txBox="1"/>
          <p:nvPr/>
        </p:nvSpPr>
        <p:spPr>
          <a:xfrm>
            <a:off x="1062758" y="2362200"/>
            <a:ext cx="385042" cy="369332"/>
          </a:xfrm>
          <a:prstGeom prst="rect">
            <a:avLst/>
          </a:prstGeom>
          <a:noFill/>
        </p:spPr>
        <p:txBody>
          <a:bodyPr wrap="none" rtlCol="0">
            <a:spAutoFit/>
          </a:bodyPr>
          <a:lstStyle/>
          <a:p>
            <a:r>
              <a:rPr lang="en-US" sz="1800" dirty="0" smtClean="0">
                <a:latin typeface="Arial" pitchFamily="34" charset="0"/>
                <a:cs typeface="Arial" pitchFamily="34" charset="0"/>
              </a:rPr>
              <a:t>x</a:t>
            </a:r>
            <a:r>
              <a:rPr lang="en-US" sz="1800" baseline="-25000" dirty="0" smtClean="0">
                <a:latin typeface="Arial" pitchFamily="34" charset="0"/>
                <a:cs typeface="Arial" pitchFamily="34" charset="0"/>
              </a:rPr>
              <a:t>2</a:t>
            </a:r>
            <a:endParaRPr lang="en-US" sz="1800" baseline="-25000" dirty="0">
              <a:latin typeface="Arial" pitchFamily="34" charset="0"/>
              <a:cs typeface="Arial" pitchFamily="34" charset="0"/>
            </a:endParaRPr>
          </a:p>
        </p:txBody>
      </p:sp>
      <p:sp>
        <p:nvSpPr>
          <p:cNvPr id="11" name="TextBox 10"/>
          <p:cNvSpPr txBox="1"/>
          <p:nvPr/>
        </p:nvSpPr>
        <p:spPr>
          <a:xfrm>
            <a:off x="1062758" y="3200400"/>
            <a:ext cx="256802" cy="923330"/>
          </a:xfrm>
          <a:prstGeom prst="rect">
            <a:avLst/>
          </a:prstGeom>
          <a:noFill/>
        </p:spPr>
        <p:txBody>
          <a:bodyPr wrap="none" rtlCol="0">
            <a:spAutoFit/>
          </a:bodyPr>
          <a:lstStyle/>
          <a:p>
            <a:r>
              <a:rPr lang="en-US" sz="1800" dirty="0" smtClean="0">
                <a:latin typeface="Math1"/>
              </a:rPr>
              <a:t>·</a:t>
            </a:r>
          </a:p>
          <a:p>
            <a:r>
              <a:rPr lang="en-US" sz="1800" dirty="0" smtClean="0">
                <a:latin typeface="Math1"/>
              </a:rPr>
              <a:t>·</a:t>
            </a:r>
            <a:endParaRPr lang="en-US" sz="1800" baseline="-25000" dirty="0" smtClean="0">
              <a:latin typeface="Arial" pitchFamily="34" charset="0"/>
              <a:cs typeface="Arial" pitchFamily="34" charset="0"/>
            </a:endParaRPr>
          </a:p>
          <a:p>
            <a:r>
              <a:rPr lang="en-US" sz="1800" dirty="0" smtClean="0">
                <a:latin typeface="Math1"/>
              </a:rPr>
              <a:t>·</a:t>
            </a:r>
            <a:endParaRPr lang="en-US" sz="1800" baseline="-25000" dirty="0" smtClean="0">
              <a:latin typeface="Arial" pitchFamily="34" charset="0"/>
              <a:cs typeface="Arial" pitchFamily="34" charset="0"/>
            </a:endParaRPr>
          </a:p>
        </p:txBody>
      </p:sp>
      <p:sp>
        <p:nvSpPr>
          <p:cNvPr id="12" name="TextBox 11"/>
          <p:cNvSpPr txBox="1"/>
          <p:nvPr/>
        </p:nvSpPr>
        <p:spPr>
          <a:xfrm>
            <a:off x="1058716" y="4582874"/>
            <a:ext cx="385042" cy="369332"/>
          </a:xfrm>
          <a:prstGeom prst="rect">
            <a:avLst/>
          </a:prstGeom>
          <a:noFill/>
        </p:spPr>
        <p:txBody>
          <a:bodyPr wrap="none" rtlCol="0">
            <a:spAutoFit/>
          </a:bodyPr>
          <a:lstStyle/>
          <a:p>
            <a:r>
              <a:rPr lang="en-US" sz="1800" dirty="0" err="1" smtClean="0">
                <a:latin typeface="Arial" pitchFamily="34" charset="0"/>
                <a:cs typeface="Arial" pitchFamily="34" charset="0"/>
              </a:rPr>
              <a:t>x</a:t>
            </a:r>
            <a:r>
              <a:rPr lang="en-US" sz="1800" baseline="-25000" dirty="0" err="1" smtClean="0">
                <a:latin typeface="Arial" pitchFamily="34" charset="0"/>
                <a:cs typeface="Arial" pitchFamily="34" charset="0"/>
              </a:rPr>
              <a:t>n</a:t>
            </a:r>
            <a:endParaRPr lang="en-US" sz="1800" baseline="-25000" dirty="0">
              <a:latin typeface="Arial" pitchFamily="34" charset="0"/>
              <a:cs typeface="Arial" pitchFamily="34" charset="0"/>
            </a:endParaRPr>
          </a:p>
        </p:txBody>
      </p:sp>
      <p:sp>
        <p:nvSpPr>
          <p:cNvPr id="13" name="TextBox 12"/>
          <p:cNvSpPr txBox="1"/>
          <p:nvPr/>
        </p:nvSpPr>
        <p:spPr>
          <a:xfrm>
            <a:off x="1063434" y="5344874"/>
            <a:ext cx="300082" cy="369332"/>
          </a:xfrm>
          <a:prstGeom prst="rect">
            <a:avLst/>
          </a:prstGeom>
          <a:noFill/>
        </p:spPr>
        <p:txBody>
          <a:bodyPr wrap="none" rtlCol="0">
            <a:spAutoFit/>
          </a:bodyPr>
          <a:lstStyle/>
          <a:p>
            <a:r>
              <a:rPr lang="en-US" sz="1800" dirty="0" smtClean="0">
                <a:latin typeface="Arial" pitchFamily="34" charset="0"/>
                <a:cs typeface="Arial" pitchFamily="34" charset="0"/>
              </a:rPr>
              <a:t>y</a:t>
            </a:r>
            <a:endParaRPr lang="en-US" sz="1800" baseline="-25000" dirty="0">
              <a:latin typeface="Arial" pitchFamily="34" charset="0"/>
              <a:cs typeface="Arial" pitchFamily="34" charset="0"/>
            </a:endParaRPr>
          </a:p>
        </p:txBody>
      </p:sp>
      <p:cxnSp>
        <p:nvCxnSpPr>
          <p:cNvPr id="16" name="Straight Arrow Connector 15"/>
          <p:cNvCxnSpPr/>
          <p:nvPr/>
        </p:nvCxnSpPr>
        <p:spPr bwMode="auto">
          <a:xfrm rot="5400000">
            <a:off x="1025055" y="1562497"/>
            <a:ext cx="380206" cy="158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rot="5400000">
            <a:off x="1025849" y="2171303"/>
            <a:ext cx="380206" cy="158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2" name="Straight Arrow Connector 21"/>
          <p:cNvCxnSpPr/>
          <p:nvPr/>
        </p:nvCxnSpPr>
        <p:spPr bwMode="auto">
          <a:xfrm rot="5400000">
            <a:off x="1025849" y="2933303"/>
            <a:ext cx="380206" cy="158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3" name="Straight Arrow Connector 22"/>
          <p:cNvCxnSpPr/>
          <p:nvPr/>
        </p:nvCxnSpPr>
        <p:spPr bwMode="auto">
          <a:xfrm rot="5400000">
            <a:off x="1021807" y="5218509"/>
            <a:ext cx="380206" cy="158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4" name="Straight Arrow Connector 23"/>
          <p:cNvCxnSpPr/>
          <p:nvPr/>
        </p:nvCxnSpPr>
        <p:spPr bwMode="auto">
          <a:xfrm rot="5400000">
            <a:off x="1021807" y="4456509"/>
            <a:ext cx="380206" cy="158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25" name="TextBox 24"/>
          <p:cNvSpPr txBox="1"/>
          <p:nvPr/>
        </p:nvSpPr>
        <p:spPr>
          <a:xfrm>
            <a:off x="372916" y="1676400"/>
            <a:ext cx="300082" cy="369332"/>
          </a:xfrm>
          <a:prstGeom prst="rect">
            <a:avLst/>
          </a:prstGeom>
          <a:noFill/>
        </p:spPr>
        <p:txBody>
          <a:bodyPr wrap="none" rtlCol="0">
            <a:spAutoFit/>
          </a:bodyPr>
          <a:lstStyle/>
          <a:p>
            <a:r>
              <a:rPr lang="en-US" sz="1800" dirty="0" smtClean="0">
                <a:latin typeface="Arial" pitchFamily="34" charset="0"/>
                <a:cs typeface="Arial" pitchFamily="34" charset="0"/>
              </a:rPr>
              <a:t>k</a:t>
            </a:r>
            <a:endParaRPr lang="en-US" sz="1800" baseline="-25000" dirty="0">
              <a:latin typeface="Arial" pitchFamily="34" charset="0"/>
              <a:cs typeface="Arial" pitchFamily="34" charset="0"/>
            </a:endParaRPr>
          </a:p>
        </p:txBody>
      </p:sp>
      <p:cxnSp>
        <p:nvCxnSpPr>
          <p:cNvPr id="27" name="Straight Arrow Connector 26"/>
          <p:cNvCxnSpPr>
            <a:stCxn id="25" idx="3"/>
          </p:cNvCxnSpPr>
          <p:nvPr/>
        </p:nvCxnSpPr>
        <p:spPr bwMode="auto">
          <a:xfrm>
            <a:off x="672998" y="1861066"/>
            <a:ext cx="457200"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28" name="TextBox 27"/>
          <p:cNvSpPr txBox="1"/>
          <p:nvPr/>
        </p:nvSpPr>
        <p:spPr>
          <a:xfrm>
            <a:off x="372916" y="2362200"/>
            <a:ext cx="300082" cy="369332"/>
          </a:xfrm>
          <a:prstGeom prst="rect">
            <a:avLst/>
          </a:prstGeom>
          <a:noFill/>
        </p:spPr>
        <p:txBody>
          <a:bodyPr wrap="none" rtlCol="0">
            <a:spAutoFit/>
          </a:bodyPr>
          <a:lstStyle/>
          <a:p>
            <a:r>
              <a:rPr lang="en-US" sz="1800" dirty="0" smtClean="0">
                <a:latin typeface="Arial" pitchFamily="34" charset="0"/>
                <a:cs typeface="Arial" pitchFamily="34" charset="0"/>
              </a:rPr>
              <a:t>k</a:t>
            </a:r>
            <a:endParaRPr lang="en-US" sz="1800" baseline="-25000" dirty="0">
              <a:latin typeface="Arial" pitchFamily="34" charset="0"/>
              <a:cs typeface="Arial" pitchFamily="34" charset="0"/>
            </a:endParaRPr>
          </a:p>
        </p:txBody>
      </p:sp>
      <p:sp>
        <p:nvSpPr>
          <p:cNvPr id="30" name="TextBox 29"/>
          <p:cNvSpPr txBox="1"/>
          <p:nvPr/>
        </p:nvSpPr>
        <p:spPr>
          <a:xfrm>
            <a:off x="408114" y="4572000"/>
            <a:ext cx="300082" cy="369332"/>
          </a:xfrm>
          <a:prstGeom prst="rect">
            <a:avLst/>
          </a:prstGeom>
          <a:noFill/>
        </p:spPr>
        <p:txBody>
          <a:bodyPr wrap="none" rtlCol="0">
            <a:spAutoFit/>
          </a:bodyPr>
          <a:lstStyle/>
          <a:p>
            <a:r>
              <a:rPr lang="en-US" sz="1800" dirty="0" smtClean="0">
                <a:latin typeface="Arial" pitchFamily="34" charset="0"/>
                <a:cs typeface="Arial" pitchFamily="34" charset="0"/>
              </a:rPr>
              <a:t>k</a:t>
            </a:r>
            <a:endParaRPr lang="en-US" sz="1800" baseline="-25000" dirty="0">
              <a:latin typeface="Arial" pitchFamily="34" charset="0"/>
              <a:cs typeface="Arial" pitchFamily="34" charset="0"/>
            </a:endParaRPr>
          </a:p>
        </p:txBody>
      </p:sp>
      <p:sp>
        <p:nvSpPr>
          <p:cNvPr id="32" name="TextBox 31"/>
          <p:cNvSpPr txBox="1"/>
          <p:nvPr/>
        </p:nvSpPr>
        <p:spPr>
          <a:xfrm>
            <a:off x="2281958" y="1067594"/>
            <a:ext cx="343364" cy="369332"/>
          </a:xfrm>
          <a:prstGeom prst="rect">
            <a:avLst/>
          </a:prstGeom>
          <a:noFill/>
        </p:spPr>
        <p:txBody>
          <a:bodyPr wrap="none" rtlCol="0">
            <a:spAutoFit/>
          </a:bodyPr>
          <a:lstStyle/>
          <a:p>
            <a:r>
              <a:rPr lang="en-US" sz="1800" dirty="0" smtClean="0">
                <a:latin typeface="Arial" pitchFamily="34" charset="0"/>
                <a:cs typeface="Arial" pitchFamily="34" charset="0"/>
              </a:rPr>
              <a:t>x'</a:t>
            </a:r>
            <a:endParaRPr lang="en-US" sz="1800" dirty="0">
              <a:latin typeface="Arial" pitchFamily="34" charset="0"/>
              <a:cs typeface="Arial" pitchFamily="34" charset="0"/>
            </a:endParaRPr>
          </a:p>
        </p:txBody>
      </p:sp>
      <p:sp>
        <p:nvSpPr>
          <p:cNvPr id="33" name="TextBox 32"/>
          <p:cNvSpPr txBox="1"/>
          <p:nvPr/>
        </p:nvSpPr>
        <p:spPr>
          <a:xfrm>
            <a:off x="2281958" y="1674217"/>
            <a:ext cx="413896" cy="369332"/>
          </a:xfrm>
          <a:prstGeom prst="rect">
            <a:avLst/>
          </a:prstGeom>
          <a:noFill/>
        </p:spPr>
        <p:txBody>
          <a:bodyPr wrap="none" rtlCol="0">
            <a:spAutoFit/>
          </a:bodyPr>
          <a:lstStyle/>
          <a:p>
            <a:r>
              <a:rPr lang="en-US" sz="1800" dirty="0" smtClean="0">
                <a:latin typeface="Arial" pitchFamily="34" charset="0"/>
                <a:cs typeface="Arial" pitchFamily="34" charset="0"/>
              </a:rPr>
              <a:t>x</a:t>
            </a:r>
            <a:r>
              <a:rPr lang="en-US" sz="1800" baseline="-25000" dirty="0" smtClean="0">
                <a:latin typeface="Arial" pitchFamily="34" charset="0"/>
                <a:cs typeface="Arial" pitchFamily="34" charset="0"/>
              </a:rPr>
              <a:t>1'</a:t>
            </a:r>
            <a:endParaRPr lang="en-US" sz="1800" baseline="-25000" dirty="0">
              <a:latin typeface="Arial" pitchFamily="34" charset="0"/>
              <a:cs typeface="Arial" pitchFamily="34" charset="0"/>
            </a:endParaRPr>
          </a:p>
        </p:txBody>
      </p:sp>
      <p:sp>
        <p:nvSpPr>
          <p:cNvPr id="34" name="TextBox 33"/>
          <p:cNvSpPr txBox="1"/>
          <p:nvPr/>
        </p:nvSpPr>
        <p:spPr>
          <a:xfrm>
            <a:off x="2281958" y="2362994"/>
            <a:ext cx="428322" cy="369332"/>
          </a:xfrm>
          <a:prstGeom prst="rect">
            <a:avLst/>
          </a:prstGeom>
          <a:noFill/>
        </p:spPr>
        <p:txBody>
          <a:bodyPr wrap="none" rtlCol="0">
            <a:spAutoFit/>
          </a:bodyPr>
          <a:lstStyle/>
          <a:p>
            <a:r>
              <a:rPr lang="en-US" sz="1800" dirty="0" smtClean="0">
                <a:latin typeface="Arial" pitchFamily="34" charset="0"/>
                <a:cs typeface="Arial" pitchFamily="34" charset="0"/>
              </a:rPr>
              <a:t>x</a:t>
            </a:r>
            <a:r>
              <a:rPr lang="en-US" sz="1800" baseline="-25000" dirty="0" smtClean="0">
                <a:latin typeface="Arial" pitchFamily="34" charset="0"/>
                <a:cs typeface="Arial" pitchFamily="34" charset="0"/>
              </a:rPr>
              <a:t>2</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p:txBody>
      </p:sp>
      <p:sp>
        <p:nvSpPr>
          <p:cNvPr id="35" name="TextBox 34"/>
          <p:cNvSpPr txBox="1"/>
          <p:nvPr/>
        </p:nvSpPr>
        <p:spPr>
          <a:xfrm>
            <a:off x="2281958" y="3201194"/>
            <a:ext cx="256802" cy="923330"/>
          </a:xfrm>
          <a:prstGeom prst="rect">
            <a:avLst/>
          </a:prstGeom>
          <a:noFill/>
        </p:spPr>
        <p:txBody>
          <a:bodyPr wrap="none" rtlCol="0">
            <a:spAutoFit/>
          </a:bodyPr>
          <a:lstStyle/>
          <a:p>
            <a:r>
              <a:rPr lang="en-US" sz="1800" dirty="0" smtClean="0">
                <a:latin typeface="Math1"/>
              </a:rPr>
              <a:t>·</a:t>
            </a:r>
          </a:p>
          <a:p>
            <a:r>
              <a:rPr lang="en-US" sz="1800" dirty="0" smtClean="0">
                <a:latin typeface="Math1"/>
              </a:rPr>
              <a:t>·</a:t>
            </a:r>
            <a:endParaRPr lang="en-US" sz="1800" baseline="-25000" dirty="0" smtClean="0">
              <a:latin typeface="Arial" pitchFamily="34" charset="0"/>
              <a:cs typeface="Arial" pitchFamily="34" charset="0"/>
            </a:endParaRPr>
          </a:p>
          <a:p>
            <a:r>
              <a:rPr lang="en-US" sz="1800" dirty="0" smtClean="0">
                <a:latin typeface="Math1"/>
              </a:rPr>
              <a:t>·</a:t>
            </a:r>
            <a:endParaRPr lang="en-US" sz="1800" baseline="-25000" dirty="0" smtClean="0">
              <a:latin typeface="Arial" pitchFamily="34" charset="0"/>
              <a:cs typeface="Arial" pitchFamily="34" charset="0"/>
            </a:endParaRPr>
          </a:p>
        </p:txBody>
      </p:sp>
      <p:sp>
        <p:nvSpPr>
          <p:cNvPr id="36" name="TextBox 35"/>
          <p:cNvSpPr txBox="1"/>
          <p:nvPr/>
        </p:nvSpPr>
        <p:spPr>
          <a:xfrm>
            <a:off x="2277916" y="4583668"/>
            <a:ext cx="436338" cy="369332"/>
          </a:xfrm>
          <a:prstGeom prst="rect">
            <a:avLst/>
          </a:prstGeom>
          <a:noFill/>
        </p:spPr>
        <p:txBody>
          <a:bodyPr wrap="none" rtlCol="0">
            <a:spAutoFit/>
          </a:bodyPr>
          <a:lstStyle/>
          <a:p>
            <a:r>
              <a:rPr lang="en-US" sz="1800" dirty="0" err="1" smtClean="0">
                <a:latin typeface="Arial" pitchFamily="34" charset="0"/>
                <a:cs typeface="Arial" pitchFamily="34" charset="0"/>
              </a:rPr>
              <a:t>x</a:t>
            </a:r>
            <a:r>
              <a:rPr lang="en-US" sz="1800" baseline="-25000" dirty="0" err="1" smtClean="0">
                <a:latin typeface="Arial" pitchFamily="34" charset="0"/>
                <a:cs typeface="Arial" pitchFamily="34" charset="0"/>
              </a:rPr>
              <a:t>n</a:t>
            </a:r>
            <a:r>
              <a:rPr lang="en-US" sz="1800" dirty="0" smtClean="0">
                <a:latin typeface="Arial" pitchFamily="34" charset="0"/>
                <a:cs typeface="Arial" pitchFamily="34" charset="0"/>
              </a:rPr>
              <a:t>’</a:t>
            </a:r>
            <a:endParaRPr lang="en-US" sz="1800" baseline="-25000" dirty="0">
              <a:latin typeface="Arial" pitchFamily="34" charset="0"/>
              <a:cs typeface="Arial" pitchFamily="34" charset="0"/>
            </a:endParaRPr>
          </a:p>
        </p:txBody>
      </p:sp>
      <p:sp>
        <p:nvSpPr>
          <p:cNvPr id="37" name="TextBox 36"/>
          <p:cNvSpPr txBox="1"/>
          <p:nvPr/>
        </p:nvSpPr>
        <p:spPr>
          <a:xfrm>
            <a:off x="2282634" y="5345668"/>
            <a:ext cx="351378" cy="369332"/>
          </a:xfrm>
          <a:prstGeom prst="rect">
            <a:avLst/>
          </a:prstGeom>
          <a:noFill/>
        </p:spPr>
        <p:txBody>
          <a:bodyPr wrap="none" rtlCol="0">
            <a:spAutoFit/>
          </a:bodyPr>
          <a:lstStyle/>
          <a:p>
            <a:r>
              <a:rPr lang="en-US" sz="1800" dirty="0" smtClean="0">
                <a:latin typeface="Arial" pitchFamily="34" charset="0"/>
                <a:cs typeface="Arial" pitchFamily="34" charset="0"/>
              </a:rPr>
              <a:t>y’</a:t>
            </a:r>
            <a:endParaRPr lang="en-US" sz="1800" baseline="-25000" dirty="0">
              <a:latin typeface="Arial" pitchFamily="34" charset="0"/>
              <a:cs typeface="Arial" pitchFamily="34" charset="0"/>
            </a:endParaRPr>
          </a:p>
        </p:txBody>
      </p:sp>
      <p:cxnSp>
        <p:nvCxnSpPr>
          <p:cNvPr id="38" name="Straight Arrow Connector 37"/>
          <p:cNvCxnSpPr/>
          <p:nvPr/>
        </p:nvCxnSpPr>
        <p:spPr bwMode="auto">
          <a:xfrm rot="5400000">
            <a:off x="2244255" y="1563291"/>
            <a:ext cx="380206" cy="158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39" name="Straight Arrow Connector 38"/>
          <p:cNvCxnSpPr/>
          <p:nvPr/>
        </p:nvCxnSpPr>
        <p:spPr bwMode="auto">
          <a:xfrm rot="5400000">
            <a:off x="2245049" y="2172097"/>
            <a:ext cx="380206" cy="158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40" name="Straight Arrow Connector 39"/>
          <p:cNvCxnSpPr/>
          <p:nvPr/>
        </p:nvCxnSpPr>
        <p:spPr bwMode="auto">
          <a:xfrm rot="5400000">
            <a:off x="2245049" y="2934097"/>
            <a:ext cx="380206" cy="158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41" name="Straight Arrow Connector 40"/>
          <p:cNvCxnSpPr/>
          <p:nvPr/>
        </p:nvCxnSpPr>
        <p:spPr bwMode="auto">
          <a:xfrm rot="5400000">
            <a:off x="2241007" y="5219303"/>
            <a:ext cx="380206" cy="158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42" name="Straight Arrow Connector 41"/>
          <p:cNvCxnSpPr/>
          <p:nvPr/>
        </p:nvCxnSpPr>
        <p:spPr bwMode="auto">
          <a:xfrm rot="5400000">
            <a:off x="2241007" y="4457303"/>
            <a:ext cx="380206" cy="158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43" name="TextBox 42"/>
          <p:cNvSpPr txBox="1"/>
          <p:nvPr/>
        </p:nvSpPr>
        <p:spPr>
          <a:xfrm>
            <a:off x="3075389" y="1676400"/>
            <a:ext cx="582211" cy="369332"/>
          </a:xfrm>
          <a:prstGeom prst="rect">
            <a:avLst/>
          </a:prstGeom>
          <a:noFill/>
        </p:spPr>
        <p:txBody>
          <a:bodyPr wrap="none" rtlCol="0">
            <a:spAutoFit/>
          </a:bodyPr>
          <a:lstStyle/>
          <a:p>
            <a:r>
              <a:rPr lang="en-US" sz="1800" dirty="0" smtClean="0">
                <a:latin typeface="Math1" pitchFamily="2" charset="2"/>
                <a:cs typeface="Arial" pitchFamily="34" charset="0"/>
              </a:rPr>
              <a:t>g</a:t>
            </a:r>
            <a:r>
              <a:rPr lang="en-US" sz="1800" dirty="0" smtClean="0">
                <a:latin typeface="Arial" pitchFamily="34" charset="0"/>
                <a:cs typeface="Arial" pitchFamily="34" charset="0"/>
              </a:rPr>
              <a:t>(k)</a:t>
            </a:r>
            <a:endParaRPr lang="en-US" sz="1800" baseline="-25000" dirty="0">
              <a:latin typeface="Arial" pitchFamily="34" charset="0"/>
              <a:cs typeface="Arial" pitchFamily="34" charset="0"/>
            </a:endParaRPr>
          </a:p>
        </p:txBody>
      </p:sp>
      <p:cxnSp>
        <p:nvCxnSpPr>
          <p:cNvPr id="44" name="Straight Arrow Connector 43"/>
          <p:cNvCxnSpPr/>
          <p:nvPr/>
        </p:nvCxnSpPr>
        <p:spPr bwMode="auto">
          <a:xfrm>
            <a:off x="2667000" y="1905000"/>
            <a:ext cx="457200" cy="0"/>
          </a:xfrm>
          <a:prstGeom prst="straightConnector1">
            <a:avLst/>
          </a:prstGeom>
          <a:solidFill>
            <a:schemeClr val="accent1"/>
          </a:solidFill>
          <a:ln w="25400" cap="flat" cmpd="sng" algn="ctr">
            <a:solidFill>
              <a:schemeClr val="tx1"/>
            </a:solidFill>
            <a:prstDash val="solid"/>
            <a:round/>
            <a:headEnd type="triangle" w="med" len="med"/>
            <a:tailEnd type="none"/>
          </a:ln>
          <a:effectLst/>
        </p:spPr>
      </p:cxnSp>
      <p:sp>
        <p:nvSpPr>
          <p:cNvPr id="49" name="TextBox 48"/>
          <p:cNvSpPr txBox="1"/>
          <p:nvPr/>
        </p:nvSpPr>
        <p:spPr>
          <a:xfrm>
            <a:off x="3048000" y="2373868"/>
            <a:ext cx="582211" cy="369332"/>
          </a:xfrm>
          <a:prstGeom prst="rect">
            <a:avLst/>
          </a:prstGeom>
          <a:noFill/>
        </p:spPr>
        <p:txBody>
          <a:bodyPr wrap="none" rtlCol="0">
            <a:spAutoFit/>
          </a:bodyPr>
          <a:lstStyle/>
          <a:p>
            <a:r>
              <a:rPr lang="en-US" sz="1800" dirty="0" smtClean="0">
                <a:latin typeface="Math1" pitchFamily="2" charset="2"/>
                <a:cs typeface="Arial" pitchFamily="34" charset="0"/>
              </a:rPr>
              <a:t>g</a:t>
            </a:r>
            <a:r>
              <a:rPr lang="en-US" sz="1800" dirty="0" smtClean="0">
                <a:latin typeface="Arial" pitchFamily="34" charset="0"/>
                <a:cs typeface="Arial" pitchFamily="34" charset="0"/>
              </a:rPr>
              <a:t>(k)</a:t>
            </a:r>
            <a:endParaRPr lang="en-US" sz="1800" baseline="-25000" dirty="0">
              <a:latin typeface="Arial" pitchFamily="34" charset="0"/>
              <a:cs typeface="Arial" pitchFamily="34" charset="0"/>
            </a:endParaRPr>
          </a:p>
        </p:txBody>
      </p:sp>
      <p:sp>
        <p:nvSpPr>
          <p:cNvPr id="51" name="TextBox 50"/>
          <p:cNvSpPr txBox="1"/>
          <p:nvPr/>
        </p:nvSpPr>
        <p:spPr>
          <a:xfrm>
            <a:off x="3048000" y="4583668"/>
            <a:ext cx="582211" cy="369332"/>
          </a:xfrm>
          <a:prstGeom prst="rect">
            <a:avLst/>
          </a:prstGeom>
          <a:noFill/>
        </p:spPr>
        <p:txBody>
          <a:bodyPr wrap="none" rtlCol="0">
            <a:spAutoFit/>
          </a:bodyPr>
          <a:lstStyle/>
          <a:p>
            <a:r>
              <a:rPr lang="en-US" sz="1800" dirty="0" smtClean="0">
                <a:latin typeface="Math1" pitchFamily="2" charset="2"/>
                <a:cs typeface="Arial" pitchFamily="34" charset="0"/>
              </a:rPr>
              <a:t>g</a:t>
            </a:r>
            <a:r>
              <a:rPr lang="en-US" sz="1800" dirty="0" smtClean="0">
                <a:latin typeface="Arial" pitchFamily="34" charset="0"/>
                <a:cs typeface="Arial" pitchFamily="34" charset="0"/>
              </a:rPr>
              <a:t>(k)</a:t>
            </a:r>
            <a:endParaRPr lang="en-US" sz="1800" baseline="-25000" dirty="0">
              <a:latin typeface="Arial" pitchFamily="34" charset="0"/>
              <a:cs typeface="Arial" pitchFamily="34" charset="0"/>
            </a:endParaRPr>
          </a:p>
        </p:txBody>
      </p:sp>
      <p:cxnSp>
        <p:nvCxnSpPr>
          <p:cNvPr id="56" name="Straight Arrow Connector 55"/>
          <p:cNvCxnSpPr/>
          <p:nvPr/>
        </p:nvCxnSpPr>
        <p:spPr bwMode="auto">
          <a:xfrm>
            <a:off x="1443758" y="1905000"/>
            <a:ext cx="914400" cy="158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58" name="TextBox 57"/>
          <p:cNvSpPr txBox="1"/>
          <p:nvPr/>
        </p:nvSpPr>
        <p:spPr>
          <a:xfrm>
            <a:off x="1643436" y="1459468"/>
            <a:ext cx="405880" cy="369332"/>
          </a:xfrm>
          <a:prstGeom prst="rect">
            <a:avLst/>
          </a:prstGeom>
          <a:noFill/>
        </p:spPr>
        <p:txBody>
          <a:bodyPr wrap="none" rtlCol="0">
            <a:spAutoFit/>
          </a:bodyPr>
          <a:lstStyle/>
          <a:p>
            <a:r>
              <a:rPr lang="en-US" sz="1800" dirty="0" smtClean="0">
                <a:latin typeface="Math1" pitchFamily="2" charset="2"/>
                <a:cs typeface="Arial" pitchFamily="34" charset="0"/>
              </a:rPr>
              <a:t>a</a:t>
            </a:r>
            <a:r>
              <a:rPr lang="en-US" sz="1800" baseline="-25000" dirty="0" smtClean="0">
                <a:latin typeface="Arial" pitchFamily="34" charset="0"/>
                <a:cs typeface="Arial" pitchFamily="34" charset="0"/>
              </a:rPr>
              <a:t>0</a:t>
            </a:r>
            <a:endParaRPr lang="en-US" sz="1800" baseline="-25000" dirty="0">
              <a:latin typeface="Arial" pitchFamily="34" charset="0"/>
              <a:cs typeface="Arial" pitchFamily="34" charset="0"/>
            </a:endParaRPr>
          </a:p>
        </p:txBody>
      </p:sp>
      <p:sp>
        <p:nvSpPr>
          <p:cNvPr id="60" name="TextBox 59"/>
          <p:cNvSpPr txBox="1"/>
          <p:nvPr/>
        </p:nvSpPr>
        <p:spPr>
          <a:xfrm>
            <a:off x="1668316" y="2143680"/>
            <a:ext cx="405880" cy="369332"/>
          </a:xfrm>
          <a:prstGeom prst="rect">
            <a:avLst/>
          </a:prstGeom>
          <a:noFill/>
        </p:spPr>
        <p:txBody>
          <a:bodyPr wrap="none" rtlCol="0">
            <a:spAutoFit/>
          </a:bodyPr>
          <a:lstStyle/>
          <a:p>
            <a:r>
              <a:rPr lang="en-US" sz="1800" dirty="0" smtClean="0">
                <a:latin typeface="Math1" pitchFamily="2" charset="2"/>
                <a:cs typeface="Arial" pitchFamily="34" charset="0"/>
              </a:rPr>
              <a:t>a</a:t>
            </a:r>
            <a:r>
              <a:rPr lang="en-US" sz="1800" baseline="-25000" dirty="0" smtClean="0">
                <a:latin typeface="Arial" pitchFamily="34" charset="0"/>
                <a:cs typeface="Arial" pitchFamily="34" charset="0"/>
              </a:rPr>
              <a:t>1</a:t>
            </a:r>
            <a:endParaRPr lang="en-US" sz="1800" baseline="-25000" dirty="0">
              <a:latin typeface="Arial" pitchFamily="34" charset="0"/>
              <a:cs typeface="Arial" pitchFamily="34" charset="0"/>
            </a:endParaRPr>
          </a:p>
        </p:txBody>
      </p:sp>
      <p:sp>
        <p:nvSpPr>
          <p:cNvPr id="62" name="TextBox 61"/>
          <p:cNvSpPr txBox="1"/>
          <p:nvPr/>
        </p:nvSpPr>
        <p:spPr>
          <a:xfrm>
            <a:off x="1668316" y="4343400"/>
            <a:ext cx="405880" cy="369332"/>
          </a:xfrm>
          <a:prstGeom prst="rect">
            <a:avLst/>
          </a:prstGeom>
          <a:noFill/>
        </p:spPr>
        <p:txBody>
          <a:bodyPr wrap="none" rtlCol="0">
            <a:spAutoFit/>
          </a:bodyPr>
          <a:lstStyle/>
          <a:p>
            <a:r>
              <a:rPr lang="en-US" sz="1800" dirty="0" smtClean="0">
                <a:latin typeface="Math1" pitchFamily="2" charset="2"/>
                <a:cs typeface="Arial" pitchFamily="34" charset="0"/>
              </a:rPr>
              <a:t>a</a:t>
            </a:r>
            <a:r>
              <a:rPr lang="en-US" sz="1800" baseline="-25000" dirty="0" smtClean="0">
                <a:latin typeface="Arial" pitchFamily="34" charset="0"/>
                <a:cs typeface="Arial" pitchFamily="34" charset="0"/>
              </a:rPr>
              <a:t>n</a:t>
            </a:r>
            <a:endParaRPr lang="en-US" sz="1800" baseline="-25000" dirty="0">
              <a:latin typeface="Arial" pitchFamily="34" charset="0"/>
              <a:cs typeface="Arial" pitchFamily="34" charset="0"/>
            </a:endParaRPr>
          </a:p>
        </p:txBody>
      </p:sp>
      <p:sp>
        <p:nvSpPr>
          <p:cNvPr id="45" name="Rectangle 3"/>
          <p:cNvSpPr txBox="1">
            <a:spLocks noChangeArrowheads="1"/>
          </p:cNvSpPr>
          <p:nvPr/>
        </p:nvSpPr>
        <p:spPr bwMode="auto">
          <a:xfrm>
            <a:off x="4038600" y="1981200"/>
            <a:ext cx="4876800" cy="3124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1" lang="en-US" sz="2400" b="0" i="0" u="none" strike="noStrike" kern="0" cap="none" spc="0" normalizeH="0" baseline="0" noProof="0" dirty="0" smtClean="0">
                <a:ln>
                  <a:noFill/>
                </a:ln>
                <a:solidFill>
                  <a:schemeClr val="tx1"/>
                </a:solidFill>
                <a:effectLst/>
                <a:uLnTx/>
                <a:uFillTx/>
                <a:latin typeface="+mn-lt"/>
                <a:ea typeface="+mn-ea"/>
                <a:cs typeface="+mn-cs"/>
              </a:rPr>
              <a:t>We can map an</a:t>
            </a:r>
            <a:r>
              <a:rPr kumimoji="1" lang="en-US" sz="2400" b="0" i="0" u="none" strike="noStrike" kern="0" cap="none" spc="0" normalizeH="0" noProof="0" dirty="0" smtClean="0">
                <a:ln>
                  <a:noFill/>
                </a:ln>
                <a:solidFill>
                  <a:schemeClr val="tx1"/>
                </a:solidFill>
                <a:effectLst/>
                <a:uLnTx/>
                <a:uFillTx/>
                <a:latin typeface="+mn-lt"/>
                <a:ea typeface="+mn-ea"/>
                <a:cs typeface="+mn-cs"/>
              </a:rPr>
              <a:t> iterative cipher into a related cipher that is easier to solve.</a:t>
            </a:r>
          </a:p>
          <a:p>
            <a:pPr marL="342900" marR="0" lvl="0" indent="-342900" algn="l" defTabSz="914400" rtl="0" eaLnBrk="0" fontAlgn="base" latinLnBrk="0" hangingPunct="0">
              <a:lnSpc>
                <a:spcPct val="90000"/>
              </a:lnSpc>
              <a:spcBef>
                <a:spcPct val="20000"/>
              </a:spcBef>
              <a:spcAft>
                <a:spcPct val="0"/>
              </a:spcAft>
              <a:buClrTx/>
              <a:buSzTx/>
              <a:buFontTx/>
              <a:buChar char="•"/>
              <a:tabLst/>
              <a:defRPr/>
            </a:pPr>
            <a:endParaRPr kumimoji="1" lang="en-US" sz="2400" kern="0" baseline="0" dirty="0" smtClean="0">
              <a:latin typeface="+mn-lt"/>
            </a:endParaRP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1" lang="en-US" sz="2400" b="0" i="0" u="none" strike="noStrike" kern="0" cap="none" spc="0" normalizeH="0" noProof="0" dirty="0" smtClean="0">
                <a:ln>
                  <a:noFill/>
                </a:ln>
                <a:solidFill>
                  <a:schemeClr val="tx1"/>
                </a:solidFill>
                <a:effectLst/>
                <a:uLnTx/>
                <a:uFillTx/>
                <a:latin typeface="+mn-lt"/>
                <a:ea typeface="+mn-ea"/>
                <a:cs typeface="+mn-cs"/>
              </a:rPr>
              <a:t>We did this in the case of “parallel</a:t>
            </a:r>
            <a:r>
              <a:rPr kumimoji="1" lang="en-US" sz="2400" kern="0" dirty="0" smtClean="0">
                <a:latin typeface="+mn-lt"/>
              </a:rPr>
              <a:t>” cryptosystems</a:t>
            </a:r>
            <a:endParaRPr kumimoji="1" lang="en-US" sz="2400" b="0" i="0" u="none" strike="noStrike" kern="0" cap="none" spc="0" normalizeH="0" baseline="0" noProof="0" dirty="0" smtClean="0">
              <a:ln>
                <a:noFill/>
              </a:ln>
              <a:solidFill>
                <a:schemeClr val="tx1"/>
              </a:solidFill>
              <a:effectLst/>
              <a:uLnTx/>
              <a:uFillTx/>
              <a:latin typeface="+mn-lt"/>
              <a:ea typeface="+mn-ea"/>
              <a:cs typeface="+mn-cs"/>
            </a:endParaRPr>
          </a:p>
        </p:txBody>
      </p:sp>
      <p:cxnSp>
        <p:nvCxnSpPr>
          <p:cNvPr id="47" name="Straight Arrow Connector 46"/>
          <p:cNvCxnSpPr/>
          <p:nvPr/>
        </p:nvCxnSpPr>
        <p:spPr bwMode="auto">
          <a:xfrm>
            <a:off x="601516" y="2590800"/>
            <a:ext cx="457200"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48" name="Straight Arrow Connector 47"/>
          <p:cNvCxnSpPr/>
          <p:nvPr/>
        </p:nvCxnSpPr>
        <p:spPr bwMode="auto">
          <a:xfrm>
            <a:off x="677716" y="4800600"/>
            <a:ext cx="457200"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53" name="Straight Arrow Connector 52"/>
          <p:cNvCxnSpPr/>
          <p:nvPr/>
        </p:nvCxnSpPr>
        <p:spPr bwMode="auto">
          <a:xfrm>
            <a:off x="1443758" y="2589212"/>
            <a:ext cx="914400" cy="158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54" name="Straight Arrow Connector 53"/>
          <p:cNvCxnSpPr/>
          <p:nvPr/>
        </p:nvCxnSpPr>
        <p:spPr bwMode="auto">
          <a:xfrm>
            <a:off x="1443758" y="4799012"/>
            <a:ext cx="914400" cy="158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55" name="Straight Arrow Connector 54"/>
          <p:cNvCxnSpPr/>
          <p:nvPr/>
        </p:nvCxnSpPr>
        <p:spPr bwMode="auto">
          <a:xfrm>
            <a:off x="2667000" y="2590800"/>
            <a:ext cx="457200" cy="0"/>
          </a:xfrm>
          <a:prstGeom prst="straightConnector1">
            <a:avLst/>
          </a:prstGeom>
          <a:solidFill>
            <a:schemeClr val="accent1"/>
          </a:solidFill>
          <a:ln w="25400" cap="flat" cmpd="sng" algn="ctr">
            <a:solidFill>
              <a:schemeClr val="tx1"/>
            </a:solidFill>
            <a:prstDash val="solid"/>
            <a:round/>
            <a:headEnd type="triangle" w="med" len="med"/>
            <a:tailEnd type="none"/>
          </a:ln>
          <a:effectLst/>
        </p:spPr>
      </p:cxnSp>
      <p:cxnSp>
        <p:nvCxnSpPr>
          <p:cNvPr id="57" name="Straight Arrow Connector 56"/>
          <p:cNvCxnSpPr/>
          <p:nvPr/>
        </p:nvCxnSpPr>
        <p:spPr bwMode="auto">
          <a:xfrm>
            <a:off x="2667000" y="4800600"/>
            <a:ext cx="457200" cy="0"/>
          </a:xfrm>
          <a:prstGeom prst="straightConnector1">
            <a:avLst/>
          </a:prstGeom>
          <a:solidFill>
            <a:schemeClr val="accent1"/>
          </a:solidFill>
          <a:ln w="25400" cap="flat" cmpd="sng" algn="ctr">
            <a:solidFill>
              <a:schemeClr val="tx1"/>
            </a:solidFill>
            <a:prstDash val="solid"/>
            <a:round/>
            <a:headEnd type="triangle" w="med" len="med"/>
            <a:tailEnd type="none"/>
          </a:ln>
          <a:effectLst/>
        </p:spPr>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61</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Balance</a:t>
            </a:r>
          </a:p>
        </p:txBody>
      </p:sp>
      <p:sp>
        <p:nvSpPr>
          <p:cNvPr id="82949" name="Rectangle 3"/>
          <p:cNvSpPr>
            <a:spLocks noGrp="1" noChangeArrowheads="1"/>
          </p:cNvSpPr>
          <p:nvPr>
            <p:ph type="body" idx="1"/>
          </p:nvPr>
        </p:nvSpPr>
        <p:spPr>
          <a:xfrm>
            <a:off x="457200" y="1219200"/>
            <a:ext cx="8305800" cy="4953000"/>
          </a:xfrm>
        </p:spPr>
        <p:txBody>
          <a:bodyPr/>
          <a:lstStyle/>
          <a:p>
            <a:pPr>
              <a:lnSpc>
                <a:spcPct val="90000"/>
              </a:lnSpc>
            </a:pPr>
            <a:r>
              <a:rPr lang="en-US" sz="2000" i="1" dirty="0" smtClean="0"/>
              <a:t>Theorem:  </a:t>
            </a:r>
            <a:r>
              <a:rPr lang="en-US" sz="2000" dirty="0" smtClean="0"/>
              <a:t>If f: GF(2)</a:t>
            </a:r>
            <a:r>
              <a:rPr lang="en-US" sz="2000" baseline="30000" dirty="0" smtClean="0"/>
              <a:t>n-1</a:t>
            </a:r>
            <a:r>
              <a:rPr lang="en-US" sz="2000" dirty="0" smtClean="0">
                <a:sym typeface="Wingdings" pitchFamily="2" charset="2"/>
              </a:rPr>
              <a:t></a:t>
            </a:r>
            <a:r>
              <a:rPr lang="en-US" sz="2000" dirty="0" smtClean="0"/>
              <a:t>GF(2) is any </a:t>
            </a:r>
            <a:r>
              <a:rPr lang="en-US" sz="2000" dirty="0" err="1" smtClean="0"/>
              <a:t>boolean</a:t>
            </a:r>
            <a:r>
              <a:rPr lang="en-US" sz="2000" dirty="0" smtClean="0"/>
              <a:t> function, g(x</a:t>
            </a:r>
            <a:r>
              <a:rPr lang="en-US" sz="2000" baseline="-25000" dirty="0" smtClean="0"/>
              <a:t>1</a:t>
            </a:r>
            <a:r>
              <a:rPr lang="en-US" sz="2000" dirty="0" smtClean="0"/>
              <a:t>, ..., </a:t>
            </a:r>
            <a:r>
              <a:rPr lang="en-US" sz="2000" dirty="0" err="1" smtClean="0"/>
              <a:t>x</a:t>
            </a:r>
            <a:r>
              <a:rPr lang="en-US" sz="2000" baseline="-25000" dirty="0" err="1" smtClean="0"/>
              <a:t>n</a:t>
            </a:r>
            <a:r>
              <a:rPr lang="en-US" sz="2000" dirty="0" smtClean="0"/>
              <a:t>)= f(x</a:t>
            </a:r>
            <a:r>
              <a:rPr lang="en-US" sz="2000" baseline="-25000" dirty="0" smtClean="0"/>
              <a:t>1</a:t>
            </a:r>
            <a:r>
              <a:rPr lang="en-US" sz="2000" dirty="0" smtClean="0"/>
              <a:t>, ..., x</a:t>
            </a:r>
            <a:r>
              <a:rPr lang="en-US" sz="2000" baseline="-25000" dirty="0" smtClean="0"/>
              <a:t>n-1</a:t>
            </a:r>
            <a:r>
              <a:rPr lang="en-US" sz="2000" dirty="0" smtClean="0"/>
              <a:t>)+</a:t>
            </a:r>
            <a:r>
              <a:rPr lang="en-US" sz="2000" dirty="0" err="1" smtClean="0"/>
              <a:t>x</a:t>
            </a:r>
            <a:r>
              <a:rPr lang="en-US" sz="2000" baseline="-25000" dirty="0" err="1" smtClean="0"/>
              <a:t>n</a:t>
            </a:r>
            <a:r>
              <a:rPr lang="en-US" sz="2000" dirty="0" smtClean="0"/>
              <a:t> is balanced.</a:t>
            </a:r>
          </a:p>
          <a:p>
            <a:pPr>
              <a:lnSpc>
                <a:spcPct val="90000"/>
              </a:lnSpc>
            </a:pPr>
            <a:r>
              <a:rPr lang="en-US" sz="2000" dirty="0" smtClean="0"/>
              <a:t>A balanced </a:t>
            </a:r>
            <a:r>
              <a:rPr lang="en-US" sz="2000" dirty="0" err="1" smtClean="0"/>
              <a:t>boolean</a:t>
            </a:r>
            <a:r>
              <a:rPr lang="en-US" sz="2000" dirty="0" smtClean="0"/>
              <a:t> function is uncorrelated with either constant function.</a:t>
            </a:r>
          </a:p>
          <a:p>
            <a:pPr>
              <a:lnSpc>
                <a:spcPct val="90000"/>
              </a:lnSpc>
            </a:pPr>
            <a:r>
              <a:rPr lang="en-US" sz="2000" dirty="0" smtClean="0"/>
              <a:t>Note that all balanced </a:t>
            </a:r>
            <a:r>
              <a:rPr lang="en-US" sz="2000" dirty="0" err="1" smtClean="0"/>
              <a:t>boolean</a:t>
            </a:r>
            <a:r>
              <a:rPr lang="en-US" sz="2000" dirty="0" smtClean="0"/>
              <a:t> functions can be obtained by applying a permutation in S</a:t>
            </a:r>
            <a:r>
              <a:rPr lang="en-US" sz="2000" baseline="-25000" dirty="0" smtClean="0"/>
              <a:t>N</a:t>
            </a:r>
            <a:r>
              <a:rPr lang="en-US" sz="2000" dirty="0" smtClean="0"/>
              <a:t> to a sequence of N/2, 1's and N/2, 0's.</a:t>
            </a:r>
          </a:p>
          <a:p>
            <a:pPr>
              <a:lnSpc>
                <a:spcPct val="90000"/>
              </a:lnSpc>
            </a:pPr>
            <a:r>
              <a:rPr lang="en-US" sz="2000" dirty="0" smtClean="0"/>
              <a:t>If E</a:t>
            </a:r>
            <a:r>
              <a:rPr lang="en-US" sz="2000" baseline="-25000" dirty="0" smtClean="0"/>
              <a:t>K</a:t>
            </a:r>
            <a:r>
              <a:rPr lang="en-US" sz="2000" dirty="0" smtClean="0"/>
              <a:t>: GF(2)</a:t>
            </a:r>
            <a:r>
              <a:rPr lang="en-US" sz="2000" baseline="30000" dirty="0" err="1" smtClean="0"/>
              <a:t>n</a:t>
            </a:r>
            <a:r>
              <a:rPr lang="en-US" sz="2000" dirty="0" err="1" smtClean="0">
                <a:sym typeface="Wingdings" pitchFamily="2" charset="2"/>
              </a:rPr>
              <a:t>GF</a:t>
            </a:r>
            <a:r>
              <a:rPr lang="en-US" sz="2000" dirty="0" smtClean="0">
                <a:sym typeface="Wingdings" pitchFamily="2" charset="2"/>
              </a:rPr>
              <a:t>(2)</a:t>
            </a:r>
            <a:r>
              <a:rPr lang="en-US" sz="2000" baseline="30000" dirty="0" smtClean="0">
                <a:sym typeface="Wingdings" pitchFamily="2" charset="2"/>
              </a:rPr>
              <a:t>n</a:t>
            </a:r>
            <a:r>
              <a:rPr lang="en-US" sz="2000" dirty="0" smtClean="0">
                <a:sym typeface="Wingdings" pitchFamily="2" charset="2"/>
              </a:rPr>
              <a:t>, represents a block cipher, each component function must be balanced, that is have an equal number of 1 and 0 outputs in order to be invertible.</a:t>
            </a:r>
            <a:endParaRPr lang="en-US" sz="2000" dirty="0" smtClean="0"/>
          </a:p>
          <a:p>
            <a:pPr>
              <a:lnSpc>
                <a:spcPct val="90000"/>
              </a:lnSpc>
            </a:pPr>
            <a:endParaRPr lang="en-US" sz="2000" dirty="0" smtClean="0"/>
          </a:p>
          <a:p>
            <a:pPr>
              <a:lnSpc>
                <a:spcPct val="90000"/>
              </a:lnSpc>
            </a:pPr>
            <a:r>
              <a:rPr lang="en-US" sz="2000" i="1" dirty="0" smtClean="0"/>
              <a:t>Generalized Balance Theorem: </a:t>
            </a:r>
            <a:r>
              <a:rPr lang="en-US" sz="2000" dirty="0" smtClean="0"/>
              <a:t>For each 1</a:t>
            </a:r>
            <a:r>
              <a:rPr lang="en-US" sz="2000" dirty="0" smtClean="0">
                <a:latin typeface="Math1Mono"/>
              </a:rPr>
              <a:t>≦</a:t>
            </a:r>
            <a:r>
              <a:rPr lang="en-US" sz="2000" dirty="0" smtClean="0"/>
              <a:t>n</a:t>
            </a:r>
            <a:r>
              <a:rPr lang="en-US" sz="2000" dirty="0">
                <a:latin typeface="Math1Mono"/>
              </a:rPr>
              <a:t> ≦ </a:t>
            </a:r>
            <a:r>
              <a:rPr lang="en-US" sz="2000" dirty="0" smtClean="0"/>
              <a:t>128 and each 1</a:t>
            </a:r>
            <a:r>
              <a:rPr lang="en-US" sz="2000" dirty="0">
                <a:latin typeface="Math1Mono"/>
              </a:rPr>
              <a:t> ≦</a:t>
            </a:r>
            <a:r>
              <a:rPr lang="en-US" sz="2000" dirty="0" smtClean="0"/>
              <a:t> b</a:t>
            </a:r>
            <a:r>
              <a:rPr lang="en-US" sz="2000" baseline="-25000" dirty="0" smtClean="0"/>
              <a:t>1</a:t>
            </a:r>
            <a:r>
              <a:rPr lang="en-US" sz="2000" dirty="0" smtClean="0"/>
              <a:t>&lt;b</a:t>
            </a:r>
            <a:r>
              <a:rPr lang="en-US" sz="2000" baseline="-25000" dirty="0" smtClean="0"/>
              <a:t>2</a:t>
            </a:r>
            <a:r>
              <a:rPr lang="en-US" sz="2000" dirty="0" smtClean="0"/>
              <a:t>&lt; ... &lt;</a:t>
            </a:r>
            <a:r>
              <a:rPr lang="en-US" sz="2000" dirty="0" err="1" smtClean="0"/>
              <a:t>b</a:t>
            </a:r>
            <a:r>
              <a:rPr lang="en-US" sz="2000" baseline="-25000" dirty="0" err="1" smtClean="0"/>
              <a:t>n</a:t>
            </a:r>
            <a:r>
              <a:rPr lang="en-US" sz="2000" dirty="0">
                <a:latin typeface="Math1Mono"/>
              </a:rPr>
              <a:t> ≦ </a:t>
            </a:r>
            <a:r>
              <a:rPr lang="en-US" sz="2000" dirty="0" smtClean="0"/>
              <a:t>128 and fixed  </a:t>
            </a:r>
            <a:r>
              <a:rPr lang="en-US" sz="2000" b="1" dirty="0" smtClean="0"/>
              <a:t>k</a:t>
            </a:r>
            <a:r>
              <a:rPr lang="en-US" sz="2000" dirty="0" smtClean="0"/>
              <a:t>, (E</a:t>
            </a:r>
            <a:r>
              <a:rPr lang="en-US" sz="2000" baseline="-25000" dirty="0" smtClean="0"/>
              <a:t>b1</a:t>
            </a:r>
            <a:r>
              <a:rPr lang="en-US" sz="2000" dirty="0" smtClean="0"/>
              <a:t>(</a:t>
            </a:r>
            <a:r>
              <a:rPr lang="en-US" sz="2000" b="1" dirty="0" smtClean="0"/>
              <a:t>k, x</a:t>
            </a:r>
            <a:r>
              <a:rPr lang="en-US" sz="2000" dirty="0" smtClean="0"/>
              <a:t>), E</a:t>
            </a:r>
            <a:r>
              <a:rPr lang="en-US" sz="2000" baseline="-25000" dirty="0" smtClean="0"/>
              <a:t>b2</a:t>
            </a:r>
            <a:r>
              <a:rPr lang="en-US" sz="2000" dirty="0" smtClean="0"/>
              <a:t>(</a:t>
            </a:r>
            <a:r>
              <a:rPr lang="en-US" sz="2000" b="1" dirty="0" smtClean="0"/>
              <a:t>k, x</a:t>
            </a:r>
            <a:r>
              <a:rPr lang="en-US" sz="2000" dirty="0" smtClean="0"/>
              <a:t>), ... , </a:t>
            </a:r>
            <a:r>
              <a:rPr lang="en-US" sz="2000" dirty="0" err="1" smtClean="0"/>
              <a:t>E</a:t>
            </a:r>
            <a:r>
              <a:rPr lang="en-US" sz="2000" baseline="-25000" dirty="0" err="1" smtClean="0"/>
              <a:t>bn</a:t>
            </a:r>
            <a:r>
              <a:rPr lang="en-US" sz="2000" dirty="0" smtClean="0"/>
              <a:t>(</a:t>
            </a:r>
            <a:r>
              <a:rPr lang="en-US" sz="2000" b="1" dirty="0" smtClean="0"/>
              <a:t>k, x</a:t>
            </a:r>
            <a:r>
              <a:rPr lang="en-US" sz="2000" dirty="0" smtClean="0"/>
              <a:t>)) takes each value in GF(2)</a:t>
            </a:r>
            <a:r>
              <a:rPr lang="en-US" sz="2000" baseline="30000" dirty="0" smtClean="0"/>
              <a:t>n</a:t>
            </a:r>
            <a:r>
              <a:rPr lang="en-US" sz="2000" baseline="-25000" dirty="0" smtClean="0"/>
              <a:t> </a:t>
            </a:r>
            <a:r>
              <a:rPr lang="en-US" sz="2000" dirty="0" smtClean="0"/>
              <a:t>as </a:t>
            </a:r>
            <a:r>
              <a:rPr lang="en-US" sz="2000" b="1" dirty="0" smtClean="0"/>
              <a:t>x </a:t>
            </a:r>
            <a:r>
              <a:rPr lang="en-US" sz="2000" dirty="0" smtClean="0"/>
              <a:t>varies over GF(2)</a:t>
            </a:r>
            <a:r>
              <a:rPr lang="en-US" sz="2000" baseline="30000" dirty="0" smtClean="0"/>
              <a:t>n</a:t>
            </a:r>
            <a:r>
              <a:rPr lang="en-US" sz="2000" dirty="0" smtClean="0"/>
              <a:t>.  So does any non-trivial sum of any of these functions.</a:t>
            </a:r>
          </a:p>
          <a:p>
            <a:pPr>
              <a:lnSpc>
                <a:spcPct val="90000"/>
              </a:lnSpc>
            </a:pPr>
            <a:r>
              <a:rPr lang="en-US" sz="2000" i="1" dirty="0" smtClean="0"/>
              <a:t>Theorem:   </a:t>
            </a:r>
            <a:r>
              <a:rPr lang="en-US" sz="2000" dirty="0" smtClean="0"/>
              <a:t>A Boolean transformation is invertible </a:t>
            </a:r>
            <a:r>
              <a:rPr lang="en-US" sz="2000" dirty="0" err="1" smtClean="0"/>
              <a:t>iff</a:t>
            </a:r>
            <a:r>
              <a:rPr lang="en-US" sz="2000" dirty="0" smtClean="0"/>
              <a:t> every output parity is a balanced binary </a:t>
            </a:r>
            <a:r>
              <a:rPr lang="en-US" sz="2000" dirty="0" err="1" smtClean="0"/>
              <a:t>boolean</a:t>
            </a:r>
            <a:r>
              <a:rPr lang="en-US" sz="2000" dirty="0" smtClean="0"/>
              <a:t> function of the input bits. </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62</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Boolean Functions and polynomials</a:t>
            </a:r>
          </a:p>
        </p:txBody>
      </p:sp>
      <p:sp>
        <p:nvSpPr>
          <p:cNvPr id="82949" name="Rectangle 3"/>
          <p:cNvSpPr>
            <a:spLocks noGrp="1" noChangeArrowheads="1"/>
          </p:cNvSpPr>
          <p:nvPr>
            <p:ph type="body" idx="1"/>
          </p:nvPr>
        </p:nvSpPr>
        <p:spPr>
          <a:xfrm>
            <a:off x="228600" y="1524000"/>
            <a:ext cx="8686800" cy="4419600"/>
          </a:xfrm>
        </p:spPr>
        <p:txBody>
          <a:bodyPr/>
          <a:lstStyle/>
          <a:p>
            <a:pPr>
              <a:lnSpc>
                <a:spcPct val="90000"/>
              </a:lnSpc>
            </a:pPr>
            <a:r>
              <a:rPr lang="en-US" sz="2400" b="1" dirty="0" smtClean="0"/>
              <a:t>Theorem: </a:t>
            </a:r>
            <a:r>
              <a:rPr lang="en-US" sz="2400" dirty="0" smtClean="0"/>
              <a:t>For Boolean f, V=GF(2)</a:t>
            </a:r>
            <a:r>
              <a:rPr lang="en-US" sz="2400" baseline="30000" dirty="0" smtClean="0"/>
              <a:t>m</a:t>
            </a:r>
            <a:r>
              <a:rPr lang="en-US" sz="2400" dirty="0" smtClean="0"/>
              <a:t>, f(v</a:t>
            </a:r>
            <a:r>
              <a:rPr lang="en-US" sz="2400" baseline="-25000" dirty="0" smtClean="0"/>
              <a:t>1</a:t>
            </a:r>
            <a:r>
              <a:rPr lang="en-US" sz="2400" dirty="0" smtClean="0"/>
              <a:t>, v</a:t>
            </a:r>
            <a:r>
              <a:rPr lang="en-US" sz="2400" baseline="-25000" dirty="0" smtClean="0"/>
              <a:t>2</a:t>
            </a:r>
            <a:r>
              <a:rPr lang="en-US" sz="2400" dirty="0" smtClean="0"/>
              <a:t> , ... , </a:t>
            </a:r>
            <a:r>
              <a:rPr lang="en-US" sz="2400" dirty="0" err="1" smtClean="0"/>
              <a:t>v</a:t>
            </a:r>
            <a:r>
              <a:rPr lang="en-US" sz="2400" baseline="-25000" dirty="0" err="1" smtClean="0"/>
              <a:t>m</a:t>
            </a:r>
            <a:r>
              <a:rPr lang="en-US" sz="2400" dirty="0" smtClean="0"/>
              <a:t> )= </a:t>
            </a:r>
            <a:r>
              <a:rPr lang="en-US" dirty="0" smtClean="0">
                <a:latin typeface="Math1Mono"/>
              </a:rPr>
              <a:t>∑</a:t>
            </a:r>
            <a:r>
              <a:rPr lang="en-US" sz="2400" baseline="-25000" dirty="0" smtClean="0"/>
              <a:t>a</a:t>
            </a:r>
            <a:r>
              <a:rPr lang="en-US" sz="2400" baseline="-25000" dirty="0" smtClean="0">
                <a:latin typeface="Math1Mono"/>
              </a:rPr>
              <a:t>𝝴</a:t>
            </a:r>
            <a:r>
              <a:rPr lang="en-US" sz="2400" baseline="-25000" dirty="0" smtClean="0"/>
              <a:t>V </a:t>
            </a:r>
            <a:r>
              <a:rPr lang="en-US" sz="2400" dirty="0" smtClean="0"/>
              <a:t>g(a) v</a:t>
            </a:r>
            <a:r>
              <a:rPr lang="en-US" sz="2400" baseline="-25000" dirty="0" smtClean="0"/>
              <a:t>1</a:t>
            </a:r>
            <a:r>
              <a:rPr lang="en-US" sz="2400" baseline="30000" dirty="0" smtClean="0"/>
              <a:t>a[1]</a:t>
            </a:r>
            <a:r>
              <a:rPr lang="en-US" sz="2400" dirty="0" smtClean="0"/>
              <a:t> v</a:t>
            </a:r>
            <a:r>
              <a:rPr lang="en-US" sz="2400" baseline="-25000" dirty="0" smtClean="0"/>
              <a:t>2</a:t>
            </a:r>
            <a:r>
              <a:rPr lang="en-US" sz="2400" baseline="30000" dirty="0" smtClean="0"/>
              <a:t>a[2]</a:t>
            </a:r>
            <a:r>
              <a:rPr lang="en-US" sz="2400" dirty="0" smtClean="0"/>
              <a:t>... </a:t>
            </a:r>
            <a:r>
              <a:rPr lang="en-US" sz="2400" dirty="0" err="1" smtClean="0"/>
              <a:t>v</a:t>
            </a:r>
            <a:r>
              <a:rPr lang="en-US" sz="2400" baseline="-25000" dirty="0" err="1" smtClean="0"/>
              <a:t>m</a:t>
            </a:r>
            <a:r>
              <a:rPr lang="en-US" sz="2400" baseline="30000" dirty="0" err="1" smtClean="0"/>
              <a:t>a</a:t>
            </a:r>
            <a:r>
              <a:rPr lang="en-US" sz="2400" baseline="30000" dirty="0" smtClean="0"/>
              <a:t>[m]</a:t>
            </a:r>
            <a:r>
              <a:rPr lang="en-US" sz="2400" dirty="0" smtClean="0"/>
              <a:t> where g(a)= </a:t>
            </a:r>
            <a:r>
              <a:rPr lang="en-US" dirty="0" smtClean="0">
                <a:latin typeface="Math1Mono"/>
              </a:rPr>
              <a:t>∑</a:t>
            </a:r>
            <a:r>
              <a:rPr lang="en-US" sz="2400" baseline="-25000" dirty="0" err="1" smtClean="0"/>
              <a:t>b</a:t>
            </a:r>
            <a:r>
              <a:rPr lang="en-US" sz="2400" baseline="-25000" dirty="0" err="1" smtClean="0">
                <a:latin typeface="Math1Mono"/>
              </a:rPr>
              <a:t>⊆</a:t>
            </a:r>
            <a:r>
              <a:rPr lang="en-US" sz="2400" baseline="-25000" dirty="0" err="1" smtClean="0"/>
              <a:t>a</a:t>
            </a:r>
            <a:r>
              <a:rPr lang="en-US" sz="2400" dirty="0" err="1" smtClean="0"/>
              <a:t>f</a:t>
            </a:r>
            <a:r>
              <a:rPr lang="en-US" sz="2400" dirty="0" smtClean="0"/>
              <a:t>(b</a:t>
            </a:r>
            <a:r>
              <a:rPr lang="en-US" sz="2400" baseline="-25000" dirty="0" smtClean="0"/>
              <a:t>1</a:t>
            </a:r>
            <a:r>
              <a:rPr lang="en-US" sz="2400" dirty="0" smtClean="0"/>
              <a:t>, b</a:t>
            </a:r>
            <a:r>
              <a:rPr lang="en-US" sz="2400" baseline="-25000" dirty="0" smtClean="0"/>
              <a:t>2</a:t>
            </a:r>
            <a:r>
              <a:rPr lang="en-US" sz="2400" dirty="0" smtClean="0"/>
              <a:t> , ... , </a:t>
            </a:r>
            <a:r>
              <a:rPr lang="en-US" sz="2400" dirty="0" err="1" smtClean="0"/>
              <a:t>b</a:t>
            </a:r>
            <a:r>
              <a:rPr lang="en-US" sz="2400" baseline="-25000" dirty="0" err="1" smtClean="0"/>
              <a:t>m</a:t>
            </a:r>
            <a:r>
              <a:rPr lang="en-US" sz="2400" dirty="0" smtClean="0"/>
              <a:t>) (subset means positions of 1's in a is a subset of b positions of 1's in b.)</a:t>
            </a:r>
          </a:p>
          <a:p>
            <a:pPr lvl="1">
              <a:lnSpc>
                <a:spcPct val="90000"/>
              </a:lnSpc>
            </a:pPr>
            <a:r>
              <a:rPr lang="en-US" sz="2000" dirty="0" smtClean="0"/>
              <a:t>Proof:  For n=1, f(v</a:t>
            </a:r>
            <a:r>
              <a:rPr lang="en-US" sz="2000" baseline="-25000" dirty="0" smtClean="0"/>
              <a:t>1</a:t>
            </a:r>
            <a:r>
              <a:rPr lang="en-US" sz="2000" dirty="0" smtClean="0"/>
              <a:t>)= f(0)(1+v</a:t>
            </a:r>
            <a:r>
              <a:rPr lang="en-US" sz="2000" baseline="-25000" dirty="0" smtClean="0"/>
              <a:t>1</a:t>
            </a:r>
            <a:r>
              <a:rPr lang="en-US" sz="2000" dirty="0" smtClean="0"/>
              <a:t>)+f(1)v</a:t>
            </a:r>
            <a:r>
              <a:rPr lang="en-US" sz="2000" baseline="-25000" dirty="0" smtClean="0"/>
              <a:t>1</a:t>
            </a:r>
            <a:r>
              <a:rPr lang="en-US" sz="2000" dirty="0" smtClean="0"/>
              <a:t>= f(0)+(f(0)+f(1))v</a:t>
            </a:r>
            <a:r>
              <a:rPr lang="en-US" sz="2000" baseline="-25000" dirty="0" smtClean="0"/>
              <a:t>1</a:t>
            </a:r>
            <a:r>
              <a:rPr lang="en-US" sz="2000" dirty="0" smtClean="0"/>
              <a:t>.</a:t>
            </a:r>
          </a:p>
          <a:p>
            <a:pPr lvl="1">
              <a:lnSpc>
                <a:spcPct val="90000"/>
              </a:lnSpc>
              <a:buNone/>
            </a:pPr>
            <a:r>
              <a:rPr lang="en-US" sz="2000" dirty="0" smtClean="0"/>
              <a:t>     For </a:t>
            </a:r>
            <a:r>
              <a:rPr lang="en-US" sz="2000" dirty="0" err="1" smtClean="0"/>
              <a:t>n</a:t>
            </a:r>
            <a:r>
              <a:rPr lang="en-US" sz="2000" dirty="0" smtClean="0"/>
              <a:t>=2, f(v</a:t>
            </a:r>
            <a:r>
              <a:rPr lang="en-US" sz="2000" baseline="-25000" dirty="0" smtClean="0"/>
              <a:t>1</a:t>
            </a:r>
            <a:r>
              <a:rPr lang="en-US" sz="2000" dirty="0" smtClean="0"/>
              <a:t>, v</a:t>
            </a:r>
            <a:r>
              <a:rPr lang="en-US" sz="2000" baseline="-25000" dirty="0" smtClean="0"/>
              <a:t>2</a:t>
            </a:r>
            <a:r>
              <a:rPr lang="en-US" sz="2000" dirty="0" smtClean="0"/>
              <a:t>)= f(0,0)(1+v</a:t>
            </a:r>
            <a:r>
              <a:rPr lang="en-US" sz="2000" baseline="-25000" dirty="0" smtClean="0"/>
              <a:t>1</a:t>
            </a:r>
            <a:r>
              <a:rPr lang="en-US" sz="2000" dirty="0" smtClean="0"/>
              <a:t>)(1+v</a:t>
            </a:r>
            <a:r>
              <a:rPr lang="en-US" sz="2000" baseline="-25000" dirty="0" smtClean="0"/>
              <a:t>2</a:t>
            </a:r>
            <a:r>
              <a:rPr lang="en-US" sz="2000" dirty="0" smtClean="0"/>
              <a:t>)+ f(0,1)(1+v</a:t>
            </a:r>
            <a:r>
              <a:rPr lang="en-US" sz="2000" baseline="-25000" dirty="0" smtClean="0"/>
              <a:t>1</a:t>
            </a:r>
            <a:r>
              <a:rPr lang="en-US" sz="2000" dirty="0" smtClean="0"/>
              <a:t>)v</a:t>
            </a:r>
            <a:r>
              <a:rPr lang="en-US" sz="2000" baseline="-25000" dirty="0" smtClean="0"/>
              <a:t>2</a:t>
            </a:r>
            <a:r>
              <a:rPr lang="en-US" sz="2000" dirty="0" smtClean="0"/>
              <a:t>+f(1,0) v</a:t>
            </a:r>
            <a:r>
              <a:rPr lang="en-US" sz="2000" baseline="-25000" dirty="0" smtClean="0"/>
              <a:t>1</a:t>
            </a:r>
            <a:r>
              <a:rPr lang="en-US" sz="2000" dirty="0" smtClean="0"/>
              <a:t>(1+v</a:t>
            </a:r>
            <a:r>
              <a:rPr lang="en-US" sz="2000" baseline="-25000" dirty="0" smtClean="0"/>
              <a:t>2</a:t>
            </a:r>
            <a:r>
              <a:rPr lang="en-US" sz="2000" dirty="0" smtClean="0"/>
              <a:t>)+                    </a:t>
            </a:r>
          </a:p>
          <a:p>
            <a:pPr lvl="1">
              <a:lnSpc>
                <a:spcPct val="90000"/>
              </a:lnSpc>
              <a:buNone/>
            </a:pPr>
            <a:r>
              <a:rPr lang="en-US" sz="2000" dirty="0" smtClean="0"/>
              <a:t>                                           f(1,1)v</a:t>
            </a:r>
            <a:r>
              <a:rPr lang="en-US" sz="2000" baseline="-25000" dirty="0" smtClean="0"/>
              <a:t>1</a:t>
            </a:r>
            <a:r>
              <a:rPr lang="en-US" sz="2000" dirty="0" smtClean="0"/>
              <a:t>v</a:t>
            </a:r>
            <a:r>
              <a:rPr lang="en-US" sz="2000" baseline="-25000" dirty="0" smtClean="0"/>
              <a:t>2</a:t>
            </a:r>
            <a:r>
              <a:rPr lang="en-US" sz="2000" dirty="0" smtClean="0"/>
              <a:t>= </a:t>
            </a:r>
          </a:p>
          <a:p>
            <a:pPr lvl="1">
              <a:lnSpc>
                <a:spcPct val="90000"/>
              </a:lnSpc>
              <a:buNone/>
            </a:pPr>
            <a:r>
              <a:rPr lang="en-US" sz="2000" dirty="0" smtClean="0"/>
              <a:t>                                   f(0,0)+(f(0,0)+f(1,0))v</a:t>
            </a:r>
            <a:r>
              <a:rPr lang="en-US" sz="2000" baseline="-25000" dirty="0" smtClean="0"/>
              <a:t>1</a:t>
            </a:r>
            <a:r>
              <a:rPr lang="en-US" sz="2000" dirty="0" smtClean="0"/>
              <a:t>+(f(0,0)+f(0,1)v</a:t>
            </a:r>
            <a:r>
              <a:rPr lang="en-US" sz="2000" baseline="-25000" dirty="0" smtClean="0"/>
              <a:t>2</a:t>
            </a:r>
            <a:r>
              <a:rPr lang="en-US" sz="2000" dirty="0" smtClean="0"/>
              <a:t>+</a:t>
            </a:r>
          </a:p>
          <a:p>
            <a:pPr lvl="1">
              <a:lnSpc>
                <a:spcPct val="90000"/>
              </a:lnSpc>
              <a:buNone/>
            </a:pPr>
            <a:r>
              <a:rPr lang="en-US" sz="2000" dirty="0" smtClean="0"/>
              <a:t>                                   (f(0,0)+f(0,1)+f(1,0)+f(1,1))v</a:t>
            </a:r>
            <a:r>
              <a:rPr lang="en-US" sz="2000" baseline="-25000" dirty="0" smtClean="0"/>
              <a:t>2</a:t>
            </a:r>
            <a:r>
              <a:rPr lang="en-US" sz="2000" dirty="0" smtClean="0"/>
              <a:t>v</a:t>
            </a:r>
            <a:r>
              <a:rPr lang="en-US" sz="2000" baseline="-25000" dirty="0" smtClean="0"/>
              <a:t>1</a:t>
            </a:r>
            <a:endParaRPr lang="en-US" sz="20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63</a:t>
            </a:fld>
            <a:endParaRPr lang="en-US" dirty="0"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Correlation coefficients</a:t>
            </a:r>
          </a:p>
        </p:txBody>
      </p:sp>
      <p:sp>
        <p:nvSpPr>
          <p:cNvPr id="82949" name="Rectangle 3"/>
          <p:cNvSpPr>
            <a:spLocks noGrp="1" noChangeArrowheads="1"/>
          </p:cNvSpPr>
          <p:nvPr>
            <p:ph type="body" idx="1"/>
          </p:nvPr>
        </p:nvSpPr>
        <p:spPr>
          <a:xfrm>
            <a:off x="381000" y="1371600"/>
            <a:ext cx="8305800" cy="4495800"/>
          </a:xfrm>
        </p:spPr>
        <p:txBody>
          <a:bodyPr/>
          <a:lstStyle/>
          <a:p>
            <a:pPr>
              <a:lnSpc>
                <a:spcPct val="90000"/>
              </a:lnSpc>
            </a:pPr>
            <a:r>
              <a:rPr lang="en-US" sz="2400" dirty="0" smtClean="0"/>
              <a:t>Consider f: GF(2)</a:t>
            </a:r>
            <a:r>
              <a:rPr lang="en-US" sz="2400" baseline="30000" dirty="0" err="1" smtClean="0"/>
              <a:t>n</a:t>
            </a:r>
            <a:r>
              <a:rPr lang="en-US" sz="2400" dirty="0" err="1" smtClean="0">
                <a:sym typeface="Wingdings" pitchFamily="2" charset="2"/>
              </a:rPr>
              <a:t></a:t>
            </a:r>
            <a:r>
              <a:rPr lang="en-US" sz="2400" dirty="0" err="1" smtClean="0"/>
              <a:t>GF</a:t>
            </a:r>
            <a:r>
              <a:rPr lang="en-US" sz="2400" dirty="0" smtClean="0"/>
              <a:t>(2) and g: GF(2)</a:t>
            </a:r>
            <a:r>
              <a:rPr lang="en-US" sz="2400" baseline="30000" dirty="0" err="1" smtClean="0"/>
              <a:t>n</a:t>
            </a:r>
            <a:r>
              <a:rPr lang="en-US" sz="2400" dirty="0" err="1" smtClean="0">
                <a:sym typeface="Wingdings" pitchFamily="2" charset="2"/>
              </a:rPr>
              <a:t></a:t>
            </a:r>
            <a:r>
              <a:rPr lang="en-US" sz="2400" dirty="0" err="1" smtClean="0"/>
              <a:t>GF</a:t>
            </a:r>
            <a:r>
              <a:rPr lang="en-US" sz="2400" dirty="0" smtClean="0"/>
              <a:t>(2).</a:t>
            </a:r>
          </a:p>
          <a:p>
            <a:pPr>
              <a:lnSpc>
                <a:spcPct val="90000"/>
              </a:lnSpc>
            </a:pPr>
            <a:endParaRPr lang="en-US" sz="2400" dirty="0" smtClean="0"/>
          </a:p>
          <a:p>
            <a:pPr>
              <a:lnSpc>
                <a:spcPct val="90000"/>
              </a:lnSpc>
            </a:pPr>
            <a:r>
              <a:rPr lang="en-US" sz="2400" dirty="0" smtClean="0"/>
              <a:t>Define C(</a:t>
            </a:r>
            <a:r>
              <a:rPr lang="en-US" sz="2400" dirty="0" err="1" smtClean="0"/>
              <a:t>f,g</a:t>
            </a:r>
            <a:r>
              <a:rPr lang="en-US" sz="2400" dirty="0" smtClean="0"/>
              <a:t>)= 2 </a:t>
            </a:r>
            <a:r>
              <a:rPr lang="en-US" sz="2400" dirty="0" err="1" smtClean="0"/>
              <a:t>Prob</a:t>
            </a:r>
            <a:r>
              <a:rPr lang="en-US" sz="2400" dirty="0" smtClean="0"/>
              <a:t>(f(x)=g(x))-1. C(f, g) describes the correlation between f and g.</a:t>
            </a:r>
          </a:p>
          <a:p>
            <a:pPr>
              <a:lnSpc>
                <a:spcPct val="90000"/>
              </a:lnSpc>
            </a:pPr>
            <a:endParaRPr lang="en-US" sz="2400" dirty="0" smtClean="0"/>
          </a:p>
          <a:p>
            <a:pPr>
              <a:lnSpc>
                <a:spcPct val="90000"/>
              </a:lnSpc>
            </a:pPr>
            <a:r>
              <a:rPr lang="en-US" sz="2400" dirty="0" smtClean="0"/>
              <a:t>Now put N=2</a:t>
            </a:r>
            <a:r>
              <a:rPr lang="en-US" sz="2400" baseline="30000" dirty="0" smtClean="0"/>
              <a:t>n</a:t>
            </a:r>
            <a:r>
              <a:rPr lang="en-US" sz="2400" dirty="0" smtClean="0"/>
              <a:t>.</a:t>
            </a:r>
          </a:p>
          <a:p>
            <a:pPr lvl="1">
              <a:lnSpc>
                <a:spcPct val="90000"/>
              </a:lnSpc>
            </a:pPr>
            <a:r>
              <a:rPr lang="en-US" sz="2400" dirty="0" smtClean="0"/>
              <a:t>We can describe f as a vector in GF(2)</a:t>
            </a:r>
            <a:r>
              <a:rPr lang="en-US" sz="2400" baseline="30000" dirty="0" smtClean="0"/>
              <a:t>N</a:t>
            </a:r>
            <a:r>
              <a:rPr lang="en-US" sz="2400" dirty="0" smtClean="0"/>
              <a:t> by setting </a:t>
            </a:r>
            <a:r>
              <a:rPr lang="en-US" sz="2400" b="1" dirty="0" smtClean="0"/>
              <a:t>f</a:t>
            </a:r>
            <a:r>
              <a:rPr lang="en-US" sz="2400" dirty="0" smtClean="0"/>
              <a:t>=(f(0,0,…,0), f(0,0,…,1),…, f(1,1,…,1)).  </a:t>
            </a:r>
          </a:p>
          <a:p>
            <a:pPr lvl="1">
              <a:lnSpc>
                <a:spcPct val="90000"/>
              </a:lnSpc>
            </a:pPr>
            <a:r>
              <a:rPr lang="en-US" sz="2400" dirty="0" smtClean="0"/>
              <a:t>We can also embed </a:t>
            </a:r>
            <a:r>
              <a:rPr lang="en-US" sz="2400" b="1" dirty="0" smtClean="0"/>
              <a:t>f </a:t>
            </a:r>
            <a:r>
              <a:rPr lang="en-US" sz="2400" dirty="0" smtClean="0"/>
              <a:t>naturally in R</a:t>
            </a:r>
            <a:r>
              <a:rPr lang="en-US" sz="2400" baseline="30000" dirty="0" smtClean="0"/>
              <a:t>N</a:t>
            </a:r>
            <a:r>
              <a:rPr lang="en-US" sz="2400" dirty="0" smtClean="0"/>
              <a:t>: as follows:</a:t>
            </a:r>
          </a:p>
          <a:p>
            <a:pPr lvl="1">
              <a:lnSpc>
                <a:spcPct val="90000"/>
              </a:lnSpc>
            </a:pPr>
            <a:r>
              <a:rPr lang="en-US" sz="2400" dirty="0" smtClean="0"/>
              <a:t> </a:t>
            </a:r>
            <a:r>
              <a:rPr lang="en-US" sz="2400" b="1" dirty="0" err="1" smtClean="0"/>
              <a:t>f</a:t>
            </a:r>
            <a:r>
              <a:rPr lang="en-US" sz="2400" b="1" baseline="-25000" dirty="0" err="1" smtClean="0"/>
              <a:t>R</a:t>
            </a:r>
            <a:r>
              <a:rPr lang="en-US" sz="2400" dirty="0" smtClean="0"/>
              <a:t>= ((-1)</a:t>
            </a:r>
            <a:r>
              <a:rPr lang="en-US" sz="2400" baseline="30000" dirty="0" smtClean="0"/>
              <a:t>f(0)</a:t>
            </a:r>
            <a:r>
              <a:rPr lang="en-US" sz="2400" dirty="0" smtClean="0"/>
              <a:t>, (-1)</a:t>
            </a:r>
            <a:r>
              <a:rPr lang="en-US" sz="2400" baseline="30000" dirty="0" smtClean="0"/>
              <a:t>f(1)</a:t>
            </a:r>
            <a:r>
              <a:rPr lang="en-US" sz="2400" dirty="0" smtClean="0"/>
              <a:t>, ... , (-1)</a:t>
            </a:r>
            <a:r>
              <a:rPr lang="en-US" sz="2400" baseline="30000" dirty="0" smtClean="0"/>
              <a:t>f(N-1)</a:t>
            </a:r>
            <a:r>
              <a:rPr lang="en-US" sz="2400" dirty="0" smtClean="0"/>
              <a:t>).</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64</a:t>
            </a:fld>
            <a:endParaRPr lang="en-US" dirty="0"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Boolean Functions in Real Space</a:t>
            </a:r>
          </a:p>
        </p:txBody>
      </p:sp>
      <p:sp>
        <p:nvSpPr>
          <p:cNvPr id="82949" name="Rectangle 3"/>
          <p:cNvSpPr>
            <a:spLocks noGrp="1" noChangeArrowheads="1"/>
          </p:cNvSpPr>
          <p:nvPr>
            <p:ph type="body" idx="1"/>
          </p:nvPr>
        </p:nvSpPr>
        <p:spPr>
          <a:xfrm>
            <a:off x="609600" y="1447800"/>
            <a:ext cx="8001000" cy="4724400"/>
          </a:xfrm>
        </p:spPr>
        <p:txBody>
          <a:bodyPr/>
          <a:lstStyle/>
          <a:p>
            <a:pPr>
              <a:lnSpc>
                <a:spcPct val="90000"/>
              </a:lnSpc>
            </a:pPr>
            <a:r>
              <a:rPr lang="en-US" sz="2400" dirty="0" smtClean="0"/>
              <a:t>Again let f:GF(2)</a:t>
            </a:r>
            <a:r>
              <a:rPr lang="en-US" sz="2400" baseline="30000" dirty="0" err="1" smtClean="0"/>
              <a:t>n</a:t>
            </a:r>
            <a:r>
              <a:rPr lang="en-US" sz="2400" dirty="0" err="1" smtClean="0">
                <a:sym typeface="Wingdings" pitchFamily="2" charset="2"/>
              </a:rPr>
              <a:t></a:t>
            </a:r>
            <a:r>
              <a:rPr lang="en-US" sz="2400" dirty="0" err="1" smtClean="0"/>
              <a:t>GF</a:t>
            </a:r>
            <a:r>
              <a:rPr lang="en-US" sz="2400" dirty="0" smtClean="0"/>
              <a:t>(2) and g: GF(2)</a:t>
            </a:r>
            <a:r>
              <a:rPr lang="en-US" sz="2400" baseline="30000" dirty="0" err="1" smtClean="0"/>
              <a:t>n</a:t>
            </a:r>
            <a:r>
              <a:rPr lang="en-US" sz="2400" dirty="0" err="1" smtClean="0">
                <a:sym typeface="Wingdings" pitchFamily="2" charset="2"/>
              </a:rPr>
              <a:t></a:t>
            </a:r>
            <a:r>
              <a:rPr lang="en-US" sz="2400" dirty="0" err="1" smtClean="0"/>
              <a:t>GF</a:t>
            </a:r>
            <a:r>
              <a:rPr lang="en-US" sz="2400" dirty="0" smtClean="0"/>
              <a:t>(2).</a:t>
            </a:r>
          </a:p>
          <a:p>
            <a:pPr>
              <a:lnSpc>
                <a:spcPct val="90000"/>
              </a:lnSpc>
            </a:pPr>
            <a:endParaRPr lang="en-US" sz="2400" dirty="0" smtClean="0"/>
          </a:p>
          <a:p>
            <a:pPr>
              <a:lnSpc>
                <a:spcPct val="90000"/>
              </a:lnSpc>
            </a:pPr>
            <a:r>
              <a:rPr lang="en-US" sz="2400" dirty="0" smtClean="0"/>
              <a:t>Consider the two real vectors, in R</a:t>
            </a:r>
            <a:r>
              <a:rPr lang="en-US" sz="2400" baseline="30000" dirty="0" smtClean="0"/>
              <a:t>N</a:t>
            </a:r>
            <a:r>
              <a:rPr lang="en-US" sz="2400" dirty="0" smtClean="0"/>
              <a:t> , representing f and g.  Define &lt;f, g&gt;= (</a:t>
            </a:r>
            <a:r>
              <a:rPr lang="en-US" sz="2400" b="1" dirty="0" err="1" smtClean="0"/>
              <a:t>f</a:t>
            </a:r>
            <a:r>
              <a:rPr lang="en-US" sz="2400" b="1" baseline="-25000" dirty="0" err="1" smtClean="0"/>
              <a:t>R</a:t>
            </a:r>
            <a:r>
              <a:rPr lang="en-US" sz="2400" b="1" dirty="0" smtClean="0"/>
              <a:t>, </a:t>
            </a:r>
            <a:r>
              <a:rPr lang="en-US" sz="2400" b="1" dirty="0" err="1" smtClean="0"/>
              <a:t>g</a:t>
            </a:r>
            <a:r>
              <a:rPr lang="en-US" sz="2400" b="1" baseline="-25000" dirty="0" err="1" smtClean="0"/>
              <a:t>R</a:t>
            </a:r>
            <a:r>
              <a:rPr lang="en-US" sz="2400" dirty="0" smtClean="0"/>
              <a:t>) and ||f||= </a:t>
            </a:r>
            <a:r>
              <a:rPr lang="en-US" sz="2400" dirty="0" smtClean="0">
                <a:latin typeface="Math1Mono"/>
              </a:rPr>
              <a:t>√</a:t>
            </a:r>
            <a:r>
              <a:rPr lang="en-US" sz="2400" dirty="0" smtClean="0"/>
              <a:t>&lt;f, f&gt;.  With this notation, C(f, g)= &lt;</a:t>
            </a:r>
            <a:r>
              <a:rPr lang="en-US" sz="2400" dirty="0" err="1" smtClean="0"/>
              <a:t>f,g</a:t>
            </a:r>
            <a:r>
              <a:rPr lang="en-US" sz="2400" dirty="0" smtClean="0"/>
              <a:t>&gt;/(||f||</a:t>
            </a:r>
            <a:r>
              <a:rPr lang="en-US" sz="2400" dirty="0" smtClean="0">
                <a:latin typeface="Math1"/>
              </a:rPr>
              <a:t>·</a:t>
            </a:r>
            <a:r>
              <a:rPr lang="en-US" sz="2400" dirty="0" smtClean="0"/>
              <a:t>||g||).</a:t>
            </a:r>
          </a:p>
          <a:p>
            <a:pPr>
              <a:lnSpc>
                <a:spcPct val="90000"/>
              </a:lnSpc>
            </a:pPr>
            <a:endParaRPr lang="en-US" sz="2400" dirty="0" smtClean="0"/>
          </a:p>
          <a:p>
            <a:pPr>
              <a:lnSpc>
                <a:spcPct val="90000"/>
              </a:lnSpc>
            </a:pPr>
            <a:r>
              <a:rPr lang="en-US" sz="2400" dirty="0" smtClean="0"/>
              <a:t>The vectors (-1)</a:t>
            </a:r>
            <a:r>
              <a:rPr lang="en-US" sz="2400" b="1" baseline="30000" dirty="0" smtClean="0"/>
              <a:t>w</a:t>
            </a:r>
            <a:r>
              <a:rPr lang="en-US" sz="2400" dirty="0" smtClean="0"/>
              <a:t>= (-1)</a:t>
            </a:r>
            <a:r>
              <a:rPr lang="en-US" sz="2400" b="1" baseline="30000" dirty="0" err="1" smtClean="0"/>
              <a:t>w</a:t>
            </a:r>
            <a:r>
              <a:rPr lang="en-US" sz="2400" baseline="30000" dirty="0" err="1" smtClean="0">
                <a:latin typeface="Math1"/>
              </a:rPr>
              <a:t>·</a:t>
            </a:r>
            <a:r>
              <a:rPr lang="en-US" sz="2400" b="1" baseline="30000" dirty="0" err="1" smtClean="0"/>
              <a:t>x</a:t>
            </a:r>
            <a:r>
              <a:rPr lang="en-US" sz="2400" dirty="0" smtClean="0"/>
              <a:t> as </a:t>
            </a:r>
            <a:r>
              <a:rPr lang="en-US" sz="2400" b="1" dirty="0" smtClean="0"/>
              <a:t>x</a:t>
            </a:r>
            <a:r>
              <a:rPr lang="en-US" sz="2400" dirty="0" smtClean="0"/>
              <a:t> varies over GF(2)</a:t>
            </a:r>
            <a:r>
              <a:rPr lang="en-US" sz="2400" baseline="30000" dirty="0" smtClean="0"/>
              <a:t>n</a:t>
            </a:r>
            <a:r>
              <a:rPr lang="en-US" sz="2400" dirty="0" smtClean="0"/>
              <a:t> are called the linear parities and form an orthogonal basis for R</a:t>
            </a:r>
            <a:r>
              <a:rPr lang="en-US" sz="2400" baseline="30000" dirty="0" smtClean="0"/>
              <a:t>N</a:t>
            </a:r>
            <a:r>
              <a:rPr lang="en-US" sz="2400" dirty="0" smtClean="0"/>
              <a:t>.   Thus we can express any real function as a linear combination of the parities.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65</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Walsh transforms and correlation</a:t>
            </a:r>
          </a:p>
        </p:txBody>
      </p:sp>
      <p:sp>
        <p:nvSpPr>
          <p:cNvPr id="82949" name="Rectangle 3"/>
          <p:cNvSpPr>
            <a:spLocks noGrp="1" noChangeArrowheads="1"/>
          </p:cNvSpPr>
          <p:nvPr>
            <p:ph type="body" idx="1"/>
          </p:nvPr>
        </p:nvSpPr>
        <p:spPr>
          <a:xfrm>
            <a:off x="457200" y="1371600"/>
            <a:ext cx="8305800" cy="5029200"/>
          </a:xfrm>
        </p:spPr>
        <p:txBody>
          <a:bodyPr/>
          <a:lstStyle/>
          <a:p>
            <a:pPr>
              <a:lnSpc>
                <a:spcPct val="90000"/>
              </a:lnSpc>
            </a:pPr>
            <a:r>
              <a:rPr lang="en-US" sz="2000" dirty="0" smtClean="0"/>
              <a:t>For </a:t>
            </a:r>
            <a:r>
              <a:rPr lang="en-US" sz="2000" dirty="0" err="1" smtClean="0"/>
              <a:t>boolean</a:t>
            </a:r>
            <a:r>
              <a:rPr lang="en-US" sz="2000" dirty="0" smtClean="0"/>
              <a:t> function,  f: GF(2)</a:t>
            </a:r>
            <a:r>
              <a:rPr lang="en-US" sz="2000" baseline="30000" dirty="0" err="1" smtClean="0"/>
              <a:t>n</a:t>
            </a:r>
            <a:r>
              <a:rPr lang="en-US" sz="2000" dirty="0" err="1" smtClean="0">
                <a:sym typeface="Wingdings" pitchFamily="2" charset="2"/>
              </a:rPr>
              <a:t></a:t>
            </a:r>
            <a:r>
              <a:rPr lang="en-US" sz="2000" dirty="0" err="1" smtClean="0"/>
              <a:t>GF</a:t>
            </a:r>
            <a:r>
              <a:rPr lang="en-US" sz="2000" dirty="0" smtClean="0"/>
              <a:t>(2), define</a:t>
            </a:r>
          </a:p>
          <a:p>
            <a:pPr lvl="1">
              <a:lnSpc>
                <a:spcPct val="90000"/>
              </a:lnSpc>
            </a:pPr>
            <a:r>
              <a:rPr lang="en-US" sz="2000" dirty="0" smtClean="0"/>
              <a:t>F(w)= 2</a:t>
            </a:r>
            <a:r>
              <a:rPr lang="en-US" sz="2000" baseline="30000" dirty="0" smtClean="0"/>
              <a:t>-n</a:t>
            </a:r>
            <a:r>
              <a:rPr lang="en-US" sz="3200" dirty="0" smtClean="0">
                <a:latin typeface="Math1Mono"/>
              </a:rPr>
              <a:t>∑</a:t>
            </a:r>
            <a:r>
              <a:rPr lang="en-US" sz="2000" baseline="-25000" dirty="0" smtClean="0"/>
              <a:t>x</a:t>
            </a:r>
            <a:r>
              <a:rPr lang="en-US" sz="2000" dirty="0" smtClean="0"/>
              <a:t>(-1)</a:t>
            </a:r>
            <a:r>
              <a:rPr lang="en-US" sz="2000" baseline="30000" dirty="0" smtClean="0"/>
              <a:t>f(x)+w</a:t>
            </a:r>
            <a:r>
              <a:rPr lang="en-US" sz="2000" baseline="30000" dirty="0" smtClean="0">
                <a:latin typeface="Math1"/>
              </a:rPr>
              <a:t>·</a:t>
            </a:r>
            <a:r>
              <a:rPr lang="en-US" sz="2000" baseline="30000" dirty="0" smtClean="0"/>
              <a:t>x</a:t>
            </a:r>
            <a:r>
              <a:rPr lang="en-US" sz="2000" dirty="0" smtClean="0"/>
              <a:t>= C(f(a), </a:t>
            </a:r>
            <a:r>
              <a:rPr lang="en-US" sz="2000" dirty="0" err="1" smtClean="0"/>
              <a:t>w</a:t>
            </a:r>
            <a:r>
              <a:rPr lang="en-US" sz="2000" dirty="0" err="1" smtClean="0">
                <a:latin typeface="Math1"/>
              </a:rPr>
              <a:t>·</a:t>
            </a:r>
            <a:r>
              <a:rPr lang="en-US" sz="2000" dirty="0" err="1" smtClean="0"/>
              <a:t>a</a:t>
            </a:r>
            <a:r>
              <a:rPr lang="en-US" sz="2000" dirty="0" smtClean="0"/>
              <a:t>) </a:t>
            </a:r>
          </a:p>
          <a:p>
            <a:pPr lvl="1">
              <a:lnSpc>
                <a:spcPct val="90000"/>
              </a:lnSpc>
            </a:pPr>
            <a:r>
              <a:rPr lang="en-US" sz="2000" dirty="0" smtClean="0"/>
              <a:t>We say </a:t>
            </a:r>
            <a:r>
              <a:rPr lang="en-US" sz="2000" dirty="0" smtClean="0">
                <a:latin typeface="Lucida Handwriting" pitchFamily="66" charset="0"/>
              </a:rPr>
              <a:t>W</a:t>
            </a:r>
            <a:r>
              <a:rPr lang="en-US" sz="2000" dirty="0" smtClean="0"/>
              <a:t>(f)=F and call </a:t>
            </a:r>
            <a:r>
              <a:rPr lang="en-US" sz="2000" dirty="0" smtClean="0">
                <a:latin typeface="Lucida Handwriting" pitchFamily="66" charset="0"/>
              </a:rPr>
              <a:t>W </a:t>
            </a:r>
            <a:r>
              <a:rPr lang="en-US" sz="2000" dirty="0" smtClean="0"/>
              <a:t>the normalized Walsh or </a:t>
            </a:r>
            <a:r>
              <a:rPr lang="en-US" sz="2000" dirty="0" err="1" smtClean="0"/>
              <a:t>Hadamard</a:t>
            </a:r>
            <a:r>
              <a:rPr lang="en-US" sz="2000" dirty="0" smtClean="0"/>
              <a:t> transform. </a:t>
            </a:r>
          </a:p>
          <a:p>
            <a:pPr lvl="1">
              <a:lnSpc>
                <a:spcPct val="90000"/>
              </a:lnSpc>
            </a:pPr>
            <a:r>
              <a:rPr lang="en-US" sz="2000" dirty="0" smtClean="0"/>
              <a:t>The term “Walsh Transform” is also used for the operation without the 2</a:t>
            </a:r>
            <a:r>
              <a:rPr lang="en-US" sz="2000" baseline="30000" dirty="0" smtClean="0"/>
              <a:t>-n</a:t>
            </a:r>
            <a:r>
              <a:rPr lang="en-US" sz="2000" dirty="0" smtClean="0"/>
              <a:t>, we will describe this as the “un-normalized” Walsh transform.</a:t>
            </a:r>
          </a:p>
          <a:p>
            <a:pPr lvl="1">
              <a:lnSpc>
                <a:spcPct val="90000"/>
              </a:lnSpc>
            </a:pPr>
            <a:r>
              <a:rPr lang="en-US" sz="2000" dirty="0" smtClean="0"/>
              <a:t>We’ve used Walsh transforms before to find the best affine approximations to </a:t>
            </a:r>
            <a:r>
              <a:rPr lang="en-US" sz="2000" dirty="0" err="1" smtClean="0"/>
              <a:t>boolean</a:t>
            </a:r>
            <a:r>
              <a:rPr lang="en-US" sz="2000" dirty="0" smtClean="0"/>
              <a:t> functions.</a:t>
            </a:r>
          </a:p>
          <a:p>
            <a:pPr lvl="1">
              <a:lnSpc>
                <a:spcPct val="90000"/>
              </a:lnSpc>
            </a:pPr>
            <a:endParaRPr lang="en-US" sz="2000" dirty="0" smtClean="0"/>
          </a:p>
          <a:p>
            <a:pPr>
              <a:lnSpc>
                <a:spcPct val="90000"/>
              </a:lnSpc>
            </a:pPr>
            <a:r>
              <a:rPr lang="en-US" sz="2000" dirty="0" smtClean="0"/>
              <a:t>Entries of the correlation matrix are Walsh transforms of component functions.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66</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Walsh transforms:  examples</a:t>
            </a:r>
          </a:p>
        </p:txBody>
      </p:sp>
      <p:sp>
        <p:nvSpPr>
          <p:cNvPr id="82949" name="Rectangle 3"/>
          <p:cNvSpPr>
            <a:spLocks noGrp="1" noChangeArrowheads="1"/>
          </p:cNvSpPr>
          <p:nvPr>
            <p:ph type="body" idx="1"/>
          </p:nvPr>
        </p:nvSpPr>
        <p:spPr>
          <a:xfrm>
            <a:off x="609600" y="1295400"/>
            <a:ext cx="8229600" cy="5257800"/>
          </a:xfrm>
        </p:spPr>
        <p:txBody>
          <a:bodyPr/>
          <a:lstStyle/>
          <a:p>
            <a:pPr>
              <a:lnSpc>
                <a:spcPct val="90000"/>
              </a:lnSpc>
            </a:pPr>
            <a:r>
              <a:rPr lang="en-US" sz="2000" dirty="0" smtClean="0"/>
              <a:t>If f(x)= c then F(w)=</a:t>
            </a:r>
            <a:r>
              <a:rPr lang="en-US" sz="2000" dirty="0" smtClean="0">
                <a:latin typeface="Lucida Handwriting" pitchFamily="66" charset="0"/>
              </a:rPr>
              <a:t>W</a:t>
            </a:r>
            <a:r>
              <a:rPr lang="en-US" sz="2000" dirty="0" smtClean="0"/>
              <a:t>(f)(w)= 2</a:t>
            </a:r>
            <a:r>
              <a:rPr lang="en-US" sz="2000" baseline="30000" dirty="0" smtClean="0"/>
              <a:t>-n</a:t>
            </a:r>
            <a:r>
              <a:rPr lang="en-US" dirty="0" smtClean="0">
                <a:latin typeface="Math1Mono"/>
              </a:rPr>
              <a:t>∑</a:t>
            </a:r>
            <a:r>
              <a:rPr lang="en-US" sz="2000" baseline="-25000" dirty="0" smtClean="0"/>
              <a:t>x</a:t>
            </a:r>
            <a:r>
              <a:rPr lang="en-US" sz="2000" dirty="0" smtClean="0"/>
              <a:t>(-1)</a:t>
            </a:r>
            <a:r>
              <a:rPr lang="en-US" sz="2000" baseline="30000" dirty="0" smtClean="0"/>
              <a:t>w</a:t>
            </a:r>
            <a:r>
              <a:rPr lang="en-US" sz="2000" baseline="30000" dirty="0" smtClean="0">
                <a:latin typeface="Math1"/>
              </a:rPr>
              <a:t>·</a:t>
            </a:r>
            <a:r>
              <a:rPr lang="en-US" sz="2000" baseline="30000" dirty="0" smtClean="0"/>
              <a:t>x+c</a:t>
            </a:r>
            <a:r>
              <a:rPr lang="en-US" sz="2000" dirty="0" smtClean="0"/>
              <a:t>= 1, w=0; 0, w</a:t>
            </a:r>
            <a:r>
              <a:rPr lang="en-US" sz="2000" dirty="0" smtClean="0">
                <a:latin typeface="Math1Mono"/>
              </a:rPr>
              <a:t>¹</a:t>
            </a:r>
            <a:r>
              <a:rPr lang="en-US" sz="2000" dirty="0" smtClean="0"/>
              <a:t>0</a:t>
            </a:r>
          </a:p>
          <a:p>
            <a:pPr>
              <a:lnSpc>
                <a:spcPct val="90000"/>
              </a:lnSpc>
            </a:pPr>
            <a:r>
              <a:rPr lang="en-US" sz="2000" dirty="0" smtClean="0"/>
              <a:t>If f(x)= </a:t>
            </a:r>
            <a:r>
              <a:rPr lang="en-US" sz="2000" dirty="0" err="1" smtClean="0"/>
              <a:t>v</a:t>
            </a:r>
            <a:r>
              <a:rPr lang="en-US" sz="2000" dirty="0" err="1" smtClean="0">
                <a:solidFill>
                  <a:srgbClr val="000000"/>
                </a:solidFill>
                <a:latin typeface="Math1Mono"/>
              </a:rPr>
              <a:t>·</a:t>
            </a:r>
            <a:r>
              <a:rPr lang="en-US" sz="2000" dirty="0" err="1" smtClean="0"/>
              <a:t>x</a:t>
            </a:r>
            <a:r>
              <a:rPr lang="en-US" sz="2000" dirty="0" smtClean="0"/>
              <a:t> then F(w) = 2</a:t>
            </a:r>
            <a:r>
              <a:rPr lang="en-US" sz="2000" baseline="30000" dirty="0" smtClean="0"/>
              <a:t>-n</a:t>
            </a:r>
            <a:r>
              <a:rPr lang="en-US" sz="2000" dirty="0" smtClean="0"/>
              <a:t> </a:t>
            </a:r>
            <a:r>
              <a:rPr lang="en-US" sz="2000" dirty="0" smtClean="0">
                <a:latin typeface="Math1Mono"/>
              </a:rPr>
              <a:t>∑</a:t>
            </a:r>
            <a:r>
              <a:rPr lang="en-US" sz="2000" baseline="-25000" dirty="0" smtClean="0"/>
              <a:t>x</a:t>
            </a:r>
            <a:r>
              <a:rPr lang="en-US" sz="2000" dirty="0" smtClean="0"/>
              <a:t>(-1)</a:t>
            </a:r>
            <a:r>
              <a:rPr lang="en-US" sz="2000" baseline="30000" dirty="0" err="1" smtClean="0"/>
              <a:t>w</a:t>
            </a:r>
            <a:r>
              <a:rPr lang="en-US" sz="2000" baseline="30000" dirty="0" err="1" smtClean="0">
                <a:latin typeface="Math1"/>
              </a:rPr>
              <a:t>·</a:t>
            </a:r>
            <a:r>
              <a:rPr lang="en-US" sz="2000" baseline="30000" dirty="0" err="1" smtClean="0"/>
              <a:t>x+v</a:t>
            </a:r>
            <a:r>
              <a:rPr lang="en-US" sz="2000" baseline="30000" dirty="0" err="1" smtClean="0">
                <a:latin typeface="Math1"/>
              </a:rPr>
              <a:t>·</a:t>
            </a:r>
            <a:r>
              <a:rPr lang="en-US" sz="2000" baseline="30000" dirty="0" err="1" smtClean="0"/>
              <a:t>x</a:t>
            </a:r>
            <a:r>
              <a:rPr lang="en-US" sz="2000" dirty="0" smtClean="0"/>
              <a:t>= 1, w=v; 0, w</a:t>
            </a:r>
            <a:r>
              <a:rPr lang="en-US" sz="2000" dirty="0" smtClean="0">
                <a:latin typeface="Math1Mono"/>
              </a:rPr>
              <a:t>¹</a:t>
            </a:r>
            <a:r>
              <a:rPr lang="en-US" sz="2000" dirty="0" smtClean="0"/>
              <a:t>v.</a:t>
            </a:r>
          </a:p>
          <a:p>
            <a:pPr lvl="1">
              <a:lnSpc>
                <a:spcPct val="90000"/>
              </a:lnSpc>
            </a:pPr>
            <a:r>
              <a:rPr lang="en-US" sz="1800" dirty="0" smtClean="0"/>
              <a:t>Note Walsh transforms of linear function are 1 at coefficient vector</a:t>
            </a:r>
          </a:p>
          <a:p>
            <a:pPr>
              <a:lnSpc>
                <a:spcPct val="90000"/>
              </a:lnSpc>
            </a:pPr>
            <a:r>
              <a:rPr lang="en-US" sz="2000" dirty="0" smtClean="0"/>
              <a:t>If f(x) agrees with </a:t>
            </a:r>
            <a:r>
              <a:rPr lang="en-US" sz="2000" dirty="0" err="1" smtClean="0"/>
              <a:t>L</a:t>
            </a:r>
            <a:r>
              <a:rPr lang="en-US" sz="2000" baseline="-25000" dirty="0" err="1" smtClean="0"/>
              <a:t>w</a:t>
            </a:r>
            <a:r>
              <a:rPr lang="en-US" sz="2000" dirty="0" err="1" smtClean="0"/>
              <a:t>(x</a:t>
            </a:r>
            <a:r>
              <a:rPr lang="en-US" sz="2000" dirty="0" smtClean="0"/>
              <a:t>)= </a:t>
            </a:r>
            <a:r>
              <a:rPr lang="en-US" sz="2000" dirty="0" err="1" smtClean="0"/>
              <a:t>w</a:t>
            </a:r>
            <a:r>
              <a:rPr lang="en-US" sz="2000" dirty="0" err="1" smtClean="0">
                <a:latin typeface="Math1"/>
              </a:rPr>
              <a:t>·</a:t>
            </a:r>
            <a:r>
              <a:rPr lang="en-US" sz="2000" dirty="0" err="1" smtClean="0"/>
              <a:t>x</a:t>
            </a:r>
            <a:r>
              <a:rPr lang="en-US" sz="2000" dirty="0" smtClean="0"/>
              <a:t> for a arguments out of 2</a:t>
            </a:r>
            <a:r>
              <a:rPr lang="en-US" sz="2000" baseline="30000" dirty="0" smtClean="0"/>
              <a:t>n</a:t>
            </a:r>
            <a:r>
              <a:rPr lang="en-US" sz="2000" dirty="0" smtClean="0"/>
              <a:t>,(and hence disagrees with it at d= 2</a:t>
            </a:r>
            <a:r>
              <a:rPr lang="en-US" sz="2000" baseline="30000" dirty="0" smtClean="0"/>
              <a:t>n</a:t>
            </a:r>
            <a:r>
              <a:rPr lang="en-US" sz="2000" dirty="0" smtClean="0"/>
              <a:t>-a arguments), then F(w)= (a-d)/2</a:t>
            </a:r>
            <a:r>
              <a:rPr lang="en-US" sz="2000" baseline="30000" dirty="0" smtClean="0"/>
              <a:t>n</a:t>
            </a:r>
            <a:r>
              <a:rPr lang="en-US" sz="2000" dirty="0" smtClean="0"/>
              <a:t>, so</a:t>
            </a:r>
          </a:p>
          <a:p>
            <a:pPr>
              <a:lnSpc>
                <a:spcPct val="90000"/>
              </a:lnSpc>
              <a:buNone/>
            </a:pPr>
            <a:r>
              <a:rPr lang="en-US" sz="2000" dirty="0" smtClean="0"/>
              <a:t>     a/2</a:t>
            </a:r>
            <a:r>
              <a:rPr lang="en-US" sz="2000" baseline="30000" dirty="0" smtClean="0"/>
              <a:t>n</a:t>
            </a:r>
            <a:r>
              <a:rPr lang="en-US" sz="2000" dirty="0" smtClean="0"/>
              <a:t>= 1/2(1+F(w))</a:t>
            </a:r>
          </a:p>
          <a:p>
            <a:pPr>
              <a:lnSpc>
                <a:spcPct val="90000"/>
              </a:lnSpc>
              <a:buFont typeface="Arial"/>
              <a:buChar char="•"/>
            </a:pPr>
            <a:r>
              <a:rPr lang="en-US" sz="2000" dirty="0" smtClean="0"/>
              <a:t>If g(x)= f(x)</a:t>
            </a:r>
            <a:r>
              <a:rPr lang="en-US" sz="2000" dirty="0" smtClean="0">
                <a:latin typeface="Math1Mono"/>
              </a:rPr>
              <a:t>𝝴</a:t>
            </a:r>
            <a:r>
              <a:rPr lang="en-US" sz="2000" dirty="0" smtClean="0"/>
              <a:t>k then G(w)=</a:t>
            </a:r>
            <a:r>
              <a:rPr lang="en-US" sz="2000" dirty="0" smtClean="0">
                <a:latin typeface="Lucida Handwriting" pitchFamily="66" charset="0"/>
              </a:rPr>
              <a:t> </a:t>
            </a:r>
            <a:r>
              <a:rPr lang="en-US" sz="2000" dirty="0" smtClean="0"/>
              <a:t>(-1)</a:t>
            </a:r>
            <a:r>
              <a:rPr lang="en-US" sz="2000" baseline="30000" dirty="0" smtClean="0"/>
              <a:t>k</a:t>
            </a:r>
            <a:r>
              <a:rPr lang="en-US" sz="2000" dirty="0" smtClean="0"/>
              <a:t>F(w)</a:t>
            </a:r>
          </a:p>
          <a:p>
            <a:pPr>
              <a:lnSpc>
                <a:spcPct val="90000"/>
              </a:lnSpc>
            </a:pPr>
            <a:endParaRPr lang="en-US" sz="2000" dirty="0" smtClean="0"/>
          </a:p>
          <a:p>
            <a:pPr>
              <a:lnSpc>
                <a:spcPct val="90000"/>
              </a:lnSpc>
            </a:pPr>
            <a:endParaRPr lang="en-US" sz="2400" dirty="0" smtClean="0"/>
          </a:p>
          <a:p>
            <a:pPr>
              <a:lnSpc>
                <a:spcPct val="90000"/>
              </a:lnSpc>
              <a:buNone/>
            </a:pPr>
            <a:endParaRPr lang="en-US" sz="18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67</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Walsh Transformations</a:t>
            </a:r>
          </a:p>
        </p:txBody>
      </p:sp>
      <p:sp>
        <p:nvSpPr>
          <p:cNvPr id="82949" name="Rectangle 3"/>
          <p:cNvSpPr>
            <a:spLocks noGrp="1" noChangeArrowheads="1"/>
          </p:cNvSpPr>
          <p:nvPr>
            <p:ph type="body" idx="1"/>
          </p:nvPr>
        </p:nvSpPr>
        <p:spPr>
          <a:xfrm>
            <a:off x="76200" y="1219200"/>
            <a:ext cx="8915400" cy="4419600"/>
          </a:xfrm>
        </p:spPr>
        <p:txBody>
          <a:bodyPr/>
          <a:lstStyle/>
          <a:p>
            <a:pPr>
              <a:lnSpc>
                <a:spcPct val="90000"/>
              </a:lnSpc>
            </a:pPr>
            <a:r>
              <a:rPr lang="en-US" sz="2000" b="1" dirty="0" smtClean="0"/>
              <a:t>Theorem: </a:t>
            </a:r>
            <a:r>
              <a:rPr lang="en-US" sz="2000" dirty="0" smtClean="0">
                <a:latin typeface="Lucida Handwriting" pitchFamily="66" charset="0"/>
              </a:rPr>
              <a:t>W</a:t>
            </a:r>
            <a:r>
              <a:rPr lang="en-US" sz="2000" baseline="30000" dirty="0" smtClean="0"/>
              <a:t>-1</a:t>
            </a:r>
            <a:r>
              <a:rPr lang="en-US" sz="2000" dirty="0" smtClean="0"/>
              <a:t>(F)(x)= f(x)= 2</a:t>
            </a:r>
            <a:r>
              <a:rPr lang="en-US" sz="2000" baseline="30000" dirty="0" smtClean="0"/>
              <a:t>-n</a:t>
            </a:r>
            <a:r>
              <a:rPr lang="en-US" sz="2000" dirty="0" smtClean="0"/>
              <a:t> </a:t>
            </a:r>
            <a:r>
              <a:rPr lang="en-US" sz="2000" dirty="0">
                <a:latin typeface="Math1Mono"/>
              </a:rPr>
              <a:t>∑ </a:t>
            </a:r>
            <a:r>
              <a:rPr lang="en-US" sz="2000" baseline="-25000" dirty="0" err="1" smtClean="0"/>
              <a:t>t</a:t>
            </a:r>
            <a:r>
              <a:rPr lang="en-US" sz="2000" dirty="0" err="1" smtClean="0"/>
              <a:t>F</a:t>
            </a:r>
            <a:r>
              <a:rPr lang="en-US" sz="2000" dirty="0" smtClean="0"/>
              <a:t>(t)(-1)</a:t>
            </a:r>
            <a:r>
              <a:rPr lang="en-US" sz="2000" baseline="30000" dirty="0" smtClean="0"/>
              <a:t>x</a:t>
            </a:r>
            <a:r>
              <a:rPr lang="en-US" sz="2000" baseline="30000" dirty="0" smtClean="0">
                <a:latin typeface="Math1"/>
              </a:rPr>
              <a:t>·</a:t>
            </a:r>
            <a:r>
              <a:rPr lang="en-US" sz="2000" baseline="30000" dirty="0" smtClean="0"/>
              <a:t>t</a:t>
            </a:r>
            <a:r>
              <a:rPr lang="en-US" sz="2000" dirty="0" smtClean="0"/>
              <a:t>. </a:t>
            </a:r>
          </a:p>
          <a:p>
            <a:pPr>
              <a:lnSpc>
                <a:spcPct val="90000"/>
              </a:lnSpc>
            </a:pPr>
            <a:r>
              <a:rPr lang="en-US" sz="2000" b="1" dirty="0" err="1" smtClean="0"/>
              <a:t>Parseval</a:t>
            </a:r>
            <a:r>
              <a:rPr lang="en-US" sz="2000" b="1" dirty="0" smtClean="0"/>
              <a:t>: </a:t>
            </a:r>
            <a:r>
              <a:rPr lang="en-US" sz="2000" dirty="0" smtClean="0">
                <a:latin typeface="Math1Mono"/>
              </a:rPr>
              <a:t>∑</a:t>
            </a:r>
            <a:r>
              <a:rPr lang="en-US" sz="2000" baseline="-25000" dirty="0" smtClean="0"/>
              <a:t>w</a:t>
            </a:r>
            <a:r>
              <a:rPr lang="en-US" sz="2000" dirty="0" smtClean="0"/>
              <a:t> F(w)</a:t>
            </a:r>
            <a:r>
              <a:rPr lang="en-US" sz="2000" baseline="30000" dirty="0" smtClean="0"/>
              <a:t>2</a:t>
            </a:r>
            <a:r>
              <a:rPr lang="en-US" sz="2000" dirty="0" smtClean="0"/>
              <a:t>= 1.</a:t>
            </a:r>
          </a:p>
          <a:p>
            <a:pPr lvl="1">
              <a:lnSpc>
                <a:spcPct val="90000"/>
              </a:lnSpc>
            </a:pPr>
            <a:r>
              <a:rPr lang="en-US" sz="2000" dirty="0" smtClean="0"/>
              <a:t> </a:t>
            </a:r>
            <a:r>
              <a:rPr lang="en-US" sz="2000" dirty="0" smtClean="0">
                <a:latin typeface="Math1Mono"/>
              </a:rPr>
              <a:t>∑</a:t>
            </a:r>
            <a:r>
              <a:rPr lang="en-US" sz="2000" baseline="-25000" dirty="0" smtClean="0"/>
              <a:t>w</a:t>
            </a:r>
            <a:r>
              <a:rPr lang="en-US" sz="2000" dirty="0" smtClean="0"/>
              <a:t> F(w)</a:t>
            </a:r>
            <a:r>
              <a:rPr lang="en-US" sz="2000" baseline="30000" dirty="0" smtClean="0"/>
              <a:t>2 </a:t>
            </a:r>
            <a:r>
              <a:rPr lang="en-US" sz="2000" dirty="0" smtClean="0"/>
              <a:t>=  2</a:t>
            </a:r>
            <a:r>
              <a:rPr lang="en-US" sz="2000" baseline="30000" dirty="0" smtClean="0"/>
              <a:t>-2n</a:t>
            </a:r>
            <a:r>
              <a:rPr lang="en-US" sz="2000" dirty="0">
                <a:latin typeface="Math1Mono"/>
              </a:rPr>
              <a:t> </a:t>
            </a:r>
            <a:r>
              <a:rPr lang="en-US" sz="2000" dirty="0" smtClean="0">
                <a:latin typeface="Math1Mono"/>
              </a:rPr>
              <a:t>∑</a:t>
            </a:r>
            <a:r>
              <a:rPr lang="en-US" sz="2000" baseline="-25000" dirty="0" smtClean="0"/>
              <a:t>w</a:t>
            </a:r>
            <a:r>
              <a:rPr lang="en-US" sz="2000" dirty="0" smtClean="0"/>
              <a:t>(</a:t>
            </a:r>
            <a:r>
              <a:rPr lang="en-US" sz="2000" dirty="0" smtClean="0">
                <a:latin typeface="Math1Mono"/>
              </a:rPr>
              <a:t>∑</a:t>
            </a:r>
            <a:r>
              <a:rPr lang="en-US" sz="2000" baseline="-25000" dirty="0" smtClean="0"/>
              <a:t>x</a:t>
            </a:r>
            <a:r>
              <a:rPr lang="en-US" sz="2000" dirty="0" smtClean="0"/>
              <a:t>(-1)</a:t>
            </a:r>
            <a:r>
              <a:rPr lang="en-US" sz="2000" baseline="30000" dirty="0" err="1" smtClean="0"/>
              <a:t>w</a:t>
            </a:r>
            <a:r>
              <a:rPr lang="en-US" sz="2000" baseline="30000" dirty="0" err="1" smtClean="0">
                <a:latin typeface="Math1"/>
              </a:rPr>
              <a:t>·</a:t>
            </a:r>
            <a:r>
              <a:rPr lang="en-US" sz="2000" baseline="30000" dirty="0" err="1" smtClean="0"/>
              <a:t>x+f</a:t>
            </a:r>
            <a:r>
              <a:rPr lang="en-US" sz="2000" baseline="30000" dirty="0" smtClean="0"/>
              <a:t>(x)</a:t>
            </a:r>
            <a:r>
              <a:rPr lang="en-US" sz="2000" dirty="0" smtClean="0"/>
              <a:t>) (</a:t>
            </a:r>
            <a:r>
              <a:rPr lang="en-US" sz="2000" dirty="0" smtClean="0">
                <a:latin typeface="Math1Mono"/>
              </a:rPr>
              <a:t>∑</a:t>
            </a:r>
            <a:r>
              <a:rPr lang="en-US" sz="2000" baseline="-25000" dirty="0" smtClean="0"/>
              <a:t>y</a:t>
            </a:r>
            <a:r>
              <a:rPr lang="en-US" sz="2000" dirty="0" smtClean="0"/>
              <a:t>(-1)</a:t>
            </a:r>
            <a:r>
              <a:rPr lang="en-US" sz="2000" baseline="30000" dirty="0" err="1" smtClean="0"/>
              <a:t>w</a:t>
            </a:r>
            <a:r>
              <a:rPr lang="en-US" sz="2000" baseline="30000" dirty="0" err="1" smtClean="0">
                <a:latin typeface="Math1"/>
              </a:rPr>
              <a:t>·</a:t>
            </a:r>
            <a:r>
              <a:rPr lang="en-US" sz="2000" baseline="30000" dirty="0" err="1" smtClean="0"/>
              <a:t>y+f</a:t>
            </a:r>
            <a:r>
              <a:rPr lang="en-US" sz="2000" baseline="30000" dirty="0" smtClean="0"/>
              <a:t>(y)</a:t>
            </a:r>
            <a:r>
              <a:rPr lang="en-US" sz="2000" dirty="0" smtClean="0"/>
              <a:t>)= </a:t>
            </a:r>
          </a:p>
          <a:p>
            <a:pPr lvl="1">
              <a:lnSpc>
                <a:spcPct val="90000"/>
              </a:lnSpc>
              <a:buNone/>
            </a:pPr>
            <a:r>
              <a:rPr lang="en-US" sz="2000" dirty="0" smtClean="0"/>
              <a:t>                        2</a:t>
            </a:r>
            <a:r>
              <a:rPr lang="en-US" sz="2000" baseline="30000" dirty="0" smtClean="0"/>
              <a:t>-2n</a:t>
            </a:r>
            <a:r>
              <a:rPr lang="en-US" sz="2000" dirty="0">
                <a:latin typeface="Math1Mono"/>
              </a:rPr>
              <a:t> </a:t>
            </a:r>
            <a:r>
              <a:rPr lang="en-US" sz="2000" dirty="0" smtClean="0">
                <a:latin typeface="Math1Mono"/>
              </a:rPr>
              <a:t>∑</a:t>
            </a:r>
            <a:r>
              <a:rPr lang="en-US" sz="2000" baseline="-25000" dirty="0" err="1" smtClean="0"/>
              <a:t>x,y</a:t>
            </a:r>
            <a:r>
              <a:rPr lang="en-US" sz="2000" dirty="0" smtClean="0"/>
              <a:t>(-1)</a:t>
            </a:r>
            <a:r>
              <a:rPr lang="en-US" sz="2000" baseline="30000" dirty="0" smtClean="0"/>
              <a:t>f(x)+f(y)</a:t>
            </a:r>
            <a:r>
              <a:rPr lang="en-US" sz="2000" dirty="0" smtClean="0"/>
              <a:t>)(</a:t>
            </a:r>
            <a:r>
              <a:rPr lang="en-US" sz="2000" dirty="0" smtClean="0">
                <a:latin typeface="Math1Mono"/>
              </a:rPr>
              <a:t>∑</a:t>
            </a:r>
            <a:r>
              <a:rPr lang="en-US" sz="2000" baseline="-25000" dirty="0" smtClean="0"/>
              <a:t>w</a:t>
            </a:r>
            <a:r>
              <a:rPr lang="en-US" sz="2000" dirty="0" smtClean="0"/>
              <a:t> (-1)</a:t>
            </a:r>
            <a:r>
              <a:rPr lang="en-US" sz="2000" baseline="30000" dirty="0" smtClean="0"/>
              <a:t> w</a:t>
            </a:r>
            <a:r>
              <a:rPr lang="en-US" sz="2000" baseline="30000" dirty="0" smtClean="0">
                <a:latin typeface="Math1"/>
              </a:rPr>
              <a:t>·</a:t>
            </a:r>
            <a:r>
              <a:rPr lang="en-US" sz="2000" baseline="30000" dirty="0" smtClean="0"/>
              <a:t>(</a:t>
            </a:r>
            <a:r>
              <a:rPr lang="en-US" sz="2000" baseline="30000" dirty="0" err="1" smtClean="0"/>
              <a:t>x</a:t>
            </a:r>
            <a:r>
              <a:rPr lang="en-US" sz="2000" baseline="30000" dirty="0" err="1" smtClean="0">
                <a:latin typeface="Math1Mono"/>
              </a:rPr>
              <a:t>⊕</a:t>
            </a:r>
            <a:r>
              <a:rPr lang="en-US" sz="2000" baseline="30000" dirty="0" err="1" smtClean="0"/>
              <a:t>y</a:t>
            </a:r>
            <a:r>
              <a:rPr lang="en-US" sz="2000" baseline="30000" dirty="0" smtClean="0"/>
              <a:t>)</a:t>
            </a:r>
            <a:r>
              <a:rPr lang="en-US" sz="2000" dirty="0" smtClean="0"/>
              <a:t>)= 2</a:t>
            </a:r>
            <a:r>
              <a:rPr lang="en-US" sz="2000" baseline="30000" dirty="0" smtClean="0"/>
              <a:t>-n</a:t>
            </a:r>
            <a:r>
              <a:rPr lang="en-US" sz="2000" dirty="0">
                <a:latin typeface="Math1Mono"/>
              </a:rPr>
              <a:t> </a:t>
            </a:r>
            <a:r>
              <a:rPr lang="en-US" sz="2000" dirty="0" smtClean="0">
                <a:latin typeface="Math1Mono"/>
              </a:rPr>
              <a:t>∑</a:t>
            </a:r>
            <a:r>
              <a:rPr lang="en-US" sz="2000" baseline="-25000" dirty="0" err="1" smtClean="0"/>
              <a:t>x,y</a:t>
            </a:r>
            <a:r>
              <a:rPr lang="en-US" sz="2000" dirty="0" smtClean="0"/>
              <a:t>(-1)</a:t>
            </a:r>
            <a:r>
              <a:rPr lang="en-US" sz="2000" baseline="30000" dirty="0" smtClean="0"/>
              <a:t>f(x)+f(y)</a:t>
            </a:r>
            <a:r>
              <a:rPr lang="en-US" sz="2000" dirty="0" smtClean="0"/>
              <a:t>)</a:t>
            </a:r>
            <a:r>
              <a:rPr lang="en-US" sz="2000" dirty="0" smtClean="0">
                <a:latin typeface="Math1Mono"/>
              </a:rPr>
              <a:t>d</a:t>
            </a:r>
            <a:r>
              <a:rPr lang="en-US" sz="2000" dirty="0" smtClean="0"/>
              <a:t>(</a:t>
            </a:r>
            <a:r>
              <a:rPr lang="en-US" sz="2000" dirty="0" err="1" smtClean="0"/>
              <a:t>x</a:t>
            </a:r>
            <a:r>
              <a:rPr lang="en-US" sz="2000" dirty="0" err="1" smtClean="0">
                <a:latin typeface="Math1Mono"/>
              </a:rPr>
              <a:t>⊕</a:t>
            </a:r>
            <a:r>
              <a:rPr lang="en-US" sz="2000" dirty="0" err="1" smtClean="0"/>
              <a:t>y</a:t>
            </a:r>
            <a:r>
              <a:rPr lang="en-US" sz="2000" dirty="0" smtClean="0"/>
              <a:t>)=1</a:t>
            </a:r>
          </a:p>
          <a:p>
            <a:pPr>
              <a:lnSpc>
                <a:spcPct val="90000"/>
              </a:lnSpc>
            </a:pPr>
            <a:r>
              <a:rPr lang="en-US" sz="2000" b="1" dirty="0" smtClean="0"/>
              <a:t> Theorem: </a:t>
            </a:r>
            <a:r>
              <a:rPr lang="en-US" sz="2000" dirty="0" smtClean="0">
                <a:latin typeface="Math1Mono"/>
              </a:rPr>
              <a:t>∑</a:t>
            </a:r>
            <a:r>
              <a:rPr lang="en-US" sz="2000" baseline="-25000" dirty="0" err="1" smtClean="0"/>
              <a:t>w</a:t>
            </a:r>
            <a:r>
              <a:rPr lang="en-US" sz="2000" dirty="0" err="1" smtClean="0"/>
              <a:t>F</a:t>
            </a:r>
            <a:r>
              <a:rPr lang="en-US" sz="2000" dirty="0" smtClean="0"/>
              <a:t>(w)= ±1.</a:t>
            </a:r>
          </a:p>
          <a:p>
            <a:pPr lvl="1">
              <a:lnSpc>
                <a:spcPct val="90000"/>
              </a:lnSpc>
            </a:pPr>
            <a:r>
              <a:rPr lang="en-US" sz="2000" dirty="0" smtClean="0"/>
              <a:t>Proof:</a:t>
            </a:r>
          </a:p>
          <a:p>
            <a:pPr lvl="1">
              <a:lnSpc>
                <a:spcPct val="90000"/>
              </a:lnSpc>
              <a:buFont typeface="Math1Mono"/>
              <a:buChar char=" "/>
            </a:pPr>
            <a:r>
              <a:rPr lang="en-US" sz="2000" dirty="0" smtClean="0">
                <a:latin typeface="Math1Mono"/>
              </a:rPr>
              <a:t>∑</a:t>
            </a:r>
            <a:r>
              <a:rPr lang="en-US" sz="2000" baseline="-25000" dirty="0" smtClean="0"/>
              <a:t>w</a:t>
            </a:r>
            <a:r>
              <a:rPr lang="en-US" sz="2000" dirty="0" smtClean="0"/>
              <a:t> F(w)= </a:t>
            </a:r>
            <a:r>
              <a:rPr lang="en-US" sz="2000" dirty="0" smtClean="0">
                <a:latin typeface="Math1Mono"/>
              </a:rPr>
              <a:t>∑</a:t>
            </a:r>
            <a:r>
              <a:rPr lang="en-US" sz="2000" baseline="-25000" dirty="0" smtClean="0"/>
              <a:t>w</a:t>
            </a:r>
            <a:r>
              <a:rPr lang="en-US" sz="2000" dirty="0" smtClean="0"/>
              <a:t>2</a:t>
            </a:r>
            <a:r>
              <a:rPr lang="en-US" sz="2000" baseline="30000" dirty="0" smtClean="0"/>
              <a:t>-n</a:t>
            </a:r>
            <a:r>
              <a:rPr lang="en-US" sz="2000" dirty="0">
                <a:latin typeface="Math1Mono"/>
              </a:rPr>
              <a:t> </a:t>
            </a:r>
            <a:r>
              <a:rPr lang="en-US" sz="2000" dirty="0" smtClean="0">
                <a:latin typeface="Math1Mono"/>
              </a:rPr>
              <a:t>∑</a:t>
            </a:r>
            <a:r>
              <a:rPr lang="en-US" sz="2000" baseline="-25000" dirty="0" smtClean="0"/>
              <a:t>x</a:t>
            </a:r>
            <a:r>
              <a:rPr lang="en-US" sz="2000" dirty="0" smtClean="0"/>
              <a:t> (-1)</a:t>
            </a:r>
            <a:r>
              <a:rPr lang="en-US" sz="2000" baseline="30000" dirty="0" smtClean="0"/>
              <a:t>f(x)+w</a:t>
            </a:r>
            <a:r>
              <a:rPr lang="en-US" sz="2000" baseline="30000" dirty="0" smtClean="0">
                <a:latin typeface="Math1Mono"/>
              </a:rPr>
              <a:t>×</a:t>
            </a:r>
            <a:r>
              <a:rPr lang="en-US" sz="2000" baseline="30000" dirty="0" smtClean="0"/>
              <a:t>x</a:t>
            </a:r>
            <a:r>
              <a:rPr lang="en-US" sz="2000" dirty="0" smtClean="0"/>
              <a:t>= </a:t>
            </a:r>
            <a:r>
              <a:rPr lang="en-US" sz="2000" dirty="0" smtClean="0">
                <a:latin typeface="Math1Mono"/>
              </a:rPr>
              <a:t>∑</a:t>
            </a:r>
            <a:r>
              <a:rPr lang="en-US" sz="2000" baseline="-25000" dirty="0" smtClean="0"/>
              <a:t>x</a:t>
            </a:r>
            <a:r>
              <a:rPr lang="en-US" sz="2000" dirty="0" smtClean="0"/>
              <a:t>(-1)</a:t>
            </a:r>
            <a:r>
              <a:rPr lang="en-US" sz="2000" baseline="30000" dirty="0" smtClean="0"/>
              <a:t>f(x)</a:t>
            </a:r>
            <a:r>
              <a:rPr lang="en-US" sz="2000" dirty="0" smtClean="0"/>
              <a:t>(2</a:t>
            </a:r>
            <a:r>
              <a:rPr lang="en-US" sz="2000" baseline="30000" dirty="0" smtClean="0"/>
              <a:t>-n</a:t>
            </a:r>
            <a:r>
              <a:rPr lang="en-US" sz="2000" dirty="0">
                <a:latin typeface="Math1Mono"/>
              </a:rPr>
              <a:t> </a:t>
            </a:r>
            <a:r>
              <a:rPr lang="en-US" sz="2000" dirty="0" smtClean="0">
                <a:latin typeface="Math1Mono"/>
              </a:rPr>
              <a:t>∑</a:t>
            </a:r>
            <a:r>
              <a:rPr lang="en-US" sz="2000" baseline="-25000" dirty="0" smtClean="0"/>
              <a:t>w</a:t>
            </a:r>
            <a:r>
              <a:rPr lang="en-US" sz="2000" dirty="0" smtClean="0"/>
              <a:t>(-1)</a:t>
            </a:r>
            <a:r>
              <a:rPr lang="en-US" sz="2000" baseline="30000" dirty="0" smtClean="0"/>
              <a:t>w</a:t>
            </a:r>
            <a:r>
              <a:rPr lang="en-US" sz="2000" baseline="30000" dirty="0" smtClean="0">
                <a:latin typeface="Math1Mono"/>
              </a:rPr>
              <a:t>×</a:t>
            </a:r>
            <a:r>
              <a:rPr lang="en-US" sz="2000" baseline="30000" dirty="0" smtClean="0"/>
              <a:t>x</a:t>
            </a:r>
            <a:r>
              <a:rPr lang="en-US" sz="2000" dirty="0" smtClean="0"/>
              <a:t>)= </a:t>
            </a:r>
          </a:p>
          <a:p>
            <a:pPr lvl="1">
              <a:lnSpc>
                <a:spcPct val="90000"/>
              </a:lnSpc>
              <a:buFont typeface="Math1Mono"/>
              <a:buChar char=" "/>
            </a:pPr>
            <a:r>
              <a:rPr lang="en-US" sz="2000" dirty="0" smtClean="0">
                <a:latin typeface="Math1Mono"/>
              </a:rPr>
              <a:t>∑</a:t>
            </a:r>
            <a:r>
              <a:rPr lang="en-US" sz="2000" baseline="-25000" dirty="0" smtClean="0"/>
              <a:t>x</a:t>
            </a:r>
            <a:r>
              <a:rPr lang="en-US" sz="2000" dirty="0" smtClean="0"/>
              <a:t> (-1)</a:t>
            </a:r>
            <a:r>
              <a:rPr lang="en-US" sz="2000" baseline="30000" dirty="0" smtClean="0"/>
              <a:t>f(x)</a:t>
            </a:r>
            <a:r>
              <a:rPr lang="en-US" sz="2000" dirty="0" smtClean="0">
                <a:latin typeface="Math1Mono"/>
              </a:rPr>
              <a:t>d</a:t>
            </a:r>
            <a:r>
              <a:rPr lang="en-US" sz="2000" dirty="0" smtClean="0"/>
              <a:t>(x)=  (-1)</a:t>
            </a:r>
            <a:r>
              <a:rPr lang="en-US" sz="2000" baseline="30000" dirty="0" smtClean="0"/>
              <a:t>f(0</a:t>
            </a:r>
            <a:r>
              <a:rPr lang="en-US" sz="2000" baseline="30000" dirty="0" smtClean="0"/>
              <a:t>)</a:t>
            </a:r>
            <a:r>
              <a:rPr lang="en-US" sz="2000" dirty="0" smtClean="0"/>
              <a:t>.</a:t>
            </a:r>
          </a:p>
          <a:p>
            <a:pPr>
              <a:lnSpc>
                <a:spcPct val="90000"/>
              </a:lnSpc>
            </a:pPr>
            <a:r>
              <a:rPr lang="en-US" sz="2000" b="1" dirty="0"/>
              <a:t>Theorem: </a:t>
            </a:r>
            <a:r>
              <a:rPr lang="en-US" sz="2000" dirty="0"/>
              <a:t>If f(x)= g(</a:t>
            </a:r>
            <a:r>
              <a:rPr lang="en-US" sz="2000" dirty="0" err="1"/>
              <a:t>Mx</a:t>
            </a:r>
            <a:r>
              <a:rPr lang="en-US" sz="2000" dirty="0">
                <a:latin typeface="Math1Mono"/>
              </a:rPr>
              <a:t> ⊕ </a:t>
            </a:r>
            <a:r>
              <a:rPr lang="en-US" sz="2000" dirty="0"/>
              <a:t>b), M, invertible, the absolute value of the spectrums of F and G are the same.</a:t>
            </a:r>
          </a:p>
          <a:p>
            <a:pPr>
              <a:lnSpc>
                <a:spcPct val="90000"/>
              </a:lnSpc>
              <a:buFont typeface="Math1Mono"/>
              <a:buChar char=" "/>
            </a:pPr>
            <a:endParaRPr lang="en-US" sz="24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68</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Walsh transforms of compositions</a:t>
            </a:r>
          </a:p>
        </p:txBody>
      </p:sp>
      <p:sp>
        <p:nvSpPr>
          <p:cNvPr id="82949" name="Rectangle 3"/>
          <p:cNvSpPr>
            <a:spLocks noGrp="1" noChangeArrowheads="1"/>
          </p:cNvSpPr>
          <p:nvPr>
            <p:ph type="body" idx="1"/>
          </p:nvPr>
        </p:nvSpPr>
        <p:spPr>
          <a:xfrm>
            <a:off x="228600" y="1219200"/>
            <a:ext cx="8686800" cy="5334000"/>
          </a:xfrm>
        </p:spPr>
        <p:txBody>
          <a:bodyPr/>
          <a:lstStyle/>
          <a:p>
            <a:pPr>
              <a:lnSpc>
                <a:spcPct val="90000"/>
              </a:lnSpc>
            </a:pPr>
            <a:r>
              <a:rPr lang="en-US" sz="2000" b="1" dirty="0" smtClean="0"/>
              <a:t>Definition: </a:t>
            </a:r>
            <a:r>
              <a:rPr lang="en-US" sz="2000" dirty="0" smtClean="0"/>
              <a:t>f(a)</a:t>
            </a:r>
            <a:r>
              <a:rPr lang="en-US" sz="2000" dirty="0" smtClean="0">
                <a:latin typeface="Math1Mono"/>
              </a:rPr>
              <a:t>⊗</a:t>
            </a:r>
            <a:r>
              <a:rPr lang="en-US" sz="2000" dirty="0" smtClean="0"/>
              <a:t>g(a)= </a:t>
            </a:r>
            <a:r>
              <a:rPr lang="en-US" sz="2800" dirty="0" smtClean="0">
                <a:latin typeface="Math1Mono"/>
              </a:rPr>
              <a:t>∑</a:t>
            </a:r>
            <a:r>
              <a:rPr lang="en-US" sz="2000" baseline="-25000" dirty="0" err="1" smtClean="0"/>
              <a:t>x</a:t>
            </a:r>
            <a:r>
              <a:rPr lang="en-US" sz="2000" dirty="0" err="1" smtClean="0"/>
              <a:t>f</a:t>
            </a:r>
            <a:r>
              <a:rPr lang="en-US" sz="2000" dirty="0" smtClean="0"/>
              <a:t>(x)g(</a:t>
            </a:r>
            <a:r>
              <a:rPr lang="en-US" sz="2000" dirty="0" err="1" smtClean="0"/>
              <a:t>x+a</a:t>
            </a:r>
            <a:r>
              <a:rPr lang="en-US" sz="2000" dirty="0" smtClean="0"/>
              <a:t>). </a:t>
            </a:r>
          </a:p>
          <a:p>
            <a:pPr>
              <a:lnSpc>
                <a:spcPct val="90000"/>
              </a:lnSpc>
            </a:pPr>
            <a:r>
              <a:rPr lang="en-US" sz="2000" b="1" dirty="0" smtClean="0"/>
              <a:t>Theorem: </a:t>
            </a:r>
            <a:r>
              <a:rPr lang="en-US" sz="2000" b="1" dirty="0" smtClean="0">
                <a:latin typeface="Lucida Handwriting" pitchFamily="66" charset="0"/>
              </a:rPr>
              <a:t>W</a:t>
            </a:r>
            <a:r>
              <a:rPr lang="en-US" sz="2000" dirty="0" smtClean="0"/>
              <a:t>(</a:t>
            </a:r>
            <a:r>
              <a:rPr lang="en-US" sz="2000" dirty="0" err="1" smtClean="0"/>
              <a:t>f</a:t>
            </a:r>
            <a:r>
              <a:rPr lang="en-US" sz="2000" dirty="0" err="1" smtClean="0">
                <a:latin typeface="Math1Mono"/>
              </a:rPr>
              <a:t>⊕</a:t>
            </a:r>
            <a:r>
              <a:rPr lang="en-US" sz="2000" dirty="0" err="1" smtClean="0"/>
              <a:t>g</a:t>
            </a:r>
            <a:r>
              <a:rPr lang="en-US" sz="2000" dirty="0" smtClean="0"/>
              <a:t>)(w)= </a:t>
            </a:r>
            <a:r>
              <a:rPr lang="en-US" sz="2000" dirty="0" smtClean="0">
                <a:latin typeface="Lucida Handwriting" pitchFamily="66" charset="0"/>
              </a:rPr>
              <a:t>W</a:t>
            </a:r>
            <a:r>
              <a:rPr lang="en-US" sz="2000" dirty="0" smtClean="0"/>
              <a:t>(f)</a:t>
            </a:r>
            <a:r>
              <a:rPr lang="en-US" sz="2000" dirty="0" smtClean="0">
                <a:latin typeface="Math1Mono"/>
              </a:rPr>
              <a:t>⊗</a:t>
            </a:r>
            <a:r>
              <a:rPr lang="en-US" sz="2000" dirty="0" smtClean="0">
                <a:latin typeface="Lucida Handwriting" pitchFamily="66" charset="0"/>
              </a:rPr>
              <a:t>W</a:t>
            </a:r>
            <a:r>
              <a:rPr lang="en-US" sz="2000" dirty="0" smtClean="0"/>
              <a:t>(g)= </a:t>
            </a:r>
            <a:r>
              <a:rPr lang="en-US" dirty="0" smtClean="0">
                <a:latin typeface="Math1Mono"/>
              </a:rPr>
              <a:t>∑</a:t>
            </a:r>
            <a:r>
              <a:rPr lang="en-US" sz="2000" baseline="-25000" dirty="0" err="1" smtClean="0"/>
              <a:t>v</a:t>
            </a:r>
            <a:r>
              <a:rPr lang="en-US" sz="2000" dirty="0" err="1" smtClean="0"/>
              <a:t>F</a:t>
            </a:r>
            <a:r>
              <a:rPr lang="en-US" sz="2000" dirty="0" smtClean="0"/>
              <a:t>(</a:t>
            </a:r>
            <a:r>
              <a:rPr lang="en-US" sz="2000" dirty="0" err="1" smtClean="0"/>
              <a:t>v</a:t>
            </a:r>
            <a:r>
              <a:rPr lang="en-US" sz="2000" dirty="0" err="1" smtClean="0">
                <a:latin typeface="Math1Mono"/>
              </a:rPr>
              <a:t>⊕</a:t>
            </a:r>
            <a:r>
              <a:rPr lang="en-US" sz="2000" dirty="0" err="1" smtClean="0"/>
              <a:t>w</a:t>
            </a:r>
            <a:r>
              <a:rPr lang="en-US" sz="2000" dirty="0" smtClean="0"/>
              <a:t>)G(v). </a:t>
            </a:r>
          </a:p>
          <a:p>
            <a:pPr lvl="1">
              <a:lnSpc>
                <a:spcPct val="90000"/>
              </a:lnSpc>
            </a:pPr>
            <a:r>
              <a:rPr lang="en-US" sz="2000" dirty="0" smtClean="0"/>
              <a:t> </a:t>
            </a:r>
            <a:r>
              <a:rPr lang="en-US" sz="3200" dirty="0" smtClean="0">
                <a:latin typeface="Math1Mono"/>
              </a:rPr>
              <a:t>∑</a:t>
            </a:r>
            <a:r>
              <a:rPr lang="en-US" sz="2000" baseline="-25000" dirty="0" err="1" smtClean="0"/>
              <a:t>v</a:t>
            </a:r>
            <a:r>
              <a:rPr lang="en-US" sz="2000" dirty="0" err="1" smtClean="0"/>
              <a:t>F</a:t>
            </a:r>
            <a:r>
              <a:rPr lang="en-US" sz="2000" dirty="0" smtClean="0"/>
              <a:t>(</a:t>
            </a:r>
            <a:r>
              <a:rPr lang="en-US" sz="2000" dirty="0" err="1" smtClean="0"/>
              <a:t>v</a:t>
            </a:r>
            <a:r>
              <a:rPr lang="en-US" sz="2000" dirty="0" err="1" smtClean="0">
                <a:latin typeface="Math1Mono"/>
              </a:rPr>
              <a:t>⊕</a:t>
            </a:r>
            <a:r>
              <a:rPr lang="en-US" sz="2000" dirty="0" err="1" smtClean="0"/>
              <a:t>w</a:t>
            </a:r>
            <a:r>
              <a:rPr lang="en-US" sz="2000" dirty="0" smtClean="0"/>
              <a:t>)G(v) = 2</a:t>
            </a:r>
            <a:r>
              <a:rPr lang="en-US" sz="2000" baseline="30000" dirty="0" smtClean="0"/>
              <a:t>-2n</a:t>
            </a:r>
            <a:r>
              <a:rPr lang="en-US" sz="3200" dirty="0">
                <a:latin typeface="Math1Mono"/>
              </a:rPr>
              <a:t> </a:t>
            </a:r>
            <a:r>
              <a:rPr lang="en-US" sz="3200" dirty="0" smtClean="0">
                <a:latin typeface="Math1Mono"/>
              </a:rPr>
              <a:t>∑</a:t>
            </a:r>
            <a:r>
              <a:rPr lang="en-US" sz="2000" baseline="-25000" dirty="0" smtClean="0"/>
              <a:t>v</a:t>
            </a:r>
            <a:r>
              <a:rPr lang="en-US" sz="2000" dirty="0" smtClean="0"/>
              <a:t>(</a:t>
            </a:r>
            <a:r>
              <a:rPr lang="en-US" sz="3200" dirty="0" smtClean="0">
                <a:latin typeface="Math1Mono"/>
              </a:rPr>
              <a:t>∑</a:t>
            </a:r>
            <a:r>
              <a:rPr lang="en-US" sz="2000" baseline="-25000" dirty="0" smtClean="0"/>
              <a:t>x</a:t>
            </a:r>
            <a:r>
              <a:rPr lang="en-US" sz="2000" dirty="0" smtClean="0"/>
              <a:t>(-1)</a:t>
            </a:r>
            <a:r>
              <a:rPr lang="en-US" sz="2000" baseline="30000" dirty="0" smtClean="0"/>
              <a:t>(</a:t>
            </a:r>
            <a:r>
              <a:rPr lang="en-US" sz="2000" baseline="30000" dirty="0" err="1" smtClean="0"/>
              <a:t>w</a:t>
            </a:r>
            <a:r>
              <a:rPr lang="en-US" sz="2000" baseline="30000" dirty="0" err="1" smtClean="0">
                <a:latin typeface="Math1Mono"/>
              </a:rPr>
              <a:t>⊕</a:t>
            </a:r>
            <a:r>
              <a:rPr lang="en-US" sz="2000" baseline="30000" dirty="0" err="1" smtClean="0"/>
              <a:t>v</a:t>
            </a:r>
            <a:r>
              <a:rPr lang="en-US" sz="2000" baseline="30000" dirty="0" smtClean="0"/>
              <a:t>)</a:t>
            </a:r>
            <a:r>
              <a:rPr lang="en-US" sz="2000" baseline="30000" dirty="0" smtClean="0">
                <a:latin typeface="Math1"/>
              </a:rPr>
              <a:t>·</a:t>
            </a:r>
            <a:r>
              <a:rPr lang="en-US" sz="2000" baseline="30000" dirty="0" err="1" smtClean="0"/>
              <a:t>x</a:t>
            </a:r>
            <a:r>
              <a:rPr lang="en-US" sz="2000" baseline="30000" dirty="0" err="1" smtClean="0">
                <a:latin typeface="Math1Mono"/>
              </a:rPr>
              <a:t>⊕</a:t>
            </a:r>
            <a:r>
              <a:rPr lang="en-US" sz="2000" baseline="30000" dirty="0" err="1" smtClean="0"/>
              <a:t>f</a:t>
            </a:r>
            <a:r>
              <a:rPr lang="en-US" sz="2000" baseline="30000" dirty="0" smtClean="0"/>
              <a:t>(x)</a:t>
            </a:r>
            <a:r>
              <a:rPr lang="en-US" sz="2000" dirty="0" smtClean="0"/>
              <a:t>) (</a:t>
            </a:r>
            <a:r>
              <a:rPr lang="en-US" sz="3200" dirty="0" smtClean="0">
                <a:latin typeface="Math1Mono"/>
              </a:rPr>
              <a:t>∑</a:t>
            </a:r>
            <a:r>
              <a:rPr lang="en-US" sz="2000" baseline="-25000" dirty="0" smtClean="0"/>
              <a:t>y</a:t>
            </a:r>
            <a:r>
              <a:rPr lang="en-US" sz="2000" dirty="0" smtClean="0"/>
              <a:t>(-1)</a:t>
            </a:r>
            <a:r>
              <a:rPr lang="en-US" sz="2000" baseline="30000" dirty="0" err="1" smtClean="0"/>
              <a:t>v</a:t>
            </a:r>
            <a:r>
              <a:rPr lang="en-US" sz="2000" baseline="30000" dirty="0" err="1" smtClean="0">
                <a:latin typeface="Math1"/>
              </a:rPr>
              <a:t>·</a:t>
            </a:r>
            <a:r>
              <a:rPr lang="en-US" sz="2000" baseline="30000" dirty="0" err="1" smtClean="0"/>
              <a:t>y</a:t>
            </a:r>
            <a:r>
              <a:rPr lang="en-US" sz="2000" baseline="30000" dirty="0" err="1" smtClean="0">
                <a:latin typeface="Math1Mono"/>
              </a:rPr>
              <a:t>⊕</a:t>
            </a:r>
            <a:r>
              <a:rPr lang="en-US" sz="2000" baseline="30000" dirty="0" err="1" smtClean="0"/>
              <a:t>g</a:t>
            </a:r>
            <a:r>
              <a:rPr lang="en-US" sz="2000" baseline="30000" dirty="0" smtClean="0"/>
              <a:t>(y)</a:t>
            </a:r>
            <a:r>
              <a:rPr lang="en-US" sz="2000" dirty="0" smtClean="0"/>
              <a:t>)=</a:t>
            </a:r>
          </a:p>
          <a:p>
            <a:pPr lvl="1">
              <a:lnSpc>
                <a:spcPct val="90000"/>
              </a:lnSpc>
              <a:buFont typeface="Math1"/>
              <a:buChar char=" "/>
            </a:pPr>
            <a:r>
              <a:rPr lang="en-US" sz="2000" dirty="0" smtClean="0"/>
              <a:t>2</a:t>
            </a:r>
            <a:r>
              <a:rPr lang="en-US" sz="2000" baseline="30000" dirty="0" smtClean="0"/>
              <a:t>-2n</a:t>
            </a:r>
            <a:r>
              <a:rPr lang="en-US" sz="3200" dirty="0">
                <a:latin typeface="Math1Mono"/>
              </a:rPr>
              <a:t> </a:t>
            </a:r>
            <a:r>
              <a:rPr lang="en-US" sz="3200" dirty="0" smtClean="0">
                <a:latin typeface="Math1Mono"/>
              </a:rPr>
              <a:t>∑</a:t>
            </a:r>
            <a:r>
              <a:rPr lang="en-US" sz="2000" baseline="-25000" dirty="0" err="1" smtClean="0"/>
              <a:t>x,y</a:t>
            </a:r>
            <a:r>
              <a:rPr lang="en-US" sz="2000" dirty="0" smtClean="0"/>
              <a:t>(</a:t>
            </a:r>
            <a:r>
              <a:rPr lang="en-US" sz="3200" dirty="0" smtClean="0">
                <a:latin typeface="Math1Mono"/>
              </a:rPr>
              <a:t>∑</a:t>
            </a:r>
            <a:r>
              <a:rPr lang="en-US" sz="2000" baseline="-25000" dirty="0" smtClean="0"/>
              <a:t>w</a:t>
            </a:r>
            <a:r>
              <a:rPr lang="en-US" sz="2000" dirty="0" smtClean="0"/>
              <a:t>(-1)</a:t>
            </a:r>
            <a:r>
              <a:rPr lang="en-US" sz="2000" baseline="30000" dirty="0" smtClean="0"/>
              <a:t>(</a:t>
            </a:r>
            <a:r>
              <a:rPr lang="en-US" sz="2000" baseline="30000" dirty="0" err="1" smtClean="0"/>
              <a:t>w</a:t>
            </a:r>
            <a:r>
              <a:rPr lang="en-US" sz="2000" baseline="30000" dirty="0" err="1" smtClean="0">
                <a:latin typeface="Math1"/>
              </a:rPr>
              <a:t>·</a:t>
            </a:r>
            <a:r>
              <a:rPr lang="en-US" sz="2000" baseline="30000" dirty="0" err="1" smtClean="0"/>
              <a:t>x</a:t>
            </a:r>
            <a:r>
              <a:rPr lang="en-US" sz="2000" baseline="30000" dirty="0" err="1" smtClean="0">
                <a:latin typeface="Math1Mono"/>
              </a:rPr>
              <a:t>⊕</a:t>
            </a:r>
            <a:r>
              <a:rPr lang="en-US" sz="2000" baseline="30000" dirty="0" err="1" smtClean="0"/>
              <a:t>f</a:t>
            </a:r>
            <a:r>
              <a:rPr lang="en-US" sz="2000" baseline="30000" dirty="0" smtClean="0"/>
              <a:t>(x)</a:t>
            </a:r>
            <a:r>
              <a:rPr lang="en-US" sz="2000" baseline="30000" dirty="0" smtClean="0">
                <a:latin typeface="Math1Mono"/>
              </a:rPr>
              <a:t>⊕</a:t>
            </a:r>
            <a:r>
              <a:rPr lang="en-US" sz="2000" baseline="30000" dirty="0" smtClean="0"/>
              <a:t>g(y)</a:t>
            </a:r>
            <a:r>
              <a:rPr lang="en-US" sz="2000" dirty="0" smtClean="0"/>
              <a:t>)= 2</a:t>
            </a:r>
            <a:r>
              <a:rPr lang="en-US" sz="2000" baseline="30000" dirty="0" smtClean="0"/>
              <a:t>-2n</a:t>
            </a:r>
            <a:r>
              <a:rPr lang="en-US" sz="3200" dirty="0">
                <a:latin typeface="Math1Mono"/>
              </a:rPr>
              <a:t> </a:t>
            </a:r>
            <a:r>
              <a:rPr lang="en-US" sz="3200" dirty="0" smtClean="0">
                <a:latin typeface="Math1Mono"/>
              </a:rPr>
              <a:t>∑</a:t>
            </a:r>
            <a:r>
              <a:rPr lang="en-US" sz="2000" baseline="-25000" dirty="0" err="1" smtClean="0"/>
              <a:t>x,y</a:t>
            </a:r>
            <a:r>
              <a:rPr lang="en-US" sz="2000" dirty="0" smtClean="0"/>
              <a:t> (-1)</a:t>
            </a:r>
            <a:r>
              <a:rPr lang="en-US" sz="2000" baseline="30000" dirty="0" smtClean="0"/>
              <a:t>(f(x)</a:t>
            </a:r>
            <a:r>
              <a:rPr lang="en-US" sz="2000" baseline="30000" dirty="0" smtClean="0">
                <a:latin typeface="Math1Mono"/>
              </a:rPr>
              <a:t>⊕</a:t>
            </a:r>
            <a:r>
              <a:rPr lang="en-US" sz="2000" baseline="30000" dirty="0" smtClean="0"/>
              <a:t>g(y)</a:t>
            </a:r>
            <a:r>
              <a:rPr lang="en-US" sz="2000" baseline="30000" dirty="0" smtClean="0">
                <a:latin typeface="Math1Mono"/>
              </a:rPr>
              <a:t>⊕</a:t>
            </a:r>
            <a:r>
              <a:rPr lang="en-US" sz="2000" baseline="30000" dirty="0" err="1" smtClean="0"/>
              <a:t>w</a:t>
            </a:r>
            <a:r>
              <a:rPr lang="en-US" sz="2000" baseline="30000" dirty="0" err="1" smtClean="0">
                <a:latin typeface="Math1"/>
              </a:rPr>
              <a:t>·</a:t>
            </a:r>
            <a:r>
              <a:rPr lang="en-US" sz="2000" baseline="30000" dirty="0" err="1" smtClean="0"/>
              <a:t>x</a:t>
            </a:r>
            <a:r>
              <a:rPr lang="en-US" sz="2000" dirty="0" smtClean="0"/>
              <a:t>) (</a:t>
            </a:r>
            <a:r>
              <a:rPr lang="en-US" sz="3200" dirty="0" smtClean="0">
                <a:latin typeface="Math1Mono"/>
              </a:rPr>
              <a:t>∑</a:t>
            </a:r>
            <a:r>
              <a:rPr lang="en-US" sz="2000" baseline="-25000" dirty="0" smtClean="0"/>
              <a:t>v</a:t>
            </a:r>
            <a:r>
              <a:rPr lang="en-US" sz="2000" dirty="0" smtClean="0"/>
              <a:t>(-1)</a:t>
            </a:r>
            <a:r>
              <a:rPr lang="en-US" sz="2000" baseline="30000" dirty="0" smtClean="0"/>
              <a:t>(v</a:t>
            </a:r>
            <a:r>
              <a:rPr lang="en-US" sz="2000" baseline="30000" dirty="0" smtClean="0">
                <a:latin typeface="Math1"/>
              </a:rPr>
              <a:t>·(</a:t>
            </a:r>
            <a:r>
              <a:rPr lang="en-US" sz="2000" baseline="30000" dirty="0" err="1" smtClean="0"/>
              <a:t>x</a:t>
            </a:r>
            <a:r>
              <a:rPr lang="en-US" sz="2000" baseline="30000" dirty="0" err="1" smtClean="0">
                <a:latin typeface="Math1Mono"/>
              </a:rPr>
              <a:t>⊕</a:t>
            </a:r>
            <a:r>
              <a:rPr lang="en-US" sz="2000" baseline="30000" dirty="0" err="1" smtClean="0"/>
              <a:t>y</a:t>
            </a:r>
            <a:r>
              <a:rPr lang="en-US" sz="2000" baseline="30000" dirty="0" smtClean="0"/>
              <a:t>)</a:t>
            </a:r>
            <a:r>
              <a:rPr lang="en-US" sz="2000" dirty="0" smtClean="0"/>
              <a:t>)=</a:t>
            </a:r>
          </a:p>
          <a:p>
            <a:pPr lvl="1">
              <a:lnSpc>
                <a:spcPct val="90000"/>
              </a:lnSpc>
              <a:buFont typeface="Math1"/>
              <a:buChar char=" "/>
            </a:pPr>
            <a:r>
              <a:rPr lang="en-US" sz="2000" dirty="0" smtClean="0"/>
              <a:t>2</a:t>
            </a:r>
            <a:r>
              <a:rPr lang="en-US" sz="2000" baseline="30000" dirty="0" smtClean="0"/>
              <a:t>-n</a:t>
            </a:r>
            <a:r>
              <a:rPr lang="en-US" sz="3200" dirty="0">
                <a:latin typeface="Math1Mono"/>
              </a:rPr>
              <a:t> </a:t>
            </a:r>
            <a:r>
              <a:rPr lang="en-US" sz="3200" dirty="0" smtClean="0">
                <a:latin typeface="Math1Mono"/>
              </a:rPr>
              <a:t>∑</a:t>
            </a:r>
            <a:r>
              <a:rPr lang="en-US" sz="2000" baseline="-25000" dirty="0" err="1" smtClean="0"/>
              <a:t>x,y</a:t>
            </a:r>
            <a:r>
              <a:rPr lang="en-US" sz="2000" dirty="0" smtClean="0"/>
              <a:t> (-1)</a:t>
            </a:r>
            <a:r>
              <a:rPr lang="en-US" sz="2000" baseline="30000" dirty="0" smtClean="0"/>
              <a:t>(f(x)</a:t>
            </a:r>
            <a:r>
              <a:rPr lang="en-US" sz="2000" baseline="30000" dirty="0" smtClean="0">
                <a:latin typeface="Math1Mono"/>
              </a:rPr>
              <a:t>⊕</a:t>
            </a:r>
            <a:r>
              <a:rPr lang="en-US" sz="2000" baseline="30000" dirty="0" smtClean="0"/>
              <a:t>g(y)</a:t>
            </a:r>
            <a:r>
              <a:rPr lang="en-US" sz="2000" dirty="0" smtClean="0">
                <a:latin typeface="Math1Mono"/>
              </a:rPr>
              <a:t>d</a:t>
            </a:r>
            <a:r>
              <a:rPr lang="en-US" sz="2000" dirty="0" smtClean="0"/>
              <a:t>(x</a:t>
            </a:r>
            <a:r>
              <a:rPr lang="en-US" sz="2000" dirty="0" smtClean="0">
                <a:latin typeface="Math1Mono"/>
              </a:rPr>
              <a:t> </a:t>
            </a:r>
            <a:r>
              <a:rPr lang="en-US" sz="2000" dirty="0">
                <a:latin typeface="Math1Mono"/>
              </a:rPr>
              <a:t>⊕ </a:t>
            </a:r>
            <a:r>
              <a:rPr lang="en-US" sz="2000" dirty="0" smtClean="0"/>
              <a:t>y)= </a:t>
            </a:r>
            <a:r>
              <a:rPr lang="en-US" sz="2000" b="1" dirty="0" smtClean="0">
                <a:latin typeface="Lucida Handwriting" pitchFamily="66" charset="0"/>
              </a:rPr>
              <a:t>W</a:t>
            </a:r>
            <a:r>
              <a:rPr lang="en-US" sz="2000" dirty="0" smtClean="0"/>
              <a:t>(</a:t>
            </a:r>
            <a:r>
              <a:rPr lang="en-US" sz="2000" dirty="0" err="1" smtClean="0"/>
              <a:t>f</a:t>
            </a:r>
            <a:r>
              <a:rPr lang="en-US" sz="2000" dirty="0" err="1" smtClean="0">
                <a:latin typeface="Math1Mono"/>
              </a:rPr>
              <a:t>⊕</a:t>
            </a:r>
            <a:r>
              <a:rPr lang="en-US" sz="2000" dirty="0" err="1" smtClean="0"/>
              <a:t>g</a:t>
            </a:r>
            <a:r>
              <a:rPr lang="en-US" sz="2000" dirty="0" smtClean="0"/>
              <a:t>)(w)</a:t>
            </a:r>
            <a:endParaRPr lang="en-US" sz="2000" dirty="0" smtClean="0">
              <a:latin typeface="Math1" pitchFamily="2" charset="2"/>
            </a:endParaRPr>
          </a:p>
          <a:p>
            <a:pPr>
              <a:lnSpc>
                <a:spcPct val="90000"/>
              </a:lnSpc>
            </a:pPr>
            <a:r>
              <a:rPr lang="en-US" sz="2000" b="1" dirty="0" smtClean="0"/>
              <a:t>Theorem:</a:t>
            </a:r>
            <a:r>
              <a:rPr lang="en-US" sz="2000" dirty="0" smtClean="0">
                <a:latin typeface="Lucida Handwriting" pitchFamily="66" charset="0"/>
              </a:rPr>
              <a:t> W</a:t>
            </a:r>
            <a:r>
              <a:rPr lang="en-US" sz="2000" dirty="0" smtClean="0"/>
              <a:t>(</a:t>
            </a:r>
            <a:r>
              <a:rPr lang="en-US" sz="2000" dirty="0" err="1" smtClean="0"/>
              <a:t>f</a:t>
            </a:r>
            <a:r>
              <a:rPr lang="en-US" sz="2000" dirty="0" err="1" smtClean="0">
                <a:latin typeface="Math1Mono"/>
              </a:rPr>
              <a:t>⊗</a:t>
            </a:r>
            <a:r>
              <a:rPr lang="en-US" sz="2000" dirty="0" err="1" smtClean="0"/>
              <a:t>g</a:t>
            </a:r>
            <a:r>
              <a:rPr lang="en-US" sz="2000" dirty="0" smtClean="0"/>
              <a:t>)(w)=</a:t>
            </a:r>
            <a:r>
              <a:rPr lang="en-US" sz="2000" dirty="0" smtClean="0">
                <a:latin typeface="Lucida Handwriting" pitchFamily="66" charset="0"/>
              </a:rPr>
              <a:t> W</a:t>
            </a:r>
            <a:r>
              <a:rPr lang="en-US" sz="2000" dirty="0" smtClean="0"/>
              <a:t>(f)</a:t>
            </a:r>
            <a:r>
              <a:rPr lang="en-US" sz="2000" dirty="0" smtClean="0">
                <a:latin typeface="Lucida Handwriting" pitchFamily="66" charset="0"/>
              </a:rPr>
              <a:t>W</a:t>
            </a:r>
            <a:r>
              <a:rPr lang="en-US" sz="2000" dirty="0" smtClean="0"/>
              <a:t>(g).</a:t>
            </a:r>
          </a:p>
          <a:p>
            <a:pPr>
              <a:lnSpc>
                <a:spcPct val="90000"/>
              </a:lnSpc>
            </a:pPr>
            <a:r>
              <a:rPr lang="en-US" sz="2000" b="1" dirty="0" smtClean="0"/>
              <a:t>Theorem: </a:t>
            </a:r>
            <a:r>
              <a:rPr lang="en-US" sz="2000" dirty="0" smtClean="0">
                <a:latin typeface="Lucida Handwriting" pitchFamily="66" charset="0"/>
              </a:rPr>
              <a:t>W</a:t>
            </a:r>
            <a:r>
              <a:rPr lang="en-US" sz="2000" dirty="0" smtClean="0"/>
              <a:t>(</a:t>
            </a:r>
            <a:r>
              <a:rPr lang="en-US" sz="2000" dirty="0" err="1" smtClean="0"/>
              <a:t>fg</a:t>
            </a:r>
            <a:r>
              <a:rPr lang="en-US" sz="2000" dirty="0" smtClean="0"/>
              <a:t>)(w)= ½(</a:t>
            </a:r>
            <a:r>
              <a:rPr lang="en-US" sz="2000" dirty="0" smtClean="0">
                <a:latin typeface="Math1Mono"/>
              </a:rPr>
              <a:t>d</a:t>
            </a:r>
            <a:r>
              <a:rPr lang="en-US" sz="2000" dirty="0" smtClean="0"/>
              <a:t>(w)+</a:t>
            </a:r>
            <a:r>
              <a:rPr lang="en-US" sz="2000" dirty="0" smtClean="0">
                <a:latin typeface="Lucida Handwriting" pitchFamily="66" charset="0"/>
              </a:rPr>
              <a:t>W</a:t>
            </a:r>
            <a:r>
              <a:rPr lang="en-US" sz="2000" dirty="0" smtClean="0"/>
              <a:t>(f)+</a:t>
            </a:r>
            <a:r>
              <a:rPr lang="en-US" sz="2000" dirty="0" smtClean="0">
                <a:latin typeface="Lucida Handwriting" pitchFamily="66" charset="0"/>
              </a:rPr>
              <a:t>W</a:t>
            </a:r>
            <a:r>
              <a:rPr lang="en-US" sz="2000" dirty="0" smtClean="0"/>
              <a:t>(g)–</a:t>
            </a:r>
            <a:r>
              <a:rPr lang="en-US" sz="2000" dirty="0" smtClean="0">
                <a:latin typeface="Lucida Handwriting" pitchFamily="66" charset="0"/>
              </a:rPr>
              <a:t>W</a:t>
            </a:r>
            <a:r>
              <a:rPr lang="en-US" sz="2000" dirty="0" smtClean="0">
                <a:latin typeface="Arial" pitchFamily="34" charset="0"/>
                <a:cs typeface="Arial" pitchFamily="34" charset="0"/>
              </a:rPr>
              <a:t>(</a:t>
            </a:r>
            <a:r>
              <a:rPr lang="en-US" sz="2000" dirty="0" smtClean="0"/>
              <a:t>f</a:t>
            </a:r>
            <a:r>
              <a:rPr lang="en-US" sz="2000" dirty="0">
                <a:latin typeface="Math1Mono"/>
              </a:rPr>
              <a:t> ⊕ </a:t>
            </a:r>
            <a:r>
              <a:rPr lang="en-US" sz="2000" dirty="0" smtClean="0"/>
              <a:t>g)). </a:t>
            </a:r>
          </a:p>
          <a:p>
            <a:pPr lvl="1">
              <a:lnSpc>
                <a:spcPct val="90000"/>
              </a:lnSpc>
            </a:pPr>
            <a:r>
              <a:rPr lang="en-US" sz="2000" dirty="0" smtClean="0"/>
              <a:t>(-1)</a:t>
            </a:r>
            <a:r>
              <a:rPr lang="en-US" sz="2000" baseline="30000" dirty="0" smtClean="0"/>
              <a:t>ab</a:t>
            </a:r>
            <a:r>
              <a:rPr lang="en-US" sz="2000" dirty="0" smtClean="0"/>
              <a:t>= ½ (1+(-1)</a:t>
            </a:r>
            <a:r>
              <a:rPr lang="en-US" sz="2000" baseline="30000" dirty="0" smtClean="0"/>
              <a:t>a</a:t>
            </a:r>
            <a:r>
              <a:rPr lang="en-US" sz="2000" dirty="0" smtClean="0"/>
              <a:t>+(-1)</a:t>
            </a:r>
            <a:r>
              <a:rPr lang="en-US" sz="2000" baseline="30000" dirty="0" smtClean="0"/>
              <a:t>b</a:t>
            </a:r>
            <a:r>
              <a:rPr lang="en-US" sz="2000" dirty="0" smtClean="0"/>
              <a:t>-(-1)</a:t>
            </a:r>
            <a:r>
              <a:rPr lang="en-US" sz="2000" baseline="30000" dirty="0" smtClean="0"/>
              <a:t>a</a:t>
            </a:r>
            <a:r>
              <a:rPr lang="en-US" sz="2000" dirty="0" smtClean="0"/>
              <a:t>(-1)</a:t>
            </a:r>
            <a:r>
              <a:rPr lang="en-US" sz="2000" baseline="30000" dirty="0" smtClean="0"/>
              <a:t>b</a:t>
            </a:r>
            <a:r>
              <a:rPr lang="en-US" sz="2000" dirty="0" smtClean="0"/>
              <a:t>.</a:t>
            </a:r>
          </a:p>
          <a:p>
            <a:pPr>
              <a:lnSpc>
                <a:spcPct val="90000"/>
              </a:lnSpc>
            </a:pPr>
            <a:endParaRPr lang="en-US" sz="2400" dirty="0" smtClean="0">
              <a:latin typeface="Arial" pitchFamily="34" charset="0"/>
              <a:cs typeface="Arial" pitchFamily="34" charset="0"/>
            </a:endParaRPr>
          </a:p>
          <a:p>
            <a:pPr>
              <a:lnSpc>
                <a:spcPct val="90000"/>
              </a:lnSpc>
            </a:pPr>
            <a:endParaRPr lang="en-US" sz="2400" dirty="0" smtClean="0"/>
          </a:p>
          <a:p>
            <a:pPr>
              <a:lnSpc>
                <a:spcPct val="90000"/>
              </a:lnSpc>
            </a:pPr>
            <a:endParaRPr lang="en-US" sz="2400" dirty="0" smtClean="0"/>
          </a:p>
          <a:p>
            <a:pPr>
              <a:lnSpc>
                <a:spcPct val="90000"/>
              </a:lnSpc>
              <a:buNone/>
            </a:pPr>
            <a:endParaRPr lang="en-US" sz="18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69</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Walsh transforms of compositions</a:t>
            </a:r>
          </a:p>
        </p:txBody>
      </p:sp>
      <p:sp>
        <p:nvSpPr>
          <p:cNvPr id="82949" name="Rectangle 3"/>
          <p:cNvSpPr>
            <a:spLocks noGrp="1" noChangeArrowheads="1"/>
          </p:cNvSpPr>
          <p:nvPr>
            <p:ph type="body" idx="1"/>
          </p:nvPr>
        </p:nvSpPr>
        <p:spPr>
          <a:xfrm>
            <a:off x="381000" y="1295400"/>
            <a:ext cx="8458200" cy="5257800"/>
          </a:xfrm>
        </p:spPr>
        <p:txBody>
          <a:bodyPr/>
          <a:lstStyle/>
          <a:p>
            <a:pPr>
              <a:lnSpc>
                <a:spcPct val="90000"/>
              </a:lnSpc>
            </a:pPr>
            <a:r>
              <a:rPr lang="en-US" sz="2400" i="1" dirty="0" smtClean="0"/>
              <a:t>Definition: </a:t>
            </a:r>
            <a:r>
              <a:rPr lang="en-US" sz="2400" dirty="0" smtClean="0"/>
              <a:t>Support: </a:t>
            </a:r>
            <a:r>
              <a:rPr lang="en-US" sz="2400" dirty="0" err="1" smtClean="0"/>
              <a:t>V</a:t>
            </a:r>
            <a:r>
              <a:rPr lang="en-US" sz="2400" baseline="-25000" dirty="0" err="1" smtClean="0"/>
              <a:t>f</a:t>
            </a:r>
            <a:r>
              <a:rPr lang="en-US" sz="2400" dirty="0" smtClean="0"/>
              <a:t>= {w: F(w)</a:t>
            </a:r>
            <a:r>
              <a:rPr lang="en-US" sz="2400" dirty="0" smtClean="0">
                <a:latin typeface="Math1Mono"/>
              </a:rPr>
              <a:t>≠</a:t>
            </a:r>
            <a:r>
              <a:rPr lang="en-US" sz="2400" dirty="0" smtClean="0"/>
              <a:t>0}.  If </a:t>
            </a:r>
            <a:r>
              <a:rPr lang="en-US" sz="2400" dirty="0" err="1" smtClean="0"/>
              <a:t>V</a:t>
            </a:r>
            <a:r>
              <a:rPr lang="en-US" sz="2400" baseline="-25000" dirty="0" err="1" smtClean="0"/>
              <a:t>f</a:t>
            </a:r>
            <a:r>
              <a:rPr lang="en-US" sz="2400" dirty="0" err="1" smtClean="0">
                <a:latin typeface="Math1Mono"/>
              </a:rPr>
              <a:t>∩</a:t>
            </a:r>
            <a:r>
              <a:rPr lang="en-US" sz="2400" dirty="0" err="1" smtClean="0"/>
              <a:t>V</a:t>
            </a:r>
            <a:r>
              <a:rPr lang="en-US" sz="2400" baseline="-25000" dirty="0" err="1" smtClean="0"/>
              <a:t>g</a:t>
            </a:r>
            <a:r>
              <a:rPr lang="en-US" sz="2400" dirty="0" smtClean="0"/>
              <a:t>={0}, f and g are said to have disjoint support</a:t>
            </a:r>
          </a:p>
          <a:p>
            <a:pPr>
              <a:lnSpc>
                <a:spcPct val="90000"/>
              </a:lnSpc>
            </a:pPr>
            <a:r>
              <a:rPr lang="en-US" sz="2400" i="1" dirty="0" smtClean="0"/>
              <a:t>Theorem: </a:t>
            </a:r>
            <a:r>
              <a:rPr lang="en-US" sz="2400" dirty="0" smtClean="0"/>
              <a:t>If f and g have disjoint support and h(</a:t>
            </a:r>
            <a:r>
              <a:rPr lang="en-US" sz="2400" dirty="0" err="1" smtClean="0"/>
              <a:t>u</a:t>
            </a:r>
            <a:r>
              <a:rPr lang="en-US" sz="2400" dirty="0" err="1" smtClean="0">
                <a:latin typeface="Math1Mono"/>
              </a:rPr>
              <a:t>⊕</a:t>
            </a:r>
            <a:r>
              <a:rPr lang="en-US" sz="2400" dirty="0" err="1" smtClean="0"/>
              <a:t>w</a:t>
            </a:r>
            <a:r>
              <a:rPr lang="en-US" sz="2400" dirty="0" smtClean="0"/>
              <a:t>)=f(w)</a:t>
            </a:r>
            <a:r>
              <a:rPr lang="en-US" sz="2400" dirty="0">
                <a:latin typeface="Math1Mono"/>
              </a:rPr>
              <a:t> ⊕ </a:t>
            </a:r>
            <a:r>
              <a:rPr lang="en-US" sz="2400" dirty="0" smtClean="0"/>
              <a:t>g(u) for w</a:t>
            </a:r>
            <a:r>
              <a:rPr lang="en-US" sz="2400" dirty="0" smtClean="0">
                <a:latin typeface="Math1Mono"/>
              </a:rPr>
              <a:t>𝝴</a:t>
            </a:r>
            <a:r>
              <a:rPr lang="en-US" sz="2400" dirty="0" err="1" smtClean="0"/>
              <a:t>V</a:t>
            </a:r>
            <a:r>
              <a:rPr lang="en-US" sz="2400" baseline="-25000" dirty="0" err="1" smtClean="0"/>
              <a:t>f</a:t>
            </a:r>
            <a:r>
              <a:rPr lang="en-US" sz="2400" dirty="0" smtClean="0"/>
              <a:t>, u</a:t>
            </a:r>
            <a:r>
              <a:rPr lang="en-US" sz="2400" dirty="0">
                <a:latin typeface="Math1Mono"/>
              </a:rPr>
              <a:t> 𝝴 </a:t>
            </a:r>
            <a:r>
              <a:rPr lang="en-US" sz="2400" dirty="0" smtClean="0"/>
              <a:t>V</a:t>
            </a:r>
            <a:r>
              <a:rPr lang="en-US" sz="2400" baseline="-25000" dirty="0" smtClean="0"/>
              <a:t>g</a:t>
            </a:r>
            <a:r>
              <a:rPr lang="en-US" sz="2400" dirty="0" smtClean="0"/>
              <a:t> then  H(</a:t>
            </a:r>
            <a:r>
              <a:rPr lang="en-US" sz="2400" dirty="0" err="1" smtClean="0"/>
              <a:t>u</a:t>
            </a:r>
            <a:r>
              <a:rPr lang="en-US" sz="2400" dirty="0" err="1" smtClean="0">
                <a:latin typeface="Math1Mono"/>
              </a:rPr>
              <a:t>⊕</a:t>
            </a:r>
            <a:r>
              <a:rPr lang="en-US" sz="2400" dirty="0" err="1" smtClean="0"/>
              <a:t>w</a:t>
            </a:r>
            <a:r>
              <a:rPr lang="en-US" sz="2400" dirty="0" smtClean="0"/>
              <a:t>)= F(w)G(u).</a:t>
            </a:r>
          </a:p>
          <a:p>
            <a:pPr>
              <a:lnSpc>
                <a:spcPct val="90000"/>
              </a:lnSpc>
            </a:pPr>
            <a:endParaRPr lang="en-US" sz="2400" dirty="0" smtClean="0">
              <a:latin typeface="Arial" pitchFamily="34" charset="0"/>
              <a:cs typeface="Arial" pitchFamily="34" charset="0"/>
            </a:endParaRPr>
          </a:p>
          <a:p>
            <a:pPr>
              <a:lnSpc>
                <a:spcPct val="90000"/>
              </a:lnSpc>
            </a:pPr>
            <a:endParaRPr lang="en-US" sz="2400" dirty="0" smtClean="0"/>
          </a:p>
          <a:p>
            <a:pPr>
              <a:lnSpc>
                <a:spcPct val="90000"/>
              </a:lnSpc>
            </a:pPr>
            <a:endParaRPr lang="en-US" sz="2400" dirty="0" smtClean="0"/>
          </a:p>
          <a:p>
            <a:pPr>
              <a:lnSpc>
                <a:spcPct val="90000"/>
              </a:lnSpc>
              <a:buNone/>
            </a:pPr>
            <a:endParaRPr lang="en-US" sz="18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JLM 20101208</a:t>
            </a:r>
            <a:endParaRPr lang="en-US"/>
          </a:p>
        </p:txBody>
      </p:sp>
      <p:sp>
        <p:nvSpPr>
          <p:cNvPr id="6" name="Slide Number Placeholder 5"/>
          <p:cNvSpPr>
            <a:spLocks noGrp="1"/>
          </p:cNvSpPr>
          <p:nvPr>
            <p:ph type="sldNum" sz="quarter" idx="12"/>
          </p:nvPr>
        </p:nvSpPr>
        <p:spPr/>
        <p:txBody>
          <a:bodyPr/>
          <a:lstStyle/>
          <a:p>
            <a:pPr>
              <a:defRPr/>
            </a:pPr>
            <a:fld id="{CE5DE7B3-1F50-470B-8AE9-FA6E5EDBFFA8}" type="slidenum">
              <a:rPr lang="en-US"/>
              <a:pPr>
                <a:defRPr/>
              </a:pPr>
              <a:t>7</a:t>
            </a:fld>
            <a:endParaRPr lang="en-US"/>
          </a:p>
        </p:txBody>
      </p:sp>
      <p:sp>
        <p:nvSpPr>
          <p:cNvPr id="263172" name="Rectangle 2"/>
          <p:cNvSpPr>
            <a:spLocks noGrp="1" noChangeArrowheads="1"/>
          </p:cNvSpPr>
          <p:nvPr>
            <p:ph type="title"/>
          </p:nvPr>
        </p:nvSpPr>
        <p:spPr>
          <a:xfrm>
            <a:off x="685800" y="0"/>
            <a:ext cx="7772400" cy="762000"/>
          </a:xfrm>
        </p:spPr>
        <p:txBody>
          <a:bodyPr/>
          <a:lstStyle/>
          <a:p>
            <a:r>
              <a:rPr lang="en-US" altLang="zh-TW" sz="3600" dirty="0" smtClean="0">
                <a:ea typeface="PMingLiU" pitchFamily="18" charset="-120"/>
              </a:rPr>
              <a:t>Example</a:t>
            </a:r>
          </a:p>
        </p:txBody>
      </p:sp>
      <p:sp>
        <p:nvSpPr>
          <p:cNvPr id="263173" name="Rectangle 3"/>
          <p:cNvSpPr>
            <a:spLocks noGrp="1" noChangeArrowheads="1"/>
          </p:cNvSpPr>
          <p:nvPr>
            <p:ph type="body" idx="1"/>
          </p:nvPr>
        </p:nvSpPr>
        <p:spPr>
          <a:xfrm>
            <a:off x="381000" y="1143000"/>
            <a:ext cx="8382000" cy="4572000"/>
          </a:xfrm>
        </p:spPr>
        <p:txBody>
          <a:bodyPr/>
          <a:lstStyle/>
          <a:p>
            <a:r>
              <a:rPr lang="en-US" sz="2000" dirty="0" smtClean="0"/>
              <a:t>f(</a:t>
            </a:r>
            <a:r>
              <a:rPr lang="en-US" sz="2000" dirty="0" err="1" smtClean="0"/>
              <a:t>x,y</a:t>
            </a:r>
            <a:r>
              <a:rPr lang="en-US" sz="2000" dirty="0" smtClean="0"/>
              <a:t>)= xy-1=0</a:t>
            </a:r>
          </a:p>
          <a:p>
            <a:r>
              <a:rPr lang="en-US" sz="2000" dirty="0" smtClean="0"/>
              <a:t>g(</a:t>
            </a:r>
            <a:r>
              <a:rPr lang="en-US" sz="2000" dirty="0" err="1" smtClean="0"/>
              <a:t>x,y</a:t>
            </a:r>
            <a:r>
              <a:rPr lang="en-US" sz="2000" dirty="0" smtClean="0"/>
              <a:t>)= x</a:t>
            </a:r>
            <a:r>
              <a:rPr lang="en-US" sz="2000" baseline="30000" dirty="0" smtClean="0"/>
              <a:t>2</a:t>
            </a:r>
            <a:r>
              <a:rPr lang="en-US" sz="2000" dirty="0" smtClean="0"/>
              <a:t>+y</a:t>
            </a:r>
            <a:r>
              <a:rPr lang="en-US" sz="2000" baseline="30000" dirty="0" smtClean="0"/>
              <a:t>2</a:t>
            </a:r>
            <a:r>
              <a:rPr lang="en-US" sz="2000" dirty="0" smtClean="0"/>
              <a:t>-4=0</a:t>
            </a:r>
          </a:p>
          <a:p>
            <a:endParaRPr lang="en-US" sz="2000" dirty="0" smtClean="0"/>
          </a:p>
          <a:p>
            <a:r>
              <a:rPr lang="en-US" sz="2000" dirty="0" smtClean="0"/>
              <a:t>Res(</a:t>
            </a:r>
            <a:r>
              <a:rPr lang="en-US" sz="2000" dirty="0" err="1" smtClean="0"/>
              <a:t>f,g,x</a:t>
            </a:r>
            <a:r>
              <a:rPr lang="en-US" sz="2000" dirty="0" smtClean="0"/>
              <a:t>)= </a:t>
            </a:r>
            <a:r>
              <a:rPr lang="en-US" sz="2000" dirty="0" err="1" smtClean="0"/>
              <a:t>det</a:t>
            </a:r>
            <a:r>
              <a:rPr lang="en-US" sz="2000" dirty="0" smtClean="0"/>
              <a:t>(</a:t>
            </a:r>
          </a:p>
          <a:p>
            <a:pPr lvl="1">
              <a:buNone/>
            </a:pPr>
            <a:r>
              <a:rPr lang="en-US" sz="2000" dirty="0" smtClean="0"/>
              <a:t>    y,   0,   1,</a:t>
            </a:r>
          </a:p>
          <a:p>
            <a:pPr lvl="1">
              <a:buNone/>
            </a:pPr>
            <a:r>
              <a:rPr lang="en-US" sz="2000" dirty="0" smtClean="0"/>
              <a:t>   -1,   y,   0,</a:t>
            </a:r>
          </a:p>
          <a:p>
            <a:pPr lvl="1">
              <a:buNone/>
            </a:pPr>
            <a:r>
              <a:rPr lang="en-US" sz="2000" dirty="0" smtClean="0"/>
              <a:t>    0,  -1,   y</a:t>
            </a:r>
            <a:r>
              <a:rPr lang="en-US" sz="2000" baseline="30000" dirty="0" smtClean="0"/>
              <a:t>2</a:t>
            </a:r>
            <a:r>
              <a:rPr lang="en-US" sz="2000" dirty="0" smtClean="0"/>
              <a:t>-4 )</a:t>
            </a:r>
          </a:p>
          <a:p>
            <a:pPr>
              <a:buNone/>
            </a:pPr>
            <a:endParaRPr lang="en-US" sz="2000" dirty="0" smtClean="0"/>
          </a:p>
          <a:p>
            <a:pPr>
              <a:buNone/>
            </a:pPr>
            <a:r>
              <a:rPr lang="en-US" sz="2000" dirty="0" err="1" smtClean="0"/>
              <a:t>Multipolynomial</a:t>
            </a:r>
            <a:r>
              <a:rPr lang="en-US" sz="2000" dirty="0" smtClean="0"/>
              <a:t> resultants</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70</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Fast </a:t>
            </a:r>
            <a:r>
              <a:rPr lang="en-US" sz="3600" dirty="0" err="1" smtClean="0"/>
              <a:t>Hadamard</a:t>
            </a:r>
            <a:r>
              <a:rPr lang="en-US" sz="3600" dirty="0" smtClean="0"/>
              <a:t> Transform</a:t>
            </a:r>
          </a:p>
        </p:txBody>
      </p:sp>
      <p:sp>
        <p:nvSpPr>
          <p:cNvPr id="82949" name="Rectangle 3"/>
          <p:cNvSpPr>
            <a:spLocks noGrp="1" noChangeArrowheads="1"/>
          </p:cNvSpPr>
          <p:nvPr>
            <p:ph type="body" idx="1"/>
          </p:nvPr>
        </p:nvSpPr>
        <p:spPr>
          <a:xfrm>
            <a:off x="304800" y="1447800"/>
            <a:ext cx="8458200" cy="4495800"/>
          </a:xfrm>
        </p:spPr>
        <p:txBody>
          <a:bodyPr/>
          <a:lstStyle/>
          <a:p>
            <a:pPr>
              <a:lnSpc>
                <a:spcPct val="90000"/>
              </a:lnSpc>
            </a:pPr>
            <a:r>
              <a:rPr lang="en-US" sz="2400" dirty="0" smtClean="0"/>
              <a:t>Define A</a:t>
            </a:r>
            <a:r>
              <a:rPr lang="en-US" sz="2400" dirty="0" smtClean="0">
                <a:latin typeface="Math1Mono"/>
              </a:rPr>
              <a:t>⊗</a:t>
            </a:r>
            <a:r>
              <a:rPr lang="en-US" sz="2400" dirty="0" smtClean="0"/>
              <a:t>B = (</a:t>
            </a:r>
            <a:r>
              <a:rPr lang="en-US" sz="2400" dirty="0" err="1" smtClean="0"/>
              <a:t>a</a:t>
            </a:r>
            <a:r>
              <a:rPr lang="en-US" sz="2400" baseline="-25000" dirty="0" err="1" smtClean="0"/>
              <a:t>ij</a:t>
            </a:r>
            <a:r>
              <a:rPr lang="en-US" sz="2400" baseline="-25000" dirty="0" smtClean="0"/>
              <a:t> </a:t>
            </a:r>
            <a:r>
              <a:rPr lang="en-US" sz="2400" dirty="0" smtClean="0"/>
              <a:t>B).  </a:t>
            </a:r>
          </a:p>
          <a:p>
            <a:pPr>
              <a:lnSpc>
                <a:spcPct val="90000"/>
              </a:lnSpc>
            </a:pPr>
            <a:endParaRPr lang="en-US" sz="2400" dirty="0" smtClean="0"/>
          </a:p>
          <a:p>
            <a:pPr>
              <a:lnSpc>
                <a:spcPct val="90000"/>
              </a:lnSpc>
            </a:pPr>
            <a:r>
              <a:rPr lang="en-US" sz="2400" dirty="0" smtClean="0"/>
              <a:t>The operation is associative but not commutative.</a:t>
            </a:r>
          </a:p>
          <a:p>
            <a:pPr>
              <a:lnSpc>
                <a:spcPct val="90000"/>
              </a:lnSpc>
            </a:pPr>
            <a:r>
              <a:rPr lang="en-US" sz="2400" dirty="0" smtClean="0"/>
              <a:t>N=2</a:t>
            </a:r>
            <a:r>
              <a:rPr lang="en-US" sz="2400" baseline="30000" dirty="0" smtClean="0"/>
              <a:t>m</a:t>
            </a:r>
            <a:r>
              <a:rPr lang="en-US" sz="2400" dirty="0" smtClean="0"/>
              <a:t>, I= 2</a:t>
            </a:r>
            <a:r>
              <a:rPr lang="en-US" sz="2400" baseline="30000" dirty="0" smtClean="0"/>
              <a:t>i</a:t>
            </a:r>
            <a:r>
              <a:rPr lang="en-US" sz="2400" dirty="0" smtClean="0"/>
              <a:t>.</a:t>
            </a:r>
          </a:p>
          <a:p>
            <a:pPr>
              <a:lnSpc>
                <a:spcPct val="90000"/>
              </a:lnSpc>
            </a:pPr>
            <a:r>
              <a:rPr lang="en-US" sz="2400" dirty="0" smtClean="0"/>
              <a:t>H</a:t>
            </a:r>
            <a:r>
              <a:rPr lang="en-US" sz="2400" baseline="-25000" dirty="0" smtClean="0"/>
              <a:t>N</a:t>
            </a:r>
            <a:r>
              <a:rPr lang="en-US" sz="2400" dirty="0" smtClean="0"/>
              <a:t> = H</a:t>
            </a:r>
            <a:r>
              <a:rPr lang="en-US" sz="2400" baseline="-25000" dirty="0" smtClean="0"/>
              <a:t>2</a:t>
            </a:r>
            <a:r>
              <a:rPr lang="en-US" sz="2400" dirty="0" smtClean="0">
                <a:latin typeface="Math1Mono"/>
              </a:rPr>
              <a:t>⊗</a:t>
            </a:r>
            <a:r>
              <a:rPr lang="en-US" sz="2400" dirty="0" smtClean="0"/>
              <a:t>H</a:t>
            </a:r>
            <a:r>
              <a:rPr lang="en-US" sz="2400" baseline="-25000" dirty="0" smtClean="0"/>
              <a:t>N/2</a:t>
            </a:r>
            <a:r>
              <a:rPr lang="en-US" sz="2400" dirty="0" smtClean="0"/>
              <a:t>.</a:t>
            </a:r>
          </a:p>
          <a:p>
            <a:pPr>
              <a:lnSpc>
                <a:spcPct val="90000"/>
              </a:lnSpc>
            </a:pPr>
            <a:r>
              <a:rPr lang="en-US" sz="2400" dirty="0" smtClean="0"/>
              <a:t>H</a:t>
            </a:r>
            <a:r>
              <a:rPr lang="en-US" sz="2400" baseline="-25000" dirty="0" smtClean="0"/>
              <a:t>N</a:t>
            </a:r>
            <a:r>
              <a:rPr lang="en-US" sz="2400" dirty="0" smtClean="0"/>
              <a:t> = M</a:t>
            </a:r>
            <a:r>
              <a:rPr lang="en-US" sz="2400" baseline="30000" dirty="0" smtClean="0"/>
              <a:t>(1)</a:t>
            </a:r>
            <a:r>
              <a:rPr lang="en-US" sz="2400" baseline="-25000" dirty="0" smtClean="0"/>
              <a:t>N </a:t>
            </a:r>
            <a:r>
              <a:rPr lang="en-US" sz="2400" dirty="0" smtClean="0"/>
              <a:t>M</a:t>
            </a:r>
            <a:r>
              <a:rPr lang="en-US" sz="2400" baseline="30000" dirty="0" smtClean="0"/>
              <a:t>(2)</a:t>
            </a:r>
            <a:r>
              <a:rPr lang="en-US" sz="2400" baseline="-25000" dirty="0" smtClean="0"/>
              <a:t>N</a:t>
            </a:r>
            <a:r>
              <a:rPr lang="en-US" sz="2400" dirty="0" smtClean="0"/>
              <a:t>... M</a:t>
            </a:r>
            <a:r>
              <a:rPr lang="en-US" sz="2400" baseline="30000" dirty="0" smtClean="0"/>
              <a:t>(m)</a:t>
            </a:r>
            <a:r>
              <a:rPr lang="en-US" sz="2400" baseline="-25000" dirty="0" smtClean="0"/>
              <a:t>N</a:t>
            </a:r>
            <a:r>
              <a:rPr lang="en-US" sz="2400" dirty="0" smtClean="0"/>
              <a:t>,</a:t>
            </a:r>
          </a:p>
          <a:p>
            <a:pPr>
              <a:lnSpc>
                <a:spcPct val="90000"/>
              </a:lnSpc>
            </a:pPr>
            <a:r>
              <a:rPr lang="en-US" sz="2400" dirty="0" smtClean="0"/>
              <a:t>M</a:t>
            </a:r>
            <a:r>
              <a:rPr lang="en-US" sz="2400" baseline="30000" dirty="0" smtClean="0"/>
              <a:t>(</a:t>
            </a:r>
            <a:r>
              <a:rPr lang="en-US" sz="2400" baseline="30000" dirty="0" err="1" smtClean="0"/>
              <a:t>i</a:t>
            </a:r>
            <a:r>
              <a:rPr lang="en-US" sz="2400" baseline="30000" dirty="0" smtClean="0"/>
              <a:t>)</a:t>
            </a:r>
            <a:r>
              <a:rPr lang="en-US" sz="2400" baseline="-25000" dirty="0" smtClean="0"/>
              <a:t>N/2</a:t>
            </a:r>
            <a:r>
              <a:rPr lang="en-US" sz="2400" dirty="0" smtClean="0"/>
              <a:t>I</a:t>
            </a:r>
            <a:r>
              <a:rPr lang="en-US" sz="2400" baseline="-25000" dirty="0" smtClean="0"/>
              <a:t>N/2</a:t>
            </a:r>
            <a:r>
              <a:rPr lang="en-US" sz="2400" dirty="0" smtClean="0">
                <a:latin typeface="Math1Mono"/>
              </a:rPr>
              <a:t>⊗</a:t>
            </a:r>
            <a:r>
              <a:rPr lang="en-US" sz="2400" dirty="0" smtClean="0"/>
              <a:t>H</a:t>
            </a:r>
            <a:r>
              <a:rPr lang="en-US" sz="2400" baseline="-25000" dirty="0" smtClean="0"/>
              <a:t>2</a:t>
            </a:r>
            <a:r>
              <a:rPr lang="en-US" sz="2400" dirty="0" smtClean="0">
                <a:latin typeface="Math1Mono"/>
              </a:rPr>
              <a:t>⊗</a:t>
            </a:r>
            <a:r>
              <a:rPr lang="en-US" sz="2400" dirty="0" smtClean="0"/>
              <a:t>I</a:t>
            </a:r>
            <a:r>
              <a:rPr lang="en-US" sz="2400" baseline="-25000" dirty="0" smtClean="0"/>
              <a:t>IN/2</a:t>
            </a:r>
            <a:r>
              <a:rPr lang="en-US" sz="2400" dirty="0" smtClean="0"/>
              <a:t>.</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71</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Properties of component functions</a:t>
            </a:r>
          </a:p>
        </p:txBody>
      </p:sp>
      <p:sp>
        <p:nvSpPr>
          <p:cNvPr id="82949" name="Rectangle 3"/>
          <p:cNvSpPr>
            <a:spLocks noGrp="1" noChangeArrowheads="1"/>
          </p:cNvSpPr>
          <p:nvPr>
            <p:ph type="body" idx="1"/>
          </p:nvPr>
        </p:nvSpPr>
        <p:spPr>
          <a:xfrm>
            <a:off x="533400" y="1143000"/>
            <a:ext cx="8153400" cy="4953000"/>
          </a:xfrm>
        </p:spPr>
        <p:txBody>
          <a:bodyPr/>
          <a:lstStyle/>
          <a:p>
            <a:pPr>
              <a:lnSpc>
                <a:spcPct val="90000"/>
              </a:lnSpc>
            </a:pPr>
            <a:r>
              <a:rPr lang="en-US" sz="2400" dirty="0" smtClean="0"/>
              <a:t>Let f is a Boolean Function define S</a:t>
            </a:r>
            <a:r>
              <a:rPr lang="en-US" sz="2400" baseline="30000" dirty="0" smtClean="0"/>
              <a:t>0</a:t>
            </a:r>
            <a:r>
              <a:rPr lang="en-US" sz="2400" baseline="-25000" dirty="0" smtClean="0"/>
              <a:t>f</a:t>
            </a:r>
            <a:r>
              <a:rPr lang="en-US" sz="2400" dirty="0" smtClean="0"/>
              <a:t>= {x: f(x)=0 } and S</a:t>
            </a:r>
            <a:r>
              <a:rPr lang="en-US" sz="2400" baseline="30000" dirty="0" smtClean="0"/>
              <a:t>1</a:t>
            </a:r>
            <a:r>
              <a:rPr lang="en-US" sz="2400" baseline="-25000" dirty="0" smtClean="0"/>
              <a:t>f</a:t>
            </a:r>
            <a:r>
              <a:rPr lang="en-US" sz="2400" dirty="0" smtClean="0"/>
              <a:t> {x: f(x)=1}.  </a:t>
            </a:r>
          </a:p>
          <a:p>
            <a:pPr>
              <a:lnSpc>
                <a:spcPct val="90000"/>
              </a:lnSpc>
            </a:pPr>
            <a:r>
              <a:rPr lang="en-US" sz="2400" dirty="0" smtClean="0"/>
              <a:t>If </a:t>
            </a:r>
            <a:r>
              <a:rPr lang="en-US" sz="2400" dirty="0" err="1" smtClean="0"/>
              <a:t>e</a:t>
            </a:r>
            <a:r>
              <a:rPr lang="en-US" sz="2400" baseline="-25000" dirty="0" err="1" smtClean="0"/>
              <a:t>i</a:t>
            </a:r>
            <a:r>
              <a:rPr lang="en-US" sz="2400" dirty="0" smtClean="0"/>
              <a:t>(x)= </a:t>
            </a:r>
            <a:r>
              <a:rPr lang="en-US" sz="2400" dirty="0" err="1" smtClean="0"/>
              <a:t>E</a:t>
            </a:r>
            <a:r>
              <a:rPr lang="en-US" sz="2400" baseline="-25000" dirty="0" err="1" smtClean="0"/>
              <a:t>i</a:t>
            </a:r>
            <a:r>
              <a:rPr lang="en-US" sz="2400" dirty="0" smtClean="0"/>
              <a:t>(</a:t>
            </a:r>
            <a:r>
              <a:rPr lang="en-US" sz="2400" dirty="0" err="1" smtClean="0"/>
              <a:t>k,x</a:t>
            </a:r>
            <a:r>
              <a:rPr lang="en-US" sz="2400" dirty="0" smtClean="0"/>
              <a:t>) then |S</a:t>
            </a:r>
            <a:r>
              <a:rPr lang="en-US" sz="2400" baseline="30000" dirty="0" smtClean="0"/>
              <a:t>b</a:t>
            </a:r>
            <a:r>
              <a:rPr lang="en-US" sz="2400" baseline="-25000" dirty="0" smtClean="0"/>
              <a:t>e1</a:t>
            </a:r>
            <a:r>
              <a:rPr lang="en-US" sz="2400" dirty="0" smtClean="0">
                <a:latin typeface="Math1Mono"/>
              </a:rPr>
              <a:t>∩</a:t>
            </a:r>
            <a:r>
              <a:rPr lang="en-US" sz="2400" dirty="0" smtClean="0"/>
              <a:t>S</a:t>
            </a:r>
            <a:r>
              <a:rPr lang="en-US" sz="2400" baseline="30000" dirty="0" smtClean="0"/>
              <a:t>b</a:t>
            </a:r>
            <a:r>
              <a:rPr lang="en-US" sz="2400" baseline="-25000" dirty="0" smtClean="0"/>
              <a:t>e2</a:t>
            </a:r>
            <a:r>
              <a:rPr lang="en-US" sz="2400" dirty="0">
                <a:latin typeface="Math1Mono"/>
              </a:rPr>
              <a:t> ∩</a:t>
            </a:r>
            <a:r>
              <a:rPr lang="en-US" sz="2400" dirty="0" smtClean="0">
                <a:latin typeface="Math1"/>
              </a:rPr>
              <a:t> </a:t>
            </a:r>
            <a:r>
              <a:rPr lang="en-US" sz="2400" dirty="0" smtClean="0"/>
              <a:t>... </a:t>
            </a:r>
            <a:r>
              <a:rPr lang="en-US" sz="2400" dirty="0">
                <a:latin typeface="Math1Mono"/>
              </a:rPr>
              <a:t>∩ </a:t>
            </a:r>
            <a:r>
              <a:rPr lang="en-US" sz="2400" dirty="0" err="1" smtClean="0"/>
              <a:t>S</a:t>
            </a:r>
            <a:r>
              <a:rPr lang="en-US" sz="2400" baseline="30000" dirty="0" err="1" smtClean="0"/>
              <a:t>b</a:t>
            </a:r>
            <a:r>
              <a:rPr lang="en-US" sz="2400" baseline="-25000" dirty="0" err="1" smtClean="0"/>
              <a:t>ek</a:t>
            </a:r>
            <a:r>
              <a:rPr lang="en-US" sz="2400" dirty="0" smtClean="0"/>
              <a:t>|=2</a:t>
            </a:r>
            <a:r>
              <a:rPr lang="en-US" sz="2400" baseline="30000" dirty="0" smtClean="0"/>
              <a:t>n-k</a:t>
            </a:r>
            <a:r>
              <a:rPr lang="en-US" sz="2400" dirty="0" smtClean="0"/>
              <a:t>.  </a:t>
            </a:r>
          </a:p>
          <a:p>
            <a:pPr>
              <a:lnSpc>
                <a:spcPct val="90000"/>
              </a:lnSpc>
            </a:pPr>
            <a:endParaRPr lang="en-US" sz="2400" dirty="0" smtClean="0"/>
          </a:p>
          <a:p>
            <a:pPr>
              <a:lnSpc>
                <a:spcPct val="90000"/>
              </a:lnSpc>
            </a:pPr>
            <a:r>
              <a:rPr lang="en-US" sz="2400" dirty="0" smtClean="0"/>
              <a:t>Note that all balanced </a:t>
            </a:r>
            <a:r>
              <a:rPr lang="en-US" sz="2400" dirty="0" err="1" smtClean="0"/>
              <a:t>boolean</a:t>
            </a:r>
            <a:r>
              <a:rPr lang="en-US" sz="2400" dirty="0" smtClean="0"/>
              <a:t> functions can be obtained by applying a permutation in S</a:t>
            </a:r>
            <a:r>
              <a:rPr lang="en-US" sz="2400" baseline="-25000" dirty="0" smtClean="0"/>
              <a:t>N</a:t>
            </a:r>
            <a:r>
              <a:rPr lang="en-US" sz="2400" dirty="0" smtClean="0"/>
              <a:t> to a sequence of N/2, 1's and N/2, 0's.</a:t>
            </a:r>
          </a:p>
          <a:p>
            <a:pPr>
              <a:lnSpc>
                <a:spcPct val="90000"/>
              </a:lnSpc>
            </a:pPr>
            <a:endParaRPr lang="en-US" sz="2400" dirty="0" smtClean="0"/>
          </a:p>
          <a:p>
            <a:pPr>
              <a:lnSpc>
                <a:spcPct val="90000"/>
              </a:lnSpc>
            </a:pPr>
            <a:r>
              <a:rPr lang="en-US" sz="2400" dirty="0" smtClean="0"/>
              <a:t>Counting Results: Let N=2</a:t>
            </a:r>
            <a:r>
              <a:rPr lang="en-US" sz="2400" baseline="30000" dirty="0" smtClean="0"/>
              <a:t>n</a:t>
            </a:r>
            <a:r>
              <a:rPr lang="en-US" sz="2400" dirty="0" smtClean="0"/>
              <a:t> and BF(n) denotes the set of </a:t>
            </a:r>
            <a:r>
              <a:rPr lang="en-US" sz="2400" dirty="0" err="1" smtClean="0"/>
              <a:t>boolean</a:t>
            </a:r>
            <a:r>
              <a:rPr lang="en-US" sz="2400" dirty="0" smtClean="0"/>
              <a:t> functions on n-bit values then |BF(n)|= 2</a:t>
            </a:r>
            <a:r>
              <a:rPr lang="en-US" sz="2400" baseline="30000" dirty="0" smtClean="0"/>
              <a:t>N</a:t>
            </a:r>
            <a:r>
              <a:rPr lang="en-US" sz="2400" dirty="0" smtClean="0"/>
              <a:t>. M=2</a:t>
            </a:r>
            <a:r>
              <a:rPr lang="en-US" sz="2400" baseline="30000" dirty="0" smtClean="0"/>
              <a:t>m</a:t>
            </a:r>
            <a:r>
              <a:rPr lang="en-US" sz="2400" dirty="0" smtClean="0"/>
              <a:t>. Let BBF(n) be the balanced functions on n bits then |BBF(n)|= </a:t>
            </a:r>
            <a:r>
              <a:rPr lang="en-US" sz="2400" baseline="-25000" dirty="0" smtClean="0"/>
              <a:t>N</a:t>
            </a:r>
            <a:r>
              <a:rPr lang="en-US" sz="2400" dirty="0" smtClean="0"/>
              <a:t>C</a:t>
            </a:r>
            <a:r>
              <a:rPr lang="en-US" sz="2400" baseline="-25000" dirty="0" smtClean="0"/>
              <a:t>N/2</a:t>
            </a:r>
            <a:r>
              <a:rPr lang="en-US" sz="2400" dirty="0" smtClean="0"/>
              <a:t>, |GA(n)| ~ 2</a:t>
            </a:r>
            <a:r>
              <a:rPr lang="en-US" sz="2400" baseline="30000" dirty="0" smtClean="0"/>
              <a:t>M+m</a:t>
            </a:r>
            <a:r>
              <a:rPr lang="en-US" sz="2400" dirty="0" smtClean="0"/>
              <a:t>.</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72</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Correlation matrices</a:t>
            </a:r>
          </a:p>
        </p:txBody>
      </p:sp>
      <p:sp>
        <p:nvSpPr>
          <p:cNvPr id="82949" name="Rectangle 3"/>
          <p:cNvSpPr>
            <a:spLocks noGrp="1" noChangeArrowheads="1"/>
          </p:cNvSpPr>
          <p:nvPr>
            <p:ph type="body" idx="1"/>
          </p:nvPr>
        </p:nvSpPr>
        <p:spPr>
          <a:xfrm>
            <a:off x="381000" y="1295400"/>
            <a:ext cx="8305800" cy="4953000"/>
          </a:xfrm>
        </p:spPr>
        <p:txBody>
          <a:bodyPr/>
          <a:lstStyle/>
          <a:p>
            <a:pPr>
              <a:lnSpc>
                <a:spcPct val="90000"/>
              </a:lnSpc>
            </a:pPr>
            <a:r>
              <a:rPr lang="en-US" sz="2000" b="1" dirty="0" smtClean="0"/>
              <a:t>Definition: </a:t>
            </a:r>
            <a:r>
              <a:rPr lang="en-US" sz="2000" dirty="0" smtClean="0"/>
              <a:t>The correlation matrix, C, for a </a:t>
            </a:r>
            <a:r>
              <a:rPr lang="en-US" sz="2000" dirty="0" err="1" smtClean="0"/>
              <a:t>boolean</a:t>
            </a:r>
            <a:r>
              <a:rPr lang="en-US" sz="2000" dirty="0" smtClean="0"/>
              <a:t> function f, is a row matrix (indexed by w) defined by </a:t>
            </a:r>
            <a:r>
              <a:rPr lang="en-US" sz="2000" dirty="0" err="1" smtClean="0"/>
              <a:t>C(f(x</a:t>
            </a:r>
            <a:r>
              <a:rPr lang="en-US" sz="2000" dirty="0" smtClean="0"/>
              <a:t>), </a:t>
            </a:r>
            <a:r>
              <a:rPr lang="en-US" sz="2000" dirty="0" err="1" smtClean="0"/>
              <a:t>w</a:t>
            </a:r>
            <a:r>
              <a:rPr lang="en-US" sz="2000" dirty="0" err="1" smtClean="0">
                <a:latin typeface="Math1"/>
              </a:rPr>
              <a:t>·</a:t>
            </a:r>
            <a:r>
              <a:rPr lang="en-US" sz="2000" dirty="0" err="1" smtClean="0"/>
              <a:t>x</a:t>
            </a:r>
            <a:r>
              <a:rPr lang="en-US" sz="2000" dirty="0" smtClean="0"/>
              <a:t>)= &lt;(-1)</a:t>
            </a:r>
            <a:r>
              <a:rPr lang="en-US" sz="2000" baseline="30000" dirty="0" smtClean="0"/>
              <a:t>f(x)</a:t>
            </a:r>
            <a:r>
              <a:rPr lang="en-US" sz="2000" dirty="0" smtClean="0"/>
              <a:t>, (-1)</a:t>
            </a:r>
            <a:r>
              <a:rPr lang="en-US" sz="2000" baseline="30000" dirty="0" smtClean="0"/>
              <a:t>w</a:t>
            </a:r>
            <a:r>
              <a:rPr lang="en-US" sz="2000" baseline="30000" dirty="0" smtClean="0">
                <a:latin typeface="Math1"/>
              </a:rPr>
              <a:t>·</a:t>
            </a:r>
            <a:r>
              <a:rPr lang="en-US" sz="2000" baseline="30000" dirty="0" smtClean="0"/>
              <a:t>x</a:t>
            </a:r>
            <a:r>
              <a:rPr lang="en-US" sz="2000" dirty="0" smtClean="0"/>
              <a:t>&gt; .  </a:t>
            </a:r>
          </a:p>
          <a:p>
            <a:pPr>
              <a:lnSpc>
                <a:spcPct val="90000"/>
              </a:lnSpc>
              <a:buNone/>
            </a:pPr>
            <a:endParaRPr lang="en-US" sz="2000" dirty="0" smtClean="0"/>
          </a:p>
          <a:p>
            <a:pPr>
              <a:lnSpc>
                <a:spcPct val="90000"/>
              </a:lnSpc>
            </a:pPr>
            <a:r>
              <a:rPr lang="en-US" sz="2000" dirty="0" smtClean="0"/>
              <a:t>A </a:t>
            </a:r>
            <a:r>
              <a:rPr lang="en-US" sz="2000" dirty="0" err="1" smtClean="0"/>
              <a:t>boolean</a:t>
            </a:r>
            <a:r>
              <a:rPr lang="en-US" sz="2000" dirty="0" smtClean="0"/>
              <a:t> </a:t>
            </a:r>
            <a:r>
              <a:rPr lang="en-US" sz="2000" i="1" dirty="0" smtClean="0"/>
              <a:t>transformation</a:t>
            </a:r>
            <a:r>
              <a:rPr lang="en-US" sz="2000" dirty="0" smtClean="0"/>
              <a:t> is a function </a:t>
            </a:r>
            <a:r>
              <a:rPr lang="en-US" sz="2000" b="1" dirty="0" smtClean="0"/>
              <a:t>f</a:t>
            </a:r>
            <a:r>
              <a:rPr lang="en-US" sz="2000" dirty="0" smtClean="0"/>
              <a:t>:GF(2)</a:t>
            </a:r>
            <a:r>
              <a:rPr lang="en-US" sz="2000" baseline="30000" dirty="0" smtClean="0"/>
              <a:t>n</a:t>
            </a:r>
            <a:r>
              <a:rPr lang="en-US" sz="2000" dirty="0" smtClean="0"/>
              <a:t> </a:t>
            </a:r>
            <a:r>
              <a:rPr lang="en-US" sz="2000" dirty="0" smtClean="0">
                <a:sym typeface="Wingdings" pitchFamily="2" charset="2"/>
              </a:rPr>
              <a:t> </a:t>
            </a:r>
            <a:r>
              <a:rPr lang="en-US" sz="2000" dirty="0" smtClean="0"/>
              <a:t>GF(2)</a:t>
            </a:r>
            <a:r>
              <a:rPr lang="en-US" sz="2000" baseline="30000" dirty="0" smtClean="0"/>
              <a:t>m</a:t>
            </a:r>
            <a:r>
              <a:rPr lang="en-US" sz="2000" dirty="0" smtClean="0"/>
              <a:t>.   The definition of a correlation matrix can be extended to the vector valued </a:t>
            </a:r>
            <a:r>
              <a:rPr lang="en-US" sz="2000" dirty="0" err="1" smtClean="0"/>
              <a:t>boolean</a:t>
            </a:r>
            <a:r>
              <a:rPr lang="en-US" sz="2000" dirty="0" smtClean="0"/>
              <a:t> transformation </a:t>
            </a:r>
            <a:r>
              <a:rPr lang="en-US" sz="2000" b="1" dirty="0" smtClean="0"/>
              <a:t>f</a:t>
            </a:r>
            <a:r>
              <a:rPr lang="en-US" sz="2000" dirty="0" smtClean="0"/>
              <a:t> (consisting of m </a:t>
            </a:r>
            <a:r>
              <a:rPr lang="en-US" sz="2000" dirty="0" err="1" smtClean="0"/>
              <a:t>boolean</a:t>
            </a:r>
            <a:r>
              <a:rPr lang="en-US" sz="2000" dirty="0" smtClean="0"/>
              <a:t> functions) and, in this case, the correlation matrix, C, is a 2</a:t>
            </a:r>
            <a:r>
              <a:rPr lang="en-US" sz="2000" baseline="30000" dirty="0" smtClean="0"/>
              <a:t>m</a:t>
            </a:r>
            <a:r>
              <a:rPr lang="en-US" sz="2000" dirty="0" smtClean="0"/>
              <a:t> x 2</a:t>
            </a:r>
            <a:r>
              <a:rPr lang="en-US" sz="2000" baseline="30000" dirty="0" smtClean="0"/>
              <a:t>n</a:t>
            </a:r>
            <a:r>
              <a:rPr lang="en-US" sz="2000" dirty="0" smtClean="0"/>
              <a:t> matrix.  </a:t>
            </a:r>
          </a:p>
          <a:p>
            <a:pPr lvl="1">
              <a:lnSpc>
                <a:spcPct val="90000"/>
              </a:lnSpc>
            </a:pPr>
            <a:r>
              <a:rPr lang="en-US" sz="2000" dirty="0" smtClean="0"/>
              <a:t>This matrix has entries </a:t>
            </a:r>
            <a:r>
              <a:rPr lang="en-US" sz="2000" dirty="0" err="1" smtClean="0"/>
              <a:t>C</a:t>
            </a:r>
            <a:r>
              <a:rPr lang="en-US" sz="2000" baseline="-25000" dirty="0" err="1" smtClean="0"/>
              <a:t>uw</a:t>
            </a:r>
            <a:r>
              <a:rPr lang="en-US" sz="2000" dirty="0" smtClean="0"/>
              <a:t>= C(</a:t>
            </a:r>
            <a:r>
              <a:rPr lang="en-US" sz="2000" dirty="0" err="1" smtClean="0"/>
              <a:t>u</a:t>
            </a:r>
            <a:r>
              <a:rPr lang="en-US" sz="2000" dirty="0" err="1" smtClean="0">
                <a:latin typeface="Math1Mono"/>
              </a:rPr>
              <a:t>×</a:t>
            </a:r>
            <a:r>
              <a:rPr lang="en-US" sz="2000" dirty="0" err="1" smtClean="0"/>
              <a:t>h</a:t>
            </a:r>
            <a:r>
              <a:rPr lang="en-US" sz="2000" dirty="0" smtClean="0"/>
              <a:t>(a), </a:t>
            </a:r>
            <a:r>
              <a:rPr lang="en-US" sz="2000" dirty="0" err="1" smtClean="0"/>
              <a:t>w</a:t>
            </a:r>
            <a:r>
              <a:rPr lang="en-US" sz="2000" dirty="0" err="1" smtClean="0">
                <a:latin typeface="Math1Mono"/>
              </a:rPr>
              <a:t>×</a:t>
            </a:r>
            <a:r>
              <a:rPr lang="en-US" sz="2000" dirty="0" err="1" smtClean="0"/>
              <a:t>a</a:t>
            </a:r>
            <a:r>
              <a:rPr lang="en-US" sz="2000" dirty="0" smtClean="0"/>
              <a:t>) where u indexes the rows and w indexes the columns; thus the u row can be represented as (-1)</a:t>
            </a:r>
            <a:r>
              <a:rPr lang="en-US" sz="2000" baseline="30000" dirty="0" smtClean="0"/>
              <a:t>u</a:t>
            </a:r>
            <a:r>
              <a:rPr lang="en-US" sz="2000" baseline="30000" dirty="0" smtClean="0">
                <a:latin typeface="Math1"/>
              </a:rPr>
              <a:t>· </a:t>
            </a:r>
            <a:r>
              <a:rPr lang="en-US" sz="2000" baseline="30000" dirty="0" smtClean="0"/>
              <a:t>h(a)</a:t>
            </a:r>
            <a:r>
              <a:rPr lang="en-US" sz="2000" dirty="0" smtClean="0"/>
              <a:t>= </a:t>
            </a:r>
            <a:r>
              <a:rPr lang="en-US" sz="3200" dirty="0" smtClean="0">
                <a:latin typeface="Math1Mono"/>
              </a:rPr>
              <a:t>∑</a:t>
            </a:r>
            <a:r>
              <a:rPr lang="en-US" sz="2000" baseline="-25000" dirty="0" err="1" smtClean="0"/>
              <a:t>w</a:t>
            </a:r>
            <a:r>
              <a:rPr lang="en-US" sz="2000" dirty="0" err="1" smtClean="0"/>
              <a:t>C</a:t>
            </a:r>
            <a:r>
              <a:rPr lang="en-US" sz="2000" baseline="30000" dirty="0" smtClean="0"/>
              <a:t>(h)</a:t>
            </a:r>
            <a:r>
              <a:rPr lang="en-US" sz="2000" baseline="-25000" dirty="0" err="1" smtClean="0"/>
              <a:t>u,w</a:t>
            </a:r>
            <a:r>
              <a:rPr lang="en-US" sz="2000" dirty="0" smtClean="0"/>
              <a:t>(-1)</a:t>
            </a:r>
            <a:r>
              <a:rPr lang="en-US" sz="2000" baseline="30000" dirty="0" smtClean="0"/>
              <a:t>w</a:t>
            </a:r>
            <a:r>
              <a:rPr lang="en-US" sz="2000" baseline="30000" dirty="0" smtClean="0">
                <a:latin typeface="Math1"/>
              </a:rPr>
              <a:t>·</a:t>
            </a:r>
            <a:r>
              <a:rPr lang="en-US" sz="2000" baseline="30000" dirty="0" smtClean="0"/>
              <a:t>a</a:t>
            </a:r>
            <a:r>
              <a:rPr lang="en-US" sz="2000" dirty="0" smtClean="0"/>
              <a:t>.</a:t>
            </a:r>
          </a:p>
          <a:p>
            <a:pPr lvl="1">
              <a:lnSpc>
                <a:spcPct val="90000"/>
              </a:lnSpc>
            </a:pPr>
            <a:r>
              <a:rPr lang="en-US" sz="2000" dirty="0" smtClean="0"/>
              <a:t>To emphasize the association with </a:t>
            </a:r>
            <a:r>
              <a:rPr lang="en-US" sz="2000" b="1" dirty="0" smtClean="0"/>
              <a:t>f</a:t>
            </a:r>
            <a:r>
              <a:rPr lang="en-US" sz="2000" dirty="0" smtClean="0"/>
              <a:t>, we sometimes write the correlation matrix as C</a:t>
            </a:r>
            <a:r>
              <a:rPr lang="en-US" sz="2000" baseline="30000" dirty="0" smtClean="0"/>
              <a:t>(</a:t>
            </a:r>
            <a:r>
              <a:rPr lang="en-US" sz="2000" b="1" baseline="30000" dirty="0" smtClean="0"/>
              <a:t>f</a:t>
            </a:r>
            <a:r>
              <a:rPr lang="en-US" sz="2000" baseline="30000" dirty="0" smtClean="0"/>
              <a:t>)</a:t>
            </a:r>
            <a:r>
              <a:rPr lang="en-US" sz="2000" dirty="0" smtClean="0"/>
              <a:t>.</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73</a:t>
            </a:fld>
            <a:endParaRPr lang="en-US" smtClean="0"/>
          </a:p>
        </p:txBody>
      </p:sp>
      <p:sp>
        <p:nvSpPr>
          <p:cNvPr id="82948" name="Rectangle 2"/>
          <p:cNvSpPr>
            <a:spLocks noGrp="1" noChangeArrowheads="1"/>
          </p:cNvSpPr>
          <p:nvPr>
            <p:ph type="title"/>
          </p:nvPr>
        </p:nvSpPr>
        <p:spPr>
          <a:xfrm>
            <a:off x="228600" y="0"/>
            <a:ext cx="8686800" cy="762000"/>
          </a:xfrm>
        </p:spPr>
        <p:txBody>
          <a:bodyPr/>
          <a:lstStyle/>
          <a:p>
            <a:r>
              <a:rPr lang="en-US" sz="3600" dirty="0" smtClean="0"/>
              <a:t>A correspondence </a:t>
            </a:r>
          </a:p>
        </p:txBody>
      </p:sp>
      <p:sp>
        <p:nvSpPr>
          <p:cNvPr id="82949" name="Rectangle 3"/>
          <p:cNvSpPr>
            <a:spLocks noGrp="1" noChangeArrowheads="1"/>
          </p:cNvSpPr>
          <p:nvPr>
            <p:ph type="body" idx="1"/>
          </p:nvPr>
        </p:nvSpPr>
        <p:spPr>
          <a:xfrm>
            <a:off x="533400" y="1219200"/>
            <a:ext cx="8153400" cy="3581400"/>
          </a:xfrm>
        </p:spPr>
        <p:txBody>
          <a:bodyPr/>
          <a:lstStyle/>
          <a:p>
            <a:pPr>
              <a:lnSpc>
                <a:spcPct val="90000"/>
              </a:lnSpc>
            </a:pPr>
            <a:endParaRPr lang="en-US" sz="2400" dirty="0" smtClean="0"/>
          </a:p>
          <a:p>
            <a:pPr>
              <a:lnSpc>
                <a:spcPct val="90000"/>
              </a:lnSpc>
            </a:pPr>
            <a:r>
              <a:rPr lang="en-US" sz="2400" dirty="0" smtClean="0"/>
              <a:t>N=2</a:t>
            </a:r>
            <a:r>
              <a:rPr lang="en-US" sz="2400" baseline="30000" dirty="0" smtClean="0"/>
              <a:t>n</a:t>
            </a:r>
            <a:r>
              <a:rPr lang="en-US" sz="2400" dirty="0" smtClean="0"/>
              <a:t>.  The natural isomorphism </a:t>
            </a:r>
            <a:r>
              <a:rPr lang="en-US" sz="2400" dirty="0" smtClean="0">
                <a:latin typeface="Lucida Handwriting" pitchFamily="66" charset="0"/>
              </a:rPr>
              <a:t>L</a:t>
            </a:r>
            <a:r>
              <a:rPr lang="en-US" sz="2400" dirty="0" smtClean="0"/>
              <a:t>: GF(2)</a:t>
            </a:r>
            <a:r>
              <a:rPr lang="en-US" sz="2400" baseline="30000" dirty="0" smtClean="0"/>
              <a:t>n</a:t>
            </a:r>
            <a:r>
              <a:rPr lang="en-US" sz="2400" dirty="0" smtClean="0">
                <a:sym typeface="Wingdings" pitchFamily="2" charset="2"/>
              </a:rPr>
              <a:t></a:t>
            </a:r>
            <a:r>
              <a:rPr lang="en-US" sz="2400" dirty="0" smtClean="0"/>
              <a:t>R</a:t>
            </a:r>
            <a:r>
              <a:rPr lang="en-US" sz="2400" baseline="30000" dirty="0" smtClean="0"/>
              <a:t>N</a:t>
            </a:r>
            <a:r>
              <a:rPr lang="en-US" sz="2400" dirty="0" smtClean="0"/>
              <a:t> by a</a:t>
            </a:r>
            <a:r>
              <a:rPr lang="en-US" sz="2400" dirty="0" smtClean="0">
                <a:sym typeface="Wingdings" pitchFamily="2" charset="2"/>
              </a:rPr>
              <a:t></a:t>
            </a:r>
            <a:r>
              <a:rPr lang="en-US" sz="2400" dirty="0" smtClean="0"/>
              <a:t>(-1)</a:t>
            </a:r>
            <a:r>
              <a:rPr lang="en-US" sz="2400" baseline="30000" dirty="0" smtClean="0"/>
              <a:t>a</a:t>
            </a:r>
            <a:r>
              <a:rPr lang="en-US" sz="2400" baseline="30000" dirty="0" smtClean="0">
                <a:latin typeface="Math1Mono"/>
              </a:rPr>
              <a:t>×</a:t>
            </a:r>
            <a:r>
              <a:rPr lang="en-US" sz="2400" baseline="30000" dirty="0" smtClean="0"/>
              <a:t>x</a:t>
            </a:r>
            <a:r>
              <a:rPr lang="en-US" sz="2400" dirty="0" smtClean="0"/>
              <a:t>.</a:t>
            </a:r>
          </a:p>
          <a:p>
            <a:pPr>
              <a:lnSpc>
                <a:spcPct val="90000"/>
              </a:lnSpc>
              <a:buFont typeface="Arial"/>
              <a:buChar char="•"/>
            </a:pPr>
            <a:r>
              <a:rPr lang="en-US" sz="2400" dirty="0" smtClean="0"/>
              <a:t> </a:t>
            </a:r>
            <a:r>
              <a:rPr lang="en-US" sz="2400" dirty="0" err="1" smtClean="0">
                <a:latin typeface="Lucida Handwriting" pitchFamily="66" charset="0"/>
              </a:rPr>
              <a:t>L</a:t>
            </a:r>
            <a:r>
              <a:rPr lang="en-US" sz="2400" dirty="0" err="1" smtClean="0"/>
              <a:t>(a+b</a:t>
            </a:r>
            <a:r>
              <a:rPr lang="en-US" sz="2400" dirty="0" smtClean="0"/>
              <a:t>)= </a:t>
            </a:r>
            <a:r>
              <a:rPr lang="en-US" sz="2400" dirty="0" err="1" smtClean="0">
                <a:latin typeface="Lucida Handwriting" pitchFamily="66" charset="0"/>
              </a:rPr>
              <a:t>L</a:t>
            </a:r>
            <a:r>
              <a:rPr lang="en-US" sz="2400" dirty="0" err="1" smtClean="0"/>
              <a:t>(a</a:t>
            </a:r>
            <a:r>
              <a:rPr lang="en-US" sz="2400" dirty="0" smtClean="0"/>
              <a:t>) </a:t>
            </a:r>
            <a:r>
              <a:rPr lang="en-US" sz="2400" dirty="0" err="1" smtClean="0">
                <a:latin typeface="Lucida Handwriting" pitchFamily="66" charset="0"/>
              </a:rPr>
              <a:t>L</a:t>
            </a:r>
            <a:r>
              <a:rPr lang="en-US" sz="2400" dirty="0" err="1" smtClean="0"/>
              <a:t>(b</a:t>
            </a:r>
            <a:r>
              <a:rPr lang="en-US" sz="2400" dirty="0" smtClean="0"/>
              <a:t>) by point-wise multiplication.  </a:t>
            </a:r>
          </a:p>
          <a:p>
            <a:pPr>
              <a:lnSpc>
                <a:spcPct val="90000"/>
              </a:lnSpc>
            </a:pPr>
            <a:r>
              <a:rPr lang="en-US" sz="2400" dirty="0" smtClean="0"/>
              <a:t>Almost directly from the definitions, we get:</a:t>
            </a:r>
            <a:endParaRPr lang="en-US" sz="2400" b="1" dirty="0" smtClean="0"/>
          </a:p>
          <a:p>
            <a:pPr>
              <a:lnSpc>
                <a:spcPct val="90000"/>
              </a:lnSpc>
            </a:pPr>
            <a:r>
              <a:rPr lang="en-US" sz="2400" b="1" dirty="0" smtClean="0"/>
              <a:t>Theorem: </a:t>
            </a:r>
            <a:r>
              <a:rPr lang="en-US" sz="2400" dirty="0" smtClean="0"/>
              <a:t>C</a:t>
            </a:r>
            <a:r>
              <a:rPr lang="en-US" sz="2400" baseline="30000" dirty="0" smtClean="0"/>
              <a:t>(h)</a:t>
            </a:r>
            <a:r>
              <a:rPr lang="en-US" sz="2400" dirty="0" smtClean="0"/>
              <a:t>(</a:t>
            </a:r>
            <a:r>
              <a:rPr lang="en-US" sz="2400" dirty="0" smtClean="0">
                <a:latin typeface="Lucida Handwriting" pitchFamily="66" charset="0"/>
              </a:rPr>
              <a:t>L</a:t>
            </a:r>
            <a:r>
              <a:rPr lang="en-US" sz="2400" dirty="0" smtClean="0"/>
              <a:t>(a))= </a:t>
            </a:r>
            <a:r>
              <a:rPr lang="en-US" sz="2400" dirty="0" smtClean="0">
                <a:latin typeface="Lucida Handwriting" pitchFamily="66" charset="0"/>
              </a:rPr>
              <a:t>L</a:t>
            </a:r>
            <a:r>
              <a:rPr lang="en-US" sz="2400" dirty="0" smtClean="0"/>
              <a:t>(h(a)).</a:t>
            </a:r>
          </a:p>
          <a:p>
            <a:pPr>
              <a:lnSpc>
                <a:spcPct val="90000"/>
              </a:lnSpc>
            </a:pPr>
            <a:r>
              <a:rPr lang="en-US" sz="2400" dirty="0" smtClean="0"/>
              <a:t>Define </a:t>
            </a:r>
            <a:r>
              <a:rPr lang="en-US" sz="2400" dirty="0" err="1" smtClean="0"/>
              <a:t>L</a:t>
            </a:r>
            <a:r>
              <a:rPr lang="en-US" sz="2400" baseline="-25000" dirty="0" err="1" smtClean="0"/>
              <a:t>w</a:t>
            </a:r>
            <a:r>
              <a:rPr lang="en-US" sz="2400" dirty="0" err="1" smtClean="0"/>
              <a:t>(x</a:t>
            </a:r>
            <a:r>
              <a:rPr lang="en-US" sz="2400" dirty="0" smtClean="0"/>
              <a:t>)= </a:t>
            </a:r>
            <a:r>
              <a:rPr lang="en-US" sz="2400" dirty="0" err="1" smtClean="0"/>
              <a:t>w</a:t>
            </a:r>
            <a:r>
              <a:rPr lang="en-US" sz="2400" dirty="0" err="1" smtClean="0">
                <a:latin typeface="Math1Mono"/>
              </a:rPr>
              <a:t>×</a:t>
            </a:r>
            <a:r>
              <a:rPr lang="en-US" sz="2400" dirty="0" err="1" smtClean="0"/>
              <a:t>x</a:t>
            </a:r>
            <a:endParaRPr lang="en-US" sz="2400" dirty="0" smtClean="0"/>
          </a:p>
          <a:p>
            <a:pPr>
              <a:lnSpc>
                <a:spcPct val="90000"/>
              </a:lnSpc>
            </a:pPr>
            <a:r>
              <a:rPr lang="en-US" sz="2400" b="1" dirty="0" smtClean="0"/>
              <a:t>Theorem: </a:t>
            </a:r>
            <a:r>
              <a:rPr lang="en-US" sz="2400" dirty="0" smtClean="0">
                <a:latin typeface="Lucida Handwriting" pitchFamily="66" charset="0"/>
              </a:rPr>
              <a:t>L</a:t>
            </a:r>
            <a:r>
              <a:rPr lang="en-US" sz="2400" dirty="0" smtClean="0"/>
              <a:t>({</a:t>
            </a:r>
            <a:r>
              <a:rPr lang="en-US" sz="2400" dirty="0" err="1" smtClean="0"/>
              <a:t>L</a:t>
            </a:r>
            <a:r>
              <a:rPr lang="en-US" sz="2400" baseline="-25000" dirty="0" err="1" smtClean="0"/>
              <a:t>w</a:t>
            </a:r>
            <a:r>
              <a:rPr lang="en-US" sz="2400" dirty="0" smtClean="0"/>
              <a:t>(x), w</a:t>
            </a:r>
            <a:r>
              <a:rPr lang="en-US" sz="2400" dirty="0" smtClean="0">
                <a:latin typeface="Math1Mono"/>
              </a:rPr>
              <a:t>𝝴</a:t>
            </a:r>
            <a:r>
              <a:rPr lang="en-US" sz="2400" dirty="0" smtClean="0"/>
              <a:t>GF(2</a:t>
            </a:r>
            <a:r>
              <a:rPr lang="en-US" sz="2400" baseline="30000" dirty="0" smtClean="0"/>
              <a:t>n</a:t>
            </a:r>
            <a:r>
              <a:rPr lang="en-US" sz="2400" dirty="0" smtClean="0"/>
              <a:t>)}) forms an orthonormal basis for R</a:t>
            </a:r>
            <a:r>
              <a:rPr lang="en-US" sz="2400" baseline="30000" dirty="0" smtClean="0"/>
              <a:t>N</a:t>
            </a:r>
            <a:r>
              <a:rPr lang="en-US" sz="2400" dirty="0" smtClean="0"/>
              <a:t>.</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
        <p:nvSpPr>
          <p:cNvPr id="8" name="TextBox 7"/>
          <p:cNvSpPr txBox="1"/>
          <p:nvPr/>
        </p:nvSpPr>
        <p:spPr>
          <a:xfrm>
            <a:off x="5505774" y="4552890"/>
            <a:ext cx="327334" cy="400110"/>
          </a:xfrm>
          <a:prstGeom prst="rect">
            <a:avLst/>
          </a:prstGeom>
          <a:noFill/>
        </p:spPr>
        <p:txBody>
          <a:bodyPr wrap="none" rtlCol="0">
            <a:spAutoFit/>
          </a:bodyPr>
          <a:lstStyle/>
          <a:p>
            <a:r>
              <a:rPr lang="en-US" sz="2000" b="1" dirty="0" smtClean="0">
                <a:latin typeface="Arial" pitchFamily="34" charset="0"/>
                <a:cs typeface="Arial" pitchFamily="34" charset="0"/>
              </a:rPr>
              <a:t>a</a:t>
            </a:r>
            <a:endParaRPr lang="en-US" sz="2000" b="1" dirty="0">
              <a:latin typeface="Arial" pitchFamily="34" charset="0"/>
              <a:cs typeface="Arial" pitchFamily="34" charset="0"/>
            </a:endParaRPr>
          </a:p>
        </p:txBody>
      </p:sp>
      <p:sp>
        <p:nvSpPr>
          <p:cNvPr id="9" name="TextBox 8"/>
          <p:cNvSpPr txBox="1"/>
          <p:nvPr/>
        </p:nvSpPr>
        <p:spPr>
          <a:xfrm>
            <a:off x="5353374" y="5467290"/>
            <a:ext cx="654346" cy="400110"/>
          </a:xfrm>
          <a:prstGeom prst="rect">
            <a:avLst/>
          </a:prstGeom>
          <a:noFill/>
        </p:spPr>
        <p:txBody>
          <a:bodyPr wrap="none" rtlCol="0">
            <a:spAutoFit/>
          </a:bodyPr>
          <a:lstStyle/>
          <a:p>
            <a:r>
              <a:rPr lang="en-US" sz="2000" b="1" dirty="0" smtClean="0">
                <a:latin typeface="Arial" pitchFamily="34" charset="0"/>
                <a:cs typeface="Arial" pitchFamily="34" charset="0"/>
              </a:rPr>
              <a:t>h(a)</a:t>
            </a:r>
            <a:endParaRPr lang="en-US" sz="2000" b="1" dirty="0">
              <a:latin typeface="Arial" pitchFamily="34" charset="0"/>
              <a:cs typeface="Arial" pitchFamily="34" charset="0"/>
            </a:endParaRPr>
          </a:p>
        </p:txBody>
      </p:sp>
      <p:sp>
        <p:nvSpPr>
          <p:cNvPr id="10" name="TextBox 9"/>
          <p:cNvSpPr txBox="1"/>
          <p:nvPr/>
        </p:nvSpPr>
        <p:spPr>
          <a:xfrm>
            <a:off x="7410774" y="5486400"/>
            <a:ext cx="1059906" cy="400110"/>
          </a:xfrm>
          <a:prstGeom prst="rect">
            <a:avLst/>
          </a:prstGeom>
          <a:noFill/>
        </p:spPr>
        <p:txBody>
          <a:bodyPr wrap="none" rtlCol="0">
            <a:spAutoFit/>
          </a:bodyPr>
          <a:lstStyle/>
          <a:p>
            <a:r>
              <a:rPr lang="en-US" sz="2000" b="1" dirty="0" smtClean="0">
                <a:latin typeface="Arial" pitchFamily="34" charset="0"/>
                <a:cs typeface="Arial" pitchFamily="34" charset="0"/>
              </a:rPr>
              <a:t>C</a:t>
            </a:r>
            <a:r>
              <a:rPr lang="en-US" sz="2000" b="1" baseline="30000" dirty="0" smtClean="0">
                <a:latin typeface="Arial" pitchFamily="34" charset="0"/>
                <a:cs typeface="Arial" pitchFamily="34" charset="0"/>
              </a:rPr>
              <a:t>(h)</a:t>
            </a:r>
            <a:r>
              <a:rPr lang="en-US" sz="2000" b="1" dirty="0" smtClean="0">
                <a:latin typeface="Lucida Handwriting" pitchFamily="66" charset="0"/>
                <a:cs typeface="Arial" pitchFamily="34" charset="0"/>
              </a:rPr>
              <a:t>L</a:t>
            </a:r>
            <a:r>
              <a:rPr lang="en-US" sz="2000" b="1" dirty="0" smtClean="0">
                <a:latin typeface="Arial" pitchFamily="34" charset="0"/>
                <a:cs typeface="Arial" pitchFamily="34" charset="0"/>
              </a:rPr>
              <a:t>(a)</a:t>
            </a:r>
            <a:endParaRPr lang="en-US" sz="2000" b="1" dirty="0">
              <a:latin typeface="Arial" pitchFamily="34" charset="0"/>
              <a:cs typeface="Arial" pitchFamily="34" charset="0"/>
            </a:endParaRPr>
          </a:p>
        </p:txBody>
      </p:sp>
      <p:sp>
        <p:nvSpPr>
          <p:cNvPr id="11" name="TextBox 10"/>
          <p:cNvSpPr txBox="1"/>
          <p:nvPr/>
        </p:nvSpPr>
        <p:spPr>
          <a:xfrm>
            <a:off x="7594628" y="4629090"/>
            <a:ext cx="654346" cy="400110"/>
          </a:xfrm>
          <a:prstGeom prst="rect">
            <a:avLst/>
          </a:prstGeom>
          <a:noFill/>
        </p:spPr>
        <p:txBody>
          <a:bodyPr wrap="none" rtlCol="0">
            <a:spAutoFit/>
          </a:bodyPr>
          <a:lstStyle/>
          <a:p>
            <a:r>
              <a:rPr lang="en-US" sz="2000" b="1" dirty="0" smtClean="0">
                <a:latin typeface="Lucida Handwriting" pitchFamily="66" charset="0"/>
                <a:cs typeface="Arial" pitchFamily="34" charset="0"/>
              </a:rPr>
              <a:t>L</a:t>
            </a:r>
            <a:r>
              <a:rPr lang="en-US" sz="2000" b="1" dirty="0" smtClean="0">
                <a:latin typeface="Arial" pitchFamily="34" charset="0"/>
                <a:cs typeface="Arial" pitchFamily="34" charset="0"/>
              </a:rPr>
              <a:t>(a)</a:t>
            </a:r>
            <a:endParaRPr lang="en-US" sz="2000" b="1" dirty="0">
              <a:latin typeface="Arial" pitchFamily="34" charset="0"/>
              <a:cs typeface="Arial" pitchFamily="34" charset="0"/>
            </a:endParaRPr>
          </a:p>
        </p:txBody>
      </p:sp>
      <p:cxnSp>
        <p:nvCxnSpPr>
          <p:cNvPr id="13" name="Straight Arrow Connector 12"/>
          <p:cNvCxnSpPr/>
          <p:nvPr/>
        </p:nvCxnSpPr>
        <p:spPr bwMode="auto">
          <a:xfrm>
            <a:off x="5810574" y="4781490"/>
            <a:ext cx="1828800" cy="1588"/>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cxnSp>
        <p:nvCxnSpPr>
          <p:cNvPr id="15" name="Straight Arrow Connector 14"/>
          <p:cNvCxnSpPr/>
          <p:nvPr/>
        </p:nvCxnSpPr>
        <p:spPr bwMode="auto">
          <a:xfrm>
            <a:off x="5962974" y="5713412"/>
            <a:ext cx="1524000" cy="1588"/>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cxnSp>
        <p:nvCxnSpPr>
          <p:cNvPr id="16" name="Straight Arrow Connector 15"/>
          <p:cNvCxnSpPr/>
          <p:nvPr/>
        </p:nvCxnSpPr>
        <p:spPr bwMode="auto">
          <a:xfrm rot="5400000">
            <a:off x="5353771" y="5257403"/>
            <a:ext cx="609600" cy="794"/>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19" name="TextBox 18"/>
          <p:cNvSpPr txBox="1"/>
          <p:nvPr/>
        </p:nvSpPr>
        <p:spPr>
          <a:xfrm>
            <a:off x="5200974" y="4933890"/>
            <a:ext cx="341760" cy="400110"/>
          </a:xfrm>
          <a:prstGeom prst="rect">
            <a:avLst/>
          </a:prstGeom>
          <a:noFill/>
        </p:spPr>
        <p:txBody>
          <a:bodyPr wrap="none" rtlCol="0">
            <a:spAutoFit/>
          </a:bodyPr>
          <a:lstStyle/>
          <a:p>
            <a:r>
              <a:rPr lang="en-US" sz="2000" b="1" dirty="0" smtClean="0">
                <a:latin typeface="Arial" pitchFamily="34" charset="0"/>
                <a:cs typeface="Arial" pitchFamily="34" charset="0"/>
              </a:rPr>
              <a:t>h</a:t>
            </a:r>
            <a:endParaRPr lang="en-US" sz="2000" b="1" dirty="0">
              <a:latin typeface="Arial" pitchFamily="34" charset="0"/>
              <a:cs typeface="Arial" pitchFamily="34" charset="0"/>
            </a:endParaRPr>
          </a:p>
        </p:txBody>
      </p:sp>
      <p:sp>
        <p:nvSpPr>
          <p:cNvPr id="20" name="TextBox 19"/>
          <p:cNvSpPr txBox="1"/>
          <p:nvPr/>
        </p:nvSpPr>
        <p:spPr>
          <a:xfrm>
            <a:off x="8020374" y="5010090"/>
            <a:ext cx="590226" cy="400110"/>
          </a:xfrm>
          <a:prstGeom prst="rect">
            <a:avLst/>
          </a:prstGeom>
          <a:noFill/>
        </p:spPr>
        <p:txBody>
          <a:bodyPr wrap="none" rtlCol="0">
            <a:spAutoFit/>
          </a:bodyPr>
          <a:lstStyle/>
          <a:p>
            <a:r>
              <a:rPr lang="en-US" sz="2000" b="1" dirty="0" smtClean="0">
                <a:latin typeface="Arial" pitchFamily="34" charset="0"/>
                <a:cs typeface="Arial" pitchFamily="34" charset="0"/>
              </a:rPr>
              <a:t>C</a:t>
            </a:r>
            <a:r>
              <a:rPr lang="en-US" sz="2000" b="1" baseline="30000" dirty="0" smtClean="0">
                <a:latin typeface="Arial" pitchFamily="34" charset="0"/>
                <a:cs typeface="Arial" pitchFamily="34" charset="0"/>
              </a:rPr>
              <a:t>(h)</a:t>
            </a:r>
            <a:endParaRPr lang="en-US" sz="2000" b="1" dirty="0">
              <a:latin typeface="Arial" pitchFamily="34" charset="0"/>
              <a:cs typeface="Arial" pitchFamily="34" charset="0"/>
            </a:endParaRPr>
          </a:p>
        </p:txBody>
      </p:sp>
      <p:cxnSp>
        <p:nvCxnSpPr>
          <p:cNvPr id="21" name="Straight Arrow Connector 20"/>
          <p:cNvCxnSpPr/>
          <p:nvPr/>
        </p:nvCxnSpPr>
        <p:spPr bwMode="auto">
          <a:xfrm rot="5400000">
            <a:off x="7638977" y="5257403"/>
            <a:ext cx="609600" cy="794"/>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22" name="TextBox 21"/>
          <p:cNvSpPr txBox="1"/>
          <p:nvPr/>
        </p:nvSpPr>
        <p:spPr>
          <a:xfrm>
            <a:off x="6420174" y="4419600"/>
            <a:ext cx="341760" cy="400110"/>
          </a:xfrm>
          <a:prstGeom prst="rect">
            <a:avLst/>
          </a:prstGeom>
          <a:noFill/>
        </p:spPr>
        <p:txBody>
          <a:bodyPr wrap="none" rtlCol="0">
            <a:spAutoFit/>
          </a:bodyPr>
          <a:lstStyle/>
          <a:p>
            <a:r>
              <a:rPr lang="en-US" sz="2000" b="1" dirty="0" smtClean="0">
                <a:latin typeface="Lucida Handwriting" pitchFamily="66" charset="0"/>
                <a:cs typeface="Arial" pitchFamily="34" charset="0"/>
              </a:rPr>
              <a:t>L</a:t>
            </a:r>
            <a:endParaRPr lang="en-US" sz="2000" b="1" dirty="0">
              <a:latin typeface="Arial" pitchFamily="34" charset="0"/>
              <a:cs typeface="Arial" pitchFamily="34" charset="0"/>
            </a:endParaRPr>
          </a:p>
        </p:txBody>
      </p:sp>
      <p:sp>
        <p:nvSpPr>
          <p:cNvPr id="23" name="TextBox 22"/>
          <p:cNvSpPr txBox="1"/>
          <p:nvPr/>
        </p:nvSpPr>
        <p:spPr>
          <a:xfrm>
            <a:off x="6420174" y="5314890"/>
            <a:ext cx="341760" cy="400110"/>
          </a:xfrm>
          <a:prstGeom prst="rect">
            <a:avLst/>
          </a:prstGeom>
          <a:noFill/>
        </p:spPr>
        <p:txBody>
          <a:bodyPr wrap="none" rtlCol="0">
            <a:spAutoFit/>
          </a:bodyPr>
          <a:lstStyle/>
          <a:p>
            <a:r>
              <a:rPr lang="en-US" sz="2000" b="1" dirty="0" smtClean="0">
                <a:latin typeface="Lucida Handwriting" pitchFamily="66" charset="0"/>
                <a:cs typeface="Arial" pitchFamily="34" charset="0"/>
              </a:rPr>
              <a:t>L</a:t>
            </a:r>
            <a:endParaRPr lang="en-US" sz="2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74</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Composition of Correlation Matrices</a:t>
            </a:r>
          </a:p>
        </p:txBody>
      </p:sp>
      <p:sp>
        <p:nvSpPr>
          <p:cNvPr id="82949" name="Rectangle 3"/>
          <p:cNvSpPr>
            <a:spLocks noGrp="1" noChangeArrowheads="1"/>
          </p:cNvSpPr>
          <p:nvPr>
            <p:ph type="body" idx="1"/>
          </p:nvPr>
        </p:nvSpPr>
        <p:spPr>
          <a:xfrm>
            <a:off x="457200" y="1524000"/>
            <a:ext cx="8305800" cy="4495800"/>
          </a:xfrm>
        </p:spPr>
        <p:txBody>
          <a:bodyPr/>
          <a:lstStyle/>
          <a:p>
            <a:pPr>
              <a:lnSpc>
                <a:spcPct val="90000"/>
              </a:lnSpc>
            </a:pPr>
            <a:r>
              <a:rPr lang="en-US" sz="2400" b="1" dirty="0" smtClean="0"/>
              <a:t>Theorem: </a:t>
            </a:r>
            <a:r>
              <a:rPr lang="en-US" sz="2400" dirty="0" smtClean="0"/>
              <a:t>If h(x)= f(g(x)) then </a:t>
            </a:r>
            <a:r>
              <a:rPr lang="en-US" sz="2400" dirty="0" err="1" smtClean="0"/>
              <a:t>C</a:t>
            </a:r>
            <a:r>
              <a:rPr lang="en-US" sz="2400" baseline="30000" dirty="0" err="1" smtClean="0"/>
              <a:t>(h</a:t>
            </a:r>
            <a:r>
              <a:rPr lang="en-US" sz="2400" baseline="30000" dirty="0" smtClean="0"/>
              <a:t>)</a:t>
            </a:r>
            <a:r>
              <a:rPr lang="en-US" sz="2400" dirty="0" smtClean="0"/>
              <a:t>= C</a:t>
            </a:r>
            <a:r>
              <a:rPr lang="en-US" sz="2400" baseline="30000" dirty="0" smtClean="0"/>
              <a:t>(f)</a:t>
            </a:r>
            <a:r>
              <a:rPr lang="en-US" sz="2400" dirty="0" smtClean="0"/>
              <a:t> C</a:t>
            </a:r>
            <a:r>
              <a:rPr lang="en-US" sz="2400" baseline="30000" dirty="0" smtClean="0"/>
              <a:t>(g)</a:t>
            </a:r>
            <a:endParaRPr lang="en-US" sz="2400" dirty="0" smtClean="0"/>
          </a:p>
          <a:p>
            <a:pPr>
              <a:lnSpc>
                <a:spcPct val="90000"/>
              </a:lnSpc>
            </a:pPr>
            <a:r>
              <a:rPr lang="en-US" sz="2400" dirty="0" smtClean="0"/>
              <a:t>Proof</a:t>
            </a:r>
          </a:p>
          <a:p>
            <a:pPr lvl="1">
              <a:lnSpc>
                <a:spcPct val="90000"/>
              </a:lnSpc>
            </a:pPr>
            <a:r>
              <a:rPr lang="en-US" sz="2400" dirty="0" smtClean="0"/>
              <a:t>(-1)</a:t>
            </a:r>
            <a:r>
              <a:rPr lang="en-US" sz="2400" baseline="30000" dirty="0" smtClean="0"/>
              <a:t>u</a:t>
            </a:r>
            <a:r>
              <a:rPr lang="en-US" sz="2400" baseline="30000" dirty="0" smtClean="0">
                <a:latin typeface="Math1"/>
              </a:rPr>
              <a:t>·</a:t>
            </a:r>
            <a:r>
              <a:rPr lang="en-US" sz="2400" baseline="30000" dirty="0" smtClean="0"/>
              <a:t>h(a)</a:t>
            </a:r>
            <a:r>
              <a:rPr lang="en-US" sz="2400" dirty="0" smtClean="0"/>
              <a:t> = </a:t>
            </a:r>
            <a:r>
              <a:rPr lang="en-US" sz="3200" dirty="0" smtClean="0">
                <a:latin typeface="Math1Mono"/>
              </a:rPr>
              <a:t>∑</a:t>
            </a:r>
            <a:r>
              <a:rPr lang="en-US" sz="2400" baseline="-25000" dirty="0" err="1" smtClean="0"/>
              <a:t>v</a:t>
            </a:r>
            <a:r>
              <a:rPr lang="en-US" sz="2400" dirty="0" err="1" smtClean="0"/>
              <a:t>C</a:t>
            </a:r>
            <a:r>
              <a:rPr lang="en-US" sz="2400" baseline="30000" dirty="0" smtClean="0"/>
              <a:t>(f)</a:t>
            </a:r>
            <a:r>
              <a:rPr lang="en-US" sz="2400" baseline="-25000" dirty="0" err="1" smtClean="0"/>
              <a:t>u,v</a:t>
            </a:r>
            <a:r>
              <a:rPr lang="en-US" sz="2400" dirty="0" smtClean="0"/>
              <a:t>(-1)</a:t>
            </a:r>
            <a:r>
              <a:rPr lang="en-US" sz="2400" baseline="30000" dirty="0" smtClean="0"/>
              <a:t>v</a:t>
            </a:r>
            <a:r>
              <a:rPr lang="en-US" sz="2400" baseline="30000" dirty="0" smtClean="0">
                <a:latin typeface="Math1"/>
              </a:rPr>
              <a:t>·</a:t>
            </a:r>
            <a:r>
              <a:rPr lang="en-US" sz="2400" baseline="30000" dirty="0" smtClean="0"/>
              <a:t>g(a)</a:t>
            </a:r>
            <a:r>
              <a:rPr lang="en-US" sz="2400" dirty="0" smtClean="0"/>
              <a:t>=</a:t>
            </a:r>
            <a:r>
              <a:rPr lang="en-US" sz="2400" dirty="0" smtClean="0">
                <a:latin typeface="Math1" pitchFamily="2" charset="2"/>
              </a:rPr>
              <a:t> </a:t>
            </a:r>
            <a:r>
              <a:rPr lang="en-US" sz="3200" dirty="0" smtClean="0">
                <a:latin typeface="Math1Mono"/>
              </a:rPr>
              <a:t>∑</a:t>
            </a:r>
            <a:r>
              <a:rPr lang="en-US" sz="2400" baseline="-25000" dirty="0" err="1" smtClean="0"/>
              <a:t>v</a:t>
            </a:r>
            <a:r>
              <a:rPr lang="en-US" sz="2400" dirty="0" err="1" smtClean="0"/>
              <a:t>C</a:t>
            </a:r>
            <a:r>
              <a:rPr lang="en-US" sz="2400" baseline="30000" dirty="0" smtClean="0"/>
              <a:t>(f)</a:t>
            </a:r>
            <a:r>
              <a:rPr lang="en-US" sz="2400" baseline="-25000" dirty="0" err="1" smtClean="0"/>
              <a:t>u,v</a:t>
            </a:r>
            <a:r>
              <a:rPr lang="en-US" sz="2400" dirty="0" smtClean="0"/>
              <a:t>(</a:t>
            </a:r>
            <a:r>
              <a:rPr lang="en-US" sz="3200" dirty="0" smtClean="0">
                <a:latin typeface="Math1Mono"/>
              </a:rPr>
              <a:t>∑</a:t>
            </a:r>
            <a:r>
              <a:rPr lang="en-US" sz="2400" baseline="-25000" dirty="0" err="1" smtClean="0"/>
              <a:t>w</a:t>
            </a:r>
            <a:r>
              <a:rPr lang="en-US" sz="2400" dirty="0" err="1" smtClean="0"/>
              <a:t>C</a:t>
            </a:r>
            <a:r>
              <a:rPr lang="en-US" sz="2400" baseline="30000" dirty="0" smtClean="0"/>
              <a:t>(g)</a:t>
            </a:r>
            <a:r>
              <a:rPr lang="en-US" sz="2400" baseline="-25000" dirty="0" err="1" smtClean="0"/>
              <a:t>v,w</a:t>
            </a:r>
            <a:r>
              <a:rPr lang="en-US" sz="2400" dirty="0" smtClean="0"/>
              <a:t>(-1)</a:t>
            </a:r>
            <a:r>
              <a:rPr lang="en-US" sz="2400" baseline="30000" dirty="0" smtClean="0"/>
              <a:t>w</a:t>
            </a:r>
            <a:r>
              <a:rPr lang="en-US" sz="2400" baseline="30000" dirty="0" smtClean="0">
                <a:latin typeface="Math1"/>
              </a:rPr>
              <a:t>·</a:t>
            </a:r>
            <a:r>
              <a:rPr lang="en-US" sz="2400" baseline="30000" dirty="0" smtClean="0"/>
              <a:t>a</a:t>
            </a:r>
            <a:r>
              <a:rPr lang="en-US" sz="2400" dirty="0" smtClean="0"/>
              <a:t>).</a:t>
            </a:r>
          </a:p>
          <a:p>
            <a:pPr>
              <a:lnSpc>
                <a:spcPct val="90000"/>
              </a:lnSpc>
            </a:pPr>
            <a:endParaRPr lang="en-US" sz="2400" dirty="0" smtClean="0"/>
          </a:p>
          <a:p>
            <a:pPr>
              <a:lnSpc>
                <a:spcPct val="90000"/>
              </a:lnSpc>
            </a:pPr>
            <a:r>
              <a:rPr lang="en-US" sz="2400" b="1" dirty="0" smtClean="0"/>
              <a:t>Theorem: </a:t>
            </a:r>
            <a:r>
              <a:rPr lang="en-US" sz="2400" dirty="0" smtClean="0"/>
              <a:t>If h is invertible, (C</a:t>
            </a:r>
            <a:r>
              <a:rPr lang="en-US" sz="2400" baseline="30000" dirty="0" smtClean="0"/>
              <a:t>(h)</a:t>
            </a:r>
            <a:r>
              <a:rPr lang="en-US" sz="2400" dirty="0" smtClean="0"/>
              <a:t>)</a:t>
            </a:r>
            <a:r>
              <a:rPr lang="en-US" sz="2400" baseline="30000" dirty="0" smtClean="0"/>
              <a:t>-1</a:t>
            </a:r>
            <a:r>
              <a:rPr lang="en-US" sz="2400" dirty="0" smtClean="0"/>
              <a:t>= (C</a:t>
            </a:r>
            <a:r>
              <a:rPr lang="en-US" sz="2400" baseline="30000" dirty="0" smtClean="0"/>
              <a:t>(h)</a:t>
            </a:r>
            <a:r>
              <a:rPr lang="en-US" sz="2400" dirty="0" smtClean="0"/>
              <a:t>)</a:t>
            </a:r>
            <a:r>
              <a:rPr lang="en-US" sz="2400" baseline="30000" dirty="0" smtClean="0"/>
              <a:t>T</a:t>
            </a:r>
            <a:r>
              <a:rPr lang="en-US" sz="2400" dirty="0" smtClean="0"/>
              <a:t>.  Correlation matrices of invertible </a:t>
            </a:r>
            <a:r>
              <a:rPr lang="en-US" sz="2400" dirty="0" err="1" smtClean="0"/>
              <a:t>boolean</a:t>
            </a:r>
            <a:r>
              <a:rPr lang="en-US" sz="2400" dirty="0" smtClean="0"/>
              <a:t> transformations are thus orthogonal.</a:t>
            </a:r>
          </a:p>
          <a:p>
            <a:pPr>
              <a:lnSpc>
                <a:spcPct val="90000"/>
              </a:lnSpc>
            </a:pPr>
            <a:r>
              <a:rPr lang="en-US" sz="2400" dirty="0" smtClean="0"/>
              <a:t>Proof: </a:t>
            </a:r>
          </a:p>
          <a:p>
            <a:pPr lvl="1">
              <a:lnSpc>
                <a:spcPct val="90000"/>
              </a:lnSpc>
            </a:pPr>
            <a:r>
              <a:rPr lang="en-US" sz="2400" dirty="0" smtClean="0"/>
              <a:t>Let g(y)= h</a:t>
            </a:r>
            <a:r>
              <a:rPr lang="en-US" sz="2400" baseline="30000" dirty="0" smtClean="0"/>
              <a:t>-1</a:t>
            </a:r>
            <a:r>
              <a:rPr lang="en-US" sz="2400" dirty="0" smtClean="0"/>
              <a:t>(y).</a:t>
            </a:r>
          </a:p>
          <a:p>
            <a:pPr lvl="1">
              <a:lnSpc>
                <a:spcPct val="90000"/>
              </a:lnSpc>
            </a:pPr>
            <a:r>
              <a:rPr lang="en-US" sz="2400" dirty="0" smtClean="0"/>
              <a:t>For a </a:t>
            </a:r>
            <a:r>
              <a:rPr lang="en-US" sz="2400" dirty="0" err="1" smtClean="0"/>
              <a:t>bijection</a:t>
            </a:r>
            <a:r>
              <a:rPr lang="en-US" sz="2400" dirty="0" smtClean="0"/>
              <a:t>, C(u</a:t>
            </a:r>
            <a:r>
              <a:rPr lang="en-US" sz="2400" dirty="0" smtClean="0">
                <a:latin typeface="Math1"/>
              </a:rPr>
              <a:t>·</a:t>
            </a:r>
            <a:r>
              <a:rPr lang="en-US" sz="2400" dirty="0" smtClean="0"/>
              <a:t>h</a:t>
            </a:r>
            <a:r>
              <a:rPr lang="en-US" sz="2400" baseline="30000" dirty="0" smtClean="0"/>
              <a:t>-1</a:t>
            </a:r>
            <a:r>
              <a:rPr lang="en-US" sz="2400" dirty="0" smtClean="0"/>
              <a:t>(a), </a:t>
            </a:r>
            <a:r>
              <a:rPr lang="en-US" sz="2400" dirty="0" err="1" smtClean="0"/>
              <a:t>w</a:t>
            </a:r>
            <a:r>
              <a:rPr lang="en-US" sz="2400" dirty="0" err="1" smtClean="0">
                <a:latin typeface="Math1"/>
              </a:rPr>
              <a:t>·</a:t>
            </a:r>
            <a:r>
              <a:rPr lang="en-US" sz="2400" dirty="0" err="1" smtClean="0"/>
              <a:t>a</a:t>
            </a:r>
            <a:r>
              <a:rPr lang="en-US" sz="2400" dirty="0" smtClean="0"/>
              <a:t>)= C(</a:t>
            </a:r>
            <a:r>
              <a:rPr lang="en-US" sz="2400" dirty="0" err="1" smtClean="0"/>
              <a:t>u</a:t>
            </a:r>
            <a:r>
              <a:rPr lang="en-US" sz="2400" dirty="0" err="1" smtClean="0">
                <a:latin typeface="Math1"/>
              </a:rPr>
              <a:t>·</a:t>
            </a:r>
            <a:r>
              <a:rPr lang="en-US" sz="2400" dirty="0" err="1" smtClean="0"/>
              <a:t>b</a:t>
            </a:r>
            <a:r>
              <a:rPr lang="en-US" sz="2400" dirty="0" smtClean="0"/>
              <a:t>, </a:t>
            </a:r>
            <a:r>
              <a:rPr lang="en-US" sz="2400" dirty="0" err="1" smtClean="0"/>
              <a:t>w</a:t>
            </a:r>
            <a:r>
              <a:rPr lang="en-US" sz="2400" dirty="0" err="1" smtClean="0">
                <a:latin typeface="Math1"/>
              </a:rPr>
              <a:t>·</a:t>
            </a:r>
            <a:r>
              <a:rPr lang="en-US" sz="2400" dirty="0" err="1" smtClean="0"/>
              <a:t>h</a:t>
            </a:r>
            <a:r>
              <a:rPr lang="en-US" sz="2400" dirty="0" smtClean="0"/>
              <a:t>(b))= C(</a:t>
            </a:r>
            <a:r>
              <a:rPr lang="en-US" sz="2400" dirty="0" err="1" smtClean="0"/>
              <a:t>w</a:t>
            </a:r>
            <a:r>
              <a:rPr lang="en-US" sz="2400" dirty="0" err="1" smtClean="0">
                <a:latin typeface="Math1"/>
              </a:rPr>
              <a:t>·</a:t>
            </a:r>
            <a:r>
              <a:rPr lang="en-US" sz="2400" dirty="0" err="1" smtClean="0"/>
              <a:t>h</a:t>
            </a:r>
            <a:r>
              <a:rPr lang="en-US" sz="2400" dirty="0" smtClean="0"/>
              <a:t>(b), </a:t>
            </a:r>
            <a:r>
              <a:rPr lang="en-US" sz="2400" dirty="0" err="1" smtClean="0"/>
              <a:t>u</a:t>
            </a:r>
            <a:r>
              <a:rPr lang="en-US" sz="2400" dirty="0" err="1" smtClean="0">
                <a:latin typeface="Math1"/>
              </a:rPr>
              <a:t>·</a:t>
            </a:r>
            <a:r>
              <a:rPr lang="en-US" sz="2400" dirty="0" err="1" smtClean="0"/>
              <a:t>b</a:t>
            </a:r>
            <a:r>
              <a:rPr lang="en-US" sz="2400" dirty="0" smtClean="0"/>
              <a:t>)</a:t>
            </a:r>
            <a:r>
              <a:rPr lang="en-US" sz="2400" baseline="30000" dirty="0" smtClean="0"/>
              <a:t>T</a:t>
            </a:r>
            <a:r>
              <a:rPr lang="en-US" sz="2400" dirty="0" smtClean="0"/>
              <a:t>, so, C</a:t>
            </a:r>
            <a:r>
              <a:rPr lang="en-US" sz="2400" baseline="30000" dirty="0" smtClean="0"/>
              <a:t>(g)</a:t>
            </a:r>
            <a:r>
              <a:rPr lang="en-US" sz="2400" dirty="0" smtClean="0"/>
              <a:t>= (C</a:t>
            </a:r>
            <a:r>
              <a:rPr lang="en-US" sz="2400" baseline="30000" dirty="0" smtClean="0"/>
              <a:t>(h)</a:t>
            </a:r>
            <a:r>
              <a:rPr lang="en-US" sz="2400" dirty="0" smtClean="0"/>
              <a:t>)</a:t>
            </a:r>
            <a:r>
              <a:rPr lang="en-US" sz="2400" baseline="30000" dirty="0" smtClean="0"/>
              <a:t>-1</a:t>
            </a:r>
            <a:endParaRPr lang="en-US" sz="2400" dirty="0" smtClean="0"/>
          </a:p>
          <a:p>
            <a:pPr>
              <a:lnSpc>
                <a:spcPct val="90000"/>
              </a:lnSpc>
            </a:pPr>
            <a:endParaRPr lang="en-US" sz="24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75</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Invertible Boolean Transformations</a:t>
            </a:r>
          </a:p>
        </p:txBody>
      </p:sp>
      <p:sp>
        <p:nvSpPr>
          <p:cNvPr id="82949" name="Rectangle 3"/>
          <p:cNvSpPr>
            <a:spLocks noGrp="1" noChangeArrowheads="1"/>
          </p:cNvSpPr>
          <p:nvPr>
            <p:ph type="body" idx="1"/>
          </p:nvPr>
        </p:nvSpPr>
        <p:spPr>
          <a:xfrm>
            <a:off x="457200" y="1676400"/>
            <a:ext cx="8305800" cy="3733800"/>
          </a:xfrm>
        </p:spPr>
        <p:txBody>
          <a:bodyPr/>
          <a:lstStyle/>
          <a:p>
            <a:pPr>
              <a:lnSpc>
                <a:spcPct val="90000"/>
              </a:lnSpc>
            </a:pPr>
            <a:r>
              <a:rPr lang="en-US" sz="2400" i="1" dirty="0" smtClean="0"/>
              <a:t>Theorem: </a:t>
            </a:r>
            <a:r>
              <a:rPr lang="en-US" sz="2400" dirty="0" smtClean="0"/>
              <a:t>A </a:t>
            </a:r>
            <a:r>
              <a:rPr lang="en-US" sz="2400" dirty="0" err="1" smtClean="0"/>
              <a:t>boolean</a:t>
            </a:r>
            <a:r>
              <a:rPr lang="en-US" sz="2400" dirty="0" smtClean="0"/>
              <a:t> transformation is invertible </a:t>
            </a:r>
            <a:r>
              <a:rPr lang="en-US" sz="2400" dirty="0" err="1" smtClean="0"/>
              <a:t>iff</a:t>
            </a:r>
            <a:r>
              <a:rPr lang="en-US" sz="2400" dirty="0" smtClean="0"/>
              <a:t> its correlation matrix is invertible.</a:t>
            </a:r>
          </a:p>
          <a:p>
            <a:pPr lvl="1">
              <a:lnSpc>
                <a:spcPct val="90000"/>
              </a:lnSpc>
            </a:pPr>
            <a:r>
              <a:rPr lang="en-US" sz="2000" dirty="0" smtClean="0"/>
              <a:t>Proof:</a:t>
            </a:r>
          </a:p>
          <a:p>
            <a:pPr lvl="2">
              <a:lnSpc>
                <a:spcPct val="90000"/>
              </a:lnSpc>
              <a:buNone/>
            </a:pPr>
            <a:r>
              <a:rPr lang="en-US" sz="2000" dirty="0" smtClean="0"/>
              <a:t>The </a:t>
            </a:r>
            <a:r>
              <a:rPr lang="en-US" sz="2000" dirty="0" smtClean="0">
                <a:sym typeface="Wingdings" pitchFamily="2" charset="2"/>
              </a:rPr>
              <a:t> </a:t>
            </a:r>
            <a:r>
              <a:rPr lang="en-US" sz="2000" dirty="0" smtClean="0"/>
              <a:t>direction follows from the inverse formula above.</a:t>
            </a:r>
          </a:p>
          <a:p>
            <a:pPr lvl="2">
              <a:lnSpc>
                <a:spcPct val="90000"/>
              </a:lnSpc>
              <a:buNone/>
            </a:pPr>
            <a:r>
              <a:rPr lang="en-US" sz="2000" dirty="0" smtClean="0"/>
              <a:t>The proof of </a:t>
            </a:r>
            <a:r>
              <a:rPr lang="en-US" sz="2000" dirty="0" smtClean="0">
                <a:sym typeface="Wingdings" pitchFamily="2" charset="2"/>
              </a:rPr>
              <a:t></a:t>
            </a:r>
            <a:r>
              <a:rPr lang="en-US" sz="2000" dirty="0" smtClean="0"/>
              <a:t>: (-1)</a:t>
            </a:r>
            <a:r>
              <a:rPr lang="en-US" sz="2000" baseline="30000" dirty="0" smtClean="0"/>
              <a:t>u</a:t>
            </a:r>
            <a:r>
              <a:rPr lang="en-US" sz="2000" baseline="30000" dirty="0" smtClean="0">
                <a:latin typeface="Math1"/>
              </a:rPr>
              <a:t>·</a:t>
            </a:r>
            <a:r>
              <a:rPr lang="en-US" sz="2000" baseline="30000" dirty="0" smtClean="0"/>
              <a:t>h(a)</a:t>
            </a:r>
            <a:r>
              <a:rPr lang="en-US" sz="2000" dirty="0" smtClean="0"/>
              <a:t> = </a:t>
            </a:r>
            <a:r>
              <a:rPr lang="en-US" sz="2000" dirty="0" smtClean="0">
                <a:latin typeface="Math1Mono"/>
              </a:rPr>
              <a:t>∑</a:t>
            </a:r>
            <a:r>
              <a:rPr lang="en-US" sz="2000" baseline="-25000" dirty="0" err="1" smtClean="0"/>
              <a:t>w</a:t>
            </a:r>
            <a:r>
              <a:rPr lang="en-US" sz="2000" dirty="0" err="1" smtClean="0"/>
              <a:t>C</a:t>
            </a:r>
            <a:r>
              <a:rPr lang="en-US" sz="2000" baseline="30000" dirty="0" smtClean="0"/>
              <a:t>(h)</a:t>
            </a:r>
            <a:r>
              <a:rPr lang="en-US" sz="2000" baseline="-25000" dirty="0" err="1" smtClean="0"/>
              <a:t>u,v</a:t>
            </a:r>
            <a:r>
              <a:rPr lang="en-US" sz="2000" dirty="0" smtClean="0"/>
              <a:t>(-1)</a:t>
            </a:r>
            <a:r>
              <a:rPr lang="en-US" sz="2000" baseline="30000" dirty="0" smtClean="0"/>
              <a:t>w</a:t>
            </a:r>
            <a:r>
              <a:rPr lang="en-US" sz="2000" baseline="30000" dirty="0" smtClean="0">
                <a:latin typeface="Math1"/>
              </a:rPr>
              <a:t>·</a:t>
            </a:r>
            <a:r>
              <a:rPr lang="en-US" sz="2000" baseline="30000" dirty="0" smtClean="0"/>
              <a:t>a</a:t>
            </a:r>
            <a:r>
              <a:rPr lang="en-US" sz="2000" dirty="0" smtClean="0"/>
              <a:t>. </a:t>
            </a:r>
          </a:p>
          <a:p>
            <a:pPr lvl="2">
              <a:lnSpc>
                <a:spcPct val="90000"/>
              </a:lnSpc>
              <a:buNone/>
            </a:pPr>
            <a:r>
              <a:rPr lang="en-US" sz="2000" dirty="0" smtClean="0"/>
              <a:t>If C</a:t>
            </a:r>
            <a:r>
              <a:rPr lang="en-US" sz="2000" baseline="30000" dirty="0" smtClean="0"/>
              <a:t>(h)</a:t>
            </a:r>
            <a:r>
              <a:rPr lang="en-US" sz="2000" dirty="0" smtClean="0"/>
              <a:t> is invertible,(-1)</a:t>
            </a:r>
            <a:r>
              <a:rPr lang="en-US" sz="2000" baseline="30000" dirty="0" smtClean="0"/>
              <a:t>w</a:t>
            </a:r>
            <a:r>
              <a:rPr lang="en-US" sz="2000" baseline="30000" dirty="0" smtClean="0">
                <a:latin typeface="Math1"/>
              </a:rPr>
              <a:t>·</a:t>
            </a:r>
            <a:r>
              <a:rPr lang="en-US" sz="2000" baseline="30000" dirty="0" smtClean="0"/>
              <a:t>a</a:t>
            </a:r>
            <a:r>
              <a:rPr lang="en-US" sz="2000" dirty="0" smtClean="0"/>
              <a:t> = </a:t>
            </a:r>
            <a:r>
              <a:rPr lang="en-US" sz="2000" dirty="0" smtClean="0">
                <a:latin typeface="Math1Mono"/>
              </a:rPr>
              <a:t>∑</a:t>
            </a:r>
            <a:r>
              <a:rPr lang="en-US" sz="2000" baseline="-25000" dirty="0" smtClean="0"/>
              <a:t>u</a:t>
            </a:r>
            <a:r>
              <a:rPr lang="en-US" sz="2000" dirty="0" smtClean="0"/>
              <a:t>[(C</a:t>
            </a:r>
            <a:r>
              <a:rPr lang="en-US" sz="2000" baseline="30000" dirty="0" smtClean="0"/>
              <a:t>(h)</a:t>
            </a:r>
            <a:r>
              <a:rPr lang="en-US" sz="2000" baseline="-25000" dirty="0" smtClean="0"/>
              <a:t>u,v</a:t>
            </a:r>
            <a:r>
              <a:rPr lang="en-US" sz="2000" dirty="0" smtClean="0"/>
              <a:t>)</a:t>
            </a:r>
            <a:r>
              <a:rPr lang="en-US" sz="2000" baseline="30000" dirty="0" smtClean="0"/>
              <a:t>-1</a:t>
            </a:r>
            <a:r>
              <a:rPr lang="en-US" sz="2000" dirty="0" smtClean="0"/>
              <a:t>]</a:t>
            </a:r>
            <a:r>
              <a:rPr lang="en-US" sz="2000" baseline="-25000" dirty="0" smtClean="0"/>
              <a:t>w,u</a:t>
            </a:r>
            <a:r>
              <a:rPr lang="en-US" sz="2000" dirty="0" smtClean="0"/>
              <a:t>(-1)</a:t>
            </a:r>
            <a:r>
              <a:rPr lang="en-US" sz="2000" baseline="30000" dirty="0" smtClean="0"/>
              <a:t>u</a:t>
            </a:r>
            <a:r>
              <a:rPr lang="en-US" sz="2000" baseline="30000" dirty="0" smtClean="0">
                <a:latin typeface="Math1"/>
              </a:rPr>
              <a:t>·</a:t>
            </a:r>
            <a:r>
              <a:rPr lang="en-US" sz="2000" baseline="30000" dirty="0" smtClean="0"/>
              <a:t>h(a)</a:t>
            </a:r>
            <a:r>
              <a:rPr lang="en-US" sz="2000" dirty="0" smtClean="0"/>
              <a:t>.  </a:t>
            </a:r>
          </a:p>
          <a:p>
            <a:pPr lvl="2">
              <a:lnSpc>
                <a:spcPct val="90000"/>
              </a:lnSpc>
              <a:buNone/>
            </a:pPr>
            <a:r>
              <a:rPr lang="en-US" sz="2000" dirty="0" smtClean="0"/>
              <a:t>If exists x</a:t>
            </a:r>
            <a:r>
              <a:rPr lang="en-US" sz="2000" dirty="0" smtClean="0">
                <a:latin typeface="Math1Mono"/>
              </a:rPr>
              <a:t>¹</a:t>
            </a:r>
            <a:r>
              <a:rPr lang="en-US" sz="2000" dirty="0" smtClean="0"/>
              <a:t>y: h(x)= h(y), substituting into the equation above, </a:t>
            </a:r>
          </a:p>
          <a:p>
            <a:pPr lvl="2">
              <a:lnSpc>
                <a:spcPct val="90000"/>
              </a:lnSpc>
              <a:buNone/>
            </a:pPr>
            <a:r>
              <a:rPr lang="en-US" sz="2000" dirty="0" smtClean="0"/>
              <a:t>(-1)</a:t>
            </a:r>
            <a:r>
              <a:rPr lang="en-US" sz="2000" baseline="30000" dirty="0" err="1" smtClean="0"/>
              <a:t>w</a:t>
            </a:r>
            <a:r>
              <a:rPr lang="en-US" sz="2000" baseline="30000" dirty="0" err="1" smtClean="0">
                <a:latin typeface="Math1"/>
              </a:rPr>
              <a:t>·</a:t>
            </a:r>
            <a:r>
              <a:rPr lang="en-US" sz="2000" baseline="30000" dirty="0" err="1" smtClean="0"/>
              <a:t>x</a:t>
            </a:r>
            <a:r>
              <a:rPr lang="en-US" sz="2000" dirty="0" smtClean="0"/>
              <a:t>=(-1)</a:t>
            </a:r>
            <a:r>
              <a:rPr lang="en-US" sz="2000" baseline="30000" dirty="0" err="1" smtClean="0"/>
              <a:t>w</a:t>
            </a:r>
            <a:r>
              <a:rPr lang="en-US" sz="2000" baseline="30000" dirty="0" err="1" smtClean="0">
                <a:latin typeface="Math1"/>
              </a:rPr>
              <a:t>·</a:t>
            </a:r>
            <a:r>
              <a:rPr lang="en-US" sz="2000" baseline="30000" dirty="0" err="1" smtClean="0"/>
              <a:t>y</a:t>
            </a:r>
            <a:r>
              <a:rPr lang="en-US" sz="2000" dirty="0" smtClean="0"/>
              <a:t> and that is just wrong.</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76</a:t>
            </a:fld>
            <a:endParaRPr lang="en-US" smtClean="0"/>
          </a:p>
        </p:txBody>
      </p:sp>
      <p:sp>
        <p:nvSpPr>
          <p:cNvPr id="82948" name="Rectangle 2"/>
          <p:cNvSpPr>
            <a:spLocks noGrp="1" noChangeArrowheads="1"/>
          </p:cNvSpPr>
          <p:nvPr>
            <p:ph type="title"/>
          </p:nvPr>
        </p:nvSpPr>
        <p:spPr>
          <a:xfrm>
            <a:off x="228600" y="76200"/>
            <a:ext cx="8839200" cy="762000"/>
          </a:xfrm>
        </p:spPr>
        <p:txBody>
          <a:bodyPr/>
          <a:lstStyle/>
          <a:p>
            <a:r>
              <a:rPr lang="en-US" sz="3600" dirty="0" smtClean="0"/>
              <a:t>Correlation matrices for standard functions</a:t>
            </a:r>
          </a:p>
        </p:txBody>
      </p:sp>
      <p:sp>
        <p:nvSpPr>
          <p:cNvPr id="82949" name="Rectangle 3"/>
          <p:cNvSpPr>
            <a:spLocks noGrp="1" noChangeArrowheads="1"/>
          </p:cNvSpPr>
          <p:nvPr>
            <p:ph type="body" idx="1"/>
          </p:nvPr>
        </p:nvSpPr>
        <p:spPr>
          <a:xfrm>
            <a:off x="457200" y="1295400"/>
            <a:ext cx="8305800" cy="4876800"/>
          </a:xfrm>
        </p:spPr>
        <p:txBody>
          <a:bodyPr/>
          <a:lstStyle/>
          <a:p>
            <a:pPr>
              <a:lnSpc>
                <a:spcPct val="90000"/>
              </a:lnSpc>
            </a:pPr>
            <a:endParaRPr lang="en-US" sz="2400" dirty="0" smtClean="0"/>
          </a:p>
          <a:p>
            <a:pPr>
              <a:lnSpc>
                <a:spcPct val="90000"/>
              </a:lnSpc>
            </a:pPr>
            <a:r>
              <a:rPr lang="en-US" sz="2400" b="1" dirty="0" smtClean="0"/>
              <a:t>Theorem: </a:t>
            </a:r>
            <a:r>
              <a:rPr lang="en-US" sz="2400" dirty="0" smtClean="0"/>
              <a:t>If h(x)= </a:t>
            </a:r>
            <a:r>
              <a:rPr lang="en-US" sz="2400" dirty="0" err="1" smtClean="0"/>
              <a:t>x+k</a:t>
            </a:r>
            <a:r>
              <a:rPr lang="en-US" sz="2400" dirty="0" smtClean="0"/>
              <a:t>, </a:t>
            </a:r>
            <a:r>
              <a:rPr lang="en-US" sz="2400" dirty="0" err="1" smtClean="0"/>
              <a:t>C</a:t>
            </a:r>
            <a:r>
              <a:rPr lang="en-US" sz="2400" baseline="-25000" dirty="0" err="1" smtClean="0"/>
              <a:t>u,w</a:t>
            </a:r>
            <a:r>
              <a:rPr lang="en-US" sz="2400" dirty="0" smtClean="0"/>
              <a:t>= (-1)</a:t>
            </a:r>
            <a:r>
              <a:rPr lang="en-US" sz="2400" baseline="30000" dirty="0" err="1" smtClean="0"/>
              <a:t>u</a:t>
            </a:r>
            <a:r>
              <a:rPr lang="en-US" sz="2400" baseline="30000" dirty="0" err="1" smtClean="0">
                <a:latin typeface="Math1"/>
              </a:rPr>
              <a:t>·</a:t>
            </a:r>
            <a:r>
              <a:rPr lang="en-US" sz="2400" baseline="30000" dirty="0" err="1" smtClean="0"/>
              <a:t>k</a:t>
            </a:r>
            <a:r>
              <a:rPr lang="en-US" sz="2400" dirty="0" err="1" smtClean="0">
                <a:latin typeface="Math1Mono"/>
              </a:rPr>
              <a:t>d</a:t>
            </a:r>
            <a:r>
              <a:rPr lang="en-US" sz="2400" dirty="0" smtClean="0"/>
              <a:t>(</a:t>
            </a:r>
            <a:r>
              <a:rPr lang="en-US" sz="2400" dirty="0" err="1" smtClean="0"/>
              <a:t>u</a:t>
            </a:r>
            <a:r>
              <a:rPr lang="en-US" sz="2400" dirty="0" err="1" smtClean="0">
                <a:latin typeface="Math1Mono"/>
              </a:rPr>
              <a:t>⊕</a:t>
            </a:r>
            <a:r>
              <a:rPr lang="en-US" sz="2400" dirty="0" err="1" smtClean="0"/>
              <a:t>w</a:t>
            </a:r>
            <a:r>
              <a:rPr lang="en-US" sz="2400" dirty="0" smtClean="0"/>
              <a:t>).</a:t>
            </a:r>
          </a:p>
          <a:p>
            <a:pPr>
              <a:lnSpc>
                <a:spcPct val="90000"/>
              </a:lnSpc>
            </a:pPr>
            <a:r>
              <a:rPr lang="en-US" sz="2400" b="1" dirty="0" smtClean="0"/>
              <a:t>Theorem: </a:t>
            </a:r>
            <a:r>
              <a:rPr lang="en-US" sz="2400" dirty="0" smtClean="0"/>
              <a:t>If h(x)= </a:t>
            </a:r>
            <a:r>
              <a:rPr lang="en-US" sz="2400" dirty="0" err="1" smtClean="0"/>
              <a:t>Mx</a:t>
            </a:r>
            <a:r>
              <a:rPr lang="en-US" sz="2400" dirty="0" smtClean="0"/>
              <a:t>, </a:t>
            </a:r>
            <a:r>
              <a:rPr lang="en-US" sz="2400" dirty="0" err="1" smtClean="0"/>
              <a:t>C</a:t>
            </a:r>
            <a:r>
              <a:rPr lang="en-US" sz="2400" baseline="-25000" dirty="0" err="1" smtClean="0"/>
              <a:t>u,w</a:t>
            </a:r>
            <a:r>
              <a:rPr lang="en-US" sz="2400" dirty="0" smtClean="0"/>
              <a:t>= </a:t>
            </a:r>
            <a:r>
              <a:rPr lang="en-US" sz="2400" dirty="0" smtClean="0">
                <a:latin typeface="Math1Mono"/>
              </a:rPr>
              <a:t>d</a:t>
            </a:r>
            <a:r>
              <a:rPr lang="en-US" sz="2400" dirty="0" smtClean="0"/>
              <a:t>(</a:t>
            </a:r>
            <a:r>
              <a:rPr lang="en-US" sz="2400" dirty="0" err="1" smtClean="0"/>
              <a:t>M</a:t>
            </a:r>
            <a:r>
              <a:rPr lang="en-US" sz="2400" baseline="30000" dirty="0" err="1" smtClean="0"/>
              <a:t>T</a:t>
            </a:r>
            <a:r>
              <a:rPr lang="en-US" sz="2400" dirty="0" err="1" smtClean="0"/>
              <a:t>u</a:t>
            </a:r>
            <a:r>
              <a:rPr lang="en-US" sz="2400" dirty="0">
                <a:latin typeface="Math1Mono"/>
              </a:rPr>
              <a:t> ⊕ </a:t>
            </a:r>
            <a:r>
              <a:rPr lang="en-US" sz="2400" dirty="0" smtClean="0"/>
              <a:t>w).</a:t>
            </a:r>
          </a:p>
          <a:p>
            <a:pPr>
              <a:lnSpc>
                <a:spcPct val="90000"/>
              </a:lnSpc>
            </a:pPr>
            <a:r>
              <a:rPr lang="en-US" sz="2400" b="1" dirty="0" smtClean="0"/>
              <a:t>Theorem: </a:t>
            </a:r>
            <a:r>
              <a:rPr lang="en-US" sz="2400" dirty="0" smtClean="0"/>
              <a:t>If h(x)= (b</a:t>
            </a:r>
            <a:r>
              <a:rPr lang="en-US" sz="2400" baseline="-25000" dirty="0" smtClean="0"/>
              <a:t>(1)</a:t>
            </a:r>
            <a:r>
              <a:rPr lang="en-US" sz="2400" dirty="0" smtClean="0"/>
              <a:t>, b</a:t>
            </a:r>
            <a:r>
              <a:rPr lang="en-US" sz="2400" baseline="-25000" dirty="0" smtClean="0"/>
              <a:t>(2) </a:t>
            </a:r>
            <a:r>
              <a:rPr lang="en-US" sz="2400" dirty="0" smtClean="0"/>
              <a:t>,... , b</a:t>
            </a:r>
            <a:r>
              <a:rPr lang="en-US" sz="2400" baseline="-25000" dirty="0" smtClean="0"/>
              <a:t>(n)</a:t>
            </a:r>
            <a:r>
              <a:rPr lang="en-US" sz="2400" dirty="0" smtClean="0"/>
              <a:t>), b</a:t>
            </a:r>
            <a:r>
              <a:rPr lang="en-US" sz="2400" baseline="-25000" dirty="0" smtClean="0"/>
              <a:t>(</a:t>
            </a:r>
            <a:r>
              <a:rPr lang="en-US" sz="2400" baseline="-25000" dirty="0" err="1" smtClean="0"/>
              <a:t>i</a:t>
            </a:r>
            <a:r>
              <a:rPr lang="en-US" sz="2400" baseline="-25000" dirty="0" smtClean="0"/>
              <a:t>)</a:t>
            </a:r>
            <a:r>
              <a:rPr lang="en-US" sz="2400" dirty="0" smtClean="0"/>
              <a:t>= h</a:t>
            </a:r>
            <a:r>
              <a:rPr lang="en-US" sz="2400" baseline="-25000" dirty="0" smtClean="0"/>
              <a:t>(</a:t>
            </a:r>
            <a:r>
              <a:rPr lang="en-US" sz="2400" baseline="-25000" dirty="0" err="1" smtClean="0"/>
              <a:t>i</a:t>
            </a:r>
            <a:r>
              <a:rPr lang="en-US" sz="2400" baseline="-25000" dirty="0" smtClean="0"/>
              <a:t>)</a:t>
            </a:r>
            <a:r>
              <a:rPr lang="en-US" sz="2400" dirty="0" smtClean="0"/>
              <a:t>(a</a:t>
            </a:r>
            <a:r>
              <a:rPr lang="en-US" sz="2400" baseline="-25000" dirty="0" smtClean="0"/>
              <a:t>(</a:t>
            </a:r>
            <a:r>
              <a:rPr lang="en-US" sz="2400" baseline="-25000" dirty="0" err="1" smtClean="0"/>
              <a:t>i</a:t>
            </a:r>
            <a:r>
              <a:rPr lang="en-US" sz="2400" baseline="-25000" dirty="0" smtClean="0"/>
              <a:t>)</a:t>
            </a:r>
            <a:r>
              <a:rPr lang="en-US" sz="2400" dirty="0" smtClean="0"/>
              <a:t>) and C</a:t>
            </a:r>
            <a:r>
              <a:rPr lang="en-US" sz="2400" baseline="30000" dirty="0" smtClean="0"/>
              <a:t>(</a:t>
            </a:r>
            <a:r>
              <a:rPr lang="en-US" sz="2400" baseline="30000" dirty="0" err="1" smtClean="0"/>
              <a:t>i</a:t>
            </a:r>
            <a:r>
              <a:rPr lang="en-US" sz="2400" baseline="30000" dirty="0" smtClean="0"/>
              <a:t>)</a:t>
            </a:r>
            <a:r>
              <a:rPr lang="en-US" sz="2400" dirty="0" smtClean="0"/>
              <a:t>= </a:t>
            </a:r>
            <a:r>
              <a:rPr lang="en-US" sz="2400" dirty="0" err="1" smtClean="0"/>
              <a:t>C</a:t>
            </a:r>
            <a:r>
              <a:rPr lang="en-US" sz="2400" baseline="30000" dirty="0" err="1" smtClean="0"/>
              <a:t>h</a:t>
            </a:r>
            <a:r>
              <a:rPr lang="en-US" sz="2400" baseline="30000" dirty="0" smtClean="0"/>
              <a:t>(</a:t>
            </a:r>
            <a:r>
              <a:rPr lang="en-US" sz="2400" baseline="30000" dirty="0" err="1" smtClean="0"/>
              <a:t>i</a:t>
            </a:r>
            <a:r>
              <a:rPr lang="en-US" sz="2400" baseline="30000" dirty="0" smtClean="0"/>
              <a:t>)</a:t>
            </a:r>
            <a:r>
              <a:rPr lang="en-US" sz="2400" dirty="0" smtClean="0"/>
              <a:t> then </a:t>
            </a:r>
            <a:r>
              <a:rPr lang="en-US" sz="2400" dirty="0" err="1" smtClean="0"/>
              <a:t>C</a:t>
            </a:r>
            <a:r>
              <a:rPr lang="en-US" sz="2400" baseline="-25000" dirty="0" err="1" smtClean="0"/>
              <a:t>u,w</a:t>
            </a:r>
            <a:r>
              <a:rPr lang="en-US" sz="2400" dirty="0" smtClean="0"/>
              <a:t>= </a:t>
            </a:r>
            <a:r>
              <a:rPr lang="en-US" dirty="0" smtClean="0">
                <a:latin typeface="Math1Mono"/>
              </a:rPr>
              <a:t>∏</a:t>
            </a:r>
            <a:r>
              <a:rPr lang="en-US" sz="2400" baseline="-25000" dirty="0" err="1" smtClean="0"/>
              <a:t>i</a:t>
            </a:r>
            <a:r>
              <a:rPr lang="en-US" sz="2400" dirty="0" smtClean="0"/>
              <a:t> C</a:t>
            </a:r>
            <a:r>
              <a:rPr lang="en-US" sz="2400" baseline="30000" dirty="0" smtClean="0"/>
              <a:t>(</a:t>
            </a:r>
            <a:r>
              <a:rPr lang="en-US" sz="2400" baseline="30000" dirty="0" err="1" smtClean="0"/>
              <a:t>i</a:t>
            </a:r>
            <a:r>
              <a:rPr lang="en-US" sz="2400" baseline="30000" dirty="0" smtClean="0"/>
              <a:t>)</a:t>
            </a:r>
            <a:r>
              <a:rPr lang="en-US" sz="2400" baseline="-25000" dirty="0" smtClean="0"/>
              <a:t>u(</a:t>
            </a:r>
            <a:r>
              <a:rPr lang="en-US" sz="2400" baseline="-25000" dirty="0" err="1" smtClean="0"/>
              <a:t>i</a:t>
            </a:r>
            <a:r>
              <a:rPr lang="en-US" sz="2400" baseline="-25000" dirty="0" smtClean="0"/>
              <a:t>),w(</a:t>
            </a:r>
            <a:r>
              <a:rPr lang="en-US" sz="2400" baseline="-25000" dirty="0" err="1" smtClean="0"/>
              <a:t>i</a:t>
            </a:r>
            <a:r>
              <a:rPr lang="en-US" sz="2400" baseline="-25000" dirty="0" smtClean="0"/>
              <a:t>)</a:t>
            </a:r>
            <a:r>
              <a:rPr lang="en-US" sz="2400" dirty="0" smtClean="0"/>
              <a:t> (uses disjoint support).</a:t>
            </a:r>
          </a:p>
          <a:p>
            <a:pPr>
              <a:lnSpc>
                <a:spcPct val="90000"/>
              </a:lnSpc>
            </a:pPr>
            <a:r>
              <a:rPr lang="en-US" sz="2400" b="1" dirty="0" smtClean="0"/>
              <a:t>Theorem: </a:t>
            </a:r>
            <a:r>
              <a:rPr lang="en-US" sz="2400" dirty="0" smtClean="0"/>
              <a:t>If h(x)= g(x)+</a:t>
            </a:r>
            <a:r>
              <a:rPr lang="en-US" sz="2400" dirty="0" err="1" smtClean="0"/>
              <a:t>w</a:t>
            </a:r>
            <a:r>
              <a:rPr lang="en-US" sz="2400" dirty="0" err="1" smtClean="0">
                <a:latin typeface="Math1"/>
              </a:rPr>
              <a:t>·</a:t>
            </a:r>
            <a:r>
              <a:rPr lang="en-US" sz="2400" dirty="0" err="1" smtClean="0"/>
              <a:t>x</a:t>
            </a:r>
            <a:r>
              <a:rPr lang="en-US" sz="2400" dirty="0" smtClean="0"/>
              <a:t>, H(u)=G(u</a:t>
            </a:r>
            <a:r>
              <a:rPr lang="en-US" sz="2400" dirty="0">
                <a:latin typeface="Math1Mono"/>
              </a:rPr>
              <a:t> ⊕ </a:t>
            </a:r>
            <a:r>
              <a:rPr lang="en-US" sz="2400" dirty="0" smtClean="0"/>
              <a:t>w).</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77</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Correlation Matrix for Transposition</a:t>
            </a:r>
          </a:p>
        </p:txBody>
      </p:sp>
      <p:sp>
        <p:nvSpPr>
          <p:cNvPr id="82949" name="Rectangle 3"/>
          <p:cNvSpPr>
            <a:spLocks noGrp="1" noChangeArrowheads="1"/>
          </p:cNvSpPr>
          <p:nvPr>
            <p:ph type="body" idx="1"/>
          </p:nvPr>
        </p:nvSpPr>
        <p:spPr>
          <a:xfrm>
            <a:off x="228600" y="990600"/>
            <a:ext cx="8686800" cy="4953000"/>
          </a:xfrm>
        </p:spPr>
        <p:txBody>
          <a:bodyPr/>
          <a:lstStyle/>
          <a:p>
            <a:pPr>
              <a:lnSpc>
                <a:spcPct val="90000"/>
              </a:lnSpc>
            </a:pPr>
            <a:r>
              <a:rPr lang="en-US" sz="2000" dirty="0" smtClean="0"/>
              <a:t>g(</a:t>
            </a:r>
            <a:r>
              <a:rPr lang="en-US" sz="2000" b="1" dirty="0" smtClean="0"/>
              <a:t>x</a:t>
            </a:r>
            <a:r>
              <a:rPr lang="en-US" sz="2000" dirty="0" smtClean="0"/>
              <a:t>)= </a:t>
            </a:r>
            <a:r>
              <a:rPr lang="en-US" sz="2000" dirty="0" err="1" smtClean="0">
                <a:latin typeface="Math1Mono"/>
              </a:rPr>
              <a:t>s</a:t>
            </a:r>
            <a:r>
              <a:rPr lang="en-US" sz="2000" dirty="0" err="1" smtClean="0"/>
              <a:t>f</a:t>
            </a:r>
            <a:r>
              <a:rPr lang="en-US" sz="2000" dirty="0" smtClean="0"/>
              <a:t>(</a:t>
            </a:r>
            <a:r>
              <a:rPr lang="en-US" sz="2000" b="1" dirty="0" smtClean="0"/>
              <a:t>x</a:t>
            </a:r>
            <a:r>
              <a:rPr lang="en-US" sz="2000" dirty="0" smtClean="0"/>
              <a:t>) where </a:t>
            </a:r>
            <a:r>
              <a:rPr lang="en-US" sz="2000" dirty="0" smtClean="0">
                <a:latin typeface="Math1Mono"/>
              </a:rPr>
              <a:t>s</a:t>
            </a:r>
            <a:r>
              <a:rPr lang="en-US" sz="2000" dirty="0" smtClean="0"/>
              <a:t>= (</a:t>
            </a:r>
            <a:r>
              <a:rPr lang="en-US" sz="2000" b="1" dirty="0" smtClean="0"/>
              <a:t>a</a:t>
            </a:r>
            <a:r>
              <a:rPr lang="en-US" sz="2000" dirty="0" smtClean="0"/>
              <a:t>, </a:t>
            </a:r>
            <a:r>
              <a:rPr lang="en-US" sz="2000" b="1" dirty="0" smtClean="0"/>
              <a:t>b</a:t>
            </a:r>
            <a:r>
              <a:rPr lang="en-US" sz="2000" dirty="0" smtClean="0"/>
              <a:t>).</a:t>
            </a:r>
          </a:p>
          <a:p>
            <a:pPr>
              <a:lnSpc>
                <a:spcPct val="90000"/>
              </a:lnSpc>
            </a:pPr>
            <a:r>
              <a:rPr lang="en-US" sz="2000" dirty="0" smtClean="0"/>
              <a:t>C</a:t>
            </a:r>
            <a:r>
              <a:rPr lang="en-US" sz="2000" baseline="30000" dirty="0" smtClean="0"/>
              <a:t>(g)</a:t>
            </a:r>
            <a:r>
              <a:rPr lang="en-US" sz="2000" dirty="0" smtClean="0"/>
              <a:t>= C</a:t>
            </a:r>
            <a:r>
              <a:rPr lang="en-US" sz="2000" baseline="30000" dirty="0" smtClean="0"/>
              <a:t>(</a:t>
            </a:r>
            <a:r>
              <a:rPr lang="en-US" sz="2000" baseline="30000" dirty="0" smtClean="0">
                <a:latin typeface="Math1" pitchFamily="2" charset="2"/>
              </a:rPr>
              <a:t>s</a:t>
            </a:r>
            <a:r>
              <a:rPr lang="en-US" sz="2000" baseline="30000" dirty="0" smtClean="0"/>
              <a:t>)</a:t>
            </a:r>
            <a:r>
              <a:rPr lang="en-US" sz="2000" dirty="0" smtClean="0"/>
              <a:t>C</a:t>
            </a:r>
            <a:r>
              <a:rPr lang="en-US" sz="2000" baseline="30000" dirty="0" smtClean="0"/>
              <a:t>(f)</a:t>
            </a:r>
            <a:r>
              <a:rPr lang="en-US" sz="2000" dirty="0" smtClean="0"/>
              <a:t>.</a:t>
            </a:r>
          </a:p>
          <a:p>
            <a:pPr>
              <a:lnSpc>
                <a:spcPct val="90000"/>
              </a:lnSpc>
            </a:pPr>
            <a:r>
              <a:rPr lang="en-US" sz="2000" dirty="0" smtClean="0"/>
              <a:t>(C</a:t>
            </a:r>
            <a:r>
              <a:rPr lang="en-US" sz="2000" baseline="30000" dirty="0" smtClean="0"/>
              <a:t>(</a:t>
            </a:r>
            <a:r>
              <a:rPr lang="en-US" sz="2000" baseline="30000" dirty="0" smtClean="0">
                <a:latin typeface="Math1" pitchFamily="2" charset="2"/>
              </a:rPr>
              <a:t>s</a:t>
            </a:r>
            <a:r>
              <a:rPr lang="en-US" sz="2000" baseline="30000" dirty="0" smtClean="0"/>
              <a:t>)</a:t>
            </a:r>
            <a:r>
              <a:rPr lang="en-US" sz="2000" dirty="0" smtClean="0"/>
              <a:t>)</a:t>
            </a:r>
            <a:r>
              <a:rPr lang="en-US" sz="2000" baseline="-25000" dirty="0" err="1" smtClean="0"/>
              <a:t>uv</a:t>
            </a:r>
            <a:r>
              <a:rPr lang="en-US" sz="2000" dirty="0" smtClean="0"/>
              <a:t>= 2</a:t>
            </a:r>
            <a:r>
              <a:rPr lang="en-US" sz="2000" baseline="30000" dirty="0" smtClean="0"/>
              <a:t>-n</a:t>
            </a:r>
            <a:r>
              <a:rPr lang="en-US" sz="2000" dirty="0" smtClean="0"/>
              <a:t> [</a:t>
            </a:r>
            <a:r>
              <a:rPr lang="en-US" sz="2800" dirty="0" smtClean="0">
                <a:latin typeface="Math1Mono"/>
              </a:rPr>
              <a:t>∑</a:t>
            </a:r>
            <a:r>
              <a:rPr lang="en-US" sz="2000" b="1" baseline="-25000" dirty="0" smtClean="0"/>
              <a:t>x</a:t>
            </a:r>
            <a:r>
              <a:rPr lang="en-US" sz="2000" baseline="-25000" dirty="0" smtClean="0">
                <a:latin typeface="Math1"/>
              </a:rPr>
              <a:t>¹</a:t>
            </a:r>
            <a:r>
              <a:rPr lang="en-US" sz="2000" b="1" baseline="-25000" dirty="0" smtClean="0"/>
              <a:t>a,b</a:t>
            </a:r>
            <a:r>
              <a:rPr lang="en-US" sz="2000" dirty="0" smtClean="0"/>
              <a:t> (-1)</a:t>
            </a:r>
            <a:r>
              <a:rPr lang="en-US" sz="2000" b="1" baseline="30000" dirty="0" err="1" smtClean="0"/>
              <a:t>u</a:t>
            </a:r>
            <a:r>
              <a:rPr lang="en-US" sz="2000" b="1" baseline="30000" dirty="0" err="1" smtClean="0">
                <a:latin typeface="Math1"/>
              </a:rPr>
              <a:t>·</a:t>
            </a:r>
            <a:r>
              <a:rPr lang="en-US" sz="2000" b="1" baseline="30000" dirty="0" err="1" smtClean="0">
                <a:latin typeface="Arial" pitchFamily="34" charset="0"/>
                <a:cs typeface="Arial" pitchFamily="34" charset="0"/>
              </a:rPr>
              <a:t>x+</a:t>
            </a:r>
            <a:r>
              <a:rPr lang="en-US" sz="2000" b="1" baseline="30000" dirty="0" err="1" smtClean="0"/>
              <a:t>v</a:t>
            </a:r>
            <a:r>
              <a:rPr lang="en-US" sz="2000" b="1" baseline="30000" dirty="0" err="1" smtClean="0">
                <a:latin typeface="Math1"/>
              </a:rPr>
              <a:t>·</a:t>
            </a:r>
            <a:r>
              <a:rPr lang="en-US" sz="2000" b="1" baseline="30000" dirty="0" err="1" smtClean="0">
                <a:latin typeface="Arial" pitchFamily="34" charset="0"/>
                <a:cs typeface="Arial" pitchFamily="34" charset="0"/>
              </a:rPr>
              <a:t>x</a:t>
            </a:r>
            <a:r>
              <a:rPr lang="en-US" sz="2000" dirty="0" smtClean="0">
                <a:latin typeface="Arial" pitchFamily="34" charset="0"/>
                <a:cs typeface="Arial" pitchFamily="34" charset="0"/>
              </a:rPr>
              <a:t> +(-1)</a:t>
            </a:r>
            <a:r>
              <a:rPr lang="en-US" sz="2000" baseline="30000" dirty="0" smtClean="0"/>
              <a:t> </a:t>
            </a:r>
            <a:r>
              <a:rPr lang="en-US" sz="2000" b="1" baseline="30000" dirty="0" err="1" smtClean="0"/>
              <a:t>u</a:t>
            </a:r>
            <a:r>
              <a:rPr lang="en-US" sz="2000" baseline="30000" dirty="0" err="1" smtClean="0">
                <a:latin typeface="Math1"/>
              </a:rPr>
              <a:t>·</a:t>
            </a:r>
            <a:r>
              <a:rPr lang="en-US" sz="2000" b="1" baseline="30000" dirty="0" err="1" smtClean="0">
                <a:latin typeface="Arial" pitchFamily="34" charset="0"/>
                <a:cs typeface="Arial" pitchFamily="34" charset="0"/>
              </a:rPr>
              <a:t>b</a:t>
            </a:r>
            <a:r>
              <a:rPr lang="en-US" sz="2000" baseline="30000" dirty="0" err="1" smtClean="0">
                <a:latin typeface="Arial" pitchFamily="34" charset="0"/>
                <a:cs typeface="Arial" pitchFamily="34" charset="0"/>
              </a:rPr>
              <a:t>+</a:t>
            </a:r>
            <a:r>
              <a:rPr lang="en-US" sz="2000" b="1" baseline="30000" dirty="0" err="1" smtClean="0">
                <a:latin typeface="Arial" pitchFamily="34" charset="0"/>
                <a:cs typeface="Arial" pitchFamily="34" charset="0"/>
              </a:rPr>
              <a:t>v</a:t>
            </a:r>
            <a:r>
              <a:rPr lang="en-US" sz="2000" b="1" baseline="30000" dirty="0" err="1" smtClean="0">
                <a:latin typeface="Math1"/>
              </a:rPr>
              <a:t>·</a:t>
            </a:r>
            <a:r>
              <a:rPr lang="en-US" sz="2000" b="1" baseline="30000" dirty="0" err="1" smtClean="0">
                <a:latin typeface="Arial" pitchFamily="34" charset="0"/>
                <a:cs typeface="Arial" pitchFamily="34" charset="0"/>
              </a:rPr>
              <a:t>a</a:t>
            </a:r>
            <a:r>
              <a:rPr lang="en-US" sz="2000" b="1" dirty="0" smtClean="0">
                <a:latin typeface="Arial" pitchFamily="34" charset="0"/>
                <a:cs typeface="Arial" pitchFamily="34" charset="0"/>
              </a:rPr>
              <a:t> </a:t>
            </a:r>
            <a:r>
              <a:rPr lang="en-US" sz="2000" dirty="0" smtClean="0">
                <a:latin typeface="Arial" pitchFamily="34" charset="0"/>
                <a:cs typeface="Arial" pitchFamily="34" charset="0"/>
              </a:rPr>
              <a:t>+(-1)</a:t>
            </a:r>
            <a:r>
              <a:rPr lang="en-US" sz="2000" b="1" baseline="30000" dirty="0" smtClean="0"/>
              <a:t> </a:t>
            </a:r>
            <a:r>
              <a:rPr lang="en-US" sz="2000" b="1" baseline="30000" dirty="0" err="1" smtClean="0"/>
              <a:t>u</a:t>
            </a:r>
            <a:r>
              <a:rPr lang="en-US" sz="2000" baseline="30000" dirty="0" err="1" smtClean="0">
                <a:latin typeface="Math1"/>
              </a:rPr>
              <a:t>·</a:t>
            </a:r>
            <a:r>
              <a:rPr lang="en-US" sz="2000" b="1" baseline="30000" dirty="0" err="1" smtClean="0">
                <a:latin typeface="Arial" pitchFamily="34" charset="0"/>
                <a:cs typeface="Arial" pitchFamily="34" charset="0"/>
              </a:rPr>
              <a:t>a</a:t>
            </a:r>
            <a:r>
              <a:rPr lang="en-US" sz="2000" baseline="30000" dirty="0" err="1" smtClean="0">
                <a:latin typeface="Arial" pitchFamily="34" charset="0"/>
                <a:cs typeface="Arial" pitchFamily="34" charset="0"/>
              </a:rPr>
              <a:t>+</a:t>
            </a:r>
            <a:r>
              <a:rPr lang="en-US" sz="2000" b="1" baseline="30000" dirty="0" err="1" smtClean="0">
                <a:latin typeface="Arial" pitchFamily="34" charset="0"/>
                <a:cs typeface="Arial" pitchFamily="34" charset="0"/>
              </a:rPr>
              <a:t>v</a:t>
            </a:r>
            <a:r>
              <a:rPr lang="en-US" sz="2000" b="1" baseline="30000" dirty="0" err="1" smtClean="0">
                <a:latin typeface="Math1"/>
              </a:rPr>
              <a:t>·</a:t>
            </a:r>
            <a:r>
              <a:rPr lang="en-US" sz="2000" b="1" baseline="30000" dirty="0" err="1" smtClean="0">
                <a:latin typeface="Arial" pitchFamily="34" charset="0"/>
                <a:cs typeface="Arial" pitchFamily="34" charset="0"/>
              </a:rPr>
              <a:t>b</a:t>
            </a:r>
            <a:r>
              <a:rPr lang="en-US" sz="2000" dirty="0" smtClean="0">
                <a:latin typeface="Arial" pitchFamily="34" charset="0"/>
                <a:cs typeface="Arial" pitchFamily="34" charset="0"/>
              </a:rPr>
              <a:t>]</a:t>
            </a:r>
          </a:p>
          <a:p>
            <a:pPr>
              <a:lnSpc>
                <a:spcPct val="90000"/>
              </a:lnSpc>
            </a:pPr>
            <a:r>
              <a:rPr lang="en-US" sz="2000" dirty="0" smtClean="0"/>
              <a:t>(C</a:t>
            </a:r>
            <a:r>
              <a:rPr lang="en-US" sz="2000" baseline="30000" dirty="0" smtClean="0"/>
              <a:t>(</a:t>
            </a:r>
            <a:r>
              <a:rPr lang="en-US" sz="2000" baseline="30000" dirty="0" smtClean="0">
                <a:latin typeface="Math1" pitchFamily="2" charset="2"/>
              </a:rPr>
              <a:t>s</a:t>
            </a:r>
            <a:r>
              <a:rPr lang="en-US" sz="2000" baseline="30000" dirty="0" smtClean="0"/>
              <a:t>)</a:t>
            </a:r>
            <a:r>
              <a:rPr lang="en-US" sz="2000" dirty="0" smtClean="0"/>
              <a:t>)</a:t>
            </a:r>
            <a:r>
              <a:rPr lang="en-US" sz="2000" baseline="-25000" dirty="0" err="1" smtClean="0"/>
              <a:t>uv</a:t>
            </a:r>
            <a:r>
              <a:rPr lang="en-US" sz="2000" dirty="0" smtClean="0"/>
              <a:t>= 2</a:t>
            </a:r>
            <a:r>
              <a:rPr lang="en-US" sz="2000" baseline="30000" dirty="0" smtClean="0"/>
              <a:t>-n</a:t>
            </a:r>
            <a:r>
              <a:rPr lang="en-US" sz="2000" dirty="0" smtClean="0"/>
              <a:t>[</a:t>
            </a:r>
            <a:r>
              <a:rPr lang="en-US" sz="2000" dirty="0" smtClean="0">
                <a:latin typeface="Math1Mono"/>
              </a:rPr>
              <a:t>∑</a:t>
            </a:r>
            <a:r>
              <a:rPr lang="en-US" sz="2000" b="1" baseline="-25000" dirty="0" smtClean="0"/>
              <a:t>x</a:t>
            </a:r>
            <a:r>
              <a:rPr lang="en-US" sz="2000" dirty="0" smtClean="0"/>
              <a:t> (-1)</a:t>
            </a:r>
            <a:r>
              <a:rPr lang="en-US" sz="2000" b="1" baseline="30000" dirty="0" err="1" smtClean="0"/>
              <a:t>u</a:t>
            </a:r>
            <a:r>
              <a:rPr lang="en-US" sz="2000" b="1" baseline="30000" dirty="0" err="1" smtClean="0">
                <a:latin typeface="Math1"/>
              </a:rPr>
              <a:t>·</a:t>
            </a:r>
            <a:r>
              <a:rPr lang="en-US" sz="2000" b="1" baseline="30000" dirty="0" err="1" smtClean="0">
                <a:latin typeface="Arial" pitchFamily="34" charset="0"/>
                <a:cs typeface="Arial" pitchFamily="34" charset="0"/>
              </a:rPr>
              <a:t>x+</a:t>
            </a:r>
            <a:r>
              <a:rPr lang="en-US" sz="2000" b="1" baseline="30000" dirty="0" err="1" smtClean="0"/>
              <a:t>v</a:t>
            </a:r>
            <a:r>
              <a:rPr lang="en-US" sz="2000" b="1" baseline="30000" dirty="0" err="1" smtClean="0">
                <a:latin typeface="Math1"/>
              </a:rPr>
              <a:t>·</a:t>
            </a:r>
            <a:r>
              <a:rPr lang="en-US" sz="2000" b="1" baseline="30000" dirty="0" err="1" smtClean="0">
                <a:latin typeface="Arial" pitchFamily="34" charset="0"/>
                <a:cs typeface="Arial" pitchFamily="34" charset="0"/>
              </a:rPr>
              <a:t>x</a:t>
            </a:r>
            <a:r>
              <a:rPr lang="en-US" sz="2000" dirty="0" smtClean="0">
                <a:latin typeface="Arial" pitchFamily="34" charset="0"/>
                <a:cs typeface="Arial" pitchFamily="34" charset="0"/>
              </a:rPr>
              <a:t> -(-1)</a:t>
            </a:r>
            <a:r>
              <a:rPr lang="en-US" sz="2000" baseline="30000" dirty="0" smtClean="0"/>
              <a:t> </a:t>
            </a:r>
            <a:r>
              <a:rPr lang="en-US" sz="2000" b="1" baseline="30000" dirty="0" err="1" smtClean="0"/>
              <a:t>u</a:t>
            </a:r>
            <a:r>
              <a:rPr lang="en-US" sz="2000" baseline="30000" dirty="0" err="1" smtClean="0">
                <a:latin typeface="Math1"/>
              </a:rPr>
              <a:t>·</a:t>
            </a:r>
            <a:r>
              <a:rPr lang="en-US" sz="2000" b="1" baseline="30000" dirty="0" err="1" smtClean="0">
                <a:latin typeface="Arial" pitchFamily="34" charset="0"/>
                <a:cs typeface="Arial" pitchFamily="34" charset="0"/>
              </a:rPr>
              <a:t>a</a:t>
            </a:r>
            <a:r>
              <a:rPr lang="en-US" sz="2000" baseline="30000" dirty="0" err="1" smtClean="0">
                <a:latin typeface="Arial" pitchFamily="34" charset="0"/>
                <a:cs typeface="Arial" pitchFamily="34" charset="0"/>
              </a:rPr>
              <a:t>+</a:t>
            </a:r>
            <a:r>
              <a:rPr lang="en-US" sz="2000" b="1" baseline="30000" dirty="0" err="1" smtClean="0">
                <a:latin typeface="Arial" pitchFamily="34" charset="0"/>
                <a:cs typeface="Arial" pitchFamily="34" charset="0"/>
              </a:rPr>
              <a:t>v</a:t>
            </a:r>
            <a:r>
              <a:rPr lang="en-US" sz="2000" b="1" baseline="30000" dirty="0" err="1" smtClean="0">
                <a:latin typeface="Math1"/>
              </a:rPr>
              <a:t>·</a:t>
            </a:r>
            <a:r>
              <a:rPr lang="en-US" sz="2000" b="1" baseline="30000" dirty="0" err="1" smtClean="0">
                <a:latin typeface="Arial" pitchFamily="34" charset="0"/>
                <a:cs typeface="Arial" pitchFamily="34" charset="0"/>
              </a:rPr>
              <a:t>a</a:t>
            </a:r>
            <a:r>
              <a:rPr lang="en-US" sz="2000" b="1" dirty="0" smtClean="0">
                <a:latin typeface="Arial" pitchFamily="34" charset="0"/>
                <a:cs typeface="Arial" pitchFamily="34" charset="0"/>
              </a:rPr>
              <a:t> </a:t>
            </a:r>
            <a:r>
              <a:rPr lang="en-US" sz="2000" dirty="0" smtClean="0">
                <a:latin typeface="Arial" pitchFamily="34" charset="0"/>
                <a:cs typeface="Arial" pitchFamily="34" charset="0"/>
              </a:rPr>
              <a:t>-(-1)</a:t>
            </a:r>
            <a:r>
              <a:rPr lang="en-US" sz="2000" b="1" baseline="30000" dirty="0" smtClean="0"/>
              <a:t> </a:t>
            </a:r>
            <a:r>
              <a:rPr lang="en-US" sz="2000" b="1" baseline="30000" dirty="0" err="1" smtClean="0"/>
              <a:t>u</a:t>
            </a:r>
            <a:r>
              <a:rPr lang="en-US" sz="2000" baseline="30000" dirty="0" err="1" smtClean="0">
                <a:latin typeface="Math1"/>
              </a:rPr>
              <a:t>·</a:t>
            </a:r>
            <a:r>
              <a:rPr lang="en-US" sz="2000" b="1" baseline="30000" dirty="0" err="1" smtClean="0">
                <a:latin typeface="Arial" pitchFamily="34" charset="0"/>
                <a:cs typeface="Arial" pitchFamily="34" charset="0"/>
              </a:rPr>
              <a:t>b</a:t>
            </a:r>
            <a:r>
              <a:rPr lang="en-US" sz="2000" baseline="30000" dirty="0" err="1" smtClean="0">
                <a:latin typeface="Arial" pitchFamily="34" charset="0"/>
                <a:cs typeface="Arial" pitchFamily="34" charset="0"/>
              </a:rPr>
              <a:t>+</a:t>
            </a:r>
            <a:r>
              <a:rPr lang="en-US" sz="2000" b="1" baseline="30000" dirty="0" err="1" smtClean="0">
                <a:latin typeface="Arial" pitchFamily="34" charset="0"/>
                <a:cs typeface="Arial" pitchFamily="34" charset="0"/>
              </a:rPr>
              <a:t>v</a:t>
            </a:r>
            <a:r>
              <a:rPr lang="en-US" sz="2000" b="1" baseline="30000" dirty="0" err="1" smtClean="0">
                <a:latin typeface="Math1"/>
              </a:rPr>
              <a:t>·</a:t>
            </a:r>
            <a:r>
              <a:rPr lang="en-US" sz="2000" b="1" baseline="30000" dirty="0" err="1" smtClean="0">
                <a:latin typeface="Arial" pitchFamily="34" charset="0"/>
                <a:cs typeface="Arial" pitchFamily="34" charset="0"/>
              </a:rPr>
              <a:t>b</a:t>
            </a:r>
            <a:r>
              <a:rPr lang="en-US" sz="2000" b="1" baseline="30000" dirty="0" smtClean="0">
                <a:latin typeface="Arial" pitchFamily="34" charset="0"/>
                <a:cs typeface="Arial" pitchFamily="34" charset="0"/>
              </a:rPr>
              <a:t> </a:t>
            </a:r>
            <a:r>
              <a:rPr lang="en-US" sz="2000" dirty="0" smtClean="0">
                <a:latin typeface="Arial" pitchFamily="34" charset="0"/>
                <a:cs typeface="Arial" pitchFamily="34" charset="0"/>
              </a:rPr>
              <a:t>+(-1)</a:t>
            </a:r>
            <a:r>
              <a:rPr lang="en-US" sz="2000" baseline="30000" dirty="0" smtClean="0"/>
              <a:t> </a:t>
            </a:r>
            <a:r>
              <a:rPr lang="en-US" sz="2000" b="1" baseline="30000" dirty="0" err="1" smtClean="0"/>
              <a:t>u</a:t>
            </a:r>
            <a:r>
              <a:rPr lang="en-US" sz="2000" baseline="30000" dirty="0" err="1" smtClean="0">
                <a:latin typeface="Math1"/>
              </a:rPr>
              <a:t>·</a:t>
            </a:r>
            <a:r>
              <a:rPr lang="en-US" sz="2000" b="1" baseline="30000" dirty="0" err="1" smtClean="0">
                <a:latin typeface="Arial" pitchFamily="34" charset="0"/>
                <a:cs typeface="Arial" pitchFamily="34" charset="0"/>
              </a:rPr>
              <a:t>b</a:t>
            </a:r>
            <a:r>
              <a:rPr lang="en-US" sz="2000" baseline="30000" dirty="0" err="1" smtClean="0">
                <a:latin typeface="Arial" pitchFamily="34" charset="0"/>
                <a:cs typeface="Arial" pitchFamily="34" charset="0"/>
              </a:rPr>
              <a:t>+</a:t>
            </a:r>
            <a:r>
              <a:rPr lang="en-US" sz="2000" b="1" baseline="30000" dirty="0" err="1" smtClean="0">
                <a:latin typeface="Arial" pitchFamily="34" charset="0"/>
                <a:cs typeface="Arial" pitchFamily="34" charset="0"/>
              </a:rPr>
              <a:t>v</a:t>
            </a:r>
            <a:r>
              <a:rPr lang="en-US" sz="2000" b="1" baseline="30000" dirty="0" err="1" smtClean="0">
                <a:latin typeface="Math1"/>
              </a:rPr>
              <a:t>·</a:t>
            </a:r>
            <a:r>
              <a:rPr lang="en-US" sz="2000" b="1" baseline="30000" dirty="0" err="1" smtClean="0">
                <a:latin typeface="Arial" pitchFamily="34" charset="0"/>
                <a:cs typeface="Arial" pitchFamily="34" charset="0"/>
              </a:rPr>
              <a:t>a</a:t>
            </a:r>
            <a:r>
              <a:rPr lang="en-US" sz="2000" b="1" dirty="0" smtClean="0">
                <a:latin typeface="Arial" pitchFamily="34" charset="0"/>
                <a:cs typeface="Arial" pitchFamily="34" charset="0"/>
              </a:rPr>
              <a:t> </a:t>
            </a:r>
            <a:r>
              <a:rPr lang="en-US" sz="2000" dirty="0" smtClean="0">
                <a:latin typeface="Arial" pitchFamily="34" charset="0"/>
                <a:cs typeface="Arial" pitchFamily="34" charset="0"/>
              </a:rPr>
              <a:t>+(-1)</a:t>
            </a:r>
            <a:r>
              <a:rPr lang="en-US" sz="2000" b="1" baseline="30000" dirty="0" smtClean="0"/>
              <a:t> </a:t>
            </a:r>
            <a:r>
              <a:rPr lang="en-US" sz="2000" b="1" baseline="30000" dirty="0" err="1" smtClean="0"/>
              <a:t>u</a:t>
            </a:r>
            <a:r>
              <a:rPr lang="en-US" sz="2000" baseline="30000" dirty="0" err="1" smtClean="0">
                <a:latin typeface="Math1"/>
              </a:rPr>
              <a:t>·</a:t>
            </a:r>
            <a:r>
              <a:rPr lang="en-US" sz="2000" b="1" baseline="30000" dirty="0" err="1" smtClean="0">
                <a:latin typeface="Arial" pitchFamily="34" charset="0"/>
                <a:cs typeface="Arial" pitchFamily="34" charset="0"/>
              </a:rPr>
              <a:t>a</a:t>
            </a:r>
            <a:r>
              <a:rPr lang="en-US" sz="2000" baseline="30000" dirty="0" err="1" smtClean="0">
                <a:latin typeface="Arial" pitchFamily="34" charset="0"/>
                <a:cs typeface="Arial" pitchFamily="34" charset="0"/>
              </a:rPr>
              <a:t>+</a:t>
            </a:r>
            <a:r>
              <a:rPr lang="en-US" sz="2000" b="1" baseline="30000" dirty="0" err="1" smtClean="0">
                <a:latin typeface="Arial" pitchFamily="34" charset="0"/>
                <a:cs typeface="Arial" pitchFamily="34" charset="0"/>
              </a:rPr>
              <a:t>v</a:t>
            </a:r>
            <a:r>
              <a:rPr lang="en-US" sz="2000" b="1" baseline="30000" dirty="0" err="1" smtClean="0">
                <a:latin typeface="Math1"/>
              </a:rPr>
              <a:t>·</a:t>
            </a:r>
            <a:r>
              <a:rPr lang="en-US" sz="2000" b="1" baseline="30000" dirty="0" err="1" smtClean="0">
                <a:latin typeface="Arial" pitchFamily="34" charset="0"/>
                <a:cs typeface="Arial" pitchFamily="34" charset="0"/>
              </a:rPr>
              <a:t>b</a:t>
            </a:r>
            <a:r>
              <a:rPr lang="en-US" sz="2000" dirty="0" smtClean="0">
                <a:latin typeface="Arial" pitchFamily="34" charset="0"/>
                <a:cs typeface="Arial" pitchFamily="34" charset="0"/>
              </a:rPr>
              <a:t>]</a:t>
            </a:r>
            <a:endParaRPr lang="en-US" sz="2000" b="1" baseline="30000" dirty="0" smtClean="0">
              <a:latin typeface="Arial" pitchFamily="34" charset="0"/>
              <a:cs typeface="Arial" pitchFamily="34" charset="0"/>
            </a:endParaRPr>
          </a:p>
          <a:p>
            <a:pPr>
              <a:lnSpc>
                <a:spcPct val="90000"/>
              </a:lnSpc>
            </a:pPr>
            <a:endParaRPr lang="en-US" sz="2400" b="1" baseline="30000" dirty="0" smtClean="0">
              <a:latin typeface="Arial" pitchFamily="34" charset="0"/>
              <a:cs typeface="Arial" pitchFamily="34" charset="0"/>
            </a:endParaRPr>
          </a:p>
          <a:p>
            <a:pPr>
              <a:lnSpc>
                <a:spcPct val="90000"/>
              </a:lnSpc>
            </a:pPr>
            <a:endParaRPr lang="en-US" sz="2400" b="1" baseline="30000" dirty="0" smtClean="0">
              <a:latin typeface="Arial" pitchFamily="34" charset="0"/>
              <a:cs typeface="Arial" pitchFamily="34" charset="0"/>
            </a:endParaRPr>
          </a:p>
          <a:p>
            <a:pPr>
              <a:lnSpc>
                <a:spcPct val="90000"/>
              </a:lnSpc>
            </a:pPr>
            <a:endParaRPr lang="en-US" sz="2400" b="1" baseline="30000" dirty="0" smtClean="0">
              <a:latin typeface="Arial" pitchFamily="34" charset="0"/>
              <a:cs typeface="Arial" pitchFamily="34" charset="0"/>
            </a:endParaRPr>
          </a:p>
          <a:p>
            <a:pPr>
              <a:lnSpc>
                <a:spcPct val="90000"/>
              </a:lnSpc>
              <a:buNone/>
            </a:pPr>
            <a:endParaRPr lang="en-US" sz="2400" b="1" dirty="0" smtClean="0">
              <a:latin typeface="Arial" pitchFamily="34" charset="0"/>
              <a:cs typeface="Arial" pitchFamily="34" charset="0"/>
            </a:endParaRPr>
          </a:p>
          <a:p>
            <a:pPr>
              <a:lnSpc>
                <a:spcPct val="90000"/>
              </a:lnSpc>
            </a:pPr>
            <a:r>
              <a:rPr lang="en-US" sz="2000" dirty="0" smtClean="0">
                <a:latin typeface="Arial" pitchFamily="34" charset="0"/>
                <a:cs typeface="Arial" pitchFamily="34" charset="0"/>
              </a:rPr>
              <a:t>a= 010, b=101, u=010, v=011</a:t>
            </a:r>
          </a:p>
          <a:p>
            <a:pPr>
              <a:lnSpc>
                <a:spcPct val="90000"/>
              </a:lnSpc>
            </a:pPr>
            <a:r>
              <a:rPr lang="en-US" sz="2000" dirty="0" smtClean="0">
                <a:latin typeface="Arial" pitchFamily="34" charset="0"/>
                <a:cs typeface="Arial" pitchFamily="34" charset="0"/>
              </a:rPr>
              <a:t> </a:t>
            </a:r>
            <a:r>
              <a:rPr lang="en-US" sz="2000" dirty="0" smtClean="0"/>
              <a:t>(C</a:t>
            </a:r>
            <a:r>
              <a:rPr lang="en-US" sz="2000" baseline="30000" dirty="0" smtClean="0"/>
              <a:t>(</a:t>
            </a:r>
            <a:r>
              <a:rPr lang="en-US" sz="2000" baseline="30000" dirty="0" smtClean="0">
                <a:latin typeface="Math1" pitchFamily="2" charset="2"/>
              </a:rPr>
              <a:t>s</a:t>
            </a:r>
            <a:r>
              <a:rPr lang="en-US" sz="2000" baseline="30000" dirty="0" smtClean="0"/>
              <a:t>)</a:t>
            </a:r>
            <a:r>
              <a:rPr lang="en-US" sz="2000" dirty="0" smtClean="0"/>
              <a:t>)</a:t>
            </a:r>
            <a:r>
              <a:rPr lang="en-US" sz="2000" baseline="-25000" dirty="0" smtClean="0"/>
              <a:t>010,011</a:t>
            </a:r>
            <a:r>
              <a:rPr lang="en-US" sz="2000" dirty="0" smtClean="0"/>
              <a:t>= 2</a:t>
            </a:r>
            <a:r>
              <a:rPr lang="en-US" sz="2000" baseline="30000" dirty="0" smtClean="0"/>
              <a:t>-3</a:t>
            </a:r>
            <a:r>
              <a:rPr lang="en-US" sz="2000" dirty="0" smtClean="0"/>
              <a:t>[-(-1)</a:t>
            </a:r>
            <a:r>
              <a:rPr lang="en-US" sz="2000" baseline="30000" dirty="0" smtClean="0"/>
              <a:t>0</a:t>
            </a:r>
            <a:r>
              <a:rPr lang="en-US" sz="2000" dirty="0" smtClean="0"/>
              <a:t>-(-1)</a:t>
            </a:r>
            <a:r>
              <a:rPr lang="en-US" sz="2000" baseline="30000" dirty="0" smtClean="0"/>
              <a:t>1</a:t>
            </a:r>
            <a:r>
              <a:rPr lang="en-US" sz="2000" dirty="0" smtClean="0"/>
              <a:t>+(-1)</a:t>
            </a:r>
            <a:r>
              <a:rPr lang="en-US" sz="2000" baseline="30000" dirty="0" smtClean="0"/>
              <a:t>1</a:t>
            </a:r>
            <a:r>
              <a:rPr lang="en-US" sz="2000" dirty="0" smtClean="0"/>
              <a:t>+(-1)</a:t>
            </a:r>
            <a:r>
              <a:rPr lang="en-US" sz="2000" baseline="30000" dirty="0" smtClean="0"/>
              <a:t>0</a:t>
            </a:r>
            <a:r>
              <a:rPr lang="en-US" sz="2000" dirty="0" smtClean="0"/>
              <a:t>] = -1+1-1+1=0</a:t>
            </a:r>
          </a:p>
          <a:p>
            <a:pPr>
              <a:lnSpc>
                <a:spcPct val="90000"/>
              </a:lnSpc>
            </a:pPr>
            <a:endParaRPr lang="en-US" sz="2000" dirty="0" smtClean="0">
              <a:latin typeface="Arial" pitchFamily="34" charset="0"/>
              <a:cs typeface="Arial" pitchFamily="34" charset="0"/>
            </a:endParaRPr>
          </a:p>
          <a:p>
            <a:pPr>
              <a:lnSpc>
                <a:spcPct val="90000"/>
              </a:lnSpc>
            </a:pPr>
            <a:r>
              <a:rPr lang="en-US" sz="2000" dirty="0" smtClean="0">
                <a:latin typeface="Arial" pitchFamily="34" charset="0"/>
                <a:cs typeface="Arial" pitchFamily="34" charset="0"/>
              </a:rPr>
              <a:t>a= 010, b=101, u=100, v=001</a:t>
            </a:r>
          </a:p>
          <a:p>
            <a:pPr>
              <a:lnSpc>
                <a:spcPct val="90000"/>
              </a:lnSpc>
            </a:pPr>
            <a:r>
              <a:rPr lang="en-US" sz="2000" dirty="0" smtClean="0">
                <a:latin typeface="Arial" pitchFamily="34" charset="0"/>
                <a:cs typeface="Arial" pitchFamily="34" charset="0"/>
              </a:rPr>
              <a:t> </a:t>
            </a:r>
            <a:r>
              <a:rPr lang="en-US" sz="2000" dirty="0" smtClean="0"/>
              <a:t>(C</a:t>
            </a:r>
            <a:r>
              <a:rPr lang="en-US" sz="2000" baseline="30000" dirty="0" smtClean="0"/>
              <a:t>(</a:t>
            </a:r>
            <a:r>
              <a:rPr lang="en-US" sz="2000" baseline="30000" dirty="0" smtClean="0">
                <a:latin typeface="Math1" pitchFamily="2" charset="2"/>
              </a:rPr>
              <a:t>s</a:t>
            </a:r>
            <a:r>
              <a:rPr lang="en-US" sz="2000" baseline="30000" dirty="0" smtClean="0"/>
              <a:t>)</a:t>
            </a:r>
            <a:r>
              <a:rPr lang="en-US" sz="2000" dirty="0" smtClean="0"/>
              <a:t>)</a:t>
            </a:r>
            <a:r>
              <a:rPr lang="en-US" sz="2000" baseline="-25000" dirty="0" smtClean="0"/>
              <a:t>100,001</a:t>
            </a:r>
            <a:r>
              <a:rPr lang="en-US" sz="2000" dirty="0" smtClean="0"/>
              <a:t>= 2</a:t>
            </a:r>
            <a:r>
              <a:rPr lang="en-US" sz="2000" baseline="30000" dirty="0" smtClean="0"/>
              <a:t>-3</a:t>
            </a:r>
            <a:r>
              <a:rPr lang="en-US" sz="2000" dirty="0" smtClean="0"/>
              <a:t> [-(-1)</a:t>
            </a:r>
            <a:r>
              <a:rPr lang="en-US" sz="2000" baseline="30000" dirty="0" smtClean="0"/>
              <a:t>0</a:t>
            </a:r>
            <a:r>
              <a:rPr lang="en-US" sz="2000" dirty="0" smtClean="0"/>
              <a:t>-(-1)</a:t>
            </a:r>
            <a:r>
              <a:rPr lang="en-US" sz="2000" baseline="30000" dirty="0" smtClean="0"/>
              <a:t>0</a:t>
            </a:r>
            <a:r>
              <a:rPr lang="en-US" sz="2000" dirty="0" smtClean="0"/>
              <a:t>+(-1)</a:t>
            </a:r>
            <a:r>
              <a:rPr lang="en-US" sz="2000" baseline="30000" dirty="0" smtClean="0"/>
              <a:t>1</a:t>
            </a:r>
            <a:r>
              <a:rPr lang="en-US" sz="2000" dirty="0" smtClean="0"/>
              <a:t>+(-1)</a:t>
            </a:r>
            <a:r>
              <a:rPr lang="en-US" sz="2000" baseline="30000" dirty="0" smtClean="0"/>
              <a:t>1</a:t>
            </a:r>
            <a:r>
              <a:rPr lang="en-US" sz="2000" dirty="0" smtClean="0"/>
              <a:t>] =(-1-1-1-1/)8= -0.50</a:t>
            </a:r>
            <a:endParaRPr lang="en-US" sz="2000" dirty="0" smtClean="0">
              <a:latin typeface="Arial" pitchFamily="34" charset="0"/>
              <a:cs typeface="Arial" pitchFamily="34" charset="0"/>
            </a:endParaRPr>
          </a:p>
          <a:p>
            <a:pPr>
              <a:lnSpc>
                <a:spcPct val="90000"/>
              </a:lnSpc>
            </a:pPr>
            <a:endParaRPr lang="en-US" sz="2000" dirty="0" smtClean="0">
              <a:latin typeface="Arial" pitchFamily="34" charset="0"/>
              <a:cs typeface="Arial" pitchFamily="34" charset="0"/>
            </a:endParaRP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2074306527"/>
              </p:ext>
            </p:extLst>
          </p:nvPr>
        </p:nvGraphicFramePr>
        <p:xfrm>
          <a:off x="609600" y="2839720"/>
          <a:ext cx="7391397" cy="741680"/>
        </p:xfrm>
        <a:graphic>
          <a:graphicData uri="http://schemas.openxmlformats.org/drawingml/2006/table">
            <a:tbl>
              <a:tblPr firstRow="1" bandRow="1">
                <a:tableStyleId>{5C22544A-7EE6-4342-B048-85BDC9FD1C3A}</a:tableStyleId>
              </a:tblPr>
              <a:tblGrid>
                <a:gridCol w="1219198"/>
                <a:gridCol w="762002"/>
                <a:gridCol w="685800"/>
                <a:gridCol w="744413"/>
                <a:gridCol w="703387"/>
                <a:gridCol w="812799"/>
                <a:gridCol w="821266"/>
                <a:gridCol w="821266"/>
                <a:gridCol w="82126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x</a:t>
                      </a:r>
                      <a:r>
                        <a:rPr lang="en-US" sz="1800" baseline="-25000" dirty="0" smtClean="0">
                          <a:solidFill>
                            <a:schemeClr val="tx1"/>
                          </a:solidFill>
                        </a:rPr>
                        <a:t>1</a:t>
                      </a:r>
                      <a:r>
                        <a:rPr lang="en-US" sz="1800" dirty="0" smtClean="0">
                          <a:solidFill>
                            <a:schemeClr val="tx1"/>
                          </a:solidFill>
                        </a:rPr>
                        <a:t>,x</a:t>
                      </a:r>
                      <a:r>
                        <a:rPr lang="en-US" sz="1800" baseline="-25000" dirty="0" smtClean="0">
                          <a:solidFill>
                            <a:schemeClr val="tx1"/>
                          </a:solidFill>
                        </a:rPr>
                        <a:t>2</a:t>
                      </a:r>
                      <a:r>
                        <a:rPr lang="en-US" sz="1800" dirty="0" smtClean="0">
                          <a:solidFill>
                            <a:schemeClr val="tx1"/>
                          </a:solidFill>
                        </a:rPr>
                        <a:t>,x</a:t>
                      </a:r>
                      <a:r>
                        <a:rPr lang="en-US" sz="1800" baseline="-25000" dirty="0" smtClean="0">
                          <a:solidFill>
                            <a:schemeClr val="tx1"/>
                          </a:solidFill>
                        </a:rPr>
                        <a:t>3</a:t>
                      </a:r>
                      <a:endParaRPr lang="en-US"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000</a:t>
                      </a:r>
                    </a:p>
                  </a:txBody>
                  <a:tcPr/>
                </a:tc>
                <a:tc>
                  <a:txBody>
                    <a:bodyPr/>
                    <a:lstStyle/>
                    <a:p>
                      <a:r>
                        <a:rPr lang="en-US" dirty="0" smtClean="0">
                          <a:solidFill>
                            <a:schemeClr val="tx1"/>
                          </a:solidFill>
                        </a:rPr>
                        <a:t>001</a:t>
                      </a:r>
                      <a:endParaRPr lang="en-US" dirty="0">
                        <a:solidFill>
                          <a:schemeClr val="tx1"/>
                        </a:solidFill>
                      </a:endParaRPr>
                    </a:p>
                  </a:txBody>
                  <a:tcPr/>
                </a:tc>
                <a:tc>
                  <a:txBody>
                    <a:bodyPr/>
                    <a:lstStyle/>
                    <a:p>
                      <a:r>
                        <a:rPr lang="en-US" dirty="0" smtClean="0">
                          <a:solidFill>
                            <a:schemeClr val="tx1"/>
                          </a:solidFill>
                        </a:rPr>
                        <a:t>010</a:t>
                      </a:r>
                      <a:endParaRPr lang="en-US" dirty="0">
                        <a:solidFill>
                          <a:schemeClr val="tx1"/>
                        </a:solidFill>
                      </a:endParaRPr>
                    </a:p>
                  </a:txBody>
                  <a:tcPr/>
                </a:tc>
                <a:tc>
                  <a:txBody>
                    <a:bodyPr/>
                    <a:lstStyle/>
                    <a:p>
                      <a:r>
                        <a:rPr lang="en-US" dirty="0" smtClean="0">
                          <a:solidFill>
                            <a:schemeClr val="tx1"/>
                          </a:solidFill>
                        </a:rPr>
                        <a:t>011</a:t>
                      </a:r>
                      <a:endParaRPr lang="en-US" dirty="0">
                        <a:solidFill>
                          <a:schemeClr val="tx1"/>
                        </a:solidFill>
                      </a:endParaRPr>
                    </a:p>
                  </a:txBody>
                  <a:tcPr/>
                </a:tc>
                <a:tc>
                  <a:txBody>
                    <a:bodyPr/>
                    <a:lstStyle/>
                    <a:p>
                      <a:r>
                        <a:rPr lang="en-US" dirty="0" smtClean="0">
                          <a:solidFill>
                            <a:schemeClr val="tx1"/>
                          </a:solidFill>
                        </a:rPr>
                        <a:t>100</a:t>
                      </a:r>
                      <a:endParaRPr lang="en-US" dirty="0">
                        <a:solidFill>
                          <a:schemeClr val="tx1"/>
                        </a:solidFill>
                      </a:endParaRPr>
                    </a:p>
                  </a:txBody>
                  <a:tcPr/>
                </a:tc>
                <a:tc>
                  <a:txBody>
                    <a:bodyPr/>
                    <a:lstStyle/>
                    <a:p>
                      <a:r>
                        <a:rPr lang="en-US" dirty="0" smtClean="0">
                          <a:solidFill>
                            <a:schemeClr val="tx1"/>
                          </a:solidFill>
                        </a:rPr>
                        <a:t>101</a:t>
                      </a:r>
                      <a:endParaRPr lang="en-US" dirty="0">
                        <a:solidFill>
                          <a:schemeClr val="tx1"/>
                        </a:solidFill>
                      </a:endParaRPr>
                    </a:p>
                  </a:txBody>
                  <a:tcPr/>
                </a:tc>
                <a:tc>
                  <a:txBody>
                    <a:bodyPr/>
                    <a:lstStyle/>
                    <a:p>
                      <a:r>
                        <a:rPr lang="en-US" dirty="0" smtClean="0">
                          <a:solidFill>
                            <a:schemeClr val="tx1"/>
                          </a:solidFill>
                        </a:rPr>
                        <a:t>110</a:t>
                      </a:r>
                      <a:endParaRPr lang="en-US" dirty="0">
                        <a:solidFill>
                          <a:schemeClr val="tx1"/>
                        </a:solidFill>
                      </a:endParaRPr>
                    </a:p>
                  </a:txBody>
                  <a:tcPr/>
                </a:tc>
                <a:tc>
                  <a:txBody>
                    <a:bodyPr/>
                    <a:lstStyle/>
                    <a:p>
                      <a:r>
                        <a:rPr lang="en-US" dirty="0" smtClean="0">
                          <a:solidFill>
                            <a:schemeClr val="tx1"/>
                          </a:solidFill>
                        </a:rPr>
                        <a:t>111</a:t>
                      </a:r>
                      <a:endParaRPr lang="en-US"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f(</a:t>
                      </a:r>
                      <a:r>
                        <a:rPr lang="en-US" sz="1800" dirty="0" smtClean="0">
                          <a:solidFill>
                            <a:schemeClr val="tx1"/>
                          </a:solidFill>
                        </a:rPr>
                        <a:t>x</a:t>
                      </a:r>
                      <a:r>
                        <a:rPr lang="en-US" sz="1800" baseline="-25000" dirty="0" smtClean="0">
                          <a:solidFill>
                            <a:schemeClr val="tx1"/>
                          </a:solidFill>
                        </a:rPr>
                        <a:t>1</a:t>
                      </a:r>
                      <a:r>
                        <a:rPr lang="en-US" sz="1800" dirty="0" smtClean="0">
                          <a:solidFill>
                            <a:schemeClr val="tx1"/>
                          </a:solidFill>
                        </a:rPr>
                        <a:t>,x</a:t>
                      </a:r>
                      <a:r>
                        <a:rPr lang="en-US" sz="1800" baseline="-25000" dirty="0" smtClean="0">
                          <a:solidFill>
                            <a:schemeClr val="tx1"/>
                          </a:solidFill>
                        </a:rPr>
                        <a:t>2</a:t>
                      </a:r>
                      <a:r>
                        <a:rPr lang="en-US" sz="1800" dirty="0" smtClean="0">
                          <a:solidFill>
                            <a:schemeClr val="tx1"/>
                          </a:solidFill>
                        </a:rPr>
                        <a:t>,x</a:t>
                      </a:r>
                      <a:r>
                        <a:rPr lang="en-US" sz="1800" baseline="-25000" dirty="0" smtClean="0">
                          <a:solidFill>
                            <a:schemeClr val="tx1"/>
                          </a:solidFill>
                        </a:rPr>
                        <a:t>3</a:t>
                      </a:r>
                      <a:r>
                        <a:rPr lang="en-US" dirty="0" smtClean="0">
                          <a:solidFill>
                            <a:schemeClr val="tx1"/>
                          </a:solidFill>
                        </a:rPr>
                        <a:t>)</a:t>
                      </a:r>
                    </a:p>
                  </a:txBody>
                  <a:tcPr/>
                </a:tc>
                <a:tc>
                  <a:txBody>
                    <a:bodyPr/>
                    <a:lstStyle/>
                    <a:p>
                      <a:r>
                        <a:rPr lang="en-US" dirty="0" smtClean="0">
                          <a:solidFill>
                            <a:schemeClr val="tx1"/>
                          </a:solidFill>
                        </a:rPr>
                        <a:t>000</a:t>
                      </a:r>
                      <a:endParaRPr lang="en-US" dirty="0">
                        <a:solidFill>
                          <a:schemeClr val="tx1"/>
                        </a:solidFill>
                      </a:endParaRPr>
                    </a:p>
                  </a:txBody>
                  <a:tcPr/>
                </a:tc>
                <a:tc>
                  <a:txBody>
                    <a:bodyPr/>
                    <a:lstStyle/>
                    <a:p>
                      <a:r>
                        <a:rPr lang="en-US" dirty="0" smtClean="0">
                          <a:solidFill>
                            <a:schemeClr val="tx1"/>
                          </a:solidFill>
                        </a:rPr>
                        <a:t>001</a:t>
                      </a:r>
                      <a:endParaRPr lang="en-US" dirty="0">
                        <a:solidFill>
                          <a:schemeClr val="tx1"/>
                        </a:solidFill>
                      </a:endParaRPr>
                    </a:p>
                  </a:txBody>
                  <a:tcPr/>
                </a:tc>
                <a:tc>
                  <a:txBody>
                    <a:bodyPr/>
                    <a:lstStyle/>
                    <a:p>
                      <a:r>
                        <a:rPr lang="en-US" dirty="0" smtClean="0">
                          <a:solidFill>
                            <a:schemeClr val="tx1"/>
                          </a:solidFill>
                        </a:rPr>
                        <a:t>101</a:t>
                      </a:r>
                      <a:endParaRPr lang="en-US" dirty="0">
                        <a:solidFill>
                          <a:schemeClr val="tx1"/>
                        </a:solidFill>
                      </a:endParaRPr>
                    </a:p>
                  </a:txBody>
                  <a:tcPr/>
                </a:tc>
                <a:tc>
                  <a:txBody>
                    <a:bodyPr/>
                    <a:lstStyle/>
                    <a:p>
                      <a:r>
                        <a:rPr lang="en-US" dirty="0" smtClean="0">
                          <a:solidFill>
                            <a:schemeClr val="tx1"/>
                          </a:solidFill>
                        </a:rPr>
                        <a:t>011</a:t>
                      </a:r>
                      <a:endParaRPr lang="en-US" dirty="0">
                        <a:solidFill>
                          <a:schemeClr val="tx1"/>
                        </a:solidFill>
                      </a:endParaRPr>
                    </a:p>
                  </a:txBody>
                  <a:tcPr/>
                </a:tc>
                <a:tc>
                  <a:txBody>
                    <a:bodyPr/>
                    <a:lstStyle/>
                    <a:p>
                      <a:r>
                        <a:rPr lang="en-US" dirty="0" smtClean="0">
                          <a:solidFill>
                            <a:schemeClr val="tx1"/>
                          </a:solidFill>
                        </a:rPr>
                        <a:t>100</a:t>
                      </a:r>
                      <a:endParaRPr lang="en-US" dirty="0">
                        <a:solidFill>
                          <a:schemeClr val="tx1"/>
                        </a:solidFill>
                      </a:endParaRPr>
                    </a:p>
                  </a:txBody>
                  <a:tcPr/>
                </a:tc>
                <a:tc>
                  <a:txBody>
                    <a:bodyPr/>
                    <a:lstStyle/>
                    <a:p>
                      <a:r>
                        <a:rPr lang="en-US" dirty="0" smtClean="0">
                          <a:solidFill>
                            <a:schemeClr val="tx1"/>
                          </a:solidFill>
                        </a:rPr>
                        <a:t>010</a:t>
                      </a:r>
                      <a:endParaRPr lang="en-US" dirty="0">
                        <a:solidFill>
                          <a:schemeClr val="tx1"/>
                        </a:solidFill>
                      </a:endParaRPr>
                    </a:p>
                  </a:txBody>
                  <a:tcPr/>
                </a:tc>
                <a:tc>
                  <a:txBody>
                    <a:bodyPr/>
                    <a:lstStyle/>
                    <a:p>
                      <a:r>
                        <a:rPr lang="en-US" dirty="0" smtClean="0">
                          <a:solidFill>
                            <a:schemeClr val="tx1"/>
                          </a:solidFill>
                        </a:rPr>
                        <a:t>110</a:t>
                      </a:r>
                      <a:endParaRPr lang="en-US" dirty="0">
                        <a:solidFill>
                          <a:schemeClr val="tx1"/>
                        </a:solidFill>
                      </a:endParaRPr>
                    </a:p>
                  </a:txBody>
                  <a:tcPr/>
                </a:tc>
                <a:tc>
                  <a:txBody>
                    <a:bodyPr/>
                    <a:lstStyle/>
                    <a:p>
                      <a:r>
                        <a:rPr lang="en-US" dirty="0" smtClean="0">
                          <a:solidFill>
                            <a:schemeClr val="tx1"/>
                          </a:solidFill>
                        </a:rPr>
                        <a:t>111</a:t>
                      </a:r>
                      <a:endParaRPr lang="en-US" dirty="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78</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Example Correlation Matrix for </a:t>
            </a:r>
            <a:r>
              <a:rPr lang="en-US" sz="3600" dirty="0" smtClean="0">
                <a:latin typeface="Math1Mono"/>
              </a:rPr>
              <a:t>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
        <p:nvSpPr>
          <p:cNvPr id="8" name="Content Placeholder 7"/>
          <p:cNvSpPr>
            <a:spLocks noGrp="1"/>
          </p:cNvSpPr>
          <p:nvPr>
            <p:ph idx="1"/>
          </p:nvPr>
        </p:nvSpPr>
        <p:spPr>
          <a:xfrm>
            <a:off x="304800" y="990600"/>
            <a:ext cx="8458200" cy="4876800"/>
          </a:xfrm>
        </p:spPr>
        <p:txBody>
          <a:bodyPr/>
          <a:lstStyle/>
          <a:p>
            <a:pPr>
              <a:buNone/>
            </a:pPr>
            <a:r>
              <a:rPr lang="en-US" sz="1400" dirty="0" smtClean="0">
                <a:latin typeface="Courier New" pitchFamily="49" charset="0"/>
                <a:cs typeface="Courier New" pitchFamily="49" charset="0"/>
              </a:rPr>
              <a:t>Calculate Correlation matrix of 3 bit Boolean transform: 0 1 5 3 4 2 6 7 </a:t>
            </a:r>
          </a:p>
          <a:p>
            <a:pPr>
              <a:buNone/>
            </a:pPr>
            <a:endParaRPr lang="en-US" sz="1400" dirty="0" smtClean="0">
              <a:latin typeface="Courier New" pitchFamily="49" charset="0"/>
              <a:cs typeface="Courier New" pitchFamily="49" charset="0"/>
            </a:endParaRPr>
          </a:p>
          <a:p>
            <a:pPr>
              <a:buNone/>
            </a:pPr>
            <a:r>
              <a:rPr lang="pl-PL" sz="1400" dirty="0" smtClean="0">
                <a:latin typeface="Courier New" pitchFamily="49" charset="0"/>
                <a:cs typeface="Courier New" pitchFamily="49" charset="0"/>
              </a:rPr>
              <a:t>000=u: 0 0 0 0 0 0 0 0 </a:t>
            </a:r>
          </a:p>
          <a:p>
            <a:pPr>
              <a:buNone/>
            </a:pPr>
            <a:r>
              <a:rPr lang="en-US" sz="1400" dirty="0" smtClean="0">
                <a:latin typeface="Courier New" pitchFamily="49" charset="0"/>
                <a:cs typeface="Courier New" pitchFamily="49" charset="0"/>
              </a:rPr>
              <a:t>	000=v: 00000000 1.00000</a:t>
            </a:r>
          </a:p>
          <a:p>
            <a:pPr>
              <a:buNone/>
            </a:pPr>
            <a:r>
              <a:rPr lang="en-US" sz="1400" dirty="0" smtClean="0">
                <a:latin typeface="Courier New" pitchFamily="49" charset="0"/>
                <a:cs typeface="Courier New" pitchFamily="49" charset="0"/>
              </a:rPr>
              <a:t>	001=v: 01010101 0.00000</a:t>
            </a:r>
          </a:p>
          <a:p>
            <a:pPr>
              <a:buNone/>
            </a:pPr>
            <a:r>
              <a:rPr lang="en-US" sz="1400" dirty="0" smtClean="0">
                <a:latin typeface="Courier New" pitchFamily="49" charset="0"/>
                <a:cs typeface="Courier New" pitchFamily="49" charset="0"/>
              </a:rPr>
              <a:t>	010=v: 00110011 0.00000</a:t>
            </a:r>
          </a:p>
          <a:p>
            <a:pPr>
              <a:buNone/>
            </a:pPr>
            <a:r>
              <a:rPr lang="en-US" sz="1400" dirty="0" smtClean="0">
                <a:latin typeface="Courier New" pitchFamily="49" charset="0"/>
                <a:cs typeface="Courier New" pitchFamily="49" charset="0"/>
              </a:rPr>
              <a:t>	011=v: 01100110 0.00000</a:t>
            </a:r>
          </a:p>
          <a:p>
            <a:pPr>
              <a:buNone/>
            </a:pPr>
            <a:r>
              <a:rPr lang="en-US" sz="1400" dirty="0" smtClean="0">
                <a:latin typeface="Courier New" pitchFamily="49" charset="0"/>
                <a:cs typeface="Courier New" pitchFamily="49" charset="0"/>
              </a:rPr>
              <a:t>	100=v: 00001111 0.00000</a:t>
            </a:r>
          </a:p>
          <a:p>
            <a:pPr>
              <a:buNone/>
            </a:pPr>
            <a:r>
              <a:rPr lang="en-US" sz="1400" dirty="0" smtClean="0">
                <a:latin typeface="Courier New" pitchFamily="49" charset="0"/>
                <a:cs typeface="Courier New" pitchFamily="49" charset="0"/>
              </a:rPr>
              <a:t>	101=v: 01011010 0.00000</a:t>
            </a:r>
          </a:p>
          <a:p>
            <a:pPr>
              <a:buNone/>
            </a:pPr>
            <a:r>
              <a:rPr lang="en-US" sz="1400" dirty="0" smtClean="0">
                <a:latin typeface="Courier New" pitchFamily="49" charset="0"/>
                <a:cs typeface="Courier New" pitchFamily="49" charset="0"/>
              </a:rPr>
              <a:t>	110=v: 00111100 0.00000</a:t>
            </a:r>
          </a:p>
          <a:p>
            <a:pPr>
              <a:buNone/>
            </a:pPr>
            <a:r>
              <a:rPr lang="en-US" sz="1400" dirty="0" smtClean="0">
                <a:latin typeface="Courier New" pitchFamily="49" charset="0"/>
                <a:cs typeface="Courier New" pitchFamily="49" charset="0"/>
              </a:rPr>
              <a:t>	111=v: 01101001 0.00000</a:t>
            </a:r>
          </a:p>
          <a:p>
            <a:pPr>
              <a:buNone/>
            </a:pPr>
            <a:r>
              <a:rPr lang="pl-PL" sz="1400" dirty="0" smtClean="0">
                <a:latin typeface="Courier New" pitchFamily="49" charset="0"/>
                <a:cs typeface="Courier New" pitchFamily="49" charset="0"/>
              </a:rPr>
              <a:t>001=u: 0 1 1 1 0 0 0 1 </a:t>
            </a:r>
          </a:p>
          <a:p>
            <a:pPr>
              <a:buNone/>
            </a:pPr>
            <a:r>
              <a:rPr lang="en-US" sz="1400" dirty="0" smtClean="0">
                <a:latin typeface="Courier New" pitchFamily="49" charset="0"/>
                <a:cs typeface="Courier New" pitchFamily="49" charset="0"/>
              </a:rPr>
              <a:t>	000=v: 00000000 0.00000</a:t>
            </a:r>
          </a:p>
          <a:p>
            <a:pPr>
              <a:buNone/>
            </a:pPr>
            <a:r>
              <a:rPr lang="en-US" sz="1400" dirty="0" smtClean="0">
                <a:latin typeface="Courier New" pitchFamily="49" charset="0"/>
                <a:cs typeface="Courier New" pitchFamily="49" charset="0"/>
              </a:rPr>
              <a:t>	001=v: 01010101 0.50000</a:t>
            </a:r>
          </a:p>
          <a:p>
            <a:pPr>
              <a:buNone/>
            </a:pPr>
            <a:r>
              <a:rPr lang="en-US" sz="1400" dirty="0" smtClean="0">
                <a:latin typeface="Courier New" pitchFamily="49" charset="0"/>
                <a:cs typeface="Courier New" pitchFamily="49" charset="0"/>
              </a:rPr>
              <a:t>	010=v: 00110011 0.50000</a:t>
            </a:r>
          </a:p>
          <a:p>
            <a:pPr>
              <a:buNone/>
            </a:pPr>
            <a:r>
              <a:rPr lang="en-US" sz="1400" dirty="0" smtClean="0">
                <a:latin typeface="Courier New" pitchFamily="49" charset="0"/>
                <a:cs typeface="Courier New" pitchFamily="49" charset="0"/>
              </a:rPr>
              <a:t>	011=v: 01100110 0.00000</a:t>
            </a:r>
          </a:p>
          <a:p>
            <a:pPr>
              <a:buNone/>
            </a:pPr>
            <a:r>
              <a:rPr lang="en-US" sz="1400" dirty="0" smtClean="0">
                <a:latin typeface="Courier New" pitchFamily="49" charset="0"/>
                <a:cs typeface="Courier New" pitchFamily="49" charset="0"/>
              </a:rPr>
              <a:t>	100=v: 00001111-0.50000</a:t>
            </a:r>
          </a:p>
          <a:p>
            <a:pPr>
              <a:buNone/>
            </a:pPr>
            <a:r>
              <a:rPr lang="en-US" sz="1400" dirty="0" smtClean="0">
                <a:latin typeface="Courier New" pitchFamily="49" charset="0"/>
                <a:cs typeface="Courier New" pitchFamily="49" charset="0"/>
              </a:rPr>
              <a:t>	101=v: 01011010 0.00000</a:t>
            </a:r>
          </a:p>
          <a:p>
            <a:pPr>
              <a:buNone/>
            </a:pPr>
            <a:r>
              <a:rPr lang="en-US" sz="1400" dirty="0" smtClean="0">
                <a:latin typeface="Courier New" pitchFamily="49" charset="0"/>
                <a:cs typeface="Courier New" pitchFamily="49" charset="0"/>
              </a:rPr>
              <a:t>	110=v: 00111100 0.00000</a:t>
            </a:r>
          </a:p>
          <a:p>
            <a:pPr>
              <a:buNone/>
            </a:pPr>
            <a:r>
              <a:rPr lang="en-US" sz="1400" dirty="0" smtClean="0">
                <a:latin typeface="Courier New" pitchFamily="49" charset="0"/>
                <a:cs typeface="Courier New" pitchFamily="49" charset="0"/>
              </a:rPr>
              <a:t>	111=v: 01101001 0.50000</a:t>
            </a:r>
          </a:p>
          <a:p>
            <a:pPr>
              <a:buNone/>
            </a:pPr>
            <a:endParaRPr lang="en-US" sz="14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79</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Example Correlation Matrix for </a:t>
            </a:r>
            <a:r>
              <a:rPr lang="en-US" sz="3600" dirty="0" smtClean="0">
                <a:latin typeface="Math1Mono"/>
              </a:rPr>
              <a:t>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
        <p:nvSpPr>
          <p:cNvPr id="8" name="Content Placeholder 7"/>
          <p:cNvSpPr>
            <a:spLocks noGrp="1"/>
          </p:cNvSpPr>
          <p:nvPr>
            <p:ph idx="1"/>
          </p:nvPr>
        </p:nvSpPr>
        <p:spPr>
          <a:xfrm>
            <a:off x="304800" y="990600"/>
            <a:ext cx="8458200" cy="4876800"/>
          </a:xfrm>
        </p:spPr>
        <p:txBody>
          <a:bodyPr/>
          <a:lstStyle/>
          <a:p>
            <a:pPr>
              <a:buNone/>
            </a:pPr>
            <a:r>
              <a:rPr lang="en-US" sz="1400" dirty="0" smtClean="0">
                <a:latin typeface="Courier New" pitchFamily="49" charset="0"/>
                <a:cs typeface="Courier New" pitchFamily="49" charset="0"/>
              </a:rPr>
              <a:t>Calculate Correlation matrix of 3 bit Boolean transform: 0 1 5 3 4 2 6 7 </a:t>
            </a:r>
          </a:p>
          <a:p>
            <a:pPr>
              <a:buNone/>
            </a:pPr>
            <a:endParaRPr lang="en-US" sz="1400" dirty="0" smtClean="0">
              <a:latin typeface="Courier New" pitchFamily="49" charset="0"/>
              <a:cs typeface="Courier New" pitchFamily="49" charset="0"/>
            </a:endParaRPr>
          </a:p>
          <a:p>
            <a:pPr>
              <a:buNone/>
            </a:pPr>
            <a:r>
              <a:rPr lang="pl-PL" sz="1400" dirty="0" smtClean="0">
                <a:latin typeface="Courier New" pitchFamily="49" charset="0"/>
                <a:cs typeface="Courier New" pitchFamily="49" charset="0"/>
              </a:rPr>
              <a:t>010=u: 0 0 0 1 0 1 1 1 </a:t>
            </a:r>
          </a:p>
          <a:p>
            <a:pPr>
              <a:buNone/>
            </a:pPr>
            <a:r>
              <a:rPr lang="en-US" sz="1400" dirty="0" smtClean="0">
                <a:latin typeface="Courier New" pitchFamily="49" charset="0"/>
                <a:cs typeface="Courier New" pitchFamily="49" charset="0"/>
              </a:rPr>
              <a:t>	000=v: 00000000 0.00000</a:t>
            </a:r>
          </a:p>
          <a:p>
            <a:pPr>
              <a:buNone/>
            </a:pPr>
            <a:r>
              <a:rPr lang="en-US" sz="1400" dirty="0" smtClean="0">
                <a:latin typeface="Courier New" pitchFamily="49" charset="0"/>
                <a:cs typeface="Courier New" pitchFamily="49" charset="0"/>
              </a:rPr>
              <a:t>	001=v: 01010101 0.50000</a:t>
            </a:r>
          </a:p>
          <a:p>
            <a:pPr>
              <a:buNone/>
            </a:pPr>
            <a:r>
              <a:rPr lang="en-US" sz="1400" dirty="0" smtClean="0">
                <a:latin typeface="Courier New" pitchFamily="49" charset="0"/>
                <a:cs typeface="Courier New" pitchFamily="49" charset="0"/>
              </a:rPr>
              <a:t>	010=v: 00110011 0.50000</a:t>
            </a:r>
          </a:p>
          <a:p>
            <a:pPr>
              <a:buNone/>
            </a:pPr>
            <a:r>
              <a:rPr lang="en-US" sz="1400" dirty="0" smtClean="0">
                <a:latin typeface="Courier New" pitchFamily="49" charset="0"/>
                <a:cs typeface="Courier New" pitchFamily="49" charset="0"/>
              </a:rPr>
              <a:t>	011=v: 01100110 0.00000</a:t>
            </a:r>
          </a:p>
          <a:p>
            <a:pPr>
              <a:buNone/>
            </a:pPr>
            <a:r>
              <a:rPr lang="en-US" sz="1400" dirty="0" smtClean="0">
                <a:latin typeface="Courier New" pitchFamily="49" charset="0"/>
                <a:cs typeface="Courier New" pitchFamily="49" charset="0"/>
              </a:rPr>
              <a:t>	100=v: 00001111 0.50000</a:t>
            </a:r>
          </a:p>
          <a:p>
            <a:pPr>
              <a:buNone/>
            </a:pPr>
            <a:r>
              <a:rPr lang="en-US" sz="1400" dirty="0" smtClean="0">
                <a:latin typeface="Courier New" pitchFamily="49" charset="0"/>
                <a:cs typeface="Courier New" pitchFamily="49" charset="0"/>
              </a:rPr>
              <a:t>	101=v: 01011010 0.00000</a:t>
            </a:r>
          </a:p>
          <a:p>
            <a:pPr>
              <a:buNone/>
            </a:pPr>
            <a:r>
              <a:rPr lang="en-US" sz="1400" dirty="0" smtClean="0">
                <a:latin typeface="Courier New" pitchFamily="49" charset="0"/>
                <a:cs typeface="Courier New" pitchFamily="49" charset="0"/>
              </a:rPr>
              <a:t>	110=v: 00111100 0.00000</a:t>
            </a:r>
          </a:p>
          <a:p>
            <a:pPr>
              <a:buNone/>
            </a:pPr>
            <a:r>
              <a:rPr lang="en-US" sz="1400" dirty="0" smtClean="0">
                <a:latin typeface="Courier New" pitchFamily="49" charset="0"/>
                <a:cs typeface="Courier New" pitchFamily="49" charset="0"/>
              </a:rPr>
              <a:t>	111=v: 01101001-0.50000</a:t>
            </a:r>
          </a:p>
          <a:p>
            <a:pPr>
              <a:buNone/>
            </a:pPr>
            <a:r>
              <a:rPr lang="pl-PL" sz="1400" dirty="0" smtClean="0">
                <a:latin typeface="Courier New" pitchFamily="49" charset="0"/>
                <a:cs typeface="Courier New" pitchFamily="49" charset="0"/>
              </a:rPr>
              <a:t>011=u: 0 1 1 0 0 1 1 0 </a:t>
            </a:r>
          </a:p>
          <a:p>
            <a:pPr>
              <a:buNone/>
            </a:pPr>
            <a:r>
              <a:rPr lang="en-US" sz="1400" dirty="0" smtClean="0">
                <a:latin typeface="Courier New" pitchFamily="49" charset="0"/>
                <a:cs typeface="Courier New" pitchFamily="49" charset="0"/>
              </a:rPr>
              <a:t>	000=v: 00000000 0.00000</a:t>
            </a:r>
          </a:p>
          <a:p>
            <a:pPr>
              <a:buNone/>
            </a:pPr>
            <a:r>
              <a:rPr lang="en-US" sz="1400" dirty="0" smtClean="0">
                <a:latin typeface="Courier New" pitchFamily="49" charset="0"/>
                <a:cs typeface="Courier New" pitchFamily="49" charset="0"/>
              </a:rPr>
              <a:t>	001=v: 01010101 0.00000</a:t>
            </a:r>
          </a:p>
          <a:p>
            <a:pPr>
              <a:buNone/>
            </a:pPr>
            <a:r>
              <a:rPr lang="en-US" sz="1400" dirty="0" smtClean="0">
                <a:latin typeface="Courier New" pitchFamily="49" charset="0"/>
                <a:cs typeface="Courier New" pitchFamily="49" charset="0"/>
              </a:rPr>
              <a:t>	010=v: 00110011 0.00000</a:t>
            </a:r>
          </a:p>
          <a:p>
            <a:pPr>
              <a:buNone/>
            </a:pPr>
            <a:r>
              <a:rPr lang="en-US" sz="1400" dirty="0" smtClean="0">
                <a:latin typeface="Courier New" pitchFamily="49" charset="0"/>
                <a:cs typeface="Courier New" pitchFamily="49" charset="0"/>
              </a:rPr>
              <a:t>	011=v: 01100110 1.00000</a:t>
            </a:r>
          </a:p>
          <a:p>
            <a:pPr>
              <a:buNone/>
            </a:pPr>
            <a:r>
              <a:rPr lang="en-US" sz="1400" dirty="0" smtClean="0">
                <a:latin typeface="Courier New" pitchFamily="49" charset="0"/>
                <a:cs typeface="Courier New" pitchFamily="49" charset="0"/>
              </a:rPr>
              <a:t>	100=v: 00001111 0.00000</a:t>
            </a:r>
          </a:p>
          <a:p>
            <a:pPr>
              <a:buNone/>
            </a:pPr>
            <a:r>
              <a:rPr lang="en-US" sz="1400" dirty="0" smtClean="0">
                <a:latin typeface="Courier New" pitchFamily="49" charset="0"/>
                <a:cs typeface="Courier New" pitchFamily="49" charset="0"/>
              </a:rPr>
              <a:t>	101=v: 01011010 0.00000</a:t>
            </a:r>
          </a:p>
          <a:p>
            <a:pPr>
              <a:buNone/>
            </a:pPr>
            <a:r>
              <a:rPr lang="en-US" sz="1400" dirty="0" smtClean="0">
                <a:latin typeface="Courier New" pitchFamily="49" charset="0"/>
                <a:cs typeface="Courier New" pitchFamily="49" charset="0"/>
              </a:rPr>
              <a:t>	110=v: 00111100 0.00000</a:t>
            </a:r>
          </a:p>
          <a:p>
            <a:pPr>
              <a:buNone/>
            </a:pPr>
            <a:r>
              <a:rPr lang="en-US" sz="1400" dirty="0" smtClean="0">
                <a:latin typeface="Courier New" pitchFamily="49" charset="0"/>
                <a:cs typeface="Courier New" pitchFamily="49" charset="0"/>
              </a:rPr>
              <a:t>	111=v: 01101001 0.00000</a:t>
            </a:r>
          </a:p>
          <a:p>
            <a:pPr>
              <a:buNone/>
            </a:pPr>
            <a:endParaRPr lang="en-US" sz="1400" dirty="0" smtClean="0">
              <a:latin typeface="Courier New" pitchFamily="49" charset="0"/>
              <a:cs typeface="Courier New" pitchFamily="49" charset="0"/>
            </a:endParaRPr>
          </a:p>
          <a:p>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JLM 20101208</a:t>
            </a:r>
            <a:endParaRPr lang="en-US"/>
          </a:p>
        </p:txBody>
      </p:sp>
      <p:sp>
        <p:nvSpPr>
          <p:cNvPr id="6" name="Slide Number Placeholder 5"/>
          <p:cNvSpPr>
            <a:spLocks noGrp="1"/>
          </p:cNvSpPr>
          <p:nvPr>
            <p:ph type="sldNum" sz="quarter" idx="12"/>
          </p:nvPr>
        </p:nvSpPr>
        <p:spPr/>
        <p:txBody>
          <a:bodyPr/>
          <a:lstStyle/>
          <a:p>
            <a:pPr>
              <a:defRPr/>
            </a:pPr>
            <a:fld id="{CE5DE7B3-1F50-470B-8AE9-FA6E5EDBFFA8}" type="slidenum">
              <a:rPr lang="en-US"/>
              <a:pPr>
                <a:defRPr/>
              </a:pPr>
              <a:t>8</a:t>
            </a:fld>
            <a:endParaRPr lang="en-US"/>
          </a:p>
        </p:txBody>
      </p:sp>
      <p:sp>
        <p:nvSpPr>
          <p:cNvPr id="263172" name="Rectangle 2"/>
          <p:cNvSpPr>
            <a:spLocks noGrp="1" noChangeArrowheads="1"/>
          </p:cNvSpPr>
          <p:nvPr>
            <p:ph type="title"/>
          </p:nvPr>
        </p:nvSpPr>
        <p:spPr>
          <a:xfrm>
            <a:off x="685800" y="228600"/>
            <a:ext cx="7772400" cy="762000"/>
          </a:xfrm>
        </p:spPr>
        <p:txBody>
          <a:bodyPr/>
          <a:lstStyle/>
          <a:p>
            <a:r>
              <a:rPr lang="en-US" sz="3600" dirty="0" smtClean="0"/>
              <a:t>Division Algorithm for many variables</a:t>
            </a:r>
          </a:p>
        </p:txBody>
      </p:sp>
      <p:sp>
        <p:nvSpPr>
          <p:cNvPr id="263173" name="Rectangle 3"/>
          <p:cNvSpPr>
            <a:spLocks noGrp="1" noChangeArrowheads="1"/>
          </p:cNvSpPr>
          <p:nvPr>
            <p:ph type="body" idx="1"/>
          </p:nvPr>
        </p:nvSpPr>
        <p:spPr>
          <a:xfrm>
            <a:off x="381000" y="1371600"/>
            <a:ext cx="8305800" cy="4572000"/>
          </a:xfrm>
        </p:spPr>
        <p:txBody>
          <a:bodyPr/>
          <a:lstStyle/>
          <a:p>
            <a:r>
              <a:rPr lang="en-US" sz="2400" dirty="0" smtClean="0"/>
              <a:t>Division Algorithm analogous to a(x)=b(x)q(x)+r(x) in </a:t>
            </a:r>
            <a:r>
              <a:rPr lang="en-US" sz="2400" dirty="0" err="1" smtClean="0"/>
              <a:t>univariate</a:t>
            </a:r>
            <a:r>
              <a:rPr lang="en-US" sz="2400" dirty="0" smtClean="0"/>
              <a:t> case but degree is inadequate.</a:t>
            </a:r>
          </a:p>
          <a:p>
            <a:r>
              <a:rPr lang="en-US" sz="2400" dirty="0" smtClean="0"/>
              <a:t>Fix a monomial order </a:t>
            </a:r>
            <a:r>
              <a:rPr lang="en-US" sz="2400" dirty="0" smtClean="0">
                <a:latin typeface="Math1Mono"/>
              </a:rPr>
              <a:t>≦</a:t>
            </a:r>
            <a:r>
              <a:rPr lang="en-US" sz="2400" dirty="0" smtClean="0">
                <a:latin typeface="Math1"/>
              </a:rPr>
              <a:t> </a:t>
            </a:r>
            <a:r>
              <a:rPr lang="en-US" sz="2400" dirty="0" smtClean="0"/>
              <a:t>for terms in x</a:t>
            </a:r>
            <a:r>
              <a:rPr lang="en-US" sz="2400" baseline="-25000" dirty="0" smtClean="0"/>
              <a:t>1</a:t>
            </a:r>
            <a:r>
              <a:rPr lang="en-US" sz="2400" dirty="0" smtClean="0"/>
              <a:t>, x</a:t>
            </a:r>
            <a:r>
              <a:rPr lang="en-US" sz="2400" baseline="-25000" dirty="0" smtClean="0"/>
              <a:t>2</a:t>
            </a:r>
            <a:r>
              <a:rPr lang="en-US" sz="2400" dirty="0" smtClean="0"/>
              <a:t>, …, </a:t>
            </a:r>
            <a:r>
              <a:rPr lang="en-US" sz="2400" dirty="0" err="1" smtClean="0"/>
              <a:t>x</a:t>
            </a:r>
            <a:r>
              <a:rPr lang="en-US" sz="2400" baseline="-25000" dirty="0" err="1" smtClean="0"/>
              <a:t>n</a:t>
            </a:r>
            <a:r>
              <a:rPr lang="en-US" sz="2400" dirty="0" smtClean="0"/>
              <a:t>.   Example: Lex order </a:t>
            </a:r>
            <a:r>
              <a:rPr lang="en-US" sz="2400" b="1" dirty="0" smtClean="0">
                <a:latin typeface="Math1" pitchFamily="2" charset="2"/>
              </a:rPr>
              <a:t>a</a:t>
            </a:r>
            <a:r>
              <a:rPr lang="en-US" sz="2400" dirty="0" smtClean="0"/>
              <a:t>=(</a:t>
            </a:r>
            <a:r>
              <a:rPr lang="en-US" sz="2400" dirty="0" smtClean="0">
                <a:latin typeface="Math1" pitchFamily="2" charset="2"/>
              </a:rPr>
              <a:t>a</a:t>
            </a:r>
            <a:r>
              <a:rPr lang="en-US" sz="2400" baseline="-25000" dirty="0" smtClean="0"/>
              <a:t>1</a:t>
            </a:r>
            <a:r>
              <a:rPr lang="en-US" sz="2400" dirty="0" smtClean="0"/>
              <a:t>,…,</a:t>
            </a:r>
            <a:r>
              <a:rPr lang="en-US" sz="2400" dirty="0" smtClean="0">
                <a:latin typeface="Math1" pitchFamily="2" charset="2"/>
              </a:rPr>
              <a:t>a</a:t>
            </a:r>
            <a:r>
              <a:rPr lang="en-US" sz="2400" baseline="-25000" dirty="0" smtClean="0"/>
              <a:t>n</a:t>
            </a:r>
            <a:r>
              <a:rPr lang="en-US" sz="2400" dirty="0" smtClean="0"/>
              <a:t>),</a:t>
            </a:r>
            <a:r>
              <a:rPr lang="en-US" sz="2400" b="1" dirty="0" smtClean="0"/>
              <a:t> </a:t>
            </a:r>
            <a:r>
              <a:rPr lang="en-US" sz="2400" b="1" dirty="0" smtClean="0">
                <a:latin typeface="Math1" pitchFamily="2" charset="2"/>
              </a:rPr>
              <a:t>b</a:t>
            </a:r>
            <a:r>
              <a:rPr lang="en-US" sz="2400" dirty="0" smtClean="0"/>
              <a:t>=(</a:t>
            </a:r>
            <a:r>
              <a:rPr lang="en-US" sz="2400" dirty="0" smtClean="0">
                <a:latin typeface="Math1" pitchFamily="2" charset="2"/>
              </a:rPr>
              <a:t>b</a:t>
            </a:r>
            <a:r>
              <a:rPr lang="en-US" sz="2400" baseline="-25000" dirty="0" smtClean="0"/>
              <a:t>1</a:t>
            </a:r>
            <a:r>
              <a:rPr lang="en-US" sz="2400" dirty="0" smtClean="0"/>
              <a:t>,…,</a:t>
            </a:r>
            <a:r>
              <a:rPr lang="en-US" sz="2400" dirty="0" err="1" smtClean="0">
                <a:latin typeface="Math1" pitchFamily="2" charset="2"/>
              </a:rPr>
              <a:t>b</a:t>
            </a:r>
            <a:r>
              <a:rPr lang="en-US" sz="2400" baseline="-25000" dirty="0" err="1" smtClean="0"/>
              <a:t>n</a:t>
            </a:r>
            <a:r>
              <a:rPr lang="en-US" sz="2400" dirty="0" smtClean="0"/>
              <a:t>), </a:t>
            </a:r>
            <a:r>
              <a:rPr lang="en-US" sz="2400" b="1" dirty="0" err="1" smtClean="0"/>
              <a:t>x</a:t>
            </a:r>
            <a:r>
              <a:rPr lang="en-US" sz="2400" b="1" baseline="30000" dirty="0" err="1" smtClean="0">
                <a:latin typeface="Math1" pitchFamily="2" charset="2"/>
              </a:rPr>
              <a:t>a</a:t>
            </a:r>
            <a:r>
              <a:rPr lang="en-US" sz="2400" b="1" dirty="0" err="1" smtClean="0"/>
              <a:t>x</a:t>
            </a:r>
            <a:r>
              <a:rPr lang="en-US" sz="2400" b="1" baseline="30000" dirty="0" err="1" smtClean="0">
                <a:latin typeface="Math1" pitchFamily="2" charset="2"/>
              </a:rPr>
              <a:t>b</a:t>
            </a:r>
            <a:r>
              <a:rPr lang="en-US" sz="2400" dirty="0" smtClean="0"/>
              <a:t> </a:t>
            </a:r>
            <a:r>
              <a:rPr lang="en-US" sz="2400" dirty="0" err="1" smtClean="0"/>
              <a:t>iff</a:t>
            </a:r>
            <a:r>
              <a:rPr lang="en-US" sz="2400" dirty="0" smtClean="0"/>
              <a:t> leading term of </a:t>
            </a:r>
            <a:r>
              <a:rPr lang="en-US" sz="2400" b="1" dirty="0" smtClean="0">
                <a:latin typeface="Math1" pitchFamily="2" charset="2"/>
              </a:rPr>
              <a:t>a</a:t>
            </a:r>
            <a:r>
              <a:rPr lang="en-US" sz="2400" dirty="0" smtClean="0"/>
              <a:t>–</a:t>
            </a:r>
            <a:r>
              <a:rPr lang="en-US" sz="2400" b="1" dirty="0" smtClean="0">
                <a:latin typeface="Math1" pitchFamily="2" charset="2"/>
              </a:rPr>
              <a:t>b</a:t>
            </a:r>
            <a:r>
              <a:rPr lang="en-US" sz="2400" dirty="0" smtClean="0"/>
              <a:t> is positive.</a:t>
            </a:r>
          </a:p>
          <a:p>
            <a:endParaRPr lang="en-US" sz="2400" dirty="0" smtClean="0"/>
          </a:p>
          <a:p>
            <a:r>
              <a:rPr lang="en-US" sz="2400" dirty="0" smtClean="0"/>
              <a:t>Order relation must have the following two properties:</a:t>
            </a:r>
          </a:p>
          <a:p>
            <a:pPr marL="857250" lvl="1" indent="-457200">
              <a:buFont typeface="+mj-lt"/>
              <a:buAutoNum type="arabicPeriod"/>
            </a:pPr>
            <a:r>
              <a:rPr lang="en-US" sz="2400" dirty="0" smtClean="0"/>
              <a:t>If </a:t>
            </a:r>
            <a:r>
              <a:rPr lang="en-US" sz="2400" b="1" dirty="0" smtClean="0"/>
              <a:t>x</a:t>
            </a:r>
            <a:r>
              <a:rPr lang="en-US" sz="2400" b="1" baseline="30000" dirty="0" smtClean="0">
                <a:latin typeface="Math1" pitchFamily="2" charset="2"/>
              </a:rPr>
              <a:t>a</a:t>
            </a:r>
            <a:r>
              <a:rPr lang="en-US" sz="2400" dirty="0" smtClean="0">
                <a:latin typeface="Math1Mono"/>
              </a:rPr>
              <a:t>³</a:t>
            </a:r>
            <a:r>
              <a:rPr lang="en-US" sz="2400" b="1" dirty="0" smtClean="0"/>
              <a:t>x</a:t>
            </a:r>
            <a:r>
              <a:rPr lang="en-US" sz="2400" b="1" baseline="30000" dirty="0" smtClean="0">
                <a:latin typeface="Math1" pitchFamily="2" charset="2"/>
              </a:rPr>
              <a:t>b</a:t>
            </a:r>
            <a:r>
              <a:rPr lang="en-US" sz="2400" dirty="0" smtClean="0"/>
              <a:t> then </a:t>
            </a:r>
            <a:r>
              <a:rPr lang="en-US" sz="2400" b="1" dirty="0" smtClean="0"/>
              <a:t>x</a:t>
            </a:r>
            <a:r>
              <a:rPr lang="en-US" sz="2400" b="1" baseline="30000" dirty="0" smtClean="0">
                <a:latin typeface="Math1" pitchFamily="2" charset="2"/>
              </a:rPr>
              <a:t>g</a:t>
            </a:r>
            <a:r>
              <a:rPr lang="en-US" sz="2400" b="1" dirty="0" smtClean="0"/>
              <a:t>x</a:t>
            </a:r>
            <a:r>
              <a:rPr lang="en-US" sz="2400" b="1" baseline="30000" dirty="0" smtClean="0">
                <a:latin typeface="Math1" pitchFamily="2" charset="2"/>
              </a:rPr>
              <a:t>a</a:t>
            </a:r>
            <a:r>
              <a:rPr lang="en-US" sz="2400" dirty="0" smtClean="0">
                <a:latin typeface="Math1Mono"/>
              </a:rPr>
              <a:t>³</a:t>
            </a:r>
            <a:r>
              <a:rPr lang="en-US" sz="2400" b="1" dirty="0" smtClean="0"/>
              <a:t>x</a:t>
            </a:r>
            <a:r>
              <a:rPr lang="en-US" sz="2400" b="1" baseline="30000" dirty="0" smtClean="0">
                <a:latin typeface="Math1" pitchFamily="2" charset="2"/>
              </a:rPr>
              <a:t>g</a:t>
            </a:r>
            <a:r>
              <a:rPr lang="en-US" sz="2400" b="1" dirty="0" smtClean="0"/>
              <a:t>x</a:t>
            </a:r>
            <a:r>
              <a:rPr lang="en-US" sz="2400" b="1" baseline="30000" dirty="0" smtClean="0">
                <a:latin typeface="Math1" pitchFamily="2" charset="2"/>
              </a:rPr>
              <a:t>b</a:t>
            </a:r>
            <a:r>
              <a:rPr lang="en-US" sz="2400" dirty="0" smtClean="0"/>
              <a:t>.</a:t>
            </a:r>
          </a:p>
          <a:p>
            <a:pPr marL="857250" lvl="1" indent="-457200">
              <a:buFont typeface="+mj-lt"/>
              <a:buAutoNum type="arabicPeriod"/>
            </a:pPr>
            <a:r>
              <a:rPr lang="en-US" sz="2400" dirty="0" smtClean="0"/>
              <a:t>The set of orders has a minimal element.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80</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Example Correlation Matrix for </a:t>
            </a:r>
            <a:r>
              <a:rPr lang="en-US" sz="3600" dirty="0" smtClean="0">
                <a:latin typeface="Math1Mono"/>
              </a:rPr>
              <a:t>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
        <p:nvSpPr>
          <p:cNvPr id="8" name="Content Placeholder 7"/>
          <p:cNvSpPr>
            <a:spLocks noGrp="1"/>
          </p:cNvSpPr>
          <p:nvPr>
            <p:ph idx="1"/>
          </p:nvPr>
        </p:nvSpPr>
        <p:spPr>
          <a:xfrm>
            <a:off x="304800" y="990600"/>
            <a:ext cx="8458200" cy="4876800"/>
          </a:xfrm>
        </p:spPr>
        <p:txBody>
          <a:bodyPr/>
          <a:lstStyle/>
          <a:p>
            <a:pPr>
              <a:buNone/>
            </a:pPr>
            <a:r>
              <a:rPr lang="en-US" sz="1400" dirty="0" smtClean="0">
                <a:latin typeface="Courier New" pitchFamily="49" charset="0"/>
                <a:cs typeface="Courier New" pitchFamily="49" charset="0"/>
              </a:rPr>
              <a:t>Calculate Correlation matrix of 3 bit Boolean transform: 0 1 5 3 4 2 6 7 </a:t>
            </a:r>
          </a:p>
          <a:p>
            <a:pPr>
              <a:buNone/>
            </a:pPr>
            <a:endParaRPr lang="en-US" sz="1400" dirty="0" smtClean="0">
              <a:latin typeface="Courier New" pitchFamily="49" charset="0"/>
              <a:cs typeface="Courier New" pitchFamily="49" charset="0"/>
            </a:endParaRPr>
          </a:p>
          <a:p>
            <a:pPr>
              <a:buNone/>
            </a:pPr>
            <a:r>
              <a:rPr lang="pl-PL" sz="1400" dirty="0" smtClean="0">
                <a:latin typeface="Courier New" pitchFamily="49" charset="0"/>
                <a:cs typeface="Courier New" pitchFamily="49" charset="0"/>
              </a:rPr>
              <a:t>100=u: 0 0 1 0 1 0 1 1 </a:t>
            </a:r>
          </a:p>
          <a:p>
            <a:pPr>
              <a:buNone/>
            </a:pPr>
            <a:r>
              <a:rPr lang="en-US" sz="1400" dirty="0" smtClean="0">
                <a:latin typeface="Courier New" pitchFamily="49" charset="0"/>
                <a:cs typeface="Courier New" pitchFamily="49" charset="0"/>
              </a:rPr>
              <a:t>	000=v: 00000000 0.00000</a:t>
            </a:r>
          </a:p>
          <a:p>
            <a:pPr>
              <a:buNone/>
            </a:pPr>
            <a:r>
              <a:rPr lang="en-US" sz="1400" dirty="0" smtClean="0">
                <a:latin typeface="Courier New" pitchFamily="49" charset="0"/>
                <a:cs typeface="Courier New" pitchFamily="49" charset="0"/>
              </a:rPr>
              <a:t>	001=v: 01010101-0.50000</a:t>
            </a:r>
          </a:p>
          <a:p>
            <a:pPr>
              <a:buNone/>
            </a:pPr>
            <a:r>
              <a:rPr lang="en-US" sz="1400" dirty="0" smtClean="0">
                <a:latin typeface="Courier New" pitchFamily="49" charset="0"/>
                <a:cs typeface="Courier New" pitchFamily="49" charset="0"/>
              </a:rPr>
              <a:t>	010=v: 00110011 0.50000</a:t>
            </a:r>
          </a:p>
          <a:p>
            <a:pPr>
              <a:buNone/>
            </a:pPr>
            <a:r>
              <a:rPr lang="en-US" sz="1400" dirty="0" smtClean="0">
                <a:latin typeface="Courier New" pitchFamily="49" charset="0"/>
                <a:cs typeface="Courier New" pitchFamily="49" charset="0"/>
              </a:rPr>
              <a:t>	011=v: 01100110 0.00000</a:t>
            </a:r>
          </a:p>
          <a:p>
            <a:pPr>
              <a:buNone/>
            </a:pPr>
            <a:r>
              <a:rPr lang="en-US" sz="1400" dirty="0" smtClean="0">
                <a:latin typeface="Courier New" pitchFamily="49" charset="0"/>
                <a:cs typeface="Courier New" pitchFamily="49" charset="0"/>
              </a:rPr>
              <a:t>	100=v: 00001111 0.50000</a:t>
            </a:r>
          </a:p>
          <a:p>
            <a:pPr>
              <a:buNone/>
            </a:pPr>
            <a:r>
              <a:rPr lang="en-US" sz="1400" dirty="0" smtClean="0">
                <a:latin typeface="Courier New" pitchFamily="49" charset="0"/>
                <a:cs typeface="Courier New" pitchFamily="49" charset="0"/>
              </a:rPr>
              <a:t>	101=v: 01011010 0.00000</a:t>
            </a:r>
          </a:p>
          <a:p>
            <a:pPr>
              <a:buNone/>
            </a:pPr>
            <a:r>
              <a:rPr lang="en-US" sz="1400" dirty="0" smtClean="0">
                <a:latin typeface="Courier New" pitchFamily="49" charset="0"/>
                <a:cs typeface="Courier New" pitchFamily="49" charset="0"/>
              </a:rPr>
              <a:t>	110=v: 00111100 0.00000</a:t>
            </a:r>
          </a:p>
          <a:p>
            <a:pPr>
              <a:buNone/>
            </a:pPr>
            <a:r>
              <a:rPr lang="en-US" sz="1400" dirty="0" smtClean="0">
                <a:latin typeface="Courier New" pitchFamily="49" charset="0"/>
                <a:cs typeface="Courier New" pitchFamily="49" charset="0"/>
              </a:rPr>
              <a:t>	111=v: 01101001 0.50000</a:t>
            </a:r>
          </a:p>
          <a:p>
            <a:pPr>
              <a:buNone/>
            </a:pPr>
            <a:r>
              <a:rPr lang="pl-PL" sz="1400" dirty="0" smtClean="0">
                <a:latin typeface="Courier New" pitchFamily="49" charset="0"/>
                <a:cs typeface="Courier New" pitchFamily="49" charset="0"/>
              </a:rPr>
              <a:t>101=u: 0 1 0 1 1 0 1 0 </a:t>
            </a:r>
          </a:p>
          <a:p>
            <a:pPr>
              <a:buNone/>
            </a:pPr>
            <a:r>
              <a:rPr lang="en-US" sz="1400" dirty="0" smtClean="0">
                <a:latin typeface="Courier New" pitchFamily="49" charset="0"/>
                <a:cs typeface="Courier New" pitchFamily="49" charset="0"/>
              </a:rPr>
              <a:t>	000=v: 00000000 0.00000</a:t>
            </a:r>
          </a:p>
          <a:p>
            <a:pPr>
              <a:buNone/>
            </a:pPr>
            <a:r>
              <a:rPr lang="en-US" sz="1400" dirty="0" smtClean="0">
                <a:latin typeface="Courier New" pitchFamily="49" charset="0"/>
                <a:cs typeface="Courier New" pitchFamily="49" charset="0"/>
              </a:rPr>
              <a:t>	001=v: 01010101 0.00000</a:t>
            </a:r>
          </a:p>
          <a:p>
            <a:pPr>
              <a:buNone/>
            </a:pPr>
            <a:r>
              <a:rPr lang="en-US" sz="1400" dirty="0" smtClean="0">
                <a:latin typeface="Courier New" pitchFamily="49" charset="0"/>
                <a:cs typeface="Courier New" pitchFamily="49" charset="0"/>
              </a:rPr>
              <a:t>	010=v: 00110011 0.00000</a:t>
            </a:r>
          </a:p>
          <a:p>
            <a:pPr>
              <a:buNone/>
            </a:pPr>
            <a:r>
              <a:rPr lang="en-US" sz="1400" dirty="0" smtClean="0">
                <a:latin typeface="Courier New" pitchFamily="49" charset="0"/>
                <a:cs typeface="Courier New" pitchFamily="49" charset="0"/>
              </a:rPr>
              <a:t>	011=v: 01100110 0.00000</a:t>
            </a:r>
          </a:p>
          <a:p>
            <a:pPr>
              <a:buNone/>
            </a:pPr>
            <a:r>
              <a:rPr lang="en-US" sz="1400" dirty="0" smtClean="0">
                <a:latin typeface="Courier New" pitchFamily="49" charset="0"/>
                <a:cs typeface="Courier New" pitchFamily="49" charset="0"/>
              </a:rPr>
              <a:t>	100=v: 00001111 0.00000</a:t>
            </a:r>
          </a:p>
          <a:p>
            <a:pPr>
              <a:buNone/>
            </a:pPr>
            <a:r>
              <a:rPr lang="en-US" sz="1400" dirty="0" smtClean="0">
                <a:latin typeface="Courier New" pitchFamily="49" charset="0"/>
                <a:cs typeface="Courier New" pitchFamily="49" charset="0"/>
              </a:rPr>
              <a:t>	101=v: 01011010 1.00000</a:t>
            </a:r>
          </a:p>
          <a:p>
            <a:pPr>
              <a:buNone/>
            </a:pPr>
            <a:r>
              <a:rPr lang="en-US" sz="1400" dirty="0" smtClean="0">
                <a:latin typeface="Courier New" pitchFamily="49" charset="0"/>
                <a:cs typeface="Courier New" pitchFamily="49" charset="0"/>
              </a:rPr>
              <a:t>	110=v: 00111100 0.00000</a:t>
            </a:r>
          </a:p>
          <a:p>
            <a:pPr>
              <a:buNone/>
            </a:pPr>
            <a:r>
              <a:rPr lang="en-US" sz="1400" dirty="0" smtClean="0">
                <a:latin typeface="Courier New" pitchFamily="49" charset="0"/>
                <a:cs typeface="Courier New" pitchFamily="49" charset="0"/>
              </a:rPr>
              <a:t>	111=v: 01101001 0.00000</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81</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Example Correlation Matrix for </a:t>
            </a:r>
            <a:r>
              <a:rPr lang="en-US" sz="3600" dirty="0" smtClean="0">
                <a:latin typeface="Math1Mono"/>
              </a:rPr>
              <a:t>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
        <p:nvSpPr>
          <p:cNvPr id="8" name="Content Placeholder 7"/>
          <p:cNvSpPr>
            <a:spLocks noGrp="1"/>
          </p:cNvSpPr>
          <p:nvPr>
            <p:ph idx="1"/>
          </p:nvPr>
        </p:nvSpPr>
        <p:spPr>
          <a:xfrm>
            <a:off x="304800" y="990600"/>
            <a:ext cx="8458200" cy="4876800"/>
          </a:xfrm>
        </p:spPr>
        <p:txBody>
          <a:bodyPr/>
          <a:lstStyle/>
          <a:p>
            <a:pPr>
              <a:buNone/>
            </a:pPr>
            <a:r>
              <a:rPr lang="en-US" sz="1400" dirty="0" smtClean="0">
                <a:latin typeface="Courier New" pitchFamily="49" charset="0"/>
                <a:cs typeface="Courier New" pitchFamily="49" charset="0"/>
              </a:rPr>
              <a:t>Calculate Correlation matrix of 3 bit Boolean transform: 0 1 5 3 4 2 6 7 </a:t>
            </a:r>
          </a:p>
          <a:p>
            <a:pPr>
              <a:buNone/>
            </a:pPr>
            <a:endParaRPr lang="en-US" sz="1400" dirty="0" smtClean="0">
              <a:latin typeface="Courier New" pitchFamily="49" charset="0"/>
              <a:cs typeface="Courier New" pitchFamily="49" charset="0"/>
            </a:endParaRPr>
          </a:p>
          <a:p>
            <a:pPr>
              <a:buNone/>
            </a:pPr>
            <a:r>
              <a:rPr lang="pl-PL" sz="1400" dirty="0" smtClean="0">
                <a:latin typeface="Courier New" pitchFamily="49" charset="0"/>
                <a:cs typeface="Courier New" pitchFamily="49" charset="0"/>
              </a:rPr>
              <a:t>110=u: 0 0 1 1 1 1 0 0 </a:t>
            </a:r>
          </a:p>
          <a:p>
            <a:pPr>
              <a:buNone/>
            </a:pPr>
            <a:r>
              <a:rPr lang="en-US" sz="1400" dirty="0" smtClean="0">
                <a:latin typeface="Courier New" pitchFamily="49" charset="0"/>
                <a:cs typeface="Courier New" pitchFamily="49" charset="0"/>
              </a:rPr>
              <a:t>	000=v: 00000000 0.00000</a:t>
            </a:r>
          </a:p>
          <a:p>
            <a:pPr>
              <a:buNone/>
            </a:pPr>
            <a:r>
              <a:rPr lang="en-US" sz="1400" dirty="0" smtClean="0">
                <a:latin typeface="Courier New" pitchFamily="49" charset="0"/>
                <a:cs typeface="Courier New" pitchFamily="49" charset="0"/>
              </a:rPr>
              <a:t>	001=v: 01010101 0.00000</a:t>
            </a:r>
          </a:p>
          <a:p>
            <a:pPr>
              <a:buNone/>
            </a:pPr>
            <a:r>
              <a:rPr lang="en-US" sz="1400" dirty="0" smtClean="0">
                <a:latin typeface="Courier New" pitchFamily="49" charset="0"/>
                <a:cs typeface="Courier New" pitchFamily="49" charset="0"/>
              </a:rPr>
              <a:t>	010=v: 00110011 0.00000</a:t>
            </a:r>
          </a:p>
          <a:p>
            <a:pPr>
              <a:buNone/>
            </a:pPr>
            <a:r>
              <a:rPr lang="en-US" sz="1400" dirty="0" smtClean="0">
                <a:latin typeface="Courier New" pitchFamily="49" charset="0"/>
                <a:cs typeface="Courier New" pitchFamily="49" charset="0"/>
              </a:rPr>
              <a:t>	011=v: 01100110 0.00000</a:t>
            </a:r>
          </a:p>
          <a:p>
            <a:pPr>
              <a:buNone/>
            </a:pPr>
            <a:r>
              <a:rPr lang="en-US" sz="1400" dirty="0" smtClean="0">
                <a:latin typeface="Courier New" pitchFamily="49" charset="0"/>
                <a:cs typeface="Courier New" pitchFamily="49" charset="0"/>
              </a:rPr>
              <a:t>	100=v: 00001111 0.00000</a:t>
            </a:r>
          </a:p>
          <a:p>
            <a:pPr>
              <a:buNone/>
            </a:pPr>
            <a:r>
              <a:rPr lang="en-US" sz="1400" dirty="0" smtClean="0">
                <a:latin typeface="Courier New" pitchFamily="49" charset="0"/>
                <a:cs typeface="Courier New" pitchFamily="49" charset="0"/>
              </a:rPr>
              <a:t>	101=v: 01011010 0.00000</a:t>
            </a:r>
          </a:p>
          <a:p>
            <a:pPr>
              <a:buNone/>
            </a:pPr>
            <a:r>
              <a:rPr lang="en-US" sz="1400" dirty="0" smtClean="0">
                <a:latin typeface="Courier New" pitchFamily="49" charset="0"/>
                <a:cs typeface="Courier New" pitchFamily="49" charset="0"/>
              </a:rPr>
              <a:t>	110=v: 00111100 1.00000</a:t>
            </a:r>
          </a:p>
          <a:p>
            <a:pPr>
              <a:buNone/>
            </a:pPr>
            <a:r>
              <a:rPr lang="en-US" sz="1400" dirty="0" smtClean="0">
                <a:latin typeface="Courier New" pitchFamily="49" charset="0"/>
                <a:cs typeface="Courier New" pitchFamily="49" charset="0"/>
              </a:rPr>
              <a:t>	111=v: 01101001 0.00000</a:t>
            </a:r>
          </a:p>
          <a:p>
            <a:pPr>
              <a:buNone/>
            </a:pPr>
            <a:r>
              <a:rPr lang="pl-PL" sz="1400" dirty="0" smtClean="0">
                <a:latin typeface="Courier New" pitchFamily="49" charset="0"/>
                <a:cs typeface="Courier New" pitchFamily="49" charset="0"/>
              </a:rPr>
              <a:t>111=u: 0 1 0 0 1 1 0 1 </a:t>
            </a:r>
          </a:p>
          <a:p>
            <a:pPr>
              <a:buNone/>
            </a:pPr>
            <a:r>
              <a:rPr lang="en-US" sz="1400" dirty="0" smtClean="0">
                <a:latin typeface="Courier New" pitchFamily="49" charset="0"/>
                <a:cs typeface="Courier New" pitchFamily="49" charset="0"/>
              </a:rPr>
              <a:t>	000=v: 00000000 0.00000</a:t>
            </a:r>
          </a:p>
          <a:p>
            <a:pPr>
              <a:buNone/>
            </a:pPr>
            <a:r>
              <a:rPr lang="en-US" sz="1400" dirty="0" smtClean="0">
                <a:latin typeface="Courier New" pitchFamily="49" charset="0"/>
                <a:cs typeface="Courier New" pitchFamily="49" charset="0"/>
              </a:rPr>
              <a:t>	001=v: 01010101 0.50000</a:t>
            </a:r>
          </a:p>
          <a:p>
            <a:pPr>
              <a:buNone/>
            </a:pPr>
            <a:r>
              <a:rPr lang="en-US" sz="1400" dirty="0" smtClean="0">
                <a:latin typeface="Courier New" pitchFamily="49" charset="0"/>
                <a:cs typeface="Courier New" pitchFamily="49" charset="0"/>
              </a:rPr>
              <a:t>	010=v: 00110011-0.50000</a:t>
            </a:r>
          </a:p>
          <a:p>
            <a:pPr>
              <a:buNone/>
            </a:pPr>
            <a:r>
              <a:rPr lang="en-US" sz="1400" dirty="0" smtClean="0">
                <a:latin typeface="Courier New" pitchFamily="49" charset="0"/>
                <a:cs typeface="Courier New" pitchFamily="49" charset="0"/>
              </a:rPr>
              <a:t>	011=v: 01100110 0.00000</a:t>
            </a:r>
          </a:p>
          <a:p>
            <a:pPr>
              <a:buNone/>
            </a:pPr>
            <a:r>
              <a:rPr lang="en-US" sz="1400" dirty="0" smtClean="0">
                <a:latin typeface="Courier New" pitchFamily="49" charset="0"/>
                <a:cs typeface="Courier New" pitchFamily="49" charset="0"/>
              </a:rPr>
              <a:t>	100=v: 00001111 0.50000</a:t>
            </a:r>
          </a:p>
          <a:p>
            <a:pPr>
              <a:buNone/>
            </a:pPr>
            <a:r>
              <a:rPr lang="en-US" sz="1400" dirty="0" smtClean="0">
                <a:latin typeface="Courier New" pitchFamily="49" charset="0"/>
                <a:cs typeface="Courier New" pitchFamily="49" charset="0"/>
              </a:rPr>
              <a:t>	101=v: 01011010 0.00000</a:t>
            </a:r>
          </a:p>
          <a:p>
            <a:pPr>
              <a:buNone/>
            </a:pPr>
            <a:r>
              <a:rPr lang="en-US" sz="1400" dirty="0" smtClean="0">
                <a:latin typeface="Courier New" pitchFamily="49" charset="0"/>
                <a:cs typeface="Courier New" pitchFamily="49" charset="0"/>
              </a:rPr>
              <a:t>	110=v: 00111100 0.00000</a:t>
            </a:r>
          </a:p>
          <a:p>
            <a:pPr>
              <a:buNone/>
            </a:pPr>
            <a:r>
              <a:rPr lang="en-US" sz="1400" dirty="0" smtClean="0">
                <a:latin typeface="Courier New" pitchFamily="49" charset="0"/>
                <a:cs typeface="Courier New" pitchFamily="49" charset="0"/>
              </a:rPr>
              <a:t>	111=v: 01101001 0.50000</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82</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Example Correlation Matrix for </a:t>
            </a:r>
            <a:r>
              <a:rPr lang="en-US" sz="3600" dirty="0" smtClean="0">
                <a:latin typeface="Math1Mono"/>
              </a:rPr>
              <a:t>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
        <p:nvSpPr>
          <p:cNvPr id="8" name="Content Placeholder 7"/>
          <p:cNvSpPr>
            <a:spLocks noGrp="1"/>
          </p:cNvSpPr>
          <p:nvPr>
            <p:ph idx="1"/>
          </p:nvPr>
        </p:nvSpPr>
        <p:spPr>
          <a:xfrm>
            <a:off x="381000" y="1524000"/>
            <a:ext cx="8458200" cy="4876800"/>
          </a:xfrm>
        </p:spPr>
        <p:txBody>
          <a:bodyPr/>
          <a:lstStyle/>
          <a:p>
            <a:pPr>
              <a:buNone/>
            </a:pPr>
            <a:r>
              <a:rPr lang="en-US" sz="1400" dirty="0" smtClean="0">
                <a:latin typeface="Courier New" pitchFamily="49" charset="0"/>
                <a:cs typeface="Courier New" pitchFamily="49" charset="0"/>
              </a:rPr>
              <a:t>Calculate Correlation matrix of 3 bit Boolean transform: 0 1 5 3 4 2 6 7 </a:t>
            </a:r>
          </a:p>
          <a:p>
            <a:pPr>
              <a:buNone/>
            </a:pPr>
            <a:endParaRPr lang="en-US" sz="1400" dirty="0" smtClean="0">
              <a:latin typeface="Courier New" pitchFamily="49" charset="0"/>
              <a:cs typeface="Courier New" pitchFamily="49" charset="0"/>
            </a:endParaRPr>
          </a:p>
          <a:p>
            <a:pPr>
              <a:buNone/>
            </a:pPr>
            <a:r>
              <a:rPr lang="en-US" sz="1400" dirty="0" smtClean="0">
                <a:latin typeface="Courier New" pitchFamily="49" charset="0"/>
                <a:cs typeface="Courier New" pitchFamily="49" charset="0"/>
              </a:rPr>
              <a:t>Correlation Matrix (low order first):</a:t>
            </a:r>
          </a:p>
          <a:p>
            <a:pPr>
              <a:buNone/>
            </a:pPr>
            <a:r>
              <a:rPr lang="en-US" sz="1400" dirty="0" smtClean="0">
                <a:latin typeface="Courier New" pitchFamily="49" charset="0"/>
                <a:cs typeface="Courier New" pitchFamily="49" charset="0"/>
              </a:rPr>
              <a:t> 1.000  0.000  0.000  0.000  0.000  0.000  0.000  0.000 </a:t>
            </a:r>
          </a:p>
          <a:p>
            <a:pPr>
              <a:buNone/>
            </a:pPr>
            <a:r>
              <a:rPr lang="en-US" sz="1400" dirty="0" smtClean="0">
                <a:latin typeface="Courier New" pitchFamily="49" charset="0"/>
                <a:cs typeface="Courier New" pitchFamily="49" charset="0"/>
              </a:rPr>
              <a:t> 0.000  0.500  0.500  0.000 -0.500  0.000  0.000  0.500 </a:t>
            </a:r>
          </a:p>
          <a:p>
            <a:pPr>
              <a:buNone/>
            </a:pPr>
            <a:r>
              <a:rPr lang="en-US" sz="1400" dirty="0" smtClean="0">
                <a:latin typeface="Courier New" pitchFamily="49" charset="0"/>
                <a:cs typeface="Courier New" pitchFamily="49" charset="0"/>
              </a:rPr>
              <a:t> 0.000  0.500  0.500  0.000  0.500  0.000  0.000 -0.500 </a:t>
            </a:r>
          </a:p>
          <a:p>
            <a:pPr>
              <a:buNone/>
            </a:pPr>
            <a:r>
              <a:rPr lang="en-US" sz="1400" dirty="0" smtClean="0">
                <a:latin typeface="Courier New" pitchFamily="49" charset="0"/>
                <a:cs typeface="Courier New" pitchFamily="49" charset="0"/>
              </a:rPr>
              <a:t> 0.000  0.000  0.000  1.000  0.000  0.000  0.000  0.000 </a:t>
            </a:r>
          </a:p>
          <a:p>
            <a:pPr>
              <a:buNone/>
            </a:pPr>
            <a:r>
              <a:rPr lang="en-US" sz="1400" dirty="0" smtClean="0">
                <a:latin typeface="Courier New" pitchFamily="49" charset="0"/>
                <a:cs typeface="Courier New" pitchFamily="49" charset="0"/>
              </a:rPr>
              <a:t> 0.000 -0.500  0.500  0.000  0.500  0.000  0.000  0.500 </a:t>
            </a:r>
          </a:p>
          <a:p>
            <a:pPr>
              <a:buNone/>
            </a:pPr>
            <a:r>
              <a:rPr lang="en-US" sz="1400" dirty="0" smtClean="0">
                <a:latin typeface="Courier New" pitchFamily="49" charset="0"/>
                <a:cs typeface="Courier New" pitchFamily="49" charset="0"/>
              </a:rPr>
              <a:t> 0.000  0.000  0.000  0.000  0.000  1.000  0.000  0.000 </a:t>
            </a:r>
          </a:p>
          <a:p>
            <a:pPr>
              <a:buNone/>
            </a:pPr>
            <a:r>
              <a:rPr lang="en-US" sz="1400" dirty="0" smtClean="0">
                <a:latin typeface="Courier New" pitchFamily="49" charset="0"/>
                <a:cs typeface="Courier New" pitchFamily="49" charset="0"/>
              </a:rPr>
              <a:t> 0.000  0.000  0.000  0.000  0.000  0.000  1.000  0.000 </a:t>
            </a:r>
          </a:p>
          <a:p>
            <a:pPr>
              <a:buNone/>
            </a:pPr>
            <a:r>
              <a:rPr lang="en-US" sz="1400" dirty="0" smtClean="0">
                <a:latin typeface="Courier New" pitchFamily="49" charset="0"/>
                <a:cs typeface="Courier New" pitchFamily="49" charset="0"/>
              </a:rPr>
              <a:t> 0.000  0.500 -0.500  0.000  0.500  0.000  0.000  0.500 </a:t>
            </a:r>
          </a:p>
          <a:p>
            <a:endParaRPr lang="en-US"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83</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Multiplying Correlations Matrices</a:t>
            </a:r>
          </a:p>
        </p:txBody>
      </p:sp>
      <p:sp>
        <p:nvSpPr>
          <p:cNvPr id="82949" name="Rectangle 3"/>
          <p:cNvSpPr>
            <a:spLocks noGrp="1" noChangeArrowheads="1"/>
          </p:cNvSpPr>
          <p:nvPr>
            <p:ph type="body" idx="1"/>
          </p:nvPr>
        </p:nvSpPr>
        <p:spPr>
          <a:xfrm>
            <a:off x="457200" y="1219200"/>
            <a:ext cx="8305800" cy="4953000"/>
          </a:xfrm>
        </p:spPr>
        <p:txBody>
          <a:bodyPr/>
          <a:lstStyle/>
          <a:p>
            <a:pPr>
              <a:lnSpc>
                <a:spcPct val="90000"/>
              </a:lnSpc>
            </a:pPr>
            <a:r>
              <a:rPr lang="en-US" sz="2000" i="1" dirty="0" smtClean="0"/>
              <a:t>Theorem: </a:t>
            </a:r>
            <a:r>
              <a:rPr lang="en-US" sz="2000" dirty="0" smtClean="0"/>
              <a:t>C</a:t>
            </a:r>
            <a:r>
              <a:rPr lang="en-US" sz="2000" baseline="30000" dirty="0" smtClean="0"/>
              <a:t>(h)</a:t>
            </a:r>
            <a:r>
              <a:rPr lang="en-US" sz="2000" baseline="-25000" dirty="0" err="1" smtClean="0"/>
              <a:t>u</a:t>
            </a:r>
            <a:r>
              <a:rPr lang="en-US" sz="2000" baseline="-25000" dirty="0" err="1" smtClean="0">
                <a:solidFill>
                  <a:srgbClr val="000000"/>
                </a:solidFill>
                <a:latin typeface="Math1Mono"/>
              </a:rPr>
              <a:t>⊕</a:t>
            </a:r>
            <a:r>
              <a:rPr lang="en-US" sz="2000" baseline="-25000" dirty="0" err="1" smtClean="0"/>
              <a:t>v,x</a:t>
            </a:r>
            <a:r>
              <a:rPr lang="en-US" sz="2000" dirty="0" smtClean="0"/>
              <a:t>= </a:t>
            </a:r>
            <a:r>
              <a:rPr lang="en-US" sz="2000" dirty="0" smtClean="0">
                <a:latin typeface="Math1Mono"/>
              </a:rPr>
              <a:t>∑</a:t>
            </a:r>
            <a:r>
              <a:rPr lang="en-US" sz="2000" baseline="-25000" dirty="0" err="1" smtClean="0"/>
              <a:t>w</a:t>
            </a:r>
            <a:r>
              <a:rPr lang="en-US" sz="2000" dirty="0" err="1" smtClean="0"/>
              <a:t>C</a:t>
            </a:r>
            <a:r>
              <a:rPr lang="en-US" sz="2000" baseline="30000" dirty="0" smtClean="0"/>
              <a:t>(h)</a:t>
            </a:r>
            <a:r>
              <a:rPr lang="en-US" sz="2000" baseline="-25000" dirty="0" err="1" smtClean="0"/>
              <a:t>u,w</a:t>
            </a:r>
            <a:r>
              <a:rPr lang="en-US" sz="2000" baseline="-25000" dirty="0" err="1" smtClean="0">
                <a:solidFill>
                  <a:srgbClr val="000000"/>
                </a:solidFill>
                <a:latin typeface="Math1Mono"/>
              </a:rPr>
              <a:t>⊕</a:t>
            </a:r>
            <a:r>
              <a:rPr lang="en-US" sz="2000" baseline="-25000" dirty="0" err="1" smtClean="0"/>
              <a:t>x</a:t>
            </a:r>
            <a:r>
              <a:rPr lang="en-US" sz="2000" dirty="0" err="1" smtClean="0"/>
              <a:t>C</a:t>
            </a:r>
            <a:r>
              <a:rPr lang="en-US" sz="2000" baseline="30000" dirty="0" smtClean="0"/>
              <a:t>(h)</a:t>
            </a:r>
            <a:r>
              <a:rPr lang="en-US" sz="2000" baseline="-25000" dirty="0" err="1" smtClean="0"/>
              <a:t>v,w</a:t>
            </a:r>
            <a:r>
              <a:rPr lang="en-US" sz="2000" dirty="0" smtClean="0"/>
              <a:t>.  </a:t>
            </a:r>
          </a:p>
          <a:p>
            <a:pPr lvl="1">
              <a:lnSpc>
                <a:spcPct val="90000"/>
              </a:lnSpc>
            </a:pPr>
            <a:r>
              <a:rPr lang="en-US" sz="2000" dirty="0" smtClean="0"/>
              <a:t>Proof:</a:t>
            </a:r>
          </a:p>
          <a:p>
            <a:pPr lvl="2">
              <a:lnSpc>
                <a:spcPct val="90000"/>
              </a:lnSpc>
            </a:pPr>
            <a:r>
              <a:rPr lang="en-US" sz="2000" dirty="0" smtClean="0">
                <a:latin typeface="Lucida Calligraphy" pitchFamily="66" charset="0"/>
              </a:rPr>
              <a:t>W</a:t>
            </a:r>
            <a:r>
              <a:rPr lang="en-US" sz="2000" dirty="0" smtClean="0"/>
              <a:t>((</a:t>
            </a:r>
            <a:r>
              <a:rPr lang="en-US" sz="2000" dirty="0" err="1" smtClean="0"/>
              <a:t>u</a:t>
            </a:r>
            <a:r>
              <a:rPr lang="en-US" sz="2000" dirty="0" err="1" smtClean="0">
                <a:latin typeface="Math1Mono"/>
              </a:rPr>
              <a:t>⊕</a:t>
            </a:r>
            <a:r>
              <a:rPr lang="en-US" sz="2000" dirty="0" err="1" smtClean="0"/>
              <a:t>v</a:t>
            </a:r>
            <a:r>
              <a:rPr lang="en-US" sz="2000" dirty="0" smtClean="0"/>
              <a:t>)</a:t>
            </a:r>
            <a:r>
              <a:rPr lang="en-US" sz="2000" dirty="0" smtClean="0">
                <a:latin typeface="Math1"/>
              </a:rPr>
              <a:t>·</a:t>
            </a:r>
            <a:r>
              <a:rPr lang="en-US" sz="2000" dirty="0" smtClean="0"/>
              <a:t>h(a)) = </a:t>
            </a:r>
            <a:r>
              <a:rPr lang="en-US" sz="2000" dirty="0" smtClean="0">
                <a:latin typeface="Lucida Calligraphy" pitchFamily="66" charset="0"/>
              </a:rPr>
              <a:t>W</a:t>
            </a:r>
            <a:r>
              <a:rPr lang="en-US" sz="2000" dirty="0" smtClean="0"/>
              <a:t>(</a:t>
            </a:r>
            <a:r>
              <a:rPr lang="en-US" sz="2000" dirty="0" err="1" smtClean="0"/>
              <a:t>u</a:t>
            </a:r>
            <a:r>
              <a:rPr lang="en-US" sz="2000" dirty="0" err="1" smtClean="0">
                <a:latin typeface="Math1"/>
              </a:rPr>
              <a:t>·</a:t>
            </a:r>
            <a:r>
              <a:rPr lang="en-US" sz="2000" dirty="0" err="1" smtClean="0"/>
              <a:t>h</a:t>
            </a:r>
            <a:r>
              <a:rPr lang="en-US" sz="2000" dirty="0" smtClean="0"/>
              <a:t>(a))</a:t>
            </a:r>
            <a:r>
              <a:rPr lang="en-US" sz="2000" dirty="0" smtClean="0">
                <a:latin typeface="Math1Mono"/>
              </a:rPr>
              <a:t>⊗</a:t>
            </a:r>
            <a:r>
              <a:rPr lang="en-US" sz="2000" dirty="0" smtClean="0">
                <a:latin typeface="Lucida Calligraphy" pitchFamily="66" charset="0"/>
              </a:rPr>
              <a:t>W</a:t>
            </a:r>
            <a:r>
              <a:rPr lang="en-US" sz="2000" dirty="0" smtClean="0"/>
              <a:t>(</a:t>
            </a:r>
            <a:r>
              <a:rPr lang="en-US" sz="2000" dirty="0" err="1" smtClean="0"/>
              <a:t>v</a:t>
            </a:r>
            <a:r>
              <a:rPr lang="en-US" sz="2000" dirty="0" err="1" smtClean="0">
                <a:latin typeface="Math1"/>
              </a:rPr>
              <a:t>·</a:t>
            </a:r>
            <a:r>
              <a:rPr lang="en-US" sz="2000" dirty="0" err="1" smtClean="0"/>
              <a:t>h</a:t>
            </a:r>
            <a:r>
              <a:rPr lang="en-US" sz="2000" dirty="0" smtClean="0"/>
              <a:t>(a)).</a:t>
            </a:r>
          </a:p>
          <a:p>
            <a:pPr lvl="2">
              <a:lnSpc>
                <a:spcPct val="90000"/>
              </a:lnSpc>
            </a:pPr>
            <a:r>
              <a:rPr lang="en-US" sz="2000" dirty="0" smtClean="0"/>
              <a:t>Note that first transform on right is C</a:t>
            </a:r>
            <a:r>
              <a:rPr lang="en-US" sz="2000" baseline="30000" dirty="0" smtClean="0"/>
              <a:t>(h)</a:t>
            </a:r>
            <a:r>
              <a:rPr lang="en-US" sz="2000" baseline="-25000" dirty="0" err="1" smtClean="0"/>
              <a:t>u,w</a:t>
            </a:r>
            <a:r>
              <a:rPr lang="en-US" sz="2000" dirty="0" smtClean="0"/>
              <a:t> and second is C</a:t>
            </a:r>
            <a:r>
              <a:rPr lang="en-US" sz="2000" baseline="30000" dirty="0" smtClean="0"/>
              <a:t>(h)</a:t>
            </a:r>
            <a:r>
              <a:rPr lang="en-US" sz="2000" baseline="-25000" dirty="0" err="1" smtClean="0"/>
              <a:t>v,w</a:t>
            </a:r>
            <a:r>
              <a:rPr lang="en-US" sz="2000" dirty="0" smtClean="0"/>
              <a:t>.  One consequence is: </a:t>
            </a:r>
            <a:r>
              <a:rPr lang="en-US" sz="2000" dirty="0" err="1" smtClean="0"/>
              <a:t>C</a:t>
            </a:r>
            <a:r>
              <a:rPr lang="en-US" sz="2000" baseline="-25000" dirty="0" err="1" smtClean="0"/>
              <a:t>u</a:t>
            </a:r>
            <a:r>
              <a:rPr lang="en-US" sz="2000" baseline="-25000" dirty="0" err="1" smtClean="0">
                <a:latin typeface="Math1Mono"/>
              </a:rPr>
              <a:t>⊕</a:t>
            </a:r>
            <a:r>
              <a:rPr lang="en-US" sz="2000" baseline="-25000" dirty="0" err="1" smtClean="0"/>
              <a:t>v</a:t>
            </a:r>
            <a:r>
              <a:rPr lang="en-US" sz="2000" baseline="-25000" dirty="0" smtClean="0"/>
              <a:t>, 0</a:t>
            </a:r>
            <a:r>
              <a:rPr lang="en-US" sz="2000" dirty="0" smtClean="0"/>
              <a:t>= </a:t>
            </a:r>
            <a:r>
              <a:rPr lang="en-US" sz="2000" dirty="0" err="1" smtClean="0">
                <a:latin typeface="Math1Mono"/>
              </a:rPr>
              <a:t>S</a:t>
            </a:r>
            <a:r>
              <a:rPr lang="en-US" sz="2000" baseline="-25000" dirty="0" err="1" smtClean="0"/>
              <a:t>w</a:t>
            </a:r>
            <a:r>
              <a:rPr lang="en-US" sz="2000" dirty="0" err="1" smtClean="0"/>
              <a:t>C</a:t>
            </a:r>
            <a:r>
              <a:rPr lang="en-US" sz="2000" baseline="-25000" dirty="0" err="1" smtClean="0"/>
              <a:t>u,w</a:t>
            </a:r>
            <a:r>
              <a:rPr lang="en-US" sz="2000" dirty="0" err="1" smtClean="0"/>
              <a:t>C</a:t>
            </a:r>
            <a:r>
              <a:rPr lang="en-US" sz="2000" baseline="-25000" dirty="0" err="1" smtClean="0"/>
              <a:t>v,w</a:t>
            </a:r>
            <a:endParaRPr lang="en-US" sz="2000" dirty="0" smtClean="0"/>
          </a:p>
          <a:p>
            <a:pPr>
              <a:lnSpc>
                <a:spcPct val="90000"/>
              </a:lnSpc>
            </a:pPr>
            <a:r>
              <a:rPr lang="en-US" sz="2000" i="1" dirty="0" smtClean="0"/>
              <a:t>Theorem: </a:t>
            </a:r>
            <a:r>
              <a:rPr lang="en-US" sz="2000" dirty="0" smtClean="0"/>
              <a:t>If u and w are parities then and F</a:t>
            </a:r>
            <a:r>
              <a:rPr lang="en-US" sz="2000" baseline="30000" dirty="0" smtClean="0"/>
              <a:t>u</a:t>
            </a:r>
            <a:r>
              <a:rPr lang="en-US" sz="2000" dirty="0" smtClean="0"/>
              <a:t> denotes the normalized Walsh transform of </a:t>
            </a:r>
            <a:r>
              <a:rPr lang="en-US" sz="2000" b="1" dirty="0" err="1" smtClean="0"/>
              <a:t>u</a:t>
            </a:r>
            <a:r>
              <a:rPr lang="en-US" sz="2000" dirty="0" err="1" smtClean="0">
                <a:latin typeface="Math1"/>
              </a:rPr>
              <a:t>·</a:t>
            </a:r>
            <a:r>
              <a:rPr lang="en-US" sz="2000" b="1" dirty="0" err="1" smtClean="0"/>
              <a:t>f</a:t>
            </a:r>
            <a:r>
              <a:rPr lang="en-US" sz="2000" dirty="0" smtClean="0"/>
              <a:t>, while </a:t>
            </a:r>
            <a:r>
              <a:rPr lang="en-US" sz="2000" dirty="0" err="1" smtClean="0"/>
              <a:t>G</a:t>
            </a:r>
            <a:r>
              <a:rPr lang="en-US" sz="2000" baseline="30000" dirty="0" err="1" smtClean="0"/>
              <a:t>w</a:t>
            </a:r>
            <a:r>
              <a:rPr lang="en-US" sz="2000" dirty="0" smtClean="0"/>
              <a:t> denotes the normalized Walsh transform of </a:t>
            </a:r>
            <a:r>
              <a:rPr lang="en-US" sz="2000" b="1" dirty="0" err="1" smtClean="0"/>
              <a:t>w</a:t>
            </a:r>
            <a:r>
              <a:rPr lang="en-US" sz="2000" dirty="0" err="1" smtClean="0">
                <a:latin typeface="Math1"/>
              </a:rPr>
              <a:t>·</a:t>
            </a:r>
            <a:r>
              <a:rPr lang="en-US" sz="2000" b="1" dirty="0" err="1" smtClean="0"/>
              <a:t>g</a:t>
            </a:r>
            <a:r>
              <a:rPr lang="en-US" sz="2000" dirty="0" smtClean="0"/>
              <a:t>(</a:t>
            </a:r>
            <a:r>
              <a:rPr lang="en-US" sz="2000" b="1" dirty="0" smtClean="0"/>
              <a:t>x</a:t>
            </a:r>
            <a:r>
              <a:rPr lang="en-US" sz="2000" dirty="0" smtClean="0"/>
              <a:t>) then (C(</a:t>
            </a:r>
            <a:r>
              <a:rPr lang="en-US" sz="2000" b="1" dirty="0" smtClean="0"/>
              <a:t>f</a:t>
            </a:r>
            <a:r>
              <a:rPr lang="en-US" sz="2000" dirty="0" smtClean="0"/>
              <a:t>, </a:t>
            </a:r>
            <a:r>
              <a:rPr lang="en-US" sz="2000" b="1" dirty="0" smtClean="0"/>
              <a:t>g</a:t>
            </a:r>
            <a:r>
              <a:rPr lang="en-US" sz="2000" dirty="0" smtClean="0"/>
              <a:t>))</a:t>
            </a:r>
            <a:r>
              <a:rPr lang="en-US" sz="2000" baseline="-25000" dirty="0" err="1" smtClean="0"/>
              <a:t>u,w</a:t>
            </a:r>
            <a:r>
              <a:rPr lang="en-US" sz="2000" dirty="0" smtClean="0"/>
              <a:t>= </a:t>
            </a:r>
            <a:r>
              <a:rPr lang="en-US" sz="2000" dirty="0" smtClean="0">
                <a:latin typeface="Math1Mono"/>
              </a:rPr>
              <a:t>∑</a:t>
            </a:r>
            <a:r>
              <a:rPr lang="en-US" sz="2000" baseline="-25000" dirty="0" err="1" smtClean="0"/>
              <a:t>v</a:t>
            </a:r>
            <a:r>
              <a:rPr lang="en-US" sz="2000" dirty="0" err="1" smtClean="0"/>
              <a:t>F</a:t>
            </a:r>
            <a:r>
              <a:rPr lang="en-US" sz="2000" baseline="30000" dirty="0" err="1" smtClean="0"/>
              <a:t>u</a:t>
            </a:r>
            <a:r>
              <a:rPr lang="en-US" sz="2000" dirty="0" smtClean="0"/>
              <a:t>(v)</a:t>
            </a:r>
            <a:r>
              <a:rPr lang="en-US" sz="2000" dirty="0" err="1" smtClean="0"/>
              <a:t>G</a:t>
            </a:r>
            <a:r>
              <a:rPr lang="en-US" sz="2000" baseline="30000" dirty="0" err="1" smtClean="0"/>
              <a:t>w</a:t>
            </a:r>
            <a:r>
              <a:rPr lang="en-US" sz="2000" dirty="0" smtClean="0"/>
              <a:t>(v).</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84</a:t>
            </a:fld>
            <a:endParaRPr lang="en-US" dirty="0" smtClean="0"/>
          </a:p>
        </p:txBody>
      </p:sp>
      <p:sp>
        <p:nvSpPr>
          <p:cNvPr id="82948" name="Rectangle 2"/>
          <p:cNvSpPr>
            <a:spLocks noGrp="1" noChangeArrowheads="1"/>
          </p:cNvSpPr>
          <p:nvPr>
            <p:ph type="title"/>
          </p:nvPr>
        </p:nvSpPr>
        <p:spPr>
          <a:xfrm>
            <a:off x="228600" y="152400"/>
            <a:ext cx="8686800" cy="762000"/>
          </a:xfrm>
        </p:spPr>
        <p:txBody>
          <a:bodyPr/>
          <a:lstStyle/>
          <a:p>
            <a:r>
              <a:rPr lang="en-US" sz="3600" dirty="0" smtClean="0"/>
              <a:t>Correlation matrix for invertible transformations</a:t>
            </a:r>
          </a:p>
        </p:txBody>
      </p:sp>
      <p:sp>
        <p:nvSpPr>
          <p:cNvPr id="82949" name="Rectangle 3"/>
          <p:cNvSpPr>
            <a:spLocks noGrp="1" noChangeArrowheads="1"/>
          </p:cNvSpPr>
          <p:nvPr>
            <p:ph type="body" idx="1"/>
          </p:nvPr>
        </p:nvSpPr>
        <p:spPr>
          <a:xfrm>
            <a:off x="304800" y="1295400"/>
            <a:ext cx="8534400" cy="4953000"/>
          </a:xfrm>
        </p:spPr>
        <p:txBody>
          <a:bodyPr/>
          <a:lstStyle/>
          <a:p>
            <a:pPr marL="342900" lvl="1" indent="-342900">
              <a:lnSpc>
                <a:spcPct val="90000"/>
              </a:lnSpc>
              <a:buFontTx/>
              <a:buChar char="•"/>
            </a:pPr>
            <a:r>
              <a:rPr lang="en-US" sz="2000" i="1" dirty="0" smtClean="0"/>
              <a:t>Theorem:   </a:t>
            </a:r>
            <a:r>
              <a:rPr lang="en-US" sz="2000" dirty="0" smtClean="0"/>
              <a:t>A Boolean transformation is invertible </a:t>
            </a:r>
            <a:r>
              <a:rPr lang="en-US" sz="2000" dirty="0" err="1" smtClean="0"/>
              <a:t>iff</a:t>
            </a:r>
            <a:r>
              <a:rPr lang="en-US" sz="2000" dirty="0" smtClean="0"/>
              <a:t> every output parity is a balanced binary </a:t>
            </a:r>
            <a:r>
              <a:rPr lang="en-US" sz="2000" dirty="0" err="1" smtClean="0"/>
              <a:t>boolean</a:t>
            </a:r>
            <a:r>
              <a:rPr lang="en-US" sz="2000" dirty="0" smtClean="0"/>
              <a:t> function of the input bits. </a:t>
            </a:r>
          </a:p>
          <a:p>
            <a:pPr marL="342900" lvl="1" indent="-342900">
              <a:lnSpc>
                <a:spcPct val="90000"/>
              </a:lnSpc>
              <a:buFontTx/>
              <a:buChar char="•"/>
            </a:pPr>
            <a:r>
              <a:rPr lang="en-US" sz="2000" dirty="0" smtClean="0"/>
              <a:t>Proof</a:t>
            </a:r>
          </a:p>
          <a:p>
            <a:pPr marL="742950" lvl="2" indent="-342900">
              <a:lnSpc>
                <a:spcPct val="90000"/>
              </a:lnSpc>
              <a:buNone/>
            </a:pPr>
            <a:r>
              <a:rPr lang="en-US" sz="2000" dirty="0" smtClean="0">
                <a:sym typeface="Wingdings" pitchFamily="2" charset="2"/>
              </a:rPr>
              <a:t>: </a:t>
            </a:r>
            <a:r>
              <a:rPr lang="en-US" sz="2000" dirty="0" smtClean="0"/>
              <a:t>If h is invertible, C C</a:t>
            </a:r>
            <a:r>
              <a:rPr lang="en-US" sz="2000" baseline="30000" dirty="0" smtClean="0"/>
              <a:t>T</a:t>
            </a:r>
            <a:r>
              <a:rPr lang="en-US" sz="2000" dirty="0" smtClean="0"/>
              <a:t> = I, C</a:t>
            </a:r>
            <a:r>
              <a:rPr lang="en-US" sz="2000" baseline="-25000" dirty="0" smtClean="0"/>
              <a:t>00</a:t>
            </a:r>
            <a:r>
              <a:rPr lang="en-US" sz="2000" dirty="0" smtClean="0"/>
              <a:t>=1 and the norm of every row and column is 1.  C(u</a:t>
            </a:r>
            <a:r>
              <a:rPr lang="en-US" sz="2000" dirty="0" smtClean="0">
                <a:latin typeface="Math1"/>
              </a:rPr>
              <a:t>·</a:t>
            </a:r>
            <a:r>
              <a:rPr lang="en-US" sz="2000" dirty="0" smtClean="0"/>
              <a:t>h(a),0) = </a:t>
            </a:r>
            <a:r>
              <a:rPr lang="en-US" sz="2000" dirty="0" smtClean="0">
                <a:latin typeface="Math1Mono"/>
              </a:rPr>
              <a:t>d</a:t>
            </a:r>
            <a:r>
              <a:rPr lang="en-US" sz="2000" dirty="0" smtClean="0"/>
              <a:t>(u); all rows except row 0 are correlated to 0 hence the function is balanced for u</a:t>
            </a:r>
            <a:r>
              <a:rPr lang="en-US" sz="2000" dirty="0" smtClean="0">
                <a:latin typeface="Math1Mono"/>
              </a:rPr>
              <a:t>≠</a:t>
            </a:r>
            <a:r>
              <a:rPr lang="en-US" sz="2000" dirty="0" smtClean="0"/>
              <a:t>0. </a:t>
            </a:r>
            <a:r>
              <a:rPr lang="en-US" sz="2000" dirty="0" smtClean="0">
                <a:latin typeface="Math1Mono"/>
              </a:rPr>
              <a:t>∑</a:t>
            </a:r>
            <a:r>
              <a:rPr lang="en-US" sz="2000" baseline="-25000" dirty="0" err="1" smtClean="0"/>
              <a:t>v</a:t>
            </a:r>
            <a:r>
              <a:rPr lang="en-US" sz="2000" dirty="0" err="1" smtClean="0"/>
              <a:t>F</a:t>
            </a:r>
            <a:r>
              <a:rPr lang="en-US" sz="2000" baseline="30000" dirty="0" err="1" smtClean="0"/>
              <a:t>u</a:t>
            </a:r>
            <a:r>
              <a:rPr lang="en-US" sz="2000" dirty="0" smtClean="0"/>
              <a:t>(v)</a:t>
            </a:r>
            <a:r>
              <a:rPr lang="en-US" sz="2000" dirty="0" err="1" smtClean="0"/>
              <a:t>G</a:t>
            </a:r>
            <a:r>
              <a:rPr lang="en-US" sz="2000" baseline="30000" dirty="0" err="1" smtClean="0"/>
              <a:t>w</a:t>
            </a:r>
            <a:r>
              <a:rPr lang="en-US" sz="2000" dirty="0" smtClean="0"/>
              <a:t>(v).</a:t>
            </a:r>
          </a:p>
          <a:p>
            <a:pPr lvl="1">
              <a:lnSpc>
                <a:spcPct val="90000"/>
              </a:lnSpc>
              <a:buNone/>
            </a:pPr>
            <a:r>
              <a:rPr lang="en-US" sz="2000" dirty="0" smtClean="0">
                <a:sym typeface="Wingdings" pitchFamily="2" charset="2"/>
              </a:rPr>
              <a:t></a:t>
            </a:r>
            <a:r>
              <a:rPr lang="en-US" sz="2000" dirty="0" smtClean="0"/>
              <a:t>: The condition on output parities being </a:t>
            </a:r>
            <a:r>
              <a:rPr lang="en-US" sz="2000" dirty="0" smtClean="0"/>
              <a:t>balanced </a:t>
            </a:r>
            <a:r>
              <a:rPr lang="en-US" sz="2000" dirty="0" smtClean="0"/>
              <a:t>is C</a:t>
            </a:r>
            <a:r>
              <a:rPr lang="en-US" sz="2000" baseline="-25000" dirty="0" smtClean="0"/>
              <a:t>u,0</a:t>
            </a:r>
            <a:r>
              <a:rPr lang="en-US" sz="2000" dirty="0" smtClean="0"/>
              <a:t>=0, u</a:t>
            </a:r>
            <a:r>
              <a:rPr lang="en-US" sz="2000" dirty="0" smtClean="0">
                <a:latin typeface="Math1Mono"/>
              </a:rPr>
              <a:t>¹</a:t>
            </a:r>
            <a:r>
              <a:rPr lang="en-US" sz="2000" dirty="0" smtClean="0"/>
              <a:t>0. i.e.- C is orthogonal. C C</a:t>
            </a:r>
            <a:r>
              <a:rPr lang="en-US" sz="2000" baseline="30000" dirty="0" smtClean="0"/>
              <a:t>T</a:t>
            </a:r>
            <a:r>
              <a:rPr lang="en-US" sz="2000" dirty="0" smtClean="0"/>
              <a:t> =I, </a:t>
            </a:r>
            <a:r>
              <a:rPr lang="en-US" sz="2000" dirty="0" smtClean="0">
                <a:latin typeface="Math1Mono"/>
              </a:rPr>
              <a:t>∑</a:t>
            </a:r>
            <a:r>
              <a:rPr lang="en-US" sz="2000" baseline="-25000" dirty="0" err="1" smtClean="0"/>
              <a:t>w</a:t>
            </a:r>
            <a:r>
              <a:rPr lang="en-US" sz="2000" dirty="0" err="1" smtClean="0"/>
              <a:t>C</a:t>
            </a:r>
            <a:r>
              <a:rPr lang="en-US" sz="2000" baseline="-25000" dirty="0" err="1" smtClean="0"/>
              <a:t>u,w</a:t>
            </a:r>
            <a:r>
              <a:rPr lang="en-US" sz="2000" dirty="0" err="1" smtClean="0"/>
              <a:t>C</a:t>
            </a:r>
            <a:r>
              <a:rPr lang="en-US" sz="2000" baseline="-25000" dirty="0" err="1" smtClean="0"/>
              <a:t>v,w</a:t>
            </a:r>
            <a:r>
              <a:rPr lang="en-US" sz="2000" dirty="0" smtClean="0"/>
              <a:t>= </a:t>
            </a:r>
            <a:r>
              <a:rPr lang="en-US" sz="2000" dirty="0" smtClean="0">
                <a:latin typeface="Math1Mono"/>
              </a:rPr>
              <a:t>d</a:t>
            </a:r>
            <a:r>
              <a:rPr lang="en-US" sz="2000" dirty="0" smtClean="0"/>
              <a:t>(</a:t>
            </a:r>
            <a:r>
              <a:rPr lang="en-US" sz="2000" dirty="0" err="1" smtClean="0"/>
              <a:t>u</a:t>
            </a:r>
            <a:r>
              <a:rPr lang="en-US" sz="2000" dirty="0" err="1" smtClean="0">
                <a:latin typeface="Math1Mono"/>
              </a:rPr>
              <a:t>⊕</a:t>
            </a:r>
            <a:r>
              <a:rPr lang="en-US" sz="2000" dirty="0" err="1" smtClean="0"/>
              <a:t>v</a:t>
            </a:r>
            <a:r>
              <a:rPr lang="en-US" sz="2000" dirty="0" smtClean="0"/>
              <a:t>) (*) also </a:t>
            </a:r>
            <a:r>
              <a:rPr lang="en-US" sz="2000" dirty="0" smtClean="0">
                <a:latin typeface="Math1Mono"/>
              </a:rPr>
              <a:t>∑</a:t>
            </a:r>
            <a:r>
              <a:rPr lang="en-US" sz="2000" baseline="-25000" dirty="0" smtClean="0"/>
              <a:t>w</a:t>
            </a:r>
            <a:r>
              <a:rPr lang="en-US" sz="2000" dirty="0" smtClean="0"/>
              <a:t> </a:t>
            </a:r>
            <a:r>
              <a:rPr lang="en-US" sz="2000" dirty="0" err="1" smtClean="0"/>
              <a:t>C</a:t>
            </a:r>
            <a:r>
              <a:rPr lang="en-US" sz="2000" baseline="-25000" dirty="0" err="1" smtClean="0"/>
              <a:t>u,w</a:t>
            </a:r>
            <a:r>
              <a:rPr lang="en-US" sz="2000" dirty="0" err="1" smtClean="0"/>
              <a:t>C</a:t>
            </a:r>
            <a:r>
              <a:rPr lang="en-US" sz="2000" baseline="-25000" dirty="0" err="1" smtClean="0"/>
              <a:t>v,w</a:t>
            </a:r>
            <a:r>
              <a:rPr lang="en-US" sz="2000" dirty="0" smtClean="0"/>
              <a:t> = C</a:t>
            </a:r>
            <a:r>
              <a:rPr lang="en-US" sz="2000" baseline="-25000" dirty="0" smtClean="0"/>
              <a:t>u</a:t>
            </a:r>
            <a:r>
              <a:rPr lang="en-US" sz="2000" baseline="-25000" dirty="0" smtClean="0">
                <a:latin typeface="Math1Mono"/>
              </a:rPr>
              <a:t>⊕</a:t>
            </a:r>
            <a:r>
              <a:rPr lang="en-US" sz="2000" baseline="-25000" dirty="0" smtClean="0"/>
              <a:t>v,0</a:t>
            </a:r>
            <a:r>
              <a:rPr lang="en-US" sz="2000" dirty="0" smtClean="0"/>
              <a:t> but C</a:t>
            </a:r>
            <a:r>
              <a:rPr lang="en-US" sz="2000" baseline="-25000" dirty="0" smtClean="0"/>
              <a:t>u,0</a:t>
            </a:r>
            <a:r>
              <a:rPr lang="en-US" sz="2000" dirty="0" smtClean="0"/>
              <a:t>=0, u</a:t>
            </a:r>
            <a:r>
              <a:rPr lang="en-US" sz="2000" dirty="0" smtClean="0">
                <a:latin typeface="Math1Mono"/>
              </a:rPr>
              <a:t>≠</a:t>
            </a:r>
            <a:r>
              <a:rPr lang="en-US" sz="2000" dirty="0" smtClean="0"/>
              <a:t>0 and C</a:t>
            </a:r>
            <a:r>
              <a:rPr lang="en-US" sz="2000" baseline="-25000" dirty="0" smtClean="0"/>
              <a:t>00</a:t>
            </a:r>
            <a:r>
              <a:rPr lang="en-US" sz="2000" dirty="0" smtClean="0"/>
              <a:t>= 1 so * holds for all </a:t>
            </a:r>
            <a:r>
              <a:rPr lang="en-US" sz="2000" dirty="0" err="1" smtClean="0"/>
              <a:t>u,v</a:t>
            </a:r>
            <a:r>
              <a:rPr lang="en-US" sz="2000" dirty="0" smtClean="0"/>
              <a:t> hence C is orthogonal.  Let  </a:t>
            </a:r>
            <a:r>
              <a:rPr lang="en-US" sz="2000" b="1" dirty="0" smtClean="0"/>
              <a:t>f</a:t>
            </a:r>
            <a:r>
              <a:rPr lang="en-US" sz="2000" dirty="0" smtClean="0"/>
              <a:t> and </a:t>
            </a:r>
            <a:r>
              <a:rPr lang="en-US" sz="2000" b="1" dirty="0" smtClean="0"/>
              <a:t>g</a:t>
            </a:r>
            <a:r>
              <a:rPr lang="en-US" sz="2000" dirty="0" smtClean="0"/>
              <a:t> be two </a:t>
            </a:r>
            <a:r>
              <a:rPr lang="en-US" sz="2000" dirty="0" err="1" smtClean="0"/>
              <a:t>surjective</a:t>
            </a:r>
            <a:r>
              <a:rPr lang="en-US" sz="2000" dirty="0" smtClean="0"/>
              <a:t> </a:t>
            </a:r>
            <a:r>
              <a:rPr lang="en-US" sz="2000" dirty="0" err="1" smtClean="0"/>
              <a:t>boolean</a:t>
            </a:r>
            <a:r>
              <a:rPr lang="en-US" sz="2000" dirty="0" smtClean="0"/>
              <a:t> transformations on n variables and define C(</a:t>
            </a:r>
            <a:r>
              <a:rPr lang="en-US" sz="2000" b="1" dirty="0" smtClean="0"/>
              <a:t>f</a:t>
            </a:r>
            <a:r>
              <a:rPr lang="en-US" sz="2000" dirty="0" smtClean="0"/>
              <a:t>, </a:t>
            </a:r>
            <a:r>
              <a:rPr lang="en-US" sz="2000" b="1" dirty="0" smtClean="0"/>
              <a:t>g</a:t>
            </a:r>
            <a:r>
              <a:rPr lang="en-US" sz="2000" dirty="0" smtClean="0"/>
              <a:t>) in the obvious way.</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85</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Possible Spectrums</a:t>
            </a:r>
          </a:p>
        </p:txBody>
      </p:sp>
      <p:sp>
        <p:nvSpPr>
          <p:cNvPr id="82949" name="Rectangle 3"/>
          <p:cNvSpPr>
            <a:spLocks noGrp="1" noChangeArrowheads="1"/>
          </p:cNvSpPr>
          <p:nvPr>
            <p:ph type="body" idx="1"/>
          </p:nvPr>
        </p:nvSpPr>
        <p:spPr>
          <a:xfrm>
            <a:off x="304800" y="1600200"/>
            <a:ext cx="8610600" cy="4343400"/>
          </a:xfrm>
        </p:spPr>
        <p:txBody>
          <a:bodyPr/>
          <a:lstStyle/>
          <a:p>
            <a:pPr>
              <a:lnSpc>
                <a:spcPct val="90000"/>
              </a:lnSpc>
            </a:pPr>
            <a:r>
              <a:rPr lang="en-US" sz="2400" i="1" dirty="0" smtClean="0"/>
              <a:t>Theorem: </a:t>
            </a:r>
            <a:r>
              <a:rPr lang="en-US" sz="2400" dirty="0" smtClean="0"/>
              <a:t>The correlation coefficients and spectrum values for a </a:t>
            </a:r>
            <a:r>
              <a:rPr lang="en-US" sz="2400" dirty="0" err="1" smtClean="0"/>
              <a:t>boolean</a:t>
            </a:r>
            <a:r>
              <a:rPr lang="en-US" sz="2400" dirty="0" smtClean="0"/>
              <a:t> function over GF(2) are integer multiples of 2</a:t>
            </a:r>
            <a:r>
              <a:rPr lang="en-US" sz="2400" baseline="30000" dirty="0" smtClean="0"/>
              <a:t>1-n</a:t>
            </a:r>
            <a:r>
              <a:rPr lang="en-US" sz="2400" dirty="0" smtClean="0"/>
              <a:t>.  </a:t>
            </a:r>
            <a:endParaRPr lang="en-US" sz="2800" dirty="0" smtClean="0"/>
          </a:p>
          <a:p>
            <a:pPr lvl="1">
              <a:lnSpc>
                <a:spcPct val="90000"/>
              </a:lnSpc>
            </a:pPr>
            <a:r>
              <a:rPr lang="en-US" sz="2400" dirty="0" smtClean="0"/>
              <a:t>Proof: </a:t>
            </a:r>
          </a:p>
          <a:p>
            <a:pPr lvl="1">
              <a:lnSpc>
                <a:spcPct val="90000"/>
              </a:lnSpc>
              <a:buNone/>
            </a:pPr>
            <a:r>
              <a:rPr lang="en-US" sz="2000" dirty="0" smtClean="0"/>
              <a:t>    Let h[r]= h</a:t>
            </a:r>
            <a:r>
              <a:rPr lang="en-US" sz="2000" baseline="30000" dirty="0" smtClean="0"/>
              <a:t>(r)</a:t>
            </a:r>
            <a:r>
              <a:rPr lang="en-US" sz="2000" dirty="0" smtClean="0"/>
              <a:t>.  The values are of the form k+(2</a:t>
            </a:r>
            <a:r>
              <a:rPr lang="en-US" sz="2000" baseline="30000" dirty="0" smtClean="0"/>
              <a:t>n</a:t>
            </a:r>
            <a:r>
              <a:rPr lang="en-US" sz="2000" dirty="0" smtClean="0"/>
              <a:t>-k)(-1)=2k-2</a:t>
            </a:r>
            <a:r>
              <a:rPr lang="en-US" sz="2000" baseline="30000" dirty="0" smtClean="0"/>
              <a:t>n</a:t>
            </a:r>
            <a:r>
              <a:rPr lang="en-US" sz="2000" dirty="0" smtClean="0"/>
              <a:t> which is even.  Given f:GF(2)</a:t>
            </a:r>
            <a:r>
              <a:rPr lang="en-US" sz="2000" baseline="30000" dirty="0" smtClean="0"/>
              <a:t>n</a:t>
            </a:r>
            <a:r>
              <a:rPr lang="en-US" sz="2000" dirty="0" smtClean="0"/>
              <a:t> </a:t>
            </a:r>
            <a:r>
              <a:rPr lang="en-US" sz="2000" dirty="0" smtClean="0">
                <a:sym typeface="Wingdings" pitchFamily="2" charset="2"/>
              </a:rPr>
              <a:t></a:t>
            </a:r>
            <a:r>
              <a:rPr lang="en-US" sz="2000" dirty="0" smtClean="0"/>
              <a:t>GF(2)</a:t>
            </a:r>
            <a:r>
              <a:rPr lang="en-US" sz="2000" baseline="30000" dirty="0" smtClean="0"/>
              <a:t>m</a:t>
            </a:r>
            <a:r>
              <a:rPr lang="en-US" sz="2000" dirty="0" smtClean="0"/>
              <a:t>, let the restriction to n-1 bits be specified by </a:t>
            </a:r>
            <a:r>
              <a:rPr lang="en-US" sz="2000" dirty="0" err="1" smtClean="0"/>
              <a:t>v</a:t>
            </a:r>
            <a:r>
              <a:rPr lang="en-US" sz="2000" baseline="30000" dirty="0" err="1" smtClean="0"/>
              <a:t>T</a:t>
            </a:r>
            <a:r>
              <a:rPr lang="en-US" sz="2000" dirty="0" smtClean="0"/>
              <a:t> </a:t>
            </a:r>
            <a:r>
              <a:rPr lang="en-US" sz="2000" baseline="30000" dirty="0" smtClean="0">
                <a:latin typeface="Math1Mono"/>
              </a:rPr>
              <a:t>×</a:t>
            </a:r>
            <a:r>
              <a:rPr lang="en-US" sz="2000" baseline="30000" dirty="0" smtClean="0">
                <a:latin typeface="Math1"/>
              </a:rPr>
              <a:t> </a:t>
            </a:r>
            <a:r>
              <a:rPr lang="en-US" sz="2000" dirty="0" smtClean="0"/>
              <a:t>a = </a:t>
            </a:r>
            <a:r>
              <a:rPr lang="en-US" sz="2000" dirty="0" smtClean="0">
                <a:latin typeface="Math1Mono"/>
              </a:rPr>
              <a:t>e</a:t>
            </a:r>
            <a:r>
              <a:rPr lang="en-US" sz="2000" dirty="0" smtClean="0"/>
              <a:t> modelled by a'=h</a:t>
            </a:r>
            <a:r>
              <a:rPr lang="en-US" sz="2000" baseline="30000" dirty="0" smtClean="0"/>
              <a:t>(r)</a:t>
            </a:r>
            <a:r>
              <a:rPr lang="en-US" sz="2000" dirty="0" smtClean="0"/>
              <a:t>(a), </a:t>
            </a:r>
            <a:r>
              <a:rPr lang="en-US" sz="2000" dirty="0" err="1" smtClean="0"/>
              <a:t>a</a:t>
            </a:r>
            <a:r>
              <a:rPr lang="en-US" sz="2000" baseline="-25000" dirty="0" err="1" smtClean="0"/>
              <a:t>i</a:t>
            </a:r>
            <a:r>
              <a:rPr lang="en-US" sz="2000" dirty="0" smtClean="0"/>
              <a:t>'=</a:t>
            </a:r>
            <a:r>
              <a:rPr lang="en-US" sz="2000" dirty="0" err="1" smtClean="0"/>
              <a:t>a</a:t>
            </a:r>
            <a:r>
              <a:rPr lang="en-US" sz="2000" baseline="-25000" dirty="0" err="1" smtClean="0"/>
              <a:t>i</a:t>
            </a:r>
            <a:r>
              <a:rPr lang="en-US" sz="2000" dirty="0" smtClean="0"/>
              <a:t> if </a:t>
            </a:r>
            <a:r>
              <a:rPr lang="en-US" sz="2000" dirty="0" err="1" smtClean="0"/>
              <a:t>i</a:t>
            </a:r>
            <a:r>
              <a:rPr lang="en-US" sz="2000" dirty="0" err="1" smtClean="0">
                <a:latin typeface="Math1"/>
              </a:rPr>
              <a:t>≠</a:t>
            </a:r>
            <a:r>
              <a:rPr lang="en-US" sz="2000" dirty="0" err="1" smtClean="0"/>
              <a:t>s</a:t>
            </a:r>
            <a:r>
              <a:rPr lang="en-US" sz="2000" dirty="0" smtClean="0"/>
              <a:t> and a</a:t>
            </a:r>
            <a:r>
              <a:rPr lang="en-US" sz="2000" baseline="-25000" dirty="0" smtClean="0"/>
              <a:t>s</a:t>
            </a:r>
            <a:r>
              <a:rPr lang="en-US" sz="2000" dirty="0" smtClean="0"/>
              <a:t>'= </a:t>
            </a:r>
            <a:r>
              <a:rPr lang="en-US" sz="2000" dirty="0" err="1" smtClean="0">
                <a:latin typeface="Math1Mono"/>
              </a:rPr>
              <a:t>e⊕</a:t>
            </a:r>
            <a:r>
              <a:rPr lang="en-US" sz="2000" dirty="0" err="1" smtClean="0"/>
              <a:t>v</a:t>
            </a:r>
            <a:r>
              <a:rPr lang="en-US" sz="2000" dirty="0" err="1" smtClean="0">
                <a:latin typeface="Math1"/>
              </a:rPr>
              <a:t>·</a:t>
            </a:r>
            <a:r>
              <a:rPr lang="en-US" sz="2000" dirty="0" err="1" smtClean="0"/>
              <a:t>a</a:t>
            </a:r>
            <a:r>
              <a:rPr lang="en-US" sz="2000" dirty="0" err="1" smtClean="0">
                <a:latin typeface="Math1Mono"/>
              </a:rPr>
              <a:t>⊕</a:t>
            </a:r>
            <a:r>
              <a:rPr lang="en-US" sz="2000" dirty="0" err="1" smtClean="0"/>
              <a:t>a</a:t>
            </a:r>
            <a:r>
              <a:rPr lang="en-US" sz="2000" baseline="-25000" dirty="0" err="1" smtClean="0"/>
              <a:t>s</a:t>
            </a:r>
            <a:r>
              <a:rPr lang="en-US" sz="2000" dirty="0" smtClean="0"/>
              <a:t>.  </a:t>
            </a:r>
            <a:r>
              <a:rPr lang="en-US" sz="2000" dirty="0" err="1" smtClean="0"/>
              <a:t>C</a:t>
            </a:r>
            <a:r>
              <a:rPr lang="en-US" sz="2000" baseline="-25000" dirty="0" err="1" smtClean="0"/>
              <a:t>w,w</a:t>
            </a:r>
            <a:r>
              <a:rPr lang="en-US" sz="2000" baseline="30000" dirty="0" err="1" smtClean="0"/>
              <a:t>h</a:t>
            </a:r>
            <a:r>
              <a:rPr lang="en-US" sz="2000" baseline="30000" dirty="0" smtClean="0"/>
              <a:t>[r]</a:t>
            </a:r>
            <a:r>
              <a:rPr lang="en-US" sz="2000" dirty="0" smtClean="0"/>
              <a:t>=1, </a:t>
            </a:r>
            <a:r>
              <a:rPr lang="en-US" sz="2000" dirty="0" err="1" smtClean="0"/>
              <a:t>C</a:t>
            </a:r>
            <a:r>
              <a:rPr lang="en-US" sz="2000" baseline="-25000" dirty="0" err="1" smtClean="0"/>
              <a:t>v</a:t>
            </a:r>
            <a:r>
              <a:rPr lang="en-US" sz="2000" baseline="-25000" dirty="0" err="1" smtClean="0">
                <a:latin typeface="Math1Mono"/>
              </a:rPr>
              <a:t>⊕</a:t>
            </a:r>
            <a:r>
              <a:rPr lang="en-US" sz="2000" baseline="-25000" dirty="0" err="1" smtClean="0"/>
              <a:t>w,w</a:t>
            </a:r>
            <a:r>
              <a:rPr lang="en-US" sz="2000" baseline="30000" dirty="0" err="1" smtClean="0"/>
              <a:t>h</a:t>
            </a:r>
            <a:r>
              <a:rPr lang="en-US" sz="2000" baseline="30000" dirty="0" smtClean="0"/>
              <a:t>[r])</a:t>
            </a:r>
            <a:r>
              <a:rPr lang="en-US" sz="2000" dirty="0" smtClean="0"/>
              <a:t>=(-1)</a:t>
            </a:r>
            <a:r>
              <a:rPr lang="en-US" sz="2000" baseline="30000" dirty="0" smtClean="0">
                <a:latin typeface="Math1Mono"/>
              </a:rPr>
              <a:t>e</a:t>
            </a:r>
            <a:r>
              <a:rPr lang="en-US" sz="2000" dirty="0" smtClean="0"/>
              <a:t>, if </a:t>
            </a:r>
            <a:r>
              <a:rPr lang="en-US" sz="2000" dirty="0" err="1" smtClean="0"/>
              <a:t>w</a:t>
            </a:r>
            <a:r>
              <a:rPr lang="en-US" sz="2000" baseline="-25000" dirty="0" err="1" smtClean="0"/>
              <a:t>s</a:t>
            </a:r>
            <a:r>
              <a:rPr lang="en-US" sz="2000" dirty="0" smtClean="0"/>
              <a:t>=0, </a:t>
            </a:r>
            <a:r>
              <a:rPr lang="en-US" sz="2000" dirty="0" err="1" smtClean="0"/>
              <a:t>C'</a:t>
            </a:r>
            <a:r>
              <a:rPr lang="en-US" sz="2000" baseline="-25000" dirty="0" err="1" smtClean="0"/>
              <a:t>u,w</a:t>
            </a:r>
            <a:r>
              <a:rPr lang="en-US" sz="2000" dirty="0" smtClean="0"/>
              <a:t>= </a:t>
            </a:r>
            <a:r>
              <a:rPr lang="en-US" sz="2000" dirty="0" err="1" smtClean="0"/>
              <a:t>C</a:t>
            </a:r>
            <a:r>
              <a:rPr lang="en-US" sz="2000" baseline="-25000" dirty="0" err="1" smtClean="0"/>
              <a:t>u,w</a:t>
            </a:r>
            <a:r>
              <a:rPr lang="en-US" sz="2000" baseline="-25000" dirty="0" err="1" smtClean="0">
                <a:latin typeface="Math1Mono"/>
              </a:rPr>
              <a:t>⊕</a:t>
            </a:r>
            <a:r>
              <a:rPr lang="en-US" sz="2000" baseline="-25000" dirty="0" err="1" smtClean="0"/>
              <a:t>v</a:t>
            </a:r>
            <a:r>
              <a:rPr lang="en-US" sz="2000" dirty="0" smtClean="0"/>
              <a:t>+(-1)</a:t>
            </a:r>
            <a:r>
              <a:rPr lang="en-US" sz="2000" baseline="30000" dirty="0" smtClean="0">
                <a:latin typeface="Math1Mono"/>
              </a:rPr>
              <a:t>e</a:t>
            </a:r>
            <a:r>
              <a:rPr lang="en-US" sz="2000" dirty="0" smtClean="0"/>
              <a:t>C</a:t>
            </a:r>
            <a:r>
              <a:rPr lang="en-US" sz="2000" baseline="-25000" dirty="0" smtClean="0"/>
              <a:t>v,w</a:t>
            </a:r>
            <a:r>
              <a:rPr lang="en-US" sz="2000" dirty="0" smtClean="0"/>
              <a:t>, </a:t>
            </a:r>
            <a:r>
              <a:rPr lang="en-US" sz="2000" dirty="0" err="1" smtClean="0"/>
              <a:t>w</a:t>
            </a:r>
            <a:r>
              <a:rPr lang="en-US" sz="2000" baseline="-25000" dirty="0" err="1" smtClean="0"/>
              <a:t>s</a:t>
            </a:r>
            <a:r>
              <a:rPr lang="en-US" sz="2000" dirty="0" smtClean="0"/>
              <a:t>= 0, 0 if </a:t>
            </a:r>
            <a:r>
              <a:rPr lang="en-US" sz="2000" dirty="0" err="1" smtClean="0"/>
              <a:t>w</a:t>
            </a:r>
            <a:r>
              <a:rPr lang="en-US" sz="2000" baseline="-25000" dirty="0" err="1" smtClean="0"/>
              <a:t>s</a:t>
            </a:r>
            <a:r>
              <a:rPr lang="en-US" sz="2000" dirty="0" smtClean="0"/>
              <a:t>= 1. </a:t>
            </a:r>
            <a:r>
              <a:rPr lang="en-US" sz="3200" dirty="0" smtClean="0">
                <a:latin typeface="Math1Mono"/>
              </a:rPr>
              <a:t>∑</a:t>
            </a:r>
            <a:r>
              <a:rPr lang="en-US" sz="2000" baseline="-25000" dirty="0" smtClean="0"/>
              <a:t>w</a:t>
            </a:r>
            <a:r>
              <a:rPr lang="en-US" sz="2000" dirty="0" smtClean="0"/>
              <a:t>(F(w)F(</a:t>
            </a:r>
            <a:r>
              <a:rPr lang="en-US" sz="2000" dirty="0" err="1" smtClean="0"/>
              <a:t>w</a:t>
            </a:r>
            <a:r>
              <a:rPr lang="en-US" sz="2000" dirty="0" err="1" smtClean="0">
                <a:latin typeface="Math1Mono"/>
              </a:rPr>
              <a:t>⊕</a:t>
            </a:r>
            <a:r>
              <a:rPr lang="en-US" sz="2000" dirty="0" err="1" smtClean="0"/>
              <a:t>v</a:t>
            </a:r>
            <a:r>
              <a:rPr lang="en-US" sz="2000" dirty="0" smtClean="0"/>
              <a:t>))</a:t>
            </a:r>
            <a:r>
              <a:rPr lang="en-US" sz="2000" baseline="30000" dirty="0" smtClean="0"/>
              <a:t>2</a:t>
            </a:r>
            <a:r>
              <a:rPr lang="en-US" sz="2000" dirty="0" smtClean="0"/>
              <a:t> =2.  Colliding pairs are rare (probability is 2</a:t>
            </a:r>
            <a:r>
              <a:rPr lang="en-US" sz="2000" baseline="30000" dirty="0" smtClean="0"/>
              <a:t>-nk</a:t>
            </a:r>
            <a:r>
              <a:rPr lang="en-US" sz="2000" dirty="0" smtClean="0"/>
              <a:t>).</a:t>
            </a:r>
            <a:endParaRPr lang="en-US" sz="32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86</a:t>
            </a:fld>
            <a:endParaRPr lang="en-US" smtClean="0"/>
          </a:p>
        </p:txBody>
      </p:sp>
      <p:sp>
        <p:nvSpPr>
          <p:cNvPr id="82948" name="Rectangle 2"/>
          <p:cNvSpPr>
            <a:spLocks noGrp="1" noChangeArrowheads="1"/>
          </p:cNvSpPr>
          <p:nvPr>
            <p:ph type="title"/>
          </p:nvPr>
        </p:nvSpPr>
        <p:spPr>
          <a:xfrm>
            <a:off x="0" y="76200"/>
            <a:ext cx="9144000" cy="762000"/>
          </a:xfrm>
        </p:spPr>
        <p:txBody>
          <a:bodyPr/>
          <a:lstStyle/>
          <a:p>
            <a:r>
              <a:rPr lang="en-US" sz="3600" dirty="0" smtClean="0"/>
              <a:t>Constructing Boolean Transformations</a:t>
            </a:r>
          </a:p>
        </p:txBody>
      </p:sp>
      <p:sp>
        <p:nvSpPr>
          <p:cNvPr id="82949" name="Rectangle 3"/>
          <p:cNvSpPr>
            <a:spLocks noGrp="1" noChangeArrowheads="1"/>
          </p:cNvSpPr>
          <p:nvPr>
            <p:ph type="body" idx="1"/>
          </p:nvPr>
        </p:nvSpPr>
        <p:spPr>
          <a:xfrm>
            <a:off x="457200" y="1371600"/>
            <a:ext cx="8305800" cy="4953000"/>
          </a:xfrm>
        </p:spPr>
        <p:txBody>
          <a:bodyPr/>
          <a:lstStyle/>
          <a:p>
            <a:pPr>
              <a:lnSpc>
                <a:spcPct val="90000"/>
              </a:lnSpc>
            </a:pPr>
            <a:r>
              <a:rPr lang="en-US" sz="2400" dirty="0" smtClean="0"/>
              <a:t>Each possible Boolean transformation on n bits is a permutation on the 2</a:t>
            </a:r>
            <a:r>
              <a:rPr lang="en-US" sz="2400" baseline="30000" dirty="0" smtClean="0"/>
              <a:t>n</a:t>
            </a:r>
            <a:r>
              <a:rPr lang="en-US" sz="2400" dirty="0" smtClean="0"/>
              <a:t>, n-bit values and so listing them in order, the columns are the possible </a:t>
            </a:r>
            <a:r>
              <a:rPr lang="en-US" sz="2400" b="1" dirty="0" smtClean="0"/>
              <a:t>f</a:t>
            </a:r>
            <a:r>
              <a:rPr lang="en-US" sz="2400" dirty="0" smtClean="0"/>
              <a:t> vectors representing the component functions.  </a:t>
            </a:r>
          </a:p>
          <a:p>
            <a:pPr>
              <a:lnSpc>
                <a:spcPct val="90000"/>
              </a:lnSpc>
            </a:pPr>
            <a:endParaRPr lang="en-US" sz="2400" dirty="0" smtClean="0"/>
          </a:p>
          <a:p>
            <a:pPr>
              <a:lnSpc>
                <a:spcPct val="90000"/>
              </a:lnSpc>
            </a:pPr>
            <a:r>
              <a:rPr lang="en-US" sz="2400" dirty="0" smtClean="0"/>
              <a:t>If we label these as points in GF(2)</a:t>
            </a:r>
            <a:r>
              <a:rPr lang="en-US" sz="2400" baseline="30000" dirty="0" smtClean="0"/>
              <a:t>N</a:t>
            </a:r>
            <a:r>
              <a:rPr lang="en-US" sz="2400" dirty="0" smtClean="0"/>
              <a:t> and draw an edge for allowable co-components with the edges labeled by the correlation between these vectors, any allowable n </a:t>
            </a:r>
            <a:r>
              <a:rPr lang="en-US" sz="2400" dirty="0" err="1" smtClean="0"/>
              <a:t>boolean</a:t>
            </a:r>
            <a:r>
              <a:rPr lang="en-US" sz="2400" dirty="0" smtClean="0"/>
              <a:t> functions form a complete graph with the label 0 on each edge.</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87</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More properties of correlation entries</a:t>
            </a:r>
          </a:p>
        </p:txBody>
      </p:sp>
      <p:sp>
        <p:nvSpPr>
          <p:cNvPr id="82949" name="Rectangle 3"/>
          <p:cNvSpPr>
            <a:spLocks noGrp="1" noChangeArrowheads="1"/>
          </p:cNvSpPr>
          <p:nvPr>
            <p:ph type="body" idx="1"/>
          </p:nvPr>
        </p:nvSpPr>
        <p:spPr>
          <a:xfrm>
            <a:off x="228600" y="1600200"/>
            <a:ext cx="8763000" cy="4191000"/>
          </a:xfrm>
        </p:spPr>
        <p:txBody>
          <a:bodyPr/>
          <a:lstStyle/>
          <a:p>
            <a:pPr>
              <a:lnSpc>
                <a:spcPct val="90000"/>
              </a:lnSpc>
            </a:pPr>
            <a:r>
              <a:rPr lang="en-US" sz="2400" dirty="0" smtClean="0"/>
              <a:t>Let N=2</a:t>
            </a:r>
            <a:r>
              <a:rPr lang="en-US" sz="2400" baseline="30000" dirty="0" smtClean="0"/>
              <a:t>n</a:t>
            </a:r>
            <a:r>
              <a:rPr lang="en-US" sz="2400" dirty="0" smtClean="0"/>
              <a:t>.  </a:t>
            </a:r>
            <a:r>
              <a:rPr lang="en-US" sz="2400" i="1" dirty="0" smtClean="0"/>
              <a:t>Theorem: </a:t>
            </a:r>
            <a:r>
              <a:rPr lang="en-US" sz="2400" dirty="0" smtClean="0"/>
              <a:t>The elements of a correlation matrix corresponds to an invertible transform of n-bit vectors are integer multiples of 2</a:t>
            </a:r>
            <a:r>
              <a:rPr lang="en-US" sz="2400" baseline="30000" dirty="0" smtClean="0"/>
              <a:t>N</a:t>
            </a:r>
            <a:r>
              <a:rPr lang="en-US" sz="2400" dirty="0" smtClean="0"/>
              <a:t>.  </a:t>
            </a:r>
          </a:p>
          <a:p>
            <a:pPr>
              <a:lnSpc>
                <a:spcPct val="90000"/>
              </a:lnSpc>
              <a:buNone/>
            </a:pPr>
            <a:r>
              <a:rPr lang="en-US" sz="2400" dirty="0" smtClean="0"/>
              <a:t>    </a:t>
            </a:r>
            <a:r>
              <a:rPr lang="en-US" sz="2000" dirty="0" smtClean="0"/>
              <a:t>Proof uses the restriction map and the fact that </a:t>
            </a:r>
            <a:r>
              <a:rPr lang="en-US" dirty="0" smtClean="0">
                <a:latin typeface="Math1Mono"/>
              </a:rPr>
              <a:t>∑</a:t>
            </a:r>
            <a:r>
              <a:rPr lang="en-US" sz="2000" baseline="-25000" dirty="0" smtClean="0"/>
              <a:t>w</a:t>
            </a:r>
            <a:r>
              <a:rPr lang="en-US" sz="2000" dirty="0" smtClean="0"/>
              <a:t>(F(w)+F(w+v))</a:t>
            </a:r>
            <a:r>
              <a:rPr lang="en-US" sz="2000" baseline="30000" dirty="0" smtClean="0"/>
              <a:t>2</a:t>
            </a:r>
            <a:r>
              <a:rPr lang="en-US" sz="2000" dirty="0" smtClean="0"/>
              <a:t> = 2.</a:t>
            </a:r>
          </a:p>
          <a:p>
            <a:pPr>
              <a:lnSpc>
                <a:spcPct val="90000"/>
              </a:lnSpc>
              <a:buFont typeface="Math1"/>
              <a:buChar char=" "/>
            </a:pPr>
            <a:endParaRPr lang="en-US" sz="2400" dirty="0" smtClean="0"/>
          </a:p>
          <a:p>
            <a:pPr>
              <a:lnSpc>
                <a:spcPct val="90000"/>
              </a:lnSpc>
            </a:pPr>
            <a:r>
              <a:rPr lang="en-US" sz="2400" dirty="0" smtClean="0"/>
              <a:t>All correlation matrices are doubly stochastic.</a:t>
            </a:r>
          </a:p>
          <a:p>
            <a:pPr>
              <a:lnSpc>
                <a:spcPct val="90000"/>
              </a:lnSpc>
            </a:pPr>
            <a:r>
              <a:rPr lang="en-US" sz="2400" dirty="0" smtClean="0"/>
              <a:t>Correlation matrices for involutions are symmetric.</a:t>
            </a:r>
          </a:p>
          <a:p>
            <a:pPr>
              <a:lnSpc>
                <a:spcPct val="90000"/>
              </a:lnSpc>
            </a:pPr>
            <a:r>
              <a:rPr lang="en-US" sz="2400" dirty="0" smtClean="0"/>
              <a:t>W(</a:t>
            </a:r>
            <a:r>
              <a:rPr lang="en-US" sz="2400" dirty="0" err="1" smtClean="0"/>
              <a:t>u</a:t>
            </a:r>
            <a:r>
              <a:rPr lang="en-US" sz="2400" dirty="0" err="1" smtClean="0">
                <a:latin typeface="Math1"/>
              </a:rPr>
              <a:t>·</a:t>
            </a:r>
            <a:r>
              <a:rPr lang="en-US" sz="2400" dirty="0" err="1" smtClean="0"/>
              <a:t>h</a:t>
            </a:r>
            <a:r>
              <a:rPr lang="en-US" sz="2400" dirty="0" smtClean="0"/>
              <a:t>)= </a:t>
            </a:r>
            <a:r>
              <a:rPr lang="en-US" sz="2800" dirty="0" smtClean="0">
                <a:latin typeface="Math1Mono"/>
              </a:rPr>
              <a:t>⊕</a:t>
            </a:r>
            <a:r>
              <a:rPr lang="en-US" sz="2400" baseline="-25000" dirty="0" smtClean="0">
                <a:latin typeface="Arial" pitchFamily="34" charset="0"/>
                <a:cs typeface="Arial" pitchFamily="34" charset="0"/>
              </a:rPr>
              <a:t>u[</a:t>
            </a:r>
            <a:r>
              <a:rPr lang="en-US" sz="2400" baseline="-25000" dirty="0" err="1" smtClean="0">
                <a:latin typeface="Arial" pitchFamily="34" charset="0"/>
                <a:cs typeface="Arial" pitchFamily="34" charset="0"/>
              </a:rPr>
              <a:t>i</a:t>
            </a:r>
            <a:r>
              <a:rPr lang="en-US" sz="2400" baseline="-25000" dirty="0" smtClean="0">
                <a:latin typeface="Arial" pitchFamily="34" charset="0"/>
                <a:cs typeface="Arial" pitchFamily="34" charset="0"/>
              </a:rPr>
              <a:t>]=1</a:t>
            </a:r>
            <a:r>
              <a:rPr lang="en-US" sz="2400" dirty="0" smtClean="0">
                <a:latin typeface="Arial" pitchFamily="34" charset="0"/>
                <a:cs typeface="Arial" pitchFamily="34" charset="0"/>
              </a:rPr>
              <a:t>H</a:t>
            </a:r>
            <a:r>
              <a:rPr lang="en-US" sz="2400" baseline="-25000" dirty="0" smtClean="0">
                <a:latin typeface="Arial" pitchFamily="34" charset="0"/>
                <a:cs typeface="Arial" pitchFamily="34" charset="0"/>
              </a:rPr>
              <a:t>i</a:t>
            </a:r>
            <a:r>
              <a:rPr lang="en-US" sz="2400" dirty="0" smtClean="0">
                <a:latin typeface="Arial" pitchFamily="34" charset="0"/>
                <a:cs typeface="Arial" pitchFamily="34" charset="0"/>
              </a:rPr>
              <a:t>.</a:t>
            </a:r>
          </a:p>
          <a:p>
            <a:pPr>
              <a:lnSpc>
                <a:spcPct val="90000"/>
              </a:lnSpc>
              <a:buNone/>
            </a:pPr>
            <a:endParaRPr lang="en-US" sz="24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88</a:t>
            </a:fld>
            <a:endParaRPr lang="en-US" smtClean="0"/>
          </a:p>
        </p:txBody>
      </p:sp>
      <p:sp>
        <p:nvSpPr>
          <p:cNvPr id="82948" name="Rectangle 2"/>
          <p:cNvSpPr>
            <a:spLocks noGrp="1" noChangeArrowheads="1"/>
          </p:cNvSpPr>
          <p:nvPr>
            <p:ph type="title"/>
          </p:nvPr>
        </p:nvSpPr>
        <p:spPr>
          <a:xfrm>
            <a:off x="685800" y="152400"/>
            <a:ext cx="7772400" cy="762000"/>
          </a:xfrm>
        </p:spPr>
        <p:txBody>
          <a:bodyPr/>
          <a:lstStyle/>
          <a:p>
            <a:r>
              <a:rPr lang="en-US" sz="3600" dirty="0" smtClean="0"/>
              <a:t>Relationships among invertible transformation components</a:t>
            </a:r>
          </a:p>
        </p:txBody>
      </p:sp>
      <p:sp>
        <p:nvSpPr>
          <p:cNvPr id="82949" name="Rectangle 3"/>
          <p:cNvSpPr>
            <a:spLocks noGrp="1" noChangeArrowheads="1"/>
          </p:cNvSpPr>
          <p:nvPr>
            <p:ph type="body" idx="1"/>
          </p:nvPr>
        </p:nvSpPr>
        <p:spPr>
          <a:xfrm>
            <a:off x="228600" y="1371600"/>
            <a:ext cx="8686800" cy="4953000"/>
          </a:xfrm>
        </p:spPr>
        <p:txBody>
          <a:bodyPr/>
          <a:lstStyle/>
          <a:p>
            <a:pPr>
              <a:lnSpc>
                <a:spcPct val="90000"/>
              </a:lnSpc>
            </a:pPr>
            <a:r>
              <a:rPr lang="en-US" sz="2000" dirty="0" smtClean="0"/>
              <a:t>Suppose F: GF(2)</a:t>
            </a:r>
            <a:r>
              <a:rPr lang="en-US" sz="2000" baseline="30000" dirty="0" smtClean="0"/>
              <a:t>n</a:t>
            </a:r>
            <a:r>
              <a:rPr lang="en-US" sz="2000" dirty="0" smtClean="0"/>
              <a:t> </a:t>
            </a:r>
            <a:r>
              <a:rPr lang="en-US" sz="2000" dirty="0" smtClean="0">
                <a:sym typeface="Wingdings" pitchFamily="2" charset="2"/>
              </a:rPr>
              <a:t> GF(2)</a:t>
            </a:r>
            <a:r>
              <a:rPr lang="en-US" sz="2000" baseline="30000" dirty="0" smtClean="0">
                <a:sym typeface="Wingdings" pitchFamily="2" charset="2"/>
              </a:rPr>
              <a:t>n</a:t>
            </a:r>
            <a:r>
              <a:rPr lang="en-US" sz="2000" dirty="0" smtClean="0">
                <a:sym typeface="Wingdings" pitchFamily="2" charset="2"/>
              </a:rPr>
              <a:t> is a </a:t>
            </a:r>
            <a:r>
              <a:rPr lang="en-US" sz="2000" dirty="0" err="1" smtClean="0">
                <a:sym typeface="Wingdings" pitchFamily="2" charset="2"/>
              </a:rPr>
              <a:t>bijection</a:t>
            </a:r>
            <a:r>
              <a:rPr lang="en-US" sz="2000" dirty="0" smtClean="0">
                <a:sym typeface="Wingdings" pitchFamily="2" charset="2"/>
              </a:rPr>
              <a:t> and </a:t>
            </a:r>
            <a:r>
              <a:rPr lang="en-US" sz="2000" dirty="0" err="1" smtClean="0">
                <a:sym typeface="Wingdings" pitchFamily="2" charset="2"/>
              </a:rPr>
              <a:t>f</a:t>
            </a:r>
            <a:r>
              <a:rPr lang="en-US" sz="2000" baseline="-25000" dirty="0" err="1" smtClean="0">
                <a:sym typeface="Wingdings" pitchFamily="2" charset="2"/>
              </a:rPr>
              <a:t>i</a:t>
            </a:r>
            <a:r>
              <a:rPr lang="en-US" sz="2000" dirty="0" smtClean="0">
                <a:sym typeface="Wingdings" pitchFamily="2" charset="2"/>
              </a:rPr>
              <a:t>= </a:t>
            </a:r>
            <a:r>
              <a:rPr lang="en-US" sz="2000" dirty="0" smtClean="0">
                <a:latin typeface="Math1" pitchFamily="2" charset="2"/>
                <a:sym typeface="Wingdings" pitchFamily="2" charset="2"/>
              </a:rPr>
              <a:t>p</a:t>
            </a:r>
            <a:r>
              <a:rPr lang="en-US" sz="2000" baseline="-25000" dirty="0" smtClean="0">
                <a:sym typeface="Wingdings" pitchFamily="2" charset="2"/>
              </a:rPr>
              <a:t>i</a:t>
            </a:r>
            <a:r>
              <a:rPr lang="en-US" sz="2000" dirty="0" smtClean="0">
                <a:sym typeface="Wingdings" pitchFamily="2" charset="2"/>
              </a:rPr>
              <a:t>(F) then C(f</a:t>
            </a:r>
            <a:r>
              <a:rPr lang="en-US" sz="2000" baseline="-25000" dirty="0" smtClean="0">
                <a:sym typeface="Wingdings" pitchFamily="2" charset="2"/>
              </a:rPr>
              <a:t>i</a:t>
            </a:r>
            <a:r>
              <a:rPr lang="en-US" sz="2000" dirty="0" smtClean="0">
                <a:sym typeface="Wingdings" pitchFamily="2" charset="2"/>
              </a:rPr>
              <a:t>,0)= C(f</a:t>
            </a:r>
            <a:r>
              <a:rPr lang="en-US" sz="2000" baseline="-25000" dirty="0" smtClean="0">
                <a:sym typeface="Wingdings" pitchFamily="2" charset="2"/>
              </a:rPr>
              <a:t>j</a:t>
            </a:r>
            <a:r>
              <a:rPr lang="en-US" sz="2000" dirty="0" smtClean="0">
                <a:sym typeface="Wingdings" pitchFamily="2" charset="2"/>
              </a:rPr>
              <a:t>,1)=0= C(</a:t>
            </a:r>
            <a:r>
              <a:rPr lang="en-US" sz="2000" dirty="0" err="1" smtClean="0">
                <a:sym typeface="Wingdings" pitchFamily="2" charset="2"/>
              </a:rPr>
              <a:t>f</a:t>
            </a:r>
            <a:r>
              <a:rPr lang="en-US" sz="2000" baseline="-25000" dirty="0" err="1" smtClean="0">
                <a:sym typeface="Wingdings" pitchFamily="2" charset="2"/>
              </a:rPr>
              <a:t>i</a:t>
            </a:r>
            <a:r>
              <a:rPr lang="en-US" sz="2000" dirty="0" smtClean="0">
                <a:sym typeface="Wingdings" pitchFamily="2" charset="2"/>
              </a:rPr>
              <a:t>, </a:t>
            </a:r>
            <a:r>
              <a:rPr lang="en-US" sz="2000" dirty="0" err="1" smtClean="0">
                <a:sym typeface="Wingdings" pitchFamily="2" charset="2"/>
              </a:rPr>
              <a:t>f</a:t>
            </a:r>
            <a:r>
              <a:rPr lang="en-US" sz="2000" baseline="-25000" dirty="0" err="1" smtClean="0">
                <a:sym typeface="Wingdings" pitchFamily="2" charset="2"/>
              </a:rPr>
              <a:t>j</a:t>
            </a:r>
            <a:r>
              <a:rPr lang="en-US" sz="2000" dirty="0" smtClean="0">
                <a:sym typeface="Wingdings" pitchFamily="2" charset="2"/>
              </a:rPr>
              <a:t>).  </a:t>
            </a:r>
            <a:r>
              <a:rPr lang="en-US" sz="2000" dirty="0" err="1" smtClean="0">
                <a:sym typeface="Wingdings" pitchFamily="2" charset="2"/>
              </a:rPr>
              <a:t>wt(f</a:t>
            </a:r>
            <a:r>
              <a:rPr lang="en-US" sz="2000" baseline="-25000" dirty="0" err="1" smtClean="0">
                <a:sym typeface="Wingdings" pitchFamily="2" charset="2"/>
              </a:rPr>
              <a:t>i</a:t>
            </a:r>
            <a:r>
              <a:rPr lang="en-US" sz="2000" dirty="0" smtClean="0">
                <a:sym typeface="Wingdings" pitchFamily="2" charset="2"/>
              </a:rPr>
              <a:t>)= 2</a:t>
            </a:r>
            <a:r>
              <a:rPr lang="en-US" sz="2000" baseline="30000" dirty="0" smtClean="0">
                <a:sym typeface="Wingdings" pitchFamily="2" charset="2"/>
              </a:rPr>
              <a:t>n-1</a:t>
            </a:r>
            <a:r>
              <a:rPr lang="en-US" sz="2000" dirty="0" smtClean="0">
                <a:sym typeface="Wingdings" pitchFamily="2" charset="2"/>
              </a:rPr>
              <a:t>, </a:t>
            </a:r>
            <a:r>
              <a:rPr lang="en-US" sz="2000" dirty="0" err="1" smtClean="0">
                <a:sym typeface="Wingdings" pitchFamily="2" charset="2"/>
              </a:rPr>
              <a:t>wt(f</a:t>
            </a:r>
            <a:r>
              <a:rPr lang="en-US" sz="2000" baseline="-25000" dirty="0" err="1" smtClean="0">
                <a:sym typeface="Wingdings" pitchFamily="2" charset="2"/>
              </a:rPr>
              <a:t>i</a:t>
            </a:r>
            <a:r>
              <a:rPr lang="en-US" sz="2000" dirty="0" err="1" smtClean="0">
                <a:sym typeface="Wingdings" pitchFamily="2" charset="2"/>
              </a:rPr>
              <a:t>f</a:t>
            </a:r>
            <a:r>
              <a:rPr lang="en-US" sz="2000" baseline="-25000" dirty="0" err="1" smtClean="0">
                <a:sym typeface="Wingdings" pitchFamily="2" charset="2"/>
              </a:rPr>
              <a:t>j</a:t>
            </a:r>
            <a:r>
              <a:rPr lang="en-US" sz="2000" dirty="0" smtClean="0">
                <a:sym typeface="Wingdings" pitchFamily="2" charset="2"/>
              </a:rPr>
              <a:t>)= 2</a:t>
            </a:r>
            <a:r>
              <a:rPr lang="en-US" sz="2000" baseline="30000" dirty="0" smtClean="0">
                <a:sym typeface="Wingdings" pitchFamily="2" charset="2"/>
              </a:rPr>
              <a:t>n-2</a:t>
            </a:r>
            <a:r>
              <a:rPr lang="en-US" sz="2000" dirty="0" smtClean="0">
                <a:sym typeface="Wingdings" pitchFamily="2" charset="2"/>
              </a:rPr>
              <a:t>, etc.  </a:t>
            </a:r>
            <a:r>
              <a:rPr lang="en-US" sz="2000" dirty="0" err="1" smtClean="0">
                <a:sym typeface="Wingdings" pitchFamily="2" charset="2"/>
              </a:rPr>
              <a:t>C(f</a:t>
            </a:r>
            <a:r>
              <a:rPr lang="en-US" sz="2000" baseline="-25000" dirty="0" err="1" smtClean="0">
                <a:sym typeface="Wingdings" pitchFamily="2" charset="2"/>
              </a:rPr>
              <a:t>i</a:t>
            </a:r>
            <a:r>
              <a:rPr lang="en-US" sz="2000" dirty="0" err="1" smtClean="0">
                <a:sym typeface="Wingdings" pitchFamily="2" charset="2"/>
              </a:rPr>
              <a:t>f</a:t>
            </a:r>
            <a:r>
              <a:rPr lang="en-US" sz="2000" baseline="-25000" dirty="0" err="1" smtClean="0">
                <a:sym typeface="Wingdings" pitchFamily="2" charset="2"/>
              </a:rPr>
              <a:t>j</a:t>
            </a:r>
            <a:r>
              <a:rPr lang="en-US" sz="2000" dirty="0" smtClean="0">
                <a:sym typeface="Wingdings" pitchFamily="2" charset="2"/>
              </a:rPr>
              <a:t>, </a:t>
            </a:r>
            <a:r>
              <a:rPr lang="en-US" sz="2000" dirty="0" err="1" smtClean="0">
                <a:sym typeface="Wingdings" pitchFamily="2" charset="2"/>
              </a:rPr>
              <a:t>f</a:t>
            </a:r>
            <a:r>
              <a:rPr lang="en-US" sz="2000" baseline="-25000" dirty="0" err="1" smtClean="0">
                <a:sym typeface="Wingdings" pitchFamily="2" charset="2"/>
              </a:rPr>
              <a:t>k</a:t>
            </a:r>
            <a:r>
              <a:rPr lang="en-US" sz="2000" dirty="0" smtClean="0">
                <a:sym typeface="Wingdings" pitchFamily="2" charset="2"/>
              </a:rPr>
              <a:t>)= ½, </a:t>
            </a:r>
            <a:r>
              <a:rPr lang="en-US" sz="2000" dirty="0" err="1" smtClean="0">
                <a:sym typeface="Wingdings" pitchFamily="2" charset="2"/>
              </a:rPr>
              <a:t>C(f</a:t>
            </a:r>
            <a:r>
              <a:rPr lang="en-US" sz="2000" baseline="-25000" dirty="0" err="1" smtClean="0">
                <a:sym typeface="Wingdings" pitchFamily="2" charset="2"/>
              </a:rPr>
              <a:t>i</a:t>
            </a:r>
            <a:r>
              <a:rPr lang="en-US" sz="2000" dirty="0" err="1" smtClean="0">
                <a:sym typeface="Wingdings" pitchFamily="2" charset="2"/>
              </a:rPr>
              <a:t>f</a:t>
            </a:r>
            <a:r>
              <a:rPr lang="en-US" sz="2000" baseline="-25000" dirty="0" err="1" smtClean="0">
                <a:sym typeface="Wingdings" pitchFamily="2" charset="2"/>
              </a:rPr>
              <a:t>j</a:t>
            </a:r>
            <a:r>
              <a:rPr lang="en-US" sz="2000" dirty="0" err="1" smtClean="0">
                <a:sym typeface="Wingdings" pitchFamily="2" charset="2"/>
              </a:rPr>
              <a:t>f</a:t>
            </a:r>
            <a:r>
              <a:rPr lang="en-US" sz="2000" baseline="-25000" dirty="0" err="1" smtClean="0">
                <a:sym typeface="Wingdings" pitchFamily="2" charset="2"/>
              </a:rPr>
              <a:t>k</a:t>
            </a:r>
            <a:r>
              <a:rPr lang="en-US" sz="2000" dirty="0" smtClean="0">
                <a:sym typeface="Wingdings" pitchFamily="2" charset="2"/>
              </a:rPr>
              <a:t>, f</a:t>
            </a:r>
            <a:r>
              <a:rPr lang="en-US" sz="2000" baseline="-25000" dirty="0" smtClean="0">
                <a:sym typeface="Wingdings" pitchFamily="2" charset="2"/>
              </a:rPr>
              <a:t>l</a:t>
            </a:r>
            <a:r>
              <a:rPr lang="en-US" sz="2000" dirty="0" smtClean="0">
                <a:sym typeface="Wingdings" pitchFamily="2" charset="2"/>
              </a:rPr>
              <a:t>)= </a:t>
            </a:r>
            <a:r>
              <a:rPr lang="en-US" sz="2000" dirty="0" err="1" smtClean="0">
                <a:sym typeface="Wingdings" pitchFamily="2" charset="2"/>
              </a:rPr>
              <a:t>C(f</a:t>
            </a:r>
            <a:r>
              <a:rPr lang="en-US" sz="2000" baseline="-25000" dirty="0" err="1" smtClean="0">
                <a:sym typeface="Wingdings" pitchFamily="2" charset="2"/>
              </a:rPr>
              <a:t>i</a:t>
            </a:r>
            <a:r>
              <a:rPr lang="en-US" sz="2000" dirty="0" err="1" smtClean="0">
                <a:sym typeface="Wingdings" pitchFamily="2" charset="2"/>
              </a:rPr>
              <a:t>f</a:t>
            </a:r>
            <a:r>
              <a:rPr lang="en-US" sz="2000" baseline="-25000" dirty="0" err="1" smtClean="0">
                <a:sym typeface="Wingdings" pitchFamily="2" charset="2"/>
              </a:rPr>
              <a:t>j</a:t>
            </a:r>
            <a:r>
              <a:rPr lang="en-US" sz="2000" dirty="0" smtClean="0">
                <a:sym typeface="Wingdings" pitchFamily="2" charset="2"/>
              </a:rPr>
              <a:t>,</a:t>
            </a:r>
            <a:r>
              <a:rPr lang="en-US" sz="2000" baseline="-25000" dirty="0" smtClean="0">
                <a:sym typeface="Wingdings" pitchFamily="2" charset="2"/>
              </a:rPr>
              <a:t> </a:t>
            </a:r>
            <a:r>
              <a:rPr lang="en-US" sz="2000" dirty="0" err="1" smtClean="0">
                <a:sym typeface="Wingdings" pitchFamily="2" charset="2"/>
              </a:rPr>
              <a:t>f</a:t>
            </a:r>
            <a:r>
              <a:rPr lang="en-US" sz="2000" baseline="-25000" dirty="0" err="1" smtClean="0">
                <a:sym typeface="Wingdings" pitchFamily="2" charset="2"/>
              </a:rPr>
              <a:t>k</a:t>
            </a:r>
            <a:r>
              <a:rPr lang="en-US" sz="2000" dirty="0" err="1" smtClean="0">
                <a:sym typeface="Wingdings" pitchFamily="2" charset="2"/>
              </a:rPr>
              <a:t>f</a:t>
            </a:r>
            <a:r>
              <a:rPr lang="en-US" sz="2000" baseline="-25000" dirty="0" err="1" smtClean="0">
                <a:sym typeface="Wingdings" pitchFamily="2" charset="2"/>
              </a:rPr>
              <a:t>l</a:t>
            </a:r>
            <a:r>
              <a:rPr lang="en-US" sz="2000" dirty="0" smtClean="0">
                <a:sym typeface="Wingdings" pitchFamily="2" charset="2"/>
              </a:rPr>
              <a:t>)= </a:t>
            </a:r>
            <a:r>
              <a:rPr lang="en-US" sz="2000" dirty="0" err="1" smtClean="0">
                <a:sym typeface="Wingdings" pitchFamily="2" charset="2"/>
              </a:rPr>
              <a:t>C(f</a:t>
            </a:r>
            <a:r>
              <a:rPr lang="en-US" sz="2000" baseline="-25000" dirty="0" err="1" smtClean="0">
                <a:sym typeface="Wingdings" pitchFamily="2" charset="2"/>
              </a:rPr>
              <a:t>i</a:t>
            </a:r>
            <a:r>
              <a:rPr lang="en-US" sz="2000" dirty="0" err="1" smtClean="0">
                <a:sym typeface="Wingdings" pitchFamily="2" charset="2"/>
              </a:rPr>
              <a:t>f</a:t>
            </a:r>
            <a:r>
              <a:rPr lang="en-US" sz="2000" baseline="-25000" dirty="0" err="1" smtClean="0">
                <a:sym typeface="Wingdings" pitchFamily="2" charset="2"/>
              </a:rPr>
              <a:t>j</a:t>
            </a:r>
            <a:r>
              <a:rPr lang="en-US" sz="2000" dirty="0" err="1" smtClean="0">
                <a:sym typeface="Wingdings" pitchFamily="2" charset="2"/>
              </a:rPr>
              <a:t>f</a:t>
            </a:r>
            <a:r>
              <a:rPr lang="en-US" sz="2000" baseline="-25000" dirty="0" err="1" smtClean="0">
                <a:sym typeface="Wingdings" pitchFamily="2" charset="2"/>
              </a:rPr>
              <a:t>k</a:t>
            </a:r>
            <a:r>
              <a:rPr lang="en-US" sz="2000" dirty="0" smtClean="0">
                <a:sym typeface="Wingdings" pitchFamily="2" charset="2"/>
              </a:rPr>
              <a:t>,</a:t>
            </a:r>
            <a:r>
              <a:rPr lang="en-US" sz="2000" baseline="-25000" dirty="0" smtClean="0">
                <a:sym typeface="Wingdings" pitchFamily="2" charset="2"/>
              </a:rPr>
              <a:t> </a:t>
            </a:r>
            <a:r>
              <a:rPr lang="en-US" sz="2000" dirty="0" smtClean="0">
                <a:sym typeface="Wingdings" pitchFamily="2" charset="2"/>
              </a:rPr>
              <a:t>f</a:t>
            </a:r>
            <a:r>
              <a:rPr lang="en-US" sz="2000" baseline="-25000" dirty="0" smtClean="0">
                <a:sym typeface="Wingdings" pitchFamily="2" charset="2"/>
              </a:rPr>
              <a:t>l</a:t>
            </a:r>
            <a:r>
              <a:rPr lang="en-US" sz="2000" dirty="0" smtClean="0">
                <a:sym typeface="Wingdings" pitchFamily="2" charset="2"/>
              </a:rPr>
              <a:t>).</a:t>
            </a:r>
          </a:p>
          <a:p>
            <a:pPr>
              <a:lnSpc>
                <a:spcPct val="90000"/>
              </a:lnSpc>
            </a:pPr>
            <a:endParaRPr lang="en-US" sz="2000" dirty="0" smtClean="0"/>
          </a:p>
          <a:p>
            <a:pPr>
              <a:lnSpc>
                <a:spcPct val="90000"/>
              </a:lnSpc>
            </a:pPr>
            <a:r>
              <a:rPr lang="en-US" sz="2000" b="1" dirty="0" smtClean="0"/>
              <a:t>Theorem 1</a:t>
            </a:r>
            <a:r>
              <a:rPr lang="en-US" sz="2000" i="1" dirty="0" smtClean="0"/>
              <a:t>: </a:t>
            </a:r>
            <a:r>
              <a:rPr lang="en-US" sz="2000" dirty="0" smtClean="0"/>
              <a:t>C(f</a:t>
            </a:r>
            <a:r>
              <a:rPr lang="en-US" sz="2000" baseline="-25000" dirty="0" smtClean="0"/>
              <a:t>i</a:t>
            </a:r>
            <a:r>
              <a:rPr lang="en-US" sz="2000" dirty="0" smtClean="0"/>
              <a:t>,1)= C(f</a:t>
            </a:r>
            <a:r>
              <a:rPr lang="en-US" sz="2000" baseline="-25000" dirty="0" smtClean="0"/>
              <a:t>i</a:t>
            </a:r>
            <a:r>
              <a:rPr lang="en-US" sz="2000" dirty="0" smtClean="0"/>
              <a:t>,0)=0, C(</a:t>
            </a:r>
            <a:r>
              <a:rPr lang="en-US" sz="2000" dirty="0" err="1" smtClean="0"/>
              <a:t>f</a:t>
            </a:r>
            <a:r>
              <a:rPr lang="en-US" sz="2000" baseline="-25000" dirty="0" err="1" smtClean="0"/>
              <a:t>i</a:t>
            </a:r>
            <a:r>
              <a:rPr lang="en-US" sz="2000" dirty="0" smtClean="0"/>
              <a:t>, </a:t>
            </a:r>
            <a:r>
              <a:rPr lang="en-US" sz="2000" dirty="0" err="1" smtClean="0"/>
              <a:t>f</a:t>
            </a:r>
            <a:r>
              <a:rPr lang="en-US" sz="2000" baseline="-25000" dirty="0" err="1" smtClean="0"/>
              <a:t>j</a:t>
            </a:r>
            <a:r>
              <a:rPr lang="en-US" sz="2000" dirty="0" smtClean="0"/>
              <a:t>)=0, i</a:t>
            </a:r>
            <a:r>
              <a:rPr lang="en-US" sz="2000" dirty="0" smtClean="0">
                <a:latin typeface="Math1Mono"/>
              </a:rPr>
              <a:t>¹</a:t>
            </a:r>
            <a:r>
              <a:rPr lang="en-US" sz="2000" dirty="0" smtClean="0"/>
              <a:t>j, wt(</a:t>
            </a:r>
            <a:r>
              <a:rPr lang="en-US" sz="2000" dirty="0" err="1" smtClean="0"/>
              <a:t>f</a:t>
            </a:r>
            <a:r>
              <a:rPr lang="en-US" sz="2000" baseline="-25000" dirty="0" err="1" smtClean="0"/>
              <a:t>i</a:t>
            </a:r>
            <a:r>
              <a:rPr lang="en-US" sz="2000" dirty="0" smtClean="0"/>
              <a:t>)= 2</a:t>
            </a:r>
            <a:r>
              <a:rPr lang="en-US" sz="2000" baseline="30000" dirty="0" smtClean="0"/>
              <a:t>n-1</a:t>
            </a:r>
            <a:r>
              <a:rPr lang="en-US" sz="2000" dirty="0" smtClean="0"/>
              <a:t>, for all </a:t>
            </a:r>
            <a:r>
              <a:rPr lang="en-US" sz="2000" dirty="0" err="1" smtClean="0"/>
              <a:t>i</a:t>
            </a:r>
            <a:r>
              <a:rPr lang="en-US" sz="2000" dirty="0" smtClean="0"/>
              <a:t>, wt(</a:t>
            </a:r>
            <a:r>
              <a:rPr lang="en-US" sz="2000" dirty="0" err="1" smtClean="0"/>
              <a:t>f</a:t>
            </a:r>
            <a:r>
              <a:rPr lang="en-US" sz="2000" baseline="-25000" dirty="0" err="1" smtClean="0"/>
              <a:t>i</a:t>
            </a:r>
            <a:r>
              <a:rPr lang="en-US" sz="2000" dirty="0" smtClean="0"/>
              <a:t> </a:t>
            </a:r>
            <a:r>
              <a:rPr lang="en-US" sz="2000" dirty="0" err="1" smtClean="0"/>
              <a:t>f</a:t>
            </a:r>
            <a:r>
              <a:rPr lang="en-US" sz="2000" baseline="-25000" dirty="0" err="1" smtClean="0"/>
              <a:t>j</a:t>
            </a:r>
            <a:r>
              <a:rPr lang="en-US" sz="2000" dirty="0" smtClean="0"/>
              <a:t>) = 2</a:t>
            </a:r>
            <a:r>
              <a:rPr lang="en-US" sz="2000" baseline="30000" dirty="0" smtClean="0"/>
              <a:t>n-2</a:t>
            </a:r>
            <a:r>
              <a:rPr lang="en-US" sz="2000" dirty="0" smtClean="0"/>
              <a:t>, i</a:t>
            </a:r>
            <a:r>
              <a:rPr lang="en-US" sz="2000" dirty="0" smtClean="0">
                <a:latin typeface="Math1"/>
              </a:rPr>
              <a:t>¹</a:t>
            </a:r>
            <a:r>
              <a:rPr lang="en-US" sz="2000" dirty="0" smtClean="0"/>
              <a:t>j and in general, wt( f</a:t>
            </a:r>
            <a:r>
              <a:rPr lang="en-US" sz="2000" baseline="-25000" dirty="0" smtClean="0"/>
              <a:t>i1</a:t>
            </a:r>
            <a:r>
              <a:rPr lang="en-US" sz="2000" dirty="0" smtClean="0"/>
              <a:t> f</a:t>
            </a:r>
            <a:r>
              <a:rPr lang="en-US" sz="2000" baseline="-25000" dirty="0" smtClean="0"/>
              <a:t>i2</a:t>
            </a:r>
            <a:r>
              <a:rPr lang="en-US" sz="2000" dirty="0" smtClean="0"/>
              <a:t>... </a:t>
            </a:r>
            <a:r>
              <a:rPr lang="en-US" sz="2000" dirty="0" err="1" smtClean="0"/>
              <a:t>f</a:t>
            </a:r>
            <a:r>
              <a:rPr lang="en-US" sz="2000" baseline="-25000" dirty="0" err="1" smtClean="0"/>
              <a:t>ik</a:t>
            </a:r>
            <a:r>
              <a:rPr lang="en-US" sz="2000" dirty="0" smtClean="0"/>
              <a:t>)= 2</a:t>
            </a:r>
            <a:r>
              <a:rPr lang="en-US" sz="2000" baseline="30000" dirty="0" smtClean="0"/>
              <a:t>n-k</a:t>
            </a:r>
            <a:r>
              <a:rPr lang="en-US" sz="2000" dirty="0" smtClean="0"/>
              <a:t>.  Further, </a:t>
            </a:r>
            <a:r>
              <a:rPr lang="en-US" sz="2000" dirty="0" err="1" smtClean="0"/>
              <a:t>C(f</a:t>
            </a:r>
            <a:r>
              <a:rPr lang="en-US" sz="2000" baseline="-25000" dirty="0" err="1" smtClean="0"/>
              <a:t>i</a:t>
            </a:r>
            <a:r>
              <a:rPr lang="en-US" sz="2000" dirty="0" smtClean="0"/>
              <a:t> </a:t>
            </a:r>
            <a:r>
              <a:rPr lang="en-US" sz="2000" dirty="0" err="1" smtClean="0"/>
              <a:t>f</a:t>
            </a:r>
            <a:r>
              <a:rPr lang="en-US" sz="2000" baseline="-25000" dirty="0" err="1" smtClean="0"/>
              <a:t>j</a:t>
            </a:r>
            <a:r>
              <a:rPr lang="en-US" sz="2000" dirty="0" smtClean="0"/>
              <a:t>, </a:t>
            </a:r>
            <a:r>
              <a:rPr lang="en-US" sz="2000" dirty="0" err="1" smtClean="0"/>
              <a:t>f</a:t>
            </a:r>
            <a:r>
              <a:rPr lang="en-US" sz="2000" baseline="-25000" dirty="0" err="1" smtClean="0"/>
              <a:t>k</a:t>
            </a:r>
            <a:r>
              <a:rPr lang="en-US" sz="2000" dirty="0" smtClean="0"/>
              <a:t>)= 1/2, </a:t>
            </a:r>
            <a:r>
              <a:rPr lang="en-US" sz="2000" dirty="0" err="1" smtClean="0"/>
              <a:t>C(f</a:t>
            </a:r>
            <a:r>
              <a:rPr lang="en-US" sz="2000" baseline="-25000" dirty="0" err="1" smtClean="0"/>
              <a:t>i</a:t>
            </a:r>
            <a:r>
              <a:rPr lang="en-US" sz="2000" dirty="0" smtClean="0"/>
              <a:t>, </a:t>
            </a:r>
            <a:r>
              <a:rPr lang="en-US" sz="2000" dirty="0" err="1" smtClean="0"/>
              <a:t>f</a:t>
            </a:r>
            <a:r>
              <a:rPr lang="en-US" sz="2000" baseline="-25000" dirty="0" err="1" smtClean="0"/>
              <a:t>j</a:t>
            </a:r>
            <a:r>
              <a:rPr lang="en-US" sz="2000" dirty="0" smtClean="0"/>
              <a:t>, </a:t>
            </a:r>
            <a:r>
              <a:rPr lang="en-US" sz="2000" dirty="0" err="1" smtClean="0"/>
              <a:t>f</a:t>
            </a:r>
            <a:r>
              <a:rPr lang="en-US" sz="2000" baseline="-25000" dirty="0" err="1" smtClean="0"/>
              <a:t>k</a:t>
            </a:r>
            <a:r>
              <a:rPr lang="en-US" sz="2000" dirty="0" smtClean="0"/>
              <a:t> f</a:t>
            </a:r>
            <a:r>
              <a:rPr lang="en-US" sz="2000" baseline="-25000" dirty="0" smtClean="0"/>
              <a:t>l</a:t>
            </a:r>
            <a:r>
              <a:rPr lang="en-US" sz="2000" dirty="0" smtClean="0"/>
              <a:t>) = </a:t>
            </a:r>
            <a:r>
              <a:rPr lang="en-US" sz="2000" dirty="0" err="1" smtClean="0"/>
              <a:t>C(f</a:t>
            </a:r>
            <a:r>
              <a:rPr lang="en-US" sz="2000" baseline="-25000" dirty="0" err="1" smtClean="0"/>
              <a:t>i</a:t>
            </a:r>
            <a:r>
              <a:rPr lang="en-US" sz="2000" dirty="0" smtClean="0"/>
              <a:t> </a:t>
            </a:r>
            <a:r>
              <a:rPr lang="en-US" sz="2000" dirty="0" err="1" smtClean="0"/>
              <a:t>f</a:t>
            </a:r>
            <a:r>
              <a:rPr lang="en-US" sz="2000" baseline="-25000" dirty="0" err="1" smtClean="0"/>
              <a:t>j</a:t>
            </a:r>
            <a:r>
              <a:rPr lang="en-US" sz="2000" dirty="0" smtClean="0"/>
              <a:t> </a:t>
            </a:r>
            <a:r>
              <a:rPr lang="en-US" sz="2000" dirty="0" err="1" smtClean="0"/>
              <a:t>f</a:t>
            </a:r>
            <a:r>
              <a:rPr lang="en-US" sz="2000" baseline="-25000" dirty="0" err="1" smtClean="0"/>
              <a:t>k</a:t>
            </a:r>
            <a:r>
              <a:rPr lang="en-US" sz="2000" dirty="0" smtClean="0"/>
              <a:t>, </a:t>
            </a:r>
            <a:r>
              <a:rPr lang="en-US" sz="2000" dirty="0" err="1" smtClean="0"/>
              <a:t>f</a:t>
            </a:r>
            <a:r>
              <a:rPr lang="en-US" sz="2000" baseline="-25000" dirty="0" err="1" smtClean="0"/>
              <a:t>il</a:t>
            </a:r>
            <a:r>
              <a:rPr lang="en-US" sz="2000" dirty="0" smtClean="0"/>
              <a:t>) and in general  C(f</a:t>
            </a:r>
            <a:r>
              <a:rPr lang="en-US" sz="2000" baseline="-25000" dirty="0" smtClean="0"/>
              <a:t>i1</a:t>
            </a:r>
            <a:r>
              <a:rPr lang="en-US" sz="2000" dirty="0" smtClean="0"/>
              <a:t> f</a:t>
            </a:r>
            <a:r>
              <a:rPr lang="en-US" sz="2000" baseline="-25000" dirty="0" smtClean="0"/>
              <a:t>i2</a:t>
            </a:r>
            <a:r>
              <a:rPr lang="en-US" sz="2000" dirty="0" smtClean="0"/>
              <a:t> ... </a:t>
            </a:r>
            <a:r>
              <a:rPr lang="en-US" sz="2000" dirty="0" err="1" smtClean="0"/>
              <a:t>f</a:t>
            </a:r>
            <a:r>
              <a:rPr lang="en-US" sz="2000" baseline="-25000" dirty="0" err="1" smtClean="0"/>
              <a:t>ik</a:t>
            </a:r>
            <a:r>
              <a:rPr lang="en-US" sz="2000" dirty="0" smtClean="0"/>
              <a:t>, f</a:t>
            </a:r>
            <a:r>
              <a:rPr lang="en-US" sz="2000" baseline="-25000" dirty="0" smtClean="0"/>
              <a:t>l</a:t>
            </a:r>
            <a:r>
              <a:rPr lang="en-US" sz="2000" dirty="0" smtClean="0"/>
              <a:t>)= 2</a:t>
            </a:r>
            <a:r>
              <a:rPr lang="en-US" sz="2000" baseline="30000" dirty="0" smtClean="0"/>
              <a:t>n-k-1</a:t>
            </a:r>
            <a:r>
              <a:rPr lang="en-US" sz="2000" dirty="0" smtClean="0"/>
              <a:t>. </a:t>
            </a:r>
          </a:p>
          <a:p>
            <a:pPr>
              <a:lnSpc>
                <a:spcPct val="90000"/>
              </a:lnSpc>
            </a:pPr>
            <a:r>
              <a:rPr lang="en-US" sz="2000" b="1" dirty="0" smtClean="0"/>
              <a:t>Theorem 2:  </a:t>
            </a:r>
            <a:r>
              <a:rPr lang="en-US" sz="2000" dirty="0" smtClean="0"/>
              <a:t>Let f be a </a:t>
            </a:r>
            <a:r>
              <a:rPr lang="en-US" sz="2000" dirty="0" err="1" smtClean="0"/>
              <a:t>boolean</a:t>
            </a:r>
            <a:r>
              <a:rPr lang="en-US" sz="2000" dirty="0" smtClean="0"/>
              <a:t> function.  The N functions f</a:t>
            </a:r>
            <a:r>
              <a:rPr lang="en-US" sz="2000" baseline="-25000" dirty="0" smtClean="0"/>
              <a:t>i1</a:t>
            </a:r>
            <a:r>
              <a:rPr lang="en-US" sz="2000" dirty="0" smtClean="0"/>
              <a:t>, f</a:t>
            </a:r>
            <a:r>
              <a:rPr lang="en-US" sz="2000" baseline="-25000" dirty="0" smtClean="0"/>
              <a:t>i2</a:t>
            </a:r>
            <a:r>
              <a:rPr lang="en-US" sz="2000" dirty="0" smtClean="0"/>
              <a:t> ... </a:t>
            </a:r>
            <a:r>
              <a:rPr lang="en-US" sz="2000" dirty="0" err="1" smtClean="0"/>
              <a:t>f</a:t>
            </a:r>
            <a:r>
              <a:rPr lang="en-US" sz="2000" baseline="-25000" dirty="0" err="1" smtClean="0"/>
              <a:t>ik</a:t>
            </a:r>
            <a:r>
              <a:rPr lang="en-US" sz="2000" dirty="0" smtClean="0"/>
              <a:t> form a basis for the space of </a:t>
            </a:r>
            <a:r>
              <a:rPr lang="en-US" sz="2000" dirty="0" err="1" smtClean="0"/>
              <a:t>boolean</a:t>
            </a:r>
            <a:r>
              <a:rPr lang="en-US" sz="2000" dirty="0" smtClean="0"/>
              <a:t> functions; that is, for any </a:t>
            </a:r>
            <a:r>
              <a:rPr lang="en-US" sz="2000" dirty="0" err="1" smtClean="0"/>
              <a:t>boolean</a:t>
            </a:r>
            <a:r>
              <a:rPr lang="en-US" sz="2000" dirty="0" smtClean="0"/>
              <a:t> function g, exists a</a:t>
            </a:r>
            <a:r>
              <a:rPr lang="en-US" sz="2000" baseline="30000" dirty="0" smtClean="0"/>
              <a:t>(g)</a:t>
            </a:r>
            <a:r>
              <a:rPr lang="en-US" sz="2000" baseline="-25000" dirty="0" smtClean="0"/>
              <a:t>i[1], i[2], ..., </a:t>
            </a:r>
            <a:r>
              <a:rPr lang="en-US" sz="2000" baseline="-25000" dirty="0" err="1" smtClean="0"/>
              <a:t>i</a:t>
            </a:r>
            <a:r>
              <a:rPr lang="en-US" sz="2000" baseline="-25000" dirty="0" smtClean="0"/>
              <a:t>[k]</a:t>
            </a:r>
            <a:r>
              <a:rPr lang="en-US" sz="2000" dirty="0" smtClean="0"/>
              <a:t> such that g(x)= </a:t>
            </a:r>
            <a:r>
              <a:rPr lang="en-US" dirty="0" smtClean="0">
                <a:latin typeface="Math1Mono"/>
              </a:rPr>
              <a:t>∑</a:t>
            </a:r>
            <a:r>
              <a:rPr lang="en-US" sz="2000" baseline="-25000" dirty="0" smtClean="0"/>
              <a:t>1</a:t>
            </a:r>
            <a:r>
              <a:rPr lang="en-US" sz="2000" baseline="-25000" dirty="0" smtClean="0">
                <a:latin typeface="Math1Mono"/>
              </a:rPr>
              <a:t>≦</a:t>
            </a:r>
            <a:r>
              <a:rPr lang="en-US" sz="2000" baseline="-25000" dirty="0" smtClean="0"/>
              <a:t>i[1]&lt; i[2]&lt; ... &lt;</a:t>
            </a:r>
            <a:r>
              <a:rPr lang="en-US" sz="2000" baseline="-25000" dirty="0" err="1" smtClean="0"/>
              <a:t>i[k</a:t>
            </a:r>
            <a:r>
              <a:rPr lang="en-US" sz="2000" baseline="-25000" dirty="0" smtClean="0"/>
              <a:t>]=n</a:t>
            </a:r>
            <a:r>
              <a:rPr lang="en-US" sz="2000" dirty="0" smtClean="0"/>
              <a:t> a</a:t>
            </a:r>
            <a:r>
              <a:rPr lang="en-US" sz="2000" baseline="30000" dirty="0" smtClean="0"/>
              <a:t>(g)</a:t>
            </a:r>
            <a:r>
              <a:rPr lang="en-US" sz="2000" baseline="-25000" dirty="0" smtClean="0"/>
              <a:t>i[1], i[2], ..., </a:t>
            </a:r>
            <a:r>
              <a:rPr lang="en-US" sz="2000" baseline="-25000" dirty="0" err="1" smtClean="0"/>
              <a:t>i[k</a:t>
            </a:r>
            <a:r>
              <a:rPr lang="en-US" sz="2000" baseline="-25000" dirty="0" smtClean="0"/>
              <a:t>]</a:t>
            </a:r>
            <a:r>
              <a:rPr lang="en-US" sz="2000" dirty="0" smtClean="0"/>
              <a:t> f</a:t>
            </a:r>
            <a:r>
              <a:rPr lang="en-US" sz="2000" baseline="-25000" dirty="0" smtClean="0"/>
              <a:t>i[1]</a:t>
            </a:r>
            <a:r>
              <a:rPr lang="en-US" sz="2000" dirty="0" smtClean="0"/>
              <a:t> f</a:t>
            </a:r>
            <a:r>
              <a:rPr lang="en-US" sz="2000" baseline="-25000" dirty="0" smtClean="0"/>
              <a:t>i[2]</a:t>
            </a:r>
            <a:r>
              <a:rPr lang="en-US" sz="2000" dirty="0" smtClean="0"/>
              <a:t> ... </a:t>
            </a:r>
            <a:r>
              <a:rPr lang="en-US" sz="2000" dirty="0" err="1" smtClean="0"/>
              <a:t>f</a:t>
            </a:r>
            <a:r>
              <a:rPr lang="en-US" sz="2000" baseline="-25000" dirty="0" err="1" smtClean="0"/>
              <a:t>i[k</a:t>
            </a:r>
            <a:r>
              <a:rPr lang="en-US" sz="2000" baseline="-25000" dirty="0" smtClean="0"/>
              <a:t>]</a:t>
            </a:r>
            <a:r>
              <a:rPr lang="en-US" sz="2000" dirty="0" smtClean="0"/>
              <a:t>.  In particular, there are such coefficients such that x</a:t>
            </a:r>
            <a:r>
              <a:rPr lang="en-US" sz="2000" baseline="-25000" dirty="0" smtClean="0"/>
              <a:t>i</a:t>
            </a:r>
            <a:r>
              <a:rPr lang="en-US" sz="2000" dirty="0" smtClean="0"/>
              <a:t>= </a:t>
            </a:r>
            <a:r>
              <a:rPr lang="en-US" dirty="0" smtClean="0">
                <a:latin typeface="Math1Mono"/>
              </a:rPr>
              <a:t>∑</a:t>
            </a:r>
            <a:r>
              <a:rPr lang="en-US" sz="2000" baseline="-25000" dirty="0" smtClean="0"/>
              <a:t>1</a:t>
            </a:r>
            <a:r>
              <a:rPr lang="en-US" sz="2000" baseline="-25000" dirty="0">
                <a:latin typeface="Math1Mono"/>
              </a:rPr>
              <a:t> ≦ </a:t>
            </a:r>
            <a:r>
              <a:rPr lang="en-US" sz="2000" baseline="-25000" dirty="0" err="1" smtClean="0"/>
              <a:t>i</a:t>
            </a:r>
            <a:r>
              <a:rPr lang="en-US" sz="2000" baseline="-25000" dirty="0" smtClean="0"/>
              <a:t>[1]&lt;i[2]&lt; ... &lt;</a:t>
            </a:r>
            <a:r>
              <a:rPr lang="en-US" sz="2000" baseline="-25000" dirty="0" err="1" smtClean="0"/>
              <a:t>i[k</a:t>
            </a:r>
            <a:r>
              <a:rPr lang="en-US" sz="2000" baseline="-25000" dirty="0" smtClean="0"/>
              <a:t>]=n</a:t>
            </a:r>
            <a:r>
              <a:rPr lang="en-US" sz="2000" dirty="0" smtClean="0"/>
              <a:t> a</a:t>
            </a:r>
            <a:r>
              <a:rPr lang="en-US" sz="2000" baseline="30000" dirty="0" smtClean="0"/>
              <a:t>(x[i])</a:t>
            </a:r>
            <a:r>
              <a:rPr lang="en-US" sz="2000" baseline="-25000" dirty="0" smtClean="0"/>
              <a:t>i[1], i[2], ..., </a:t>
            </a:r>
            <a:r>
              <a:rPr lang="en-US" sz="2000" baseline="-25000" dirty="0" err="1" smtClean="0"/>
              <a:t>i[k</a:t>
            </a:r>
            <a:r>
              <a:rPr lang="en-US" sz="2000" baseline="-25000" dirty="0" smtClean="0"/>
              <a:t>]</a:t>
            </a:r>
            <a:r>
              <a:rPr lang="en-US" sz="2000" dirty="0" smtClean="0"/>
              <a:t> f</a:t>
            </a:r>
            <a:r>
              <a:rPr lang="en-US" sz="2000" baseline="-25000" dirty="0" smtClean="0"/>
              <a:t>i[1]</a:t>
            </a:r>
            <a:r>
              <a:rPr lang="en-US" sz="2000" dirty="0" smtClean="0"/>
              <a:t> f</a:t>
            </a:r>
            <a:r>
              <a:rPr lang="en-US" sz="2000" baseline="-25000" dirty="0" smtClean="0"/>
              <a:t>i[2]</a:t>
            </a:r>
            <a:r>
              <a:rPr lang="en-US" sz="2000" dirty="0" smtClean="0"/>
              <a:t> ... </a:t>
            </a:r>
            <a:r>
              <a:rPr lang="en-US" sz="2000" dirty="0" err="1" smtClean="0"/>
              <a:t>f</a:t>
            </a:r>
            <a:r>
              <a:rPr lang="en-US" sz="2000" baseline="-25000" dirty="0" err="1" smtClean="0"/>
              <a:t>i[k</a:t>
            </a:r>
            <a:r>
              <a:rPr lang="en-US" sz="2000" baseline="-25000" dirty="0" smtClean="0"/>
              <a:t>]</a:t>
            </a:r>
            <a:r>
              <a:rPr lang="en-US" sz="2000" dirty="0" smtClean="0"/>
              <a:t>.  </a:t>
            </a:r>
          </a:p>
          <a:p>
            <a:pPr>
              <a:lnSpc>
                <a:spcPct val="90000"/>
              </a:lnSpc>
            </a:pPr>
            <a:r>
              <a:rPr lang="en-US" sz="2000" dirty="0" smtClean="0"/>
              <a:t>Define  </a:t>
            </a:r>
            <a:r>
              <a:rPr lang="en-US" sz="2000" dirty="0" err="1" smtClean="0"/>
              <a:t>Appx</a:t>
            </a:r>
            <a:r>
              <a:rPr lang="en-US" sz="2000" baseline="-25000" dirty="0" err="1" smtClean="0"/>
              <a:t>i</a:t>
            </a:r>
            <a:r>
              <a:rPr lang="en-US" sz="2000" dirty="0" smtClean="0"/>
              <a:t>(f)= {g: </a:t>
            </a:r>
            <a:r>
              <a:rPr lang="en-US" sz="2000" dirty="0" err="1" smtClean="0"/>
              <a:t>dist</a:t>
            </a:r>
            <a:r>
              <a:rPr lang="en-US" sz="2000" dirty="0" smtClean="0"/>
              <a:t>(</a:t>
            </a:r>
            <a:r>
              <a:rPr lang="en-US" sz="2000" dirty="0" err="1" smtClean="0"/>
              <a:t>f,g</a:t>
            </a:r>
            <a:r>
              <a:rPr lang="en-US" sz="2000" dirty="0" smtClean="0"/>
              <a:t>)</a:t>
            </a:r>
            <a:r>
              <a:rPr lang="en-US" sz="2000" baseline="-25000" dirty="0">
                <a:latin typeface="Math1Mono"/>
              </a:rPr>
              <a:t> </a:t>
            </a:r>
            <a:r>
              <a:rPr lang="en-US" sz="2000" dirty="0">
                <a:latin typeface="Math1Mono"/>
              </a:rPr>
              <a:t>≦</a:t>
            </a:r>
            <a:r>
              <a:rPr lang="en-US" sz="2000" baseline="-25000" dirty="0">
                <a:latin typeface="Math1Mono"/>
              </a:rPr>
              <a:t> </a:t>
            </a:r>
            <a:r>
              <a:rPr lang="en-US" sz="2000" dirty="0" err="1" smtClean="0"/>
              <a:t>i</a:t>
            </a:r>
            <a:r>
              <a:rPr lang="en-US" sz="2000" dirty="0" smtClean="0"/>
              <a:t>}, then |</a:t>
            </a:r>
            <a:r>
              <a:rPr lang="en-US" sz="2000" dirty="0" err="1" smtClean="0"/>
              <a:t>Appx</a:t>
            </a:r>
            <a:r>
              <a:rPr lang="en-US" sz="2000" baseline="-25000" dirty="0" err="1" smtClean="0"/>
              <a:t>i</a:t>
            </a:r>
            <a:r>
              <a:rPr lang="en-US" sz="2000" dirty="0" smtClean="0"/>
              <a:t>(f)|= </a:t>
            </a:r>
            <a:r>
              <a:rPr lang="en-US" dirty="0">
                <a:latin typeface="Math1Mono"/>
              </a:rPr>
              <a:t>∑ </a:t>
            </a:r>
            <a:r>
              <a:rPr lang="en-US" sz="2000" baseline="-25000" dirty="0" smtClean="0"/>
              <a:t>j=0</a:t>
            </a:r>
            <a:r>
              <a:rPr lang="en-US" sz="2000" baseline="30000" dirty="0" smtClean="0"/>
              <a:t>I</a:t>
            </a:r>
            <a:r>
              <a:rPr lang="en-US" sz="2000" dirty="0" smtClean="0"/>
              <a:t> </a:t>
            </a:r>
            <a:r>
              <a:rPr lang="en-US" sz="2000" baseline="-25000" dirty="0" err="1" smtClean="0"/>
              <a:t>N</a:t>
            </a:r>
            <a:r>
              <a:rPr lang="en-US" sz="2000" dirty="0" err="1" smtClean="0"/>
              <a:t>C</a:t>
            </a:r>
            <a:r>
              <a:rPr lang="en-US" sz="2000" baseline="-25000" dirty="0" err="1" smtClean="0"/>
              <a:t>i</a:t>
            </a:r>
            <a:r>
              <a:rPr lang="en-US" sz="2000" dirty="0" smtClean="0"/>
              <a:t>.</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89</a:t>
            </a:fld>
            <a:endParaRPr lang="en-US" smtClean="0"/>
          </a:p>
        </p:txBody>
      </p:sp>
      <p:sp>
        <p:nvSpPr>
          <p:cNvPr id="82948" name="Rectangle 2"/>
          <p:cNvSpPr>
            <a:spLocks noGrp="1" noChangeArrowheads="1"/>
          </p:cNvSpPr>
          <p:nvPr>
            <p:ph type="title"/>
          </p:nvPr>
        </p:nvSpPr>
        <p:spPr>
          <a:xfrm>
            <a:off x="0" y="76200"/>
            <a:ext cx="9144000" cy="762000"/>
          </a:xfrm>
        </p:spPr>
        <p:txBody>
          <a:bodyPr/>
          <a:lstStyle/>
          <a:p>
            <a:r>
              <a:rPr lang="en-US" sz="3600" dirty="0" smtClean="0"/>
              <a:t>Classifying </a:t>
            </a:r>
            <a:r>
              <a:rPr lang="en-US" sz="3600" dirty="0" err="1" smtClean="0"/>
              <a:t>boolean</a:t>
            </a:r>
            <a:r>
              <a:rPr lang="en-US" sz="3600" dirty="0" smtClean="0"/>
              <a:t> functions</a:t>
            </a:r>
          </a:p>
        </p:txBody>
      </p:sp>
      <p:sp>
        <p:nvSpPr>
          <p:cNvPr id="82949" name="Rectangle 3"/>
          <p:cNvSpPr>
            <a:spLocks noGrp="1" noChangeArrowheads="1"/>
          </p:cNvSpPr>
          <p:nvPr>
            <p:ph type="body" idx="1"/>
          </p:nvPr>
        </p:nvSpPr>
        <p:spPr>
          <a:xfrm>
            <a:off x="457200" y="1600200"/>
            <a:ext cx="8305800" cy="4343400"/>
          </a:xfrm>
        </p:spPr>
        <p:txBody>
          <a:bodyPr/>
          <a:lstStyle/>
          <a:p>
            <a:pPr>
              <a:lnSpc>
                <a:spcPct val="90000"/>
              </a:lnSpc>
            </a:pPr>
            <a:r>
              <a:rPr lang="en-US" sz="2400" dirty="0" smtClean="0"/>
              <a:t>Let </a:t>
            </a:r>
            <a:r>
              <a:rPr lang="en-US" sz="2400" dirty="0" err="1" smtClean="0"/>
              <a:t>f,g</a:t>
            </a:r>
            <a:r>
              <a:rPr lang="en-US" sz="2400" dirty="0" smtClean="0"/>
              <a:t>: GF(2)</a:t>
            </a:r>
            <a:r>
              <a:rPr lang="en-US" sz="2400" baseline="30000" dirty="0" smtClean="0"/>
              <a:t>n</a:t>
            </a:r>
            <a:r>
              <a:rPr lang="en-US" sz="2400" dirty="0" smtClean="0"/>
              <a:t> </a:t>
            </a:r>
            <a:r>
              <a:rPr lang="en-US" sz="2400" dirty="0" smtClean="0">
                <a:sym typeface="Wingdings" pitchFamily="2" charset="2"/>
              </a:rPr>
              <a:t> GF(2).  f and g are said to be </a:t>
            </a:r>
            <a:r>
              <a:rPr lang="en-US" sz="2400" i="1" dirty="0" err="1" smtClean="0">
                <a:sym typeface="Wingdings" pitchFamily="2" charset="2"/>
              </a:rPr>
              <a:t>affinely</a:t>
            </a:r>
            <a:r>
              <a:rPr lang="en-US" sz="2400" i="1" dirty="0" smtClean="0">
                <a:sym typeface="Wingdings" pitchFamily="2" charset="2"/>
              </a:rPr>
              <a:t> equivalent</a:t>
            </a:r>
            <a:r>
              <a:rPr lang="en-US" sz="2400" dirty="0" smtClean="0">
                <a:sym typeface="Wingdings" pitchFamily="2" charset="2"/>
              </a:rPr>
              <a:t> if f(M</a:t>
            </a:r>
            <a:r>
              <a:rPr lang="en-US" sz="2400" baseline="-25000" dirty="0" smtClean="0">
                <a:sym typeface="Wingdings" pitchFamily="2" charset="2"/>
              </a:rPr>
              <a:t>1</a:t>
            </a:r>
            <a:r>
              <a:rPr lang="en-US" sz="2400" b="1" dirty="0" smtClean="0">
                <a:sym typeface="Wingdings" pitchFamily="2" charset="2"/>
              </a:rPr>
              <a:t>x</a:t>
            </a:r>
            <a:r>
              <a:rPr lang="en-US" sz="2400" dirty="0" smtClean="0">
                <a:sym typeface="Wingdings" pitchFamily="2" charset="2"/>
              </a:rPr>
              <a:t>)+M</a:t>
            </a:r>
            <a:r>
              <a:rPr lang="en-US" sz="2400" baseline="-25000" dirty="0" smtClean="0">
                <a:sym typeface="Wingdings" pitchFamily="2" charset="2"/>
              </a:rPr>
              <a:t>2</a:t>
            </a:r>
            <a:r>
              <a:rPr lang="en-US" sz="2400" b="1" dirty="0" smtClean="0">
                <a:sym typeface="Wingdings" pitchFamily="2" charset="2"/>
              </a:rPr>
              <a:t>x</a:t>
            </a:r>
            <a:r>
              <a:rPr lang="en-US" sz="2400" dirty="0" smtClean="0">
                <a:sym typeface="Wingdings" pitchFamily="2" charset="2"/>
              </a:rPr>
              <a:t>=g(</a:t>
            </a:r>
            <a:r>
              <a:rPr lang="en-US" sz="2400" b="1" dirty="0" smtClean="0">
                <a:sym typeface="Wingdings" pitchFamily="2" charset="2"/>
              </a:rPr>
              <a:t>x</a:t>
            </a:r>
            <a:r>
              <a:rPr lang="en-US" sz="2400" dirty="0" smtClean="0">
                <a:sym typeface="Wingdings" pitchFamily="2" charset="2"/>
              </a:rPr>
              <a:t>) for invertible linear transformations M</a:t>
            </a:r>
            <a:r>
              <a:rPr lang="en-US" sz="2400" baseline="-25000" dirty="0" smtClean="0">
                <a:sym typeface="Wingdings" pitchFamily="2" charset="2"/>
              </a:rPr>
              <a:t>1</a:t>
            </a:r>
            <a:r>
              <a:rPr lang="en-US" sz="2400" dirty="0" smtClean="0">
                <a:sym typeface="Wingdings" pitchFamily="2" charset="2"/>
              </a:rPr>
              <a:t> and M</a:t>
            </a:r>
            <a:r>
              <a:rPr lang="en-US" sz="2400" baseline="-25000" dirty="0" smtClean="0">
                <a:sym typeface="Wingdings" pitchFamily="2" charset="2"/>
              </a:rPr>
              <a:t>2</a:t>
            </a:r>
            <a:r>
              <a:rPr lang="en-US" sz="2400" dirty="0" smtClean="0">
                <a:sym typeface="Wingdings" pitchFamily="2" charset="2"/>
              </a:rPr>
              <a:t>.</a:t>
            </a:r>
          </a:p>
          <a:p>
            <a:pPr>
              <a:lnSpc>
                <a:spcPct val="90000"/>
              </a:lnSpc>
            </a:pPr>
            <a:r>
              <a:rPr lang="en-US" sz="2400" dirty="0" smtClean="0">
                <a:sym typeface="Wingdings" pitchFamily="2" charset="2"/>
              </a:rPr>
              <a:t>The spectra of </a:t>
            </a:r>
            <a:r>
              <a:rPr lang="en-US" sz="2400" dirty="0" err="1" smtClean="0">
                <a:sym typeface="Wingdings" pitchFamily="2" charset="2"/>
              </a:rPr>
              <a:t>affinely</a:t>
            </a:r>
            <a:r>
              <a:rPr lang="en-US" sz="2400" dirty="0" smtClean="0">
                <a:sym typeface="Wingdings" pitchFamily="2" charset="2"/>
              </a:rPr>
              <a:t> equivalent functions have the same absolute values.</a:t>
            </a:r>
          </a:p>
          <a:p>
            <a:pPr>
              <a:lnSpc>
                <a:spcPct val="90000"/>
              </a:lnSpc>
            </a:pPr>
            <a:endParaRPr lang="en-US" sz="2400" dirty="0" smtClean="0">
              <a:sym typeface="Wingdings" pitchFamily="2" charset="2"/>
            </a:endParaRPr>
          </a:p>
          <a:p>
            <a:pPr>
              <a:lnSpc>
                <a:spcPct val="90000"/>
              </a:lnSpc>
            </a:pPr>
            <a:r>
              <a:rPr lang="en-US" sz="2400" dirty="0" smtClean="0">
                <a:sym typeface="Wingdings" pitchFamily="2" charset="2"/>
              </a:rPr>
              <a:t>Affine equivalence induces an equivalence relation among the set of </a:t>
            </a:r>
            <a:r>
              <a:rPr lang="en-US" sz="2400" dirty="0" err="1" smtClean="0">
                <a:sym typeface="Wingdings" pitchFamily="2" charset="2"/>
              </a:rPr>
              <a:t>boolean</a:t>
            </a:r>
            <a:r>
              <a:rPr lang="en-US" sz="2400" dirty="0" smtClean="0">
                <a:sym typeface="Wingdings" pitchFamily="2" charset="2"/>
              </a:rPr>
              <a:t> functions.</a:t>
            </a:r>
            <a:endParaRPr lang="en-US" sz="2400" dirty="0" smtClean="0"/>
          </a:p>
          <a:p>
            <a:pPr>
              <a:lnSpc>
                <a:spcPct val="90000"/>
              </a:lnSpc>
            </a:pPr>
            <a:endParaRPr lang="en-US" sz="2400" dirty="0" smtClean="0"/>
          </a:p>
          <a:p>
            <a:pPr>
              <a:lnSpc>
                <a:spcPct val="90000"/>
              </a:lnSpc>
            </a:pPr>
            <a:r>
              <a:rPr lang="en-US" sz="2400" dirty="0" smtClean="0"/>
              <a:t>RM(1,5) has 48 </a:t>
            </a:r>
            <a:r>
              <a:rPr lang="en-US" sz="2400" dirty="0" err="1" smtClean="0"/>
              <a:t>inequivalent</a:t>
            </a:r>
            <a:r>
              <a:rPr lang="en-US" sz="2400" dirty="0" smtClean="0"/>
              <a:t> affine classes for example.</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JLM 20101208</a:t>
            </a:r>
            <a:endParaRPr lang="en-US"/>
          </a:p>
        </p:txBody>
      </p:sp>
      <p:sp>
        <p:nvSpPr>
          <p:cNvPr id="6" name="Slide Number Placeholder 5"/>
          <p:cNvSpPr>
            <a:spLocks noGrp="1"/>
          </p:cNvSpPr>
          <p:nvPr>
            <p:ph type="sldNum" sz="quarter" idx="12"/>
          </p:nvPr>
        </p:nvSpPr>
        <p:spPr/>
        <p:txBody>
          <a:bodyPr/>
          <a:lstStyle/>
          <a:p>
            <a:pPr>
              <a:defRPr/>
            </a:pPr>
            <a:fld id="{CE5DE7B3-1F50-470B-8AE9-FA6E5EDBFFA8}" type="slidenum">
              <a:rPr lang="en-US"/>
              <a:pPr>
                <a:defRPr/>
              </a:pPr>
              <a:t>9</a:t>
            </a:fld>
            <a:endParaRPr lang="en-US"/>
          </a:p>
        </p:txBody>
      </p:sp>
      <p:sp>
        <p:nvSpPr>
          <p:cNvPr id="263172" name="Rectangle 2"/>
          <p:cNvSpPr>
            <a:spLocks noGrp="1" noChangeArrowheads="1"/>
          </p:cNvSpPr>
          <p:nvPr>
            <p:ph type="title"/>
          </p:nvPr>
        </p:nvSpPr>
        <p:spPr>
          <a:xfrm>
            <a:off x="685800" y="0"/>
            <a:ext cx="7772400" cy="762000"/>
          </a:xfrm>
        </p:spPr>
        <p:txBody>
          <a:bodyPr/>
          <a:lstStyle/>
          <a:p>
            <a:r>
              <a:rPr lang="en-US" sz="3600" dirty="0" smtClean="0"/>
              <a:t>Division Algorithm for many variables</a:t>
            </a:r>
          </a:p>
        </p:txBody>
      </p:sp>
      <p:sp>
        <p:nvSpPr>
          <p:cNvPr id="263173" name="Rectangle 3"/>
          <p:cNvSpPr>
            <a:spLocks noGrp="1" noChangeArrowheads="1"/>
          </p:cNvSpPr>
          <p:nvPr>
            <p:ph type="body" idx="1"/>
          </p:nvPr>
        </p:nvSpPr>
        <p:spPr>
          <a:xfrm>
            <a:off x="304800" y="1219200"/>
            <a:ext cx="8610600" cy="4724400"/>
          </a:xfrm>
        </p:spPr>
        <p:txBody>
          <a:bodyPr/>
          <a:lstStyle/>
          <a:p>
            <a:r>
              <a:rPr lang="en-US" sz="2000" dirty="0" smtClean="0"/>
              <a:t>Denote leading term of f under an order, </a:t>
            </a:r>
            <a:r>
              <a:rPr lang="en-US" sz="2000" dirty="0" smtClean="0">
                <a:latin typeface="Math1Mono"/>
              </a:rPr>
              <a:t>≦</a:t>
            </a:r>
            <a:r>
              <a:rPr lang="en-US" sz="2000" dirty="0" smtClean="0"/>
              <a:t>, as in</a:t>
            </a:r>
            <a:r>
              <a:rPr lang="en-US" sz="2000" baseline="-25000" dirty="0" smtClean="0">
                <a:latin typeface="Math1Mono"/>
              </a:rPr>
              <a:t>≦</a:t>
            </a:r>
            <a:r>
              <a:rPr lang="en-US" sz="2000" dirty="0" smtClean="0"/>
              <a:t>(f).   The division algorithm for f with respect to the monomial order produces  </a:t>
            </a:r>
            <a:r>
              <a:rPr lang="pt-BR" sz="2000" dirty="0" smtClean="0"/>
              <a:t>f(x)= a</a:t>
            </a:r>
            <a:r>
              <a:rPr lang="en-US" sz="2000" baseline="-25000" dirty="0" smtClean="0"/>
              <a:t>1</a:t>
            </a:r>
            <a:r>
              <a:rPr lang="pt-BR" sz="2000" dirty="0" smtClean="0"/>
              <a:t>(</a:t>
            </a:r>
            <a:r>
              <a:rPr lang="pt-BR" sz="2000" b="1" dirty="0" smtClean="0"/>
              <a:t>x</a:t>
            </a:r>
            <a:r>
              <a:rPr lang="pt-BR" sz="2000" dirty="0" smtClean="0"/>
              <a:t>) f</a:t>
            </a:r>
            <a:r>
              <a:rPr lang="en-US" sz="2000" baseline="-25000" dirty="0" smtClean="0"/>
              <a:t>1</a:t>
            </a:r>
            <a:r>
              <a:rPr lang="pt-BR" sz="2000" dirty="0" smtClean="0"/>
              <a:t>(</a:t>
            </a:r>
            <a:r>
              <a:rPr lang="pt-BR" sz="2000" b="1" dirty="0" smtClean="0"/>
              <a:t>x</a:t>
            </a:r>
            <a:r>
              <a:rPr lang="pt-BR" sz="2000" dirty="0" smtClean="0"/>
              <a:t>)+ ... +a</a:t>
            </a:r>
            <a:r>
              <a:rPr lang="en-US" sz="2000" baseline="-25000" dirty="0" smtClean="0"/>
              <a:t>m</a:t>
            </a:r>
            <a:r>
              <a:rPr lang="pt-BR" sz="2000" dirty="0" smtClean="0"/>
              <a:t>(</a:t>
            </a:r>
            <a:r>
              <a:rPr lang="pt-BR" sz="2000" b="1" dirty="0" smtClean="0"/>
              <a:t>x</a:t>
            </a:r>
            <a:r>
              <a:rPr lang="pt-BR" sz="2000" dirty="0" smtClean="0"/>
              <a:t>)f</a:t>
            </a:r>
            <a:r>
              <a:rPr lang="en-US" sz="2000" baseline="-25000" dirty="0" smtClean="0"/>
              <a:t>m</a:t>
            </a:r>
            <a:r>
              <a:rPr lang="pt-BR" sz="2000" dirty="0" smtClean="0"/>
              <a:t>(</a:t>
            </a:r>
            <a:r>
              <a:rPr lang="pt-BR" sz="2000" b="1" dirty="0" smtClean="0"/>
              <a:t>x</a:t>
            </a:r>
            <a:r>
              <a:rPr lang="pt-BR" sz="2000" dirty="0" smtClean="0"/>
              <a:t>)+r(</a:t>
            </a:r>
            <a:r>
              <a:rPr lang="pt-BR" sz="2000" b="1" dirty="0" smtClean="0"/>
              <a:t>x</a:t>
            </a:r>
            <a:r>
              <a:rPr lang="pt-BR" sz="2000" dirty="0" smtClean="0"/>
              <a:t>) </a:t>
            </a:r>
            <a:r>
              <a:rPr lang="en-US" sz="2000" dirty="0" smtClean="0"/>
              <a:t>where r=0 or r is a linear combination of monomials none of which are divisible by in</a:t>
            </a:r>
            <a:r>
              <a:rPr lang="en-US" sz="2000" baseline="-25000" dirty="0" smtClean="0">
                <a:latin typeface="Math1Mono"/>
              </a:rPr>
              <a:t>≦</a:t>
            </a:r>
            <a:r>
              <a:rPr lang="en-US" sz="2000" dirty="0" smtClean="0"/>
              <a:t>(f</a:t>
            </a:r>
            <a:r>
              <a:rPr lang="en-US" sz="2000" baseline="-25000" dirty="0" smtClean="0"/>
              <a:t>i</a:t>
            </a:r>
            <a:r>
              <a:rPr lang="en-US" sz="2000" dirty="0" smtClean="0"/>
              <a:t>).  This is written as r= </a:t>
            </a:r>
            <a:r>
              <a:rPr lang="en-US" sz="2000" dirty="0" err="1" smtClean="0"/>
              <a:t>f</a:t>
            </a:r>
            <a:r>
              <a:rPr lang="en-US" sz="2000" baseline="30000" dirty="0" err="1" smtClean="0"/>
              <a:t>F</a:t>
            </a:r>
            <a:r>
              <a:rPr lang="en-US" sz="2000" dirty="0" err="1" smtClean="0"/>
              <a:t>.</a:t>
            </a:r>
            <a:r>
              <a:rPr lang="en-US" sz="2000" dirty="0" smtClean="0"/>
              <a:t> In general, the result depends on the ordering of the </a:t>
            </a:r>
            <a:r>
              <a:rPr lang="en-US" sz="2000" dirty="0" err="1" smtClean="0"/>
              <a:t>f</a:t>
            </a:r>
            <a:r>
              <a:rPr lang="en-US" sz="2000" baseline="-25000" dirty="0" err="1" smtClean="0"/>
              <a:t>i</a:t>
            </a:r>
            <a:r>
              <a:rPr lang="en-US" sz="2000" dirty="0" smtClean="0"/>
              <a:t>(x).</a:t>
            </a:r>
          </a:p>
          <a:p>
            <a:endParaRPr lang="en-US" sz="2000" dirty="0" smtClean="0"/>
          </a:p>
          <a:p>
            <a:r>
              <a:rPr lang="en-US" sz="2000" dirty="0" smtClean="0"/>
              <a:t>LT(f) means “leading term.”  LM(f) is “leading monomial.”  If f(</a:t>
            </a:r>
            <a:r>
              <a:rPr lang="en-US" sz="2000" dirty="0" err="1" smtClean="0"/>
              <a:t>x,y</a:t>
            </a:r>
            <a:r>
              <a:rPr lang="en-US" sz="2000" dirty="0" smtClean="0"/>
              <a:t>)= 2x</a:t>
            </a:r>
            <a:r>
              <a:rPr lang="en-US" sz="2000" baseline="30000" dirty="0" smtClean="0"/>
              <a:t>3</a:t>
            </a:r>
            <a:r>
              <a:rPr lang="en-US" sz="2000" dirty="0" smtClean="0"/>
              <a:t>y</a:t>
            </a:r>
            <a:r>
              <a:rPr lang="en-US" sz="2000" baseline="30000" dirty="0" smtClean="0"/>
              <a:t>4</a:t>
            </a:r>
            <a:r>
              <a:rPr lang="en-US" sz="2000" dirty="0" smtClean="0"/>
              <a:t>+3xy, LT(f) = 2x</a:t>
            </a:r>
            <a:r>
              <a:rPr lang="en-US" sz="2000" baseline="30000" dirty="0" smtClean="0"/>
              <a:t>3</a:t>
            </a:r>
            <a:r>
              <a:rPr lang="en-US" sz="2000" dirty="0" smtClean="0"/>
              <a:t>y</a:t>
            </a:r>
            <a:r>
              <a:rPr lang="en-US" sz="2000" baseline="30000" dirty="0" smtClean="0"/>
              <a:t>4</a:t>
            </a:r>
            <a:r>
              <a:rPr lang="en-US" sz="2000" dirty="0" smtClean="0"/>
              <a:t>, and LM(f)=x</a:t>
            </a:r>
            <a:r>
              <a:rPr lang="en-US" sz="2000" baseline="30000" dirty="0" smtClean="0"/>
              <a:t>3</a:t>
            </a:r>
            <a:r>
              <a:rPr lang="en-US" sz="2000" dirty="0" smtClean="0"/>
              <a:t>y</a:t>
            </a:r>
            <a:r>
              <a:rPr lang="en-US" sz="2000" baseline="30000" dirty="0" smtClean="0"/>
              <a:t>4</a:t>
            </a:r>
            <a:r>
              <a:rPr lang="en-US" sz="2000" dirty="0" smtClean="0"/>
              <a:t>.</a:t>
            </a:r>
          </a:p>
          <a:p>
            <a:endParaRPr lang="en-US" sz="2000" dirty="0" smtClean="0"/>
          </a:p>
          <a:p>
            <a:r>
              <a:rPr lang="en-US" sz="2000" dirty="0" smtClean="0"/>
              <a:t>Unlike the </a:t>
            </a:r>
            <a:r>
              <a:rPr lang="en-US" sz="2000" dirty="0" err="1" smtClean="0"/>
              <a:t>univariate</a:t>
            </a:r>
            <a:r>
              <a:rPr lang="en-US" sz="2000" dirty="0" smtClean="0"/>
              <a:t> case, the division algorithm over an arbitrary basis &lt;f</a:t>
            </a:r>
            <a:r>
              <a:rPr lang="en-US" sz="2000" baseline="-25000" dirty="0" smtClean="0"/>
              <a:t>1</a:t>
            </a:r>
            <a:r>
              <a:rPr lang="en-US" sz="2000" dirty="0" smtClean="0"/>
              <a:t>, …, f</a:t>
            </a:r>
            <a:r>
              <a:rPr lang="en-US" sz="2000" baseline="-25000" dirty="0" smtClean="0"/>
              <a:t>n</a:t>
            </a:r>
            <a:r>
              <a:rPr lang="en-US" sz="2000" dirty="0" smtClean="0"/>
              <a:t>&gt; may yield non-zero r(x) even if there are </a:t>
            </a:r>
            <a:r>
              <a:rPr lang="en-US" sz="2000" dirty="0" err="1" smtClean="0"/>
              <a:t>a</a:t>
            </a:r>
            <a:r>
              <a:rPr lang="en-US" sz="2000" baseline="-25000" dirty="0" err="1" smtClean="0"/>
              <a:t>i</a:t>
            </a:r>
            <a:r>
              <a:rPr lang="en-US" sz="2000" dirty="0" smtClean="0"/>
              <a:t>(</a:t>
            </a:r>
            <a:r>
              <a:rPr lang="en-US" sz="2000" b="1" dirty="0" smtClean="0"/>
              <a:t>x</a:t>
            </a:r>
            <a:r>
              <a:rPr lang="en-US" sz="2000" dirty="0" smtClean="0"/>
              <a:t>): </a:t>
            </a:r>
            <a:r>
              <a:rPr lang="pt-BR" sz="2000" dirty="0" smtClean="0"/>
              <a:t>a</a:t>
            </a:r>
            <a:r>
              <a:rPr lang="en-US" sz="2000" baseline="-25000" dirty="0" smtClean="0"/>
              <a:t>1</a:t>
            </a:r>
            <a:r>
              <a:rPr lang="pt-BR" sz="2000" dirty="0" smtClean="0"/>
              <a:t>(</a:t>
            </a:r>
            <a:r>
              <a:rPr lang="pt-BR" sz="2000" b="1" dirty="0" smtClean="0"/>
              <a:t>x</a:t>
            </a:r>
            <a:r>
              <a:rPr lang="pt-BR" sz="2000" dirty="0" smtClean="0"/>
              <a:t>)f</a:t>
            </a:r>
            <a:r>
              <a:rPr lang="en-US" sz="2000" baseline="-25000" dirty="0" smtClean="0"/>
              <a:t>1</a:t>
            </a:r>
            <a:r>
              <a:rPr lang="pt-BR" sz="2000" dirty="0" smtClean="0"/>
              <a:t>(</a:t>
            </a:r>
            <a:r>
              <a:rPr lang="pt-BR" sz="2000" b="1" dirty="0" smtClean="0"/>
              <a:t>x</a:t>
            </a:r>
            <a:r>
              <a:rPr lang="pt-BR" sz="2000" dirty="0" smtClean="0"/>
              <a:t>)+a</a:t>
            </a:r>
            <a:r>
              <a:rPr lang="en-US" sz="2000" baseline="-25000" dirty="0" smtClean="0"/>
              <a:t>2</a:t>
            </a:r>
            <a:r>
              <a:rPr lang="pt-BR" sz="2000" dirty="0" smtClean="0"/>
              <a:t>(</a:t>
            </a:r>
            <a:r>
              <a:rPr lang="pt-BR" sz="2000" b="1" dirty="0" smtClean="0"/>
              <a:t>x</a:t>
            </a:r>
            <a:r>
              <a:rPr lang="pt-BR" sz="2000" dirty="0" smtClean="0"/>
              <a:t>)f</a:t>
            </a:r>
            <a:r>
              <a:rPr lang="en-US" sz="2000" baseline="-25000" dirty="0" smtClean="0"/>
              <a:t>2</a:t>
            </a:r>
            <a:r>
              <a:rPr lang="pt-BR" sz="2000" dirty="0" smtClean="0"/>
              <a:t>(</a:t>
            </a:r>
            <a:r>
              <a:rPr lang="pt-BR" sz="2000" b="1" dirty="0" smtClean="0"/>
              <a:t>x</a:t>
            </a:r>
            <a:r>
              <a:rPr lang="pt-BR" sz="2000" dirty="0" smtClean="0"/>
              <a:t>) =f(</a:t>
            </a:r>
            <a:r>
              <a:rPr lang="pt-BR" sz="2000" b="1" dirty="0" smtClean="0"/>
              <a:t>x</a:t>
            </a:r>
            <a:r>
              <a:rPr lang="pt-BR" sz="2000" dirty="0" smtClean="0"/>
              <a:t>)</a:t>
            </a:r>
            <a:r>
              <a:rPr lang="en-US" sz="2000" dirty="0" smtClean="0"/>
              <a:t>, because no LM(</a:t>
            </a:r>
            <a:r>
              <a:rPr lang="en-US" sz="2000" dirty="0" err="1" smtClean="0"/>
              <a:t>f</a:t>
            </a:r>
            <a:r>
              <a:rPr lang="en-US" sz="2000" baseline="-25000" dirty="0" err="1" smtClean="0"/>
              <a:t>i</a:t>
            </a:r>
            <a:r>
              <a:rPr lang="en-US" sz="2000" dirty="0" smtClean="0"/>
              <a:t>) divides any monomial of r(</a:t>
            </a:r>
            <a:r>
              <a:rPr lang="en-US" sz="2000" b="1" dirty="0" smtClean="0"/>
              <a:t>x</a:t>
            </a:r>
            <a:r>
              <a:rPr lang="en-US" sz="2000" dirty="0" smtClean="0"/>
              <a:t>).  An example is f(x)=1, f</a:t>
            </a:r>
            <a:r>
              <a:rPr lang="en-US" sz="2000" baseline="-25000" dirty="0" smtClean="0"/>
              <a:t>1</a:t>
            </a:r>
            <a:r>
              <a:rPr lang="en-US" sz="2000" dirty="0" smtClean="0"/>
              <a:t>(x)=x+1, f</a:t>
            </a:r>
            <a:r>
              <a:rPr lang="en-US" sz="2000" baseline="-25000" dirty="0" smtClean="0"/>
              <a:t>2</a:t>
            </a:r>
            <a:r>
              <a:rPr lang="en-US" sz="2000" dirty="0" smtClean="0"/>
              <a:t>(x)=x.  </a:t>
            </a:r>
            <a:r>
              <a:rPr lang="en-US" sz="2000" dirty="0" err="1" smtClean="0"/>
              <a:t>Grobner</a:t>
            </a:r>
            <a:r>
              <a:rPr lang="en-US" sz="2000" dirty="0" smtClean="0"/>
              <a:t> basis have the important property that if &lt;g</a:t>
            </a:r>
            <a:r>
              <a:rPr lang="en-US" sz="2000" baseline="-25000" dirty="0" smtClean="0"/>
              <a:t>1</a:t>
            </a:r>
            <a:r>
              <a:rPr lang="en-US" sz="2000" dirty="0" smtClean="0"/>
              <a:t>(x), …, </a:t>
            </a:r>
            <a:r>
              <a:rPr lang="en-US" sz="2000" dirty="0" err="1" smtClean="0"/>
              <a:t>g</a:t>
            </a:r>
            <a:r>
              <a:rPr lang="en-US" sz="2000" baseline="-25000" dirty="0" err="1" smtClean="0"/>
              <a:t>r</a:t>
            </a:r>
            <a:r>
              <a:rPr lang="en-US" sz="2000" dirty="0" smtClean="0"/>
              <a:t>(x)&gt; is such a basis, &lt;LT(</a:t>
            </a:r>
            <a:r>
              <a:rPr lang="en-US" sz="2000" dirty="0" err="1" smtClean="0"/>
              <a:t>g</a:t>
            </a:r>
            <a:r>
              <a:rPr lang="en-US" sz="2000" baseline="-25000" dirty="0" err="1" smtClean="0"/>
              <a:t>i</a:t>
            </a:r>
            <a:r>
              <a:rPr lang="en-US" sz="2000" dirty="0" smtClean="0"/>
              <a:t>)&gt;=&lt;LT(I)&gt; .</a:t>
            </a:r>
            <a:endParaRPr lang="pt-BR" sz="2000"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90</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Bent Functions</a:t>
            </a:r>
          </a:p>
        </p:txBody>
      </p:sp>
      <p:sp>
        <p:nvSpPr>
          <p:cNvPr id="82949" name="Rectangle 3"/>
          <p:cNvSpPr>
            <a:spLocks noGrp="1" noChangeArrowheads="1"/>
          </p:cNvSpPr>
          <p:nvPr>
            <p:ph type="body" idx="1"/>
          </p:nvPr>
        </p:nvSpPr>
        <p:spPr>
          <a:xfrm>
            <a:off x="533400" y="1371600"/>
            <a:ext cx="8305800" cy="4572000"/>
          </a:xfrm>
        </p:spPr>
        <p:txBody>
          <a:bodyPr/>
          <a:lstStyle/>
          <a:p>
            <a:pPr>
              <a:lnSpc>
                <a:spcPct val="90000"/>
              </a:lnSpc>
            </a:pPr>
            <a:r>
              <a:rPr lang="en-US" sz="2400" dirty="0" smtClean="0"/>
              <a:t>Bent functions are furthest from linear.</a:t>
            </a:r>
          </a:p>
          <a:p>
            <a:pPr>
              <a:lnSpc>
                <a:spcPct val="90000"/>
              </a:lnSpc>
            </a:pPr>
            <a:r>
              <a:rPr lang="en-US" sz="2400" dirty="0" smtClean="0"/>
              <a:t>All </a:t>
            </a:r>
            <a:r>
              <a:rPr lang="en-US" sz="2400" dirty="0" err="1" smtClean="0"/>
              <a:t>Hadamard</a:t>
            </a:r>
            <a:r>
              <a:rPr lang="en-US" sz="2400" dirty="0" smtClean="0"/>
              <a:t> transform values of bent functions are equal to ±2</a:t>
            </a:r>
            <a:r>
              <a:rPr lang="en-US" sz="2400" baseline="30000" dirty="0" smtClean="0"/>
              <a:t>m/2</a:t>
            </a:r>
            <a:r>
              <a:rPr lang="en-US" sz="2400" dirty="0" smtClean="0"/>
              <a:t> and hence the distance to any affine function is 2</a:t>
            </a:r>
            <a:r>
              <a:rPr lang="en-US" sz="2400" baseline="30000" dirty="0" smtClean="0"/>
              <a:t>m</a:t>
            </a:r>
            <a:r>
              <a:rPr lang="en-US" sz="2400" dirty="0" smtClean="0"/>
              <a:t>±2</a:t>
            </a:r>
            <a:r>
              <a:rPr lang="en-US" sz="2400" baseline="30000" dirty="0" smtClean="0"/>
              <a:t>m/2</a:t>
            </a:r>
            <a:r>
              <a:rPr lang="en-US" sz="2400" dirty="0" smtClean="0"/>
              <a:t>-1.  </a:t>
            </a:r>
          </a:p>
          <a:p>
            <a:pPr>
              <a:lnSpc>
                <a:spcPct val="90000"/>
              </a:lnSpc>
            </a:pPr>
            <a:r>
              <a:rPr lang="en-US" sz="2400" dirty="0" smtClean="0"/>
              <a:t>If f(x</a:t>
            </a:r>
            <a:r>
              <a:rPr lang="en-US" sz="2400" baseline="-25000" dirty="0" smtClean="0"/>
              <a:t>1</a:t>
            </a:r>
            <a:r>
              <a:rPr lang="en-US" sz="2400" dirty="0" smtClean="0"/>
              <a:t>, x</a:t>
            </a:r>
            <a:r>
              <a:rPr lang="en-US" sz="2400" baseline="-25000" dirty="0" smtClean="0"/>
              <a:t>2</a:t>
            </a:r>
            <a:r>
              <a:rPr lang="en-US" sz="2400" dirty="0" smtClean="0"/>
              <a:t>, ..., </a:t>
            </a:r>
            <a:r>
              <a:rPr lang="en-US" sz="2400" dirty="0" err="1" smtClean="0"/>
              <a:t>x</a:t>
            </a:r>
            <a:r>
              <a:rPr lang="en-US" sz="2400" baseline="-25000" dirty="0" err="1" smtClean="0"/>
              <a:t>m</a:t>
            </a:r>
            <a:r>
              <a:rPr lang="en-US" sz="2400" dirty="0" smtClean="0"/>
              <a:t>) is bent and m</a:t>
            </a:r>
            <a:r>
              <a:rPr lang="en-US" sz="2400" dirty="0" smtClean="0">
                <a:latin typeface="Math1Mono"/>
              </a:rPr>
              <a:t>³</a:t>
            </a:r>
            <a:r>
              <a:rPr lang="en-US" sz="2400" dirty="0" smtClean="0"/>
              <a:t>6 then f is indecomposable.  </a:t>
            </a:r>
          </a:p>
          <a:p>
            <a:pPr>
              <a:lnSpc>
                <a:spcPct val="90000"/>
              </a:lnSpc>
            </a:pPr>
            <a:r>
              <a:rPr lang="en-US" sz="2400" dirty="0" smtClean="0"/>
              <a:t>f(u</a:t>
            </a:r>
            <a:r>
              <a:rPr lang="en-US" sz="2400" baseline="-25000" dirty="0" smtClean="0"/>
              <a:t>1</a:t>
            </a:r>
            <a:r>
              <a:rPr lang="en-US" sz="2400" dirty="0" smtClean="0"/>
              <a:t>, u</a:t>
            </a:r>
            <a:r>
              <a:rPr lang="en-US" sz="2400" baseline="-25000" dirty="0" smtClean="0"/>
              <a:t>2</a:t>
            </a:r>
            <a:r>
              <a:rPr lang="en-US" sz="2400" dirty="0" smtClean="0"/>
              <a:t>, ..., u</a:t>
            </a:r>
            <a:r>
              <a:rPr lang="en-US" sz="2400" baseline="-25000" dirty="0" smtClean="0"/>
              <a:t>m</a:t>
            </a:r>
            <a:r>
              <a:rPr lang="en-US" sz="2400" dirty="0" smtClean="0"/>
              <a:t>, v</a:t>
            </a:r>
            <a:r>
              <a:rPr lang="en-US" sz="2400" baseline="-25000" dirty="0" smtClean="0"/>
              <a:t>1</a:t>
            </a:r>
            <a:r>
              <a:rPr lang="en-US" sz="2400" dirty="0" smtClean="0"/>
              <a:t>, v</a:t>
            </a:r>
            <a:r>
              <a:rPr lang="en-US" sz="2400" baseline="-25000" dirty="0" smtClean="0"/>
              <a:t>2</a:t>
            </a:r>
            <a:r>
              <a:rPr lang="en-US" sz="2400" dirty="0" smtClean="0"/>
              <a:t>, ..., </a:t>
            </a:r>
            <a:r>
              <a:rPr lang="en-US" sz="2400" dirty="0" err="1" smtClean="0"/>
              <a:t>v</a:t>
            </a:r>
            <a:r>
              <a:rPr lang="en-US" sz="2400" baseline="-25000" dirty="0" err="1" smtClean="0"/>
              <a:t>m</a:t>
            </a:r>
            <a:r>
              <a:rPr lang="en-US" sz="2400" dirty="0" smtClean="0"/>
              <a:t>) = g(v</a:t>
            </a:r>
            <a:r>
              <a:rPr lang="en-US" sz="2400" baseline="-25000" dirty="0" smtClean="0"/>
              <a:t>1</a:t>
            </a:r>
            <a:r>
              <a:rPr lang="en-US" sz="2400" dirty="0" smtClean="0"/>
              <a:t>, v</a:t>
            </a:r>
            <a:r>
              <a:rPr lang="en-US" sz="2400" baseline="-25000" dirty="0" smtClean="0"/>
              <a:t>2</a:t>
            </a:r>
            <a:r>
              <a:rPr lang="en-US" sz="2400" dirty="0" smtClean="0"/>
              <a:t>, ..., </a:t>
            </a:r>
            <a:r>
              <a:rPr lang="en-US" sz="2400" dirty="0" err="1" smtClean="0"/>
              <a:t>v</a:t>
            </a:r>
            <a:r>
              <a:rPr lang="en-US" sz="2400" baseline="-25000" dirty="0" err="1" smtClean="0"/>
              <a:t>m</a:t>
            </a:r>
            <a:r>
              <a:rPr lang="en-US" sz="2400" dirty="0" smtClean="0"/>
              <a:t>)+</a:t>
            </a:r>
            <a:r>
              <a:rPr lang="en-US" dirty="0" smtClean="0">
                <a:latin typeface="Math1Mono"/>
              </a:rPr>
              <a:t>∑</a:t>
            </a:r>
            <a:r>
              <a:rPr lang="en-US" sz="2400" baseline="-25000" dirty="0" err="1" smtClean="0"/>
              <a:t>i</a:t>
            </a:r>
            <a:r>
              <a:rPr lang="en-US" sz="2400" dirty="0" err="1" smtClean="0"/>
              <a:t>u</a:t>
            </a:r>
            <a:r>
              <a:rPr lang="en-US" sz="2400" baseline="-25000" dirty="0" err="1" smtClean="0"/>
              <a:t>i</a:t>
            </a:r>
            <a:r>
              <a:rPr lang="en-US" sz="2400" baseline="-25000" dirty="0" smtClean="0"/>
              <a:t> </a:t>
            </a:r>
            <a:r>
              <a:rPr lang="en-US" sz="2400" dirty="0" smtClean="0"/>
              <a:t>v</a:t>
            </a:r>
            <a:r>
              <a:rPr lang="en-US" sz="2400" baseline="-25000" dirty="0" smtClean="0"/>
              <a:t>i</a:t>
            </a:r>
            <a:r>
              <a:rPr lang="en-US" sz="2400" dirty="0" smtClean="0"/>
              <a:t> are bent.</a:t>
            </a:r>
          </a:p>
          <a:p>
            <a:pPr>
              <a:lnSpc>
                <a:spcPct val="90000"/>
              </a:lnSpc>
            </a:pPr>
            <a:r>
              <a:rPr lang="en-US" sz="2400" dirty="0" smtClean="0"/>
              <a:t>If f(u</a:t>
            </a:r>
            <a:r>
              <a:rPr lang="en-US" sz="2400" baseline="-25000" dirty="0" smtClean="0"/>
              <a:t>1</a:t>
            </a:r>
            <a:r>
              <a:rPr lang="en-US" sz="2400" dirty="0" smtClean="0"/>
              <a:t>, u</a:t>
            </a:r>
            <a:r>
              <a:rPr lang="en-US" sz="2400" baseline="-25000" dirty="0" smtClean="0"/>
              <a:t>2</a:t>
            </a:r>
            <a:r>
              <a:rPr lang="en-US" sz="2400" dirty="0" smtClean="0"/>
              <a:t>, ..., u</a:t>
            </a:r>
            <a:r>
              <a:rPr lang="en-US" sz="2400" baseline="-25000" dirty="0" smtClean="0"/>
              <a:t>m</a:t>
            </a:r>
            <a:r>
              <a:rPr lang="en-US" sz="2400" dirty="0" smtClean="0"/>
              <a:t>, v</a:t>
            </a:r>
            <a:r>
              <a:rPr lang="en-US" sz="2400" baseline="-25000" dirty="0" smtClean="0"/>
              <a:t>1</a:t>
            </a:r>
            <a:r>
              <a:rPr lang="en-US" sz="2400" dirty="0" smtClean="0"/>
              <a:t>, v</a:t>
            </a:r>
            <a:r>
              <a:rPr lang="en-US" sz="2400" baseline="-25000" dirty="0" smtClean="0"/>
              <a:t>2</a:t>
            </a:r>
            <a:r>
              <a:rPr lang="en-US" sz="2400" dirty="0" smtClean="0"/>
              <a:t>, ..., </a:t>
            </a:r>
            <a:r>
              <a:rPr lang="en-US" sz="2400" dirty="0" err="1" smtClean="0"/>
              <a:t>v</a:t>
            </a:r>
            <a:r>
              <a:rPr lang="en-US" sz="2400" baseline="-25000" dirty="0" err="1" smtClean="0"/>
              <a:t>m</a:t>
            </a:r>
            <a:r>
              <a:rPr lang="en-US" sz="2400" dirty="0" smtClean="0"/>
              <a:t>)= </a:t>
            </a:r>
            <a:r>
              <a:rPr lang="en-US" sz="2400" dirty="0" smtClean="0">
                <a:latin typeface="Math1Mono"/>
              </a:rPr>
              <a:t>∑</a:t>
            </a:r>
            <a:r>
              <a:rPr lang="en-US" sz="2400" baseline="-25000" dirty="0" err="1" smtClean="0"/>
              <a:t>i</a:t>
            </a:r>
            <a:r>
              <a:rPr lang="en-US" sz="2400" dirty="0" err="1" smtClean="0"/>
              <a:t>u</a:t>
            </a:r>
            <a:r>
              <a:rPr lang="en-US" sz="2400" baseline="-25000" dirty="0" err="1" smtClean="0"/>
              <a:t>i</a:t>
            </a:r>
            <a:r>
              <a:rPr lang="en-US" sz="2400" baseline="-25000" dirty="0" smtClean="0"/>
              <a:t> </a:t>
            </a:r>
            <a:r>
              <a:rPr lang="en-US" sz="2400" dirty="0" smtClean="0"/>
              <a:t>v</a:t>
            </a:r>
            <a:r>
              <a:rPr lang="en-US" sz="2400" baseline="-25000" dirty="0" smtClean="0"/>
              <a:t>i</a:t>
            </a:r>
            <a:r>
              <a:rPr lang="en-US" sz="2400" dirty="0" smtClean="0"/>
              <a:t> , then f+u</a:t>
            </a:r>
            <a:r>
              <a:rPr lang="en-US" sz="2400" baseline="-25000" dirty="0" smtClean="0"/>
              <a:t>1</a:t>
            </a:r>
            <a:r>
              <a:rPr lang="en-US" sz="2400" dirty="0" smtClean="0"/>
              <a:t>u</a:t>
            </a:r>
            <a:r>
              <a:rPr lang="en-US" sz="2400" baseline="-25000" dirty="0" smtClean="0"/>
              <a:t>2</a:t>
            </a:r>
            <a:r>
              <a:rPr lang="en-US" sz="2400" dirty="0" smtClean="0"/>
              <a:t>u</a:t>
            </a:r>
            <a:r>
              <a:rPr lang="en-US" sz="2400" baseline="-25000" dirty="0" smtClean="0"/>
              <a:t>3</a:t>
            </a:r>
            <a:r>
              <a:rPr lang="en-US" sz="2400" dirty="0" smtClean="0"/>
              <a:t>, f+u</a:t>
            </a:r>
            <a:r>
              <a:rPr lang="en-US" sz="2400" baseline="-25000" dirty="0" smtClean="0"/>
              <a:t>1</a:t>
            </a:r>
            <a:r>
              <a:rPr lang="en-US" sz="2400" dirty="0" smtClean="0"/>
              <a:t> u</a:t>
            </a:r>
            <a:r>
              <a:rPr lang="en-US" sz="2400" baseline="-25000" dirty="0" smtClean="0"/>
              <a:t>2</a:t>
            </a:r>
            <a:r>
              <a:rPr lang="en-US" sz="2400" dirty="0" smtClean="0"/>
              <a:t>u</a:t>
            </a:r>
            <a:r>
              <a:rPr lang="en-US" sz="2400" baseline="-25000" dirty="0" smtClean="0"/>
              <a:t>3</a:t>
            </a:r>
            <a:r>
              <a:rPr lang="en-US" sz="2400" dirty="0" smtClean="0"/>
              <a:t>u</a:t>
            </a:r>
            <a:r>
              <a:rPr lang="en-US" sz="2400" baseline="-25000" dirty="0" smtClean="0"/>
              <a:t>4</a:t>
            </a:r>
            <a:r>
              <a:rPr lang="en-US" sz="2400" dirty="0" smtClean="0"/>
              <a:t>, ...,f+u</a:t>
            </a:r>
            <a:r>
              <a:rPr lang="en-US" sz="2400" baseline="-25000" dirty="0" smtClean="0"/>
              <a:t>1</a:t>
            </a:r>
            <a:r>
              <a:rPr lang="en-US" sz="2400" dirty="0" smtClean="0"/>
              <a:t> u</a:t>
            </a:r>
            <a:r>
              <a:rPr lang="en-US" sz="2400" baseline="-25000" dirty="0" smtClean="0"/>
              <a:t>2</a:t>
            </a:r>
            <a:r>
              <a:rPr lang="en-US" sz="2400" dirty="0" smtClean="0"/>
              <a:t>u</a:t>
            </a:r>
            <a:r>
              <a:rPr lang="en-US" sz="2400" baseline="-25000" dirty="0" smtClean="0"/>
              <a:t>3</a:t>
            </a:r>
            <a:r>
              <a:rPr lang="en-US" sz="2400" dirty="0" smtClean="0"/>
              <a:t>... u</a:t>
            </a:r>
            <a:r>
              <a:rPr lang="en-US" sz="2400" baseline="-25000" dirty="0" smtClean="0"/>
              <a:t>m</a:t>
            </a:r>
            <a:r>
              <a:rPr lang="en-US" sz="2400" dirty="0" smtClean="0"/>
              <a:t> are all </a:t>
            </a:r>
            <a:r>
              <a:rPr lang="en-US" sz="2400" dirty="0" err="1" smtClean="0"/>
              <a:t>inequivalent</a:t>
            </a:r>
            <a:r>
              <a:rPr lang="en-US" sz="2400" dirty="0" smtClean="0"/>
              <a:t> bent functions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91</a:t>
            </a:fld>
            <a:endParaRPr lang="en-US" smtClean="0"/>
          </a:p>
        </p:txBody>
      </p:sp>
      <p:sp>
        <p:nvSpPr>
          <p:cNvPr id="82948" name="Rectangle 2"/>
          <p:cNvSpPr>
            <a:spLocks noGrp="1" noChangeArrowheads="1"/>
          </p:cNvSpPr>
          <p:nvPr>
            <p:ph type="title"/>
          </p:nvPr>
        </p:nvSpPr>
        <p:spPr>
          <a:xfrm>
            <a:off x="228600" y="0"/>
            <a:ext cx="8915400" cy="762000"/>
          </a:xfrm>
        </p:spPr>
        <p:txBody>
          <a:bodyPr/>
          <a:lstStyle/>
          <a:p>
            <a:r>
              <a:rPr lang="en-US" sz="3600" dirty="0" smtClean="0"/>
              <a:t>How many Boolean Matrices are invertible</a:t>
            </a:r>
          </a:p>
        </p:txBody>
      </p:sp>
      <p:sp>
        <p:nvSpPr>
          <p:cNvPr id="82949" name="Rectangle 3"/>
          <p:cNvSpPr>
            <a:spLocks noGrp="1" noChangeArrowheads="1"/>
          </p:cNvSpPr>
          <p:nvPr>
            <p:ph type="body" idx="1"/>
          </p:nvPr>
        </p:nvSpPr>
        <p:spPr>
          <a:xfrm>
            <a:off x="304800" y="1219200"/>
            <a:ext cx="8610600" cy="4953000"/>
          </a:xfrm>
        </p:spPr>
        <p:txBody>
          <a:bodyPr/>
          <a:lstStyle/>
          <a:p>
            <a:pPr>
              <a:lnSpc>
                <a:spcPct val="90000"/>
              </a:lnSpc>
            </a:pPr>
            <a:r>
              <a:rPr lang="en-US" sz="2400" dirty="0" smtClean="0"/>
              <a:t>Let </a:t>
            </a:r>
            <a:r>
              <a:rPr lang="en-US" sz="2400" dirty="0" err="1" smtClean="0"/>
              <a:t>r</a:t>
            </a:r>
            <a:r>
              <a:rPr lang="en-US" sz="2400" baseline="-25000" dirty="0" err="1" smtClean="0"/>
              <a:t>n</a:t>
            </a:r>
            <a:r>
              <a:rPr lang="en-US" sz="2400" dirty="0" smtClean="0"/>
              <a:t> be the ratio of the number of invertible matrices to the number of matrices.  </a:t>
            </a:r>
            <a:r>
              <a:rPr lang="en-US" sz="2400" dirty="0" err="1" smtClean="0"/>
              <a:t>r</a:t>
            </a:r>
            <a:r>
              <a:rPr lang="en-US" sz="2400" baseline="-25000" dirty="0" err="1" smtClean="0"/>
              <a:t>n</a:t>
            </a:r>
            <a:r>
              <a:rPr lang="en-US" sz="2400" dirty="0" smtClean="0"/>
              <a:t> approaches .288 and n</a:t>
            </a:r>
            <a:r>
              <a:rPr lang="en-US" sz="2400" dirty="0" smtClean="0">
                <a:sym typeface="Wingdings" pitchFamily="2" charset="2"/>
              </a:rPr>
              <a:t></a:t>
            </a:r>
            <a:r>
              <a:rPr lang="en-US" sz="2400" dirty="0" smtClean="0">
                <a:latin typeface="Math1Mono"/>
              </a:rPr>
              <a:t>∞</a:t>
            </a:r>
            <a:r>
              <a:rPr lang="en-US" sz="2400" dirty="0" smtClean="0">
                <a:sym typeface="Wingdings" pitchFamily="2" charset="2"/>
              </a:rPr>
              <a:t>.</a:t>
            </a:r>
          </a:p>
          <a:p>
            <a:pPr lvl="1">
              <a:lnSpc>
                <a:spcPct val="90000"/>
              </a:lnSpc>
              <a:buNone/>
            </a:pPr>
            <a:r>
              <a:rPr lang="en-US" sz="2000" dirty="0" smtClean="0">
                <a:sym typeface="Wingdings" pitchFamily="2" charset="2"/>
              </a:rPr>
              <a:t>Proof:  </a:t>
            </a:r>
          </a:p>
          <a:p>
            <a:pPr lvl="1">
              <a:lnSpc>
                <a:spcPct val="90000"/>
              </a:lnSpc>
              <a:buNone/>
            </a:pPr>
            <a:r>
              <a:rPr lang="en-US" sz="2000" dirty="0" smtClean="0">
                <a:sym typeface="Wingdings" pitchFamily="2" charset="2"/>
              </a:rPr>
              <a:t>The number of </a:t>
            </a:r>
            <a:r>
              <a:rPr lang="en-US" sz="2000" dirty="0" err="1" smtClean="0">
                <a:sym typeface="Wingdings" pitchFamily="2" charset="2"/>
              </a:rPr>
              <a:t>boolean</a:t>
            </a:r>
            <a:r>
              <a:rPr lang="en-US" sz="2000" dirty="0" smtClean="0">
                <a:sym typeface="Wingdings" pitchFamily="2" charset="2"/>
              </a:rPr>
              <a:t> matrices is 2</a:t>
            </a:r>
            <a:r>
              <a:rPr lang="en-US" sz="2000" baseline="30000" dirty="0" smtClean="0">
                <a:sym typeface="Wingdings" pitchFamily="2" charset="2"/>
              </a:rPr>
              <a:t>N</a:t>
            </a:r>
            <a:r>
              <a:rPr lang="en-US" sz="2000" dirty="0" smtClean="0">
                <a:sym typeface="Wingdings" pitchFamily="2" charset="2"/>
              </a:rPr>
              <a:t>, N= n</a:t>
            </a:r>
            <a:r>
              <a:rPr lang="en-US" sz="2000" baseline="30000" dirty="0" smtClean="0">
                <a:sym typeface="Wingdings" pitchFamily="2" charset="2"/>
              </a:rPr>
              <a:t>2</a:t>
            </a:r>
            <a:r>
              <a:rPr lang="en-US" sz="2000" dirty="0" smtClean="0">
                <a:sym typeface="Wingdings" pitchFamily="2" charset="2"/>
              </a:rPr>
              <a:t>.  </a:t>
            </a:r>
          </a:p>
          <a:p>
            <a:pPr lvl="1">
              <a:lnSpc>
                <a:spcPct val="90000"/>
              </a:lnSpc>
              <a:buNone/>
            </a:pPr>
            <a:r>
              <a:rPr lang="en-US" sz="2000" dirty="0" smtClean="0">
                <a:sym typeface="Wingdings" pitchFamily="2" charset="2"/>
              </a:rPr>
              <a:t>The number of invertible matrices is </a:t>
            </a:r>
            <a:r>
              <a:rPr lang="en-US" sz="2000" dirty="0" err="1" smtClean="0">
                <a:sym typeface="Wingdings" pitchFamily="2" charset="2"/>
              </a:rPr>
              <a:t>t</a:t>
            </a:r>
            <a:r>
              <a:rPr lang="en-US" sz="2000" baseline="-25000" dirty="0" err="1" smtClean="0">
                <a:sym typeface="Wingdings" pitchFamily="2" charset="2"/>
              </a:rPr>
              <a:t>n</a:t>
            </a:r>
            <a:r>
              <a:rPr lang="en-US" sz="2000" dirty="0" smtClean="0">
                <a:sym typeface="Wingdings" pitchFamily="2" charset="2"/>
              </a:rPr>
              <a:t>= (2</a:t>
            </a:r>
            <a:r>
              <a:rPr lang="en-US" sz="2000" baseline="30000" dirty="0" smtClean="0">
                <a:sym typeface="Wingdings" pitchFamily="2" charset="2"/>
              </a:rPr>
              <a:t>n</a:t>
            </a:r>
            <a:r>
              <a:rPr lang="en-US" sz="2000" dirty="0" smtClean="0">
                <a:sym typeface="Wingdings" pitchFamily="2" charset="2"/>
              </a:rPr>
              <a:t>-1)(2</a:t>
            </a:r>
            <a:r>
              <a:rPr lang="en-US" sz="2000" baseline="30000" dirty="0" smtClean="0">
                <a:sym typeface="Wingdings" pitchFamily="2" charset="2"/>
              </a:rPr>
              <a:t>n</a:t>
            </a:r>
            <a:r>
              <a:rPr lang="en-US" sz="2000" dirty="0" smtClean="0">
                <a:sym typeface="Wingdings" pitchFamily="2" charset="2"/>
              </a:rPr>
              <a:t>-2)…(2</a:t>
            </a:r>
            <a:r>
              <a:rPr lang="en-US" sz="2000" baseline="30000" dirty="0" smtClean="0">
                <a:sym typeface="Wingdings" pitchFamily="2" charset="2"/>
              </a:rPr>
              <a:t>n</a:t>
            </a:r>
            <a:r>
              <a:rPr lang="en-US" sz="2000" dirty="0" smtClean="0">
                <a:sym typeface="Wingdings" pitchFamily="2" charset="2"/>
              </a:rPr>
              <a:t>-2</a:t>
            </a:r>
            <a:r>
              <a:rPr lang="en-US" sz="2000" baseline="30000" dirty="0" smtClean="0">
                <a:sym typeface="Wingdings" pitchFamily="2" charset="2"/>
              </a:rPr>
              <a:t>n-1</a:t>
            </a:r>
            <a:r>
              <a:rPr lang="en-US" sz="2000" dirty="0" smtClean="0">
                <a:sym typeface="Wingdings" pitchFamily="2" charset="2"/>
              </a:rPr>
              <a:t>).  </a:t>
            </a:r>
          </a:p>
          <a:p>
            <a:pPr lvl="1">
              <a:lnSpc>
                <a:spcPct val="90000"/>
              </a:lnSpc>
              <a:buNone/>
            </a:pPr>
            <a:r>
              <a:rPr lang="en-US" sz="2000" dirty="0" err="1" smtClean="0">
                <a:sym typeface="Wingdings" pitchFamily="2" charset="2"/>
              </a:rPr>
              <a:t>t</a:t>
            </a:r>
            <a:r>
              <a:rPr lang="en-US" sz="2000" baseline="-25000" dirty="0" err="1" smtClean="0">
                <a:sym typeface="Wingdings" pitchFamily="2" charset="2"/>
              </a:rPr>
              <a:t>n</a:t>
            </a:r>
            <a:r>
              <a:rPr lang="en-US" sz="2000" dirty="0" smtClean="0">
                <a:sym typeface="Wingdings" pitchFamily="2" charset="2"/>
              </a:rPr>
              <a:t>= 2</a:t>
            </a:r>
            <a:r>
              <a:rPr lang="en-US" sz="2000" baseline="30000" dirty="0" smtClean="0">
                <a:sym typeface="Wingdings" pitchFamily="2" charset="2"/>
              </a:rPr>
              <a:t>M</a:t>
            </a:r>
            <a:r>
              <a:rPr lang="en-US" sz="2000" dirty="0" smtClean="0">
                <a:sym typeface="Wingdings" pitchFamily="2" charset="2"/>
              </a:rPr>
              <a:t>(2</a:t>
            </a:r>
            <a:r>
              <a:rPr lang="en-US" sz="2000" baseline="30000" dirty="0" smtClean="0">
                <a:sym typeface="Wingdings" pitchFamily="2" charset="2"/>
              </a:rPr>
              <a:t>n</a:t>
            </a:r>
            <a:r>
              <a:rPr lang="en-US" sz="2000" dirty="0" smtClean="0">
                <a:sym typeface="Wingdings" pitchFamily="2" charset="2"/>
              </a:rPr>
              <a:t>-1)(2</a:t>
            </a:r>
            <a:r>
              <a:rPr lang="en-US" sz="2000" baseline="30000" dirty="0" smtClean="0">
                <a:sym typeface="Wingdings" pitchFamily="2" charset="2"/>
              </a:rPr>
              <a:t>n-1</a:t>
            </a:r>
            <a:r>
              <a:rPr lang="en-US" sz="2000" dirty="0" smtClean="0">
                <a:sym typeface="Wingdings" pitchFamily="2" charset="2"/>
              </a:rPr>
              <a:t>-1)…(2-1) where M=(n(n-1))/2.  </a:t>
            </a:r>
          </a:p>
          <a:p>
            <a:pPr lvl="1">
              <a:lnSpc>
                <a:spcPct val="90000"/>
              </a:lnSpc>
              <a:buNone/>
            </a:pPr>
            <a:r>
              <a:rPr lang="en-US" sz="2000" dirty="0" smtClean="0">
                <a:sym typeface="Wingdings" pitchFamily="2" charset="2"/>
              </a:rPr>
              <a:t>Define </a:t>
            </a:r>
            <a:r>
              <a:rPr lang="en-US" sz="2000" dirty="0" err="1" smtClean="0">
                <a:sym typeface="Wingdings" pitchFamily="2" charset="2"/>
              </a:rPr>
              <a:t>s</a:t>
            </a:r>
            <a:r>
              <a:rPr lang="en-US" sz="2000" baseline="-25000" dirty="0" err="1" smtClean="0">
                <a:sym typeface="Wingdings" pitchFamily="2" charset="2"/>
              </a:rPr>
              <a:t>n</a:t>
            </a:r>
            <a:r>
              <a:rPr lang="en-US" sz="2000" dirty="0" smtClean="0">
                <a:sym typeface="Wingdings" pitchFamily="2" charset="2"/>
              </a:rPr>
              <a:t>= (2</a:t>
            </a:r>
            <a:r>
              <a:rPr lang="en-US" sz="2000" baseline="30000" dirty="0" smtClean="0">
                <a:sym typeface="Wingdings" pitchFamily="2" charset="2"/>
              </a:rPr>
              <a:t>n</a:t>
            </a:r>
            <a:r>
              <a:rPr lang="en-US" sz="2000" dirty="0" smtClean="0">
                <a:sym typeface="Wingdings" pitchFamily="2" charset="2"/>
              </a:rPr>
              <a:t>-1)(2</a:t>
            </a:r>
            <a:r>
              <a:rPr lang="en-US" sz="2000" baseline="30000" dirty="0" smtClean="0">
                <a:sym typeface="Wingdings" pitchFamily="2" charset="2"/>
              </a:rPr>
              <a:t>n-1</a:t>
            </a:r>
            <a:r>
              <a:rPr lang="en-US" sz="2000" dirty="0" smtClean="0">
                <a:sym typeface="Wingdings" pitchFamily="2" charset="2"/>
              </a:rPr>
              <a:t>-1)…(2-1).  </a:t>
            </a:r>
          </a:p>
          <a:p>
            <a:pPr lvl="1">
              <a:lnSpc>
                <a:spcPct val="90000"/>
              </a:lnSpc>
              <a:buNone/>
            </a:pPr>
            <a:r>
              <a:rPr lang="en-US" sz="2000" dirty="0" smtClean="0">
                <a:sym typeface="Wingdings" pitchFamily="2" charset="2"/>
              </a:rPr>
              <a:t>Note that t</a:t>
            </a:r>
            <a:r>
              <a:rPr lang="en-US" sz="2000" baseline="-25000" dirty="0" smtClean="0">
                <a:sym typeface="Wingdings" pitchFamily="2" charset="2"/>
              </a:rPr>
              <a:t>n+1</a:t>
            </a:r>
            <a:r>
              <a:rPr lang="en-US" sz="2000" dirty="0" smtClean="0">
                <a:sym typeface="Wingdings" pitchFamily="2" charset="2"/>
              </a:rPr>
              <a:t>= 2</a:t>
            </a:r>
            <a:r>
              <a:rPr lang="en-US" sz="2000" baseline="30000" dirty="0" smtClean="0">
                <a:sym typeface="Wingdings" pitchFamily="2" charset="2"/>
              </a:rPr>
              <a:t>M’</a:t>
            </a:r>
            <a:r>
              <a:rPr lang="en-US" sz="2000" dirty="0" smtClean="0">
                <a:sym typeface="Wingdings" pitchFamily="2" charset="2"/>
              </a:rPr>
              <a:t> s</a:t>
            </a:r>
            <a:r>
              <a:rPr lang="en-US" sz="2000" baseline="-25000" dirty="0" smtClean="0">
                <a:sym typeface="Wingdings" pitchFamily="2" charset="2"/>
              </a:rPr>
              <a:t>n+1</a:t>
            </a:r>
            <a:r>
              <a:rPr lang="en-US" sz="2000" dirty="0" smtClean="0">
                <a:sym typeface="Wingdings" pitchFamily="2" charset="2"/>
              </a:rPr>
              <a:t>= 2</a:t>
            </a:r>
            <a:r>
              <a:rPr lang="en-US" sz="2000" baseline="30000" dirty="0" smtClean="0">
                <a:sym typeface="Wingdings" pitchFamily="2" charset="2"/>
              </a:rPr>
              <a:t>M’</a:t>
            </a:r>
            <a:r>
              <a:rPr lang="en-US" sz="2000" dirty="0" smtClean="0">
                <a:sym typeface="Wingdings" pitchFamily="2" charset="2"/>
              </a:rPr>
              <a:t> </a:t>
            </a:r>
            <a:r>
              <a:rPr lang="en-US" sz="2000" dirty="0" err="1" smtClean="0">
                <a:sym typeface="Wingdings" pitchFamily="2" charset="2"/>
              </a:rPr>
              <a:t>s</a:t>
            </a:r>
            <a:r>
              <a:rPr lang="en-US" sz="2000" baseline="-25000" dirty="0" err="1" smtClean="0">
                <a:sym typeface="Wingdings" pitchFamily="2" charset="2"/>
              </a:rPr>
              <a:t>n</a:t>
            </a:r>
            <a:r>
              <a:rPr lang="en-US" sz="2000" dirty="0" smtClean="0">
                <a:sym typeface="Wingdings" pitchFamily="2" charset="2"/>
              </a:rPr>
              <a:t> (2</a:t>
            </a:r>
            <a:r>
              <a:rPr lang="en-US" sz="2000" baseline="30000" dirty="0" smtClean="0">
                <a:sym typeface="Wingdings" pitchFamily="2" charset="2"/>
              </a:rPr>
              <a:t>n+1</a:t>
            </a:r>
            <a:r>
              <a:rPr lang="en-US" sz="2000" dirty="0" smtClean="0">
                <a:sym typeface="Wingdings" pitchFamily="2" charset="2"/>
              </a:rPr>
              <a:t>-1) where M’=(n(n+1))/2.  As a result, t</a:t>
            </a:r>
            <a:r>
              <a:rPr lang="en-US" sz="2000" baseline="-25000" dirty="0" smtClean="0">
                <a:sym typeface="Wingdings" pitchFamily="2" charset="2"/>
              </a:rPr>
              <a:t>n+1</a:t>
            </a:r>
            <a:r>
              <a:rPr lang="en-US" sz="2000" dirty="0" smtClean="0">
                <a:sym typeface="Wingdings" pitchFamily="2" charset="2"/>
              </a:rPr>
              <a:t>= 2</a:t>
            </a:r>
            <a:r>
              <a:rPr lang="en-US" sz="2000" baseline="30000" dirty="0" smtClean="0">
                <a:sym typeface="Wingdings" pitchFamily="2" charset="2"/>
              </a:rPr>
              <a:t>M’</a:t>
            </a:r>
            <a:r>
              <a:rPr lang="en-US" sz="2000" dirty="0" smtClean="0">
                <a:sym typeface="Wingdings" pitchFamily="2" charset="2"/>
              </a:rPr>
              <a:t> 2</a:t>
            </a:r>
            <a:r>
              <a:rPr lang="en-US" sz="2000" baseline="30000" dirty="0" smtClean="0">
                <a:sym typeface="Wingdings" pitchFamily="2" charset="2"/>
              </a:rPr>
              <a:t>-M</a:t>
            </a:r>
            <a:r>
              <a:rPr lang="en-US" sz="2000" dirty="0" smtClean="0">
                <a:sym typeface="Wingdings" pitchFamily="2" charset="2"/>
              </a:rPr>
              <a:t> (2</a:t>
            </a:r>
            <a:r>
              <a:rPr lang="en-US" sz="2000" baseline="30000" dirty="0" smtClean="0">
                <a:sym typeface="Wingdings" pitchFamily="2" charset="2"/>
              </a:rPr>
              <a:t>M </a:t>
            </a:r>
            <a:r>
              <a:rPr lang="en-US" sz="2000" dirty="0" err="1" smtClean="0">
                <a:sym typeface="Wingdings" pitchFamily="2" charset="2"/>
              </a:rPr>
              <a:t>s</a:t>
            </a:r>
            <a:r>
              <a:rPr lang="en-US" sz="2000" baseline="-25000" dirty="0" err="1" smtClean="0">
                <a:sym typeface="Wingdings" pitchFamily="2" charset="2"/>
              </a:rPr>
              <a:t>n</a:t>
            </a:r>
            <a:r>
              <a:rPr lang="en-US" sz="2000" dirty="0" smtClean="0">
                <a:sym typeface="Wingdings" pitchFamily="2" charset="2"/>
              </a:rPr>
              <a:t>)(2</a:t>
            </a:r>
            <a:r>
              <a:rPr lang="en-US" sz="2000" baseline="30000" dirty="0" smtClean="0">
                <a:sym typeface="Wingdings" pitchFamily="2" charset="2"/>
              </a:rPr>
              <a:t>n+1</a:t>
            </a:r>
            <a:r>
              <a:rPr lang="en-US" sz="2000" dirty="0" smtClean="0">
                <a:sym typeface="Wingdings" pitchFamily="2" charset="2"/>
              </a:rPr>
              <a:t>-1)= 2</a:t>
            </a:r>
            <a:r>
              <a:rPr lang="en-US" sz="2000" baseline="30000" dirty="0" smtClean="0">
                <a:sym typeface="Wingdings" pitchFamily="2" charset="2"/>
              </a:rPr>
              <a:t>M’-M</a:t>
            </a:r>
            <a:r>
              <a:rPr lang="en-US" sz="2000" dirty="0" smtClean="0">
                <a:sym typeface="Wingdings" pitchFamily="2" charset="2"/>
              </a:rPr>
              <a:t> </a:t>
            </a:r>
            <a:r>
              <a:rPr lang="en-US" sz="2000" dirty="0" err="1" smtClean="0">
                <a:sym typeface="Wingdings" pitchFamily="2" charset="2"/>
              </a:rPr>
              <a:t>t</a:t>
            </a:r>
            <a:r>
              <a:rPr lang="en-US" sz="2000" baseline="-25000" dirty="0" err="1" smtClean="0">
                <a:sym typeface="Wingdings" pitchFamily="2" charset="2"/>
              </a:rPr>
              <a:t>n</a:t>
            </a:r>
            <a:r>
              <a:rPr lang="en-US" sz="2000" dirty="0" smtClean="0">
                <a:sym typeface="Wingdings" pitchFamily="2" charset="2"/>
              </a:rPr>
              <a:t> (2</a:t>
            </a:r>
            <a:r>
              <a:rPr lang="en-US" sz="2000" baseline="30000" dirty="0" smtClean="0">
                <a:sym typeface="Wingdings" pitchFamily="2" charset="2"/>
              </a:rPr>
              <a:t>n+1</a:t>
            </a:r>
            <a:r>
              <a:rPr lang="en-US" sz="2000" dirty="0" smtClean="0">
                <a:sym typeface="Wingdings" pitchFamily="2" charset="2"/>
              </a:rPr>
              <a:t>-1)= 2</a:t>
            </a:r>
            <a:r>
              <a:rPr lang="en-US" sz="2000" baseline="30000" dirty="0" smtClean="0">
                <a:sym typeface="Wingdings" pitchFamily="2" charset="2"/>
              </a:rPr>
              <a:t>n</a:t>
            </a:r>
            <a:r>
              <a:rPr lang="en-US" sz="2000" dirty="0" smtClean="0">
                <a:sym typeface="Wingdings" pitchFamily="2" charset="2"/>
              </a:rPr>
              <a:t>(2</a:t>
            </a:r>
            <a:r>
              <a:rPr lang="en-US" sz="2000" baseline="30000" dirty="0" smtClean="0">
                <a:sym typeface="Wingdings" pitchFamily="2" charset="2"/>
              </a:rPr>
              <a:t>n+1</a:t>
            </a:r>
            <a:r>
              <a:rPr lang="en-US" sz="2000" dirty="0" smtClean="0">
                <a:sym typeface="Wingdings" pitchFamily="2" charset="2"/>
              </a:rPr>
              <a:t>-1) t</a:t>
            </a:r>
            <a:r>
              <a:rPr lang="en-US" sz="2000" baseline="-25000" dirty="0" smtClean="0">
                <a:sym typeface="Wingdings" pitchFamily="2" charset="2"/>
              </a:rPr>
              <a:t>n</a:t>
            </a:r>
            <a:r>
              <a:rPr lang="en-US" sz="2000" dirty="0" smtClean="0">
                <a:sym typeface="Wingdings" pitchFamily="2" charset="2"/>
              </a:rPr>
              <a:t>.  </a:t>
            </a:r>
          </a:p>
          <a:p>
            <a:pPr lvl="1">
              <a:lnSpc>
                <a:spcPct val="90000"/>
              </a:lnSpc>
              <a:buNone/>
            </a:pPr>
            <a:r>
              <a:rPr lang="en-US" sz="2000" dirty="0" smtClean="0">
                <a:sym typeface="Wingdings" pitchFamily="2" charset="2"/>
              </a:rPr>
              <a:t>Combining these we get, r</a:t>
            </a:r>
            <a:r>
              <a:rPr lang="en-US" sz="2000" baseline="-25000" dirty="0" smtClean="0">
                <a:sym typeface="Wingdings" pitchFamily="2" charset="2"/>
              </a:rPr>
              <a:t>n+1</a:t>
            </a:r>
            <a:r>
              <a:rPr lang="en-US" sz="2000" dirty="0" smtClean="0">
                <a:sym typeface="Wingdings" pitchFamily="2" charset="2"/>
              </a:rPr>
              <a:t>= t</a:t>
            </a:r>
            <a:r>
              <a:rPr lang="en-US" sz="2000" baseline="-25000" dirty="0" smtClean="0">
                <a:sym typeface="Wingdings" pitchFamily="2" charset="2"/>
              </a:rPr>
              <a:t>n+1</a:t>
            </a:r>
            <a:r>
              <a:rPr lang="en-US" sz="2000" dirty="0" smtClean="0">
                <a:sym typeface="Wingdings" pitchFamily="2" charset="2"/>
              </a:rPr>
              <a:t>/2</a:t>
            </a:r>
            <a:r>
              <a:rPr lang="en-US" sz="2000" baseline="30000" dirty="0" smtClean="0">
                <a:sym typeface="Wingdings" pitchFamily="2" charset="2"/>
              </a:rPr>
              <a:t>N’</a:t>
            </a:r>
            <a:r>
              <a:rPr lang="en-US" sz="2000" dirty="0" smtClean="0">
                <a:sym typeface="Wingdings" pitchFamily="2" charset="2"/>
              </a:rPr>
              <a:t>= 2</a:t>
            </a:r>
            <a:r>
              <a:rPr lang="en-US" sz="2000" baseline="30000" dirty="0" smtClean="0">
                <a:sym typeface="Wingdings" pitchFamily="2" charset="2"/>
              </a:rPr>
              <a:t>n</a:t>
            </a:r>
            <a:r>
              <a:rPr lang="en-US" sz="2000" dirty="0" smtClean="0">
                <a:sym typeface="Wingdings" pitchFamily="2" charset="2"/>
              </a:rPr>
              <a:t>(2</a:t>
            </a:r>
            <a:r>
              <a:rPr lang="en-US" sz="2000" baseline="30000" dirty="0" smtClean="0">
                <a:sym typeface="Wingdings" pitchFamily="2" charset="2"/>
              </a:rPr>
              <a:t>n+1</a:t>
            </a:r>
            <a:r>
              <a:rPr lang="en-US" sz="2000" dirty="0" smtClean="0">
                <a:sym typeface="Wingdings" pitchFamily="2" charset="2"/>
              </a:rPr>
              <a:t>-1)(</a:t>
            </a:r>
            <a:r>
              <a:rPr lang="en-US" sz="2000" dirty="0" err="1" smtClean="0">
                <a:sym typeface="Wingdings" pitchFamily="2" charset="2"/>
              </a:rPr>
              <a:t>t</a:t>
            </a:r>
            <a:r>
              <a:rPr lang="en-US" sz="2000" baseline="-25000" dirty="0" err="1" smtClean="0">
                <a:sym typeface="Wingdings" pitchFamily="2" charset="2"/>
              </a:rPr>
              <a:t>n</a:t>
            </a:r>
            <a:r>
              <a:rPr lang="en-US" sz="2000" dirty="0" smtClean="0">
                <a:sym typeface="Wingdings" pitchFamily="2" charset="2"/>
              </a:rPr>
              <a:t>/2</a:t>
            </a:r>
            <a:r>
              <a:rPr lang="en-US" sz="2000" baseline="30000" dirty="0" smtClean="0">
                <a:sym typeface="Wingdings" pitchFamily="2" charset="2"/>
              </a:rPr>
              <a:t>N</a:t>
            </a:r>
            <a:r>
              <a:rPr lang="en-US" sz="2000" dirty="0" smtClean="0">
                <a:sym typeface="Wingdings" pitchFamily="2" charset="2"/>
              </a:rPr>
              <a:t>)2</a:t>
            </a:r>
            <a:r>
              <a:rPr lang="en-US" sz="2000" baseline="30000" dirty="0" smtClean="0">
                <a:sym typeface="Wingdings" pitchFamily="2" charset="2"/>
              </a:rPr>
              <a:t>N’-N</a:t>
            </a:r>
            <a:r>
              <a:rPr lang="en-US" sz="2000" dirty="0" smtClean="0">
                <a:sym typeface="Wingdings" pitchFamily="2" charset="2"/>
              </a:rPr>
              <a:t>, where N’= (n+1)</a:t>
            </a:r>
            <a:r>
              <a:rPr lang="en-US" sz="2000" baseline="30000" dirty="0" smtClean="0">
                <a:sym typeface="Wingdings" pitchFamily="2" charset="2"/>
              </a:rPr>
              <a:t>2</a:t>
            </a:r>
            <a:r>
              <a:rPr lang="en-US" sz="2000" dirty="0" smtClean="0">
                <a:sym typeface="Wingdings" pitchFamily="2" charset="2"/>
              </a:rPr>
              <a:t>.   </a:t>
            </a:r>
          </a:p>
          <a:p>
            <a:pPr lvl="1">
              <a:lnSpc>
                <a:spcPct val="90000"/>
              </a:lnSpc>
              <a:buNone/>
            </a:pPr>
            <a:r>
              <a:rPr lang="en-US" sz="2000" dirty="0" smtClean="0">
                <a:sym typeface="Wingdings" pitchFamily="2" charset="2"/>
              </a:rPr>
              <a:t>So r</a:t>
            </a:r>
            <a:r>
              <a:rPr lang="en-US" sz="2000" baseline="-25000" dirty="0" smtClean="0">
                <a:sym typeface="Wingdings" pitchFamily="2" charset="2"/>
              </a:rPr>
              <a:t>n+1</a:t>
            </a:r>
            <a:r>
              <a:rPr lang="en-US" sz="2000" dirty="0" smtClean="0">
                <a:sym typeface="Wingdings" pitchFamily="2" charset="2"/>
              </a:rPr>
              <a:t>= </a:t>
            </a:r>
            <a:r>
              <a:rPr lang="en-US" sz="2000" dirty="0" err="1" smtClean="0">
                <a:sym typeface="Wingdings" pitchFamily="2" charset="2"/>
              </a:rPr>
              <a:t>r</a:t>
            </a:r>
            <a:r>
              <a:rPr lang="en-US" sz="2000" baseline="-25000" dirty="0" err="1" smtClean="0">
                <a:sym typeface="Wingdings" pitchFamily="2" charset="2"/>
              </a:rPr>
              <a:t>n</a:t>
            </a:r>
            <a:r>
              <a:rPr lang="en-US" sz="2000" dirty="0" smtClean="0">
                <a:sym typeface="Wingdings" pitchFamily="2" charset="2"/>
              </a:rPr>
              <a:t>(2</a:t>
            </a:r>
            <a:r>
              <a:rPr lang="en-US" sz="2000" baseline="30000" dirty="0" smtClean="0">
                <a:sym typeface="Wingdings" pitchFamily="2" charset="2"/>
              </a:rPr>
              <a:t>n-(2n+1)</a:t>
            </a:r>
            <a:r>
              <a:rPr lang="en-US" sz="2000" dirty="0" smtClean="0">
                <a:sym typeface="Wingdings" pitchFamily="2" charset="2"/>
              </a:rPr>
              <a:t> (2</a:t>
            </a:r>
            <a:r>
              <a:rPr lang="en-US" sz="2000" baseline="30000" dirty="0" smtClean="0">
                <a:sym typeface="Wingdings" pitchFamily="2" charset="2"/>
              </a:rPr>
              <a:t>n+1</a:t>
            </a:r>
            <a:r>
              <a:rPr lang="en-US" sz="2000" dirty="0" smtClean="0">
                <a:sym typeface="Wingdings" pitchFamily="2" charset="2"/>
              </a:rPr>
              <a:t>-1)= </a:t>
            </a:r>
            <a:r>
              <a:rPr lang="en-US" sz="2000" dirty="0" err="1" smtClean="0">
                <a:sym typeface="Wingdings" pitchFamily="2" charset="2"/>
              </a:rPr>
              <a:t>r</a:t>
            </a:r>
            <a:r>
              <a:rPr lang="en-US" sz="2000" baseline="-25000" dirty="0" err="1" smtClean="0">
                <a:sym typeface="Wingdings" pitchFamily="2" charset="2"/>
              </a:rPr>
              <a:t>n</a:t>
            </a:r>
            <a:r>
              <a:rPr lang="en-US" sz="2000" dirty="0" smtClean="0">
                <a:sym typeface="Wingdings" pitchFamily="2" charset="2"/>
              </a:rPr>
              <a:t>(1-2</a:t>
            </a:r>
            <a:r>
              <a:rPr lang="en-US" sz="2000" baseline="30000" dirty="0" smtClean="0">
                <a:sym typeface="Wingdings" pitchFamily="2" charset="2"/>
              </a:rPr>
              <a:t>-(n+1)</a:t>
            </a:r>
            <a:r>
              <a:rPr lang="en-US" sz="2000" dirty="0" smtClean="0">
                <a:sym typeface="Wingdings" pitchFamily="2" charset="2"/>
              </a:rPr>
              <a:t>).  </a:t>
            </a:r>
          </a:p>
          <a:p>
            <a:pPr lvl="1">
              <a:lnSpc>
                <a:spcPct val="90000"/>
              </a:lnSpc>
              <a:buNone/>
            </a:pPr>
            <a:r>
              <a:rPr lang="en-US" sz="2000" dirty="0" smtClean="0">
                <a:sym typeface="Wingdings" pitchFamily="2" charset="2"/>
              </a:rPr>
              <a:t>Using this recurrence: </a:t>
            </a:r>
            <a:r>
              <a:rPr lang="en-US" sz="2000" dirty="0" err="1" smtClean="0">
                <a:sym typeface="Wingdings" pitchFamily="2" charset="2"/>
              </a:rPr>
              <a:t>r</a:t>
            </a:r>
            <a:r>
              <a:rPr lang="en-US" sz="2000" baseline="-25000" dirty="0" err="1" smtClean="0">
                <a:sym typeface="Wingdings" pitchFamily="2" charset="2"/>
              </a:rPr>
              <a:t>n</a:t>
            </a:r>
            <a:r>
              <a:rPr lang="en-US" sz="2000" dirty="0" smtClean="0">
                <a:sym typeface="Wingdings" pitchFamily="2" charset="2"/>
              </a:rPr>
              <a:t>= </a:t>
            </a:r>
            <a:r>
              <a:rPr lang="en-US" dirty="0" smtClean="0">
                <a:latin typeface="Math1Mono"/>
                <a:sym typeface="Wingdings" pitchFamily="2" charset="2"/>
              </a:rPr>
              <a:t>∏</a:t>
            </a:r>
            <a:r>
              <a:rPr lang="en-US" sz="2000" baseline="-25000" dirty="0" err="1" smtClean="0">
                <a:sym typeface="Wingdings" pitchFamily="2" charset="2"/>
              </a:rPr>
              <a:t>i</a:t>
            </a:r>
            <a:r>
              <a:rPr lang="en-US" sz="2000" baseline="-25000" dirty="0" smtClean="0">
                <a:sym typeface="Wingdings" pitchFamily="2" charset="2"/>
              </a:rPr>
              <a:t>=1</a:t>
            </a:r>
            <a:r>
              <a:rPr lang="en-US" sz="2000" baseline="30000" dirty="0" smtClean="0">
                <a:sym typeface="Wingdings" pitchFamily="2" charset="2"/>
              </a:rPr>
              <a:t>n</a:t>
            </a:r>
            <a:r>
              <a:rPr lang="en-US" sz="2000" dirty="0" smtClean="0">
                <a:sym typeface="Wingdings" pitchFamily="2" charset="2"/>
              </a:rPr>
              <a:t> (1-2</a:t>
            </a:r>
            <a:r>
              <a:rPr lang="en-US" sz="2000" baseline="30000" dirty="0" smtClean="0">
                <a:sym typeface="Wingdings" pitchFamily="2" charset="2"/>
              </a:rPr>
              <a:t>-n</a:t>
            </a:r>
            <a:r>
              <a:rPr lang="en-US" sz="2000" dirty="0" smtClean="0">
                <a:sym typeface="Wingdings" pitchFamily="2" charset="2"/>
              </a:rPr>
              <a:t>).  </a:t>
            </a:r>
          </a:p>
          <a:p>
            <a:pPr lvl="1">
              <a:lnSpc>
                <a:spcPct val="90000"/>
              </a:lnSpc>
              <a:buNone/>
            </a:pPr>
            <a:r>
              <a:rPr lang="en-US" sz="2000" dirty="0" smtClean="0">
                <a:sym typeface="Wingdings" pitchFamily="2" charset="2"/>
              </a:rPr>
              <a:t>The product approaches 0.288---.</a:t>
            </a:r>
            <a:endParaRPr lang="en-US" sz="20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92</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Orthogonal Transformations</a:t>
            </a:r>
          </a:p>
        </p:txBody>
      </p:sp>
      <p:sp>
        <p:nvSpPr>
          <p:cNvPr id="82949" name="Rectangle 3"/>
          <p:cNvSpPr>
            <a:spLocks noGrp="1" noChangeArrowheads="1"/>
          </p:cNvSpPr>
          <p:nvPr>
            <p:ph type="body" idx="1"/>
          </p:nvPr>
        </p:nvSpPr>
        <p:spPr>
          <a:xfrm>
            <a:off x="228600" y="1219200"/>
            <a:ext cx="8686800" cy="5334000"/>
          </a:xfrm>
        </p:spPr>
        <p:txBody>
          <a:bodyPr/>
          <a:lstStyle/>
          <a:p>
            <a:pPr>
              <a:lnSpc>
                <a:spcPct val="90000"/>
              </a:lnSpc>
            </a:pPr>
            <a:r>
              <a:rPr lang="en-US" sz="2000" dirty="0" smtClean="0"/>
              <a:t>Since the Walsh transform determines the best linear </a:t>
            </a:r>
            <a:r>
              <a:rPr lang="en-US" sz="2000" dirty="0" err="1" smtClean="0"/>
              <a:t>approximator</a:t>
            </a:r>
            <a:r>
              <a:rPr lang="en-US" sz="2000" dirty="0" smtClean="0"/>
              <a:t> of a function, so the correlation matrix gives the best linear approximation among any linear combination of the components of a </a:t>
            </a:r>
            <a:r>
              <a:rPr lang="en-US" sz="2000" dirty="0" err="1" smtClean="0"/>
              <a:t>boolean</a:t>
            </a:r>
            <a:r>
              <a:rPr lang="en-US" sz="2000" dirty="0" smtClean="0"/>
              <a:t> transformation.  </a:t>
            </a:r>
          </a:p>
          <a:p>
            <a:pPr>
              <a:lnSpc>
                <a:spcPct val="90000"/>
              </a:lnSpc>
            </a:pPr>
            <a:endParaRPr lang="en-US" sz="2000" dirty="0" smtClean="0"/>
          </a:p>
          <a:p>
            <a:pPr>
              <a:lnSpc>
                <a:spcPct val="90000"/>
              </a:lnSpc>
            </a:pPr>
            <a:r>
              <a:rPr lang="en-US" sz="2000" dirty="0" smtClean="0"/>
              <a:t>Here is a motivating example in R</a:t>
            </a:r>
            <a:r>
              <a:rPr lang="en-US" sz="2000" baseline="30000" dirty="0" smtClean="0"/>
              <a:t>3</a:t>
            </a:r>
            <a:r>
              <a:rPr lang="en-US" sz="2000" dirty="0" smtClean="0"/>
              <a:t>:</a:t>
            </a:r>
          </a:p>
          <a:p>
            <a:pPr>
              <a:lnSpc>
                <a:spcPct val="90000"/>
              </a:lnSpc>
              <a:buNone/>
            </a:pPr>
            <a:endParaRPr lang="en-US" sz="2000" dirty="0" smtClean="0"/>
          </a:p>
          <a:p>
            <a:pPr marL="342900" lvl="2" indent="-342900">
              <a:lnSpc>
                <a:spcPct val="90000"/>
              </a:lnSpc>
              <a:buNone/>
            </a:pPr>
            <a:r>
              <a:rPr lang="en-US" sz="2000" dirty="0" smtClean="0"/>
              <a:t>             </a:t>
            </a:r>
            <a:r>
              <a:rPr lang="en-US" sz="2000" dirty="0" err="1" smtClean="0"/>
              <a:t>cos</a:t>
            </a:r>
            <a:r>
              <a:rPr lang="en-US" sz="2000" dirty="0" smtClean="0"/>
              <a:t>(</a:t>
            </a:r>
            <a:r>
              <a:rPr lang="en-US" sz="2000" dirty="0" smtClean="0">
                <a:latin typeface="Math1" pitchFamily="2" charset="2"/>
              </a:rPr>
              <a:t>j</a:t>
            </a:r>
            <a:r>
              <a:rPr lang="en-US" sz="2000" dirty="0" smtClean="0"/>
              <a:t>)  sin(</a:t>
            </a:r>
            <a:r>
              <a:rPr lang="en-US" sz="2000" dirty="0" smtClean="0">
                <a:latin typeface="Math1" pitchFamily="2" charset="2"/>
              </a:rPr>
              <a:t>j</a:t>
            </a:r>
            <a:r>
              <a:rPr lang="en-US" sz="2000" dirty="0" smtClean="0"/>
              <a:t>)  0               1       0         0</a:t>
            </a:r>
          </a:p>
          <a:p>
            <a:pPr>
              <a:lnSpc>
                <a:spcPct val="90000"/>
              </a:lnSpc>
            </a:pPr>
            <a:r>
              <a:rPr lang="en-US" sz="2000" dirty="0" smtClean="0"/>
              <a:t>R=  -sin(</a:t>
            </a:r>
            <a:r>
              <a:rPr lang="en-US" sz="2000" dirty="0" smtClean="0">
                <a:latin typeface="Math1" pitchFamily="2" charset="2"/>
              </a:rPr>
              <a:t>j</a:t>
            </a:r>
            <a:r>
              <a:rPr lang="en-US" sz="2000" dirty="0" smtClean="0"/>
              <a:t>)  </a:t>
            </a:r>
            <a:r>
              <a:rPr lang="en-US" sz="2000" dirty="0" err="1" smtClean="0"/>
              <a:t>cos</a:t>
            </a:r>
            <a:r>
              <a:rPr lang="en-US" sz="2000" dirty="0" smtClean="0"/>
              <a:t>(</a:t>
            </a:r>
            <a:r>
              <a:rPr lang="en-US" sz="2000" dirty="0" smtClean="0">
                <a:latin typeface="Math1" pitchFamily="2" charset="2"/>
              </a:rPr>
              <a:t>j</a:t>
            </a:r>
            <a:r>
              <a:rPr lang="en-US" sz="2000" dirty="0" smtClean="0"/>
              <a:t>)  0        T=   0     </a:t>
            </a:r>
            <a:r>
              <a:rPr lang="en-US" sz="2000" dirty="0" err="1" smtClean="0"/>
              <a:t>cos</a:t>
            </a:r>
            <a:r>
              <a:rPr lang="en-US" sz="2000" dirty="0" smtClean="0"/>
              <a:t>(</a:t>
            </a:r>
            <a:r>
              <a:rPr lang="en-US" sz="2000" dirty="0" smtClean="0">
                <a:latin typeface="Math1" pitchFamily="2" charset="2"/>
              </a:rPr>
              <a:t>q</a:t>
            </a:r>
            <a:r>
              <a:rPr lang="en-US" sz="2000" dirty="0" smtClean="0"/>
              <a:t>)  sin(</a:t>
            </a:r>
            <a:r>
              <a:rPr lang="en-US" sz="2000" dirty="0" smtClean="0">
                <a:latin typeface="Math1" pitchFamily="2" charset="2"/>
              </a:rPr>
              <a:t>q</a:t>
            </a:r>
            <a:r>
              <a:rPr lang="en-US" sz="2000" dirty="0" smtClean="0"/>
              <a:t>)</a:t>
            </a:r>
          </a:p>
          <a:p>
            <a:pPr lvl="2">
              <a:lnSpc>
                <a:spcPct val="90000"/>
              </a:lnSpc>
              <a:buNone/>
            </a:pPr>
            <a:r>
              <a:rPr lang="en-US" sz="2000" dirty="0" smtClean="0"/>
              <a:t>0         0        1                 0   -sin(</a:t>
            </a:r>
            <a:r>
              <a:rPr lang="en-US" sz="2000" dirty="0" smtClean="0">
                <a:latin typeface="Math1" pitchFamily="2" charset="2"/>
              </a:rPr>
              <a:t>q</a:t>
            </a:r>
            <a:r>
              <a:rPr lang="en-US" sz="2000" dirty="0" smtClean="0"/>
              <a:t>)  </a:t>
            </a:r>
            <a:r>
              <a:rPr lang="en-US" sz="2000" dirty="0" err="1" smtClean="0"/>
              <a:t>cos</a:t>
            </a:r>
            <a:r>
              <a:rPr lang="en-US" sz="2000" dirty="0" smtClean="0"/>
              <a:t>(</a:t>
            </a:r>
            <a:r>
              <a:rPr lang="en-US" sz="2000" dirty="0" smtClean="0">
                <a:latin typeface="Math1" pitchFamily="2" charset="2"/>
              </a:rPr>
              <a:t>q</a:t>
            </a:r>
            <a:r>
              <a:rPr lang="en-US" sz="2000" dirty="0" smtClean="0"/>
              <a:t>)</a:t>
            </a:r>
          </a:p>
          <a:p>
            <a:pPr lvl="2">
              <a:lnSpc>
                <a:spcPct val="90000"/>
              </a:lnSpc>
              <a:buNone/>
            </a:pPr>
            <a:endParaRPr lang="en-US" sz="1800" dirty="0" smtClean="0"/>
          </a:p>
          <a:p>
            <a:pPr>
              <a:lnSpc>
                <a:spcPct val="90000"/>
              </a:lnSpc>
              <a:buNone/>
            </a:pPr>
            <a:r>
              <a:rPr lang="en-US" sz="1800" dirty="0" smtClean="0"/>
              <a:t>                cos</a:t>
            </a:r>
            <a:r>
              <a:rPr lang="en-US" sz="1800" baseline="30000" dirty="0" smtClean="0"/>
              <a:t>2</a:t>
            </a:r>
            <a:r>
              <a:rPr lang="en-US" sz="1800" dirty="0" smtClean="0"/>
              <a:t>(</a:t>
            </a:r>
            <a:r>
              <a:rPr lang="en-US" sz="1800" dirty="0" smtClean="0">
                <a:latin typeface="Math1" pitchFamily="2" charset="2"/>
              </a:rPr>
              <a:t>j</a:t>
            </a:r>
            <a:r>
              <a:rPr lang="en-US" sz="1800" dirty="0" smtClean="0"/>
              <a:t>)+</a:t>
            </a:r>
            <a:r>
              <a:rPr lang="en-US" sz="1800" dirty="0" err="1" smtClean="0"/>
              <a:t>cos</a:t>
            </a:r>
            <a:r>
              <a:rPr lang="en-US" sz="1800" dirty="0" smtClean="0"/>
              <a:t>(</a:t>
            </a:r>
            <a:r>
              <a:rPr lang="en-US" sz="1800" dirty="0" smtClean="0">
                <a:latin typeface="Math1" pitchFamily="2" charset="2"/>
              </a:rPr>
              <a:t>q</a:t>
            </a:r>
            <a:r>
              <a:rPr lang="en-US" sz="1800" dirty="0" smtClean="0"/>
              <a:t>)sin</a:t>
            </a:r>
            <a:r>
              <a:rPr lang="en-US" sz="1800" baseline="30000" dirty="0" smtClean="0"/>
              <a:t>2 </a:t>
            </a:r>
            <a:r>
              <a:rPr lang="en-US" sz="1800" dirty="0" smtClean="0"/>
              <a:t>(</a:t>
            </a:r>
            <a:r>
              <a:rPr lang="en-US" sz="1800" dirty="0" smtClean="0">
                <a:latin typeface="Math1" pitchFamily="2" charset="2"/>
              </a:rPr>
              <a:t>j</a:t>
            </a:r>
            <a:r>
              <a:rPr lang="en-US" sz="1800" dirty="0" smtClean="0"/>
              <a:t>)           </a:t>
            </a:r>
            <a:r>
              <a:rPr lang="en-US" sz="1800" dirty="0" err="1" smtClean="0"/>
              <a:t>cos</a:t>
            </a:r>
            <a:r>
              <a:rPr lang="en-US" sz="1800" dirty="0" smtClean="0"/>
              <a:t>(</a:t>
            </a:r>
            <a:r>
              <a:rPr lang="en-US" sz="1800" dirty="0" smtClean="0">
                <a:latin typeface="Math1" pitchFamily="2" charset="2"/>
              </a:rPr>
              <a:t>j</a:t>
            </a:r>
            <a:r>
              <a:rPr lang="en-US" sz="1800" dirty="0" smtClean="0"/>
              <a:t>)sin(</a:t>
            </a:r>
            <a:r>
              <a:rPr lang="en-US" sz="1800" dirty="0" smtClean="0">
                <a:latin typeface="Math1" pitchFamily="2" charset="2"/>
              </a:rPr>
              <a:t>j</a:t>
            </a:r>
            <a:r>
              <a:rPr lang="en-US" sz="1800" dirty="0" smtClean="0"/>
              <a:t>)-</a:t>
            </a:r>
            <a:r>
              <a:rPr lang="en-US" sz="1800" dirty="0" err="1" smtClean="0"/>
              <a:t>cos</a:t>
            </a:r>
            <a:r>
              <a:rPr lang="en-US" sz="1800" dirty="0" smtClean="0"/>
              <a:t>(</a:t>
            </a:r>
            <a:r>
              <a:rPr lang="en-US" sz="1800" dirty="0" smtClean="0">
                <a:latin typeface="Math1" pitchFamily="2" charset="2"/>
              </a:rPr>
              <a:t>q</a:t>
            </a:r>
            <a:r>
              <a:rPr lang="en-US" sz="1800" dirty="0" smtClean="0"/>
              <a:t>)</a:t>
            </a:r>
            <a:r>
              <a:rPr lang="en-US" sz="1800" dirty="0" err="1" smtClean="0"/>
              <a:t>cos</a:t>
            </a:r>
            <a:r>
              <a:rPr lang="en-US" sz="1800" dirty="0" smtClean="0"/>
              <a:t>(</a:t>
            </a:r>
            <a:r>
              <a:rPr lang="en-US" sz="1800" dirty="0" smtClean="0">
                <a:latin typeface="Math1" pitchFamily="2" charset="2"/>
              </a:rPr>
              <a:t>j</a:t>
            </a:r>
            <a:r>
              <a:rPr lang="en-US" sz="1800" dirty="0" smtClean="0"/>
              <a:t>)sin(</a:t>
            </a:r>
            <a:r>
              <a:rPr lang="en-US" sz="1800" dirty="0" smtClean="0">
                <a:latin typeface="Math1" pitchFamily="2" charset="2"/>
              </a:rPr>
              <a:t>j</a:t>
            </a:r>
            <a:r>
              <a:rPr lang="en-US" sz="1800" dirty="0" smtClean="0"/>
              <a:t>)  -sin(</a:t>
            </a:r>
            <a:r>
              <a:rPr lang="en-US" sz="1800" dirty="0" smtClean="0">
                <a:latin typeface="Math1" pitchFamily="2" charset="2"/>
              </a:rPr>
              <a:t>j</a:t>
            </a:r>
            <a:r>
              <a:rPr lang="en-US" sz="1800" dirty="0" smtClean="0"/>
              <a:t>)sin(</a:t>
            </a:r>
            <a:r>
              <a:rPr lang="en-US" sz="1800" dirty="0" smtClean="0">
                <a:latin typeface="Math1" pitchFamily="2" charset="2"/>
              </a:rPr>
              <a:t>q</a:t>
            </a:r>
            <a:r>
              <a:rPr lang="en-US" sz="1800" dirty="0" smtClean="0"/>
              <a:t>) </a:t>
            </a:r>
          </a:p>
          <a:p>
            <a:pPr>
              <a:lnSpc>
                <a:spcPct val="90000"/>
              </a:lnSpc>
              <a:buNone/>
            </a:pPr>
            <a:r>
              <a:rPr lang="en-US" sz="1800" dirty="0" smtClean="0"/>
              <a:t>R</a:t>
            </a:r>
            <a:r>
              <a:rPr lang="en-US" sz="1800" baseline="30000" dirty="0" smtClean="0"/>
              <a:t>-1</a:t>
            </a:r>
            <a:r>
              <a:rPr lang="en-US" sz="1800" dirty="0" smtClean="0"/>
              <a:t>TR=   -</a:t>
            </a:r>
            <a:r>
              <a:rPr lang="en-US" sz="1800" dirty="0" err="1" smtClean="0"/>
              <a:t>cos</a:t>
            </a:r>
            <a:r>
              <a:rPr lang="en-US" sz="1800" dirty="0" smtClean="0"/>
              <a:t>(</a:t>
            </a:r>
            <a:r>
              <a:rPr lang="en-US" sz="1800" dirty="0" smtClean="0">
                <a:latin typeface="Math1" pitchFamily="2" charset="2"/>
              </a:rPr>
              <a:t>j</a:t>
            </a:r>
            <a:r>
              <a:rPr lang="en-US" sz="1800" dirty="0" smtClean="0"/>
              <a:t>) sin(</a:t>
            </a:r>
            <a:r>
              <a:rPr lang="en-US" sz="1800" dirty="0" smtClean="0">
                <a:latin typeface="Math1" pitchFamily="2" charset="2"/>
              </a:rPr>
              <a:t>j</a:t>
            </a:r>
            <a:r>
              <a:rPr lang="en-US" sz="1800" dirty="0" smtClean="0"/>
              <a:t>)+</a:t>
            </a:r>
            <a:r>
              <a:rPr lang="en-US" sz="1800" dirty="0" err="1" smtClean="0"/>
              <a:t>cos</a:t>
            </a:r>
            <a:r>
              <a:rPr lang="en-US" sz="1800" dirty="0" smtClean="0"/>
              <a:t>(</a:t>
            </a:r>
            <a:r>
              <a:rPr lang="en-US" sz="1800" dirty="0" smtClean="0">
                <a:latin typeface="Math1" pitchFamily="2" charset="2"/>
              </a:rPr>
              <a:t>q</a:t>
            </a:r>
            <a:r>
              <a:rPr lang="en-US" sz="1800" dirty="0" smtClean="0"/>
              <a:t>)</a:t>
            </a:r>
            <a:r>
              <a:rPr lang="en-US" sz="1800" dirty="0" err="1" smtClean="0"/>
              <a:t>cos</a:t>
            </a:r>
            <a:r>
              <a:rPr lang="en-US" sz="1800" dirty="0" smtClean="0"/>
              <a:t>(</a:t>
            </a:r>
            <a:r>
              <a:rPr lang="en-US" sz="1800" dirty="0" smtClean="0">
                <a:latin typeface="Math1" pitchFamily="2" charset="2"/>
              </a:rPr>
              <a:t>j</a:t>
            </a:r>
            <a:r>
              <a:rPr lang="en-US" sz="1800" dirty="0" smtClean="0"/>
              <a:t>)    sin(</a:t>
            </a:r>
            <a:r>
              <a:rPr lang="en-US" sz="1800" dirty="0" smtClean="0">
                <a:latin typeface="Math1" pitchFamily="2" charset="2"/>
              </a:rPr>
              <a:t>j</a:t>
            </a:r>
            <a:r>
              <a:rPr lang="en-US" sz="1800" dirty="0" smtClean="0"/>
              <a:t>), sin</a:t>
            </a:r>
            <a:r>
              <a:rPr lang="en-US" sz="1800" baseline="30000" dirty="0" smtClean="0"/>
              <a:t>2 </a:t>
            </a:r>
            <a:r>
              <a:rPr lang="en-US" sz="1800" dirty="0" smtClean="0"/>
              <a:t>(</a:t>
            </a:r>
            <a:r>
              <a:rPr lang="en-US" sz="1800" dirty="0" smtClean="0">
                <a:latin typeface="Math1" pitchFamily="2" charset="2"/>
              </a:rPr>
              <a:t>j</a:t>
            </a:r>
            <a:r>
              <a:rPr lang="en-US" sz="1800" dirty="0" smtClean="0"/>
              <a:t>)+</a:t>
            </a:r>
            <a:r>
              <a:rPr lang="en-US" sz="1800" dirty="0" err="1" smtClean="0"/>
              <a:t>cos</a:t>
            </a:r>
            <a:r>
              <a:rPr lang="en-US" sz="1800" dirty="0" smtClean="0"/>
              <a:t>(</a:t>
            </a:r>
            <a:r>
              <a:rPr lang="en-US" sz="1800" dirty="0" smtClean="0">
                <a:latin typeface="Math1" pitchFamily="2" charset="2"/>
              </a:rPr>
              <a:t>q</a:t>
            </a:r>
            <a:r>
              <a:rPr lang="en-US" sz="1800" dirty="0" smtClean="0"/>
              <a:t>)cos</a:t>
            </a:r>
            <a:r>
              <a:rPr lang="en-US" sz="1800" baseline="30000" dirty="0" smtClean="0"/>
              <a:t>2 </a:t>
            </a:r>
            <a:r>
              <a:rPr lang="en-US" sz="1800" dirty="0" smtClean="0"/>
              <a:t>(</a:t>
            </a:r>
            <a:r>
              <a:rPr lang="en-US" sz="1800" dirty="0" smtClean="0">
                <a:latin typeface="Math1" pitchFamily="2" charset="2"/>
              </a:rPr>
              <a:t>j)</a:t>
            </a:r>
            <a:r>
              <a:rPr lang="en-US" sz="1800" dirty="0" smtClean="0"/>
              <a:t>      sin(</a:t>
            </a:r>
            <a:r>
              <a:rPr lang="en-US" sz="1800" dirty="0" smtClean="0">
                <a:latin typeface="Math1" pitchFamily="2" charset="2"/>
              </a:rPr>
              <a:t>j</a:t>
            </a:r>
            <a:r>
              <a:rPr lang="en-US" sz="1800" dirty="0" smtClean="0"/>
              <a:t>)sin(</a:t>
            </a:r>
            <a:r>
              <a:rPr lang="en-US" sz="1800" dirty="0" smtClean="0">
                <a:latin typeface="Math1" pitchFamily="2" charset="2"/>
              </a:rPr>
              <a:t>q</a:t>
            </a:r>
            <a:r>
              <a:rPr lang="en-US" sz="1800" dirty="0" smtClean="0"/>
              <a:t>)</a:t>
            </a:r>
          </a:p>
          <a:p>
            <a:pPr lvl="2">
              <a:lnSpc>
                <a:spcPct val="90000"/>
              </a:lnSpc>
              <a:buNone/>
            </a:pPr>
            <a:r>
              <a:rPr lang="en-US" sz="1800" dirty="0" smtClean="0"/>
              <a:t>  sin(</a:t>
            </a:r>
            <a:r>
              <a:rPr lang="en-US" sz="1800" dirty="0" smtClean="0">
                <a:latin typeface="Math1" pitchFamily="2" charset="2"/>
              </a:rPr>
              <a:t>j</a:t>
            </a:r>
            <a:r>
              <a:rPr lang="en-US" sz="1800" dirty="0" smtClean="0"/>
              <a:t>)sin(</a:t>
            </a:r>
            <a:r>
              <a:rPr lang="en-US" sz="1800" dirty="0" smtClean="0">
                <a:latin typeface="Math1" pitchFamily="2" charset="2"/>
              </a:rPr>
              <a:t>q</a:t>
            </a:r>
            <a:r>
              <a:rPr lang="en-US" sz="1800" dirty="0" smtClean="0"/>
              <a:t>)                          -</a:t>
            </a:r>
            <a:r>
              <a:rPr lang="en-US" sz="1800" dirty="0" err="1" smtClean="0"/>
              <a:t>cos</a:t>
            </a:r>
            <a:r>
              <a:rPr lang="en-US" sz="1800" dirty="0" smtClean="0"/>
              <a:t>(</a:t>
            </a:r>
            <a:r>
              <a:rPr lang="en-US" sz="1800" dirty="0" smtClean="0">
                <a:latin typeface="Math1" pitchFamily="2" charset="2"/>
              </a:rPr>
              <a:t>j</a:t>
            </a:r>
            <a:r>
              <a:rPr lang="en-US" sz="1800" dirty="0" smtClean="0"/>
              <a:t>)sin(</a:t>
            </a:r>
            <a:r>
              <a:rPr lang="en-US" sz="1800" dirty="0" smtClean="0">
                <a:latin typeface="Math1" pitchFamily="2" charset="2"/>
              </a:rPr>
              <a:t>q</a:t>
            </a:r>
            <a:r>
              <a:rPr lang="en-US" sz="1800" dirty="0" smtClean="0"/>
              <a:t>)                                  </a:t>
            </a:r>
            <a:r>
              <a:rPr lang="en-US" sz="1800" dirty="0" err="1" smtClean="0"/>
              <a:t>cos</a:t>
            </a:r>
            <a:r>
              <a:rPr lang="en-US" sz="1800" dirty="0" smtClean="0"/>
              <a:t>(</a:t>
            </a:r>
            <a:r>
              <a:rPr lang="en-US" sz="1800" dirty="0" smtClean="0">
                <a:latin typeface="Math1" pitchFamily="2" charset="2"/>
              </a:rPr>
              <a:t>q</a:t>
            </a:r>
            <a:r>
              <a:rPr lang="en-US" sz="1800" dirty="0" smtClean="0"/>
              <a:t>)</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93</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err="1" smtClean="0"/>
              <a:t>Feistel</a:t>
            </a:r>
            <a:r>
              <a:rPr lang="en-US" sz="3600" dirty="0" smtClean="0"/>
              <a:t> transformations</a:t>
            </a:r>
          </a:p>
        </p:txBody>
      </p:sp>
      <p:sp>
        <p:nvSpPr>
          <p:cNvPr id="82949" name="Rectangle 3"/>
          <p:cNvSpPr>
            <a:spLocks noGrp="1" noChangeArrowheads="1"/>
          </p:cNvSpPr>
          <p:nvPr>
            <p:ph type="body" idx="1"/>
          </p:nvPr>
        </p:nvSpPr>
        <p:spPr>
          <a:xfrm>
            <a:off x="457200" y="1219200"/>
            <a:ext cx="8305800" cy="4953000"/>
          </a:xfrm>
        </p:spPr>
        <p:txBody>
          <a:bodyPr/>
          <a:lstStyle/>
          <a:p>
            <a:pPr>
              <a:lnSpc>
                <a:spcPct val="90000"/>
              </a:lnSpc>
            </a:pPr>
            <a:r>
              <a:rPr lang="en-US" sz="2400" dirty="0" smtClean="0"/>
              <a:t>A typical round of DES consists of two involutions: </a:t>
            </a:r>
            <a:r>
              <a:rPr lang="en-US" sz="2400" dirty="0" smtClean="0">
                <a:latin typeface="Math1" pitchFamily="2" charset="2"/>
              </a:rPr>
              <a:t>𝝉</a:t>
            </a:r>
            <a:r>
              <a:rPr lang="en-US" sz="2400" dirty="0" smtClean="0"/>
              <a:t> </a:t>
            </a:r>
            <a:r>
              <a:rPr lang="en-US" sz="2400" dirty="0" smtClean="0"/>
              <a:t>and </a:t>
            </a:r>
            <a:r>
              <a:rPr lang="en-US" sz="2400" dirty="0" smtClean="0">
                <a:latin typeface="Math1Mono"/>
              </a:rPr>
              <a:t>𝞂</a:t>
            </a:r>
            <a:r>
              <a:rPr lang="en-US" sz="2400" baseline="-25000" dirty="0" smtClean="0"/>
              <a:t>k</a:t>
            </a:r>
            <a:r>
              <a:rPr lang="en-US" sz="2400" dirty="0" smtClean="0"/>
              <a:t>. </a:t>
            </a:r>
            <a:r>
              <a:rPr lang="en-US" sz="2400" dirty="0" smtClean="0">
                <a:latin typeface="Math1Mono"/>
              </a:rPr>
              <a:t>𝞂</a:t>
            </a:r>
            <a:r>
              <a:rPr lang="en-US" sz="2400" baseline="-25000" dirty="0" smtClean="0"/>
              <a:t>k</a:t>
            </a:r>
            <a:r>
              <a:rPr lang="en-US" sz="2400" dirty="0" smtClean="0"/>
              <a:t>(L,R</a:t>
            </a:r>
            <a:r>
              <a:rPr lang="en-US" sz="2400" dirty="0" smtClean="0"/>
              <a:t>)= (</a:t>
            </a:r>
            <a:r>
              <a:rPr lang="en-US" sz="2400" dirty="0" err="1" smtClean="0"/>
              <a:t>L</a:t>
            </a:r>
            <a:r>
              <a:rPr lang="en-US" sz="2400" dirty="0" err="1" smtClean="0">
                <a:latin typeface="Math1Mono"/>
              </a:rPr>
              <a:t>⊕</a:t>
            </a:r>
            <a:r>
              <a:rPr lang="en-US" sz="2400" dirty="0" err="1" smtClean="0"/>
              <a:t>f</a:t>
            </a:r>
            <a:r>
              <a:rPr lang="en-US" sz="2400" dirty="0" smtClean="0"/>
              <a:t>(</a:t>
            </a:r>
            <a:r>
              <a:rPr lang="en-US" sz="2400" dirty="0" err="1" smtClean="0"/>
              <a:t>R,k</a:t>
            </a:r>
            <a:r>
              <a:rPr lang="en-US" sz="2400" dirty="0" smtClean="0"/>
              <a:t>), R), f(</a:t>
            </a:r>
            <a:r>
              <a:rPr lang="en-US" sz="2400" b="1" dirty="0" err="1" smtClean="0"/>
              <a:t>x,k</a:t>
            </a:r>
            <a:r>
              <a:rPr lang="en-US" sz="2400" dirty="0" smtClean="0"/>
              <a:t>)= P S</a:t>
            </a:r>
            <a:r>
              <a:rPr lang="en-US" sz="2400" baseline="-25000" dirty="0" smtClean="0"/>
              <a:t>1</a:t>
            </a:r>
            <a:r>
              <a:rPr lang="en-US" sz="2400" dirty="0" smtClean="0"/>
              <a:t>S</a:t>
            </a:r>
            <a:r>
              <a:rPr lang="en-US" sz="2400" baseline="-25000" dirty="0" smtClean="0"/>
              <a:t>2</a:t>
            </a:r>
            <a:r>
              <a:rPr lang="en-US" sz="2400" dirty="0" smtClean="0"/>
              <a:t> ... S</a:t>
            </a:r>
            <a:r>
              <a:rPr lang="en-US" sz="2400" baseline="-25000" dirty="0" smtClean="0"/>
              <a:t>8</a:t>
            </a:r>
            <a:r>
              <a:rPr lang="en-US" sz="2400" dirty="0" smtClean="0"/>
              <a:t>(E(</a:t>
            </a:r>
            <a:r>
              <a:rPr lang="en-US" sz="2400" b="1" dirty="0" smtClean="0"/>
              <a:t>x</a:t>
            </a:r>
            <a:r>
              <a:rPr lang="en-US" sz="2400" dirty="0" smtClean="0"/>
              <a:t>)+</a:t>
            </a:r>
            <a:r>
              <a:rPr lang="en-US" sz="2400" b="1" dirty="0" smtClean="0"/>
              <a:t>k</a:t>
            </a:r>
            <a:r>
              <a:rPr lang="en-US" sz="2400" dirty="0" smtClean="0"/>
              <a:t>)). </a:t>
            </a:r>
            <a:r>
              <a:rPr lang="en-US" sz="2400" dirty="0">
                <a:latin typeface="Math1" pitchFamily="2" charset="2"/>
              </a:rPr>
              <a:t>𝝉</a:t>
            </a:r>
            <a:r>
              <a:rPr lang="en-US" sz="2400" dirty="0" smtClean="0"/>
              <a:t>(</a:t>
            </a:r>
            <a:r>
              <a:rPr lang="en-US" sz="2400" dirty="0" smtClean="0"/>
              <a:t>L,R)= (R,L).</a:t>
            </a:r>
          </a:p>
          <a:p>
            <a:pPr>
              <a:lnSpc>
                <a:spcPct val="90000"/>
              </a:lnSpc>
            </a:pPr>
            <a:endParaRPr lang="en-US" sz="2400" dirty="0" smtClean="0"/>
          </a:p>
          <a:p>
            <a:pPr>
              <a:lnSpc>
                <a:spcPct val="90000"/>
              </a:lnSpc>
            </a:pPr>
            <a:r>
              <a:rPr lang="en-US" sz="2400" dirty="0" smtClean="0"/>
              <a:t>First line of </a:t>
            </a:r>
            <a:r>
              <a:rPr lang="en-US" sz="2400" dirty="0" smtClean="0">
                <a:latin typeface="Math1Mono"/>
              </a:rPr>
              <a:t>𝞂</a:t>
            </a:r>
            <a:r>
              <a:rPr lang="en-US" sz="2400" baseline="-25000" dirty="0" smtClean="0"/>
              <a:t>k</a:t>
            </a:r>
            <a:r>
              <a:rPr lang="en-US" sz="2400" dirty="0" smtClean="0"/>
              <a:t> </a:t>
            </a:r>
            <a:r>
              <a:rPr lang="en-US" sz="2400" dirty="0" smtClean="0"/>
              <a:t>is </a:t>
            </a:r>
          </a:p>
          <a:p>
            <a:pPr lvl="1">
              <a:lnSpc>
                <a:spcPct val="90000"/>
              </a:lnSpc>
            </a:pPr>
            <a:r>
              <a:rPr lang="en-US" sz="2000" dirty="0" smtClean="0"/>
              <a:t>y</a:t>
            </a:r>
            <a:r>
              <a:rPr lang="en-US" sz="2000" baseline="-25000" dirty="0" smtClean="0"/>
              <a:t>9</a:t>
            </a:r>
            <a:r>
              <a:rPr lang="en-US" sz="2000" dirty="0" smtClean="0"/>
              <a:t>= x</a:t>
            </a:r>
            <a:r>
              <a:rPr lang="en-US" sz="2000" baseline="-25000" dirty="0" smtClean="0"/>
              <a:t>9</a:t>
            </a:r>
            <a:r>
              <a:rPr lang="en-US" sz="2000" dirty="0" smtClean="0">
                <a:latin typeface="Math1Mono"/>
              </a:rPr>
              <a:t>⊕</a:t>
            </a:r>
            <a:r>
              <a:rPr lang="en-US" sz="2000" dirty="0" smtClean="0"/>
              <a:t>S</a:t>
            </a:r>
            <a:r>
              <a:rPr lang="en-US" sz="2000" baseline="-25000" dirty="0" smtClean="0"/>
              <a:t>1</a:t>
            </a:r>
            <a:r>
              <a:rPr lang="en-US" sz="2000" baseline="30000" dirty="0" smtClean="0"/>
              <a:t>1</a:t>
            </a:r>
            <a:r>
              <a:rPr lang="en-US" sz="2000" dirty="0" smtClean="0"/>
              <a:t>(x</a:t>
            </a:r>
            <a:r>
              <a:rPr lang="en-US" sz="2000" baseline="-25000" dirty="0" smtClean="0"/>
              <a:t>64</a:t>
            </a:r>
            <a:r>
              <a:rPr lang="en-US" sz="2000" dirty="0" smtClean="0"/>
              <a:t>+k</a:t>
            </a:r>
            <a:r>
              <a:rPr lang="en-US" sz="2000" baseline="-25000" dirty="0" smtClean="0"/>
              <a:t>1</a:t>
            </a:r>
            <a:r>
              <a:rPr lang="en-US" sz="2000" dirty="0" smtClean="0"/>
              <a:t>,x</a:t>
            </a:r>
            <a:r>
              <a:rPr lang="en-US" sz="2000" baseline="-25000" dirty="0" smtClean="0"/>
              <a:t>33</a:t>
            </a:r>
            <a:r>
              <a:rPr lang="en-US" sz="2000" dirty="0" smtClean="0"/>
              <a:t>+k</a:t>
            </a:r>
            <a:r>
              <a:rPr lang="en-US" sz="2000" baseline="-25000" dirty="0" smtClean="0"/>
              <a:t>2</a:t>
            </a:r>
            <a:r>
              <a:rPr lang="en-US" sz="2000" dirty="0" smtClean="0"/>
              <a:t>,x</a:t>
            </a:r>
            <a:r>
              <a:rPr lang="en-US" sz="2000" baseline="-25000" dirty="0" smtClean="0"/>
              <a:t>34</a:t>
            </a:r>
            <a:r>
              <a:rPr lang="en-US" sz="2000" dirty="0" smtClean="0"/>
              <a:t>+k</a:t>
            </a:r>
            <a:r>
              <a:rPr lang="en-US" sz="2000" baseline="-25000" dirty="0" smtClean="0"/>
              <a:t>3</a:t>
            </a:r>
            <a:r>
              <a:rPr lang="en-US" sz="2000" dirty="0" smtClean="0"/>
              <a:t>, x</a:t>
            </a:r>
            <a:r>
              <a:rPr lang="en-US" sz="2000" baseline="-25000" dirty="0" smtClean="0"/>
              <a:t>35</a:t>
            </a:r>
            <a:r>
              <a:rPr lang="en-US" sz="2000" dirty="0" smtClean="0"/>
              <a:t>+k</a:t>
            </a:r>
            <a:r>
              <a:rPr lang="en-US" sz="2000" baseline="-25000" dirty="0" smtClean="0"/>
              <a:t>4</a:t>
            </a:r>
            <a:r>
              <a:rPr lang="en-US" sz="2000" dirty="0" smtClean="0"/>
              <a:t>, x</a:t>
            </a:r>
            <a:r>
              <a:rPr lang="en-US" sz="2000" baseline="-25000" dirty="0" smtClean="0"/>
              <a:t>36</a:t>
            </a:r>
            <a:r>
              <a:rPr lang="en-US" sz="2000" dirty="0" smtClean="0"/>
              <a:t>+k</a:t>
            </a:r>
            <a:r>
              <a:rPr lang="en-US" sz="2000" baseline="-25000" dirty="0" smtClean="0"/>
              <a:t>5</a:t>
            </a:r>
            <a:r>
              <a:rPr lang="en-US" sz="2000" dirty="0" smtClean="0"/>
              <a:t>, x</a:t>
            </a:r>
            <a:r>
              <a:rPr lang="en-US" sz="2000" baseline="-25000" dirty="0" smtClean="0"/>
              <a:t>37</a:t>
            </a:r>
            <a:r>
              <a:rPr lang="en-US" sz="2000" dirty="0" smtClean="0"/>
              <a:t>+k</a:t>
            </a:r>
            <a:r>
              <a:rPr lang="en-US" sz="2000" baseline="-25000" dirty="0" smtClean="0"/>
              <a:t>6</a:t>
            </a:r>
            <a:r>
              <a:rPr lang="en-US" sz="2000" dirty="0" smtClean="0"/>
              <a:t>)</a:t>
            </a:r>
          </a:p>
          <a:p>
            <a:pPr lvl="1">
              <a:lnSpc>
                <a:spcPct val="90000"/>
              </a:lnSpc>
            </a:pPr>
            <a:r>
              <a:rPr lang="en-US" sz="2000" dirty="0" smtClean="0"/>
              <a:t>y</a:t>
            </a:r>
            <a:r>
              <a:rPr lang="en-US" sz="2000" baseline="-25000" dirty="0" smtClean="0"/>
              <a:t>17</a:t>
            </a:r>
            <a:r>
              <a:rPr lang="en-US" sz="2000" dirty="0" smtClean="0"/>
              <a:t>= x</a:t>
            </a:r>
            <a:r>
              <a:rPr lang="en-US" sz="2000" baseline="-25000" dirty="0" smtClean="0"/>
              <a:t>17</a:t>
            </a:r>
            <a:r>
              <a:rPr lang="en-US" sz="2000" dirty="0" smtClean="0">
                <a:latin typeface="Math1Mono"/>
              </a:rPr>
              <a:t>⊕</a:t>
            </a:r>
            <a:r>
              <a:rPr lang="en-US" sz="2000" dirty="0" smtClean="0"/>
              <a:t>S</a:t>
            </a:r>
            <a:r>
              <a:rPr lang="en-US" sz="2000" baseline="-25000" dirty="0" smtClean="0"/>
              <a:t>1</a:t>
            </a:r>
            <a:r>
              <a:rPr lang="en-US" sz="2000" baseline="30000" dirty="0" smtClean="0"/>
              <a:t>2</a:t>
            </a:r>
            <a:r>
              <a:rPr lang="en-US" sz="2000" dirty="0" smtClean="0"/>
              <a:t>(x</a:t>
            </a:r>
            <a:r>
              <a:rPr lang="en-US" sz="2000" baseline="-25000" dirty="0" smtClean="0"/>
              <a:t>64</a:t>
            </a:r>
            <a:r>
              <a:rPr lang="en-US" sz="2000" dirty="0" smtClean="0"/>
              <a:t>+k</a:t>
            </a:r>
            <a:r>
              <a:rPr lang="en-US" sz="2000" baseline="-25000" dirty="0" smtClean="0"/>
              <a:t>1</a:t>
            </a:r>
            <a:r>
              <a:rPr lang="en-US" sz="2000" dirty="0" smtClean="0"/>
              <a:t>,x</a:t>
            </a:r>
            <a:r>
              <a:rPr lang="en-US" sz="2000" baseline="-25000" dirty="0" smtClean="0"/>
              <a:t>33</a:t>
            </a:r>
            <a:r>
              <a:rPr lang="en-US" sz="2000" dirty="0" smtClean="0"/>
              <a:t>+k</a:t>
            </a:r>
            <a:r>
              <a:rPr lang="en-US" sz="2000" baseline="-25000" dirty="0" smtClean="0"/>
              <a:t>2</a:t>
            </a:r>
            <a:r>
              <a:rPr lang="en-US" sz="2000" dirty="0" smtClean="0"/>
              <a:t>,x</a:t>
            </a:r>
            <a:r>
              <a:rPr lang="en-US" sz="2000" baseline="-25000" dirty="0" smtClean="0"/>
              <a:t>34</a:t>
            </a:r>
            <a:r>
              <a:rPr lang="en-US" sz="2000" dirty="0" smtClean="0"/>
              <a:t>+k</a:t>
            </a:r>
            <a:r>
              <a:rPr lang="en-US" sz="2000" baseline="-25000" dirty="0" smtClean="0"/>
              <a:t>3</a:t>
            </a:r>
            <a:r>
              <a:rPr lang="en-US" sz="2000" dirty="0" smtClean="0"/>
              <a:t>, x</a:t>
            </a:r>
            <a:r>
              <a:rPr lang="en-US" sz="2000" baseline="-25000" dirty="0" smtClean="0"/>
              <a:t>35</a:t>
            </a:r>
            <a:r>
              <a:rPr lang="en-US" sz="2000" dirty="0" smtClean="0"/>
              <a:t>+k</a:t>
            </a:r>
            <a:r>
              <a:rPr lang="en-US" sz="2000" baseline="-25000" dirty="0" smtClean="0"/>
              <a:t>4</a:t>
            </a:r>
            <a:r>
              <a:rPr lang="en-US" sz="2000" dirty="0" smtClean="0"/>
              <a:t>, x</a:t>
            </a:r>
            <a:r>
              <a:rPr lang="en-US" sz="2000" baseline="-25000" dirty="0" smtClean="0"/>
              <a:t>36</a:t>
            </a:r>
            <a:r>
              <a:rPr lang="en-US" sz="2000" dirty="0" smtClean="0"/>
              <a:t>+k</a:t>
            </a:r>
            <a:r>
              <a:rPr lang="en-US" sz="2000" baseline="-25000" dirty="0" smtClean="0"/>
              <a:t>5</a:t>
            </a:r>
            <a:r>
              <a:rPr lang="en-US" sz="2000" dirty="0" smtClean="0"/>
              <a:t>, x</a:t>
            </a:r>
            <a:r>
              <a:rPr lang="en-US" sz="2000" baseline="-25000" dirty="0" smtClean="0"/>
              <a:t>37</a:t>
            </a:r>
            <a:r>
              <a:rPr lang="en-US" sz="2000" dirty="0" smtClean="0"/>
              <a:t>+k</a:t>
            </a:r>
            <a:r>
              <a:rPr lang="en-US" sz="2000" baseline="-25000" dirty="0" smtClean="0"/>
              <a:t>6</a:t>
            </a:r>
            <a:r>
              <a:rPr lang="en-US" sz="2000" dirty="0" smtClean="0"/>
              <a:t>)</a:t>
            </a:r>
          </a:p>
          <a:p>
            <a:pPr lvl="1">
              <a:lnSpc>
                <a:spcPct val="90000"/>
              </a:lnSpc>
            </a:pPr>
            <a:r>
              <a:rPr lang="en-US" sz="2000" dirty="0" smtClean="0"/>
              <a:t>y</a:t>
            </a:r>
            <a:r>
              <a:rPr lang="en-US" sz="2000" baseline="-25000" dirty="0" smtClean="0"/>
              <a:t>23</a:t>
            </a:r>
            <a:r>
              <a:rPr lang="en-US" sz="2000" dirty="0" smtClean="0"/>
              <a:t>= x</a:t>
            </a:r>
            <a:r>
              <a:rPr lang="en-US" sz="2000" baseline="-25000" dirty="0" smtClean="0"/>
              <a:t>23</a:t>
            </a:r>
            <a:r>
              <a:rPr lang="en-US" sz="2000" dirty="0" smtClean="0">
                <a:latin typeface="Math1Mono"/>
              </a:rPr>
              <a:t>⊕</a:t>
            </a:r>
            <a:r>
              <a:rPr lang="en-US" sz="2000" dirty="0" smtClean="0"/>
              <a:t>S</a:t>
            </a:r>
            <a:r>
              <a:rPr lang="en-US" sz="2000" baseline="-25000" dirty="0" smtClean="0"/>
              <a:t>1</a:t>
            </a:r>
            <a:r>
              <a:rPr lang="en-US" sz="2000" baseline="30000" dirty="0" smtClean="0"/>
              <a:t>2</a:t>
            </a:r>
            <a:r>
              <a:rPr lang="en-US" sz="2000" dirty="0" smtClean="0"/>
              <a:t>(x</a:t>
            </a:r>
            <a:r>
              <a:rPr lang="en-US" sz="2000" baseline="-25000" dirty="0" smtClean="0"/>
              <a:t>64</a:t>
            </a:r>
            <a:r>
              <a:rPr lang="en-US" sz="2000" dirty="0" smtClean="0"/>
              <a:t>+k</a:t>
            </a:r>
            <a:r>
              <a:rPr lang="en-US" sz="2000" baseline="-25000" dirty="0" smtClean="0"/>
              <a:t>1</a:t>
            </a:r>
            <a:r>
              <a:rPr lang="en-US" sz="2000" dirty="0" smtClean="0"/>
              <a:t>,x</a:t>
            </a:r>
            <a:r>
              <a:rPr lang="en-US" sz="2000" baseline="-25000" dirty="0" smtClean="0"/>
              <a:t>33</a:t>
            </a:r>
            <a:r>
              <a:rPr lang="en-US" sz="2000" dirty="0" smtClean="0"/>
              <a:t>+k</a:t>
            </a:r>
            <a:r>
              <a:rPr lang="en-US" sz="2000" baseline="-25000" dirty="0" smtClean="0"/>
              <a:t>2</a:t>
            </a:r>
            <a:r>
              <a:rPr lang="en-US" sz="2000" dirty="0" smtClean="0"/>
              <a:t>,x</a:t>
            </a:r>
            <a:r>
              <a:rPr lang="en-US" sz="2000" baseline="-25000" dirty="0" smtClean="0"/>
              <a:t>34</a:t>
            </a:r>
            <a:r>
              <a:rPr lang="en-US" sz="2000" dirty="0" smtClean="0"/>
              <a:t>+k</a:t>
            </a:r>
            <a:r>
              <a:rPr lang="en-US" sz="2000" baseline="-25000" dirty="0" smtClean="0"/>
              <a:t>3</a:t>
            </a:r>
            <a:r>
              <a:rPr lang="en-US" sz="2000" dirty="0" smtClean="0"/>
              <a:t>, x</a:t>
            </a:r>
            <a:r>
              <a:rPr lang="en-US" sz="2000" baseline="-25000" dirty="0" smtClean="0"/>
              <a:t>35</a:t>
            </a:r>
            <a:r>
              <a:rPr lang="en-US" sz="2000" dirty="0" smtClean="0"/>
              <a:t>+k</a:t>
            </a:r>
            <a:r>
              <a:rPr lang="en-US" sz="2000" baseline="-25000" dirty="0" smtClean="0"/>
              <a:t>4</a:t>
            </a:r>
            <a:r>
              <a:rPr lang="en-US" sz="2000" dirty="0" smtClean="0"/>
              <a:t>, x</a:t>
            </a:r>
            <a:r>
              <a:rPr lang="en-US" sz="2000" baseline="-25000" dirty="0" smtClean="0"/>
              <a:t>36</a:t>
            </a:r>
            <a:r>
              <a:rPr lang="en-US" sz="2000" dirty="0" smtClean="0"/>
              <a:t>+k</a:t>
            </a:r>
            <a:r>
              <a:rPr lang="en-US" sz="2000" baseline="-25000" dirty="0" smtClean="0"/>
              <a:t>5</a:t>
            </a:r>
            <a:r>
              <a:rPr lang="en-US" sz="2000" dirty="0" smtClean="0"/>
              <a:t>, x</a:t>
            </a:r>
            <a:r>
              <a:rPr lang="en-US" sz="2000" baseline="-25000" dirty="0" smtClean="0"/>
              <a:t>37</a:t>
            </a:r>
            <a:r>
              <a:rPr lang="en-US" sz="2000" dirty="0" smtClean="0"/>
              <a:t>+k</a:t>
            </a:r>
            <a:r>
              <a:rPr lang="en-US" sz="2000" baseline="-25000" dirty="0" smtClean="0"/>
              <a:t>6</a:t>
            </a:r>
            <a:r>
              <a:rPr lang="en-US" sz="2000" dirty="0" smtClean="0"/>
              <a:t>)</a:t>
            </a:r>
          </a:p>
          <a:p>
            <a:pPr lvl="1">
              <a:lnSpc>
                <a:spcPct val="90000"/>
              </a:lnSpc>
            </a:pPr>
            <a:r>
              <a:rPr lang="en-US" sz="2000" dirty="0" smtClean="0"/>
              <a:t>y</a:t>
            </a:r>
            <a:r>
              <a:rPr lang="en-US" sz="2000" baseline="-25000" dirty="0" smtClean="0"/>
              <a:t>31</a:t>
            </a:r>
            <a:r>
              <a:rPr lang="en-US" sz="2000" dirty="0" smtClean="0"/>
              <a:t>= x</a:t>
            </a:r>
            <a:r>
              <a:rPr lang="en-US" sz="2000" baseline="-25000" dirty="0" smtClean="0"/>
              <a:t>31</a:t>
            </a:r>
            <a:r>
              <a:rPr lang="en-US" sz="2000" dirty="0" smtClean="0">
                <a:latin typeface="Math1Mono"/>
              </a:rPr>
              <a:t>⊕</a:t>
            </a:r>
            <a:r>
              <a:rPr lang="en-US" sz="2000" dirty="0" smtClean="0"/>
              <a:t>S</a:t>
            </a:r>
            <a:r>
              <a:rPr lang="en-US" sz="2000" baseline="-25000" dirty="0" smtClean="0"/>
              <a:t>1</a:t>
            </a:r>
            <a:r>
              <a:rPr lang="en-US" sz="2000" baseline="30000" dirty="0" smtClean="0"/>
              <a:t>2</a:t>
            </a:r>
            <a:r>
              <a:rPr lang="en-US" sz="2000" dirty="0" smtClean="0"/>
              <a:t>(x</a:t>
            </a:r>
            <a:r>
              <a:rPr lang="en-US" sz="2000" baseline="-25000" dirty="0" smtClean="0"/>
              <a:t>64</a:t>
            </a:r>
            <a:r>
              <a:rPr lang="en-US" sz="2000" dirty="0" smtClean="0"/>
              <a:t>+k</a:t>
            </a:r>
            <a:r>
              <a:rPr lang="en-US" sz="2000" baseline="-25000" dirty="0" smtClean="0"/>
              <a:t>1</a:t>
            </a:r>
            <a:r>
              <a:rPr lang="en-US" sz="2000" dirty="0" smtClean="0"/>
              <a:t>,x</a:t>
            </a:r>
            <a:r>
              <a:rPr lang="en-US" sz="2000" baseline="-25000" dirty="0" smtClean="0"/>
              <a:t>33</a:t>
            </a:r>
            <a:r>
              <a:rPr lang="en-US" sz="2000" dirty="0" smtClean="0"/>
              <a:t>+k</a:t>
            </a:r>
            <a:r>
              <a:rPr lang="en-US" sz="2000" baseline="-25000" dirty="0" smtClean="0"/>
              <a:t>2</a:t>
            </a:r>
            <a:r>
              <a:rPr lang="en-US" sz="2000" dirty="0" smtClean="0"/>
              <a:t>,x</a:t>
            </a:r>
            <a:r>
              <a:rPr lang="en-US" sz="2000" baseline="-25000" dirty="0" smtClean="0"/>
              <a:t>34</a:t>
            </a:r>
            <a:r>
              <a:rPr lang="en-US" sz="2000" dirty="0" smtClean="0"/>
              <a:t>+k</a:t>
            </a:r>
            <a:r>
              <a:rPr lang="en-US" sz="2000" baseline="-25000" dirty="0" smtClean="0"/>
              <a:t>3</a:t>
            </a:r>
            <a:r>
              <a:rPr lang="en-US" sz="2000" dirty="0" smtClean="0"/>
              <a:t>, x</a:t>
            </a:r>
            <a:r>
              <a:rPr lang="en-US" sz="2000" baseline="-25000" dirty="0" smtClean="0"/>
              <a:t>35</a:t>
            </a:r>
            <a:r>
              <a:rPr lang="en-US" sz="2000" dirty="0" smtClean="0"/>
              <a:t>+k</a:t>
            </a:r>
            <a:r>
              <a:rPr lang="en-US" sz="2000" baseline="-25000" dirty="0" smtClean="0"/>
              <a:t>4</a:t>
            </a:r>
            <a:r>
              <a:rPr lang="en-US" sz="2000" dirty="0" smtClean="0"/>
              <a:t>, x</a:t>
            </a:r>
            <a:r>
              <a:rPr lang="en-US" sz="2000" baseline="-25000" dirty="0" smtClean="0"/>
              <a:t>36</a:t>
            </a:r>
            <a:r>
              <a:rPr lang="en-US" sz="2000" dirty="0" smtClean="0"/>
              <a:t>+k</a:t>
            </a:r>
            <a:r>
              <a:rPr lang="en-US" sz="2000" baseline="-25000" dirty="0" smtClean="0"/>
              <a:t>5</a:t>
            </a:r>
            <a:r>
              <a:rPr lang="en-US" sz="2000" dirty="0" smtClean="0"/>
              <a:t>, x</a:t>
            </a:r>
            <a:r>
              <a:rPr lang="en-US" sz="2000" baseline="-25000" dirty="0" smtClean="0"/>
              <a:t>37</a:t>
            </a:r>
            <a:r>
              <a:rPr lang="en-US" sz="2000" dirty="0" smtClean="0"/>
              <a:t>+k</a:t>
            </a:r>
            <a:r>
              <a:rPr lang="en-US" sz="2000" baseline="-25000" dirty="0" smtClean="0"/>
              <a:t>6</a:t>
            </a:r>
            <a:r>
              <a:rPr lang="en-US" sz="2000" dirty="0" smtClean="0"/>
              <a:t>)</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94</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Calculating correlation for DES</a:t>
            </a:r>
          </a:p>
        </p:txBody>
      </p:sp>
      <p:sp>
        <p:nvSpPr>
          <p:cNvPr id="82949" name="Rectangle 3"/>
          <p:cNvSpPr>
            <a:spLocks noGrp="1" noChangeArrowheads="1"/>
          </p:cNvSpPr>
          <p:nvPr>
            <p:ph type="body" idx="1"/>
          </p:nvPr>
        </p:nvSpPr>
        <p:spPr>
          <a:xfrm>
            <a:off x="457200" y="990600"/>
            <a:ext cx="8305800" cy="4953000"/>
          </a:xfrm>
        </p:spPr>
        <p:txBody>
          <a:bodyPr/>
          <a:lstStyle/>
          <a:p>
            <a:pPr>
              <a:lnSpc>
                <a:spcPct val="90000"/>
              </a:lnSpc>
            </a:pPr>
            <a:r>
              <a:rPr lang="en-US" sz="2400" dirty="0" smtClean="0"/>
              <a:t>If a transformation is a composition of per-round transformations, the correlation matrix of DES is a product of the per round function correlation matrices.</a:t>
            </a:r>
          </a:p>
          <a:p>
            <a:pPr>
              <a:lnSpc>
                <a:spcPct val="90000"/>
              </a:lnSpc>
            </a:pPr>
            <a:endParaRPr lang="en-US" sz="2400" dirty="0" smtClean="0"/>
          </a:p>
          <a:p>
            <a:pPr>
              <a:lnSpc>
                <a:spcPct val="90000"/>
              </a:lnSpc>
            </a:pPr>
            <a:r>
              <a:rPr lang="en-US" sz="2400" dirty="0" smtClean="0"/>
              <a:t>To calculate the round correlation for DES, decompose it into three involutions.  </a:t>
            </a:r>
          </a:p>
          <a:p>
            <a:pPr lvl="1">
              <a:lnSpc>
                <a:spcPct val="90000"/>
              </a:lnSpc>
            </a:pPr>
            <a:r>
              <a:rPr lang="en-US" sz="2000" dirty="0" smtClean="0"/>
              <a:t>The first, adds output from odd numbered S-boxes but is otherwise the identity.  The second, adds output from even numbered S-boxes but is otherwise the identity.  </a:t>
            </a:r>
          </a:p>
          <a:p>
            <a:pPr lvl="1">
              <a:lnSpc>
                <a:spcPct val="90000"/>
              </a:lnSpc>
            </a:pPr>
            <a:r>
              <a:rPr lang="en-US" sz="2000" dirty="0" smtClean="0"/>
              <a:t>The third transposes L and R.  </a:t>
            </a:r>
          </a:p>
          <a:p>
            <a:pPr lvl="1">
              <a:lnSpc>
                <a:spcPct val="90000"/>
              </a:lnSpc>
            </a:pPr>
            <a:r>
              <a:rPr lang="en-US" sz="2000" dirty="0" smtClean="0"/>
              <a:t>The first and second involutions don't overlap on input variables to the S-boxes so the Walsh transforms of components of the S-boxes are all that is needed.  </a:t>
            </a:r>
          </a:p>
          <a:p>
            <a:pPr lvl="1">
              <a:lnSpc>
                <a:spcPct val="90000"/>
              </a:lnSpc>
            </a:pPr>
            <a:r>
              <a:rPr lang="en-US" sz="2000" dirty="0" smtClean="0"/>
              <a:t>In both the first and second transformations, each position affected by an S-box is multiplied by (-1)</a:t>
            </a:r>
            <a:r>
              <a:rPr lang="en-US" sz="2000" baseline="30000" dirty="0" err="1" smtClean="0"/>
              <a:t>w</a:t>
            </a:r>
            <a:r>
              <a:rPr lang="en-US" sz="2000" baseline="30000" dirty="0" err="1" smtClean="0">
                <a:latin typeface="Math1"/>
              </a:rPr>
              <a:t>·</a:t>
            </a:r>
            <a:r>
              <a:rPr lang="en-US" sz="2000" baseline="30000" dirty="0" err="1" smtClean="0"/>
              <a:t>k</a:t>
            </a:r>
            <a:r>
              <a:rPr lang="en-US" sz="2000" dirty="0" smtClean="0"/>
              <a:t> (i.e. - ±1) for the relevant round keys.</a:t>
            </a:r>
          </a:p>
          <a:p>
            <a:pPr>
              <a:lnSpc>
                <a:spcPct val="90000"/>
              </a:lnSpc>
            </a:pPr>
            <a:endParaRPr lang="en-US" sz="18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95</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Calculating correlation for DES</a:t>
            </a:r>
          </a:p>
        </p:txBody>
      </p:sp>
      <p:sp>
        <p:nvSpPr>
          <p:cNvPr id="82949" name="Rectangle 3"/>
          <p:cNvSpPr>
            <a:spLocks noGrp="1" noChangeArrowheads="1"/>
          </p:cNvSpPr>
          <p:nvPr>
            <p:ph type="body" idx="1"/>
          </p:nvPr>
        </p:nvSpPr>
        <p:spPr>
          <a:xfrm>
            <a:off x="381000" y="1676400"/>
            <a:ext cx="8534400" cy="4648200"/>
          </a:xfrm>
        </p:spPr>
        <p:txBody>
          <a:bodyPr/>
          <a:lstStyle/>
          <a:p>
            <a:pPr>
              <a:lnSpc>
                <a:spcPct val="90000"/>
              </a:lnSpc>
            </a:pPr>
            <a:r>
              <a:rPr lang="en-US" sz="2400" dirty="0" smtClean="0">
                <a:latin typeface="Arial" pitchFamily="34" charset="0"/>
                <a:cs typeface="Arial" pitchFamily="34" charset="0"/>
              </a:rPr>
              <a:t> </a:t>
            </a:r>
            <a:r>
              <a:rPr lang="en-US" sz="2400" dirty="0" smtClean="0">
                <a:latin typeface="Math1Mono"/>
              </a:rPr>
              <a:t>𝝉</a:t>
            </a:r>
            <a:r>
              <a:rPr lang="en-US" sz="2400" dirty="0" smtClean="0"/>
              <a:t>(L,R)= (R,L)</a:t>
            </a:r>
          </a:p>
          <a:p>
            <a:pPr>
              <a:lnSpc>
                <a:spcPct val="90000"/>
              </a:lnSpc>
            </a:pPr>
            <a:r>
              <a:rPr lang="en-US" sz="2400" dirty="0" smtClean="0"/>
              <a:t>Let  </a:t>
            </a:r>
            <a:r>
              <a:rPr lang="en-US" sz="2400" dirty="0" err="1" smtClean="0"/>
              <a:t>T</a:t>
            </a:r>
            <a:r>
              <a:rPr lang="en-US" sz="2400" baseline="-25000" dirty="0" err="1" smtClean="0"/>
              <a:t>i</a:t>
            </a:r>
            <a:r>
              <a:rPr lang="en-US" sz="2400" dirty="0" err="1" smtClean="0"/>
              <a:t>(kr</a:t>
            </a:r>
            <a:r>
              <a:rPr lang="en-US" sz="2400" dirty="0" smtClean="0"/>
              <a:t>, x)= S</a:t>
            </a:r>
            <a:r>
              <a:rPr lang="en-US" sz="2400" baseline="-25000" dirty="0" smtClean="0"/>
              <a:t>i</a:t>
            </a:r>
            <a:r>
              <a:rPr lang="en-US" sz="2400" dirty="0" smtClean="0"/>
              <a:t>[(E(x)+k[r])</a:t>
            </a:r>
            <a:r>
              <a:rPr lang="en-US" sz="2400" baseline="-25000" dirty="0" smtClean="0"/>
              <a:t>6(i-1)+1…6i</a:t>
            </a:r>
            <a:r>
              <a:rPr lang="en-US" sz="2400" dirty="0" smtClean="0"/>
              <a:t>].</a:t>
            </a:r>
          </a:p>
          <a:p>
            <a:pPr>
              <a:lnSpc>
                <a:spcPct val="90000"/>
              </a:lnSpc>
            </a:pPr>
            <a:r>
              <a:rPr lang="en-US" sz="2400" dirty="0" smtClean="0"/>
              <a:t> </a:t>
            </a:r>
            <a:r>
              <a:rPr lang="en-US" sz="2400" dirty="0" smtClean="0">
                <a:latin typeface="Math1Mono"/>
              </a:rPr>
              <a:t>𝞂</a:t>
            </a:r>
            <a:r>
              <a:rPr lang="en-US" sz="2400" baseline="-25000" dirty="0" smtClean="0"/>
              <a:t>k[r]</a:t>
            </a:r>
            <a:r>
              <a:rPr lang="en-US" sz="2400" baseline="30000" dirty="0" smtClean="0"/>
              <a:t>1</a:t>
            </a:r>
            <a:r>
              <a:rPr lang="en-US" sz="2400" dirty="0" smtClean="0"/>
              <a:t>(L,R</a:t>
            </a:r>
            <a:r>
              <a:rPr lang="en-US" sz="2400" dirty="0" smtClean="0"/>
              <a:t>)= L</a:t>
            </a:r>
            <a:r>
              <a:rPr lang="en-US" sz="2400" dirty="0" smtClean="0">
                <a:latin typeface="Math1Mono"/>
              </a:rPr>
              <a:t>⊕</a:t>
            </a:r>
            <a:r>
              <a:rPr lang="en-US" sz="2400" dirty="0" smtClean="0"/>
              <a:t>(T</a:t>
            </a:r>
            <a:r>
              <a:rPr lang="en-US" sz="2400" baseline="-25000" dirty="0" smtClean="0"/>
              <a:t>1</a:t>
            </a:r>
            <a:r>
              <a:rPr lang="en-US" sz="2400" dirty="0" smtClean="0"/>
              <a:t>(k[r], R), 0, T</a:t>
            </a:r>
            <a:r>
              <a:rPr lang="en-US" sz="2400" baseline="-25000" dirty="0" smtClean="0"/>
              <a:t>3</a:t>
            </a:r>
            <a:r>
              <a:rPr lang="en-US" sz="2400" dirty="0" smtClean="0"/>
              <a:t>(k[r], R), …, T</a:t>
            </a:r>
            <a:r>
              <a:rPr lang="en-US" sz="2400" baseline="-25000" dirty="0" smtClean="0"/>
              <a:t>7</a:t>
            </a:r>
            <a:r>
              <a:rPr lang="en-US" sz="2400" dirty="0" smtClean="0"/>
              <a:t>(k[r], R), 0)</a:t>
            </a:r>
          </a:p>
          <a:p>
            <a:pPr>
              <a:lnSpc>
                <a:spcPct val="90000"/>
              </a:lnSpc>
            </a:pPr>
            <a:r>
              <a:rPr lang="en-US" sz="2400" dirty="0" smtClean="0"/>
              <a:t> </a:t>
            </a:r>
            <a:r>
              <a:rPr lang="en-US" sz="2400" dirty="0" smtClean="0">
                <a:latin typeface="Math1Mono"/>
              </a:rPr>
              <a:t>𝞂</a:t>
            </a:r>
            <a:r>
              <a:rPr lang="en-US" sz="2400" baseline="-25000" dirty="0" smtClean="0"/>
              <a:t>k[r]</a:t>
            </a:r>
            <a:r>
              <a:rPr lang="en-US" sz="2400" baseline="30000" dirty="0" smtClean="0"/>
              <a:t>2</a:t>
            </a:r>
            <a:r>
              <a:rPr lang="en-US" sz="2400" dirty="0" smtClean="0"/>
              <a:t>(L,R</a:t>
            </a:r>
            <a:r>
              <a:rPr lang="en-US" sz="2400" dirty="0" smtClean="0"/>
              <a:t>)= L</a:t>
            </a:r>
            <a:r>
              <a:rPr lang="en-US" sz="2400" dirty="0" smtClean="0">
                <a:latin typeface="Math1Mono"/>
              </a:rPr>
              <a:t>⊕</a:t>
            </a:r>
            <a:r>
              <a:rPr lang="en-US" sz="2400" dirty="0" smtClean="0"/>
              <a:t>(0, T</a:t>
            </a:r>
            <a:r>
              <a:rPr lang="en-US" sz="2400" baseline="-25000" dirty="0" smtClean="0"/>
              <a:t>2</a:t>
            </a:r>
            <a:r>
              <a:rPr lang="en-US" sz="2400" dirty="0" smtClean="0"/>
              <a:t>(k[r], R), 0, T</a:t>
            </a:r>
            <a:r>
              <a:rPr lang="en-US" sz="2400" baseline="-25000" dirty="0" smtClean="0"/>
              <a:t>4</a:t>
            </a:r>
            <a:r>
              <a:rPr lang="en-US" sz="2400" dirty="0" smtClean="0"/>
              <a:t>(k[r], R), …, T</a:t>
            </a:r>
            <a:r>
              <a:rPr lang="en-US" sz="2400" baseline="-25000" dirty="0" smtClean="0"/>
              <a:t>8</a:t>
            </a:r>
            <a:r>
              <a:rPr lang="en-US" sz="2400" dirty="0" smtClean="0"/>
              <a:t>(k[r], R))</a:t>
            </a:r>
          </a:p>
          <a:p>
            <a:pPr>
              <a:lnSpc>
                <a:spcPct val="90000"/>
              </a:lnSpc>
            </a:pPr>
            <a:r>
              <a:rPr lang="en-US" sz="2400" dirty="0" smtClean="0"/>
              <a:t> </a:t>
            </a:r>
            <a:r>
              <a:rPr lang="en-US" sz="2400" dirty="0" err="1" smtClean="0">
                <a:latin typeface="Math1Mono"/>
              </a:rPr>
              <a:t>r</a:t>
            </a:r>
            <a:r>
              <a:rPr lang="en-US" sz="2400" baseline="-25000" dirty="0" err="1" smtClean="0"/>
              <a:t>i</a:t>
            </a:r>
            <a:r>
              <a:rPr lang="en-US" sz="2400" dirty="0" smtClean="0"/>
              <a:t>(L,R)= </a:t>
            </a:r>
            <a:r>
              <a:rPr lang="en-US" sz="2400" dirty="0">
                <a:latin typeface="Math1Mono"/>
              </a:rPr>
              <a:t>𝝉</a:t>
            </a:r>
            <a:r>
              <a:rPr lang="en-US" sz="2400" dirty="0" smtClean="0"/>
              <a:t>(</a:t>
            </a:r>
            <a:r>
              <a:rPr lang="en-US" sz="2400" dirty="0" smtClean="0">
                <a:latin typeface="Math1Mono"/>
              </a:rPr>
              <a:t>𝞂</a:t>
            </a:r>
            <a:r>
              <a:rPr lang="en-US" sz="2400" baseline="-25000" dirty="0" smtClean="0"/>
              <a:t>k[r]</a:t>
            </a:r>
            <a:r>
              <a:rPr lang="en-US" sz="2400" baseline="30000" dirty="0" smtClean="0"/>
              <a:t>2</a:t>
            </a:r>
            <a:r>
              <a:rPr lang="en-US" sz="2400" dirty="0" smtClean="0"/>
              <a:t>(</a:t>
            </a:r>
            <a:r>
              <a:rPr lang="en-US" sz="2400" dirty="0" smtClean="0">
                <a:latin typeface="Math1Mono"/>
              </a:rPr>
              <a:t>𝞂</a:t>
            </a:r>
            <a:r>
              <a:rPr lang="en-US" sz="2400" baseline="-25000" dirty="0" smtClean="0"/>
              <a:t>k[r]</a:t>
            </a:r>
            <a:r>
              <a:rPr lang="en-US" sz="2400" baseline="30000" dirty="0" smtClean="0"/>
              <a:t>1</a:t>
            </a:r>
            <a:r>
              <a:rPr lang="en-US" sz="2400" dirty="0" smtClean="0"/>
              <a:t>(L,R</a:t>
            </a:r>
            <a:r>
              <a:rPr lang="en-US" sz="2400" dirty="0" smtClean="0"/>
              <a:t>))) is equation for round </a:t>
            </a:r>
            <a:r>
              <a:rPr lang="en-US" sz="2400" dirty="0" err="1" smtClean="0"/>
              <a:t>i</a:t>
            </a:r>
            <a:r>
              <a:rPr lang="en-US" sz="2400" dirty="0" smtClean="0"/>
              <a:t> of DES.</a:t>
            </a:r>
          </a:p>
          <a:p>
            <a:pPr>
              <a:lnSpc>
                <a:spcPct val="90000"/>
              </a:lnSpc>
            </a:pPr>
            <a:endParaRPr lang="en-US" sz="2400" dirty="0" smtClean="0"/>
          </a:p>
          <a:p>
            <a:pPr>
              <a:lnSpc>
                <a:spcPct val="90000"/>
              </a:lnSpc>
            </a:pPr>
            <a:r>
              <a:rPr lang="en-US" sz="2400" dirty="0" smtClean="0"/>
              <a:t>Calculate the correlation matrix for each of the three transformations and multiply them together.</a:t>
            </a:r>
          </a:p>
          <a:p>
            <a:pPr>
              <a:lnSpc>
                <a:spcPct val="90000"/>
              </a:lnSpc>
            </a:pPr>
            <a:endParaRPr lang="en-US" sz="24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96</a:t>
            </a:fld>
            <a:endParaRPr lang="en-US" dirty="0"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Correlation Matrix for …</a:t>
            </a:r>
          </a:p>
        </p:txBody>
      </p:sp>
      <p:sp>
        <p:nvSpPr>
          <p:cNvPr id="82949" name="Rectangle 3"/>
          <p:cNvSpPr>
            <a:spLocks noGrp="1" noChangeArrowheads="1"/>
          </p:cNvSpPr>
          <p:nvPr>
            <p:ph type="body" idx="1"/>
          </p:nvPr>
        </p:nvSpPr>
        <p:spPr>
          <a:xfrm>
            <a:off x="457200" y="990600"/>
            <a:ext cx="8458200" cy="5181600"/>
          </a:xfrm>
        </p:spPr>
        <p:txBody>
          <a:bodyPr/>
          <a:lstStyle/>
          <a:p>
            <a:pPr>
              <a:lnSpc>
                <a:spcPct val="90000"/>
              </a:lnSpc>
            </a:pPr>
            <a:r>
              <a:rPr lang="en-US" sz="2000" dirty="0" smtClean="0"/>
              <a:t>Let f(x</a:t>
            </a:r>
            <a:r>
              <a:rPr lang="en-US" sz="2000" baseline="-25000" dirty="0" smtClean="0"/>
              <a:t>1</a:t>
            </a:r>
            <a:r>
              <a:rPr lang="en-US" sz="2000" dirty="0" smtClean="0"/>
              <a:t>,x</a:t>
            </a:r>
            <a:r>
              <a:rPr lang="en-US" sz="2000" baseline="-25000" dirty="0" smtClean="0"/>
              <a:t>2</a:t>
            </a:r>
            <a:r>
              <a:rPr lang="en-US" sz="2000" dirty="0" smtClean="0"/>
              <a:t>,x</a:t>
            </a:r>
            <a:r>
              <a:rPr lang="en-US" sz="2000" baseline="-25000" dirty="0" smtClean="0"/>
              <a:t>3</a:t>
            </a:r>
            <a:r>
              <a:rPr lang="en-US" sz="2000" dirty="0" smtClean="0"/>
              <a:t>,x</a:t>
            </a:r>
            <a:r>
              <a:rPr lang="en-US" sz="2000" baseline="-25000" dirty="0" smtClean="0"/>
              <a:t>4</a:t>
            </a:r>
            <a:r>
              <a:rPr lang="en-US" sz="2000" dirty="0" smtClean="0"/>
              <a:t>)= (x</a:t>
            </a:r>
            <a:r>
              <a:rPr lang="en-US" sz="2000" baseline="-25000" dirty="0" smtClean="0"/>
              <a:t>1</a:t>
            </a:r>
            <a:r>
              <a:rPr lang="en-US" sz="2000" dirty="0" smtClean="0"/>
              <a:t>+f</a:t>
            </a:r>
            <a:r>
              <a:rPr lang="en-US" sz="2000" baseline="-25000" dirty="0" smtClean="0"/>
              <a:t>1</a:t>
            </a:r>
            <a:r>
              <a:rPr lang="en-US" sz="2000" dirty="0" smtClean="0"/>
              <a:t>(x</a:t>
            </a:r>
            <a:r>
              <a:rPr lang="en-US" sz="2000" baseline="-25000" dirty="0" smtClean="0"/>
              <a:t>3</a:t>
            </a:r>
            <a:r>
              <a:rPr lang="en-US" sz="2000" dirty="0" smtClean="0"/>
              <a:t>,x</a:t>
            </a:r>
            <a:r>
              <a:rPr lang="en-US" sz="2000" baseline="-25000" dirty="0" smtClean="0"/>
              <a:t>4</a:t>
            </a:r>
            <a:r>
              <a:rPr lang="en-US" sz="2000" dirty="0" smtClean="0"/>
              <a:t>), x</a:t>
            </a:r>
            <a:r>
              <a:rPr lang="en-US" sz="2000" baseline="-25000" dirty="0" smtClean="0"/>
              <a:t>2</a:t>
            </a:r>
            <a:r>
              <a:rPr lang="en-US" sz="2000" dirty="0" smtClean="0"/>
              <a:t>+f</a:t>
            </a:r>
            <a:r>
              <a:rPr lang="en-US" sz="2000" baseline="-25000" dirty="0" smtClean="0"/>
              <a:t>2</a:t>
            </a:r>
            <a:r>
              <a:rPr lang="en-US" sz="2000" dirty="0" smtClean="0"/>
              <a:t>(x</a:t>
            </a:r>
            <a:r>
              <a:rPr lang="en-US" sz="2000" baseline="-25000" dirty="0" smtClean="0"/>
              <a:t>3</a:t>
            </a:r>
            <a:r>
              <a:rPr lang="en-US" sz="2000" dirty="0" smtClean="0"/>
              <a:t>,x</a:t>
            </a:r>
            <a:r>
              <a:rPr lang="en-US" sz="2000" baseline="-25000" dirty="0" smtClean="0"/>
              <a:t>4</a:t>
            </a:r>
            <a:r>
              <a:rPr lang="en-US" sz="2000" dirty="0" smtClean="0"/>
              <a:t>),x</a:t>
            </a:r>
            <a:r>
              <a:rPr lang="en-US" sz="2000" baseline="-25000" dirty="0" smtClean="0"/>
              <a:t>3</a:t>
            </a:r>
            <a:r>
              <a:rPr lang="en-US" sz="2000" dirty="0" smtClean="0"/>
              <a:t>,x</a:t>
            </a:r>
            <a:r>
              <a:rPr lang="en-US" sz="2000" baseline="-25000" dirty="0" smtClean="0"/>
              <a:t>4</a:t>
            </a:r>
            <a:r>
              <a:rPr lang="en-US" sz="2000" dirty="0" smtClean="0"/>
              <a:t>).</a:t>
            </a:r>
          </a:p>
          <a:p>
            <a:pPr>
              <a:lnSpc>
                <a:spcPct val="90000"/>
              </a:lnSpc>
            </a:pPr>
            <a:r>
              <a:rPr lang="en-US" sz="2000" dirty="0" smtClean="0"/>
              <a:t>h(x</a:t>
            </a:r>
            <a:r>
              <a:rPr lang="en-US" sz="2000" baseline="-25000" dirty="0" smtClean="0"/>
              <a:t>3</a:t>
            </a:r>
            <a:r>
              <a:rPr lang="en-US" sz="2000" dirty="0" smtClean="0"/>
              <a:t>,x</a:t>
            </a:r>
            <a:r>
              <a:rPr lang="en-US" sz="2000" baseline="-25000" dirty="0" smtClean="0"/>
              <a:t>4</a:t>
            </a:r>
            <a:r>
              <a:rPr lang="en-US" sz="2000" dirty="0" smtClean="0"/>
              <a:t>)= f</a:t>
            </a:r>
            <a:r>
              <a:rPr lang="en-US" sz="2000" baseline="-25000" dirty="0" smtClean="0"/>
              <a:t>1</a:t>
            </a:r>
            <a:r>
              <a:rPr lang="en-US" sz="2000" dirty="0" smtClean="0"/>
              <a:t>(x</a:t>
            </a:r>
            <a:r>
              <a:rPr lang="en-US" sz="2000" baseline="-25000" dirty="0" smtClean="0"/>
              <a:t>3</a:t>
            </a:r>
            <a:r>
              <a:rPr lang="en-US" sz="2000" dirty="0" smtClean="0"/>
              <a:t>,x</a:t>
            </a:r>
            <a:r>
              <a:rPr lang="en-US" sz="2000" baseline="-25000" dirty="0" smtClean="0"/>
              <a:t>4</a:t>
            </a:r>
            <a:r>
              <a:rPr lang="en-US" sz="2000" dirty="0" smtClean="0"/>
              <a:t>)+f</a:t>
            </a:r>
            <a:r>
              <a:rPr lang="en-US" sz="2000" baseline="-25000" dirty="0" smtClean="0"/>
              <a:t>2</a:t>
            </a:r>
            <a:r>
              <a:rPr lang="en-US" sz="2000" dirty="0" smtClean="0"/>
              <a:t>(x</a:t>
            </a:r>
            <a:r>
              <a:rPr lang="en-US" sz="2000" baseline="-25000" dirty="0" smtClean="0"/>
              <a:t>3</a:t>
            </a:r>
            <a:r>
              <a:rPr lang="en-US" sz="2000" dirty="0" smtClean="0"/>
              <a:t>,x</a:t>
            </a:r>
            <a:r>
              <a:rPr lang="en-US" sz="2000" baseline="-25000" dirty="0" smtClean="0"/>
              <a:t>4</a:t>
            </a:r>
            <a:r>
              <a:rPr lang="en-US" sz="2000" dirty="0" smtClean="0"/>
              <a:t>).</a:t>
            </a:r>
          </a:p>
          <a:p>
            <a:pPr>
              <a:lnSpc>
                <a:spcPct val="90000"/>
              </a:lnSpc>
              <a:buNone/>
            </a:pPr>
            <a:endParaRPr lang="en-US" sz="2000" dirty="0" smtClean="0"/>
          </a:p>
          <a:p>
            <a:pPr>
              <a:lnSpc>
                <a:spcPct val="90000"/>
              </a:lnSpc>
              <a:buNone/>
            </a:pPr>
            <a:r>
              <a:rPr lang="en-US" sz="2000" dirty="0" smtClean="0"/>
              <a:t>C</a:t>
            </a:r>
            <a:r>
              <a:rPr lang="en-US" sz="2000" baseline="30000" dirty="0" smtClean="0"/>
              <a:t>(f)</a:t>
            </a:r>
            <a:r>
              <a:rPr lang="en-US" sz="2000" dirty="0" smtClean="0"/>
              <a:t>=</a:t>
            </a:r>
          </a:p>
          <a:p>
            <a:pPr>
              <a:lnSpc>
                <a:spcPct val="90000"/>
              </a:lnSpc>
              <a:buNone/>
            </a:pPr>
            <a:r>
              <a:rPr lang="en-US" sz="1200" dirty="0" smtClean="0">
                <a:latin typeface="Courier New" pitchFamily="49" charset="0"/>
                <a:cs typeface="Courier New" pitchFamily="49" charset="0"/>
              </a:rPr>
              <a:t>1    0     0     0    0     0     0     0    0     0     0     0     0     0     0     0     </a:t>
            </a:r>
          </a:p>
          <a:p>
            <a:pPr>
              <a:lnSpc>
                <a:spcPct val="90000"/>
              </a:lnSpc>
              <a:buNone/>
            </a:pPr>
            <a:r>
              <a:rPr lang="en-US" sz="1200" dirty="0" smtClean="0">
                <a:latin typeface="Courier New" pitchFamily="49" charset="0"/>
                <a:cs typeface="Courier New" pitchFamily="49" charset="0"/>
              </a:rPr>
              <a:t>0    1     0     0    0     0     0     0    0     0     0     0     0     0     0     0     </a:t>
            </a:r>
          </a:p>
          <a:p>
            <a:pPr>
              <a:lnSpc>
                <a:spcPct val="90000"/>
              </a:lnSpc>
              <a:buNone/>
            </a:pPr>
            <a:r>
              <a:rPr lang="en-US" sz="1200" dirty="0" smtClean="0">
                <a:latin typeface="Courier New" pitchFamily="49" charset="0"/>
                <a:cs typeface="Courier New" pitchFamily="49" charset="0"/>
              </a:rPr>
              <a:t>0    0     1     0    0     0     0     0    0     0     0     0     0     0     0     0     </a:t>
            </a:r>
          </a:p>
          <a:p>
            <a:pPr>
              <a:lnSpc>
                <a:spcPct val="90000"/>
              </a:lnSpc>
              <a:buNone/>
            </a:pPr>
            <a:r>
              <a:rPr lang="en-US" sz="1200" dirty="0" smtClean="0">
                <a:latin typeface="Courier New" pitchFamily="49" charset="0"/>
                <a:cs typeface="Courier New" pitchFamily="49" charset="0"/>
              </a:rPr>
              <a:t>0    0     0     1    0     0     0     0    0     0     0     0     0     0     0     0     </a:t>
            </a:r>
          </a:p>
          <a:p>
            <a:pPr>
              <a:lnSpc>
                <a:spcPct val="90000"/>
              </a:lnSpc>
              <a:buNone/>
            </a:pPr>
            <a:r>
              <a:rPr lang="en-US" sz="1200" dirty="0" smtClean="0">
                <a:latin typeface="Courier New" pitchFamily="49" charset="0"/>
                <a:cs typeface="Courier New" pitchFamily="49" charset="0"/>
              </a:rPr>
              <a:t>0    0     0     0  F</a:t>
            </a:r>
            <a:r>
              <a:rPr lang="en-US" sz="1200" baseline="-25000" dirty="0" smtClean="0">
                <a:latin typeface="Courier New" pitchFamily="49" charset="0"/>
                <a:cs typeface="Courier New" pitchFamily="49" charset="0"/>
              </a:rPr>
              <a:t>2</a:t>
            </a:r>
            <a:r>
              <a:rPr lang="en-US" sz="1200" dirty="0" smtClean="0">
                <a:latin typeface="Courier New" pitchFamily="49" charset="0"/>
                <a:cs typeface="Courier New" pitchFamily="49" charset="0"/>
              </a:rPr>
              <a:t>(0) F</a:t>
            </a:r>
            <a:r>
              <a:rPr lang="en-US" sz="1200" baseline="-25000" dirty="0" smtClean="0">
                <a:latin typeface="Courier New" pitchFamily="49" charset="0"/>
                <a:cs typeface="Courier New" pitchFamily="49" charset="0"/>
              </a:rPr>
              <a:t>2 </a:t>
            </a:r>
            <a:r>
              <a:rPr lang="en-US" sz="1200" dirty="0" smtClean="0">
                <a:latin typeface="Courier New" pitchFamily="49" charset="0"/>
                <a:cs typeface="Courier New" pitchFamily="49" charset="0"/>
              </a:rPr>
              <a:t>(1) F</a:t>
            </a:r>
            <a:r>
              <a:rPr lang="en-US" sz="1200" baseline="-25000" dirty="0" smtClean="0">
                <a:latin typeface="Courier New" pitchFamily="49" charset="0"/>
                <a:cs typeface="Courier New" pitchFamily="49" charset="0"/>
              </a:rPr>
              <a:t>2</a:t>
            </a:r>
            <a:r>
              <a:rPr lang="en-US" sz="1200" dirty="0" smtClean="0">
                <a:latin typeface="Courier New" pitchFamily="49" charset="0"/>
                <a:cs typeface="Courier New" pitchFamily="49" charset="0"/>
              </a:rPr>
              <a:t>(2) F</a:t>
            </a:r>
            <a:r>
              <a:rPr lang="en-US" sz="1200" baseline="-25000" dirty="0" smtClean="0">
                <a:latin typeface="Courier New" pitchFamily="49" charset="0"/>
                <a:cs typeface="Courier New" pitchFamily="49" charset="0"/>
              </a:rPr>
              <a:t>2</a:t>
            </a:r>
            <a:r>
              <a:rPr lang="en-US" sz="1200" dirty="0" smtClean="0">
                <a:latin typeface="Courier New" pitchFamily="49" charset="0"/>
                <a:cs typeface="Courier New" pitchFamily="49" charset="0"/>
              </a:rPr>
              <a:t>(3)  0     0     0     0     0     0     0     0     </a:t>
            </a:r>
          </a:p>
          <a:p>
            <a:pPr>
              <a:lnSpc>
                <a:spcPct val="90000"/>
              </a:lnSpc>
              <a:buNone/>
            </a:pPr>
            <a:r>
              <a:rPr lang="en-US" sz="1200" dirty="0" smtClean="0">
                <a:latin typeface="Courier New" pitchFamily="49" charset="0"/>
                <a:cs typeface="Courier New" pitchFamily="49" charset="0"/>
              </a:rPr>
              <a:t>0    0     0     0  F</a:t>
            </a:r>
            <a:r>
              <a:rPr lang="en-US" sz="1200" baseline="-25000" dirty="0" smtClean="0">
                <a:latin typeface="Courier New" pitchFamily="49" charset="0"/>
                <a:cs typeface="Courier New" pitchFamily="49" charset="0"/>
              </a:rPr>
              <a:t>2 </a:t>
            </a:r>
            <a:r>
              <a:rPr lang="en-US" sz="1200" dirty="0" smtClean="0">
                <a:latin typeface="Courier New" pitchFamily="49" charset="0"/>
                <a:cs typeface="Courier New" pitchFamily="49" charset="0"/>
              </a:rPr>
              <a:t>(1)F</a:t>
            </a:r>
            <a:r>
              <a:rPr lang="en-US" sz="1200" baseline="-25000" dirty="0" smtClean="0">
                <a:latin typeface="Courier New" pitchFamily="49" charset="0"/>
                <a:cs typeface="Courier New" pitchFamily="49" charset="0"/>
              </a:rPr>
              <a:t>2 </a:t>
            </a:r>
            <a:r>
              <a:rPr lang="en-US" sz="1200" dirty="0" smtClean="0">
                <a:latin typeface="Courier New" pitchFamily="49" charset="0"/>
                <a:cs typeface="Courier New" pitchFamily="49" charset="0"/>
              </a:rPr>
              <a:t>(0)F</a:t>
            </a:r>
            <a:r>
              <a:rPr lang="en-US" sz="1200" baseline="-25000" dirty="0" smtClean="0">
                <a:latin typeface="Courier New" pitchFamily="49" charset="0"/>
                <a:cs typeface="Courier New" pitchFamily="49" charset="0"/>
              </a:rPr>
              <a:t>2</a:t>
            </a:r>
            <a:r>
              <a:rPr lang="en-US" sz="1200" dirty="0" smtClean="0">
                <a:latin typeface="Courier New" pitchFamily="49" charset="0"/>
                <a:cs typeface="Courier New" pitchFamily="49" charset="0"/>
              </a:rPr>
              <a:t>(3)  F</a:t>
            </a:r>
            <a:r>
              <a:rPr lang="en-US" sz="1200" baseline="-25000" dirty="0" smtClean="0">
                <a:latin typeface="Courier New" pitchFamily="49" charset="0"/>
                <a:cs typeface="Courier New" pitchFamily="49" charset="0"/>
              </a:rPr>
              <a:t>2</a:t>
            </a:r>
            <a:r>
              <a:rPr lang="en-US" sz="1200" dirty="0" smtClean="0">
                <a:latin typeface="Courier New" pitchFamily="49" charset="0"/>
                <a:cs typeface="Courier New" pitchFamily="49" charset="0"/>
              </a:rPr>
              <a:t>(2)  0     0     0     0     0     0     0     0     </a:t>
            </a:r>
          </a:p>
          <a:p>
            <a:pPr>
              <a:lnSpc>
                <a:spcPct val="90000"/>
              </a:lnSpc>
              <a:buNone/>
            </a:pPr>
            <a:r>
              <a:rPr lang="en-US" sz="1200" dirty="0" smtClean="0">
                <a:latin typeface="Courier New" pitchFamily="49" charset="0"/>
                <a:cs typeface="Courier New" pitchFamily="49" charset="0"/>
              </a:rPr>
              <a:t>0    0     0     0  F</a:t>
            </a:r>
            <a:r>
              <a:rPr lang="en-US" sz="1200" baseline="-25000" dirty="0" smtClean="0">
                <a:latin typeface="Courier New" pitchFamily="49" charset="0"/>
                <a:cs typeface="Courier New" pitchFamily="49" charset="0"/>
              </a:rPr>
              <a:t>2</a:t>
            </a:r>
            <a:r>
              <a:rPr lang="en-US" sz="1200" dirty="0" smtClean="0">
                <a:latin typeface="Courier New" pitchFamily="49" charset="0"/>
                <a:cs typeface="Courier New" pitchFamily="49" charset="0"/>
              </a:rPr>
              <a:t>(2) F</a:t>
            </a:r>
            <a:r>
              <a:rPr lang="en-US" sz="1200" baseline="-25000" dirty="0" smtClean="0">
                <a:latin typeface="Courier New" pitchFamily="49" charset="0"/>
                <a:cs typeface="Courier New" pitchFamily="49" charset="0"/>
              </a:rPr>
              <a:t>2</a:t>
            </a:r>
            <a:r>
              <a:rPr lang="en-US" sz="1200" dirty="0" smtClean="0">
                <a:latin typeface="Courier New" pitchFamily="49" charset="0"/>
                <a:cs typeface="Courier New" pitchFamily="49" charset="0"/>
              </a:rPr>
              <a:t>(3) F</a:t>
            </a:r>
            <a:r>
              <a:rPr lang="en-US" sz="1200" baseline="-25000" dirty="0" smtClean="0">
                <a:latin typeface="Courier New" pitchFamily="49" charset="0"/>
                <a:cs typeface="Courier New" pitchFamily="49" charset="0"/>
              </a:rPr>
              <a:t>2</a:t>
            </a:r>
            <a:r>
              <a:rPr lang="en-US" sz="1200" dirty="0" smtClean="0">
                <a:latin typeface="Courier New" pitchFamily="49" charset="0"/>
                <a:cs typeface="Courier New" pitchFamily="49" charset="0"/>
              </a:rPr>
              <a:t>(0)  F</a:t>
            </a:r>
            <a:r>
              <a:rPr lang="en-US" sz="1200" baseline="-25000" dirty="0" smtClean="0">
                <a:latin typeface="Courier New" pitchFamily="49" charset="0"/>
                <a:cs typeface="Courier New" pitchFamily="49" charset="0"/>
              </a:rPr>
              <a:t>2</a:t>
            </a:r>
            <a:r>
              <a:rPr lang="en-US" sz="1200" dirty="0" smtClean="0">
                <a:latin typeface="Courier New" pitchFamily="49" charset="0"/>
                <a:cs typeface="Courier New" pitchFamily="49" charset="0"/>
              </a:rPr>
              <a:t>(1)  0     0     0     0     0     0     0     0     </a:t>
            </a:r>
          </a:p>
          <a:p>
            <a:pPr>
              <a:lnSpc>
                <a:spcPct val="90000"/>
              </a:lnSpc>
              <a:buNone/>
            </a:pPr>
            <a:r>
              <a:rPr lang="en-US" sz="1200" dirty="0" smtClean="0">
                <a:latin typeface="Courier New" pitchFamily="49" charset="0"/>
                <a:cs typeface="Courier New" pitchFamily="49" charset="0"/>
              </a:rPr>
              <a:t>0    0     0     0  F</a:t>
            </a:r>
            <a:r>
              <a:rPr lang="en-US" sz="1200" baseline="-25000" dirty="0" smtClean="0">
                <a:latin typeface="Courier New" pitchFamily="49" charset="0"/>
                <a:cs typeface="Courier New" pitchFamily="49" charset="0"/>
              </a:rPr>
              <a:t>2</a:t>
            </a:r>
            <a:r>
              <a:rPr lang="en-US" sz="1200" dirty="0" smtClean="0">
                <a:latin typeface="Courier New" pitchFamily="49" charset="0"/>
                <a:cs typeface="Courier New" pitchFamily="49" charset="0"/>
              </a:rPr>
              <a:t>(3) F</a:t>
            </a:r>
            <a:r>
              <a:rPr lang="en-US" sz="1200" baseline="-25000" dirty="0" smtClean="0">
                <a:latin typeface="Courier New" pitchFamily="49" charset="0"/>
                <a:cs typeface="Courier New" pitchFamily="49" charset="0"/>
              </a:rPr>
              <a:t>2</a:t>
            </a:r>
            <a:r>
              <a:rPr lang="en-US" sz="1200" dirty="0" smtClean="0">
                <a:latin typeface="Courier New" pitchFamily="49" charset="0"/>
                <a:cs typeface="Courier New" pitchFamily="49" charset="0"/>
              </a:rPr>
              <a:t>(2) F</a:t>
            </a:r>
            <a:r>
              <a:rPr lang="en-US" sz="1200" baseline="-25000" dirty="0" smtClean="0">
                <a:latin typeface="Courier New" pitchFamily="49" charset="0"/>
                <a:cs typeface="Courier New" pitchFamily="49" charset="0"/>
              </a:rPr>
              <a:t>2</a:t>
            </a:r>
            <a:r>
              <a:rPr lang="en-US" sz="1200" dirty="0" smtClean="0">
                <a:latin typeface="Courier New" pitchFamily="49" charset="0"/>
                <a:cs typeface="Courier New" pitchFamily="49" charset="0"/>
              </a:rPr>
              <a:t>(1)  F</a:t>
            </a:r>
            <a:r>
              <a:rPr lang="en-US" sz="1200" baseline="-25000" dirty="0" smtClean="0">
                <a:latin typeface="Courier New" pitchFamily="49" charset="0"/>
                <a:cs typeface="Courier New" pitchFamily="49" charset="0"/>
              </a:rPr>
              <a:t>2</a:t>
            </a:r>
            <a:r>
              <a:rPr lang="en-US" sz="1200" dirty="0" smtClean="0">
                <a:latin typeface="Courier New" pitchFamily="49" charset="0"/>
                <a:cs typeface="Courier New" pitchFamily="49" charset="0"/>
              </a:rPr>
              <a:t>(0)  0     0     0     0     0     0     0     0     </a:t>
            </a:r>
          </a:p>
          <a:p>
            <a:pPr>
              <a:lnSpc>
                <a:spcPct val="90000"/>
              </a:lnSpc>
              <a:buNone/>
            </a:pPr>
            <a:r>
              <a:rPr lang="en-US" sz="1200" dirty="0" smtClean="0">
                <a:latin typeface="Courier New" pitchFamily="49" charset="0"/>
                <a:cs typeface="Courier New" pitchFamily="49" charset="0"/>
              </a:rPr>
              <a:t>0    0     0     0    0     0     0    0   F</a:t>
            </a:r>
            <a:r>
              <a:rPr lang="en-US" sz="1200" baseline="-25000" dirty="0" smtClean="0">
                <a:latin typeface="Courier New" pitchFamily="49" charset="0"/>
                <a:cs typeface="Courier New" pitchFamily="49" charset="0"/>
              </a:rPr>
              <a:t>1</a:t>
            </a:r>
            <a:r>
              <a:rPr lang="en-US" sz="1200" dirty="0" smtClean="0">
                <a:latin typeface="Courier New" pitchFamily="49" charset="0"/>
                <a:cs typeface="Courier New" pitchFamily="49" charset="0"/>
              </a:rPr>
              <a:t>(0) F</a:t>
            </a:r>
            <a:r>
              <a:rPr lang="en-US" sz="1200" baseline="-25000" dirty="0" smtClean="0">
                <a:latin typeface="Courier New" pitchFamily="49" charset="0"/>
                <a:cs typeface="Courier New" pitchFamily="49" charset="0"/>
              </a:rPr>
              <a:t>1</a:t>
            </a:r>
            <a:r>
              <a:rPr lang="en-US" sz="1200" dirty="0" smtClean="0">
                <a:latin typeface="Courier New" pitchFamily="49" charset="0"/>
                <a:cs typeface="Courier New" pitchFamily="49" charset="0"/>
              </a:rPr>
              <a:t>(1) F</a:t>
            </a:r>
            <a:r>
              <a:rPr lang="en-US" sz="1200" baseline="-25000" dirty="0" smtClean="0">
                <a:latin typeface="Courier New" pitchFamily="49" charset="0"/>
                <a:cs typeface="Courier New" pitchFamily="49" charset="0"/>
              </a:rPr>
              <a:t>1</a:t>
            </a:r>
            <a:r>
              <a:rPr lang="en-US" sz="1200" dirty="0" smtClean="0">
                <a:latin typeface="Courier New" pitchFamily="49" charset="0"/>
                <a:cs typeface="Courier New" pitchFamily="49" charset="0"/>
              </a:rPr>
              <a:t>(2) F</a:t>
            </a:r>
            <a:r>
              <a:rPr lang="en-US" sz="1200" baseline="-25000" dirty="0" smtClean="0">
                <a:latin typeface="Courier New" pitchFamily="49" charset="0"/>
                <a:cs typeface="Courier New" pitchFamily="49" charset="0"/>
              </a:rPr>
              <a:t>1</a:t>
            </a:r>
            <a:r>
              <a:rPr lang="en-US" sz="1200" dirty="0" smtClean="0">
                <a:latin typeface="Courier New" pitchFamily="49" charset="0"/>
                <a:cs typeface="Courier New" pitchFamily="49" charset="0"/>
              </a:rPr>
              <a:t>(3)    0     0     0    0     </a:t>
            </a:r>
          </a:p>
          <a:p>
            <a:pPr>
              <a:lnSpc>
                <a:spcPct val="90000"/>
              </a:lnSpc>
              <a:buNone/>
            </a:pPr>
            <a:r>
              <a:rPr lang="en-US" sz="1200" dirty="0" smtClean="0">
                <a:latin typeface="Courier New" pitchFamily="49" charset="0"/>
                <a:cs typeface="Courier New" pitchFamily="49" charset="0"/>
              </a:rPr>
              <a:t>0    0     0     0    0     0     0    0   F</a:t>
            </a:r>
            <a:r>
              <a:rPr lang="en-US" sz="1200" baseline="-25000" dirty="0" smtClean="0">
                <a:latin typeface="Courier New" pitchFamily="49" charset="0"/>
                <a:cs typeface="Courier New" pitchFamily="49" charset="0"/>
              </a:rPr>
              <a:t>1</a:t>
            </a:r>
            <a:r>
              <a:rPr lang="en-US" sz="1200" dirty="0" smtClean="0">
                <a:latin typeface="Courier New" pitchFamily="49" charset="0"/>
                <a:cs typeface="Courier New" pitchFamily="49" charset="0"/>
              </a:rPr>
              <a:t>(1) F</a:t>
            </a:r>
            <a:r>
              <a:rPr lang="en-US" sz="1200" baseline="-25000" dirty="0" smtClean="0">
                <a:latin typeface="Courier New" pitchFamily="49" charset="0"/>
                <a:cs typeface="Courier New" pitchFamily="49" charset="0"/>
              </a:rPr>
              <a:t>1</a:t>
            </a:r>
            <a:r>
              <a:rPr lang="en-US" sz="1200" dirty="0" smtClean="0">
                <a:latin typeface="Courier New" pitchFamily="49" charset="0"/>
                <a:cs typeface="Courier New" pitchFamily="49" charset="0"/>
              </a:rPr>
              <a:t>(0) F</a:t>
            </a:r>
            <a:r>
              <a:rPr lang="en-US" sz="1200" baseline="-25000" dirty="0" smtClean="0">
                <a:latin typeface="Courier New" pitchFamily="49" charset="0"/>
                <a:cs typeface="Courier New" pitchFamily="49" charset="0"/>
              </a:rPr>
              <a:t>1</a:t>
            </a:r>
            <a:r>
              <a:rPr lang="en-US" sz="1200" dirty="0" smtClean="0">
                <a:latin typeface="Courier New" pitchFamily="49" charset="0"/>
                <a:cs typeface="Courier New" pitchFamily="49" charset="0"/>
              </a:rPr>
              <a:t>(3) F</a:t>
            </a:r>
            <a:r>
              <a:rPr lang="en-US" sz="1200" baseline="-25000" dirty="0" smtClean="0">
                <a:latin typeface="Courier New" pitchFamily="49" charset="0"/>
                <a:cs typeface="Courier New" pitchFamily="49" charset="0"/>
              </a:rPr>
              <a:t>1</a:t>
            </a:r>
            <a:r>
              <a:rPr lang="en-US" sz="1200" dirty="0" smtClean="0">
                <a:latin typeface="Courier New" pitchFamily="49" charset="0"/>
                <a:cs typeface="Courier New" pitchFamily="49" charset="0"/>
              </a:rPr>
              <a:t>(2)    0     0     0     0     </a:t>
            </a:r>
          </a:p>
          <a:p>
            <a:pPr>
              <a:lnSpc>
                <a:spcPct val="90000"/>
              </a:lnSpc>
              <a:buNone/>
            </a:pPr>
            <a:r>
              <a:rPr lang="en-US" sz="1200" dirty="0" smtClean="0">
                <a:latin typeface="Courier New" pitchFamily="49" charset="0"/>
                <a:cs typeface="Courier New" pitchFamily="49" charset="0"/>
              </a:rPr>
              <a:t>0    0     0     0    0     0     0    0   F</a:t>
            </a:r>
            <a:r>
              <a:rPr lang="en-US" sz="1200" baseline="-25000" dirty="0" smtClean="0">
                <a:latin typeface="Courier New" pitchFamily="49" charset="0"/>
                <a:cs typeface="Courier New" pitchFamily="49" charset="0"/>
              </a:rPr>
              <a:t>1</a:t>
            </a:r>
            <a:r>
              <a:rPr lang="en-US" sz="1200" dirty="0" smtClean="0">
                <a:latin typeface="Courier New" pitchFamily="49" charset="0"/>
                <a:cs typeface="Courier New" pitchFamily="49" charset="0"/>
              </a:rPr>
              <a:t>(2) F</a:t>
            </a:r>
            <a:r>
              <a:rPr lang="en-US" sz="1200" baseline="-25000" dirty="0" smtClean="0">
                <a:latin typeface="Courier New" pitchFamily="49" charset="0"/>
                <a:cs typeface="Courier New" pitchFamily="49" charset="0"/>
              </a:rPr>
              <a:t>1</a:t>
            </a:r>
            <a:r>
              <a:rPr lang="en-US" sz="1200" dirty="0" smtClean="0">
                <a:latin typeface="Courier New" pitchFamily="49" charset="0"/>
                <a:cs typeface="Courier New" pitchFamily="49" charset="0"/>
              </a:rPr>
              <a:t>(3) F</a:t>
            </a:r>
            <a:r>
              <a:rPr lang="en-US" sz="1200" baseline="-25000" dirty="0" smtClean="0">
                <a:latin typeface="Courier New" pitchFamily="49" charset="0"/>
                <a:cs typeface="Courier New" pitchFamily="49" charset="0"/>
              </a:rPr>
              <a:t>1</a:t>
            </a:r>
            <a:r>
              <a:rPr lang="en-US" sz="1200" dirty="0" smtClean="0">
                <a:latin typeface="Courier New" pitchFamily="49" charset="0"/>
                <a:cs typeface="Courier New" pitchFamily="49" charset="0"/>
              </a:rPr>
              <a:t>(0) F</a:t>
            </a:r>
            <a:r>
              <a:rPr lang="en-US" sz="1200" baseline="-25000" dirty="0" smtClean="0">
                <a:latin typeface="Courier New" pitchFamily="49" charset="0"/>
                <a:cs typeface="Courier New" pitchFamily="49" charset="0"/>
              </a:rPr>
              <a:t>1</a:t>
            </a:r>
            <a:r>
              <a:rPr lang="en-US" sz="1200" dirty="0" smtClean="0">
                <a:latin typeface="Courier New" pitchFamily="49" charset="0"/>
                <a:cs typeface="Courier New" pitchFamily="49" charset="0"/>
              </a:rPr>
              <a:t>(1)    0     0     0     0     </a:t>
            </a:r>
          </a:p>
          <a:p>
            <a:pPr>
              <a:lnSpc>
                <a:spcPct val="90000"/>
              </a:lnSpc>
              <a:buNone/>
            </a:pPr>
            <a:r>
              <a:rPr lang="en-US" sz="1200" dirty="0" smtClean="0">
                <a:latin typeface="Courier New" pitchFamily="49" charset="0"/>
                <a:cs typeface="Courier New" pitchFamily="49" charset="0"/>
              </a:rPr>
              <a:t>0    0     0     0    0     0     0    0   F</a:t>
            </a:r>
            <a:r>
              <a:rPr lang="en-US" sz="1200" baseline="-25000" dirty="0" smtClean="0">
                <a:latin typeface="Courier New" pitchFamily="49" charset="0"/>
                <a:cs typeface="Courier New" pitchFamily="49" charset="0"/>
              </a:rPr>
              <a:t>1</a:t>
            </a:r>
            <a:r>
              <a:rPr lang="en-US" sz="1200" dirty="0" smtClean="0">
                <a:latin typeface="Courier New" pitchFamily="49" charset="0"/>
                <a:cs typeface="Courier New" pitchFamily="49" charset="0"/>
              </a:rPr>
              <a:t>(3)  F</a:t>
            </a:r>
            <a:r>
              <a:rPr lang="en-US" sz="1200" baseline="-25000" dirty="0" smtClean="0">
                <a:latin typeface="Courier New" pitchFamily="49" charset="0"/>
                <a:cs typeface="Courier New" pitchFamily="49" charset="0"/>
              </a:rPr>
              <a:t>1</a:t>
            </a:r>
            <a:r>
              <a:rPr lang="en-US" sz="1200" dirty="0" smtClean="0">
                <a:latin typeface="Courier New" pitchFamily="49" charset="0"/>
                <a:cs typeface="Courier New" pitchFamily="49" charset="0"/>
              </a:rPr>
              <a:t>(2)F</a:t>
            </a:r>
            <a:r>
              <a:rPr lang="en-US" sz="1200" baseline="-25000" dirty="0" smtClean="0">
                <a:latin typeface="Courier New" pitchFamily="49" charset="0"/>
                <a:cs typeface="Courier New" pitchFamily="49" charset="0"/>
              </a:rPr>
              <a:t>1</a:t>
            </a:r>
            <a:r>
              <a:rPr lang="en-US" sz="1200" dirty="0" smtClean="0">
                <a:latin typeface="Courier New" pitchFamily="49" charset="0"/>
                <a:cs typeface="Courier New" pitchFamily="49" charset="0"/>
              </a:rPr>
              <a:t>(1) F</a:t>
            </a:r>
            <a:r>
              <a:rPr lang="en-US" sz="1200" baseline="-25000" dirty="0" smtClean="0">
                <a:latin typeface="Courier New" pitchFamily="49" charset="0"/>
                <a:cs typeface="Courier New" pitchFamily="49" charset="0"/>
              </a:rPr>
              <a:t>1</a:t>
            </a:r>
            <a:r>
              <a:rPr lang="en-US" sz="1200" dirty="0" smtClean="0">
                <a:latin typeface="Courier New" pitchFamily="49" charset="0"/>
                <a:cs typeface="Courier New" pitchFamily="49" charset="0"/>
              </a:rPr>
              <a:t>(0)    0     0     0     0     </a:t>
            </a:r>
          </a:p>
          <a:p>
            <a:pPr>
              <a:lnSpc>
                <a:spcPct val="90000"/>
              </a:lnSpc>
              <a:buNone/>
            </a:pPr>
            <a:r>
              <a:rPr lang="en-US" sz="1200" dirty="0" smtClean="0">
                <a:latin typeface="Courier New" pitchFamily="49" charset="0"/>
                <a:cs typeface="Courier New" pitchFamily="49" charset="0"/>
              </a:rPr>
              <a:t>0    0     0     0    0     0     0    0     0     0     0    0     H(0)  H(1)  H(2) H(3)     </a:t>
            </a:r>
          </a:p>
          <a:p>
            <a:pPr>
              <a:lnSpc>
                <a:spcPct val="90000"/>
              </a:lnSpc>
              <a:buNone/>
            </a:pPr>
            <a:r>
              <a:rPr lang="en-US" sz="1200" dirty="0" smtClean="0">
                <a:latin typeface="Courier New" pitchFamily="49" charset="0"/>
                <a:cs typeface="Courier New" pitchFamily="49" charset="0"/>
              </a:rPr>
              <a:t>0    0     0     0    0     0     0    0    0     0     0     0     H(1) H(0) H(3) H(2)</a:t>
            </a:r>
          </a:p>
          <a:p>
            <a:pPr>
              <a:lnSpc>
                <a:spcPct val="90000"/>
              </a:lnSpc>
              <a:buNone/>
            </a:pPr>
            <a:r>
              <a:rPr lang="en-US" sz="1200" dirty="0" smtClean="0">
                <a:latin typeface="Courier New" pitchFamily="49" charset="0"/>
                <a:cs typeface="Courier New" pitchFamily="49" charset="0"/>
              </a:rPr>
              <a:t>0    0     0     0    0     0     0    0     0     0     0    0     H(2) H(3) H(0) H(1)     </a:t>
            </a:r>
          </a:p>
          <a:p>
            <a:pPr>
              <a:lnSpc>
                <a:spcPct val="90000"/>
              </a:lnSpc>
              <a:buNone/>
            </a:pPr>
            <a:r>
              <a:rPr lang="en-US" sz="1200" dirty="0" smtClean="0">
                <a:latin typeface="Courier New" pitchFamily="49" charset="0"/>
                <a:cs typeface="Courier New" pitchFamily="49" charset="0"/>
              </a:rPr>
              <a:t>0    0     0     0    0     0     0    0     0     0     0    0     H(3) H(2) H(1) H(0)</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97</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Correlation Matrix for Swap</a:t>
            </a:r>
          </a:p>
        </p:txBody>
      </p:sp>
      <p:sp>
        <p:nvSpPr>
          <p:cNvPr id="82949" name="Rectangle 3"/>
          <p:cNvSpPr>
            <a:spLocks noGrp="1" noChangeArrowheads="1"/>
          </p:cNvSpPr>
          <p:nvPr>
            <p:ph type="body" idx="1"/>
          </p:nvPr>
        </p:nvSpPr>
        <p:spPr>
          <a:xfrm>
            <a:off x="457200" y="1219200"/>
            <a:ext cx="8305800" cy="4953000"/>
          </a:xfrm>
        </p:spPr>
        <p:txBody>
          <a:bodyPr/>
          <a:lstStyle/>
          <a:p>
            <a:pPr>
              <a:lnSpc>
                <a:spcPct val="90000"/>
              </a:lnSpc>
            </a:pPr>
            <a:r>
              <a:rPr lang="en-US" sz="1800" dirty="0" smtClean="0"/>
              <a:t>Define </a:t>
            </a:r>
            <a:r>
              <a:rPr lang="en-US" sz="1800" dirty="0" smtClean="0">
                <a:latin typeface="Math1" pitchFamily="2" charset="2"/>
              </a:rPr>
              <a:t>t</a:t>
            </a:r>
            <a:r>
              <a:rPr lang="en-US" sz="1800" dirty="0" smtClean="0"/>
              <a:t>(x</a:t>
            </a:r>
            <a:r>
              <a:rPr lang="en-US" sz="1800" baseline="-25000" dirty="0" smtClean="0"/>
              <a:t>1</a:t>
            </a:r>
            <a:r>
              <a:rPr lang="en-US" sz="1800" dirty="0" smtClean="0"/>
              <a:t>, x</a:t>
            </a:r>
            <a:r>
              <a:rPr lang="en-US" sz="1800" baseline="-25000" dirty="0" smtClean="0"/>
              <a:t>2</a:t>
            </a:r>
            <a:r>
              <a:rPr lang="en-US" sz="1800" dirty="0" smtClean="0"/>
              <a:t>, x</a:t>
            </a:r>
            <a:r>
              <a:rPr lang="en-US" sz="1800" baseline="-25000" dirty="0" smtClean="0"/>
              <a:t>3</a:t>
            </a:r>
            <a:r>
              <a:rPr lang="en-US" sz="1800" dirty="0" smtClean="0"/>
              <a:t>, x</a:t>
            </a:r>
            <a:r>
              <a:rPr lang="en-US" sz="1800" baseline="-25000" dirty="0" smtClean="0"/>
              <a:t>4</a:t>
            </a:r>
            <a:r>
              <a:rPr lang="en-US" sz="1800" dirty="0" smtClean="0"/>
              <a:t>)= (x</a:t>
            </a:r>
            <a:r>
              <a:rPr lang="en-US" sz="1800" baseline="-25000" dirty="0" smtClean="0"/>
              <a:t>3</a:t>
            </a:r>
            <a:r>
              <a:rPr lang="en-US" sz="1800" dirty="0" smtClean="0"/>
              <a:t>, x</a:t>
            </a:r>
            <a:r>
              <a:rPr lang="en-US" sz="1800" baseline="-25000" dirty="0" smtClean="0"/>
              <a:t>4, </a:t>
            </a:r>
            <a:r>
              <a:rPr lang="en-US" sz="1800" dirty="0" smtClean="0"/>
              <a:t>x</a:t>
            </a:r>
            <a:r>
              <a:rPr lang="en-US" sz="1800" baseline="-25000" dirty="0" smtClean="0"/>
              <a:t>1</a:t>
            </a:r>
            <a:r>
              <a:rPr lang="en-US" sz="1800" dirty="0" smtClean="0"/>
              <a:t>, x</a:t>
            </a:r>
            <a:r>
              <a:rPr lang="en-US" sz="1800" baseline="-25000" dirty="0" smtClean="0"/>
              <a:t>2</a:t>
            </a:r>
            <a:r>
              <a:rPr lang="en-US" sz="1800" dirty="0" smtClean="0"/>
              <a:t>)</a:t>
            </a:r>
          </a:p>
          <a:p>
            <a:pPr>
              <a:lnSpc>
                <a:spcPct val="90000"/>
              </a:lnSpc>
            </a:pPr>
            <a:r>
              <a:rPr lang="en-US" sz="1800" dirty="0" smtClean="0"/>
              <a:t>C</a:t>
            </a:r>
            <a:r>
              <a:rPr lang="en-US" sz="1800" baseline="30000" dirty="0" smtClean="0"/>
              <a:t>(</a:t>
            </a:r>
            <a:r>
              <a:rPr lang="en-US" sz="1800" baseline="30000" dirty="0" smtClean="0">
                <a:latin typeface="Math1Mono"/>
              </a:rPr>
              <a:t>t</a:t>
            </a:r>
            <a:r>
              <a:rPr lang="en-US" sz="1800" baseline="30000" dirty="0" smtClean="0"/>
              <a:t>)</a:t>
            </a:r>
            <a:r>
              <a:rPr lang="en-US" sz="1800" dirty="0" smtClean="0"/>
              <a:t>=</a:t>
            </a:r>
          </a:p>
          <a:p>
            <a:pPr>
              <a:lnSpc>
                <a:spcPct val="90000"/>
              </a:lnSpc>
              <a:buNone/>
            </a:pPr>
            <a:r>
              <a:rPr lang="en-US" sz="1400" dirty="0" smtClean="0"/>
              <a:t> 1    0    0    0    0    0    0    0    0    0    0    0    0    0    0    0</a:t>
            </a:r>
          </a:p>
          <a:p>
            <a:pPr>
              <a:lnSpc>
                <a:spcPct val="90000"/>
              </a:lnSpc>
              <a:buNone/>
            </a:pPr>
            <a:r>
              <a:rPr lang="en-US" sz="1400" dirty="0" smtClean="0"/>
              <a:t> 0    0    0    0    1    0    0    0    0    0    0    0    0    0    0    0</a:t>
            </a:r>
          </a:p>
          <a:p>
            <a:pPr>
              <a:lnSpc>
                <a:spcPct val="90000"/>
              </a:lnSpc>
              <a:buNone/>
            </a:pPr>
            <a:r>
              <a:rPr lang="en-US" sz="1400" dirty="0" smtClean="0"/>
              <a:t> 0    0    0    0    0    0    0    0    1    0    0    0    0    0    0    0</a:t>
            </a:r>
          </a:p>
          <a:p>
            <a:pPr>
              <a:lnSpc>
                <a:spcPct val="90000"/>
              </a:lnSpc>
              <a:buNone/>
            </a:pPr>
            <a:r>
              <a:rPr lang="en-US" sz="1400" dirty="0" smtClean="0"/>
              <a:t> 0    0    0    0    0    0    0    0    0    0    0    0    1    0    0    0</a:t>
            </a:r>
          </a:p>
          <a:p>
            <a:pPr>
              <a:lnSpc>
                <a:spcPct val="90000"/>
              </a:lnSpc>
              <a:buNone/>
            </a:pPr>
            <a:r>
              <a:rPr lang="en-US" sz="1400" dirty="0" smtClean="0"/>
              <a:t> 0    1    0    0    0    0    0    0    0    0    0    0    0    0    0    0</a:t>
            </a:r>
          </a:p>
          <a:p>
            <a:pPr>
              <a:lnSpc>
                <a:spcPct val="90000"/>
              </a:lnSpc>
              <a:buNone/>
            </a:pPr>
            <a:r>
              <a:rPr lang="en-US" sz="1400" dirty="0" smtClean="0"/>
              <a:t> 0    0    0    0    0    1    0    0    0    0    0    0    0    0    0    0</a:t>
            </a:r>
          </a:p>
          <a:p>
            <a:pPr>
              <a:lnSpc>
                <a:spcPct val="90000"/>
              </a:lnSpc>
              <a:buNone/>
            </a:pPr>
            <a:r>
              <a:rPr lang="en-US" sz="1400" dirty="0" smtClean="0"/>
              <a:t> 0    0    0    0    0    0    0    0    0    1    0    0    0    0    0    0</a:t>
            </a:r>
          </a:p>
          <a:p>
            <a:pPr>
              <a:lnSpc>
                <a:spcPct val="90000"/>
              </a:lnSpc>
              <a:buNone/>
            </a:pPr>
            <a:r>
              <a:rPr lang="en-US" sz="1400" dirty="0" smtClean="0"/>
              <a:t> 0    0    0    0    0    0    0    0    0    0    0    0    0    1    0    0</a:t>
            </a:r>
          </a:p>
          <a:p>
            <a:pPr>
              <a:lnSpc>
                <a:spcPct val="90000"/>
              </a:lnSpc>
              <a:buNone/>
            </a:pPr>
            <a:r>
              <a:rPr lang="en-US" sz="1400" dirty="0" smtClean="0"/>
              <a:t> 0    0    1    0    0    0    0    0    0    0    0    0    0    0    0    0</a:t>
            </a:r>
          </a:p>
          <a:p>
            <a:pPr>
              <a:lnSpc>
                <a:spcPct val="90000"/>
              </a:lnSpc>
              <a:buNone/>
            </a:pPr>
            <a:r>
              <a:rPr lang="en-US" sz="1400" dirty="0" smtClean="0"/>
              <a:t> 0    0    0    0    0    0    1    0    0    0    0    0    0    0    0    0</a:t>
            </a:r>
          </a:p>
          <a:p>
            <a:pPr>
              <a:lnSpc>
                <a:spcPct val="90000"/>
              </a:lnSpc>
              <a:buNone/>
            </a:pPr>
            <a:r>
              <a:rPr lang="en-US" sz="1400" dirty="0" smtClean="0"/>
              <a:t> 0    0    0    0    0    0    0    0    0    0    1    0    0    0    0    0</a:t>
            </a:r>
          </a:p>
          <a:p>
            <a:pPr>
              <a:lnSpc>
                <a:spcPct val="90000"/>
              </a:lnSpc>
              <a:buNone/>
            </a:pPr>
            <a:r>
              <a:rPr lang="en-US" sz="1400" dirty="0" smtClean="0"/>
              <a:t> 0    0    0    0    0    0    0    0    0    0    0    0    0    0    1    0</a:t>
            </a:r>
          </a:p>
          <a:p>
            <a:pPr>
              <a:lnSpc>
                <a:spcPct val="90000"/>
              </a:lnSpc>
              <a:buNone/>
            </a:pPr>
            <a:r>
              <a:rPr lang="en-US" sz="1400" dirty="0" smtClean="0"/>
              <a:t> 0    0    0    1    0    0    0    0    0    0    0    0    0    0    0    0</a:t>
            </a:r>
          </a:p>
          <a:p>
            <a:pPr>
              <a:lnSpc>
                <a:spcPct val="90000"/>
              </a:lnSpc>
              <a:buNone/>
            </a:pPr>
            <a:r>
              <a:rPr lang="en-US" sz="1400" dirty="0" smtClean="0"/>
              <a:t> 0    0    0    0    0    0    0    1    0    0    0    0    0    0    0    0</a:t>
            </a:r>
          </a:p>
          <a:p>
            <a:pPr>
              <a:lnSpc>
                <a:spcPct val="90000"/>
              </a:lnSpc>
              <a:buNone/>
            </a:pPr>
            <a:r>
              <a:rPr lang="en-US" sz="1400" dirty="0" smtClean="0"/>
              <a:t> 0    0    0    0    0    0    0    0    0    0    0    1    0    0    0    0</a:t>
            </a:r>
          </a:p>
          <a:p>
            <a:pPr>
              <a:lnSpc>
                <a:spcPct val="90000"/>
              </a:lnSpc>
              <a:buNone/>
            </a:pPr>
            <a:r>
              <a:rPr lang="en-US" sz="1400" dirty="0" smtClean="0"/>
              <a:t> 0    0    0    0    0    0    0    0    0    0    0    0    0    0    0    1</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98</a:t>
            </a:fld>
            <a:endParaRPr lang="en-US" smtClean="0"/>
          </a:p>
        </p:txBody>
      </p:sp>
      <p:sp>
        <p:nvSpPr>
          <p:cNvPr id="82948" name="Rectangle 2"/>
          <p:cNvSpPr>
            <a:spLocks noGrp="1" noChangeArrowheads="1"/>
          </p:cNvSpPr>
          <p:nvPr>
            <p:ph type="title"/>
          </p:nvPr>
        </p:nvSpPr>
        <p:spPr>
          <a:xfrm>
            <a:off x="609600" y="76200"/>
            <a:ext cx="7772400" cy="762000"/>
          </a:xfrm>
        </p:spPr>
        <p:txBody>
          <a:bodyPr/>
          <a:lstStyle/>
          <a:p>
            <a:r>
              <a:rPr lang="en-US" sz="3600" dirty="0" smtClean="0"/>
              <a:t>Correlation Matrix for </a:t>
            </a:r>
            <a:r>
              <a:rPr lang="en-US" sz="3600" dirty="0" err="1" smtClean="0">
                <a:latin typeface="Math1Mono"/>
              </a:rPr>
              <a:t>t</a:t>
            </a:r>
            <a:r>
              <a:rPr lang="en-US" sz="3600" dirty="0" err="1" smtClean="0"/>
              <a:t>f</a:t>
            </a:r>
            <a:endParaRPr lang="en-US" sz="3600" dirty="0" smtClean="0"/>
          </a:p>
        </p:txBody>
      </p:sp>
      <p:sp>
        <p:nvSpPr>
          <p:cNvPr id="82949" name="Rectangle 3"/>
          <p:cNvSpPr>
            <a:spLocks noGrp="1" noChangeArrowheads="1"/>
          </p:cNvSpPr>
          <p:nvPr>
            <p:ph type="body" idx="1"/>
          </p:nvPr>
        </p:nvSpPr>
        <p:spPr>
          <a:xfrm>
            <a:off x="304800" y="1219200"/>
            <a:ext cx="8610600" cy="4953000"/>
          </a:xfrm>
        </p:spPr>
        <p:txBody>
          <a:bodyPr/>
          <a:lstStyle/>
          <a:p>
            <a:pPr>
              <a:lnSpc>
                <a:spcPct val="90000"/>
              </a:lnSpc>
            </a:pPr>
            <a:r>
              <a:rPr lang="en-US" sz="1800" dirty="0" smtClean="0"/>
              <a:t>C</a:t>
            </a:r>
            <a:r>
              <a:rPr lang="en-US" sz="1800" baseline="30000" dirty="0" smtClean="0"/>
              <a:t>(</a:t>
            </a:r>
            <a:r>
              <a:rPr lang="en-US" sz="1800" baseline="30000" dirty="0" err="1" smtClean="0">
                <a:latin typeface="Math1Mono"/>
              </a:rPr>
              <a:t>t</a:t>
            </a:r>
            <a:r>
              <a:rPr lang="en-US" sz="1800" baseline="30000" dirty="0" err="1" smtClean="0">
                <a:latin typeface="Arial" pitchFamily="34" charset="0"/>
                <a:cs typeface="Arial" pitchFamily="34" charset="0"/>
              </a:rPr>
              <a:t>f</a:t>
            </a:r>
            <a:r>
              <a:rPr lang="en-US" sz="1800" baseline="30000" dirty="0" smtClean="0"/>
              <a:t>)</a:t>
            </a:r>
            <a:r>
              <a:rPr lang="en-US" sz="1800" dirty="0" smtClean="0"/>
              <a:t>=</a:t>
            </a:r>
          </a:p>
          <a:p>
            <a:pPr>
              <a:lnSpc>
                <a:spcPct val="90000"/>
              </a:lnSpc>
              <a:buNone/>
            </a:pPr>
            <a:r>
              <a:rPr lang="pt-BR" sz="1400" dirty="0" smtClean="0"/>
              <a:t>    1    0    0    0      0        0       0       0       0       0       0       0       0      0      0      0</a:t>
            </a:r>
          </a:p>
          <a:p>
            <a:pPr>
              <a:lnSpc>
                <a:spcPct val="90000"/>
              </a:lnSpc>
              <a:buNone/>
            </a:pPr>
            <a:r>
              <a:rPr lang="pt-BR" sz="1400" dirty="0" smtClean="0"/>
              <a:t>    0    0    0    0 F2(0) F2(1) F2(2) F2(3)     0       0       0       0       0      0      0      0</a:t>
            </a:r>
          </a:p>
          <a:p>
            <a:pPr>
              <a:lnSpc>
                <a:spcPct val="90000"/>
              </a:lnSpc>
              <a:buNone/>
            </a:pPr>
            <a:r>
              <a:rPr lang="pt-BR" sz="1400" dirty="0" smtClean="0"/>
              <a:t>    0    0    0    0      0        0       0       0   F1(0) F1(1) F1(2) F1(3)   0      0      0      0</a:t>
            </a:r>
          </a:p>
          <a:p>
            <a:pPr>
              <a:lnSpc>
                <a:spcPct val="90000"/>
              </a:lnSpc>
              <a:buNone/>
            </a:pPr>
            <a:r>
              <a:rPr lang="pt-BR" sz="1400" dirty="0" smtClean="0"/>
              <a:t>    0    0    0    0      0        0       0       0       0       0       0       0   H(0) H(1) H(2) H(3)</a:t>
            </a:r>
          </a:p>
          <a:p>
            <a:pPr>
              <a:lnSpc>
                <a:spcPct val="90000"/>
              </a:lnSpc>
              <a:buNone/>
            </a:pPr>
            <a:r>
              <a:rPr lang="pt-BR" sz="1400" dirty="0" smtClean="0"/>
              <a:t>    0    1    0    0      0        0       0       0       0       0       0       0       0      0      0      0</a:t>
            </a:r>
          </a:p>
          <a:p>
            <a:pPr>
              <a:lnSpc>
                <a:spcPct val="90000"/>
              </a:lnSpc>
              <a:buNone/>
            </a:pPr>
            <a:r>
              <a:rPr lang="pt-BR" sz="1400" dirty="0" smtClean="0"/>
              <a:t>    0    0    0    0 F2(1) F2(0) F2(3) F2(2)     0       0       0       0       0      0      0      0</a:t>
            </a:r>
          </a:p>
          <a:p>
            <a:pPr>
              <a:lnSpc>
                <a:spcPct val="90000"/>
              </a:lnSpc>
              <a:buNone/>
            </a:pPr>
            <a:r>
              <a:rPr lang="pt-BR" sz="1400" dirty="0" smtClean="0"/>
              <a:t>    0    0    0    0      0        0       0       0 F1(1) F1(0) F1(3) F1(2      0      0      0      0</a:t>
            </a:r>
          </a:p>
          <a:p>
            <a:pPr>
              <a:lnSpc>
                <a:spcPct val="90000"/>
              </a:lnSpc>
              <a:buNone/>
            </a:pPr>
            <a:r>
              <a:rPr lang="pt-BR" sz="1400" dirty="0" smtClean="0"/>
              <a:t>    0    0    0    0      0        0       0       0       0       0       0       0   H(1) H(0) H(3) H(2)</a:t>
            </a:r>
          </a:p>
          <a:p>
            <a:pPr>
              <a:lnSpc>
                <a:spcPct val="90000"/>
              </a:lnSpc>
              <a:buNone/>
            </a:pPr>
            <a:r>
              <a:rPr lang="pt-BR" sz="1400" dirty="0" smtClean="0"/>
              <a:t>    0    0    1    0      0        0       0       0       0       0       0       0       0      0      0      0</a:t>
            </a:r>
          </a:p>
          <a:p>
            <a:pPr>
              <a:lnSpc>
                <a:spcPct val="90000"/>
              </a:lnSpc>
              <a:buNone/>
            </a:pPr>
            <a:r>
              <a:rPr lang="pt-BR" sz="1400" dirty="0" smtClean="0"/>
              <a:t>    0    0    0    0 F2(2) F2(3) F2(0) F2(1)     0       0       0       0       0      0      0      0</a:t>
            </a:r>
          </a:p>
          <a:p>
            <a:pPr>
              <a:lnSpc>
                <a:spcPct val="90000"/>
              </a:lnSpc>
              <a:buNone/>
            </a:pPr>
            <a:r>
              <a:rPr lang="pt-BR" sz="1400" dirty="0" smtClean="0"/>
              <a:t>    0    0    0    0      0        0       0       0 F1(2) F1(3) F1(0) F1(2)     0      0      0      0</a:t>
            </a:r>
          </a:p>
          <a:p>
            <a:pPr>
              <a:lnSpc>
                <a:spcPct val="90000"/>
              </a:lnSpc>
              <a:buNone/>
            </a:pPr>
            <a:r>
              <a:rPr lang="pt-BR" sz="1400" dirty="0" smtClean="0"/>
              <a:t>    0    0    0    0      0        0       0       0       0       0       0       0   H(2)  H(3) H(0) H(2)</a:t>
            </a:r>
          </a:p>
          <a:p>
            <a:pPr>
              <a:lnSpc>
                <a:spcPct val="90000"/>
              </a:lnSpc>
              <a:buNone/>
            </a:pPr>
            <a:r>
              <a:rPr lang="pt-BR" sz="1400" dirty="0" smtClean="0"/>
              <a:t>    0    0    0    1      0        0       0       0       0       0       0       0       0      0      0      0</a:t>
            </a:r>
          </a:p>
          <a:p>
            <a:pPr>
              <a:lnSpc>
                <a:spcPct val="90000"/>
              </a:lnSpc>
              <a:buNone/>
            </a:pPr>
            <a:r>
              <a:rPr lang="pt-BR" sz="1400" dirty="0" smtClean="0"/>
              <a:t>    0    0    0    0 F2(3) F2(2) F2(1) F2(0)     0       0       0       0       0      0      0      0</a:t>
            </a:r>
          </a:p>
          <a:p>
            <a:pPr>
              <a:lnSpc>
                <a:spcPct val="90000"/>
              </a:lnSpc>
              <a:buNone/>
            </a:pPr>
            <a:r>
              <a:rPr lang="pt-BR" sz="1400" dirty="0" smtClean="0"/>
              <a:t>    0    0    0    0      0        0       0       0 F1(3) F1(2) F1(1) F1(0)     0      0      0      0</a:t>
            </a:r>
          </a:p>
          <a:p>
            <a:pPr>
              <a:lnSpc>
                <a:spcPct val="90000"/>
              </a:lnSpc>
              <a:buNone/>
            </a:pPr>
            <a:r>
              <a:rPr lang="pt-BR" sz="1400" dirty="0" smtClean="0"/>
              <a:t>    0    0    0    0      0        0       0       0       0       0       0       0   H(3) H(2) H(1)  H(0)</a:t>
            </a:r>
          </a:p>
          <a:p>
            <a:pPr lvl="1">
              <a:lnSpc>
                <a:spcPct val="90000"/>
              </a:lnSpc>
              <a:buNone/>
            </a:pPr>
            <a:endParaRPr lang="pt-BR" sz="14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99</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Correlation Matrix for </a:t>
            </a:r>
            <a:r>
              <a:rPr lang="en-US" sz="3600" dirty="0" smtClean="0">
                <a:latin typeface="Math1Mono"/>
              </a:rPr>
              <a:t>k</a:t>
            </a:r>
          </a:p>
        </p:txBody>
      </p:sp>
      <p:sp>
        <p:nvSpPr>
          <p:cNvPr id="82949" name="Rectangle 3"/>
          <p:cNvSpPr>
            <a:spLocks noGrp="1" noChangeArrowheads="1"/>
          </p:cNvSpPr>
          <p:nvPr>
            <p:ph type="body" idx="1"/>
          </p:nvPr>
        </p:nvSpPr>
        <p:spPr>
          <a:xfrm>
            <a:off x="457200" y="1066800"/>
            <a:ext cx="8458200" cy="4953000"/>
          </a:xfrm>
        </p:spPr>
        <p:txBody>
          <a:bodyPr/>
          <a:lstStyle/>
          <a:p>
            <a:pPr>
              <a:lnSpc>
                <a:spcPct val="90000"/>
              </a:lnSpc>
            </a:pPr>
            <a:r>
              <a:rPr lang="en-US" sz="1800" dirty="0" smtClean="0"/>
              <a:t>Define </a:t>
            </a:r>
            <a:r>
              <a:rPr lang="en-US" sz="1800" dirty="0" smtClean="0">
                <a:latin typeface="Math1Mono"/>
              </a:rPr>
              <a:t>k</a:t>
            </a:r>
            <a:r>
              <a:rPr lang="en-US" sz="1800" dirty="0" smtClean="0">
                <a:sym typeface="Wingdings" pitchFamily="2" charset="2"/>
              </a:rPr>
              <a:t>: (x</a:t>
            </a:r>
            <a:r>
              <a:rPr lang="en-US" sz="1800" baseline="-25000" dirty="0" smtClean="0">
                <a:sym typeface="Wingdings" pitchFamily="2" charset="2"/>
              </a:rPr>
              <a:t>1</a:t>
            </a:r>
            <a:r>
              <a:rPr lang="en-US" sz="1800" dirty="0" smtClean="0">
                <a:sym typeface="Wingdings" pitchFamily="2" charset="2"/>
              </a:rPr>
              <a:t>, x</a:t>
            </a:r>
            <a:r>
              <a:rPr lang="en-US" sz="1800" baseline="-25000" dirty="0" smtClean="0">
                <a:sym typeface="Wingdings" pitchFamily="2" charset="2"/>
              </a:rPr>
              <a:t>2</a:t>
            </a:r>
            <a:r>
              <a:rPr lang="en-US" sz="1800" dirty="0" smtClean="0">
                <a:sym typeface="Wingdings" pitchFamily="2" charset="2"/>
              </a:rPr>
              <a:t>, x</a:t>
            </a:r>
            <a:r>
              <a:rPr lang="en-US" sz="1800" baseline="-25000" dirty="0" smtClean="0">
                <a:sym typeface="Wingdings" pitchFamily="2" charset="2"/>
              </a:rPr>
              <a:t>3</a:t>
            </a:r>
            <a:r>
              <a:rPr lang="en-US" sz="1800" dirty="0" smtClean="0">
                <a:sym typeface="Wingdings" pitchFamily="2" charset="2"/>
              </a:rPr>
              <a:t>, x</a:t>
            </a:r>
            <a:r>
              <a:rPr lang="en-US" sz="1800" baseline="-25000" dirty="0" smtClean="0">
                <a:sym typeface="Wingdings" pitchFamily="2" charset="2"/>
              </a:rPr>
              <a:t>4</a:t>
            </a:r>
            <a:r>
              <a:rPr lang="en-US" sz="1800" dirty="0" smtClean="0">
                <a:sym typeface="Wingdings" pitchFamily="2" charset="2"/>
              </a:rPr>
              <a:t>)  (x</a:t>
            </a:r>
            <a:r>
              <a:rPr lang="en-US" sz="1800" baseline="-25000" dirty="0" smtClean="0">
                <a:sym typeface="Wingdings" pitchFamily="2" charset="2"/>
              </a:rPr>
              <a:t>1</a:t>
            </a:r>
            <a:r>
              <a:rPr lang="en-US" sz="1800" dirty="0" smtClean="0">
                <a:sym typeface="Wingdings" pitchFamily="2" charset="2"/>
              </a:rPr>
              <a:t>, x</a:t>
            </a:r>
            <a:r>
              <a:rPr lang="en-US" sz="1800" baseline="-25000" dirty="0" smtClean="0">
                <a:sym typeface="Wingdings" pitchFamily="2" charset="2"/>
              </a:rPr>
              <a:t>2</a:t>
            </a:r>
            <a:r>
              <a:rPr lang="en-US" sz="1800" dirty="0" smtClean="0">
                <a:sym typeface="Wingdings" pitchFamily="2" charset="2"/>
              </a:rPr>
              <a:t>, x</a:t>
            </a:r>
            <a:r>
              <a:rPr lang="en-US" sz="1800" baseline="-25000" dirty="0" smtClean="0">
                <a:sym typeface="Wingdings" pitchFamily="2" charset="2"/>
              </a:rPr>
              <a:t>3</a:t>
            </a:r>
            <a:r>
              <a:rPr lang="en-US" sz="1800" dirty="0" smtClean="0">
                <a:sym typeface="Wingdings" pitchFamily="2" charset="2"/>
              </a:rPr>
              <a:t>+k</a:t>
            </a:r>
            <a:r>
              <a:rPr lang="en-US" sz="1800" baseline="-25000" dirty="0" smtClean="0">
                <a:sym typeface="Wingdings" pitchFamily="2" charset="2"/>
              </a:rPr>
              <a:t>1</a:t>
            </a:r>
            <a:r>
              <a:rPr lang="en-US" sz="1800" dirty="0" smtClean="0">
                <a:sym typeface="Wingdings" pitchFamily="2" charset="2"/>
              </a:rPr>
              <a:t>, x</a:t>
            </a:r>
            <a:r>
              <a:rPr lang="en-US" sz="1800" baseline="-25000" dirty="0" smtClean="0">
                <a:sym typeface="Wingdings" pitchFamily="2" charset="2"/>
              </a:rPr>
              <a:t>4</a:t>
            </a:r>
            <a:r>
              <a:rPr lang="en-US" sz="1800" dirty="0" smtClean="0">
                <a:sym typeface="Wingdings" pitchFamily="2" charset="2"/>
              </a:rPr>
              <a:t>+k</a:t>
            </a:r>
            <a:r>
              <a:rPr lang="en-US" sz="1800" baseline="-25000" dirty="0" smtClean="0">
                <a:sym typeface="Wingdings" pitchFamily="2" charset="2"/>
              </a:rPr>
              <a:t>2</a:t>
            </a:r>
            <a:r>
              <a:rPr lang="en-US" sz="1800" dirty="0" smtClean="0">
                <a:sym typeface="Wingdings" pitchFamily="2" charset="2"/>
              </a:rPr>
              <a:t>) .</a:t>
            </a:r>
            <a:endParaRPr lang="en-US" sz="1800" dirty="0" smtClean="0"/>
          </a:p>
          <a:p>
            <a:pPr>
              <a:lnSpc>
                <a:spcPct val="90000"/>
              </a:lnSpc>
            </a:pPr>
            <a:r>
              <a:rPr lang="en-US" sz="1800" dirty="0" smtClean="0"/>
              <a:t>C</a:t>
            </a:r>
            <a:r>
              <a:rPr lang="en-US" sz="1800" baseline="30000" dirty="0" smtClean="0"/>
              <a:t>(</a:t>
            </a:r>
            <a:r>
              <a:rPr lang="en-US" sz="1800" baseline="30000" dirty="0" smtClean="0">
                <a:latin typeface="Math1Mono"/>
              </a:rPr>
              <a:t>k</a:t>
            </a:r>
            <a:r>
              <a:rPr lang="en-US" sz="1800" baseline="30000" dirty="0" smtClean="0"/>
              <a:t>)</a:t>
            </a:r>
            <a:r>
              <a:rPr lang="en-US" sz="1800" dirty="0" smtClean="0"/>
              <a:t>=</a:t>
            </a:r>
          </a:p>
          <a:p>
            <a:pPr marL="400050">
              <a:lnSpc>
                <a:spcPct val="90000"/>
              </a:lnSpc>
              <a:buNone/>
            </a:pPr>
            <a:r>
              <a:rPr lang="pt-BR" sz="1400" dirty="0" smtClean="0">
                <a:latin typeface="Courier New" pitchFamily="49" charset="0"/>
                <a:cs typeface="Courier New" pitchFamily="49" charset="0"/>
              </a:rPr>
              <a:t>1   0    0   0     0   0    0   0     0   0    0   0     0   0   0   0</a:t>
            </a:r>
          </a:p>
          <a:p>
            <a:pPr marL="400050">
              <a:lnSpc>
                <a:spcPct val="90000"/>
              </a:lnSpc>
              <a:buNone/>
            </a:pPr>
            <a:r>
              <a:rPr lang="pt-BR" sz="1400" dirty="0" smtClean="0">
                <a:latin typeface="Courier New" pitchFamily="49" charset="0"/>
                <a:cs typeface="Courier New" pitchFamily="49" charset="0"/>
              </a:rPr>
              <a:t>0 (-1</a:t>
            </a:r>
            <a:r>
              <a:rPr lang="pt-BR" sz="1400" baseline="30000" dirty="0" smtClean="0">
                <a:latin typeface="Courier New" pitchFamily="49" charset="0"/>
                <a:cs typeface="Courier New" pitchFamily="49" charset="0"/>
              </a:rPr>
              <a:t>)k2</a:t>
            </a:r>
            <a:r>
              <a:rPr lang="pt-BR" sz="1400" dirty="0" smtClean="0">
                <a:latin typeface="Courier New" pitchFamily="49" charset="0"/>
                <a:cs typeface="Courier New" pitchFamily="49" charset="0"/>
              </a:rPr>
              <a:t>  0   0     0   0    0   0     0   0    0   0     0   0   0   0</a:t>
            </a:r>
          </a:p>
          <a:p>
            <a:pPr marL="400050">
              <a:lnSpc>
                <a:spcPct val="90000"/>
              </a:lnSpc>
              <a:buNone/>
            </a:pPr>
            <a:r>
              <a:rPr lang="pt-BR" sz="1400" dirty="0" smtClean="0">
                <a:latin typeface="Courier New" pitchFamily="49" charset="0"/>
                <a:cs typeface="Courier New" pitchFamily="49" charset="0"/>
              </a:rPr>
              <a:t>0   0  (-1</a:t>
            </a:r>
            <a:r>
              <a:rPr lang="pt-BR" sz="1400" baseline="30000" dirty="0" smtClean="0">
                <a:latin typeface="Courier New" pitchFamily="49" charset="0"/>
                <a:cs typeface="Courier New" pitchFamily="49" charset="0"/>
              </a:rPr>
              <a:t>)k1 </a:t>
            </a:r>
            <a:r>
              <a:rPr lang="pt-BR" sz="1400" dirty="0" smtClean="0">
                <a:latin typeface="Courier New" pitchFamily="49" charset="0"/>
                <a:cs typeface="Courier New" pitchFamily="49" charset="0"/>
              </a:rPr>
              <a:t>0     0   0    0   0     0   0    0   0     0   0   0   0</a:t>
            </a:r>
          </a:p>
          <a:p>
            <a:pPr marL="400050">
              <a:lnSpc>
                <a:spcPct val="90000"/>
              </a:lnSpc>
              <a:buNone/>
            </a:pPr>
            <a:r>
              <a:rPr lang="pt-BR" sz="1400" dirty="0" smtClean="0">
                <a:latin typeface="Courier New" pitchFamily="49" charset="0"/>
                <a:cs typeface="Courier New" pitchFamily="49" charset="0"/>
              </a:rPr>
              <a:t>0   0    0 (-1</a:t>
            </a:r>
            <a:r>
              <a:rPr lang="pt-BR" sz="1400" baseline="30000" dirty="0" smtClean="0">
                <a:latin typeface="Courier New" pitchFamily="49" charset="0"/>
                <a:cs typeface="Courier New" pitchFamily="49" charset="0"/>
              </a:rPr>
              <a:t>)k1+k2</a:t>
            </a:r>
            <a:r>
              <a:rPr lang="pt-BR" sz="1400" dirty="0" smtClean="0">
                <a:latin typeface="Courier New" pitchFamily="49" charset="0"/>
                <a:cs typeface="Courier New" pitchFamily="49" charset="0"/>
              </a:rPr>
              <a:t> 0   0    0   0     0   0    0   0     0   0   0   0</a:t>
            </a:r>
          </a:p>
          <a:p>
            <a:pPr marL="400050">
              <a:lnSpc>
                <a:spcPct val="90000"/>
              </a:lnSpc>
              <a:buNone/>
            </a:pPr>
            <a:r>
              <a:rPr lang="pt-BR" sz="1400" dirty="0" smtClean="0">
                <a:latin typeface="Courier New" pitchFamily="49" charset="0"/>
                <a:cs typeface="Courier New" pitchFamily="49" charset="0"/>
              </a:rPr>
              <a:t>0   0    0   0     1   0    0   0     0   0    0   0     0   0   0   0    </a:t>
            </a:r>
          </a:p>
          <a:p>
            <a:pPr marL="400050">
              <a:lnSpc>
                <a:spcPct val="90000"/>
              </a:lnSpc>
              <a:buNone/>
            </a:pPr>
            <a:r>
              <a:rPr lang="pt-BR" sz="1400" dirty="0" smtClean="0">
                <a:latin typeface="Courier New" pitchFamily="49" charset="0"/>
                <a:cs typeface="Courier New" pitchFamily="49" charset="0"/>
              </a:rPr>
              <a:t>0   0    0   0     0 (-1</a:t>
            </a:r>
            <a:r>
              <a:rPr lang="pt-BR" sz="1400" baseline="30000" dirty="0" smtClean="0">
                <a:latin typeface="Courier New" pitchFamily="49" charset="0"/>
                <a:cs typeface="Courier New" pitchFamily="49" charset="0"/>
              </a:rPr>
              <a:t>)k2</a:t>
            </a:r>
            <a:r>
              <a:rPr lang="pt-BR" sz="1400" dirty="0" smtClean="0">
                <a:latin typeface="Courier New" pitchFamily="49" charset="0"/>
                <a:cs typeface="Courier New" pitchFamily="49" charset="0"/>
              </a:rPr>
              <a:t>  0   0     0   0    0   0     0   0   0   0</a:t>
            </a:r>
          </a:p>
          <a:p>
            <a:pPr marL="400050">
              <a:lnSpc>
                <a:spcPct val="90000"/>
              </a:lnSpc>
              <a:buNone/>
            </a:pPr>
            <a:r>
              <a:rPr lang="pt-BR" sz="1400" dirty="0" smtClean="0">
                <a:latin typeface="Courier New" pitchFamily="49" charset="0"/>
                <a:cs typeface="Courier New" pitchFamily="49" charset="0"/>
              </a:rPr>
              <a:t>0   0    0   0     0   0  (-1</a:t>
            </a:r>
            <a:r>
              <a:rPr lang="pt-BR" sz="1400" baseline="30000" dirty="0" smtClean="0">
                <a:latin typeface="Courier New" pitchFamily="49" charset="0"/>
                <a:cs typeface="Courier New" pitchFamily="49" charset="0"/>
              </a:rPr>
              <a:t>)k1 </a:t>
            </a:r>
            <a:r>
              <a:rPr lang="pt-BR" sz="1400" dirty="0" smtClean="0">
                <a:latin typeface="Courier New" pitchFamily="49" charset="0"/>
                <a:cs typeface="Courier New" pitchFamily="49" charset="0"/>
              </a:rPr>
              <a:t>0     0   0    0   0     0   0   0   0</a:t>
            </a:r>
          </a:p>
          <a:p>
            <a:pPr marL="400050">
              <a:lnSpc>
                <a:spcPct val="90000"/>
              </a:lnSpc>
              <a:buNone/>
            </a:pPr>
            <a:r>
              <a:rPr lang="pt-BR" sz="1400" dirty="0" smtClean="0">
                <a:latin typeface="Courier New" pitchFamily="49" charset="0"/>
                <a:cs typeface="Courier New" pitchFamily="49" charset="0"/>
              </a:rPr>
              <a:t>0   0    0   0     0   0    0 (-1</a:t>
            </a:r>
            <a:r>
              <a:rPr lang="pt-BR" sz="1400" baseline="30000" dirty="0" smtClean="0">
                <a:latin typeface="Courier New" pitchFamily="49" charset="0"/>
                <a:cs typeface="Courier New" pitchFamily="49" charset="0"/>
              </a:rPr>
              <a:t>)k1+k2</a:t>
            </a:r>
            <a:r>
              <a:rPr lang="pt-BR" sz="1400" dirty="0" smtClean="0">
                <a:latin typeface="Courier New" pitchFamily="49" charset="0"/>
                <a:cs typeface="Courier New" pitchFamily="49" charset="0"/>
              </a:rPr>
              <a:t> 0   0    0   0     0   0   0   0</a:t>
            </a:r>
          </a:p>
          <a:p>
            <a:pPr marL="400050">
              <a:lnSpc>
                <a:spcPct val="90000"/>
              </a:lnSpc>
              <a:buNone/>
            </a:pPr>
            <a:r>
              <a:rPr lang="pt-BR" sz="1400" dirty="0" smtClean="0">
                <a:latin typeface="Courier New" pitchFamily="49" charset="0"/>
                <a:cs typeface="Courier New" pitchFamily="49" charset="0"/>
              </a:rPr>
              <a:t>0   0    0   0     0   0    0   0     1   0    0   0     0   0   0   0</a:t>
            </a:r>
          </a:p>
          <a:p>
            <a:pPr marL="400050">
              <a:lnSpc>
                <a:spcPct val="90000"/>
              </a:lnSpc>
              <a:buNone/>
            </a:pPr>
            <a:r>
              <a:rPr lang="pt-BR" sz="1400" dirty="0" smtClean="0">
                <a:latin typeface="Courier New" pitchFamily="49" charset="0"/>
                <a:cs typeface="Courier New" pitchFamily="49" charset="0"/>
              </a:rPr>
              <a:t>0   0    0   0     0   0    0   0     0 (-1</a:t>
            </a:r>
            <a:r>
              <a:rPr lang="pt-BR" sz="1400" baseline="30000" dirty="0" smtClean="0">
                <a:latin typeface="Courier New" pitchFamily="49" charset="0"/>
                <a:cs typeface="Courier New" pitchFamily="49" charset="0"/>
              </a:rPr>
              <a:t>)k2</a:t>
            </a:r>
            <a:r>
              <a:rPr lang="pt-BR" sz="1400" dirty="0" smtClean="0">
                <a:latin typeface="Courier New" pitchFamily="49" charset="0"/>
                <a:cs typeface="Courier New" pitchFamily="49" charset="0"/>
              </a:rPr>
              <a:t>  0   0     0   0   0   0</a:t>
            </a:r>
          </a:p>
          <a:p>
            <a:pPr marL="400050">
              <a:lnSpc>
                <a:spcPct val="90000"/>
              </a:lnSpc>
              <a:buNone/>
            </a:pPr>
            <a:r>
              <a:rPr lang="pt-BR" sz="1400" dirty="0" smtClean="0">
                <a:latin typeface="Courier New" pitchFamily="49" charset="0"/>
                <a:cs typeface="Courier New" pitchFamily="49" charset="0"/>
              </a:rPr>
              <a:t>0   0    0   0     0   0    0   0     0   0  (-1</a:t>
            </a:r>
            <a:r>
              <a:rPr lang="pt-BR" sz="1400" baseline="30000" dirty="0" smtClean="0">
                <a:latin typeface="Courier New" pitchFamily="49" charset="0"/>
                <a:cs typeface="Courier New" pitchFamily="49" charset="0"/>
              </a:rPr>
              <a:t>)k1 </a:t>
            </a:r>
            <a:r>
              <a:rPr lang="pt-BR" sz="1400" dirty="0" smtClean="0">
                <a:latin typeface="Courier New" pitchFamily="49" charset="0"/>
                <a:cs typeface="Courier New" pitchFamily="49" charset="0"/>
              </a:rPr>
              <a:t>0     0   0   0   0</a:t>
            </a:r>
          </a:p>
          <a:p>
            <a:pPr marL="400050">
              <a:lnSpc>
                <a:spcPct val="90000"/>
              </a:lnSpc>
              <a:buNone/>
            </a:pPr>
            <a:r>
              <a:rPr lang="pt-BR" sz="1400" dirty="0" smtClean="0">
                <a:latin typeface="Courier New" pitchFamily="49" charset="0"/>
                <a:cs typeface="Courier New" pitchFamily="49" charset="0"/>
              </a:rPr>
              <a:t>0   0    0   0     0   0    0   0     0   0    0 (-1</a:t>
            </a:r>
            <a:r>
              <a:rPr lang="pt-BR" sz="1400" baseline="30000" dirty="0" smtClean="0">
                <a:latin typeface="Courier New" pitchFamily="49" charset="0"/>
                <a:cs typeface="Courier New" pitchFamily="49" charset="0"/>
              </a:rPr>
              <a:t>)k1+k2</a:t>
            </a:r>
            <a:r>
              <a:rPr lang="pt-BR" sz="1400" dirty="0" smtClean="0">
                <a:latin typeface="Courier New" pitchFamily="49" charset="0"/>
                <a:cs typeface="Courier New" pitchFamily="49" charset="0"/>
              </a:rPr>
              <a:t> 0   0   0   0 </a:t>
            </a:r>
          </a:p>
          <a:p>
            <a:pPr marL="400050">
              <a:lnSpc>
                <a:spcPct val="90000"/>
              </a:lnSpc>
              <a:buNone/>
            </a:pPr>
            <a:r>
              <a:rPr lang="pt-BR" sz="1400" dirty="0" smtClean="0">
                <a:latin typeface="Courier New" pitchFamily="49" charset="0"/>
                <a:cs typeface="Courier New" pitchFamily="49" charset="0"/>
              </a:rPr>
              <a:t>0   0    0   0     0   0    0   0     0   0    0   0     1   0   0   0</a:t>
            </a:r>
          </a:p>
          <a:p>
            <a:pPr marL="400050">
              <a:lnSpc>
                <a:spcPct val="90000"/>
              </a:lnSpc>
              <a:buNone/>
            </a:pPr>
            <a:r>
              <a:rPr lang="pt-BR" sz="1400" dirty="0" smtClean="0">
                <a:latin typeface="Courier New" pitchFamily="49" charset="0"/>
                <a:cs typeface="Courier New" pitchFamily="49" charset="0"/>
              </a:rPr>
              <a:t>0   0    0   0     0   0    0   0     0   0    0   0     0 (-1</a:t>
            </a:r>
            <a:r>
              <a:rPr lang="pt-BR" sz="1400" baseline="30000" dirty="0" smtClean="0">
                <a:latin typeface="Courier New" pitchFamily="49" charset="0"/>
                <a:cs typeface="Courier New" pitchFamily="49" charset="0"/>
              </a:rPr>
              <a:t>)k2</a:t>
            </a:r>
            <a:r>
              <a:rPr lang="pt-BR" sz="1400" dirty="0" smtClean="0">
                <a:latin typeface="Courier New" pitchFamily="49" charset="0"/>
                <a:cs typeface="Courier New" pitchFamily="49" charset="0"/>
              </a:rPr>
              <a:t> 0   0</a:t>
            </a:r>
          </a:p>
          <a:p>
            <a:pPr marL="400050">
              <a:lnSpc>
                <a:spcPct val="90000"/>
              </a:lnSpc>
              <a:buNone/>
            </a:pPr>
            <a:r>
              <a:rPr lang="pt-BR" sz="1400" dirty="0" smtClean="0">
                <a:latin typeface="Courier New" pitchFamily="49" charset="0"/>
                <a:cs typeface="Courier New" pitchFamily="49" charset="0"/>
              </a:rPr>
              <a:t>0   0    0   0     0   0    0   0     0   0    0   0     0   0 (-1</a:t>
            </a:r>
            <a:r>
              <a:rPr lang="pt-BR" sz="1400" baseline="30000" dirty="0" smtClean="0">
                <a:latin typeface="Courier New" pitchFamily="49" charset="0"/>
                <a:cs typeface="Courier New" pitchFamily="49" charset="0"/>
              </a:rPr>
              <a:t>)k1 </a:t>
            </a:r>
            <a:r>
              <a:rPr lang="pt-BR" sz="1400" dirty="0" smtClean="0">
                <a:latin typeface="Courier New" pitchFamily="49" charset="0"/>
                <a:cs typeface="Courier New" pitchFamily="49" charset="0"/>
              </a:rPr>
              <a:t>0</a:t>
            </a:r>
          </a:p>
          <a:p>
            <a:pPr marL="400050">
              <a:lnSpc>
                <a:spcPct val="90000"/>
              </a:lnSpc>
              <a:buNone/>
            </a:pPr>
            <a:r>
              <a:rPr lang="pt-BR" sz="1400" dirty="0" smtClean="0">
                <a:latin typeface="Courier New" pitchFamily="49" charset="0"/>
                <a:cs typeface="Courier New" pitchFamily="49" charset="0"/>
              </a:rPr>
              <a:t>0   0    0   0     0   0    0   0     0   0    0   0     0   0   0 (-1</a:t>
            </a:r>
            <a:r>
              <a:rPr lang="pt-BR" sz="1400" baseline="30000" dirty="0" smtClean="0">
                <a:latin typeface="Courier New" pitchFamily="49" charset="0"/>
                <a:cs typeface="Courier New" pitchFamily="49" charset="0"/>
              </a:rPr>
              <a:t>)k1+k2</a:t>
            </a:r>
            <a:endParaRPr lang="pt-BR" sz="1400" dirty="0" smtClean="0">
              <a:latin typeface="Courier New" pitchFamily="49" charset="0"/>
              <a:cs typeface="Courier New" pitchFamily="49" charset="0"/>
            </a:endParaRPr>
          </a:p>
          <a:p>
            <a:pPr marL="800100" lvl="1" indent="-342900">
              <a:lnSpc>
                <a:spcPct val="90000"/>
              </a:lnSpc>
              <a:buNone/>
            </a:pPr>
            <a:endParaRPr lang="pt-BR" sz="1600" dirty="0" smtClean="0"/>
          </a:p>
          <a:p>
            <a:pPr marL="800100" lvl="1" indent="-342900">
              <a:lnSpc>
                <a:spcPct val="90000"/>
              </a:lnSpc>
              <a:buNone/>
            </a:pPr>
            <a:endParaRPr lang="pt-BR" sz="1600" dirty="0" smtClean="0"/>
          </a:p>
          <a:p>
            <a:pPr marL="800100" lvl="1" indent="-342900">
              <a:lnSpc>
                <a:spcPct val="90000"/>
              </a:lnSpc>
              <a:buNone/>
            </a:pPr>
            <a:endParaRPr lang="pt-BR" sz="1600" dirty="0" smtClean="0"/>
          </a:p>
          <a:p>
            <a:pPr marL="800100" lvl="1" indent="-342900">
              <a:lnSpc>
                <a:spcPct val="90000"/>
              </a:lnSpc>
              <a:buNone/>
            </a:pPr>
            <a:endParaRPr lang="pt-BR" sz="16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20101222</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72446</TotalTime>
  <Words>17366</Words>
  <Application>Microsoft Macintosh PowerPoint</Application>
  <PresentationFormat>On-screen Show (4:3)</PresentationFormat>
  <Paragraphs>2260</Paragraphs>
  <Slides>168</Slides>
  <Notes>65</Notes>
  <HiddenSlides>0</HiddenSlides>
  <MMClips>0</MMClips>
  <ScaleCrop>false</ScaleCrop>
  <HeadingPairs>
    <vt:vector size="8" baseType="variant">
      <vt:variant>
        <vt:lpstr>Fonts Used</vt:lpstr>
      </vt:variant>
      <vt:variant>
        <vt:i4>19</vt:i4>
      </vt:variant>
      <vt:variant>
        <vt:lpstr>Theme</vt:lpstr>
      </vt:variant>
      <vt:variant>
        <vt:i4>1</vt:i4>
      </vt:variant>
      <vt:variant>
        <vt:lpstr>Embedded OLE Servers</vt:lpstr>
      </vt:variant>
      <vt:variant>
        <vt:i4>1</vt:i4>
      </vt:variant>
      <vt:variant>
        <vt:lpstr>Slide Titles</vt:lpstr>
      </vt:variant>
      <vt:variant>
        <vt:i4>168</vt:i4>
      </vt:variant>
    </vt:vector>
  </HeadingPairs>
  <TitlesOfParts>
    <vt:vector size="189" baseType="lpstr">
      <vt:lpstr>Arial Unicode MS</vt:lpstr>
      <vt:lpstr>Calibri</vt:lpstr>
      <vt:lpstr>Comic Sans MS</vt:lpstr>
      <vt:lpstr>Courier</vt:lpstr>
      <vt:lpstr>Courier New</vt:lpstr>
      <vt:lpstr>Gulim</vt:lpstr>
      <vt:lpstr>Lucida Calligraphy</vt:lpstr>
      <vt:lpstr>Lucida Handwriting</vt:lpstr>
      <vt:lpstr>Math1</vt:lpstr>
      <vt:lpstr>Math1Mono</vt:lpstr>
      <vt:lpstr>Math3</vt:lpstr>
      <vt:lpstr>Monotype Sorts</vt:lpstr>
      <vt:lpstr>PMingLiU</vt:lpstr>
      <vt:lpstr>Symbol</vt:lpstr>
      <vt:lpstr>Times New Roman</vt:lpstr>
      <vt:lpstr>Times-Roman</vt:lpstr>
      <vt:lpstr>Wingdings</vt:lpstr>
      <vt:lpstr>Wingdings 2</vt:lpstr>
      <vt:lpstr>Arial</vt:lpstr>
      <vt:lpstr>Contemporary</vt:lpstr>
      <vt:lpstr>Equation</vt:lpstr>
      <vt:lpstr>PowerPoint Presentation</vt:lpstr>
      <vt:lpstr>Algebraic Attacks</vt:lpstr>
      <vt:lpstr>General System of Quadratic Equations</vt:lpstr>
      <vt:lpstr>Techniques for solving equations</vt:lpstr>
      <vt:lpstr>Resultants and results involving them</vt:lpstr>
      <vt:lpstr>Proof of basic formula</vt:lpstr>
      <vt:lpstr>Example</vt:lpstr>
      <vt:lpstr>Division Algorithm for many variables</vt:lpstr>
      <vt:lpstr>Division Algorithm for many variables</vt:lpstr>
      <vt:lpstr>Division Algorithm</vt:lpstr>
      <vt:lpstr>Grobner</vt:lpstr>
      <vt:lpstr>Buchberger</vt:lpstr>
      <vt:lpstr>Polynomial Problems</vt:lpstr>
      <vt:lpstr>Elimination Ideals</vt:lpstr>
      <vt:lpstr>Example Grobner and elimination ideal</vt:lpstr>
      <vt:lpstr>Grobner Examples</vt:lpstr>
      <vt:lpstr>Solving SolveAlgebraic(K,D,m,n)</vt:lpstr>
      <vt:lpstr>SAT and equation solving</vt:lpstr>
      <vt:lpstr>SAT equation solving example</vt:lpstr>
      <vt:lpstr>Review: Solving Linear Equations</vt:lpstr>
      <vt:lpstr>Idea: Linearization of Quadratics</vt:lpstr>
      <vt:lpstr>Adding Equations by Relinearization</vt:lpstr>
      <vt:lpstr>“Toy” Example</vt:lpstr>
      <vt:lpstr>Relinearization Procedure</vt:lpstr>
      <vt:lpstr>XL</vt:lpstr>
      <vt:lpstr>XL Algorithm</vt:lpstr>
      <vt:lpstr>XL</vt:lpstr>
      <vt:lpstr>Matrix of Coefficients</vt:lpstr>
      <vt:lpstr>Gaussian Elimination</vt:lpstr>
      <vt:lpstr>XL at Degree D</vt:lpstr>
      <vt:lpstr>Time Complexity of XL</vt:lpstr>
      <vt:lpstr>Algebraic description of AES</vt:lpstr>
      <vt:lpstr>Resulting algebraic description of AES</vt:lpstr>
      <vt:lpstr>XL and AES from [CP]</vt:lpstr>
      <vt:lpstr>Typical problem of algebraic cryptanalysis </vt:lpstr>
      <vt:lpstr>The only easily solvable cases of simultaneous algebraic equations</vt:lpstr>
      <vt:lpstr>Characteristics of cryptographically defined polynomials</vt:lpstr>
      <vt:lpstr>Cryptographic scheme as “black box”</vt:lpstr>
      <vt:lpstr>The cube attack (Dinur&amp;Shamir)</vt:lpstr>
      <vt:lpstr>LFSR scheme</vt:lpstr>
      <vt:lpstr>The initial loading of the LFSR</vt:lpstr>
      <vt:lpstr>Further description</vt:lpstr>
      <vt:lpstr>Key exploited algebraic feature: low degree representations</vt:lpstr>
      <vt:lpstr>Two stage attack</vt:lpstr>
      <vt:lpstr>Small example of cube attack</vt:lpstr>
      <vt:lpstr>Why did the nonlinear terms in the sum?</vt:lpstr>
      <vt:lpstr>The superpoly of a term t in P</vt:lpstr>
      <vt:lpstr>Main observation on the superpoly</vt:lpstr>
      <vt:lpstr>Applying this to low degree “black box”</vt:lpstr>
      <vt:lpstr>Applying the cube attack to our full stream cipher example</vt:lpstr>
      <vt:lpstr>Preprocessing Stage</vt:lpstr>
      <vt:lpstr>When does attack succeed?</vt:lpstr>
      <vt:lpstr>End</vt:lpstr>
      <vt:lpstr>PowerPoint Presentation</vt:lpstr>
      <vt:lpstr>Cryptanalytic Motivation</vt:lpstr>
      <vt:lpstr>The Real World</vt:lpstr>
      <vt:lpstr>Boolean Functions are different from real functions</vt:lpstr>
      <vt:lpstr>But wait…</vt:lpstr>
      <vt:lpstr>Simple examples of functional analysis</vt:lpstr>
      <vt:lpstr>Related Cryptosystems</vt:lpstr>
      <vt:lpstr>Balance</vt:lpstr>
      <vt:lpstr>Boolean Functions and polynomials</vt:lpstr>
      <vt:lpstr>Correlation coefficients</vt:lpstr>
      <vt:lpstr>Boolean Functions in Real Space</vt:lpstr>
      <vt:lpstr>Walsh transforms and correlation</vt:lpstr>
      <vt:lpstr>Walsh transforms:  examples</vt:lpstr>
      <vt:lpstr>Walsh Transformations</vt:lpstr>
      <vt:lpstr>Walsh transforms of compositions</vt:lpstr>
      <vt:lpstr>Walsh transforms of compositions</vt:lpstr>
      <vt:lpstr>Fast Hadamard Transform</vt:lpstr>
      <vt:lpstr>Properties of component functions</vt:lpstr>
      <vt:lpstr>Correlation matrices</vt:lpstr>
      <vt:lpstr>A correspondence </vt:lpstr>
      <vt:lpstr>Composition of Correlation Matrices</vt:lpstr>
      <vt:lpstr>Invertible Boolean Transformations</vt:lpstr>
      <vt:lpstr>Correlation matrices for standard functions</vt:lpstr>
      <vt:lpstr>Correlation Matrix for Transposition</vt:lpstr>
      <vt:lpstr>Example Correlation Matrix for s</vt:lpstr>
      <vt:lpstr>Example Correlation Matrix for s</vt:lpstr>
      <vt:lpstr>Example Correlation Matrix for s</vt:lpstr>
      <vt:lpstr>Example Correlation Matrix for s</vt:lpstr>
      <vt:lpstr>Example Correlation Matrix for s</vt:lpstr>
      <vt:lpstr>Multiplying Correlations Matrices</vt:lpstr>
      <vt:lpstr>Correlation matrix for invertible transformations</vt:lpstr>
      <vt:lpstr>Possible Spectrums</vt:lpstr>
      <vt:lpstr>Constructing Boolean Transformations</vt:lpstr>
      <vt:lpstr>More properties of correlation entries</vt:lpstr>
      <vt:lpstr>Relationships among invertible transformation components</vt:lpstr>
      <vt:lpstr>Classifying boolean functions</vt:lpstr>
      <vt:lpstr>Bent Functions</vt:lpstr>
      <vt:lpstr>How many Boolean Matrices are invertible</vt:lpstr>
      <vt:lpstr>Orthogonal Transformations</vt:lpstr>
      <vt:lpstr>Feistel transformations</vt:lpstr>
      <vt:lpstr>Calculating correlation for DES</vt:lpstr>
      <vt:lpstr>Calculating correlation for DES</vt:lpstr>
      <vt:lpstr>Correlation Matrix for …</vt:lpstr>
      <vt:lpstr>Correlation Matrix for Swap</vt:lpstr>
      <vt:lpstr>Correlation Matrix for tf</vt:lpstr>
      <vt:lpstr>Correlation Matrix for k</vt:lpstr>
      <vt:lpstr>Correlation Matrix for tfk</vt:lpstr>
      <vt:lpstr>Linear trails</vt:lpstr>
      <vt:lpstr>Long Range correlation</vt:lpstr>
      <vt:lpstr>Key Schedule and Correlation</vt:lpstr>
      <vt:lpstr>Take home on linear propagation</vt:lpstr>
      <vt:lpstr>Differentials</vt:lpstr>
      <vt:lpstr>Differential trails</vt:lpstr>
      <vt:lpstr>Take home on differential propagation</vt:lpstr>
      <vt:lpstr>Rijndael Design Principles - motivation</vt:lpstr>
      <vt:lpstr>Rijndael Design Principles - continued</vt:lpstr>
      <vt:lpstr>Rijndael Design Principles</vt:lpstr>
      <vt:lpstr>Amplitudes </vt:lpstr>
      <vt:lpstr>Branching and wide trails</vt:lpstr>
      <vt:lpstr>Rijndael local safety results</vt:lpstr>
      <vt:lpstr>Rijndael diffusion safety results</vt:lpstr>
      <vt:lpstr>End</vt:lpstr>
      <vt:lpstr>Some example functions</vt:lpstr>
      <vt:lpstr>Ideas to study</vt:lpstr>
      <vt:lpstr>Correlations and AES</vt:lpstr>
      <vt:lpstr>Correlations and AES</vt:lpstr>
      <vt:lpstr>The Trace</vt:lpstr>
      <vt:lpstr>Distance between functions</vt:lpstr>
      <vt:lpstr>PowerPoint Presentation</vt:lpstr>
      <vt:lpstr>Akelarre Block Cipher</vt:lpstr>
      <vt:lpstr>Akelarre</vt:lpstr>
      <vt:lpstr>Key Schedule</vt:lpstr>
      <vt:lpstr>Subkeys</vt:lpstr>
      <vt:lpstr>Akelarre Round</vt:lpstr>
      <vt:lpstr>AR Structure</vt:lpstr>
      <vt:lpstr>Akelarre</vt:lpstr>
      <vt:lpstr>Akelarre Attack</vt:lpstr>
      <vt:lpstr>Akalarre Attack</vt:lpstr>
      <vt:lpstr>Akelarre Attack</vt:lpstr>
      <vt:lpstr>RC4 Initialization</vt:lpstr>
      <vt:lpstr>RC4 Keystream</vt:lpstr>
      <vt:lpstr>WEP Key</vt:lpstr>
      <vt:lpstr>Initialization Vector “Issue”</vt:lpstr>
      <vt:lpstr>WEP Cryptanalytic Attack</vt:lpstr>
      <vt:lpstr>RC4/WEP Attack</vt:lpstr>
      <vt:lpstr>RC4/WEP Attack</vt:lpstr>
      <vt:lpstr>RC4 Initialization</vt:lpstr>
      <vt:lpstr>RC4/WEP Attack</vt:lpstr>
      <vt:lpstr>RC4/WEP Attack</vt:lpstr>
      <vt:lpstr>RC4 Key Scheduling Algorithm</vt:lpstr>
      <vt:lpstr>Fluhrer, Mantin, Shamir Attack</vt:lpstr>
      <vt:lpstr>Fluhrer, Mantin, Shamir Attack</vt:lpstr>
      <vt:lpstr>Fluhrer, Mantin, Shamir Attack</vt:lpstr>
      <vt:lpstr>Klein’s Theorem</vt:lpstr>
      <vt:lpstr>P(S[j] + S[k] ≡ i mod n | S[j] = x) = 2/n</vt:lpstr>
      <vt:lpstr>Klein’s attack</vt:lpstr>
      <vt:lpstr>Basic attack – first byte</vt:lpstr>
      <vt:lpstr>Basic attack – subsequent bytes</vt:lpstr>
      <vt:lpstr>Truncated differentials</vt:lpstr>
      <vt:lpstr>Impossible differentials</vt:lpstr>
      <vt:lpstr>Higher-order differentials </vt:lpstr>
      <vt:lpstr>Mod n cryptanalysis</vt:lpstr>
      <vt:lpstr>Boomerang</vt:lpstr>
      <vt:lpstr>Amplified Boomerang</vt:lpstr>
      <vt:lpstr>Related-key attacks </vt:lpstr>
      <vt:lpstr>Interpolation attack</vt:lpstr>
      <vt:lpstr>Non-surjective attack</vt:lpstr>
      <vt:lpstr>Solving equations with SAT</vt:lpstr>
      <vt:lpstr>CGFs</vt:lpstr>
      <vt:lpstr>Keeloq</vt:lpstr>
      <vt:lpstr>Keeloq algebraic attack</vt:lpstr>
      <vt:lpstr>SFLASH</vt:lpstr>
      <vt:lpstr>XL</vt:lpstr>
      <vt:lpstr>Trivium and Stream design</vt:lpstr>
      <vt:lpstr>End</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Algebraic attacks on cryptosystems</dc:title>
  <dc:subject>Cryptanalysis</dc:subject>
  <dc:creator>John L.  Manferdelli</dc:creator>
  <cp:lastModifiedBy>Microsoft Office User</cp:lastModifiedBy>
  <cp:revision>4161</cp:revision>
  <dcterms:created xsi:type="dcterms:W3CDTF">2014-05-11T20:04:53Z</dcterms:created>
  <dcterms:modified xsi:type="dcterms:W3CDTF">2017-08-28T19:59:57Z</dcterms:modified>
</cp:coreProperties>
</file>