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6"/>
  </p:notesMasterIdLst>
  <p:handoutMasterIdLst>
    <p:handoutMasterId r:id="rId57"/>
  </p:handoutMasterIdLst>
  <p:sldIdLst>
    <p:sldId id="3718" r:id="rId2"/>
    <p:sldId id="3719" r:id="rId3"/>
    <p:sldId id="3720" r:id="rId4"/>
    <p:sldId id="3721" r:id="rId5"/>
    <p:sldId id="3722" r:id="rId6"/>
    <p:sldId id="3723" r:id="rId7"/>
    <p:sldId id="3724" r:id="rId8"/>
    <p:sldId id="3725" r:id="rId9"/>
    <p:sldId id="3726" r:id="rId10"/>
    <p:sldId id="3727" r:id="rId11"/>
    <p:sldId id="3728" r:id="rId12"/>
    <p:sldId id="3729" r:id="rId13"/>
    <p:sldId id="3730" r:id="rId14"/>
    <p:sldId id="3731" r:id="rId15"/>
    <p:sldId id="3732" r:id="rId16"/>
    <p:sldId id="3733" r:id="rId17"/>
    <p:sldId id="3734" r:id="rId18"/>
    <p:sldId id="3735" r:id="rId19"/>
    <p:sldId id="3736" r:id="rId20"/>
    <p:sldId id="3737" r:id="rId21"/>
    <p:sldId id="3738" r:id="rId22"/>
    <p:sldId id="3739" r:id="rId23"/>
    <p:sldId id="3740" r:id="rId24"/>
    <p:sldId id="3741" r:id="rId25"/>
    <p:sldId id="3742" r:id="rId26"/>
    <p:sldId id="3743" r:id="rId27"/>
    <p:sldId id="3744" r:id="rId28"/>
    <p:sldId id="3745" r:id="rId29"/>
    <p:sldId id="3746" r:id="rId30"/>
    <p:sldId id="3747" r:id="rId31"/>
    <p:sldId id="3748" r:id="rId32"/>
    <p:sldId id="3749" r:id="rId33"/>
    <p:sldId id="3750" r:id="rId34"/>
    <p:sldId id="3751" r:id="rId35"/>
    <p:sldId id="3752" r:id="rId36"/>
    <p:sldId id="3753" r:id="rId37"/>
    <p:sldId id="3754" r:id="rId38"/>
    <p:sldId id="3755" r:id="rId39"/>
    <p:sldId id="3756" r:id="rId40"/>
    <p:sldId id="3757" r:id="rId41"/>
    <p:sldId id="3758" r:id="rId42"/>
    <p:sldId id="3759" r:id="rId43"/>
    <p:sldId id="3760" r:id="rId44"/>
    <p:sldId id="3761" r:id="rId45"/>
    <p:sldId id="3762" r:id="rId46"/>
    <p:sldId id="3763" r:id="rId47"/>
    <p:sldId id="3764" r:id="rId48"/>
    <p:sldId id="3765" r:id="rId49"/>
    <p:sldId id="3766" r:id="rId50"/>
    <p:sldId id="3767" r:id="rId51"/>
    <p:sldId id="3768" r:id="rId52"/>
    <p:sldId id="3769" r:id="rId53"/>
    <p:sldId id="3770" r:id="rId54"/>
    <p:sldId id="3771" r:id="rId55"/>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98333" autoAdjust="0"/>
  </p:normalViewPr>
  <p:slideViewPr>
    <p:cSldViewPr>
      <p:cViewPr>
        <p:scale>
          <a:sx n="84" d="100"/>
          <a:sy n="84" d="100"/>
        </p:scale>
        <p:origin x="1672" y="41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00" d="100"/>
        <a:sy n="100" d="100"/>
      </p:scale>
      <p:origin x="0" y="58368"/>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notesMaster" Target="notesMasters/notesMaster1.xml"/><Relationship Id="rId57" Type="http://schemas.openxmlformats.org/officeDocument/2006/relationships/handoutMaster" Target="handoutMasters/handoutMaster1.xml"/><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8261818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428283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29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39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44</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45</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49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6</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51</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52</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53</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7</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8</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9</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10</a:t>
            </a:fld>
            <a:endParaRPr lang="en-US" smtClean="0"/>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smtClean="0"/>
              <a:t>JLM 20101208</a:t>
            </a:r>
            <a:endParaRPr lang="en-US"/>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smtClean="0"/>
              <a:t>JLM 20101208</a:t>
            </a:r>
            <a:endParaRPr lang="en-US"/>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smtClean="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smtClean="0"/>
              <a:t>JLM 20101208</a:t>
            </a:r>
            <a:endParaRPr lang="en-US"/>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smtClean="0"/>
              <a:t>Cryptanalysis</a:t>
            </a:r>
            <a:endParaRPr lang="en-US" sz="3600" dirty="0" smtClean="0"/>
          </a:p>
          <a:p>
            <a:pPr algn="ctr">
              <a:lnSpc>
                <a:spcPct val="80000"/>
              </a:lnSpc>
              <a:buFontTx/>
              <a:buNone/>
            </a:pPr>
            <a:endParaRPr lang="en-US" dirty="0" smtClean="0"/>
          </a:p>
          <a:p>
            <a:pPr algn="ctr">
              <a:lnSpc>
                <a:spcPct val="80000"/>
              </a:lnSpc>
              <a:buFontTx/>
              <a:buNone/>
            </a:pPr>
            <a:endParaRPr lang="en-US" smtClean="0"/>
          </a:p>
          <a:p>
            <a:pPr algn="ctr">
              <a:lnSpc>
                <a:spcPct val="80000"/>
              </a:lnSpc>
              <a:buFontTx/>
              <a:buNone/>
            </a:pPr>
            <a:r>
              <a:rPr lang="en-US" smtClean="0"/>
              <a:t>Error </a:t>
            </a:r>
            <a:r>
              <a:rPr lang="en-US" dirty="0" smtClean="0"/>
              <a:t>Correcting Codes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smtClean="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smtClean="0">
                <a:latin typeface="Arial" charset="0"/>
              </a:rPr>
              <a:t>© 2004-2008, </a:t>
            </a:r>
            <a:r>
              <a:rPr lang="en-US" sz="1600" dirty="0">
                <a:latin typeface="Arial" charset="0"/>
              </a:rPr>
              <a:t>John </a:t>
            </a:r>
            <a:r>
              <a:rPr lang="en-US" sz="1600" dirty="0" smtClean="0">
                <a:latin typeface="Arial" charset="0"/>
              </a:rPr>
              <a:t>L. Manferdelli.</a:t>
            </a:r>
            <a:endParaRPr lang="en-US" sz="1600" dirty="0">
              <a:latin typeface="Arial" charset="0"/>
            </a:endParaRPr>
          </a:p>
          <a:p>
            <a:pPr algn="l"/>
            <a:r>
              <a:rPr lang="en-US" sz="1200" i="1" dirty="0" smtClean="0">
                <a:latin typeface="Arial" charset="0"/>
              </a:rPr>
              <a:t>This </a:t>
            </a:r>
            <a:r>
              <a:rPr lang="en-US" sz="1200" i="1" dirty="0">
                <a:latin typeface="Arial" charset="0"/>
              </a:rPr>
              <a:t>material is provided without warranty of any kind including, without limitation, warranty of non-infringement or suitability for any purpose.  This material is not guaranteed to be error free and is intended for instructional use </a:t>
            </a:r>
            <a:r>
              <a:rPr lang="en-US" sz="1200" i="1">
                <a:latin typeface="Arial" charset="0"/>
              </a:rPr>
              <a:t>only</a:t>
            </a:r>
            <a:r>
              <a:rPr lang="en-US" sz="1200" i="1" smtClean="0">
                <a:latin typeface="Arial" charset="0"/>
              </a:rPr>
              <a:t>.</a:t>
            </a:r>
            <a:endParaRPr lang="en-US" sz="1200" i="1" dirty="0" smtClean="0">
              <a:latin typeface="Arial" charset="0"/>
            </a:endParaRPr>
          </a:p>
        </p:txBody>
      </p:sp>
      <p:sp>
        <p:nvSpPr>
          <p:cNvPr id="6" name="Date Placeholder 5"/>
          <p:cNvSpPr>
            <a:spLocks noGrp="1"/>
          </p:cNvSpPr>
          <p:nvPr>
            <p:ph type="dt" sz="half" idx="10"/>
          </p:nvPr>
        </p:nvSpPr>
        <p:spPr/>
        <p:txBody>
          <a:bodyPr/>
          <a:lstStyle/>
          <a:p>
            <a:pPr>
              <a:defRPr/>
            </a:pPr>
            <a:r>
              <a:rPr lang="en-US" smtClean="0"/>
              <a:t>JLM 20101208</a:t>
            </a:r>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The Problem of Coding Theory</a:t>
            </a:r>
          </a:p>
        </p:txBody>
      </p:sp>
      <p:sp>
        <p:nvSpPr>
          <p:cNvPr id="82949" name="Rectangle 3"/>
          <p:cNvSpPr>
            <a:spLocks noGrp="1" noChangeArrowheads="1"/>
          </p:cNvSpPr>
          <p:nvPr>
            <p:ph type="body" idx="1"/>
          </p:nvPr>
        </p:nvSpPr>
        <p:spPr>
          <a:xfrm>
            <a:off x="304800" y="1600200"/>
            <a:ext cx="8534400" cy="4419600"/>
          </a:xfrm>
        </p:spPr>
        <p:txBody>
          <a:bodyPr/>
          <a:lstStyle/>
          <a:p>
            <a:pPr>
              <a:lnSpc>
                <a:spcPct val="90000"/>
              </a:lnSpc>
            </a:pPr>
            <a:r>
              <a:rPr lang="en-US" sz="2400" dirty="0" smtClean="0"/>
              <a:t>Despite Shannon’s fundamental results, this is not the end of the coding problem!</a:t>
            </a:r>
          </a:p>
          <a:p>
            <a:pPr lvl="1">
              <a:lnSpc>
                <a:spcPct val="90000"/>
              </a:lnSpc>
            </a:pPr>
            <a:r>
              <a:rPr lang="en-US" sz="2000" dirty="0" smtClean="0"/>
              <a:t>Shannon’s proof involved random codes</a:t>
            </a:r>
          </a:p>
          <a:p>
            <a:pPr lvl="1">
              <a:lnSpc>
                <a:spcPct val="90000"/>
              </a:lnSpc>
            </a:pPr>
            <a:r>
              <a:rPr lang="en-US" sz="2000" dirty="0" smtClean="0"/>
              <a:t>Finding the closest codeword to a random point is the shortest vector problem, so “closest codeword” decoding is computationally difficult.  Codes must be systematic to be useful.</a:t>
            </a:r>
          </a:p>
          <a:p>
            <a:pPr lvl="1">
              <a:lnSpc>
                <a:spcPct val="90000"/>
              </a:lnSpc>
            </a:pPr>
            <a:r>
              <a:rPr lang="en-US" sz="2000" dirty="0" smtClean="0"/>
              <a:t>The Encoding Problem:  Given an m bit message, </a:t>
            </a:r>
            <a:r>
              <a:rPr lang="en-US" sz="2000" b="1" dirty="0" smtClean="0"/>
              <a:t>m</a:t>
            </a:r>
            <a:r>
              <a:rPr lang="en-US" sz="2000" dirty="0" smtClean="0"/>
              <a:t>, compute the codeword, </a:t>
            </a:r>
            <a:r>
              <a:rPr lang="en-US" sz="2000" b="1" dirty="0" smtClean="0"/>
              <a:t>t</a:t>
            </a:r>
            <a:r>
              <a:rPr lang="en-US" sz="2000" dirty="0" smtClean="0"/>
              <a:t> (for transmitted), in C(</a:t>
            </a:r>
            <a:r>
              <a:rPr lang="en-US" sz="2000" dirty="0" err="1" smtClean="0"/>
              <a:t>n,M,d</a:t>
            </a:r>
            <a:r>
              <a:rPr lang="en-US" sz="2000" dirty="0" smtClean="0"/>
              <a:t>).</a:t>
            </a:r>
          </a:p>
          <a:p>
            <a:pPr lvl="1">
              <a:lnSpc>
                <a:spcPct val="90000"/>
              </a:lnSpc>
            </a:pPr>
            <a:r>
              <a:rPr lang="en-US" sz="2000" dirty="0" smtClean="0"/>
              <a:t>The Decoding Problem: Given an n bit received word, </a:t>
            </a:r>
            <a:r>
              <a:rPr lang="en-US" sz="2000" b="1" dirty="0" smtClean="0"/>
              <a:t>r=</a:t>
            </a:r>
            <a:r>
              <a:rPr lang="en-US" sz="2000" b="1" dirty="0" err="1" smtClean="0"/>
              <a:t>t+e</a:t>
            </a:r>
            <a:r>
              <a:rPr lang="en-US" sz="2000" dirty="0" smtClean="0"/>
              <a:t>, where </a:t>
            </a:r>
            <a:r>
              <a:rPr lang="en-US" sz="2000" b="1" dirty="0" smtClean="0"/>
              <a:t>e</a:t>
            </a:r>
            <a:r>
              <a:rPr lang="en-US" sz="2000" dirty="0" smtClean="0"/>
              <a:t> was the error, compute the codeword in C(</a:t>
            </a:r>
            <a:r>
              <a:rPr lang="en-US" sz="2000" dirty="0" err="1" smtClean="0"/>
              <a:t>n,M,d</a:t>
            </a:r>
            <a:r>
              <a:rPr lang="en-US" sz="2000" dirty="0" smtClean="0"/>
              <a:t>) closest to </a:t>
            </a:r>
            <a:r>
              <a:rPr lang="en-US" sz="2000" b="1" dirty="0" smtClean="0"/>
              <a:t>r</a:t>
            </a:r>
            <a:r>
              <a:rPr lang="en-US" sz="2000" dirty="0" smtClean="0"/>
              <a:t>.</a:t>
            </a:r>
          </a:p>
          <a:p>
            <a:pPr lvl="1">
              <a:lnSpc>
                <a:spcPct val="90000"/>
              </a:lnSpc>
            </a:pPr>
            <a:r>
              <a:rPr lang="en-US" sz="2000" dirty="0" smtClean="0"/>
              <a:t>General codes are hard to decode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Bursts</a:t>
            </a:r>
          </a:p>
        </p:txBody>
      </p:sp>
      <p:sp>
        <p:nvSpPr>
          <p:cNvPr id="82949" name="Rectangle 3"/>
          <p:cNvSpPr>
            <a:spLocks noGrp="1" noChangeArrowheads="1"/>
          </p:cNvSpPr>
          <p:nvPr>
            <p:ph type="body" idx="1"/>
          </p:nvPr>
        </p:nvSpPr>
        <p:spPr>
          <a:xfrm>
            <a:off x="304800" y="1143000"/>
            <a:ext cx="8534400" cy="5181600"/>
          </a:xfrm>
        </p:spPr>
        <p:txBody>
          <a:bodyPr/>
          <a:lstStyle/>
          <a:p>
            <a:pPr>
              <a:lnSpc>
                <a:spcPct val="90000"/>
              </a:lnSpc>
            </a:pPr>
            <a:endParaRPr lang="en-US" sz="2400" dirty="0" smtClean="0"/>
          </a:p>
          <a:p>
            <a:pPr>
              <a:lnSpc>
                <a:spcPct val="90000"/>
              </a:lnSpc>
            </a:pPr>
            <a:r>
              <a:rPr lang="en-US" sz="2400" dirty="0" err="1" smtClean="0"/>
              <a:t>Bursty</a:t>
            </a:r>
            <a:r>
              <a:rPr lang="en-US" sz="2400" dirty="0" smtClean="0"/>
              <a:t> error correction: Errors tend to be “</a:t>
            </a:r>
            <a:r>
              <a:rPr lang="en-US" sz="2400" dirty="0" err="1" smtClean="0"/>
              <a:t>bursty</a:t>
            </a:r>
            <a:r>
              <a:rPr lang="en-US" sz="2400" dirty="0" smtClean="0"/>
              <a:t>” in real communications.</a:t>
            </a:r>
          </a:p>
          <a:p>
            <a:pPr lvl="1">
              <a:lnSpc>
                <a:spcPct val="90000"/>
              </a:lnSpc>
            </a:pPr>
            <a:endParaRPr lang="en-US" sz="2000" dirty="0" smtClean="0"/>
          </a:p>
          <a:p>
            <a:pPr>
              <a:lnSpc>
                <a:spcPct val="90000"/>
              </a:lnSpc>
            </a:pPr>
            <a:r>
              <a:rPr lang="en-US" sz="2400" dirty="0" smtClean="0"/>
              <a:t>Burst error correcting codes can be constructed by “spreading out </a:t>
            </a:r>
            <a:r>
              <a:rPr lang="en-US" sz="2400" dirty="0" err="1" smtClean="0"/>
              <a:t>codewords</a:t>
            </a:r>
            <a:r>
              <a:rPr lang="en-US" sz="2400" dirty="0" smtClean="0"/>
              <a:t>”.  Let </a:t>
            </a:r>
            <a:r>
              <a:rPr lang="en-US" sz="2400" dirty="0" err="1" smtClean="0"/>
              <a:t>cw</a:t>
            </a:r>
            <a:r>
              <a:rPr lang="en-US" sz="2400" baseline="-25000" dirty="0" err="1" smtClean="0"/>
              <a:t>i</a:t>
            </a:r>
            <a:r>
              <a:rPr lang="en-US" sz="2400" dirty="0" smtClean="0"/>
              <a:t>[j] mean bit j of codeword </a:t>
            </a:r>
            <a:r>
              <a:rPr lang="en-US" sz="2400" dirty="0" err="1" smtClean="0"/>
              <a:t>i</a:t>
            </a:r>
            <a:r>
              <a:rPr lang="en-US" sz="2400" dirty="0" smtClean="0"/>
              <a:t>.  Transmit cw</a:t>
            </a:r>
            <a:r>
              <a:rPr lang="en-US" sz="2400" baseline="-25000" dirty="0" smtClean="0"/>
              <a:t>1</a:t>
            </a:r>
            <a:r>
              <a:rPr lang="en-US" sz="2400" dirty="0" smtClean="0"/>
              <a:t>[1] , cw</a:t>
            </a:r>
            <a:r>
              <a:rPr lang="en-US" sz="2400" baseline="-25000" dirty="0" smtClean="0"/>
              <a:t>2</a:t>
            </a:r>
            <a:r>
              <a:rPr lang="en-US" sz="2400" dirty="0" smtClean="0"/>
              <a:t>[1] ,…, </a:t>
            </a:r>
            <a:r>
              <a:rPr lang="en-US" sz="2400" dirty="0" err="1" smtClean="0"/>
              <a:t>cw</a:t>
            </a:r>
            <a:r>
              <a:rPr lang="en-US" sz="2400" baseline="-25000" dirty="0" err="1" smtClean="0"/>
              <a:t>k</a:t>
            </a:r>
            <a:r>
              <a:rPr lang="en-US" sz="2400" dirty="0" smtClean="0"/>
              <a:t>[1], cw</a:t>
            </a:r>
            <a:r>
              <a:rPr lang="en-US" sz="2400" baseline="-25000" dirty="0" smtClean="0"/>
              <a:t>1</a:t>
            </a:r>
            <a:r>
              <a:rPr lang="en-US" sz="2400" dirty="0" smtClean="0"/>
              <a:t>[2] ,… where k is the size of a “long” error.</a:t>
            </a:r>
          </a:p>
          <a:p>
            <a:pPr>
              <a:lnSpc>
                <a:spcPct val="90000"/>
              </a:lnSpc>
            </a:pPr>
            <a:endParaRPr lang="en-US" sz="2400" dirty="0" smtClean="0"/>
          </a:p>
          <a:p>
            <a:pPr>
              <a:lnSpc>
                <a:spcPct val="90000"/>
              </a:lnSpc>
            </a:pPr>
            <a:r>
              <a:rPr lang="en-US" sz="2400" dirty="0" smtClean="0"/>
              <a:t>Some specific codes (RS, for example) are good at </a:t>
            </a:r>
            <a:r>
              <a:rPr lang="en-US" sz="2400" dirty="0" err="1" smtClean="0"/>
              <a:t>bursty</a:t>
            </a:r>
            <a:r>
              <a:rPr lang="en-US" sz="2400" dirty="0" smtClean="0"/>
              <a:t> error correction.</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12</a:t>
            </a:fld>
            <a:endParaRPr lang="en-US" smtClean="0"/>
          </a:p>
        </p:txBody>
      </p:sp>
      <p:sp>
        <p:nvSpPr>
          <p:cNvPr id="82948" name="Rectangle 2"/>
          <p:cNvSpPr>
            <a:spLocks noGrp="1" noChangeArrowheads="1"/>
          </p:cNvSpPr>
          <p:nvPr>
            <p:ph type="title"/>
          </p:nvPr>
        </p:nvSpPr>
        <p:spPr>
          <a:xfrm>
            <a:off x="228600" y="152400"/>
            <a:ext cx="8610600" cy="914400"/>
          </a:xfrm>
        </p:spPr>
        <p:txBody>
          <a:bodyPr/>
          <a:lstStyle/>
          <a:p>
            <a:pPr>
              <a:lnSpc>
                <a:spcPct val="90000"/>
              </a:lnSpc>
            </a:pPr>
            <a:r>
              <a:rPr lang="en-US" sz="3600" dirty="0" smtClean="0"/>
              <a:t>Channel capacity for Binary Symmetric Channel</a:t>
            </a:r>
          </a:p>
        </p:txBody>
      </p:sp>
      <p:sp>
        <p:nvSpPr>
          <p:cNvPr id="82949" name="Rectangle 3"/>
          <p:cNvSpPr>
            <a:spLocks noGrp="1" noChangeArrowheads="1"/>
          </p:cNvSpPr>
          <p:nvPr>
            <p:ph type="body" idx="1"/>
          </p:nvPr>
        </p:nvSpPr>
        <p:spPr>
          <a:xfrm>
            <a:off x="457200" y="1524000"/>
            <a:ext cx="8305800" cy="4800600"/>
          </a:xfrm>
        </p:spPr>
        <p:txBody>
          <a:bodyPr/>
          <a:lstStyle/>
          <a:p>
            <a:pPr>
              <a:lnSpc>
                <a:spcPct val="90000"/>
              </a:lnSpc>
            </a:pPr>
            <a:r>
              <a:rPr lang="en-US" sz="2400" dirty="0" smtClean="0"/>
              <a:t>Discrete memory-less channel: Errors independent and identically distributed according to channel error rate. (No memory).</a:t>
            </a:r>
          </a:p>
          <a:p>
            <a:pPr>
              <a:lnSpc>
                <a:spcPct val="90000"/>
              </a:lnSpc>
            </a:pPr>
            <a:r>
              <a:rPr lang="en-US" sz="2400" dirty="0" smtClean="0"/>
              <a:t>Rate for code, R</a:t>
            </a:r>
            <a:r>
              <a:rPr lang="en-US" sz="2400" baseline="-25000" dirty="0" smtClean="0"/>
              <a:t>C</a:t>
            </a:r>
            <a:r>
              <a:rPr lang="en-US" sz="2400" dirty="0" smtClean="0"/>
              <a:t>= </a:t>
            </a:r>
            <a:r>
              <a:rPr lang="en-US" sz="2400" dirty="0" err="1" smtClean="0"/>
              <a:t>lg</a:t>
            </a:r>
            <a:r>
              <a:rPr lang="en-US" sz="2400" dirty="0" smtClean="0"/>
              <a:t>(M)/n.</a:t>
            </a:r>
          </a:p>
          <a:p>
            <a:pPr>
              <a:lnSpc>
                <a:spcPct val="90000"/>
              </a:lnSpc>
            </a:pPr>
            <a:r>
              <a:rPr lang="en-US" sz="2400" dirty="0" smtClean="0"/>
              <a:t>Channel capacity intuition: How many bits can be reliably transmitted over a BSC?  </a:t>
            </a:r>
          </a:p>
          <a:p>
            <a:pPr lvl="1">
              <a:lnSpc>
                <a:spcPct val="90000"/>
              </a:lnSpc>
            </a:pPr>
            <a:r>
              <a:rPr lang="en-US" sz="2400" dirty="0" smtClean="0"/>
              <a:t>The channel capacity, c, of a channel is c= </a:t>
            </a:r>
            <a:r>
              <a:rPr lang="en-US" sz="2400" dirty="0" err="1" smtClean="0"/>
              <a:t>sup</a:t>
            </a:r>
            <a:r>
              <a:rPr lang="en-US" sz="2400" baseline="-25000" dirty="0" err="1" smtClean="0"/>
              <a:t>X</a:t>
            </a:r>
            <a:r>
              <a:rPr lang="en-US" sz="2400" dirty="0" smtClean="0"/>
              <a:t> I(X;Y), where X is the transmission distribution and Y is the reception probability</a:t>
            </a:r>
          </a:p>
          <a:p>
            <a:pPr lvl="1">
              <a:lnSpc>
                <a:spcPct val="90000"/>
              </a:lnSpc>
            </a:pPr>
            <a:r>
              <a:rPr lang="en-US" sz="2400" dirty="0" smtClean="0"/>
              <a:t>Shannon-Hartley: c= </a:t>
            </a:r>
            <a:r>
              <a:rPr lang="en-US" sz="2400" dirty="0" err="1" smtClean="0"/>
              <a:t>Blg</a:t>
            </a:r>
            <a:r>
              <a:rPr lang="en-US" sz="2400" dirty="0" smtClean="0"/>
              <a:t>(1+S/N),  B is the bandwidth, S is the signal power and N is the noise power.</a:t>
            </a:r>
          </a:p>
          <a:p>
            <a:pPr lvl="1">
              <a:lnSpc>
                <a:spcPct val="90000"/>
              </a:lnSpc>
            </a:pPr>
            <a:r>
              <a:rPr lang="en-US" sz="2400" dirty="0" smtClean="0"/>
              <a:t>Information rate, R=</a:t>
            </a:r>
            <a:r>
              <a:rPr lang="en-US" sz="2400" dirty="0" err="1" smtClean="0"/>
              <a:t>rH</a:t>
            </a:r>
            <a:r>
              <a:rPr lang="en-US" sz="2400" dirty="0" smtClean="0"/>
              <a:t>.</a:t>
            </a:r>
          </a:p>
          <a:p>
            <a:pPr>
              <a:lnSpc>
                <a:spcPct val="90000"/>
              </a:lnSpc>
            </a:pP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13</a:t>
            </a:fld>
            <a:endParaRPr lang="en-US" smtClean="0"/>
          </a:p>
        </p:txBody>
      </p:sp>
      <p:sp>
        <p:nvSpPr>
          <p:cNvPr id="82948" name="Rectangle 2"/>
          <p:cNvSpPr>
            <a:spLocks noGrp="1" noChangeArrowheads="1"/>
          </p:cNvSpPr>
          <p:nvPr>
            <p:ph type="title"/>
          </p:nvPr>
        </p:nvSpPr>
        <p:spPr>
          <a:xfrm>
            <a:off x="228600" y="152400"/>
            <a:ext cx="8610600" cy="914400"/>
          </a:xfrm>
        </p:spPr>
        <p:txBody>
          <a:bodyPr/>
          <a:lstStyle/>
          <a:p>
            <a:pPr>
              <a:lnSpc>
                <a:spcPct val="90000"/>
              </a:lnSpc>
            </a:pPr>
            <a:r>
              <a:rPr lang="en-US" sz="3600" dirty="0" smtClean="0"/>
              <a:t>How much information can be transmitted over a BSC with low error?</a:t>
            </a:r>
          </a:p>
        </p:txBody>
      </p:sp>
      <p:sp>
        <p:nvSpPr>
          <p:cNvPr id="82949" name="Rectangle 3"/>
          <p:cNvSpPr>
            <a:spLocks noGrp="1" noChangeArrowheads="1"/>
          </p:cNvSpPr>
          <p:nvPr>
            <p:ph type="body" idx="1"/>
          </p:nvPr>
        </p:nvSpPr>
        <p:spPr>
          <a:xfrm>
            <a:off x="381000" y="1981200"/>
            <a:ext cx="8305800" cy="4343400"/>
          </a:xfrm>
        </p:spPr>
        <p:txBody>
          <a:bodyPr/>
          <a:lstStyle/>
          <a:p>
            <a:pPr>
              <a:lnSpc>
                <a:spcPct val="90000"/>
              </a:lnSpc>
            </a:pPr>
            <a:r>
              <a:rPr lang="en-US" sz="2400" dirty="0" smtClean="0"/>
              <a:t>How many bits can be reliably transmitted over a BSC?  Answer (roughly): The number of bits of bandwidth minus the noise introduced by errors.</a:t>
            </a:r>
          </a:p>
          <a:p>
            <a:pPr>
              <a:lnSpc>
                <a:spcPct val="90000"/>
              </a:lnSpc>
            </a:pPr>
            <a:endParaRPr lang="en-US" sz="2400" dirty="0" smtClean="0"/>
          </a:p>
          <a:p>
            <a:pPr>
              <a:lnSpc>
                <a:spcPct val="90000"/>
              </a:lnSpc>
            </a:pPr>
            <a:r>
              <a:rPr lang="en-US" sz="2400" dirty="0" smtClean="0"/>
              <a:t>Shannon’s channel coding theorem tells us we can reliably transmit up to the channel capacity.</a:t>
            </a:r>
          </a:p>
          <a:p>
            <a:pPr>
              <a:lnSpc>
                <a:spcPct val="90000"/>
              </a:lnSpc>
            </a:pPr>
            <a:endParaRPr lang="en-US" sz="2400" dirty="0" smtClean="0"/>
          </a:p>
          <a:p>
            <a:pPr>
              <a:lnSpc>
                <a:spcPct val="90000"/>
              </a:lnSpc>
            </a:pPr>
            <a:r>
              <a:rPr lang="en-US" sz="2400" dirty="0" smtClean="0"/>
              <a:t>However, good codes are hard to find and generally computationally expensive.</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14</a:t>
            </a:fld>
            <a:endParaRPr lang="en-US" smtClean="0"/>
          </a:p>
        </p:txBody>
      </p:sp>
      <p:sp>
        <p:nvSpPr>
          <p:cNvPr id="82948" name="Rectangle 2"/>
          <p:cNvSpPr>
            <a:spLocks noGrp="1" noChangeArrowheads="1"/>
          </p:cNvSpPr>
          <p:nvPr>
            <p:ph type="title"/>
          </p:nvPr>
        </p:nvSpPr>
        <p:spPr>
          <a:xfrm>
            <a:off x="533400" y="0"/>
            <a:ext cx="8077200" cy="762000"/>
          </a:xfrm>
        </p:spPr>
        <p:txBody>
          <a:bodyPr/>
          <a:lstStyle/>
          <a:p>
            <a:r>
              <a:rPr lang="en-US" sz="3600" dirty="0" smtClean="0"/>
              <a:t>Calculating rates and channel capacity</a:t>
            </a:r>
          </a:p>
        </p:txBody>
      </p:sp>
      <p:sp>
        <p:nvSpPr>
          <p:cNvPr id="82949" name="Rectangle 3"/>
          <p:cNvSpPr>
            <a:spLocks noGrp="1" noChangeArrowheads="1"/>
          </p:cNvSpPr>
          <p:nvPr>
            <p:ph type="body" idx="1"/>
          </p:nvPr>
        </p:nvSpPr>
        <p:spPr>
          <a:xfrm>
            <a:off x="457200" y="1828800"/>
            <a:ext cx="8305800" cy="4953000"/>
          </a:xfrm>
        </p:spPr>
        <p:txBody>
          <a:bodyPr/>
          <a:lstStyle/>
          <a:p>
            <a:pPr>
              <a:lnSpc>
                <a:spcPct val="90000"/>
              </a:lnSpc>
            </a:pPr>
            <a:r>
              <a:rPr lang="en-US" sz="2400" dirty="0" smtClean="0"/>
              <a:t>For single bit BSC, C=1+plg(p)+</a:t>
            </a:r>
            <a:r>
              <a:rPr lang="en-US" sz="2400" dirty="0" err="1" smtClean="0"/>
              <a:t>qlg</a:t>
            </a:r>
            <a:r>
              <a:rPr lang="en-US" sz="2400" dirty="0" smtClean="0"/>
              <a:t>(q).</a:t>
            </a:r>
          </a:p>
          <a:p>
            <a:pPr>
              <a:lnSpc>
                <a:spcPct val="90000"/>
              </a:lnSpc>
            </a:pPr>
            <a:r>
              <a:rPr lang="en-US" sz="2400" dirty="0" smtClean="0"/>
              <a:t>Recall c= </a:t>
            </a:r>
            <a:r>
              <a:rPr lang="en-US" sz="2400" dirty="0" err="1" smtClean="0"/>
              <a:t>sup</a:t>
            </a:r>
            <a:r>
              <a:rPr lang="en-US" sz="2400" baseline="-25000" dirty="0" err="1" smtClean="0"/>
              <a:t>X</a:t>
            </a:r>
            <a:r>
              <a:rPr lang="en-US" sz="2400" dirty="0" smtClean="0"/>
              <a:t> I(X;Y).  </a:t>
            </a:r>
          </a:p>
          <a:p>
            <a:pPr>
              <a:lnSpc>
                <a:spcPct val="90000"/>
              </a:lnSpc>
            </a:pPr>
            <a:r>
              <a:rPr lang="en-US" sz="2400" dirty="0" smtClean="0"/>
              <a:t>The distribution P(X=0)=P(X=1)=1/2 </a:t>
            </a:r>
            <a:r>
              <a:rPr lang="en-US" sz="2400" dirty="0" err="1" smtClean="0"/>
              <a:t>maxmizes</a:t>
            </a:r>
            <a:r>
              <a:rPr lang="en-US" sz="2400" dirty="0" smtClean="0"/>
              <a:t> this.</a:t>
            </a:r>
          </a:p>
          <a:p>
            <a:pPr>
              <a:lnSpc>
                <a:spcPct val="90000"/>
              </a:lnSpc>
            </a:pPr>
            <a:r>
              <a:rPr lang="en-US" sz="2400" dirty="0" smtClean="0"/>
              <a:t>c= 1/2+1/2+plg(p)+</a:t>
            </a:r>
            <a:r>
              <a:rPr lang="en-US" sz="2400" dirty="0" err="1" smtClean="0"/>
              <a:t>qlg</a:t>
            </a:r>
            <a:r>
              <a:rPr lang="en-US" sz="2400" dirty="0" smtClean="0"/>
              <a:t>(q)</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Linear Codes </a:t>
            </a:r>
          </a:p>
        </p:txBody>
      </p:sp>
      <p:sp>
        <p:nvSpPr>
          <p:cNvPr id="82949" name="Rectangle 3"/>
          <p:cNvSpPr>
            <a:spLocks noGrp="1" noChangeArrowheads="1"/>
          </p:cNvSpPr>
          <p:nvPr>
            <p:ph type="body" idx="1"/>
          </p:nvPr>
        </p:nvSpPr>
        <p:spPr>
          <a:xfrm>
            <a:off x="381000" y="1066800"/>
            <a:ext cx="8382000" cy="5105400"/>
          </a:xfrm>
        </p:spPr>
        <p:txBody>
          <a:bodyPr/>
          <a:lstStyle/>
          <a:p>
            <a:pPr>
              <a:lnSpc>
                <a:spcPct val="90000"/>
              </a:lnSpc>
            </a:pPr>
            <a:r>
              <a:rPr lang="en-US" sz="2400" dirty="0" smtClean="0"/>
              <a:t>A [</a:t>
            </a:r>
            <a:r>
              <a:rPr lang="en-US" sz="2400" dirty="0" err="1" smtClean="0"/>
              <a:t>n,k,d</a:t>
            </a:r>
            <a:r>
              <a:rPr lang="en-US" sz="2400" dirty="0" smtClean="0"/>
              <a:t>] linear code is an k-subspace of an n-space over F (usually GF(2)) with minimum distance d. </a:t>
            </a:r>
          </a:p>
          <a:p>
            <a:pPr lvl="1">
              <a:lnSpc>
                <a:spcPct val="90000"/>
              </a:lnSpc>
            </a:pPr>
            <a:r>
              <a:rPr lang="en-US" sz="2000" dirty="0" smtClean="0"/>
              <a:t>An [</a:t>
            </a:r>
            <a:r>
              <a:rPr lang="en-US" sz="2000" dirty="0" err="1" smtClean="0"/>
              <a:t>n,k,d</a:t>
            </a:r>
            <a:r>
              <a:rPr lang="en-US" sz="2000" dirty="0" smtClean="0"/>
              <a:t>] code is also a (n, 2</a:t>
            </a:r>
            <a:r>
              <a:rPr lang="en-US" sz="2000" baseline="30000" dirty="0" smtClean="0"/>
              <a:t>k</a:t>
            </a:r>
            <a:r>
              <a:rPr lang="en-US" sz="2000" dirty="0" smtClean="0"/>
              <a:t>,d) code</a:t>
            </a:r>
          </a:p>
          <a:p>
            <a:pPr>
              <a:lnSpc>
                <a:spcPct val="90000"/>
              </a:lnSpc>
            </a:pPr>
            <a:r>
              <a:rPr lang="en-US" sz="2400" dirty="0" smtClean="0"/>
              <a:t>Standard form for generator is G= (</a:t>
            </a:r>
            <a:r>
              <a:rPr lang="en-US" sz="2400" dirty="0" err="1" smtClean="0"/>
              <a:t>I</a:t>
            </a:r>
            <a:r>
              <a:rPr lang="en-US" sz="2400" baseline="-25000" dirty="0" err="1" smtClean="0"/>
              <a:t>k</a:t>
            </a:r>
            <a:r>
              <a:rPr lang="en-US" sz="2400" dirty="0" err="1" smtClean="0"/>
              <a:t>|A</a:t>
            </a:r>
            <a:r>
              <a:rPr lang="en-US" sz="2400" dirty="0" smtClean="0"/>
              <a:t>) with  k message bits, n codeword bits.   Codeword </a:t>
            </a:r>
            <a:r>
              <a:rPr lang="en-US" sz="2400" b="1" dirty="0" smtClean="0"/>
              <a:t>c</a:t>
            </a:r>
            <a:r>
              <a:rPr lang="en-US" sz="2400" dirty="0" smtClean="0"/>
              <a:t>=</a:t>
            </a:r>
            <a:r>
              <a:rPr lang="en-US" sz="2400" b="1" dirty="0" err="1" smtClean="0"/>
              <a:t>m</a:t>
            </a:r>
            <a:r>
              <a:rPr lang="en-US" sz="2400" dirty="0" err="1" smtClean="0"/>
              <a:t>G.</a:t>
            </a:r>
            <a:r>
              <a:rPr lang="en-US" sz="2400" dirty="0" smtClean="0"/>
              <a:t>  </a:t>
            </a:r>
          </a:p>
          <a:p>
            <a:pPr>
              <a:lnSpc>
                <a:spcPct val="90000"/>
              </a:lnSpc>
            </a:pPr>
            <a:r>
              <a:rPr lang="en-US" sz="2400" dirty="0" smtClean="0"/>
              <a:t>For a linear code, d=min</a:t>
            </a:r>
            <a:r>
              <a:rPr lang="en-US" sz="2400" b="1" baseline="-25000" dirty="0" smtClean="0"/>
              <a:t>u</a:t>
            </a:r>
            <a:r>
              <a:rPr lang="en-US" sz="2400" baseline="-25000" dirty="0" smtClean="0">
                <a:latin typeface="Math1Mono"/>
              </a:rPr>
              <a:t>≠</a:t>
            </a:r>
            <a:r>
              <a:rPr lang="en-US" sz="2400" b="1" baseline="-25000" dirty="0" smtClean="0"/>
              <a:t>0</a:t>
            </a:r>
            <a:r>
              <a:rPr lang="en-US" sz="2400" baseline="-25000" dirty="0" smtClean="0"/>
              <a:t>, </a:t>
            </a:r>
            <a:r>
              <a:rPr lang="en-US" sz="2400" b="1" baseline="-25000" dirty="0" smtClean="0"/>
              <a:t>u</a:t>
            </a:r>
            <a:r>
              <a:rPr lang="en-US" sz="2400" baseline="-25000" dirty="0" smtClean="0">
                <a:latin typeface="Math1Mono"/>
              </a:rPr>
              <a:t>𝝴</a:t>
            </a:r>
            <a:r>
              <a:rPr lang="en-US" sz="2400" baseline="-25000" dirty="0" smtClean="0"/>
              <a:t>C</a:t>
            </a:r>
            <a:r>
              <a:rPr lang="en-US" sz="2400" dirty="0" smtClean="0"/>
              <a:t> {wt(</a:t>
            </a:r>
            <a:r>
              <a:rPr lang="en-US" sz="2400" b="1" dirty="0" smtClean="0"/>
              <a:t>u</a:t>
            </a:r>
            <a:r>
              <a:rPr lang="en-US" sz="2400" dirty="0" smtClean="0"/>
              <a:t>)}.</a:t>
            </a:r>
          </a:p>
          <a:p>
            <a:pPr lvl="1">
              <a:lnSpc>
                <a:spcPct val="90000"/>
              </a:lnSpc>
            </a:pPr>
            <a:r>
              <a:rPr lang="en-US" sz="2000" dirty="0" smtClean="0"/>
              <a:t>Proof: Since C is linear, dist(</a:t>
            </a:r>
            <a:r>
              <a:rPr lang="en-US" sz="2000" b="1" dirty="0" smtClean="0"/>
              <a:t>u, w</a:t>
            </a:r>
            <a:r>
              <a:rPr lang="en-US" sz="2000" dirty="0" smtClean="0"/>
              <a:t>)= dist(</a:t>
            </a:r>
            <a:r>
              <a:rPr lang="en-US" sz="2000" b="1" dirty="0" smtClean="0"/>
              <a:t>u-w,0</a:t>
            </a:r>
            <a:r>
              <a:rPr lang="en-US" sz="2000" dirty="0" smtClean="0"/>
              <a:t>)=wt(</a:t>
            </a:r>
            <a:r>
              <a:rPr lang="en-US" sz="2000" b="1" dirty="0" smtClean="0"/>
              <a:t>u-v</a:t>
            </a:r>
            <a:r>
              <a:rPr lang="en-US" sz="2000" dirty="0" smtClean="0"/>
              <a:t>).  Since the code is linear, </a:t>
            </a:r>
            <a:r>
              <a:rPr lang="en-US" sz="2000" b="1" dirty="0" smtClean="0"/>
              <a:t>u-v</a:t>
            </a:r>
            <a:r>
              <a:rPr lang="en-US" sz="2000" baseline="-25000" dirty="0">
                <a:latin typeface="Math1Mono"/>
              </a:rPr>
              <a:t> </a:t>
            </a:r>
            <a:r>
              <a:rPr lang="en-US" sz="2000" dirty="0">
                <a:latin typeface="Math1Mono"/>
              </a:rPr>
              <a:t>𝝴 </a:t>
            </a:r>
            <a:r>
              <a:rPr lang="en-US" sz="2000" dirty="0" smtClean="0"/>
              <a:t>C.  That does it.</a:t>
            </a:r>
          </a:p>
          <a:p>
            <a:pPr>
              <a:lnSpc>
                <a:spcPct val="90000"/>
              </a:lnSpc>
            </a:pPr>
            <a:r>
              <a:rPr lang="en-US" sz="2400" dirty="0" smtClean="0"/>
              <a:t>Parity check matrix is H: </a:t>
            </a:r>
            <a:r>
              <a:rPr lang="en-US" sz="2400" b="1" dirty="0" smtClean="0"/>
              <a:t>v</a:t>
            </a:r>
            <a:r>
              <a:rPr lang="en-US" sz="2400" dirty="0">
                <a:latin typeface="Math1Mono"/>
              </a:rPr>
              <a:t> 𝝴 </a:t>
            </a:r>
            <a:r>
              <a:rPr lang="en-US" sz="2400" dirty="0" smtClean="0"/>
              <a:t>C </a:t>
            </a:r>
            <a:r>
              <a:rPr lang="en-US" sz="2400" dirty="0" err="1" smtClean="0"/>
              <a:t>iff</a:t>
            </a:r>
            <a:r>
              <a:rPr lang="en-US" sz="2400" dirty="0" smtClean="0"/>
              <a:t> </a:t>
            </a:r>
            <a:r>
              <a:rPr lang="en-US" sz="2400" b="1" dirty="0" err="1" smtClean="0"/>
              <a:t>v</a:t>
            </a:r>
            <a:r>
              <a:rPr lang="en-US" sz="2400" dirty="0" err="1" smtClean="0"/>
              <a:t>H</a:t>
            </a:r>
            <a:r>
              <a:rPr lang="en-US" sz="2400" baseline="30000" dirty="0" err="1" smtClean="0"/>
              <a:t>T</a:t>
            </a:r>
            <a:r>
              <a:rPr lang="en-US" sz="2400" dirty="0" smtClean="0"/>
              <a:t>=0.</a:t>
            </a:r>
          </a:p>
          <a:p>
            <a:pPr>
              <a:lnSpc>
                <a:spcPct val="90000"/>
              </a:lnSpc>
            </a:pPr>
            <a:r>
              <a:rPr lang="en-US" sz="2400" dirty="0" smtClean="0"/>
              <a:t>If G is in standard form, H=[-</a:t>
            </a:r>
            <a:r>
              <a:rPr lang="en-US" sz="2400" dirty="0" err="1" smtClean="0"/>
              <a:t>A</a:t>
            </a:r>
            <a:r>
              <a:rPr lang="en-US" sz="2400" baseline="30000" dirty="0" err="1" smtClean="0"/>
              <a:t>T</a:t>
            </a:r>
            <a:r>
              <a:rPr lang="en-US" sz="2400" dirty="0" err="1" smtClean="0"/>
              <a:t>|I</a:t>
            </a:r>
            <a:r>
              <a:rPr lang="en-US" sz="2400" baseline="-25000" dirty="0" err="1" smtClean="0"/>
              <a:t>n</a:t>
            </a:r>
            <a:r>
              <a:rPr lang="en-US" sz="2400" baseline="-25000" dirty="0" smtClean="0"/>
              <a:t>-k</a:t>
            </a:r>
            <a:r>
              <a:rPr lang="en-US" sz="2400" dirty="0" smtClean="0"/>
              <a:t>].  Note that GH=0.</a:t>
            </a:r>
          </a:p>
          <a:p>
            <a:pPr>
              <a:lnSpc>
                <a:spcPct val="90000"/>
              </a:lnSpc>
            </a:pPr>
            <a:endParaRPr lang="en-US" sz="2400" dirty="0" smtClean="0"/>
          </a:p>
          <a:p>
            <a:pPr>
              <a:lnSpc>
                <a:spcPct val="90000"/>
              </a:lnSpc>
            </a:pPr>
            <a:r>
              <a:rPr lang="en-US" sz="2400" dirty="0" smtClean="0"/>
              <a:t>Example: Repetition code is the subspace in GF(2)</a:t>
            </a:r>
            <a:r>
              <a:rPr lang="en-US" sz="2400" baseline="30000" dirty="0" smtClean="0"/>
              <a:t>3</a:t>
            </a:r>
            <a:r>
              <a:rPr lang="en-US" sz="2400" dirty="0" smtClean="0"/>
              <a:t> generated by (1,1,1).</a:t>
            </a:r>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G and H and decoding</a:t>
            </a:r>
          </a:p>
        </p:txBody>
      </p:sp>
      <p:sp>
        <p:nvSpPr>
          <p:cNvPr id="82949" name="Rectangle 3"/>
          <p:cNvSpPr>
            <a:spLocks noGrp="1" noChangeArrowheads="1"/>
          </p:cNvSpPr>
          <p:nvPr>
            <p:ph type="body" idx="1"/>
          </p:nvPr>
        </p:nvSpPr>
        <p:spPr>
          <a:xfrm>
            <a:off x="152400" y="1066800"/>
            <a:ext cx="8839200" cy="4953000"/>
          </a:xfrm>
        </p:spPr>
        <p:txBody>
          <a:bodyPr/>
          <a:lstStyle/>
          <a:p>
            <a:pPr>
              <a:lnSpc>
                <a:spcPct val="90000"/>
              </a:lnSpc>
            </a:pPr>
            <a:r>
              <a:rPr lang="en-US" sz="2400" dirty="0" smtClean="0"/>
              <a:t>Let </a:t>
            </a:r>
            <a:r>
              <a:rPr lang="en-US" sz="2400" b="1" dirty="0" smtClean="0"/>
              <a:t>r</a:t>
            </a:r>
            <a:r>
              <a:rPr lang="en-US" sz="2400" dirty="0" smtClean="0"/>
              <a:t>=</a:t>
            </a:r>
            <a:r>
              <a:rPr lang="en-US" sz="2400" b="1" dirty="0" err="1" smtClean="0"/>
              <a:t>c</a:t>
            </a:r>
            <a:r>
              <a:rPr lang="en-US" sz="2400" dirty="0" err="1" smtClean="0"/>
              <a:t>+</a:t>
            </a:r>
            <a:r>
              <a:rPr lang="en-US" sz="2400" b="1" dirty="0" err="1" smtClean="0"/>
              <a:t>e</a:t>
            </a:r>
            <a:r>
              <a:rPr lang="en-US" sz="2400" dirty="0" smtClean="0"/>
              <a:t>, where </a:t>
            </a:r>
            <a:r>
              <a:rPr lang="en-US" sz="2400" b="1" dirty="0" smtClean="0"/>
              <a:t>r</a:t>
            </a:r>
            <a:r>
              <a:rPr lang="en-US" sz="2400" dirty="0" smtClean="0"/>
              <a:t> is the received word, </a:t>
            </a:r>
            <a:r>
              <a:rPr lang="en-US" sz="2400" b="1" dirty="0" smtClean="0"/>
              <a:t>c</a:t>
            </a:r>
            <a:r>
              <a:rPr lang="en-US" sz="2400" dirty="0" smtClean="0"/>
              <a:t> is the transmitted word and </a:t>
            </a:r>
            <a:r>
              <a:rPr lang="en-US" sz="2400" b="1" dirty="0" smtClean="0"/>
              <a:t>e</a:t>
            </a:r>
            <a:r>
              <a:rPr lang="en-US" sz="2400" dirty="0" smtClean="0"/>
              <a:t> is the error added  by the channel.</a:t>
            </a:r>
          </a:p>
          <a:p>
            <a:pPr>
              <a:lnSpc>
                <a:spcPct val="90000"/>
              </a:lnSpc>
            </a:pPr>
            <a:r>
              <a:rPr lang="en-US" sz="2400" dirty="0" smtClean="0"/>
              <a:t>Note </a:t>
            </a:r>
            <a:r>
              <a:rPr lang="en-US" sz="2400" dirty="0" err="1" smtClean="0"/>
              <a:t>codewords</a:t>
            </a:r>
            <a:r>
              <a:rPr lang="en-US" sz="2400" dirty="0" smtClean="0"/>
              <a:t> are linear combinations of rows of G and </a:t>
            </a:r>
            <a:r>
              <a:rPr lang="en-US" sz="2400" b="1" dirty="0" err="1" smtClean="0"/>
              <a:t>r</a:t>
            </a:r>
            <a:r>
              <a:rPr lang="en-US" sz="2400" dirty="0" err="1" smtClean="0"/>
              <a:t>H</a:t>
            </a:r>
            <a:r>
              <a:rPr lang="en-US" sz="2400" baseline="30000" dirty="0" err="1" smtClean="0"/>
              <a:t>T</a:t>
            </a:r>
            <a:r>
              <a:rPr lang="en-US" sz="2400" dirty="0" smtClean="0"/>
              <a:t>=</a:t>
            </a:r>
            <a:r>
              <a:rPr lang="en-US" sz="2400" b="1" dirty="0" err="1" smtClean="0"/>
              <a:t>c</a:t>
            </a:r>
            <a:r>
              <a:rPr lang="en-US" sz="2400" dirty="0" err="1" smtClean="0"/>
              <a:t>H</a:t>
            </a:r>
            <a:r>
              <a:rPr lang="en-US" sz="2400" baseline="30000" dirty="0" err="1" smtClean="0"/>
              <a:t>T</a:t>
            </a:r>
            <a:r>
              <a:rPr lang="en-US" sz="2400" dirty="0" err="1" smtClean="0"/>
              <a:t>+</a:t>
            </a:r>
            <a:r>
              <a:rPr lang="en-US" sz="2400" b="1" dirty="0" err="1" smtClean="0"/>
              <a:t>e</a:t>
            </a:r>
            <a:r>
              <a:rPr lang="en-US" sz="2400" dirty="0" err="1" smtClean="0"/>
              <a:t>H</a:t>
            </a:r>
            <a:r>
              <a:rPr lang="en-US" sz="2400" baseline="30000" dirty="0" err="1" smtClean="0"/>
              <a:t>T</a:t>
            </a:r>
            <a:r>
              <a:rPr lang="en-US" sz="2400" dirty="0" smtClean="0"/>
              <a:t>=</a:t>
            </a:r>
            <a:r>
              <a:rPr lang="en-US" sz="2400" b="1" dirty="0" err="1" smtClean="0"/>
              <a:t>e</a:t>
            </a:r>
            <a:r>
              <a:rPr lang="en-US" sz="2400" dirty="0" err="1" smtClean="0"/>
              <a:t>H</a:t>
            </a:r>
            <a:r>
              <a:rPr lang="en-US" sz="2400" baseline="30000" dirty="0" err="1" smtClean="0"/>
              <a:t>T</a:t>
            </a:r>
            <a:r>
              <a:rPr lang="en-US" sz="2400" dirty="0" smtClean="0"/>
              <a:t>.</a:t>
            </a:r>
          </a:p>
          <a:p>
            <a:pPr>
              <a:lnSpc>
                <a:spcPct val="90000"/>
              </a:lnSpc>
            </a:pPr>
            <a:endParaRPr lang="en-US" sz="2400" dirty="0" smtClean="0"/>
          </a:p>
          <a:p>
            <a:pPr>
              <a:lnSpc>
                <a:spcPct val="90000"/>
              </a:lnSpc>
            </a:pPr>
            <a:r>
              <a:rPr lang="en-US" sz="2400" dirty="0" err="1" smtClean="0"/>
              <a:t>Coset</a:t>
            </a:r>
            <a:r>
              <a:rPr lang="en-US" sz="2400" dirty="0" smtClean="0"/>
              <a:t> leader table</a:t>
            </a:r>
          </a:p>
          <a:p>
            <a:pPr>
              <a:lnSpc>
                <a:spcPct val="90000"/>
              </a:lnSpc>
            </a:pPr>
            <a:endParaRPr lang="en-US" sz="2400" dirty="0" smtClean="0"/>
          </a:p>
          <a:p>
            <a:pPr lvl="1">
              <a:lnSpc>
                <a:spcPct val="90000"/>
              </a:lnSpc>
              <a:buNone/>
            </a:pPr>
            <a:r>
              <a:rPr lang="en-US" sz="2000" b="1" u="sng" dirty="0" smtClean="0"/>
              <a:t>Minimum weight</a:t>
            </a:r>
          </a:p>
          <a:p>
            <a:pPr lvl="1">
              <a:lnSpc>
                <a:spcPct val="90000"/>
              </a:lnSpc>
              <a:buNone/>
            </a:pPr>
            <a:r>
              <a:rPr lang="en-US" sz="2000" b="1" u="sng" dirty="0" err="1" smtClean="0"/>
              <a:t>Coset</a:t>
            </a:r>
            <a:r>
              <a:rPr lang="en-US" sz="2000" b="1" u="sng" dirty="0" smtClean="0"/>
              <a:t> leader</a:t>
            </a:r>
            <a:r>
              <a:rPr lang="en-US" sz="2000" b="1" dirty="0" smtClean="0"/>
              <a:t>                                                             </a:t>
            </a:r>
            <a:r>
              <a:rPr lang="en-US" sz="2000" b="1" u="sng" dirty="0" smtClean="0"/>
              <a:t>Error</a:t>
            </a:r>
            <a:r>
              <a:rPr lang="en-US" sz="2000" b="1" dirty="0" smtClean="0"/>
              <a:t>      </a:t>
            </a:r>
            <a:r>
              <a:rPr lang="en-US" sz="2000" b="1" u="sng" dirty="0" err="1" smtClean="0"/>
              <a:t>Syndrone</a:t>
            </a:r>
            <a:endParaRPr lang="en-US" sz="2000" b="1" u="sng" dirty="0" smtClean="0"/>
          </a:p>
          <a:p>
            <a:pPr lvl="1">
              <a:lnSpc>
                <a:spcPct val="90000"/>
              </a:lnSpc>
              <a:buNone/>
            </a:pPr>
            <a:r>
              <a:rPr lang="en-US" sz="2000" dirty="0" smtClean="0"/>
              <a:t>                 </a:t>
            </a:r>
            <a:r>
              <a:rPr lang="en-US" sz="2000" b="1" dirty="0" smtClean="0"/>
              <a:t>c</a:t>
            </a:r>
            <a:r>
              <a:rPr lang="en-US" sz="2000" b="1" baseline="-25000" dirty="0" smtClean="0"/>
              <a:t>1 </a:t>
            </a:r>
            <a:r>
              <a:rPr lang="en-US" sz="2000" b="1" dirty="0" smtClean="0"/>
              <a:t>          c</a:t>
            </a:r>
            <a:r>
              <a:rPr lang="en-US" sz="2000" b="1" baseline="-25000" dirty="0" smtClean="0"/>
              <a:t>2</a:t>
            </a:r>
            <a:r>
              <a:rPr lang="en-US" sz="2000" b="1" dirty="0" smtClean="0"/>
              <a:t>            c</a:t>
            </a:r>
            <a:r>
              <a:rPr lang="en-US" sz="2000" b="1" baseline="-25000" dirty="0" smtClean="0"/>
              <a:t>3</a:t>
            </a:r>
            <a:r>
              <a:rPr lang="en-US" sz="2000" b="1" dirty="0" smtClean="0"/>
              <a:t>      …           </a:t>
            </a:r>
            <a:r>
              <a:rPr lang="en-US" sz="2000" b="1" dirty="0" err="1" smtClean="0"/>
              <a:t>c</a:t>
            </a:r>
            <a:r>
              <a:rPr lang="en-US" sz="2000" b="1" baseline="-25000" dirty="0" err="1" smtClean="0"/>
              <a:t>M</a:t>
            </a:r>
            <a:r>
              <a:rPr lang="en-US" sz="2000" b="1" baseline="-25000" dirty="0" smtClean="0"/>
              <a:t>                     </a:t>
            </a:r>
            <a:r>
              <a:rPr lang="en-US" sz="2000" b="1" dirty="0" smtClean="0"/>
              <a:t>0              0=0</a:t>
            </a:r>
            <a:r>
              <a:rPr lang="en-US" sz="2000" dirty="0" smtClean="0"/>
              <a:t>H</a:t>
            </a:r>
            <a:r>
              <a:rPr lang="en-US" sz="2000" baseline="30000" dirty="0" smtClean="0"/>
              <a:t>T</a:t>
            </a:r>
            <a:endParaRPr lang="en-US" sz="2000" b="1" dirty="0" smtClean="0"/>
          </a:p>
          <a:p>
            <a:pPr lvl="1">
              <a:lnSpc>
                <a:spcPct val="90000"/>
              </a:lnSpc>
              <a:buNone/>
            </a:pPr>
            <a:r>
              <a:rPr lang="en-US" sz="2000" dirty="0" smtClean="0"/>
              <a:t>           </a:t>
            </a:r>
            <a:r>
              <a:rPr lang="en-US" sz="2000" b="1" dirty="0" smtClean="0"/>
              <a:t>c</a:t>
            </a:r>
            <a:r>
              <a:rPr lang="en-US" sz="2000" b="1" baseline="-25000" dirty="0" smtClean="0"/>
              <a:t>1</a:t>
            </a:r>
            <a:r>
              <a:rPr lang="en-US" sz="2000" b="1" dirty="0" smtClean="0"/>
              <a:t>+e</a:t>
            </a:r>
            <a:r>
              <a:rPr lang="en-US" sz="2000" b="1" baseline="-25000" dirty="0" smtClean="0"/>
              <a:t>1 </a:t>
            </a:r>
            <a:r>
              <a:rPr lang="en-US" sz="2000" b="1" dirty="0" smtClean="0"/>
              <a:t>     c</a:t>
            </a:r>
            <a:r>
              <a:rPr lang="en-US" sz="2000" b="1" baseline="-25000" dirty="0" smtClean="0"/>
              <a:t>2</a:t>
            </a:r>
            <a:r>
              <a:rPr lang="en-US" sz="2000" b="1" dirty="0" smtClean="0"/>
              <a:t>+e</a:t>
            </a:r>
            <a:r>
              <a:rPr lang="en-US" sz="2000" b="1" baseline="-25000" dirty="0" smtClean="0"/>
              <a:t>1</a:t>
            </a:r>
            <a:r>
              <a:rPr lang="en-US" sz="2000" b="1" dirty="0" smtClean="0"/>
              <a:t>       c</a:t>
            </a:r>
            <a:r>
              <a:rPr lang="en-US" sz="2000" b="1" baseline="-25000" dirty="0" smtClean="0"/>
              <a:t>3</a:t>
            </a:r>
            <a:r>
              <a:rPr lang="en-US" sz="2000" b="1" dirty="0" smtClean="0"/>
              <a:t>+e</a:t>
            </a:r>
            <a:r>
              <a:rPr lang="en-US" sz="2000" b="1" baseline="-25000" dirty="0" smtClean="0"/>
              <a:t>1</a:t>
            </a:r>
            <a:r>
              <a:rPr lang="en-US" sz="2000" b="1" dirty="0" smtClean="0"/>
              <a:t>      …     c</a:t>
            </a:r>
            <a:r>
              <a:rPr lang="en-US" sz="2000" b="1" baseline="-25000" dirty="0" smtClean="0"/>
              <a:t>M</a:t>
            </a:r>
            <a:r>
              <a:rPr lang="en-US" sz="2000" b="1" dirty="0" smtClean="0"/>
              <a:t>+e</a:t>
            </a:r>
            <a:r>
              <a:rPr lang="en-US" sz="2000" b="1" baseline="-25000" dirty="0" smtClean="0"/>
              <a:t>1                    </a:t>
            </a:r>
            <a:r>
              <a:rPr lang="en-US" sz="2000" b="1" dirty="0" smtClean="0"/>
              <a:t>e</a:t>
            </a:r>
            <a:r>
              <a:rPr lang="en-US" sz="2000" b="1" baseline="-25000" dirty="0" smtClean="0"/>
              <a:t>1                       </a:t>
            </a:r>
            <a:r>
              <a:rPr lang="en-US" sz="2000" b="1" dirty="0" smtClean="0"/>
              <a:t>e</a:t>
            </a:r>
            <a:r>
              <a:rPr lang="en-US" sz="2000" b="1" baseline="-25000" dirty="0" smtClean="0"/>
              <a:t>1</a:t>
            </a:r>
            <a:r>
              <a:rPr lang="en-US" sz="2000" dirty="0" smtClean="0"/>
              <a:t>H</a:t>
            </a:r>
            <a:r>
              <a:rPr lang="en-US" sz="2000" baseline="30000" dirty="0" smtClean="0"/>
              <a:t>T</a:t>
            </a:r>
            <a:endParaRPr lang="en-US" sz="2000" b="1" baseline="-25000" dirty="0" smtClean="0"/>
          </a:p>
          <a:p>
            <a:pPr lvl="1">
              <a:lnSpc>
                <a:spcPct val="90000"/>
              </a:lnSpc>
              <a:buNone/>
            </a:pPr>
            <a:r>
              <a:rPr lang="en-US" sz="2000" dirty="0" smtClean="0"/>
              <a:t>           </a:t>
            </a:r>
            <a:r>
              <a:rPr lang="en-US" sz="2000" b="1" dirty="0" smtClean="0"/>
              <a:t>c</a:t>
            </a:r>
            <a:r>
              <a:rPr lang="en-US" sz="2000" b="1" baseline="-25000" dirty="0" smtClean="0"/>
              <a:t>1</a:t>
            </a:r>
            <a:r>
              <a:rPr lang="en-US" sz="2000" b="1" dirty="0" smtClean="0"/>
              <a:t>+e</a:t>
            </a:r>
            <a:r>
              <a:rPr lang="en-US" sz="2000" b="1" baseline="-25000" dirty="0" smtClean="0"/>
              <a:t>2 </a:t>
            </a:r>
            <a:r>
              <a:rPr lang="en-US" sz="2000" b="1" dirty="0" smtClean="0"/>
              <a:t>     c</a:t>
            </a:r>
            <a:r>
              <a:rPr lang="en-US" sz="2000" b="1" baseline="-25000" dirty="0" smtClean="0"/>
              <a:t>2</a:t>
            </a:r>
            <a:r>
              <a:rPr lang="en-US" sz="2000" b="1" dirty="0" smtClean="0"/>
              <a:t>+e</a:t>
            </a:r>
            <a:r>
              <a:rPr lang="en-US" sz="2000" b="1" baseline="-25000" dirty="0" smtClean="0"/>
              <a:t>2</a:t>
            </a:r>
            <a:r>
              <a:rPr lang="en-US" sz="2000" b="1" dirty="0" smtClean="0"/>
              <a:t>       c</a:t>
            </a:r>
            <a:r>
              <a:rPr lang="en-US" sz="2000" b="1" baseline="-25000" dirty="0" smtClean="0"/>
              <a:t>3</a:t>
            </a:r>
            <a:r>
              <a:rPr lang="en-US" sz="2000" b="1" dirty="0" smtClean="0"/>
              <a:t>+e</a:t>
            </a:r>
            <a:r>
              <a:rPr lang="en-US" sz="2000" b="1" baseline="-25000" dirty="0" smtClean="0"/>
              <a:t>2</a:t>
            </a:r>
            <a:r>
              <a:rPr lang="en-US" sz="2000" b="1" dirty="0" smtClean="0"/>
              <a:t>      …     c</a:t>
            </a:r>
            <a:r>
              <a:rPr lang="en-US" sz="2000" b="1" baseline="-25000" dirty="0" smtClean="0"/>
              <a:t>M</a:t>
            </a:r>
            <a:r>
              <a:rPr lang="en-US" sz="2000" b="1" dirty="0" smtClean="0"/>
              <a:t>+e</a:t>
            </a:r>
            <a:r>
              <a:rPr lang="en-US" sz="2000" b="1" baseline="-25000" dirty="0" smtClean="0"/>
              <a:t>2                    </a:t>
            </a:r>
            <a:r>
              <a:rPr lang="en-US" sz="2000" b="1" dirty="0" smtClean="0"/>
              <a:t>e</a:t>
            </a:r>
            <a:r>
              <a:rPr lang="en-US" sz="2000" b="1" baseline="-25000" dirty="0" smtClean="0"/>
              <a:t>2                       </a:t>
            </a:r>
            <a:r>
              <a:rPr lang="en-US" sz="2000" b="1" dirty="0" smtClean="0"/>
              <a:t>e</a:t>
            </a:r>
            <a:r>
              <a:rPr lang="en-US" sz="2000" b="1" baseline="-25000" dirty="0" smtClean="0"/>
              <a:t>2</a:t>
            </a:r>
            <a:r>
              <a:rPr lang="en-US" sz="2000" dirty="0" smtClean="0"/>
              <a:t>H</a:t>
            </a:r>
            <a:r>
              <a:rPr lang="en-US" sz="2000" baseline="30000" dirty="0" smtClean="0"/>
              <a:t>T</a:t>
            </a:r>
            <a:endParaRPr lang="en-US" sz="2000" b="1" dirty="0" smtClean="0"/>
          </a:p>
          <a:p>
            <a:pPr lvl="1">
              <a:lnSpc>
                <a:spcPct val="90000"/>
              </a:lnSpc>
              <a:buNone/>
            </a:pPr>
            <a:r>
              <a:rPr lang="en-US" sz="2000" b="1" dirty="0" smtClean="0"/>
              <a:t>              …               ….            …            ….</a:t>
            </a:r>
          </a:p>
          <a:p>
            <a:pPr lvl="1">
              <a:lnSpc>
                <a:spcPct val="90000"/>
              </a:lnSpc>
              <a:buNone/>
            </a:pPr>
            <a:r>
              <a:rPr lang="en-US" sz="2000" dirty="0" smtClean="0"/>
              <a:t>         </a:t>
            </a:r>
            <a:r>
              <a:rPr lang="en-US" sz="2000" b="1" dirty="0" smtClean="0"/>
              <a:t>c</a:t>
            </a:r>
            <a:r>
              <a:rPr lang="en-US" sz="2000" b="1" baseline="-25000" dirty="0" smtClean="0"/>
              <a:t>1</a:t>
            </a:r>
            <a:r>
              <a:rPr lang="en-US" sz="2000" b="1" dirty="0" smtClean="0"/>
              <a:t>+e</a:t>
            </a:r>
            <a:r>
              <a:rPr lang="en-US" sz="2000" b="1" baseline="-25000" dirty="0" smtClean="0"/>
              <a:t>h-1 </a:t>
            </a:r>
            <a:r>
              <a:rPr lang="en-US" sz="2000" b="1" dirty="0" smtClean="0"/>
              <a:t>     c</a:t>
            </a:r>
            <a:r>
              <a:rPr lang="en-US" sz="2000" b="1" baseline="-25000" dirty="0" smtClean="0"/>
              <a:t>2</a:t>
            </a:r>
            <a:r>
              <a:rPr lang="en-US" sz="2000" b="1" dirty="0" smtClean="0"/>
              <a:t>+e</a:t>
            </a:r>
            <a:r>
              <a:rPr lang="en-US" sz="2000" b="1" baseline="-25000" dirty="0" smtClean="0"/>
              <a:t>h-1</a:t>
            </a:r>
            <a:r>
              <a:rPr lang="en-US" sz="2000" b="1" dirty="0" smtClean="0"/>
              <a:t>     c</a:t>
            </a:r>
            <a:r>
              <a:rPr lang="en-US" sz="2000" b="1" baseline="-25000" dirty="0" smtClean="0"/>
              <a:t>3</a:t>
            </a:r>
            <a:r>
              <a:rPr lang="en-US" sz="2000" b="1" dirty="0" smtClean="0"/>
              <a:t>+e</a:t>
            </a:r>
            <a:r>
              <a:rPr lang="en-US" sz="2000" b="1" baseline="-25000" dirty="0" smtClean="0"/>
              <a:t>h-1</a:t>
            </a:r>
            <a:r>
              <a:rPr lang="en-US" sz="2000" b="1" dirty="0" smtClean="0"/>
              <a:t>      …   c</a:t>
            </a:r>
            <a:r>
              <a:rPr lang="en-US" sz="2000" b="1" baseline="-25000" dirty="0" smtClean="0"/>
              <a:t>M</a:t>
            </a:r>
            <a:r>
              <a:rPr lang="en-US" sz="2000" b="1" dirty="0" smtClean="0"/>
              <a:t>+e</a:t>
            </a:r>
            <a:r>
              <a:rPr lang="en-US" sz="2000" b="1" baseline="-25000" dirty="0" smtClean="0"/>
              <a:t>h-1            </a:t>
            </a:r>
            <a:r>
              <a:rPr lang="en-US" sz="2000" b="1" dirty="0" smtClean="0"/>
              <a:t>e</a:t>
            </a:r>
            <a:r>
              <a:rPr lang="en-US" sz="2000" b="1" baseline="-25000" dirty="0" smtClean="0"/>
              <a:t>h-1</a:t>
            </a:r>
            <a:r>
              <a:rPr lang="en-US" sz="2000" b="1" dirty="0" smtClean="0"/>
              <a:t>             e</a:t>
            </a:r>
            <a:r>
              <a:rPr lang="en-US" sz="2000" b="1" baseline="-25000" dirty="0" smtClean="0"/>
              <a:t>h-1</a:t>
            </a:r>
            <a:r>
              <a:rPr lang="en-US" sz="2000" dirty="0" smtClean="0"/>
              <a:t>H</a:t>
            </a:r>
            <a:r>
              <a:rPr lang="en-US" sz="2000" baseline="30000" dirty="0" smtClean="0"/>
              <a:t>T</a:t>
            </a:r>
            <a:endParaRPr lang="en-US" sz="2000" b="1" dirty="0" smtClean="0"/>
          </a:p>
          <a:p>
            <a:pPr lvl="1">
              <a:lnSpc>
                <a:spcPct val="90000"/>
              </a:lnSpc>
              <a:buNone/>
            </a:pPr>
            <a:endParaRPr lang="en-US" sz="2000" b="1"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17</a:t>
            </a:fld>
            <a:endParaRPr lang="en-US" smtClean="0"/>
          </a:p>
        </p:txBody>
      </p:sp>
      <p:sp>
        <p:nvSpPr>
          <p:cNvPr id="82948" name="Rectangle 2"/>
          <p:cNvSpPr>
            <a:spLocks noGrp="1" noChangeArrowheads="1"/>
          </p:cNvSpPr>
          <p:nvPr>
            <p:ph type="title"/>
          </p:nvPr>
        </p:nvSpPr>
        <p:spPr>
          <a:xfrm>
            <a:off x="381000" y="0"/>
            <a:ext cx="8229600" cy="762000"/>
          </a:xfrm>
        </p:spPr>
        <p:txBody>
          <a:bodyPr/>
          <a:lstStyle/>
          <a:p>
            <a:r>
              <a:rPr lang="en-US" sz="3600" dirty="0" smtClean="0"/>
              <a:t>Syndrome and decoding Linear Codes</a:t>
            </a:r>
          </a:p>
        </p:txBody>
      </p:sp>
      <p:sp>
        <p:nvSpPr>
          <p:cNvPr id="82949" name="Rectangle 3"/>
          <p:cNvSpPr>
            <a:spLocks noGrp="1" noChangeArrowheads="1"/>
          </p:cNvSpPr>
          <p:nvPr>
            <p:ph type="body" idx="1"/>
          </p:nvPr>
        </p:nvSpPr>
        <p:spPr>
          <a:xfrm>
            <a:off x="381000" y="1295400"/>
            <a:ext cx="8305800" cy="4648200"/>
          </a:xfrm>
        </p:spPr>
        <p:txBody>
          <a:bodyPr/>
          <a:lstStyle/>
          <a:p>
            <a:pPr>
              <a:lnSpc>
                <a:spcPct val="90000"/>
              </a:lnSpc>
            </a:pPr>
            <a:r>
              <a:rPr lang="en-US" sz="2400" dirty="0" smtClean="0"/>
              <a:t>S(</a:t>
            </a:r>
            <a:r>
              <a:rPr lang="en-US" sz="2400" b="1" dirty="0" smtClean="0"/>
              <a:t>r</a:t>
            </a:r>
            <a:r>
              <a:rPr lang="en-US" sz="2400" dirty="0" smtClean="0"/>
              <a:t>)= </a:t>
            </a:r>
            <a:r>
              <a:rPr lang="en-US" sz="2400" b="1" dirty="0" err="1" smtClean="0"/>
              <a:t>r</a:t>
            </a:r>
            <a:r>
              <a:rPr lang="en-US" sz="2400" dirty="0" err="1" smtClean="0"/>
              <a:t>H</a:t>
            </a:r>
            <a:r>
              <a:rPr lang="en-US" sz="2400" baseline="30000" dirty="0" err="1" smtClean="0"/>
              <a:t>T</a:t>
            </a:r>
            <a:r>
              <a:rPr lang="en-US" sz="2400" dirty="0" smtClean="0"/>
              <a:t> is called the </a:t>
            </a:r>
            <a:r>
              <a:rPr lang="en-US" sz="2400" dirty="0" err="1" smtClean="0"/>
              <a:t>syndrone</a:t>
            </a:r>
            <a:r>
              <a:rPr lang="en-US" sz="2400" dirty="0" smtClean="0"/>
              <a:t>. </a:t>
            </a:r>
          </a:p>
          <a:p>
            <a:pPr>
              <a:lnSpc>
                <a:spcPct val="90000"/>
              </a:lnSpc>
            </a:pPr>
            <a:r>
              <a:rPr lang="en-US" sz="2400" dirty="0" smtClean="0"/>
              <a:t>A vector having minimum Hamming weight in a </a:t>
            </a:r>
            <a:r>
              <a:rPr lang="en-US" sz="2400" dirty="0" err="1" smtClean="0"/>
              <a:t>coset</a:t>
            </a:r>
            <a:r>
              <a:rPr lang="en-US" sz="2400" dirty="0" smtClean="0"/>
              <a:t> is called a </a:t>
            </a:r>
            <a:r>
              <a:rPr lang="en-US" sz="2400" i="1" dirty="0" err="1" smtClean="0"/>
              <a:t>coset</a:t>
            </a:r>
            <a:r>
              <a:rPr lang="en-US" sz="2400" i="1" dirty="0" smtClean="0"/>
              <a:t> leader</a:t>
            </a:r>
            <a:r>
              <a:rPr lang="en-US" sz="2400" dirty="0" smtClean="0"/>
              <a:t>.</a:t>
            </a:r>
          </a:p>
          <a:p>
            <a:pPr>
              <a:lnSpc>
                <a:spcPct val="90000"/>
              </a:lnSpc>
            </a:pPr>
            <a:r>
              <a:rPr lang="en-US" sz="2400" dirty="0" smtClean="0"/>
              <a:t>Two vectors belong to the same </a:t>
            </a:r>
            <a:r>
              <a:rPr lang="en-US" sz="2400" dirty="0" err="1" smtClean="0"/>
              <a:t>coset</a:t>
            </a:r>
            <a:r>
              <a:rPr lang="en-US" sz="2400" dirty="0" smtClean="0"/>
              <a:t> </a:t>
            </a:r>
            <a:r>
              <a:rPr lang="en-US" sz="2400" dirty="0" err="1" smtClean="0"/>
              <a:t>iff</a:t>
            </a:r>
            <a:r>
              <a:rPr lang="en-US" sz="2400" dirty="0" smtClean="0"/>
              <a:t> they have the same </a:t>
            </a:r>
            <a:r>
              <a:rPr lang="en-US" sz="2400" dirty="0" err="1" smtClean="0"/>
              <a:t>syndrone</a:t>
            </a:r>
            <a:r>
              <a:rPr lang="en-US" sz="2400" dirty="0" smtClean="0"/>
              <a:t>.</a:t>
            </a:r>
          </a:p>
          <a:p>
            <a:pPr>
              <a:lnSpc>
                <a:spcPct val="90000"/>
              </a:lnSpc>
            </a:pPr>
            <a:r>
              <a:rPr lang="en-US" sz="2400" dirty="0" smtClean="0"/>
              <a:t>Now, here’s how to systematically decode a linear code:</a:t>
            </a:r>
          </a:p>
          <a:p>
            <a:pPr marL="857250" lvl="1" indent="-457200">
              <a:lnSpc>
                <a:spcPct val="90000"/>
              </a:lnSpc>
              <a:buFont typeface="+mj-lt"/>
              <a:buAutoNum type="arabicPeriod"/>
            </a:pPr>
            <a:r>
              <a:rPr lang="en-US" sz="2400" dirty="0" smtClean="0"/>
              <a:t>Calculate S(</a:t>
            </a:r>
            <a:r>
              <a:rPr lang="en-US" sz="2400" b="1" dirty="0" smtClean="0"/>
              <a:t>r</a:t>
            </a:r>
            <a:r>
              <a:rPr lang="en-US" sz="2400" dirty="0" smtClean="0"/>
              <a:t>).</a:t>
            </a:r>
          </a:p>
          <a:p>
            <a:pPr marL="857250" lvl="1" indent="-457200">
              <a:lnSpc>
                <a:spcPct val="90000"/>
              </a:lnSpc>
              <a:buFont typeface="+mj-lt"/>
              <a:buAutoNum type="arabicPeriod"/>
            </a:pPr>
            <a:r>
              <a:rPr lang="en-US" sz="2400" dirty="0" smtClean="0"/>
              <a:t>Find </a:t>
            </a:r>
            <a:r>
              <a:rPr lang="en-US" sz="2400" dirty="0" err="1" smtClean="0"/>
              <a:t>coset</a:t>
            </a:r>
            <a:r>
              <a:rPr lang="en-US" sz="2400" dirty="0" smtClean="0"/>
              <a:t> leader, </a:t>
            </a:r>
            <a:r>
              <a:rPr lang="en-US" sz="2400" b="1" dirty="0" smtClean="0"/>
              <a:t>e</a:t>
            </a:r>
            <a:r>
              <a:rPr lang="en-US" sz="2400" dirty="0" smtClean="0"/>
              <a:t>, with </a:t>
            </a:r>
            <a:r>
              <a:rPr lang="en-US" sz="2400" dirty="0" err="1" smtClean="0"/>
              <a:t>syndrone</a:t>
            </a:r>
            <a:r>
              <a:rPr lang="en-US" sz="2400" dirty="0" smtClean="0"/>
              <a:t> S(</a:t>
            </a:r>
            <a:r>
              <a:rPr lang="en-US" sz="2400" b="1" dirty="0" smtClean="0"/>
              <a:t>r</a:t>
            </a:r>
            <a:r>
              <a:rPr lang="en-US" sz="2400" dirty="0" smtClean="0"/>
              <a:t>).</a:t>
            </a:r>
          </a:p>
          <a:p>
            <a:pPr marL="857250" lvl="1" indent="-457200">
              <a:lnSpc>
                <a:spcPct val="90000"/>
              </a:lnSpc>
              <a:buFont typeface="+mj-lt"/>
              <a:buAutoNum type="arabicPeriod"/>
            </a:pPr>
            <a:r>
              <a:rPr lang="en-US" sz="2400" dirty="0" smtClean="0"/>
              <a:t>Decode</a:t>
            </a:r>
            <a:r>
              <a:rPr lang="en-US" sz="2400" b="1" dirty="0" smtClean="0"/>
              <a:t> r </a:t>
            </a:r>
            <a:r>
              <a:rPr lang="en-US" sz="2400" dirty="0" smtClean="0"/>
              <a:t>as </a:t>
            </a:r>
            <a:r>
              <a:rPr lang="en-US" sz="2400" b="1" dirty="0" err="1" smtClean="0"/>
              <a:t>r-e</a:t>
            </a:r>
            <a:r>
              <a:rPr lang="en-US" sz="2400" dirty="0" smtClean="0"/>
              <a:t>.</a:t>
            </a:r>
          </a:p>
          <a:p>
            <a:pPr marL="457200" indent="-457200">
              <a:lnSpc>
                <a:spcPct val="90000"/>
              </a:lnSpc>
            </a:pPr>
            <a:r>
              <a:rPr lang="en-US" sz="2400" dirty="0" smtClean="0"/>
              <a:t>This is more efficient than searching for nearest codeword but is only efficient enough for special codes.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Syndrone</a:t>
            </a:r>
            <a:r>
              <a:rPr lang="en-US" sz="3600" dirty="0" smtClean="0"/>
              <a:t> decoding example (H[7,4])</a:t>
            </a:r>
          </a:p>
        </p:txBody>
      </p:sp>
      <p:sp>
        <p:nvSpPr>
          <p:cNvPr id="82949" name="Rectangle 3"/>
          <p:cNvSpPr>
            <a:spLocks noGrp="1" noChangeArrowheads="1"/>
          </p:cNvSpPr>
          <p:nvPr>
            <p:ph type="body" idx="1"/>
          </p:nvPr>
        </p:nvSpPr>
        <p:spPr>
          <a:xfrm>
            <a:off x="228600" y="1752600"/>
            <a:ext cx="8763000" cy="3886200"/>
          </a:xfrm>
        </p:spPr>
        <p:txBody>
          <a:bodyPr/>
          <a:lstStyle/>
          <a:p>
            <a:pPr>
              <a:lnSpc>
                <a:spcPct val="90000"/>
              </a:lnSpc>
              <a:buNone/>
            </a:pPr>
            <a:r>
              <a:rPr lang="en-US" sz="1800" dirty="0" smtClean="0"/>
              <a:t>                  </a:t>
            </a:r>
            <a:r>
              <a:rPr lang="en-US" sz="1800" dirty="0" smtClean="0">
                <a:latin typeface="Courier New" pitchFamily="49" charset="0"/>
                <a:cs typeface="Courier New" pitchFamily="49" charset="0"/>
              </a:rPr>
              <a:t>1 0 0 0 1 1 0             1 1 0 1 1 0 0       1 1 0</a:t>
            </a:r>
          </a:p>
          <a:p>
            <a:pPr>
              <a:lnSpc>
                <a:spcPct val="90000"/>
              </a:lnSpc>
              <a:buNone/>
            </a:pPr>
            <a:r>
              <a:rPr lang="en-US" sz="1800" dirty="0" smtClean="0"/>
              <a:t>G= [I</a:t>
            </a:r>
            <a:r>
              <a:rPr lang="en-US" sz="1800" baseline="-25000" dirty="0" smtClean="0"/>
              <a:t>4</a:t>
            </a:r>
            <a:r>
              <a:rPr lang="en-US" sz="1800" dirty="0" smtClean="0"/>
              <a:t>|A]=  </a:t>
            </a:r>
            <a:r>
              <a:rPr lang="en-US" sz="1800" dirty="0" smtClean="0">
                <a:latin typeface="Courier New" pitchFamily="49" charset="0"/>
                <a:cs typeface="Courier New" pitchFamily="49" charset="0"/>
              </a:rPr>
              <a:t>0 1 0 0 1 0 1 </a:t>
            </a:r>
            <a:r>
              <a:rPr lang="en-US" sz="1800" dirty="0" smtClean="0"/>
              <a:t>= [-A</a:t>
            </a:r>
            <a:r>
              <a:rPr lang="en-US" sz="1800" baseline="30000" dirty="0" smtClean="0"/>
              <a:t>T</a:t>
            </a:r>
            <a:r>
              <a:rPr lang="en-US" sz="1800" dirty="0" smtClean="0"/>
              <a:t>|I</a:t>
            </a:r>
            <a:r>
              <a:rPr lang="en-US" sz="1800" baseline="-25000" dirty="0" smtClean="0"/>
              <a:t>3</a:t>
            </a:r>
            <a:r>
              <a:rPr lang="en-US" sz="1800" dirty="0" smtClean="0"/>
              <a:t>],  H=</a:t>
            </a:r>
            <a:r>
              <a:rPr lang="en-US" sz="1800" dirty="0" smtClean="0">
                <a:latin typeface="Arial" pitchFamily="34" charset="0"/>
                <a:cs typeface="Arial" pitchFamily="34" charset="0"/>
              </a:rPr>
              <a:t>     </a:t>
            </a:r>
            <a:r>
              <a:rPr lang="en-US" sz="1800" dirty="0" smtClean="0">
                <a:latin typeface="Courier New" pitchFamily="49" charset="0"/>
                <a:cs typeface="Courier New" pitchFamily="49" charset="0"/>
              </a:rPr>
              <a:t>1 0 1 1 0 1 0</a:t>
            </a:r>
            <a:r>
              <a:rPr lang="en-US" sz="1800" dirty="0" smtClean="0">
                <a:latin typeface="Arial" pitchFamily="34" charset="0"/>
                <a:cs typeface="Arial" pitchFamily="34" charset="0"/>
              </a:rPr>
              <a:t>,   H</a:t>
            </a:r>
            <a:r>
              <a:rPr lang="en-US" sz="1800" baseline="30000" dirty="0" smtClean="0">
                <a:latin typeface="Arial" pitchFamily="34" charset="0"/>
                <a:cs typeface="Arial" pitchFamily="34" charset="0"/>
              </a:rPr>
              <a:t>T</a:t>
            </a:r>
            <a:r>
              <a:rPr lang="en-US" sz="1800" dirty="0" smtClean="0">
                <a:latin typeface="Arial" pitchFamily="34" charset="0"/>
                <a:cs typeface="Arial" pitchFamily="34" charset="0"/>
              </a:rPr>
              <a:t>=</a:t>
            </a:r>
            <a:r>
              <a:rPr lang="en-US" sz="1800" dirty="0" smtClean="0">
                <a:latin typeface="Courier New" pitchFamily="49" charset="0"/>
                <a:cs typeface="Courier New" pitchFamily="49" charset="0"/>
              </a:rPr>
              <a:t>  1 0 1</a:t>
            </a:r>
            <a:endParaRPr lang="en-US" sz="1800" dirty="0" smtClean="0"/>
          </a:p>
          <a:p>
            <a:pPr>
              <a:lnSpc>
                <a:spcPct val="90000"/>
              </a:lnSpc>
              <a:buNone/>
            </a:pPr>
            <a:r>
              <a:rPr lang="en-US" sz="1800" dirty="0" smtClean="0">
                <a:latin typeface="Courier New" pitchFamily="49" charset="0"/>
                <a:cs typeface="Courier New" pitchFamily="49" charset="0"/>
              </a:rPr>
              <a:t>        0 0 1 0 0 1 1             0 1 1 1 0 0 1       0 1 1</a:t>
            </a:r>
          </a:p>
          <a:p>
            <a:pPr>
              <a:lnSpc>
                <a:spcPct val="90000"/>
              </a:lnSpc>
              <a:buNone/>
            </a:pPr>
            <a:r>
              <a:rPr lang="en-US" sz="1800" dirty="0" smtClean="0">
                <a:latin typeface="Courier New" pitchFamily="49" charset="0"/>
                <a:cs typeface="Courier New" pitchFamily="49" charset="0"/>
              </a:rPr>
              <a:t>        0 0 0 1 1 1 1                                 1 1 1</a:t>
            </a:r>
          </a:p>
          <a:p>
            <a:pPr>
              <a:lnSpc>
                <a:spcPct val="90000"/>
              </a:lnSpc>
              <a:buNone/>
            </a:pPr>
            <a:r>
              <a:rPr lang="en-US" sz="1800" dirty="0" smtClean="0">
                <a:latin typeface="Courier New" pitchFamily="49" charset="0"/>
                <a:cs typeface="Courier New" pitchFamily="49" charset="0"/>
              </a:rPr>
              <a:t>                                                      1 0 0</a:t>
            </a:r>
          </a:p>
          <a:p>
            <a:pPr>
              <a:lnSpc>
                <a:spcPct val="90000"/>
              </a:lnSpc>
              <a:buNone/>
            </a:pPr>
            <a:r>
              <a:rPr lang="en-US" sz="1800" dirty="0" smtClean="0">
                <a:latin typeface="Courier New" pitchFamily="49" charset="0"/>
                <a:cs typeface="Courier New" pitchFamily="49" charset="0"/>
              </a:rPr>
              <a:t>                                                      0 1 0</a:t>
            </a:r>
          </a:p>
          <a:p>
            <a:pPr>
              <a:lnSpc>
                <a:spcPct val="90000"/>
              </a:lnSpc>
              <a:buNone/>
            </a:pPr>
            <a:r>
              <a:rPr lang="en-US" sz="1800" dirty="0" smtClean="0">
                <a:latin typeface="Courier New" pitchFamily="49" charset="0"/>
                <a:cs typeface="Courier New" pitchFamily="49" charset="0"/>
              </a:rPr>
              <a:t>                                                      0 0 1</a:t>
            </a:r>
          </a:p>
          <a:p>
            <a:pPr>
              <a:lnSpc>
                <a:spcPct val="90000"/>
              </a:lnSpc>
            </a:pPr>
            <a:r>
              <a:rPr lang="en-US" sz="2000" dirty="0" smtClean="0">
                <a:latin typeface="Arial" pitchFamily="34" charset="0"/>
                <a:cs typeface="Arial" pitchFamily="34" charset="0"/>
              </a:rPr>
              <a:t>Message: 1 1 0 0.  </a:t>
            </a:r>
          </a:p>
          <a:p>
            <a:pPr>
              <a:lnSpc>
                <a:spcPct val="90000"/>
              </a:lnSpc>
            </a:pPr>
            <a:r>
              <a:rPr lang="en-US" sz="2000" dirty="0" smtClean="0">
                <a:latin typeface="Arial" pitchFamily="34" charset="0"/>
                <a:cs typeface="Arial" pitchFamily="34" charset="0"/>
              </a:rPr>
              <a:t>Codeword transmitted: 1 1 0 0 0 1 1.</a:t>
            </a:r>
          </a:p>
          <a:p>
            <a:pPr>
              <a:lnSpc>
                <a:spcPct val="90000"/>
              </a:lnSpc>
            </a:pPr>
            <a:r>
              <a:rPr lang="en-US" sz="2000" dirty="0" smtClean="0">
                <a:latin typeface="Arial" pitchFamily="34" charset="0"/>
                <a:cs typeface="Arial" pitchFamily="34" charset="0"/>
              </a:rPr>
              <a:t>Received: 1 1 0 0 0 0 1. (Error in 6</a:t>
            </a:r>
            <a:r>
              <a:rPr lang="en-US" sz="2000" baseline="30000" dirty="0" smtClean="0">
                <a:latin typeface="Arial" pitchFamily="34" charset="0"/>
                <a:cs typeface="Arial" pitchFamily="34" charset="0"/>
              </a:rPr>
              <a:t>th</a:t>
            </a:r>
            <a:r>
              <a:rPr lang="en-US" sz="2000" dirty="0" smtClean="0">
                <a:latin typeface="Arial" pitchFamily="34" charset="0"/>
                <a:cs typeface="Arial" pitchFamily="34" charset="0"/>
              </a:rPr>
              <a:t> position)</a:t>
            </a:r>
          </a:p>
          <a:p>
            <a:pPr>
              <a:lnSpc>
                <a:spcPct val="90000"/>
              </a:lnSpc>
              <a:buNone/>
            </a:pPr>
            <a:endParaRPr lang="en-US" sz="1800" dirty="0" smtClean="0">
              <a:latin typeface="Courier New" pitchFamily="49" charset="0"/>
              <a:cs typeface="Courier New" pitchFamily="49" charset="0"/>
            </a:endParaRPr>
          </a:p>
          <a:p>
            <a:pPr>
              <a:lnSpc>
                <a:spcPct val="90000"/>
              </a:lnSpc>
              <a:buNone/>
            </a:pPr>
            <a:endParaRPr lang="en-US" sz="1800" dirty="0" smtClean="0">
              <a:latin typeface="Courier New" pitchFamily="49" charset="0"/>
              <a:cs typeface="Courier New" pitchFamily="49" charset="0"/>
            </a:endParaRP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19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Syndrone</a:t>
            </a:r>
            <a:r>
              <a:rPr lang="en-US" sz="3600" dirty="0" smtClean="0"/>
              <a:t> decoding example (H[7,4])</a:t>
            </a:r>
          </a:p>
        </p:txBody>
      </p:sp>
      <p:sp>
        <p:nvSpPr>
          <p:cNvPr id="82949" name="Rectangle 3"/>
          <p:cNvSpPr>
            <a:spLocks noGrp="1" noChangeArrowheads="1"/>
          </p:cNvSpPr>
          <p:nvPr>
            <p:ph type="body" idx="1"/>
          </p:nvPr>
        </p:nvSpPr>
        <p:spPr>
          <a:xfrm>
            <a:off x="152400" y="1219200"/>
            <a:ext cx="8763000" cy="4953000"/>
          </a:xfrm>
        </p:spPr>
        <p:txBody>
          <a:bodyPr/>
          <a:lstStyle/>
          <a:p>
            <a:pPr>
              <a:lnSpc>
                <a:spcPct val="90000"/>
              </a:lnSpc>
            </a:pPr>
            <a:r>
              <a:rPr lang="en-US" sz="2000" dirty="0" err="1" smtClean="0">
                <a:latin typeface="Arial" pitchFamily="34" charset="0"/>
                <a:cs typeface="Arial" pitchFamily="34" charset="0"/>
              </a:rPr>
              <a:t>Coset</a:t>
            </a:r>
            <a:r>
              <a:rPr lang="en-US" sz="2000" dirty="0" smtClean="0">
                <a:latin typeface="Arial" pitchFamily="34" charset="0"/>
                <a:cs typeface="Arial" pitchFamily="34" charset="0"/>
              </a:rPr>
              <a:t> table (Left)</a:t>
            </a:r>
          </a:p>
          <a:p>
            <a:pPr lvl="0">
              <a:lnSpc>
                <a:spcPct val="90000"/>
              </a:lnSpc>
              <a:buNone/>
            </a:pPr>
            <a:endParaRPr lang="en-US" sz="2000" dirty="0" smtClean="0">
              <a:latin typeface="Arial" pitchFamily="34" charset="0"/>
              <a:cs typeface="Arial" pitchFamily="34" charset="0"/>
            </a:endParaRPr>
          </a:p>
          <a:p>
            <a:pPr lvl="0">
              <a:lnSpc>
                <a:spcPct val="90000"/>
              </a:lnSpc>
              <a:buNone/>
            </a:pPr>
            <a:r>
              <a:rPr lang="en-US" sz="1800" i="1" dirty="0" err="1" smtClean="0">
                <a:latin typeface="Arial" pitchFamily="34" charset="0"/>
                <a:cs typeface="Arial" pitchFamily="34" charset="0"/>
              </a:rPr>
              <a:t>Syn</a:t>
            </a:r>
            <a:r>
              <a:rPr lang="en-US" sz="1800" i="1" dirty="0" smtClean="0">
                <a:latin typeface="Arial" pitchFamily="34" charset="0"/>
                <a:cs typeface="Arial" pitchFamily="34" charset="0"/>
              </a:rPr>
              <a:t>  </a:t>
            </a:r>
            <a:r>
              <a:rPr lang="en-US" sz="1800" i="1" dirty="0" err="1" smtClean="0">
                <a:latin typeface="Arial" pitchFamily="34" charset="0"/>
                <a:cs typeface="Arial" pitchFamily="34" charset="0"/>
              </a:rPr>
              <a:t>Coset</a:t>
            </a:r>
            <a:r>
              <a:rPr lang="en-US" sz="1800" i="1" dirty="0" smtClean="0">
                <a:latin typeface="Arial" pitchFamily="34" charset="0"/>
                <a:cs typeface="Arial" pitchFamily="34" charset="0"/>
              </a:rPr>
              <a:t> Leader</a:t>
            </a:r>
          </a:p>
          <a:p>
            <a:pPr lvl="0">
              <a:lnSpc>
                <a:spcPct val="90000"/>
              </a:lnSpc>
              <a:buNone/>
            </a:pPr>
            <a:r>
              <a:rPr lang="en-US" sz="1800" dirty="0" smtClean="0">
                <a:latin typeface="Arial" pitchFamily="34" charset="0"/>
                <a:cs typeface="Arial" pitchFamily="34" charset="0"/>
              </a:rPr>
              <a:t>000          0000000 1000011 0100101 1100110 0010110 1010101 0110011 1110000</a:t>
            </a:r>
          </a:p>
          <a:p>
            <a:pPr lvl="0">
              <a:lnSpc>
                <a:spcPct val="90000"/>
              </a:lnSpc>
              <a:buNone/>
            </a:pPr>
            <a:r>
              <a:rPr lang="en-US" sz="1800" dirty="0" smtClean="0">
                <a:latin typeface="Arial" pitchFamily="34" charset="0"/>
                <a:cs typeface="Arial" pitchFamily="34" charset="0"/>
              </a:rPr>
              <a:t>110          0000001 1000010 0100100 1100111 0010111 1010100 0110010 1110001</a:t>
            </a:r>
          </a:p>
          <a:p>
            <a:pPr lvl="0">
              <a:lnSpc>
                <a:spcPct val="90000"/>
              </a:lnSpc>
              <a:buNone/>
            </a:pPr>
            <a:r>
              <a:rPr lang="en-US" sz="1800" dirty="0" smtClean="0">
                <a:latin typeface="Arial" pitchFamily="34" charset="0"/>
                <a:cs typeface="Arial" pitchFamily="34" charset="0"/>
              </a:rPr>
              <a:t>101          0000010 1000001 0100111 1100100 0010100 1010111 0110001 1110010</a:t>
            </a:r>
          </a:p>
          <a:p>
            <a:pPr lvl="0">
              <a:lnSpc>
                <a:spcPct val="90000"/>
              </a:lnSpc>
              <a:buNone/>
            </a:pPr>
            <a:r>
              <a:rPr lang="en-US" sz="1800" dirty="0" smtClean="0">
                <a:latin typeface="Arial" pitchFamily="34" charset="0"/>
                <a:cs typeface="Arial" pitchFamily="34" charset="0"/>
              </a:rPr>
              <a:t>011          0000100 1000111 0100001 1100010 0010010 1010001 0110111 1110100</a:t>
            </a:r>
          </a:p>
          <a:p>
            <a:pPr lvl="0">
              <a:lnSpc>
                <a:spcPct val="90000"/>
              </a:lnSpc>
              <a:buNone/>
            </a:pPr>
            <a:r>
              <a:rPr lang="en-US" sz="1800" dirty="0" smtClean="0">
                <a:latin typeface="Arial" pitchFamily="34" charset="0"/>
                <a:cs typeface="Arial" pitchFamily="34" charset="0"/>
              </a:rPr>
              <a:t>111          0001000 1001011 0101101 1101110 0011110 1011101 0111011 1111000</a:t>
            </a:r>
          </a:p>
          <a:p>
            <a:pPr lvl="0">
              <a:lnSpc>
                <a:spcPct val="90000"/>
              </a:lnSpc>
              <a:buNone/>
            </a:pPr>
            <a:r>
              <a:rPr lang="en-US" sz="1800" dirty="0" smtClean="0">
                <a:latin typeface="Arial" pitchFamily="34" charset="0"/>
                <a:cs typeface="Arial" pitchFamily="34" charset="0"/>
              </a:rPr>
              <a:t>100          0010000 1010011 0110101 1110110 0000110 1000101 0100011 1100000</a:t>
            </a:r>
          </a:p>
          <a:p>
            <a:pPr lvl="0">
              <a:lnSpc>
                <a:spcPct val="90000"/>
              </a:lnSpc>
              <a:buNone/>
            </a:pPr>
            <a:r>
              <a:rPr lang="en-US" sz="1800" dirty="0" smtClean="0">
                <a:latin typeface="Arial" pitchFamily="34" charset="0"/>
                <a:cs typeface="Arial" pitchFamily="34" charset="0"/>
              </a:rPr>
              <a:t>010          0100000 1100011 0000101 1000110 0110110 1110101 0010011 1010000</a:t>
            </a:r>
          </a:p>
          <a:p>
            <a:pPr lvl="0">
              <a:lnSpc>
                <a:spcPct val="90000"/>
              </a:lnSpc>
              <a:buNone/>
            </a:pPr>
            <a:r>
              <a:rPr lang="en-US" sz="1800" dirty="0" smtClean="0">
                <a:latin typeface="Arial" pitchFamily="34" charset="0"/>
                <a:cs typeface="Arial" pitchFamily="34" charset="0"/>
              </a:rPr>
              <a:t>001          1000000 0000011 1100101 0100110 1010110 0010101 1110011 0110000</a:t>
            </a:r>
          </a:p>
          <a:p>
            <a:pPr lvl="0">
              <a:lnSpc>
                <a:spcPct val="90000"/>
              </a:lnSpc>
              <a:buNone/>
            </a:pPr>
            <a:endParaRPr lang="en-US" sz="1800"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(1 1 0 0 0 1 ) H</a:t>
            </a:r>
            <a:r>
              <a:rPr lang="en-US" sz="2000" baseline="30000" dirty="0" smtClean="0">
                <a:latin typeface="Arial" pitchFamily="34" charset="0"/>
                <a:cs typeface="Arial" pitchFamily="34" charset="0"/>
              </a:rPr>
              <a:t>T</a:t>
            </a:r>
            <a:r>
              <a:rPr lang="en-US" sz="2000" dirty="0" smtClean="0">
                <a:latin typeface="Arial" pitchFamily="34" charset="0"/>
                <a:cs typeface="Arial" pitchFamily="34" charset="0"/>
              </a:rPr>
              <a:t>= (0 1 0)  which is the </a:t>
            </a:r>
            <a:r>
              <a:rPr lang="en-US" sz="2000" dirty="0" err="1" smtClean="0">
                <a:latin typeface="Arial" pitchFamily="34" charset="0"/>
                <a:cs typeface="Arial" pitchFamily="34" charset="0"/>
              </a:rPr>
              <a:t>syndrone</a:t>
            </a:r>
            <a:r>
              <a:rPr lang="en-US" sz="2000" dirty="0" smtClean="0">
                <a:latin typeface="Arial" pitchFamily="34" charset="0"/>
                <a:cs typeface="Arial" pitchFamily="34" charset="0"/>
              </a:rPr>
              <a:t> of the seventh row  whose </a:t>
            </a:r>
            <a:r>
              <a:rPr lang="en-US" sz="2000" dirty="0" err="1" smtClean="0">
                <a:latin typeface="Arial" pitchFamily="34" charset="0"/>
                <a:cs typeface="Arial" pitchFamily="34" charset="0"/>
              </a:rPr>
              <a:t>coset</a:t>
            </a:r>
            <a:r>
              <a:rPr lang="en-US" sz="2000" dirty="0" smtClean="0">
                <a:latin typeface="Arial" pitchFamily="34" charset="0"/>
                <a:cs typeface="Arial" pitchFamily="34" charset="0"/>
              </a:rPr>
              <a:t> leader is </a:t>
            </a:r>
            <a:r>
              <a:rPr lang="en-US" sz="2000" b="1" dirty="0" smtClean="0">
                <a:latin typeface="Arial" pitchFamily="34" charset="0"/>
                <a:cs typeface="Arial" pitchFamily="34" charset="0"/>
              </a:rPr>
              <a:t>e</a:t>
            </a:r>
            <a:r>
              <a:rPr lang="en-US" sz="2000" dirty="0" smtClean="0">
                <a:latin typeface="Arial" pitchFamily="34" charset="0"/>
                <a:cs typeface="Arial" pitchFamily="34" charset="0"/>
              </a:rPr>
              <a:t>= (0 0 0 0 0 1 0).  </a:t>
            </a:r>
          </a:p>
          <a:p>
            <a:pPr>
              <a:lnSpc>
                <a:spcPct val="90000"/>
              </a:lnSpc>
            </a:pPr>
            <a:r>
              <a:rPr lang="en-US" sz="2000" dirty="0" smtClean="0">
                <a:latin typeface="Arial" pitchFamily="34" charset="0"/>
                <a:cs typeface="Arial" pitchFamily="34" charset="0"/>
              </a:rPr>
              <a:t>Decode message as (1 1 0 0 0 1) + (0 0 0 0 0 1 0) = (1 1 0 0 1 1).</a:t>
            </a:r>
          </a:p>
          <a:p>
            <a:pPr lvl="0">
              <a:lnSpc>
                <a:spcPct val="90000"/>
              </a:lnSpc>
              <a:buNone/>
            </a:pPr>
            <a:endParaRPr lang="en-US" sz="1600" dirty="0" smtClean="0">
              <a:latin typeface="Courier New" pitchFamily="49" charset="0"/>
              <a:cs typeface="Courier New" pitchFamily="49" charset="0"/>
            </a:endParaRPr>
          </a:p>
          <a:p>
            <a:pPr>
              <a:lnSpc>
                <a:spcPct val="90000"/>
              </a:lnSpc>
              <a:buNone/>
            </a:pPr>
            <a:endParaRPr lang="en-US" sz="1800" dirty="0" smtClean="0">
              <a:latin typeface="Courier New" pitchFamily="49" charset="0"/>
              <a:cs typeface="Courier New" pitchFamily="49" charset="0"/>
            </a:endParaRPr>
          </a:p>
          <a:p>
            <a:pPr>
              <a:lnSpc>
                <a:spcPct val="90000"/>
              </a:lnSpc>
              <a:buNone/>
            </a:pPr>
            <a:endParaRPr lang="en-US" sz="1800" dirty="0" smtClean="0">
              <a:latin typeface="Courier New" pitchFamily="49" charset="0"/>
              <a:cs typeface="Courier New" pitchFamily="49" charset="0"/>
            </a:endParaRP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xfrm>
            <a:off x="6705600" y="6172200"/>
            <a:ext cx="1905000" cy="457200"/>
          </a:xfrm>
          <a:noFill/>
        </p:spPr>
        <p:txBody>
          <a:bodyPr/>
          <a:lstStyle/>
          <a:p>
            <a:fld id="{6E7AB0E6-6E26-40B6-875A-283A3DDFFD56}" type="slidenum">
              <a:rPr lang="en-US" smtClean="0"/>
              <a:pPr/>
              <a:t>2</a:t>
            </a:fld>
            <a:endParaRPr lang="en-US" dirty="0"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Binary symmetric channel (BSC)</a:t>
            </a:r>
          </a:p>
        </p:txBody>
      </p:sp>
      <p:sp>
        <p:nvSpPr>
          <p:cNvPr id="82949" name="Rectangle 3"/>
          <p:cNvSpPr>
            <a:spLocks noGrp="1" noChangeArrowheads="1"/>
          </p:cNvSpPr>
          <p:nvPr>
            <p:ph type="body" idx="1"/>
          </p:nvPr>
        </p:nvSpPr>
        <p:spPr>
          <a:xfrm>
            <a:off x="381000" y="1066800"/>
            <a:ext cx="8534400" cy="990600"/>
          </a:xfrm>
        </p:spPr>
        <p:txBody>
          <a:bodyPr/>
          <a:lstStyle/>
          <a:p>
            <a:pPr>
              <a:lnSpc>
                <a:spcPct val="90000"/>
              </a:lnSpc>
            </a:pPr>
            <a:r>
              <a:rPr lang="en-US" sz="2400" dirty="0" smtClean="0"/>
              <a:t>Each bit transmitted has an independent chance of being received correctly with probability p and incorrectly received with probability q=1-p.</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
        <p:nvSpPr>
          <p:cNvPr id="7" name="Oval 6"/>
          <p:cNvSpPr/>
          <p:nvPr/>
        </p:nvSpPr>
        <p:spPr bwMode="auto">
          <a:xfrm>
            <a:off x="2245504" y="3124200"/>
            <a:ext cx="381000" cy="562630"/>
          </a:xfrm>
          <a:prstGeom prst="ellipse">
            <a:avLst/>
          </a:prstGeom>
          <a:solidFill>
            <a:srgbClr val="00FF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0</a:t>
            </a:r>
          </a:p>
        </p:txBody>
      </p:sp>
      <p:sp>
        <p:nvSpPr>
          <p:cNvPr id="8" name="Oval 7"/>
          <p:cNvSpPr/>
          <p:nvPr/>
        </p:nvSpPr>
        <p:spPr bwMode="auto">
          <a:xfrm>
            <a:off x="2286000" y="4267200"/>
            <a:ext cx="381000" cy="562630"/>
          </a:xfrm>
          <a:prstGeom prst="ellipse">
            <a:avLst/>
          </a:prstGeom>
          <a:solidFill>
            <a:srgbClr val="00FF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1</a:t>
            </a:r>
          </a:p>
        </p:txBody>
      </p:sp>
      <p:sp>
        <p:nvSpPr>
          <p:cNvPr id="9" name="TextBox 8"/>
          <p:cNvSpPr txBox="1"/>
          <p:nvPr/>
        </p:nvSpPr>
        <p:spPr>
          <a:xfrm>
            <a:off x="1864504" y="2533710"/>
            <a:ext cx="1459759" cy="400110"/>
          </a:xfrm>
          <a:prstGeom prst="rect">
            <a:avLst/>
          </a:prstGeom>
          <a:noFill/>
        </p:spPr>
        <p:txBody>
          <a:bodyPr wrap="none" rtlCol="0">
            <a:spAutoFit/>
          </a:bodyPr>
          <a:lstStyle/>
          <a:p>
            <a:r>
              <a:rPr lang="en-US" sz="2000" b="1" dirty="0" smtClean="0">
                <a:latin typeface="Calibri" pitchFamily="34" charset="0"/>
              </a:rPr>
              <a:t>Transmitted</a:t>
            </a:r>
            <a:endParaRPr lang="en-US" sz="1800" b="1" dirty="0">
              <a:latin typeface="Calibri" pitchFamily="34" charset="0"/>
            </a:endParaRPr>
          </a:p>
        </p:txBody>
      </p:sp>
      <p:sp>
        <p:nvSpPr>
          <p:cNvPr id="10" name="TextBox 9"/>
          <p:cNvSpPr txBox="1"/>
          <p:nvPr/>
        </p:nvSpPr>
        <p:spPr>
          <a:xfrm>
            <a:off x="5129145" y="2514600"/>
            <a:ext cx="1195455" cy="400110"/>
          </a:xfrm>
          <a:prstGeom prst="rect">
            <a:avLst/>
          </a:prstGeom>
          <a:noFill/>
        </p:spPr>
        <p:txBody>
          <a:bodyPr wrap="none" rtlCol="0">
            <a:spAutoFit/>
          </a:bodyPr>
          <a:lstStyle/>
          <a:p>
            <a:r>
              <a:rPr lang="en-US" sz="2000" b="1" dirty="0" smtClean="0">
                <a:latin typeface="Calibri" pitchFamily="34" charset="0"/>
              </a:rPr>
              <a:t>Received </a:t>
            </a:r>
            <a:endParaRPr lang="en-US" sz="1800" b="1" dirty="0">
              <a:latin typeface="Calibri" pitchFamily="34" charset="0"/>
            </a:endParaRPr>
          </a:p>
        </p:txBody>
      </p:sp>
      <p:sp>
        <p:nvSpPr>
          <p:cNvPr id="11" name="Oval 10"/>
          <p:cNvSpPr/>
          <p:nvPr/>
        </p:nvSpPr>
        <p:spPr bwMode="auto">
          <a:xfrm>
            <a:off x="5598304" y="3124200"/>
            <a:ext cx="381000" cy="562630"/>
          </a:xfrm>
          <a:prstGeom prst="ellipse">
            <a:avLst/>
          </a:prstGeom>
          <a:solidFill>
            <a:srgbClr val="00FF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0</a:t>
            </a:r>
          </a:p>
        </p:txBody>
      </p:sp>
      <p:sp>
        <p:nvSpPr>
          <p:cNvPr id="12" name="Oval 11"/>
          <p:cNvSpPr/>
          <p:nvPr/>
        </p:nvSpPr>
        <p:spPr bwMode="auto">
          <a:xfrm>
            <a:off x="5638800" y="4267200"/>
            <a:ext cx="381000" cy="562630"/>
          </a:xfrm>
          <a:prstGeom prst="ellipse">
            <a:avLst/>
          </a:prstGeom>
          <a:solidFill>
            <a:srgbClr val="00FFFF"/>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rPr>
              <a:t>1</a:t>
            </a:r>
          </a:p>
        </p:txBody>
      </p:sp>
      <p:cxnSp>
        <p:nvCxnSpPr>
          <p:cNvPr id="14" name="Straight Arrow Connector 13"/>
          <p:cNvCxnSpPr/>
          <p:nvPr/>
        </p:nvCxnSpPr>
        <p:spPr bwMode="auto">
          <a:xfrm flipV="1">
            <a:off x="2590800" y="3429000"/>
            <a:ext cx="2971800" cy="0"/>
          </a:xfrm>
          <a:prstGeom prst="straightConnector1">
            <a:avLst/>
          </a:prstGeom>
          <a:solidFill>
            <a:schemeClr val="accent1"/>
          </a:solidFill>
          <a:ln w="31750" cap="flat" cmpd="sng" algn="ctr">
            <a:solidFill>
              <a:srgbClr val="002060"/>
            </a:solidFill>
            <a:prstDash val="solid"/>
            <a:round/>
            <a:headEnd type="none" w="med" len="med"/>
            <a:tailEnd type="triangle"/>
          </a:ln>
          <a:effectLst/>
        </p:spPr>
      </p:cxnSp>
      <p:cxnSp>
        <p:nvCxnSpPr>
          <p:cNvPr id="21" name="Straight Arrow Connector 20"/>
          <p:cNvCxnSpPr/>
          <p:nvPr/>
        </p:nvCxnSpPr>
        <p:spPr bwMode="auto">
          <a:xfrm flipV="1">
            <a:off x="2667000" y="4525030"/>
            <a:ext cx="2971800" cy="0"/>
          </a:xfrm>
          <a:prstGeom prst="straightConnector1">
            <a:avLst/>
          </a:prstGeom>
          <a:solidFill>
            <a:schemeClr val="accent1"/>
          </a:solidFill>
          <a:ln w="31750" cap="flat" cmpd="sng" algn="ctr">
            <a:solidFill>
              <a:srgbClr val="002060"/>
            </a:solidFill>
            <a:prstDash val="solid"/>
            <a:round/>
            <a:headEnd type="none" w="med" len="med"/>
            <a:tailEnd type="arrow"/>
          </a:ln>
          <a:effectLst/>
        </p:spPr>
      </p:cxnSp>
      <p:cxnSp>
        <p:nvCxnSpPr>
          <p:cNvPr id="23" name="Straight Arrow Connector 22"/>
          <p:cNvCxnSpPr>
            <a:endCxn id="12" idx="1"/>
          </p:cNvCxnSpPr>
          <p:nvPr/>
        </p:nvCxnSpPr>
        <p:spPr bwMode="auto">
          <a:xfrm>
            <a:off x="2590800" y="3429000"/>
            <a:ext cx="3103796" cy="920595"/>
          </a:xfrm>
          <a:prstGeom prst="straightConnector1">
            <a:avLst/>
          </a:prstGeom>
          <a:solidFill>
            <a:schemeClr val="accent1"/>
          </a:solidFill>
          <a:ln w="31750" cap="flat" cmpd="sng" algn="ctr">
            <a:solidFill>
              <a:schemeClr val="accent2"/>
            </a:solidFill>
            <a:prstDash val="solid"/>
            <a:round/>
            <a:headEnd type="none" w="med" len="med"/>
            <a:tailEnd type="arrow"/>
          </a:ln>
          <a:effectLst/>
        </p:spPr>
      </p:cxnSp>
      <p:sp>
        <p:nvSpPr>
          <p:cNvPr id="26" name="TextBox 25"/>
          <p:cNvSpPr txBox="1"/>
          <p:nvPr/>
        </p:nvSpPr>
        <p:spPr>
          <a:xfrm>
            <a:off x="3810000" y="2971800"/>
            <a:ext cx="319318" cy="400110"/>
          </a:xfrm>
          <a:prstGeom prst="rect">
            <a:avLst/>
          </a:prstGeom>
          <a:noFill/>
        </p:spPr>
        <p:txBody>
          <a:bodyPr wrap="none" rtlCol="0">
            <a:spAutoFit/>
          </a:bodyPr>
          <a:lstStyle/>
          <a:p>
            <a:r>
              <a:rPr lang="en-US" sz="2000" dirty="0" smtClean="0">
                <a:latin typeface="Calibri" pitchFamily="34" charset="0"/>
              </a:rPr>
              <a:t>p</a:t>
            </a:r>
            <a:endParaRPr lang="en-US" sz="2000" dirty="0">
              <a:latin typeface="Calibri" pitchFamily="34" charset="0"/>
            </a:endParaRPr>
          </a:p>
        </p:txBody>
      </p:sp>
      <p:sp>
        <p:nvSpPr>
          <p:cNvPr id="27" name="TextBox 26"/>
          <p:cNvSpPr txBox="1"/>
          <p:nvPr/>
        </p:nvSpPr>
        <p:spPr>
          <a:xfrm>
            <a:off x="3886200" y="4476690"/>
            <a:ext cx="319318" cy="400110"/>
          </a:xfrm>
          <a:prstGeom prst="rect">
            <a:avLst/>
          </a:prstGeom>
          <a:noFill/>
        </p:spPr>
        <p:txBody>
          <a:bodyPr wrap="none" rtlCol="0">
            <a:spAutoFit/>
          </a:bodyPr>
          <a:lstStyle/>
          <a:p>
            <a:r>
              <a:rPr lang="en-US" sz="2000" dirty="0" smtClean="0">
                <a:latin typeface="Calibri" pitchFamily="34" charset="0"/>
              </a:rPr>
              <a:t>p</a:t>
            </a:r>
            <a:endParaRPr lang="en-US" sz="2000" dirty="0">
              <a:latin typeface="Calibri" pitchFamily="34" charset="0"/>
            </a:endParaRPr>
          </a:p>
        </p:txBody>
      </p:sp>
      <p:sp>
        <p:nvSpPr>
          <p:cNvPr id="28" name="TextBox 27"/>
          <p:cNvSpPr txBox="1"/>
          <p:nvPr/>
        </p:nvSpPr>
        <p:spPr>
          <a:xfrm>
            <a:off x="3033482" y="3505200"/>
            <a:ext cx="319318" cy="400110"/>
          </a:xfrm>
          <a:prstGeom prst="rect">
            <a:avLst/>
          </a:prstGeom>
          <a:noFill/>
        </p:spPr>
        <p:txBody>
          <a:bodyPr wrap="none" rtlCol="0">
            <a:spAutoFit/>
          </a:bodyPr>
          <a:lstStyle/>
          <a:p>
            <a:r>
              <a:rPr lang="en-US" sz="2000" dirty="0" smtClean="0">
                <a:latin typeface="Calibri" pitchFamily="34" charset="0"/>
              </a:rPr>
              <a:t>q</a:t>
            </a:r>
            <a:endParaRPr lang="en-US" sz="2000" dirty="0">
              <a:latin typeface="Calibri" pitchFamily="34" charset="0"/>
            </a:endParaRPr>
          </a:p>
        </p:txBody>
      </p:sp>
      <p:cxnSp>
        <p:nvCxnSpPr>
          <p:cNvPr id="29" name="Straight Arrow Connector 28"/>
          <p:cNvCxnSpPr/>
          <p:nvPr/>
        </p:nvCxnSpPr>
        <p:spPr bwMode="auto">
          <a:xfrm flipV="1">
            <a:off x="2667000" y="3581400"/>
            <a:ext cx="2895600" cy="908205"/>
          </a:xfrm>
          <a:prstGeom prst="straightConnector1">
            <a:avLst/>
          </a:prstGeom>
          <a:solidFill>
            <a:schemeClr val="accent1"/>
          </a:solidFill>
          <a:ln w="31750" cap="flat" cmpd="sng" algn="ctr">
            <a:solidFill>
              <a:schemeClr val="accent2"/>
            </a:solidFill>
            <a:prstDash val="solid"/>
            <a:round/>
            <a:headEnd type="none" w="med" len="med"/>
            <a:tailEnd type="arrow"/>
          </a:ln>
          <a:effectLst/>
        </p:spPr>
      </p:cxnSp>
      <p:sp>
        <p:nvSpPr>
          <p:cNvPr id="31" name="TextBox 30"/>
          <p:cNvSpPr txBox="1"/>
          <p:nvPr/>
        </p:nvSpPr>
        <p:spPr>
          <a:xfrm>
            <a:off x="3947882" y="3962400"/>
            <a:ext cx="319318" cy="400110"/>
          </a:xfrm>
          <a:prstGeom prst="rect">
            <a:avLst/>
          </a:prstGeom>
          <a:noFill/>
        </p:spPr>
        <p:txBody>
          <a:bodyPr wrap="none" rtlCol="0">
            <a:spAutoFit/>
          </a:bodyPr>
          <a:lstStyle/>
          <a:p>
            <a:r>
              <a:rPr lang="en-US" sz="2000" dirty="0" smtClean="0">
                <a:latin typeface="Calibri" pitchFamily="34" charset="0"/>
              </a:rPr>
              <a:t>q</a:t>
            </a:r>
            <a:endParaRPr lang="en-US" sz="2000" dirty="0">
              <a:latin typeface="Calibri" pitchFamily="34" charset="0"/>
            </a:endParaRPr>
          </a:p>
        </p:txBody>
      </p:sp>
      <p:sp>
        <p:nvSpPr>
          <p:cNvPr id="32" name="Rectangle 3"/>
          <p:cNvSpPr txBox="1">
            <a:spLocks noChangeArrowheads="1"/>
          </p:cNvSpPr>
          <p:nvPr/>
        </p:nvSpPr>
        <p:spPr bwMode="auto">
          <a:xfrm>
            <a:off x="533400" y="5105400"/>
            <a:ext cx="8305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1" lang="en-US" sz="2400" kern="0" dirty="0" smtClean="0">
                <a:latin typeface="+mn-lt"/>
              </a:rPr>
              <a:t>Can we </a:t>
            </a:r>
            <a:r>
              <a:rPr kumimoji="1" lang="en-US" sz="2400" b="0" i="0" u="none" strike="noStrike" kern="0" cap="none" spc="0" normalizeH="0" baseline="0" noProof="0" dirty="0" smtClean="0">
                <a:ln>
                  <a:noFill/>
                </a:ln>
                <a:solidFill>
                  <a:schemeClr val="tx1"/>
                </a:solidFill>
                <a:effectLst/>
                <a:uLnTx/>
                <a:uFillTx/>
                <a:latin typeface="+mn-lt"/>
                <a:ea typeface="+mn-ea"/>
                <a:cs typeface="+mn-cs"/>
              </a:rPr>
              <a:t>transmit m bits more reliably over this</a:t>
            </a:r>
            <a:r>
              <a:rPr kumimoji="1" lang="en-US" sz="2400" b="0" i="0" u="none" strike="noStrike" kern="0" cap="none" spc="0" normalizeH="0" noProof="0" dirty="0" smtClean="0">
                <a:ln>
                  <a:noFill/>
                </a:ln>
                <a:solidFill>
                  <a:schemeClr val="tx1"/>
                </a:solidFill>
                <a:effectLst/>
                <a:uLnTx/>
                <a:uFillTx/>
                <a:latin typeface="+mn-lt"/>
                <a:ea typeface="+mn-ea"/>
                <a:cs typeface="+mn-cs"/>
              </a:rPr>
              <a:t> channel if we have spare bandwidth?</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Syndrone</a:t>
            </a:r>
            <a:r>
              <a:rPr lang="en-US" sz="3600" dirty="0" smtClean="0"/>
              <a:t> decoding example (H[7,4])</a:t>
            </a:r>
          </a:p>
        </p:txBody>
      </p:sp>
      <p:sp>
        <p:nvSpPr>
          <p:cNvPr id="82949" name="Rectangle 3"/>
          <p:cNvSpPr>
            <a:spLocks noGrp="1" noChangeArrowheads="1"/>
          </p:cNvSpPr>
          <p:nvPr>
            <p:ph type="body" idx="1"/>
          </p:nvPr>
        </p:nvSpPr>
        <p:spPr>
          <a:xfrm>
            <a:off x="152400" y="1219200"/>
            <a:ext cx="8763000" cy="4953000"/>
          </a:xfrm>
        </p:spPr>
        <p:txBody>
          <a:bodyPr/>
          <a:lstStyle/>
          <a:p>
            <a:pPr>
              <a:lnSpc>
                <a:spcPct val="90000"/>
              </a:lnSpc>
            </a:pPr>
            <a:r>
              <a:rPr lang="en-US" sz="2000" dirty="0" err="1" smtClean="0">
                <a:latin typeface="Arial" pitchFamily="34" charset="0"/>
                <a:cs typeface="Arial" pitchFamily="34" charset="0"/>
              </a:rPr>
              <a:t>Coset</a:t>
            </a:r>
            <a:r>
              <a:rPr lang="en-US" sz="2000" dirty="0" smtClean="0">
                <a:latin typeface="Arial" pitchFamily="34" charset="0"/>
                <a:cs typeface="Arial" pitchFamily="34" charset="0"/>
              </a:rPr>
              <a:t> table (Right)</a:t>
            </a:r>
          </a:p>
          <a:p>
            <a:pPr lvl="0">
              <a:lnSpc>
                <a:spcPct val="90000"/>
              </a:lnSpc>
              <a:buNone/>
            </a:pPr>
            <a:endParaRPr lang="en-US" sz="1800" dirty="0" smtClean="0">
              <a:latin typeface="Arial" pitchFamily="34" charset="0"/>
              <a:cs typeface="Arial" pitchFamily="34" charset="0"/>
            </a:endParaRPr>
          </a:p>
          <a:p>
            <a:pPr lvl="0">
              <a:lnSpc>
                <a:spcPct val="90000"/>
              </a:lnSpc>
              <a:buNone/>
            </a:pPr>
            <a:r>
              <a:rPr lang="en-US" sz="1800" i="1" dirty="0" err="1" smtClean="0">
                <a:latin typeface="Arial" pitchFamily="34" charset="0"/>
                <a:cs typeface="Arial" pitchFamily="34" charset="0"/>
              </a:rPr>
              <a:t>Syn</a:t>
            </a:r>
            <a:endParaRPr lang="en-US" sz="1800" i="1" dirty="0" smtClean="0">
              <a:latin typeface="Arial" pitchFamily="34" charset="0"/>
              <a:cs typeface="Arial" pitchFamily="34" charset="0"/>
            </a:endParaRPr>
          </a:p>
          <a:p>
            <a:pPr lvl="0">
              <a:lnSpc>
                <a:spcPct val="90000"/>
              </a:lnSpc>
              <a:buNone/>
            </a:pPr>
            <a:r>
              <a:rPr lang="en-US" sz="2000" dirty="0" smtClean="0">
                <a:latin typeface="Arial" pitchFamily="34" charset="0"/>
                <a:cs typeface="Arial" pitchFamily="34" charset="0"/>
              </a:rPr>
              <a:t>           </a:t>
            </a:r>
            <a:r>
              <a:rPr lang="en-US" sz="1800" dirty="0" smtClean="0">
                <a:latin typeface="Arial" pitchFamily="34" charset="0"/>
                <a:cs typeface="Arial" pitchFamily="34" charset="0"/>
              </a:rPr>
              <a:t>0001111 1001100 0101010 1101001 0011001 1011010 0111100 1111111</a:t>
            </a:r>
          </a:p>
          <a:p>
            <a:pPr lvl="0">
              <a:lnSpc>
                <a:spcPct val="90000"/>
              </a:lnSpc>
              <a:buNone/>
            </a:pPr>
            <a:r>
              <a:rPr lang="en-US" sz="1800" dirty="0" smtClean="0">
                <a:latin typeface="Arial" pitchFamily="34" charset="0"/>
                <a:cs typeface="Arial" pitchFamily="34" charset="0"/>
              </a:rPr>
              <a:t>            0001110 1001101 0101011 1101000 0011000 1011011 0111101 1111110</a:t>
            </a:r>
          </a:p>
          <a:p>
            <a:pPr lvl="0">
              <a:lnSpc>
                <a:spcPct val="90000"/>
              </a:lnSpc>
              <a:buNone/>
            </a:pPr>
            <a:r>
              <a:rPr lang="en-US" sz="1800" dirty="0" smtClean="0">
                <a:latin typeface="Arial" pitchFamily="34" charset="0"/>
                <a:cs typeface="Arial" pitchFamily="34" charset="0"/>
              </a:rPr>
              <a:t>            0001101 1001110 0101000 1101011 0011011 1011000 0111110 1111101</a:t>
            </a:r>
          </a:p>
          <a:p>
            <a:pPr lvl="0">
              <a:lnSpc>
                <a:spcPct val="90000"/>
              </a:lnSpc>
              <a:buNone/>
            </a:pPr>
            <a:r>
              <a:rPr lang="en-US" sz="1800" dirty="0" smtClean="0">
                <a:latin typeface="Arial" pitchFamily="34" charset="0"/>
                <a:cs typeface="Arial" pitchFamily="34" charset="0"/>
              </a:rPr>
              <a:t>            0001011 1001000 0101110 1101101 0011101 1011110 0111000 1111011</a:t>
            </a:r>
          </a:p>
          <a:p>
            <a:pPr lvl="0">
              <a:lnSpc>
                <a:spcPct val="90000"/>
              </a:lnSpc>
              <a:buNone/>
            </a:pPr>
            <a:r>
              <a:rPr lang="en-US" sz="1800" dirty="0" smtClean="0">
                <a:latin typeface="Arial" pitchFamily="34" charset="0"/>
                <a:cs typeface="Arial" pitchFamily="34" charset="0"/>
              </a:rPr>
              <a:t>            0000111 1000100 0100010 1100001 0010001 1010010 0110100 1110111</a:t>
            </a:r>
          </a:p>
          <a:p>
            <a:pPr lvl="0">
              <a:lnSpc>
                <a:spcPct val="90000"/>
              </a:lnSpc>
              <a:buNone/>
            </a:pPr>
            <a:r>
              <a:rPr lang="en-US" sz="1800" dirty="0" smtClean="0">
                <a:latin typeface="Arial" pitchFamily="34" charset="0"/>
                <a:cs typeface="Arial" pitchFamily="34" charset="0"/>
              </a:rPr>
              <a:t>            0011111 1011100 0111010 1111001 0001001 1001010 0101100 1101111</a:t>
            </a:r>
          </a:p>
          <a:p>
            <a:pPr lvl="0">
              <a:lnSpc>
                <a:spcPct val="90000"/>
              </a:lnSpc>
              <a:buNone/>
            </a:pPr>
            <a:r>
              <a:rPr lang="en-US" sz="1800" dirty="0" smtClean="0">
                <a:latin typeface="Arial" pitchFamily="34" charset="0"/>
                <a:cs typeface="Arial" pitchFamily="34" charset="0"/>
              </a:rPr>
              <a:t>            0101111 1101100 0001010 1001001 0111001 1111010 0011100 1011111</a:t>
            </a:r>
          </a:p>
          <a:p>
            <a:pPr lvl="0">
              <a:lnSpc>
                <a:spcPct val="90000"/>
              </a:lnSpc>
              <a:buNone/>
            </a:pPr>
            <a:r>
              <a:rPr lang="en-US" sz="1800" dirty="0" smtClean="0">
                <a:latin typeface="Arial" pitchFamily="34" charset="0"/>
                <a:cs typeface="Arial" pitchFamily="34" charset="0"/>
              </a:rPr>
              <a:t>            1001111 0001100 1101010 0101001 1011001 0011010 1111100 0111111</a:t>
            </a:r>
          </a:p>
          <a:p>
            <a:pPr lvl="0">
              <a:lnSpc>
                <a:spcPct val="90000"/>
              </a:lnSpc>
              <a:buNone/>
            </a:pPr>
            <a:endParaRPr lang="en-US" sz="1800" dirty="0" smtClean="0">
              <a:latin typeface="Courier New" pitchFamily="49" charset="0"/>
              <a:cs typeface="Courier New" pitchFamily="49" charset="0"/>
            </a:endParaRP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Bounds: How good can codes be? </a:t>
            </a:r>
          </a:p>
        </p:txBody>
      </p:sp>
      <p:sp>
        <p:nvSpPr>
          <p:cNvPr id="82949"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smtClean="0"/>
              <a:t>Let </a:t>
            </a:r>
            <a:r>
              <a:rPr lang="en-US" sz="2000" dirty="0" err="1" smtClean="0"/>
              <a:t>A</a:t>
            </a:r>
            <a:r>
              <a:rPr lang="en-US" sz="2000" baseline="-25000" dirty="0" err="1" smtClean="0"/>
              <a:t>q</a:t>
            </a:r>
            <a:r>
              <a:rPr lang="en-US" sz="2000" dirty="0" smtClean="0"/>
              <a:t>(n, d) denote the largest code with minimum distance d.</a:t>
            </a:r>
          </a:p>
          <a:p>
            <a:pPr>
              <a:lnSpc>
                <a:spcPct val="90000"/>
              </a:lnSpc>
              <a:buNone/>
            </a:pPr>
            <a:endParaRPr lang="en-US" sz="2000" dirty="0" smtClean="0"/>
          </a:p>
          <a:p>
            <a:pPr>
              <a:lnSpc>
                <a:spcPct val="90000"/>
              </a:lnSpc>
            </a:pPr>
            <a:r>
              <a:rPr lang="en-US" sz="2000" b="1" dirty="0" smtClean="0"/>
              <a:t>Sphere Packing (Hamming) Bound: </a:t>
            </a:r>
            <a:r>
              <a:rPr lang="en-US" sz="2000" dirty="0" smtClean="0"/>
              <a:t>If d=2e+1, </a:t>
            </a:r>
            <a:r>
              <a:rPr lang="en-US" sz="2000" dirty="0" err="1" smtClean="0"/>
              <a:t>A</a:t>
            </a:r>
            <a:r>
              <a:rPr lang="en-US" sz="2000" baseline="-25000" dirty="0" err="1" smtClean="0"/>
              <a:t>q</a:t>
            </a:r>
            <a:r>
              <a:rPr lang="en-US" sz="2000" dirty="0" smtClean="0"/>
              <a:t>(</a:t>
            </a:r>
            <a:r>
              <a:rPr lang="en-US" sz="2000" dirty="0" err="1" smtClean="0"/>
              <a:t>n,d</a:t>
            </a:r>
            <a:r>
              <a:rPr lang="en-US" sz="2000" dirty="0" smtClean="0"/>
              <a:t>)</a:t>
            </a:r>
            <a:r>
              <a:rPr lang="en-US" sz="2000" dirty="0" smtClean="0">
                <a:latin typeface="Math1Mono"/>
              </a:rPr>
              <a:t>≦</a:t>
            </a:r>
            <a:r>
              <a:rPr lang="en-US" sz="2400" dirty="0" smtClean="0">
                <a:latin typeface="Math1Mono"/>
              </a:rPr>
              <a:t>∑</a:t>
            </a:r>
            <a:r>
              <a:rPr lang="en-US" sz="2000" baseline="-25000" dirty="0" smtClean="0"/>
              <a:t>k=0</a:t>
            </a:r>
            <a:r>
              <a:rPr lang="en-US" sz="2000" baseline="30000" dirty="0" smtClean="0"/>
              <a:t>e</a:t>
            </a:r>
            <a:r>
              <a:rPr lang="en-US" sz="2000" dirty="0" smtClean="0"/>
              <a:t> </a:t>
            </a:r>
            <a:r>
              <a:rPr lang="en-US" sz="2000" baseline="-25000" dirty="0" err="1" smtClean="0"/>
              <a:t>n</a:t>
            </a:r>
            <a:r>
              <a:rPr lang="en-US" sz="2000" dirty="0" err="1" smtClean="0"/>
              <a:t>C</a:t>
            </a:r>
            <a:r>
              <a:rPr lang="en-US" sz="2000" baseline="-25000" dirty="0" err="1" smtClean="0"/>
              <a:t>k</a:t>
            </a:r>
            <a:r>
              <a:rPr lang="en-US" sz="2000" dirty="0" smtClean="0"/>
              <a:t>(q-1)</a:t>
            </a:r>
            <a:r>
              <a:rPr lang="en-US" sz="2000" baseline="30000" dirty="0" smtClean="0"/>
              <a:t>k</a:t>
            </a:r>
            <a:r>
              <a:rPr lang="en-US" sz="2000" dirty="0">
                <a:latin typeface="Math1Mono"/>
              </a:rPr>
              <a:t> ≦</a:t>
            </a:r>
            <a:r>
              <a:rPr lang="en-US" sz="2000" dirty="0" smtClean="0">
                <a:latin typeface="Math1"/>
              </a:rPr>
              <a:t> </a:t>
            </a:r>
            <a:r>
              <a:rPr lang="en-US" sz="2000" dirty="0" smtClean="0"/>
              <a:t>q</a:t>
            </a:r>
            <a:r>
              <a:rPr lang="en-US" sz="2000" baseline="30000" dirty="0" smtClean="0"/>
              <a:t>n</a:t>
            </a:r>
            <a:r>
              <a:rPr lang="en-US" sz="2000" dirty="0" smtClean="0"/>
              <a:t>.</a:t>
            </a:r>
          </a:p>
          <a:p>
            <a:pPr lvl="1">
              <a:lnSpc>
                <a:spcPct val="90000"/>
              </a:lnSpc>
            </a:pPr>
            <a:r>
              <a:rPr lang="en-US" sz="2000" dirty="0" smtClean="0"/>
              <a:t>Proof: Let l be the number of </a:t>
            </a:r>
            <a:r>
              <a:rPr lang="en-US" sz="2000" dirty="0" err="1" smtClean="0"/>
              <a:t>codewords</a:t>
            </a:r>
            <a:r>
              <a:rPr lang="en-US" sz="2000" dirty="0" smtClean="0"/>
              <a:t>.  l(1+(q-1)</a:t>
            </a:r>
            <a:r>
              <a:rPr lang="en-US" sz="2000" baseline="-25000" dirty="0" smtClean="0"/>
              <a:t>n</a:t>
            </a:r>
            <a:r>
              <a:rPr lang="en-US" sz="2000" dirty="0" smtClean="0"/>
              <a:t>C</a:t>
            </a:r>
            <a:r>
              <a:rPr lang="en-US" sz="2000" baseline="-25000" dirty="0" smtClean="0"/>
              <a:t>1</a:t>
            </a:r>
            <a:r>
              <a:rPr lang="en-US" sz="2000" dirty="0" smtClean="0"/>
              <a:t>+(q-1)</a:t>
            </a:r>
            <a:r>
              <a:rPr lang="en-US" sz="2000" baseline="30000" dirty="0" smtClean="0"/>
              <a:t>2</a:t>
            </a:r>
            <a:r>
              <a:rPr lang="en-US" sz="2000" baseline="-25000" dirty="0" smtClean="0"/>
              <a:t>n</a:t>
            </a:r>
            <a:r>
              <a:rPr lang="en-US" sz="2000" dirty="0" smtClean="0"/>
              <a:t>C</a:t>
            </a:r>
            <a:r>
              <a:rPr lang="en-US" sz="2000" baseline="-25000" dirty="0" smtClean="0"/>
              <a:t>2</a:t>
            </a:r>
            <a:r>
              <a:rPr lang="en-US" sz="2000" dirty="0" smtClean="0"/>
              <a:t>+…+(q-1)</a:t>
            </a:r>
            <a:r>
              <a:rPr lang="en-US" sz="2000" baseline="30000" dirty="0" err="1" smtClean="0"/>
              <a:t>e</a:t>
            </a:r>
            <a:r>
              <a:rPr lang="en-US" sz="2000" baseline="-25000" dirty="0" err="1" smtClean="0"/>
              <a:t>n</a:t>
            </a:r>
            <a:r>
              <a:rPr lang="en-US" sz="2000" dirty="0" err="1" smtClean="0"/>
              <a:t>C</a:t>
            </a:r>
            <a:r>
              <a:rPr lang="en-US" sz="2000" baseline="-25000" dirty="0" err="1" smtClean="0"/>
              <a:t>e</a:t>
            </a:r>
            <a:r>
              <a:rPr lang="en-US" sz="2000" dirty="0" smtClean="0"/>
              <a:t>)</a:t>
            </a:r>
            <a:r>
              <a:rPr lang="en-US" sz="2000" dirty="0">
                <a:latin typeface="Math1Mono"/>
              </a:rPr>
              <a:t> ≦ </a:t>
            </a:r>
            <a:r>
              <a:rPr lang="en-US" sz="2000" dirty="0" err="1" smtClean="0"/>
              <a:t>q</a:t>
            </a:r>
            <a:r>
              <a:rPr lang="en-US" sz="2000" baseline="30000" dirty="0" err="1" smtClean="0"/>
              <a:t>n</a:t>
            </a:r>
            <a:r>
              <a:rPr lang="en-US" sz="2000" dirty="0" smtClean="0"/>
              <a:t> because the e-spheres around the </a:t>
            </a:r>
            <a:r>
              <a:rPr lang="en-US" sz="2000" dirty="0" err="1" smtClean="0"/>
              <a:t>codewords</a:t>
            </a:r>
            <a:r>
              <a:rPr lang="en-US" sz="2000" dirty="0" smtClean="0"/>
              <a:t> are disjoint.</a:t>
            </a:r>
          </a:p>
          <a:p>
            <a:pPr>
              <a:lnSpc>
                <a:spcPct val="90000"/>
              </a:lnSpc>
            </a:pPr>
            <a:r>
              <a:rPr lang="en-US" sz="2000" b="1" dirty="0" smtClean="0"/>
              <a:t>GSV Bound: </a:t>
            </a:r>
            <a:r>
              <a:rPr lang="en-US" sz="2000" dirty="0" smtClean="0"/>
              <a:t>There is a linear [n, k, d] code satisfying the inequality: </a:t>
            </a:r>
            <a:r>
              <a:rPr lang="en-US" sz="2000" dirty="0" err="1" smtClean="0">
                <a:latin typeface="Arial" pitchFamily="34" charset="0"/>
                <a:cs typeface="Arial" pitchFamily="34" charset="0"/>
              </a:rPr>
              <a:t>A</a:t>
            </a:r>
            <a:r>
              <a:rPr lang="en-US" sz="2000" baseline="-25000" dirty="0" err="1" smtClean="0">
                <a:latin typeface="Arial" pitchFamily="34" charset="0"/>
                <a:cs typeface="Arial" pitchFamily="34" charset="0"/>
              </a:rPr>
              <a:t>q</a:t>
            </a:r>
            <a:r>
              <a:rPr lang="en-US" sz="2000" dirty="0" smtClean="0">
                <a:latin typeface="Arial" pitchFamily="34" charset="0"/>
                <a:cs typeface="Arial" pitchFamily="34" charset="0"/>
              </a:rPr>
              <a:t>(</a:t>
            </a:r>
            <a:r>
              <a:rPr lang="en-US" sz="2000" dirty="0" err="1" smtClean="0">
                <a:latin typeface="Arial" pitchFamily="34" charset="0"/>
                <a:cs typeface="Arial" pitchFamily="34" charset="0"/>
              </a:rPr>
              <a:t>n,d</a:t>
            </a:r>
            <a:r>
              <a:rPr lang="en-US" sz="2000" dirty="0" smtClean="0">
                <a:latin typeface="Arial" pitchFamily="34" charset="0"/>
                <a:cs typeface="Arial" pitchFamily="34" charset="0"/>
              </a:rPr>
              <a:t>)</a:t>
            </a:r>
            <a:r>
              <a:rPr lang="en-US" sz="2000" dirty="0" smtClean="0">
                <a:latin typeface="Math1" pitchFamily="2" charset="2"/>
                <a:cs typeface="Arial" pitchFamily="34" charset="0"/>
              </a:rPr>
              <a:t>≥</a:t>
            </a:r>
            <a:r>
              <a:rPr lang="en-US" sz="2000" dirty="0" err="1" smtClean="0">
                <a:latin typeface="Arial" pitchFamily="34" charset="0"/>
                <a:cs typeface="Arial" pitchFamily="34" charset="0"/>
              </a:rPr>
              <a:t>q</a:t>
            </a:r>
            <a:r>
              <a:rPr lang="en-US" sz="2000" baseline="30000" dirty="0" err="1" smtClean="0">
                <a:latin typeface="Arial" pitchFamily="34" charset="0"/>
                <a:cs typeface="Arial" pitchFamily="34" charset="0"/>
              </a:rPr>
              <a:t>n</a:t>
            </a:r>
            <a:r>
              <a:rPr lang="en-US" sz="2000" dirty="0" smtClean="0">
                <a:latin typeface="Arial" pitchFamily="34" charset="0"/>
                <a:cs typeface="Arial" pitchFamily="34" charset="0"/>
              </a:rPr>
              <a:t>/(1</a:t>
            </a:r>
            <a:r>
              <a:rPr lang="en-US" sz="2000" dirty="0" smtClean="0"/>
              <a:t>+(q-1)</a:t>
            </a:r>
            <a:r>
              <a:rPr lang="en-US" sz="2000" baseline="-25000" dirty="0" smtClean="0"/>
              <a:t> n</a:t>
            </a:r>
            <a:r>
              <a:rPr lang="en-US" sz="2000" dirty="0" smtClean="0"/>
              <a:t>C</a:t>
            </a:r>
            <a:r>
              <a:rPr lang="en-US" sz="2000" baseline="-25000" dirty="0" smtClean="0"/>
              <a:t>1</a:t>
            </a:r>
            <a:r>
              <a:rPr lang="en-US" sz="2000" dirty="0" smtClean="0"/>
              <a:t>+(q-1)</a:t>
            </a:r>
            <a:r>
              <a:rPr lang="en-US" sz="2000" baseline="30000" dirty="0" smtClean="0"/>
              <a:t>2</a:t>
            </a:r>
            <a:r>
              <a:rPr lang="en-US" sz="2000" baseline="-25000" dirty="0" smtClean="0"/>
              <a:t>n</a:t>
            </a:r>
            <a:r>
              <a:rPr lang="en-US" sz="2000" dirty="0" smtClean="0"/>
              <a:t>C</a:t>
            </a:r>
            <a:r>
              <a:rPr lang="en-US" sz="2000" baseline="-25000" dirty="0" smtClean="0"/>
              <a:t>2</a:t>
            </a:r>
            <a:r>
              <a:rPr lang="en-US" sz="2000" dirty="0" smtClean="0"/>
              <a:t>+…+(q-1)</a:t>
            </a:r>
            <a:r>
              <a:rPr lang="en-US" sz="2000" baseline="30000" dirty="0" smtClean="0"/>
              <a:t>d-1</a:t>
            </a:r>
            <a:r>
              <a:rPr lang="en-US" sz="2000" baseline="-25000" dirty="0" smtClean="0"/>
              <a:t>n</a:t>
            </a:r>
            <a:r>
              <a:rPr lang="en-US" sz="2000" dirty="0" smtClean="0"/>
              <a:t>C</a:t>
            </a:r>
            <a:r>
              <a:rPr lang="en-US" sz="2000" baseline="-25000" dirty="0" smtClean="0"/>
              <a:t>d-1</a:t>
            </a:r>
            <a:r>
              <a:rPr lang="en-US" sz="2000" dirty="0" smtClean="0"/>
              <a:t>)</a:t>
            </a:r>
          </a:p>
          <a:p>
            <a:pPr lvl="1">
              <a:lnSpc>
                <a:spcPct val="90000"/>
              </a:lnSpc>
            </a:pPr>
            <a:r>
              <a:rPr lang="en-US" sz="2000" dirty="0" smtClean="0"/>
              <a:t>Proof: The d-1 columns of the check matrix are linearly independent </a:t>
            </a:r>
            <a:r>
              <a:rPr lang="en-US" sz="2000" dirty="0" err="1" smtClean="0"/>
              <a:t>iff</a:t>
            </a:r>
            <a:r>
              <a:rPr lang="en-US" sz="2000" dirty="0" smtClean="0"/>
              <a:t> the code has distance d.  So q</a:t>
            </a:r>
            <a:r>
              <a:rPr lang="en-US" sz="2000" baseline="30000" dirty="0" smtClean="0"/>
              <a:t>n-k</a:t>
            </a:r>
            <a:r>
              <a:rPr lang="en-US" sz="2000" dirty="0" smtClean="0">
                <a:latin typeface="Math1Mono"/>
              </a:rPr>
              <a:t>³</a:t>
            </a:r>
            <a:r>
              <a:rPr lang="en-US" sz="2000" dirty="0" smtClean="0"/>
              <a:t>(1+(q-1)</a:t>
            </a:r>
            <a:r>
              <a:rPr lang="en-US" sz="2000" baseline="-25000" dirty="0" smtClean="0"/>
              <a:t> n</a:t>
            </a:r>
            <a:r>
              <a:rPr lang="en-US" sz="2000" dirty="0" smtClean="0"/>
              <a:t>C</a:t>
            </a:r>
            <a:r>
              <a:rPr lang="en-US" sz="2000" baseline="-25000" dirty="0" smtClean="0"/>
              <a:t>1</a:t>
            </a:r>
            <a:r>
              <a:rPr lang="en-US" sz="2000" dirty="0" smtClean="0"/>
              <a:t>+(q-1)</a:t>
            </a:r>
            <a:r>
              <a:rPr lang="en-US" sz="2000" baseline="30000" dirty="0" smtClean="0"/>
              <a:t>2</a:t>
            </a:r>
            <a:r>
              <a:rPr lang="en-US" sz="2000" baseline="-25000" dirty="0" smtClean="0"/>
              <a:t>n</a:t>
            </a:r>
            <a:r>
              <a:rPr lang="en-US" sz="2000" dirty="0" smtClean="0"/>
              <a:t>C</a:t>
            </a:r>
            <a:r>
              <a:rPr lang="en-US" sz="2000" baseline="-25000" dirty="0" smtClean="0"/>
              <a:t>2</a:t>
            </a:r>
            <a:r>
              <a:rPr lang="en-US" sz="2000" dirty="0" smtClean="0"/>
              <a:t>+…+(q-1)</a:t>
            </a:r>
            <a:r>
              <a:rPr lang="en-US" sz="2000" baseline="30000" dirty="0" smtClean="0"/>
              <a:t>d-1</a:t>
            </a:r>
            <a:r>
              <a:rPr lang="en-US" sz="2000" baseline="-25000" dirty="0" smtClean="0"/>
              <a:t>n</a:t>
            </a:r>
            <a:r>
              <a:rPr lang="en-US" sz="2000" dirty="0" smtClean="0"/>
              <a:t>C</a:t>
            </a:r>
            <a:r>
              <a:rPr lang="en-US" sz="2000" baseline="-25000" dirty="0" smtClean="0"/>
              <a:t>d-1</a:t>
            </a:r>
            <a:r>
              <a:rPr lang="en-US" sz="2000" dirty="0" smtClean="0"/>
              <a:t>)</a:t>
            </a:r>
          </a:p>
          <a:p>
            <a:pPr>
              <a:lnSpc>
                <a:spcPct val="90000"/>
              </a:lnSpc>
            </a:pPr>
            <a:r>
              <a:rPr lang="en-US" sz="2000" b="1" dirty="0" smtClean="0"/>
              <a:t>Singleton Bound:  </a:t>
            </a:r>
            <a:r>
              <a:rPr lang="en-US" sz="2000" dirty="0" smtClean="0"/>
              <a:t>M</a:t>
            </a:r>
            <a:r>
              <a:rPr lang="en-US" sz="2000" dirty="0" smtClean="0">
                <a:latin typeface="Math1Mono"/>
              </a:rPr>
              <a:t>≦</a:t>
            </a:r>
            <a:r>
              <a:rPr lang="en-US" sz="2000" dirty="0" smtClean="0"/>
              <a:t>q</a:t>
            </a:r>
            <a:r>
              <a:rPr lang="en-US" sz="2000" baseline="30000" dirty="0" smtClean="0"/>
              <a:t>n-d+1</a:t>
            </a:r>
            <a:r>
              <a:rPr lang="en-US" sz="2000" dirty="0" smtClean="0"/>
              <a:t>, so R</a:t>
            </a:r>
            <a:r>
              <a:rPr lang="en-US" sz="2000" dirty="0" smtClean="0">
                <a:latin typeface="Math1Mono"/>
              </a:rPr>
              <a:t>≦</a:t>
            </a:r>
            <a:r>
              <a:rPr lang="en-US" sz="2000" dirty="0" smtClean="0"/>
              <a:t>1-(d-1)/n.</a:t>
            </a:r>
            <a:endParaRPr lang="en-US" sz="2400" dirty="0" smtClean="0"/>
          </a:p>
          <a:p>
            <a:pPr lvl="1">
              <a:lnSpc>
                <a:spcPct val="90000"/>
              </a:lnSpc>
            </a:pPr>
            <a:r>
              <a:rPr lang="en-US" sz="2000" dirty="0" smtClean="0"/>
              <a:t>Proof:  Let C be a (</a:t>
            </a:r>
            <a:r>
              <a:rPr lang="en-US" sz="2000" dirty="0" err="1" smtClean="0"/>
              <a:t>n,M,d</a:t>
            </a:r>
            <a:r>
              <a:rPr lang="en-US" sz="2000" dirty="0" smtClean="0"/>
              <a:t>) code.  Since every codeword differs by at least d-1 positions, </a:t>
            </a:r>
            <a:r>
              <a:rPr lang="en-US" sz="2000" dirty="0" err="1" smtClean="0"/>
              <a:t>q</a:t>
            </a:r>
            <a:r>
              <a:rPr lang="en-US" sz="2000" baseline="30000" dirty="0" err="1" smtClean="0"/>
              <a:t>n</a:t>
            </a:r>
            <a:r>
              <a:rPr lang="en-US" sz="2000" baseline="30000" dirty="0" smtClean="0"/>
              <a:t>-(d-1)</a:t>
            </a:r>
            <a:r>
              <a:rPr lang="en-US" sz="2000" dirty="0" smtClean="0">
                <a:latin typeface="Math1Mono"/>
              </a:rPr>
              <a:t>≥</a:t>
            </a:r>
            <a:r>
              <a:rPr lang="en-US" sz="2000" dirty="0" smtClean="0"/>
              <a:t>M.</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MDS</a:t>
            </a:r>
          </a:p>
        </p:txBody>
      </p:sp>
      <p:sp>
        <p:nvSpPr>
          <p:cNvPr id="82949" name="Rectangle 3"/>
          <p:cNvSpPr>
            <a:spLocks noGrp="1" noChangeArrowheads="1"/>
          </p:cNvSpPr>
          <p:nvPr>
            <p:ph type="body" idx="1"/>
          </p:nvPr>
        </p:nvSpPr>
        <p:spPr>
          <a:xfrm>
            <a:off x="457200" y="1752600"/>
            <a:ext cx="8305800" cy="4419600"/>
          </a:xfrm>
        </p:spPr>
        <p:txBody>
          <a:bodyPr/>
          <a:lstStyle/>
          <a:p>
            <a:pPr>
              <a:lnSpc>
                <a:spcPct val="90000"/>
              </a:lnSpc>
            </a:pPr>
            <a:r>
              <a:rPr lang="en-US" sz="2400" dirty="0" smtClean="0"/>
              <a:t>Singleton Bound:  </a:t>
            </a:r>
            <a:r>
              <a:rPr lang="en-US" sz="2400" dirty="0" smtClean="0"/>
              <a:t>M</a:t>
            </a:r>
            <a:r>
              <a:rPr lang="en-US" sz="2400" dirty="0" smtClean="0">
                <a:latin typeface="Math1Mono"/>
              </a:rPr>
              <a:t>≦</a:t>
            </a:r>
            <a:r>
              <a:rPr lang="en-US" sz="2400" dirty="0" smtClean="0"/>
              <a:t>q</a:t>
            </a:r>
            <a:r>
              <a:rPr lang="en-US" sz="2400" baseline="30000" dirty="0" smtClean="0"/>
              <a:t>n-d+1</a:t>
            </a:r>
            <a:r>
              <a:rPr lang="en-US" sz="2400" dirty="0" smtClean="0"/>
              <a:t>, so </a:t>
            </a:r>
            <a:r>
              <a:rPr lang="en-US" sz="2400" dirty="0" smtClean="0"/>
              <a:t>R</a:t>
            </a:r>
            <a:r>
              <a:rPr lang="en-US" sz="2400" dirty="0" smtClean="0">
                <a:latin typeface="Math1Mono"/>
              </a:rPr>
              <a:t>≦</a:t>
            </a:r>
            <a:r>
              <a:rPr lang="en-US" sz="2400" dirty="0" smtClean="0"/>
              <a:t>1-</a:t>
            </a:r>
            <a:r>
              <a:rPr lang="en-US" sz="2400" dirty="0" smtClean="0"/>
              <a:t>(d-1)/n.</a:t>
            </a:r>
          </a:p>
          <a:p>
            <a:pPr>
              <a:lnSpc>
                <a:spcPct val="90000"/>
              </a:lnSpc>
            </a:pPr>
            <a:r>
              <a:rPr lang="en-US" sz="2400" dirty="0" smtClean="0"/>
              <a:t>Code meeting Singleton bound is an MDS code.</a:t>
            </a:r>
          </a:p>
          <a:p>
            <a:pPr>
              <a:lnSpc>
                <a:spcPct val="90000"/>
              </a:lnSpc>
            </a:pPr>
            <a:r>
              <a:rPr lang="en-US" sz="2400" dirty="0" smtClean="0"/>
              <a:t>If L is an MDS code so it L</a:t>
            </a:r>
            <a:r>
              <a:rPr lang="en-US" sz="2400" baseline="30000" dirty="0" smtClean="0">
                <a:latin typeface="Math1Mono"/>
              </a:rPr>
              <a:t>⟂</a:t>
            </a:r>
            <a:r>
              <a:rPr lang="en-US" sz="2400" dirty="0" smtClean="0"/>
              <a:t>.</a:t>
            </a:r>
          </a:p>
          <a:p>
            <a:pPr>
              <a:lnSpc>
                <a:spcPct val="90000"/>
              </a:lnSpc>
            </a:pPr>
            <a:r>
              <a:rPr lang="en-US" sz="2400" dirty="0" smtClean="0"/>
              <a:t>If L is an [</a:t>
            </a:r>
            <a:r>
              <a:rPr lang="en-US" sz="2400" dirty="0" err="1" smtClean="0"/>
              <a:t>n,k</a:t>
            </a:r>
            <a:r>
              <a:rPr lang="en-US" sz="2400" dirty="0" smtClean="0"/>
              <a:t>] code with generator G, L is MDS </a:t>
            </a:r>
            <a:r>
              <a:rPr lang="en-US" sz="2400" dirty="0" err="1" smtClean="0"/>
              <a:t>iff</a:t>
            </a:r>
            <a:r>
              <a:rPr lang="en-US" sz="2400" dirty="0" smtClean="0"/>
              <a:t> there are k linearly independent columns.</a:t>
            </a:r>
          </a:p>
          <a:p>
            <a:pPr>
              <a:lnSpc>
                <a:spcPct val="90000"/>
              </a:lnSpc>
            </a:pPr>
            <a:r>
              <a:rPr lang="en-US" sz="2400" dirty="0" smtClean="0"/>
              <a:t>Binary 3-repetition code is an MDS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Hamming</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smtClean="0"/>
              <a:t>A  Hamming code is a [</a:t>
            </a:r>
            <a:r>
              <a:rPr lang="en-US" sz="2400" dirty="0" err="1" smtClean="0"/>
              <a:t>n,k,d</a:t>
            </a:r>
            <a:r>
              <a:rPr lang="en-US" sz="2400" dirty="0" smtClean="0"/>
              <a:t>] linear code with  </a:t>
            </a:r>
          </a:p>
          <a:p>
            <a:pPr lvl="1">
              <a:lnSpc>
                <a:spcPct val="90000"/>
              </a:lnSpc>
            </a:pPr>
            <a:r>
              <a:rPr lang="en-US" sz="2400" dirty="0" smtClean="0"/>
              <a:t>n= 2</a:t>
            </a:r>
            <a:r>
              <a:rPr lang="en-US" sz="2400" baseline="30000" dirty="0" smtClean="0"/>
              <a:t>m</a:t>
            </a:r>
            <a:r>
              <a:rPr lang="en-US" sz="2400" dirty="0" smtClean="0"/>
              <a:t> -1, </a:t>
            </a:r>
          </a:p>
          <a:p>
            <a:pPr lvl="1">
              <a:lnSpc>
                <a:spcPct val="90000"/>
              </a:lnSpc>
            </a:pPr>
            <a:r>
              <a:rPr lang="en-US" sz="2400" dirty="0" smtClean="0"/>
              <a:t>k= 2</a:t>
            </a:r>
            <a:r>
              <a:rPr lang="en-US" sz="2400" baseline="30000" dirty="0" smtClean="0"/>
              <a:t>m</a:t>
            </a:r>
            <a:r>
              <a:rPr lang="en-US" sz="2400" dirty="0" smtClean="0"/>
              <a:t> -1 -m</a:t>
            </a:r>
          </a:p>
          <a:p>
            <a:pPr lvl="1">
              <a:lnSpc>
                <a:spcPct val="90000"/>
              </a:lnSpc>
            </a:pPr>
            <a:r>
              <a:rPr lang="en-US" sz="2400" dirty="0" smtClean="0"/>
              <a:t>d=3.  </a:t>
            </a:r>
          </a:p>
          <a:p>
            <a:pPr>
              <a:lnSpc>
                <a:spcPct val="90000"/>
              </a:lnSpc>
            </a:pPr>
            <a:endParaRPr lang="en-US" sz="2400" dirty="0" smtClean="0"/>
          </a:p>
          <a:p>
            <a:pPr>
              <a:lnSpc>
                <a:spcPct val="90000"/>
              </a:lnSpc>
            </a:pPr>
            <a:r>
              <a:rPr lang="en-US" sz="2400" dirty="0" smtClean="0"/>
              <a:t>To decode  </a:t>
            </a:r>
            <a:r>
              <a:rPr lang="en-US" sz="2400" b="1" dirty="0" smtClean="0"/>
              <a:t>r=</a:t>
            </a:r>
            <a:r>
              <a:rPr lang="en-US" sz="2400" b="1" dirty="0" err="1" smtClean="0"/>
              <a:t>c+e</a:t>
            </a:r>
            <a:r>
              <a:rPr lang="en-US" sz="2400" dirty="0" smtClean="0"/>
              <a:t>:</a:t>
            </a:r>
          </a:p>
          <a:p>
            <a:pPr lvl="1">
              <a:lnSpc>
                <a:spcPct val="90000"/>
              </a:lnSpc>
            </a:pPr>
            <a:r>
              <a:rPr lang="en-US" sz="2400" dirty="0" smtClean="0"/>
              <a:t>Calculate S(r)= </a:t>
            </a:r>
            <a:r>
              <a:rPr lang="en-US" sz="2400" b="1" dirty="0" err="1" smtClean="0"/>
              <a:t>r</a:t>
            </a:r>
            <a:r>
              <a:rPr lang="en-US" sz="2400" dirty="0" err="1" smtClean="0"/>
              <a:t>H</a:t>
            </a:r>
            <a:r>
              <a:rPr lang="en-US" sz="2400" baseline="30000" dirty="0" err="1" smtClean="0"/>
              <a:t>T</a:t>
            </a:r>
            <a:r>
              <a:rPr lang="en-US" sz="2400" dirty="0" smtClean="0"/>
              <a:t>.</a:t>
            </a:r>
          </a:p>
          <a:p>
            <a:pPr lvl="1">
              <a:lnSpc>
                <a:spcPct val="90000"/>
              </a:lnSpc>
            </a:pPr>
            <a:r>
              <a:rPr lang="en-US" sz="2400" dirty="0" smtClean="0"/>
              <a:t>Find j which is the column of H with the calculated syndrome.</a:t>
            </a:r>
          </a:p>
          <a:p>
            <a:pPr lvl="1">
              <a:lnSpc>
                <a:spcPct val="90000"/>
              </a:lnSpc>
            </a:pPr>
            <a:r>
              <a:rPr lang="en-US" sz="2400" dirty="0" smtClean="0"/>
              <a:t>Correct position j.  </a:t>
            </a:r>
          </a:p>
          <a:p>
            <a:pPr>
              <a:lnSpc>
                <a:spcPct val="90000"/>
              </a:lnSpc>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[7,4] Hamming code</a:t>
            </a:r>
          </a:p>
        </p:txBody>
      </p:sp>
      <p:sp>
        <p:nvSpPr>
          <p:cNvPr id="82949" name="Rectangle 3"/>
          <p:cNvSpPr>
            <a:spLocks noGrp="1" noChangeArrowheads="1"/>
          </p:cNvSpPr>
          <p:nvPr>
            <p:ph type="body" idx="1"/>
          </p:nvPr>
        </p:nvSpPr>
        <p:spPr>
          <a:xfrm>
            <a:off x="457200" y="1066800"/>
            <a:ext cx="8305800" cy="5257800"/>
          </a:xfrm>
        </p:spPr>
        <p:txBody>
          <a:bodyPr/>
          <a:lstStyle/>
          <a:p>
            <a:pPr>
              <a:lnSpc>
                <a:spcPct val="90000"/>
              </a:lnSpc>
            </a:pPr>
            <a:r>
              <a:rPr lang="en-US" sz="2000" dirty="0" smtClean="0"/>
              <a:t>The [7,4] code has encoding matrix G, and parity check H where: </a:t>
            </a:r>
          </a:p>
          <a:p>
            <a:pPr>
              <a:lnSpc>
                <a:spcPct val="90000"/>
              </a:lnSpc>
              <a:buNone/>
            </a:pPr>
            <a:r>
              <a:rPr lang="en-US" sz="2000" dirty="0" smtClean="0"/>
              <a:t>              1 0 0 0 1 1 0                   1 1 0 1 1 0 0</a:t>
            </a:r>
          </a:p>
          <a:p>
            <a:pPr lvl="1">
              <a:lnSpc>
                <a:spcPct val="90000"/>
              </a:lnSpc>
              <a:buNone/>
            </a:pPr>
            <a:r>
              <a:rPr lang="en-US" sz="2000" dirty="0" smtClean="0"/>
              <a:t>G=   0 1 0 0 1 0 1         H=     1 0 1 1 0 1 0</a:t>
            </a:r>
          </a:p>
          <a:p>
            <a:pPr lvl="1">
              <a:lnSpc>
                <a:spcPct val="90000"/>
              </a:lnSpc>
              <a:buNone/>
            </a:pPr>
            <a:r>
              <a:rPr lang="en-US" sz="2000" dirty="0" smtClean="0"/>
              <a:t>        0 0 1 0 0 1 1                   0 1 1 1 0 0 1</a:t>
            </a:r>
          </a:p>
          <a:p>
            <a:pPr lvl="1">
              <a:lnSpc>
                <a:spcPct val="90000"/>
              </a:lnSpc>
              <a:buNone/>
            </a:pPr>
            <a:r>
              <a:rPr lang="en-US" sz="2000" dirty="0" smtClean="0"/>
              <a:t>        0 0 0 1 1 1 1</a:t>
            </a:r>
          </a:p>
          <a:p>
            <a:pPr lvl="1">
              <a:lnSpc>
                <a:spcPct val="90000"/>
              </a:lnSpc>
              <a:buNone/>
            </a:pPr>
            <a:endParaRPr lang="en-US" sz="2000" dirty="0" smtClean="0"/>
          </a:p>
          <a:p>
            <a:pPr>
              <a:lnSpc>
                <a:spcPct val="90000"/>
              </a:lnSpc>
            </a:pPr>
            <a:r>
              <a:rPr lang="en-US" sz="2000" dirty="0" smtClean="0"/>
              <a:t>The code words are:</a:t>
            </a:r>
          </a:p>
          <a:p>
            <a:pPr>
              <a:lnSpc>
                <a:spcPct val="90000"/>
              </a:lnSpc>
              <a:buNone/>
            </a:pPr>
            <a:endParaRPr lang="en-US" sz="2000" dirty="0" smtClean="0"/>
          </a:p>
          <a:p>
            <a:pPr>
              <a:lnSpc>
                <a:spcPct val="90000"/>
              </a:lnSpc>
              <a:buNone/>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
        <p:nvSpPr>
          <p:cNvPr id="7" name="Rectangle 3"/>
          <p:cNvSpPr txBox="1">
            <a:spLocks noChangeArrowheads="1"/>
          </p:cNvSpPr>
          <p:nvPr/>
        </p:nvSpPr>
        <p:spPr bwMode="auto">
          <a:xfrm>
            <a:off x="990600" y="3429000"/>
            <a:ext cx="2667000" cy="2669059"/>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pPr>
            <a:r>
              <a:rPr kumimoji="1" lang="en-US" sz="2000" kern="0" dirty="0" smtClean="0">
                <a:latin typeface="Arial" pitchFamily="34" charset="0"/>
                <a:cs typeface="Arial" pitchFamily="34" charset="0"/>
              </a:rPr>
              <a:t>0000000, weight: 0</a:t>
            </a:r>
          </a:p>
          <a:p>
            <a:pPr marL="342900" lvl="0" indent="-342900">
              <a:lnSpc>
                <a:spcPct val="90000"/>
              </a:lnSpc>
              <a:spcBef>
                <a:spcPct val="20000"/>
              </a:spcBef>
            </a:pPr>
            <a:r>
              <a:rPr kumimoji="1" lang="en-US" sz="2000" kern="0" dirty="0" smtClean="0">
                <a:latin typeface="Arial" pitchFamily="34" charset="0"/>
                <a:cs typeface="Arial" pitchFamily="34" charset="0"/>
              </a:rPr>
              <a:t>1000011, weight: 3</a:t>
            </a:r>
          </a:p>
          <a:p>
            <a:pPr marL="342900" lvl="0" indent="-342900">
              <a:lnSpc>
                <a:spcPct val="90000"/>
              </a:lnSpc>
              <a:spcBef>
                <a:spcPct val="20000"/>
              </a:spcBef>
            </a:pPr>
            <a:r>
              <a:rPr kumimoji="1" lang="en-US" sz="2000" kern="0" dirty="0" smtClean="0">
                <a:latin typeface="Arial" pitchFamily="34" charset="0"/>
                <a:cs typeface="Arial" pitchFamily="34" charset="0"/>
              </a:rPr>
              <a:t>0100101, weight: 3</a:t>
            </a:r>
          </a:p>
          <a:p>
            <a:pPr marL="342900" lvl="0" indent="-342900">
              <a:lnSpc>
                <a:spcPct val="90000"/>
              </a:lnSpc>
              <a:spcBef>
                <a:spcPct val="20000"/>
              </a:spcBef>
            </a:pPr>
            <a:r>
              <a:rPr kumimoji="1" lang="en-US" sz="2000" kern="0" dirty="0" smtClean="0">
                <a:latin typeface="Arial" pitchFamily="34" charset="0"/>
                <a:cs typeface="Arial" pitchFamily="34" charset="0"/>
              </a:rPr>
              <a:t>1100110, weight: 4</a:t>
            </a:r>
          </a:p>
          <a:p>
            <a:pPr marL="342900" lvl="0" indent="-342900">
              <a:lnSpc>
                <a:spcPct val="90000"/>
              </a:lnSpc>
              <a:spcBef>
                <a:spcPct val="20000"/>
              </a:spcBef>
            </a:pPr>
            <a:r>
              <a:rPr kumimoji="1" lang="en-US" sz="2000" kern="0" dirty="0" smtClean="0">
                <a:latin typeface="Arial" pitchFamily="34" charset="0"/>
                <a:cs typeface="Arial" pitchFamily="34" charset="0"/>
              </a:rPr>
              <a:t>0010110, weight: 3</a:t>
            </a:r>
          </a:p>
          <a:p>
            <a:pPr marL="342900" lvl="0" indent="-342900">
              <a:lnSpc>
                <a:spcPct val="90000"/>
              </a:lnSpc>
              <a:spcBef>
                <a:spcPct val="20000"/>
              </a:spcBef>
            </a:pPr>
            <a:r>
              <a:rPr kumimoji="1" lang="en-US" sz="2000" kern="0" dirty="0" smtClean="0">
                <a:latin typeface="Arial" pitchFamily="34" charset="0"/>
                <a:cs typeface="Arial" pitchFamily="34" charset="0"/>
              </a:rPr>
              <a:t>1010101, weight: 4</a:t>
            </a:r>
          </a:p>
          <a:p>
            <a:pPr marL="342900" lvl="0" indent="-342900">
              <a:lnSpc>
                <a:spcPct val="90000"/>
              </a:lnSpc>
              <a:spcBef>
                <a:spcPct val="20000"/>
              </a:spcBef>
            </a:pPr>
            <a:r>
              <a:rPr kumimoji="1" lang="en-US" sz="2000" kern="0" dirty="0" smtClean="0">
                <a:latin typeface="Arial" pitchFamily="34" charset="0"/>
                <a:cs typeface="Arial" pitchFamily="34" charset="0"/>
              </a:rPr>
              <a:t>0110011, weight: 4</a:t>
            </a:r>
          </a:p>
          <a:p>
            <a:pPr marL="342900" lvl="0" indent="-342900">
              <a:lnSpc>
                <a:spcPct val="90000"/>
              </a:lnSpc>
              <a:spcBef>
                <a:spcPct val="20000"/>
              </a:spcBef>
            </a:pPr>
            <a:r>
              <a:rPr kumimoji="1" lang="en-US" sz="2000" kern="0" dirty="0" smtClean="0">
                <a:latin typeface="Arial" pitchFamily="34" charset="0"/>
                <a:cs typeface="Arial" pitchFamily="34" charset="0"/>
              </a:rPr>
              <a:t>1110000, weight: 3</a:t>
            </a:r>
            <a:endParaRPr kumimoji="1" lang="en-US" sz="2000" b="0" i="0" u="none" strike="noStrike" kern="0" cap="none" spc="0" normalizeH="0" noProof="0" dirty="0" smtClean="0">
              <a:ln>
                <a:noFill/>
              </a:ln>
              <a:solidFill>
                <a:schemeClr val="tx1"/>
              </a:solidFill>
              <a:effectLst/>
              <a:uLnTx/>
              <a:uFillTx/>
              <a:latin typeface="Arial" pitchFamily="34" charset="0"/>
              <a:cs typeface="Arial" pitchFamily="34" charset="0"/>
            </a:endParaRPr>
          </a:p>
        </p:txBody>
      </p:sp>
      <p:sp>
        <p:nvSpPr>
          <p:cNvPr id="8" name="Rectangle 3"/>
          <p:cNvSpPr txBox="1">
            <a:spLocks noChangeArrowheads="1"/>
          </p:cNvSpPr>
          <p:nvPr/>
        </p:nvSpPr>
        <p:spPr bwMode="auto">
          <a:xfrm>
            <a:off x="3962400" y="3429000"/>
            <a:ext cx="2819400" cy="2667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pPr>
            <a:r>
              <a:rPr kumimoji="1" lang="en-US" sz="2000" kern="0" dirty="0" smtClean="0">
                <a:latin typeface="Arial" pitchFamily="34" charset="0"/>
                <a:cs typeface="Arial" pitchFamily="34" charset="0"/>
              </a:rPr>
              <a:t>0001111, weight: 4</a:t>
            </a:r>
          </a:p>
          <a:p>
            <a:pPr marL="342900" lvl="0" indent="-342900">
              <a:lnSpc>
                <a:spcPct val="90000"/>
              </a:lnSpc>
              <a:spcBef>
                <a:spcPct val="20000"/>
              </a:spcBef>
            </a:pPr>
            <a:r>
              <a:rPr kumimoji="1" lang="en-US" sz="2000" kern="0" dirty="0" smtClean="0">
                <a:latin typeface="Arial" pitchFamily="34" charset="0"/>
                <a:cs typeface="Arial" pitchFamily="34" charset="0"/>
              </a:rPr>
              <a:t>1001100, weight: 3</a:t>
            </a:r>
          </a:p>
          <a:p>
            <a:pPr marL="342900" lvl="0" indent="-342900">
              <a:lnSpc>
                <a:spcPct val="90000"/>
              </a:lnSpc>
              <a:spcBef>
                <a:spcPct val="20000"/>
              </a:spcBef>
            </a:pPr>
            <a:r>
              <a:rPr kumimoji="1" lang="en-US" sz="2000" kern="0" dirty="0" smtClean="0">
                <a:latin typeface="Arial" pitchFamily="34" charset="0"/>
                <a:cs typeface="Arial" pitchFamily="34" charset="0"/>
              </a:rPr>
              <a:t>0101010, weight: 3</a:t>
            </a:r>
          </a:p>
          <a:p>
            <a:pPr marL="342900" lvl="0" indent="-342900">
              <a:lnSpc>
                <a:spcPct val="90000"/>
              </a:lnSpc>
              <a:spcBef>
                <a:spcPct val="20000"/>
              </a:spcBef>
            </a:pPr>
            <a:r>
              <a:rPr kumimoji="1" lang="en-US" sz="2000" kern="0" dirty="0" smtClean="0">
                <a:latin typeface="Arial" pitchFamily="34" charset="0"/>
                <a:cs typeface="Arial" pitchFamily="34" charset="0"/>
              </a:rPr>
              <a:t>1101001, weight: 4</a:t>
            </a:r>
          </a:p>
          <a:p>
            <a:pPr marL="342900" lvl="0" indent="-342900">
              <a:lnSpc>
                <a:spcPct val="90000"/>
              </a:lnSpc>
              <a:spcBef>
                <a:spcPct val="20000"/>
              </a:spcBef>
            </a:pPr>
            <a:r>
              <a:rPr kumimoji="1" lang="en-US" sz="2000" kern="0" dirty="0" smtClean="0">
                <a:latin typeface="Arial" pitchFamily="34" charset="0"/>
                <a:cs typeface="Arial" pitchFamily="34" charset="0"/>
              </a:rPr>
              <a:t>0011001, weight: 3</a:t>
            </a:r>
          </a:p>
          <a:p>
            <a:pPr marL="342900" lvl="0" indent="-342900">
              <a:lnSpc>
                <a:spcPct val="90000"/>
              </a:lnSpc>
              <a:spcBef>
                <a:spcPct val="20000"/>
              </a:spcBef>
            </a:pPr>
            <a:r>
              <a:rPr kumimoji="1" lang="en-US" sz="2000" kern="0" dirty="0" smtClean="0">
                <a:latin typeface="Arial" pitchFamily="34" charset="0"/>
                <a:cs typeface="Arial" pitchFamily="34" charset="0"/>
              </a:rPr>
              <a:t>1011010, weight: 4</a:t>
            </a:r>
          </a:p>
          <a:p>
            <a:pPr marL="342900" lvl="0" indent="-342900">
              <a:lnSpc>
                <a:spcPct val="90000"/>
              </a:lnSpc>
              <a:spcBef>
                <a:spcPct val="20000"/>
              </a:spcBef>
            </a:pPr>
            <a:r>
              <a:rPr kumimoji="1" lang="en-US" sz="2000" kern="0" dirty="0" smtClean="0">
                <a:latin typeface="Arial" pitchFamily="34" charset="0"/>
                <a:cs typeface="Arial" pitchFamily="34" charset="0"/>
              </a:rPr>
              <a:t>0111100, weight: 4</a:t>
            </a:r>
          </a:p>
          <a:p>
            <a:pPr marL="342900" lvl="0" indent="-342900">
              <a:lnSpc>
                <a:spcPct val="90000"/>
              </a:lnSpc>
              <a:spcBef>
                <a:spcPct val="20000"/>
              </a:spcBef>
            </a:pPr>
            <a:r>
              <a:rPr kumimoji="1" lang="en-US" sz="2000" kern="0" dirty="0" smtClean="0">
                <a:latin typeface="Arial" pitchFamily="34" charset="0"/>
                <a:cs typeface="Arial" pitchFamily="34" charset="0"/>
              </a:rPr>
              <a:t>1111111, weight: 7</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Decoding Hamming code</a:t>
            </a:r>
          </a:p>
        </p:txBody>
      </p:sp>
      <p:sp>
        <p:nvSpPr>
          <p:cNvPr id="82949" name="Rectangle 3"/>
          <p:cNvSpPr>
            <a:spLocks noGrp="1" noChangeArrowheads="1"/>
          </p:cNvSpPr>
          <p:nvPr>
            <p:ph type="body" idx="1"/>
          </p:nvPr>
        </p:nvSpPr>
        <p:spPr>
          <a:xfrm>
            <a:off x="381000" y="1219200"/>
            <a:ext cx="8305800" cy="4953000"/>
          </a:xfrm>
        </p:spPr>
        <p:txBody>
          <a:bodyPr/>
          <a:lstStyle/>
          <a:p>
            <a:pPr>
              <a:lnSpc>
                <a:spcPct val="90000"/>
              </a:lnSpc>
              <a:buNone/>
            </a:pPr>
            <a:r>
              <a:rPr lang="en-US" sz="2400" dirty="0" smtClean="0"/>
              <a:t>               </a:t>
            </a:r>
            <a:r>
              <a:rPr lang="en-US" sz="2000" dirty="0" smtClean="0">
                <a:latin typeface="Arial" pitchFamily="34" charset="0"/>
                <a:cs typeface="Arial" pitchFamily="34" charset="0"/>
              </a:rPr>
              <a:t>1 0 0 0 1 1 0                           1 1 0 1 1 0 0            1 1 0</a:t>
            </a:r>
          </a:p>
          <a:p>
            <a:pPr>
              <a:lnSpc>
                <a:spcPct val="90000"/>
              </a:lnSpc>
              <a:buNone/>
            </a:pPr>
            <a:r>
              <a:rPr lang="en-US" sz="2000" dirty="0" smtClean="0">
                <a:latin typeface="Arial" pitchFamily="34" charset="0"/>
                <a:cs typeface="Arial" pitchFamily="34" charset="0"/>
              </a:rPr>
              <a:t>G= [I</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|A]=  0 1 0 0 1 0 1 = [-A</a:t>
            </a:r>
            <a:r>
              <a:rPr lang="en-US" sz="2000" baseline="30000" dirty="0" smtClean="0">
                <a:latin typeface="Arial" pitchFamily="34" charset="0"/>
                <a:cs typeface="Arial" pitchFamily="34" charset="0"/>
              </a:rPr>
              <a:t>T</a:t>
            </a:r>
            <a:r>
              <a:rPr lang="en-US" sz="2000" dirty="0" smtClean="0">
                <a:latin typeface="Arial" pitchFamily="34" charset="0"/>
                <a:cs typeface="Arial" pitchFamily="34" charset="0"/>
              </a:rPr>
              <a:t>|I</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  H=     1 0 1 1 0 1 0,   H</a:t>
            </a:r>
            <a:r>
              <a:rPr lang="en-US" sz="2000" baseline="30000" dirty="0" smtClean="0">
                <a:latin typeface="Arial" pitchFamily="34" charset="0"/>
                <a:cs typeface="Arial" pitchFamily="34" charset="0"/>
              </a:rPr>
              <a:t>T</a:t>
            </a:r>
            <a:r>
              <a:rPr lang="en-US" sz="2000" dirty="0" smtClean="0">
                <a:latin typeface="Arial" pitchFamily="34" charset="0"/>
                <a:cs typeface="Arial" pitchFamily="34" charset="0"/>
              </a:rPr>
              <a:t>=  1 0 1</a:t>
            </a:r>
          </a:p>
          <a:p>
            <a:pPr>
              <a:lnSpc>
                <a:spcPct val="90000"/>
              </a:lnSpc>
              <a:buNone/>
            </a:pPr>
            <a:r>
              <a:rPr lang="en-US" sz="2000" dirty="0" smtClean="0">
                <a:latin typeface="Arial" pitchFamily="34" charset="0"/>
                <a:cs typeface="Arial" pitchFamily="34" charset="0"/>
              </a:rPr>
              <a:t>                  0 0 1 0 0 1 1                           0 1 1 1 0 0 1             0 1 1</a:t>
            </a:r>
          </a:p>
          <a:p>
            <a:pPr>
              <a:lnSpc>
                <a:spcPct val="90000"/>
              </a:lnSpc>
              <a:buNone/>
            </a:pPr>
            <a:r>
              <a:rPr lang="en-US" sz="2000" dirty="0" smtClean="0">
                <a:latin typeface="Arial" pitchFamily="34" charset="0"/>
                <a:cs typeface="Arial" pitchFamily="34" charset="0"/>
              </a:rPr>
              <a:t>                  0 0 0 1 1 1 1                                                            1 1 1</a:t>
            </a:r>
          </a:p>
          <a:p>
            <a:pPr>
              <a:lnSpc>
                <a:spcPct val="90000"/>
              </a:lnSpc>
              <a:buNone/>
            </a:pPr>
            <a:r>
              <a:rPr lang="en-US" sz="2000" dirty="0" smtClean="0">
                <a:latin typeface="Arial" pitchFamily="34" charset="0"/>
                <a:cs typeface="Arial" pitchFamily="34" charset="0"/>
              </a:rPr>
              <a:t>                                                                                                  1 0 0</a:t>
            </a:r>
          </a:p>
          <a:p>
            <a:pPr>
              <a:lnSpc>
                <a:spcPct val="90000"/>
              </a:lnSpc>
              <a:buNone/>
            </a:pPr>
            <a:r>
              <a:rPr lang="en-US" sz="2000" dirty="0" smtClean="0">
                <a:latin typeface="Arial" pitchFamily="34" charset="0"/>
                <a:cs typeface="Arial" pitchFamily="34" charset="0"/>
              </a:rPr>
              <a:t>                                                                                                  0 1 0</a:t>
            </a:r>
          </a:p>
          <a:p>
            <a:pPr>
              <a:lnSpc>
                <a:spcPct val="90000"/>
              </a:lnSpc>
              <a:buNone/>
            </a:pPr>
            <a:r>
              <a:rPr lang="en-US" sz="2000" dirty="0" smtClean="0">
                <a:latin typeface="Arial" pitchFamily="34" charset="0"/>
                <a:cs typeface="Arial" pitchFamily="34" charset="0"/>
              </a:rPr>
              <a:t>                                                                                                  0 0 1</a:t>
            </a:r>
          </a:p>
          <a:p>
            <a:pPr lvl="1">
              <a:lnSpc>
                <a:spcPct val="90000"/>
              </a:lnSpc>
              <a:buNone/>
            </a:pPr>
            <a:endParaRPr lang="en-US" sz="2000" dirty="0" smtClean="0">
              <a:latin typeface="Arial" pitchFamily="34" charset="0"/>
              <a:cs typeface="Arial" pitchFamily="34" charset="0"/>
            </a:endParaRPr>
          </a:p>
          <a:p>
            <a:pPr>
              <a:lnSpc>
                <a:spcPct val="90000"/>
              </a:lnSpc>
            </a:pPr>
            <a:r>
              <a:rPr lang="en-US" sz="2000" dirty="0" smtClean="0">
                <a:latin typeface="Arial" pitchFamily="34" charset="0"/>
                <a:cs typeface="Arial" pitchFamily="34" charset="0"/>
              </a:rPr>
              <a:t>Message: 1100 </a:t>
            </a:r>
            <a:r>
              <a:rPr lang="en-US" sz="2000" dirty="0" smtClean="0">
                <a:latin typeface="Arial" pitchFamily="34" charset="0"/>
                <a:cs typeface="Arial" pitchFamily="34" charset="0"/>
                <a:sym typeface="Wingdings" pitchFamily="2" charset="2"/>
              </a:rPr>
              <a:t> 1100011.  </a:t>
            </a:r>
          </a:p>
          <a:p>
            <a:pPr>
              <a:lnSpc>
                <a:spcPct val="90000"/>
              </a:lnSpc>
            </a:pPr>
            <a:r>
              <a:rPr lang="en-US" sz="2000" dirty="0" smtClean="0">
                <a:latin typeface="Arial" pitchFamily="34" charset="0"/>
                <a:cs typeface="Arial" pitchFamily="34" charset="0"/>
                <a:sym typeface="Wingdings" pitchFamily="2" charset="2"/>
              </a:rPr>
              <a:t>Received as 1100001.  </a:t>
            </a:r>
          </a:p>
          <a:p>
            <a:pPr>
              <a:lnSpc>
                <a:spcPct val="90000"/>
              </a:lnSpc>
            </a:pPr>
            <a:r>
              <a:rPr lang="en-US" sz="2000" dirty="0" smtClean="0">
                <a:latin typeface="Arial" pitchFamily="34" charset="0"/>
                <a:cs typeface="Arial" pitchFamily="34" charset="0"/>
                <a:sym typeface="Wingdings" pitchFamily="2" charset="2"/>
              </a:rPr>
              <a:t>1100001 H</a:t>
            </a:r>
            <a:r>
              <a:rPr lang="en-US" sz="2000" baseline="30000" dirty="0" smtClean="0">
                <a:latin typeface="Arial" pitchFamily="34" charset="0"/>
                <a:cs typeface="Arial" pitchFamily="34" charset="0"/>
                <a:sym typeface="Wingdings" pitchFamily="2" charset="2"/>
              </a:rPr>
              <a:t>T</a:t>
            </a:r>
            <a:r>
              <a:rPr lang="en-US" sz="2000" dirty="0" smtClean="0">
                <a:latin typeface="Arial" pitchFamily="34" charset="0"/>
                <a:cs typeface="Arial" pitchFamily="34" charset="0"/>
                <a:sym typeface="Wingdings" pitchFamily="2" charset="2"/>
              </a:rPr>
              <a:t>= 010 which is sixth row of H</a:t>
            </a:r>
            <a:r>
              <a:rPr lang="en-US" sz="2000" baseline="30000" dirty="0" smtClean="0">
                <a:latin typeface="Arial" pitchFamily="34" charset="0"/>
                <a:cs typeface="Arial" pitchFamily="34" charset="0"/>
                <a:sym typeface="Wingdings" pitchFamily="2" charset="2"/>
              </a:rPr>
              <a:t>T</a:t>
            </a:r>
            <a:r>
              <a:rPr lang="en-US" sz="2000" dirty="0" smtClean="0">
                <a:latin typeface="Arial" pitchFamily="34" charset="0"/>
                <a:cs typeface="Arial" pitchFamily="34" charset="0"/>
                <a:sym typeface="Wingdings" pitchFamily="2" charset="2"/>
              </a:rPr>
              <a:t>.  Error in sixth bit.</a:t>
            </a:r>
          </a:p>
          <a:p>
            <a:pPr>
              <a:lnSpc>
                <a:spcPct val="90000"/>
              </a:lnSpc>
            </a:pPr>
            <a:r>
              <a:rPr lang="en-US" sz="2000" dirty="0" smtClean="0">
                <a:latin typeface="Arial" pitchFamily="34" charset="0"/>
                <a:cs typeface="Arial" pitchFamily="34" charset="0"/>
                <a:sym typeface="Wingdings" pitchFamily="2" charset="2"/>
              </a:rPr>
              <a:t> 1100001+0000010= 110011</a:t>
            </a:r>
            <a:endParaRPr lang="en-US" sz="2000" dirty="0" smtClean="0">
              <a:latin typeface="Arial" pitchFamily="34" charset="0"/>
              <a:cs typeface="Arial" pitchFamily="34" charset="0"/>
            </a:endParaRPr>
          </a:p>
          <a:p>
            <a:pPr lvl="1">
              <a:lnSpc>
                <a:spcPct val="90000"/>
              </a:lnSpc>
              <a:buNone/>
            </a:pPr>
            <a:endParaRPr lang="en-US" sz="1800" dirty="0" smtClean="0">
              <a:latin typeface="Arial" pitchFamily="34" charset="0"/>
              <a:cs typeface="Arial" pitchFamily="34" charset="0"/>
            </a:endParaRP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Dual Code</a:t>
            </a:r>
          </a:p>
        </p:txBody>
      </p:sp>
      <p:sp>
        <p:nvSpPr>
          <p:cNvPr id="82949" name="Rectangle 3"/>
          <p:cNvSpPr>
            <a:spLocks noGrp="1" noChangeArrowheads="1"/>
          </p:cNvSpPr>
          <p:nvPr>
            <p:ph type="body" idx="1"/>
          </p:nvPr>
        </p:nvSpPr>
        <p:spPr>
          <a:xfrm>
            <a:off x="457200" y="1143000"/>
            <a:ext cx="8305800" cy="4800600"/>
          </a:xfrm>
        </p:spPr>
        <p:txBody>
          <a:bodyPr/>
          <a:lstStyle/>
          <a:p>
            <a:pPr>
              <a:lnSpc>
                <a:spcPct val="90000"/>
              </a:lnSpc>
            </a:pPr>
            <a:r>
              <a:rPr lang="en-US" sz="2400" dirty="0" smtClean="0"/>
              <a:t>If C is an [</a:t>
            </a:r>
            <a:r>
              <a:rPr lang="en-US" sz="2400" dirty="0" err="1" smtClean="0"/>
              <a:t>n,k</a:t>
            </a:r>
            <a:r>
              <a:rPr lang="en-US" sz="2400" dirty="0" smtClean="0"/>
              <a:t>] linear code, then C</a:t>
            </a:r>
            <a:r>
              <a:rPr lang="en-US" sz="2400" baseline="30000" dirty="0" smtClean="0">
                <a:latin typeface="Math1Mono"/>
              </a:rPr>
              <a:t>⟂</a:t>
            </a:r>
            <a:r>
              <a:rPr lang="en-US" sz="2400" dirty="0" smtClean="0">
                <a:latin typeface="Math1Mono"/>
              </a:rPr>
              <a:t> </a:t>
            </a:r>
            <a:r>
              <a:rPr lang="en-US" sz="2400" dirty="0" smtClean="0"/>
              <a:t>= {</a:t>
            </a:r>
            <a:r>
              <a:rPr lang="en-US" sz="2400" b="1" dirty="0" smtClean="0"/>
              <a:t>u</a:t>
            </a:r>
            <a:r>
              <a:rPr lang="en-US" sz="2400" dirty="0" smtClean="0"/>
              <a:t>: </a:t>
            </a:r>
            <a:r>
              <a:rPr lang="en-US" sz="2400" b="1" dirty="0" err="1" smtClean="0"/>
              <a:t>u</a:t>
            </a:r>
            <a:r>
              <a:rPr lang="en-US" sz="2400" dirty="0" err="1" smtClean="0">
                <a:latin typeface="Math1"/>
              </a:rPr>
              <a:t>·</a:t>
            </a:r>
            <a:r>
              <a:rPr lang="en-US" sz="2400" b="1" dirty="0" err="1" smtClean="0"/>
              <a:t>c</a:t>
            </a:r>
            <a:r>
              <a:rPr lang="en-US" sz="2400" dirty="0" smtClean="0"/>
              <a:t>=0, </a:t>
            </a:r>
            <a:r>
              <a:rPr lang="en-US" sz="2400" b="1" dirty="0" smtClean="0"/>
              <a:t>c</a:t>
            </a:r>
            <a:r>
              <a:rPr lang="en-US" sz="2400" dirty="0" smtClean="0">
                <a:latin typeface="Math1Mono"/>
              </a:rPr>
              <a:t>𝝴</a:t>
            </a:r>
            <a:r>
              <a:rPr lang="en-US" sz="2400" dirty="0" smtClean="0"/>
              <a:t>C} is an [n, n-k] linear code called the dual code.  </a:t>
            </a:r>
          </a:p>
          <a:p>
            <a:pPr>
              <a:lnSpc>
                <a:spcPct val="90000"/>
              </a:lnSpc>
            </a:pPr>
            <a:r>
              <a:rPr lang="en-US" sz="2400" dirty="0" smtClean="0"/>
              <a:t>The parity check matrix, H, of a code, C, is the generator of its dual code.</a:t>
            </a:r>
          </a:p>
          <a:p>
            <a:pPr>
              <a:lnSpc>
                <a:spcPct val="90000"/>
              </a:lnSpc>
            </a:pPr>
            <a:r>
              <a:rPr lang="en-US" sz="2400" dirty="0" smtClean="0"/>
              <a:t>A code is self-dual if C= C</a:t>
            </a:r>
            <a:r>
              <a:rPr lang="en-US" sz="2400" baseline="30000" dirty="0" smtClean="0">
                <a:latin typeface="Math1Mono"/>
              </a:rPr>
              <a:t>⟂</a:t>
            </a:r>
            <a:r>
              <a:rPr lang="en-US" sz="2400" dirty="0" smtClean="0"/>
              <a:t>.</a:t>
            </a:r>
          </a:p>
          <a:p>
            <a:pPr>
              <a:lnSpc>
                <a:spcPct val="90000"/>
              </a:lnSpc>
              <a:buNone/>
            </a:pPr>
            <a:endParaRPr lang="en-US" sz="2400" dirty="0" smtClean="0"/>
          </a:p>
          <a:p>
            <a:pPr>
              <a:lnSpc>
                <a:spcPct val="90000"/>
              </a:lnSpc>
            </a:pPr>
            <a:r>
              <a:rPr lang="en-US" sz="2400" dirty="0" smtClean="0"/>
              <a:t>Weight enumerator:  Let A</a:t>
            </a:r>
            <a:r>
              <a:rPr lang="en-US" sz="2400" baseline="-25000" dirty="0" smtClean="0"/>
              <a:t>i</a:t>
            </a:r>
            <a:r>
              <a:rPr lang="en-US" sz="2400" dirty="0" smtClean="0"/>
              <a:t> be the number of </a:t>
            </a:r>
            <a:r>
              <a:rPr lang="en-US" sz="2400" dirty="0" err="1" smtClean="0"/>
              <a:t>codewords</a:t>
            </a:r>
            <a:r>
              <a:rPr lang="en-US" sz="2400" dirty="0" smtClean="0"/>
              <a:t> in C of weight </a:t>
            </a:r>
            <a:r>
              <a:rPr lang="en-US" sz="2400" dirty="0" err="1" smtClean="0"/>
              <a:t>i</a:t>
            </a:r>
            <a:r>
              <a:rPr lang="en-US" sz="2400" dirty="0" smtClean="0"/>
              <a:t>, then A(z)= </a:t>
            </a:r>
            <a:r>
              <a:rPr lang="en-US" dirty="0" smtClean="0">
                <a:latin typeface="Math1Mono"/>
              </a:rPr>
              <a:t>∑</a:t>
            </a:r>
            <a:r>
              <a:rPr lang="en-US" sz="2400" baseline="-25000" dirty="0" err="1" smtClean="0"/>
              <a:t>i</a:t>
            </a:r>
            <a:r>
              <a:rPr lang="en-US" sz="2400" dirty="0" smtClean="0"/>
              <a:t> </a:t>
            </a:r>
            <a:r>
              <a:rPr lang="en-US" sz="2400" dirty="0" err="1" smtClean="0"/>
              <a:t>A</a:t>
            </a:r>
            <a:r>
              <a:rPr lang="en-US" sz="2400" baseline="-25000" dirty="0" err="1" smtClean="0"/>
              <a:t>i</a:t>
            </a:r>
            <a:r>
              <a:rPr lang="en-US" sz="2400" dirty="0" err="1" smtClean="0"/>
              <a:t>z</a:t>
            </a:r>
            <a:r>
              <a:rPr lang="en-US" sz="2400" baseline="30000" dirty="0" err="1" smtClean="0"/>
              <a:t>i</a:t>
            </a:r>
            <a:r>
              <a:rPr lang="en-US" sz="2400" dirty="0" smtClean="0"/>
              <a:t> is the weight enumerator.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27</a:t>
            </a:fld>
            <a:endParaRPr lang="en-US" smtClean="0"/>
          </a:p>
        </p:txBody>
      </p:sp>
      <p:sp>
        <p:nvSpPr>
          <p:cNvPr id="82948" name="Rectangle 2"/>
          <p:cNvSpPr>
            <a:spLocks noGrp="1" noChangeArrowheads="1"/>
          </p:cNvSpPr>
          <p:nvPr>
            <p:ph type="title"/>
          </p:nvPr>
        </p:nvSpPr>
        <p:spPr>
          <a:xfrm>
            <a:off x="685800" y="76200"/>
            <a:ext cx="7772400" cy="990600"/>
          </a:xfrm>
        </p:spPr>
        <p:txBody>
          <a:bodyPr/>
          <a:lstStyle/>
          <a:p>
            <a:r>
              <a:rPr lang="en-US" sz="3600" dirty="0" smtClean="0"/>
              <a:t>Example: dual code of (7,4) Hamming code</a:t>
            </a:r>
          </a:p>
        </p:txBody>
      </p:sp>
      <p:sp>
        <p:nvSpPr>
          <p:cNvPr id="82949" name="Rectangle 3"/>
          <p:cNvSpPr>
            <a:spLocks noGrp="1" noChangeArrowheads="1"/>
          </p:cNvSpPr>
          <p:nvPr>
            <p:ph type="body" idx="1"/>
          </p:nvPr>
        </p:nvSpPr>
        <p:spPr>
          <a:xfrm>
            <a:off x="457200" y="1981200"/>
            <a:ext cx="8305800" cy="3886200"/>
          </a:xfrm>
        </p:spPr>
        <p:txBody>
          <a:bodyPr/>
          <a:lstStyle/>
          <a:p>
            <a:pPr>
              <a:lnSpc>
                <a:spcPct val="90000"/>
              </a:lnSpc>
            </a:pPr>
            <a:r>
              <a:rPr lang="en-US" sz="2400" dirty="0" smtClean="0"/>
              <a:t>G=  </a:t>
            </a:r>
            <a:r>
              <a:rPr lang="en-US" sz="2400" dirty="0" smtClean="0">
                <a:latin typeface="Courier New" pitchFamily="49" charset="0"/>
                <a:cs typeface="Courier New" pitchFamily="49" charset="0"/>
              </a:rPr>
              <a:t>     1101100</a:t>
            </a:r>
          </a:p>
          <a:p>
            <a:pPr>
              <a:lnSpc>
                <a:spcPct val="90000"/>
              </a:lnSpc>
              <a:buNone/>
            </a:pPr>
            <a:r>
              <a:rPr lang="en-US" sz="2400" dirty="0" smtClean="0">
                <a:latin typeface="Courier New" pitchFamily="49" charset="0"/>
                <a:cs typeface="Courier New" pitchFamily="49" charset="0"/>
              </a:rPr>
              <a:t>          1011010</a:t>
            </a:r>
          </a:p>
          <a:p>
            <a:pPr>
              <a:lnSpc>
                <a:spcPct val="90000"/>
              </a:lnSpc>
              <a:buNone/>
            </a:pPr>
            <a:r>
              <a:rPr lang="en-US" sz="2400" dirty="0" smtClean="0">
                <a:latin typeface="Courier New" pitchFamily="49" charset="0"/>
                <a:cs typeface="Courier New" pitchFamily="49" charset="0"/>
              </a:rPr>
              <a:t>          0111001</a:t>
            </a:r>
          </a:p>
          <a:p>
            <a:pPr>
              <a:lnSpc>
                <a:spcPct val="90000"/>
              </a:lnSpc>
              <a:buNone/>
            </a:pPr>
            <a:r>
              <a:rPr lang="en-US" sz="2400" dirty="0" err="1" smtClean="0">
                <a:latin typeface="Arial" pitchFamily="34" charset="0"/>
                <a:cs typeface="Arial" pitchFamily="34" charset="0"/>
              </a:rPr>
              <a:t>Codewords</a:t>
            </a:r>
            <a:r>
              <a:rPr lang="en-US" sz="2400" dirty="0" smtClean="0">
                <a:latin typeface="Arial" pitchFamily="34" charset="0"/>
                <a:cs typeface="Arial" pitchFamily="34" charset="0"/>
              </a:rPr>
              <a:t>:</a:t>
            </a:r>
          </a:p>
          <a:p>
            <a:pPr>
              <a:lnSpc>
                <a:spcPct val="90000"/>
              </a:lnSpc>
              <a:buNone/>
            </a:pPr>
            <a:r>
              <a:rPr lang="en-US" sz="2000" dirty="0" smtClean="0">
                <a:latin typeface="Courier New" pitchFamily="49" charset="0"/>
                <a:cs typeface="Courier New" pitchFamily="49" charset="0"/>
              </a:rPr>
              <a:t>       0000000         0111001</a:t>
            </a:r>
          </a:p>
          <a:p>
            <a:pPr>
              <a:lnSpc>
                <a:spcPct val="90000"/>
              </a:lnSpc>
              <a:buNone/>
            </a:pPr>
            <a:r>
              <a:rPr lang="en-US" sz="2000" dirty="0" smtClean="0">
                <a:latin typeface="Courier New" pitchFamily="49" charset="0"/>
                <a:cs typeface="Courier New" pitchFamily="49" charset="0"/>
              </a:rPr>
              <a:t>       1101100         1010101</a:t>
            </a:r>
          </a:p>
          <a:p>
            <a:pPr>
              <a:lnSpc>
                <a:spcPct val="90000"/>
              </a:lnSpc>
              <a:buNone/>
            </a:pPr>
            <a:r>
              <a:rPr lang="en-US" sz="2000" dirty="0" smtClean="0">
                <a:latin typeface="Courier New" pitchFamily="49" charset="0"/>
                <a:cs typeface="Courier New" pitchFamily="49" charset="0"/>
              </a:rPr>
              <a:t>       1011010         1100011</a:t>
            </a:r>
          </a:p>
          <a:p>
            <a:pPr>
              <a:lnSpc>
                <a:spcPct val="90000"/>
              </a:lnSpc>
              <a:buNone/>
            </a:pPr>
            <a:r>
              <a:rPr lang="en-US" sz="2000" dirty="0" smtClean="0">
                <a:latin typeface="Courier New" pitchFamily="49" charset="0"/>
                <a:cs typeface="Courier New" pitchFamily="49" charset="0"/>
              </a:rPr>
              <a:t>       0110110         0001111</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Hadamard</a:t>
            </a:r>
            <a:r>
              <a:rPr lang="en-US" sz="3600" dirty="0" smtClean="0"/>
              <a:t> Code</a:t>
            </a:r>
          </a:p>
        </p:txBody>
      </p:sp>
      <p:sp>
        <p:nvSpPr>
          <p:cNvPr id="82949" name="Rectangle 3"/>
          <p:cNvSpPr>
            <a:spLocks noGrp="1" noChangeArrowheads="1"/>
          </p:cNvSpPr>
          <p:nvPr>
            <p:ph type="body" idx="1"/>
          </p:nvPr>
        </p:nvSpPr>
        <p:spPr>
          <a:xfrm>
            <a:off x="457200" y="1066800"/>
            <a:ext cx="8305800" cy="4953000"/>
          </a:xfrm>
        </p:spPr>
        <p:txBody>
          <a:bodyPr/>
          <a:lstStyle/>
          <a:p>
            <a:pPr>
              <a:lnSpc>
                <a:spcPct val="90000"/>
              </a:lnSpc>
            </a:pPr>
            <a:r>
              <a:rPr lang="en-US" sz="2400" dirty="0" smtClean="0"/>
              <a:t> </a:t>
            </a:r>
            <a:r>
              <a:rPr lang="en-US" sz="2400" dirty="0" err="1" smtClean="0"/>
              <a:t>Hadamard</a:t>
            </a:r>
            <a:r>
              <a:rPr lang="en-US" sz="2400" dirty="0" smtClean="0"/>
              <a:t> Matrix: H H</a:t>
            </a:r>
            <a:r>
              <a:rPr lang="en-US" sz="2400" baseline="30000" dirty="0" smtClean="0"/>
              <a:t>T</a:t>
            </a:r>
            <a:r>
              <a:rPr lang="en-US" sz="2400" dirty="0" smtClean="0"/>
              <a:t>=</a:t>
            </a:r>
            <a:r>
              <a:rPr lang="en-US" sz="2400" dirty="0" err="1" smtClean="0"/>
              <a:t>nI</a:t>
            </a:r>
            <a:r>
              <a:rPr lang="en-US" sz="2400" baseline="-25000" dirty="0" err="1" smtClean="0"/>
              <a:t>n</a:t>
            </a:r>
            <a:r>
              <a:rPr lang="en-US" sz="2400" dirty="0" smtClean="0"/>
              <a:t>.  If H is </a:t>
            </a:r>
            <a:r>
              <a:rPr lang="en-US" sz="2400" dirty="0" err="1" smtClean="0"/>
              <a:t>Hadamard</a:t>
            </a:r>
            <a:r>
              <a:rPr lang="en-US" sz="2400" dirty="0" smtClean="0"/>
              <a:t> of order m, J=</a:t>
            </a:r>
          </a:p>
          <a:p>
            <a:pPr lvl="2">
              <a:lnSpc>
                <a:spcPct val="90000"/>
              </a:lnSpc>
              <a:buNone/>
            </a:pPr>
            <a:r>
              <a:rPr lang="en-US" sz="2000" dirty="0" smtClean="0"/>
              <a:t>H   </a:t>
            </a:r>
            <a:r>
              <a:rPr lang="en-US" sz="2000" dirty="0" err="1" smtClean="0"/>
              <a:t>H</a:t>
            </a:r>
            <a:endParaRPr lang="en-US" sz="2000" dirty="0" smtClean="0"/>
          </a:p>
          <a:p>
            <a:pPr lvl="2">
              <a:lnSpc>
                <a:spcPct val="90000"/>
              </a:lnSpc>
              <a:buNone/>
            </a:pPr>
            <a:r>
              <a:rPr lang="en-US" sz="2000" dirty="0" smtClean="0"/>
              <a:t>H  -H</a:t>
            </a:r>
          </a:p>
          <a:p>
            <a:pPr lvl="1">
              <a:lnSpc>
                <a:spcPct val="90000"/>
              </a:lnSpc>
              <a:buNone/>
            </a:pPr>
            <a:r>
              <a:rPr lang="en-US" sz="2400" dirty="0" smtClean="0"/>
              <a:t>is </a:t>
            </a:r>
            <a:r>
              <a:rPr lang="en-US" sz="2400" dirty="0" err="1" smtClean="0"/>
              <a:t>Hadamard</a:t>
            </a:r>
            <a:r>
              <a:rPr lang="en-US" sz="2400" dirty="0" smtClean="0"/>
              <a:t> of order 2m.</a:t>
            </a:r>
          </a:p>
          <a:p>
            <a:pPr>
              <a:lnSpc>
                <a:spcPct val="90000"/>
              </a:lnSpc>
            </a:pPr>
            <a:r>
              <a:rPr lang="en-US" sz="2400" dirty="0" err="1" smtClean="0"/>
              <a:t>Hadamard</a:t>
            </a:r>
            <a:r>
              <a:rPr lang="en-US" sz="2400" dirty="0" smtClean="0"/>
              <a:t> code uses this property.  Generator matrix for this code is G= [H|-H]</a:t>
            </a:r>
            <a:r>
              <a:rPr lang="en-US" sz="2400" baseline="30000" dirty="0" smtClean="0"/>
              <a:t>T</a:t>
            </a:r>
            <a:r>
              <a:rPr lang="en-US" sz="2400" dirty="0" smtClean="0"/>
              <a:t>.  For message I, 0</a:t>
            </a:r>
            <a:r>
              <a:rPr lang="en-US" sz="2400" dirty="0" smtClean="0">
                <a:latin typeface="Math1Mono"/>
              </a:rPr>
              <a:t>≦</a:t>
            </a:r>
            <a:r>
              <a:rPr lang="en-US" sz="2400" dirty="0" smtClean="0"/>
              <a:t>&lt;2</a:t>
            </a:r>
            <a:r>
              <a:rPr lang="en-US" sz="2400" baseline="30000" dirty="0" smtClean="0"/>
              <a:t>i</a:t>
            </a:r>
            <a:r>
              <a:rPr lang="en-US" sz="2400" dirty="0" smtClean="0"/>
              <a:t> send the row corresponding to  </a:t>
            </a:r>
            <a:r>
              <a:rPr lang="en-US" sz="2400" dirty="0" err="1" smtClean="0"/>
              <a:t>i</a:t>
            </a:r>
            <a:r>
              <a:rPr lang="en-US" sz="2400" dirty="0" smtClean="0"/>
              <a:t>.  </a:t>
            </a:r>
          </a:p>
          <a:p>
            <a:pPr lvl="1">
              <a:lnSpc>
                <a:spcPct val="90000"/>
              </a:lnSpc>
            </a:pPr>
            <a:r>
              <a:rPr lang="en-US" sz="2000" dirty="0" smtClean="0"/>
              <a:t> Used on Mariner spacecraft (1969).</a:t>
            </a:r>
          </a:p>
          <a:p>
            <a:pPr>
              <a:lnSpc>
                <a:spcPct val="90000"/>
              </a:lnSpc>
            </a:pPr>
            <a:r>
              <a:rPr lang="en-US" sz="2400" dirty="0" smtClean="0"/>
              <a:t>To decode, a 2</a:t>
            </a:r>
            <a:r>
              <a:rPr lang="en-US" sz="2400" baseline="30000" dirty="0" smtClean="0"/>
              <a:t>i</a:t>
            </a:r>
            <a:r>
              <a:rPr lang="en-US" sz="2400" dirty="0" smtClean="0"/>
              <a:t>  bit received word, </a:t>
            </a:r>
            <a:r>
              <a:rPr lang="en-US" sz="2400" b="1" dirty="0" smtClean="0"/>
              <a:t>r</a:t>
            </a:r>
            <a:r>
              <a:rPr lang="en-US" sz="2400" dirty="0" smtClean="0"/>
              <a:t>, compute </a:t>
            </a:r>
            <a:r>
              <a:rPr lang="en-US" sz="2400" b="1" dirty="0" err="1" smtClean="0"/>
              <a:t>d</a:t>
            </a:r>
            <a:r>
              <a:rPr lang="en-US" sz="2400" b="1" baseline="-25000" dirty="0" err="1" smtClean="0"/>
              <a:t>i</a:t>
            </a:r>
            <a:r>
              <a:rPr lang="en-US" sz="2400" b="1" dirty="0" smtClean="0"/>
              <a:t>= </a:t>
            </a:r>
            <a:r>
              <a:rPr lang="en-US" sz="2400" b="1" dirty="0" err="1" smtClean="0"/>
              <a:t>r</a:t>
            </a:r>
            <a:r>
              <a:rPr lang="en-US" sz="2400" b="1" dirty="0" err="1" smtClean="0">
                <a:latin typeface="Math1"/>
              </a:rPr>
              <a:t>×</a:t>
            </a:r>
            <a:r>
              <a:rPr lang="en-US" sz="2400" b="1" dirty="0" err="1" smtClean="0"/>
              <a:t>R</a:t>
            </a:r>
            <a:r>
              <a:rPr lang="en-US" sz="2400" b="1" baseline="-25000" dirty="0" err="1" smtClean="0"/>
              <a:t>i</a:t>
            </a:r>
            <a:r>
              <a:rPr lang="en-US" sz="2400" b="1" dirty="0" smtClean="0"/>
              <a:t>, </a:t>
            </a:r>
            <a:r>
              <a:rPr lang="en-US" sz="2400" dirty="0" smtClean="0"/>
              <a:t>where </a:t>
            </a:r>
            <a:r>
              <a:rPr lang="en-US" sz="2400" b="1" dirty="0" err="1" smtClean="0"/>
              <a:t>R</a:t>
            </a:r>
            <a:r>
              <a:rPr lang="en-US" sz="2400" b="1" baseline="-25000" dirty="0" err="1" smtClean="0"/>
              <a:t>i</a:t>
            </a:r>
            <a:r>
              <a:rPr lang="en-US" sz="2400" b="1" dirty="0" smtClean="0"/>
              <a:t> </a:t>
            </a:r>
            <a:r>
              <a:rPr lang="en-US" sz="2400" dirty="0" smtClean="0"/>
              <a:t>is the 2</a:t>
            </a:r>
            <a:r>
              <a:rPr lang="en-US" sz="2400" baseline="30000" dirty="0" smtClean="0"/>
              <a:t>i</a:t>
            </a:r>
            <a:r>
              <a:rPr lang="en-US" sz="2400" dirty="0" smtClean="0"/>
              <a:t> bit row </a:t>
            </a:r>
            <a:r>
              <a:rPr lang="en-US" sz="2400" dirty="0" err="1" smtClean="0"/>
              <a:t>i</a:t>
            </a:r>
            <a:r>
              <a:rPr lang="en-US" sz="2400" dirty="0" smtClean="0"/>
              <a:t>.  </a:t>
            </a:r>
          </a:p>
          <a:p>
            <a:pPr lvl="1">
              <a:lnSpc>
                <a:spcPct val="90000"/>
              </a:lnSpc>
            </a:pPr>
            <a:r>
              <a:rPr lang="en-US" sz="2000" dirty="0" smtClean="0"/>
              <a:t>If there are no errors, the correct row will have </a:t>
            </a:r>
            <a:r>
              <a:rPr lang="en-US" sz="2000" dirty="0" err="1" smtClean="0"/>
              <a:t>d</a:t>
            </a:r>
            <a:r>
              <a:rPr lang="en-US" sz="2000" baseline="-25000" dirty="0" err="1" smtClean="0"/>
              <a:t>i</a:t>
            </a:r>
            <a:r>
              <a:rPr lang="en-US" sz="2000" dirty="0" smtClean="0"/>
              <a:t>= 2</a:t>
            </a:r>
            <a:r>
              <a:rPr lang="en-US" sz="2000" baseline="30000" dirty="0" smtClean="0"/>
              <a:t>i-1</a:t>
            </a:r>
            <a:r>
              <a:rPr lang="en-US" sz="2000" dirty="0" smtClean="0"/>
              <a:t> and all other rows will have </a:t>
            </a:r>
            <a:r>
              <a:rPr lang="en-US" sz="2000" dirty="0" err="1" smtClean="0"/>
              <a:t>d</a:t>
            </a:r>
            <a:r>
              <a:rPr lang="en-US" sz="2000" baseline="-25000" dirty="0" err="1" smtClean="0"/>
              <a:t>i</a:t>
            </a:r>
            <a:r>
              <a:rPr lang="en-US" sz="2000" dirty="0" smtClean="0"/>
              <a:t>=0.  </a:t>
            </a:r>
          </a:p>
          <a:p>
            <a:pPr lvl="1">
              <a:lnSpc>
                <a:spcPct val="90000"/>
              </a:lnSpc>
            </a:pPr>
            <a:r>
              <a:rPr lang="en-US" sz="2000" dirty="0" smtClean="0"/>
              <a:t>If one error, </a:t>
            </a:r>
            <a:r>
              <a:rPr lang="en-US" sz="2000" dirty="0" err="1" smtClean="0"/>
              <a:t>d</a:t>
            </a:r>
            <a:r>
              <a:rPr lang="en-US" sz="2000" baseline="-25000" dirty="0" err="1" smtClean="0"/>
              <a:t>i</a:t>
            </a:r>
            <a:r>
              <a:rPr lang="en-US" sz="2000" dirty="0" smtClean="0"/>
              <a:t>= 2</a:t>
            </a:r>
            <a:r>
              <a:rPr lang="en-US" sz="2000" baseline="30000" dirty="0" smtClean="0"/>
              <a:t>i</a:t>
            </a:r>
            <a:r>
              <a:rPr lang="en-US" sz="2000" dirty="0" smtClean="0"/>
              <a:t>-2 (all dot products but 1 will be ±2), etc.</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29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Hadamard</a:t>
            </a:r>
            <a:r>
              <a:rPr lang="en-US" sz="3600" dirty="0" smtClean="0"/>
              <a:t> Code example</a:t>
            </a:r>
          </a:p>
        </p:txBody>
      </p:sp>
      <p:sp>
        <p:nvSpPr>
          <p:cNvPr id="82949" name="Rectangle 3"/>
          <p:cNvSpPr>
            <a:spLocks noGrp="1" noChangeArrowheads="1"/>
          </p:cNvSpPr>
          <p:nvPr>
            <p:ph type="body" idx="1"/>
          </p:nvPr>
        </p:nvSpPr>
        <p:spPr>
          <a:xfrm>
            <a:off x="457200" y="990600"/>
            <a:ext cx="8305800" cy="1143000"/>
          </a:xfrm>
        </p:spPr>
        <p:txBody>
          <a:bodyPr/>
          <a:lstStyle/>
          <a:p>
            <a:pPr>
              <a:lnSpc>
                <a:spcPct val="90000"/>
              </a:lnSpc>
            </a:pPr>
            <a:r>
              <a:rPr lang="en-US" sz="2000" dirty="0" smtClean="0"/>
              <a:t>Let </a:t>
            </a:r>
            <a:r>
              <a:rPr lang="en-US" sz="2000" dirty="0" err="1" smtClean="0"/>
              <a:t>h</a:t>
            </a:r>
            <a:r>
              <a:rPr lang="en-US" sz="2000" baseline="-25000" dirty="0" err="1" smtClean="0"/>
              <a:t>ij</a:t>
            </a:r>
            <a:r>
              <a:rPr lang="en-US" sz="2000" dirty="0" smtClean="0"/>
              <a:t>= (-1)</a:t>
            </a:r>
            <a:r>
              <a:rPr lang="en-US" sz="2000" baseline="30000" dirty="0" smtClean="0"/>
              <a:t>a0 b0 + ... + a4 b4</a:t>
            </a:r>
            <a:r>
              <a:rPr lang="en-US" sz="2000" dirty="0" smtClean="0"/>
              <a:t>, where </a:t>
            </a:r>
            <a:r>
              <a:rPr lang="en-US" sz="2000" b="1" dirty="0" smtClean="0"/>
              <a:t>a</a:t>
            </a:r>
            <a:r>
              <a:rPr lang="en-US" sz="2000" dirty="0" smtClean="0"/>
              <a:t> and </a:t>
            </a:r>
            <a:r>
              <a:rPr lang="en-US" sz="2000" b="1" dirty="0" smtClean="0"/>
              <a:t>b</a:t>
            </a:r>
            <a:r>
              <a:rPr lang="en-US" sz="2000" dirty="0" smtClean="0"/>
              <a:t> index the rows and columns respectively.  This gives a 32 times 32 entry matrix, H.  </a:t>
            </a:r>
          </a:p>
          <a:p>
            <a:pPr>
              <a:lnSpc>
                <a:spcPct val="90000"/>
              </a:lnSpc>
            </a:pPr>
            <a:r>
              <a:rPr lang="en-US" sz="2000" dirty="0" smtClean="0"/>
              <a:t>H(64, 32, 16): 64=2</a:t>
            </a:r>
            <a:r>
              <a:rPr lang="en-US" sz="2000" baseline="30000" dirty="0" smtClean="0"/>
              <a:t>6</a:t>
            </a:r>
            <a:r>
              <a:rPr lang="en-US" sz="2000" dirty="0" smtClean="0"/>
              <a:t> bit </a:t>
            </a:r>
            <a:r>
              <a:rPr lang="en-US" sz="2000" dirty="0" err="1" smtClean="0"/>
              <a:t>codewords</a:t>
            </a:r>
            <a:r>
              <a:rPr lang="en-US" sz="2000" dirty="0" smtClean="0"/>
              <a:t>, 6 messages.  First 32 rows: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
        <p:nvSpPr>
          <p:cNvPr id="7" name="Rectangle 3"/>
          <p:cNvSpPr txBox="1">
            <a:spLocks noChangeArrowheads="1"/>
          </p:cNvSpPr>
          <p:nvPr/>
        </p:nvSpPr>
        <p:spPr bwMode="auto">
          <a:xfrm>
            <a:off x="304800" y="2209800"/>
            <a:ext cx="4191000" cy="3276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00000000000000000000000000000000  00</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01010101010101010101010101010101  01</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00110011001100110011001100110011  02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01100110011001100110011001100110  03</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00001111000011110000111100001111  04</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01011010010110100101101001011010  05</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00111100001111000011110000111100  06</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01101001011010010110100101101001  07</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00000000111111110000000011111111  08</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01010101101010100101010110101010  09</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00110011110011000011001111001100  10</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01100110100110010110011010011001  11</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00001111111100000000111111110000  12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01011010101001010101101010100101  13</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00111100110000110011110011000011  14</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01101001100101100110100110010110  15</a:t>
            </a:r>
          </a:p>
        </p:txBody>
      </p:sp>
      <p:sp>
        <p:nvSpPr>
          <p:cNvPr id="8" name="Rectangle 3"/>
          <p:cNvSpPr txBox="1">
            <a:spLocks noChangeArrowheads="1"/>
          </p:cNvSpPr>
          <p:nvPr/>
        </p:nvSpPr>
        <p:spPr bwMode="auto">
          <a:xfrm>
            <a:off x="4800600" y="2209800"/>
            <a:ext cx="4267200" cy="3276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00000000000000001111111111111111  16</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01010101010101011010101010101010  17</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00110011001100111100110011001100  18</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01100110011001101001100110011001  19</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00001111000011111111000011110000  20</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01011010010110101010010110100101  21</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00111100001111001100001111000011  22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01101001011010011001011010010110  23</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00000000111111111111111100000000  24</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01010101101010101010101001010101  25</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00110011110011001100110000110011  26</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01100110100110011001100101100110  27</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00001111111100001111000000001111  28</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01011010101001011010010101011010  29</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00111100110000111100001100111100  30</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smtClean="0">
                <a:ln>
                  <a:noFill/>
                </a:ln>
                <a:solidFill>
                  <a:schemeClr val="tx1"/>
                </a:solidFill>
                <a:effectLst/>
                <a:uLnTx/>
                <a:uFillTx/>
                <a:cs typeface="Courier New" pitchFamily="49" charset="0"/>
              </a:rPr>
              <a:t>01101001100101101001011001101001  31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a:t>
            </a:fld>
            <a:endParaRPr lang="en-US" smtClean="0"/>
          </a:p>
        </p:txBody>
      </p:sp>
      <p:sp>
        <p:nvSpPr>
          <p:cNvPr id="82948" name="Rectangle 2"/>
          <p:cNvSpPr>
            <a:spLocks noGrp="1" noChangeArrowheads="1"/>
          </p:cNvSpPr>
          <p:nvPr>
            <p:ph type="title"/>
          </p:nvPr>
        </p:nvSpPr>
        <p:spPr>
          <a:xfrm>
            <a:off x="228600" y="76200"/>
            <a:ext cx="8763000" cy="762000"/>
          </a:xfrm>
        </p:spPr>
        <p:txBody>
          <a:bodyPr/>
          <a:lstStyle/>
          <a:p>
            <a:r>
              <a:rPr lang="en-US" sz="3600" dirty="0" smtClean="0"/>
              <a:t>Error Detection</a:t>
            </a:r>
          </a:p>
        </p:txBody>
      </p:sp>
      <p:sp>
        <p:nvSpPr>
          <p:cNvPr id="82949" name="Rectangle 3"/>
          <p:cNvSpPr>
            <a:spLocks noGrp="1" noChangeArrowheads="1"/>
          </p:cNvSpPr>
          <p:nvPr>
            <p:ph type="body" idx="1"/>
          </p:nvPr>
        </p:nvSpPr>
        <p:spPr>
          <a:xfrm>
            <a:off x="304800" y="1143000"/>
            <a:ext cx="8534400" cy="4800600"/>
          </a:xfrm>
        </p:spPr>
        <p:txBody>
          <a:bodyPr/>
          <a:lstStyle/>
          <a:p>
            <a:pPr>
              <a:lnSpc>
                <a:spcPct val="90000"/>
              </a:lnSpc>
            </a:pPr>
            <a:r>
              <a:rPr lang="en-US" sz="2400" dirty="0" smtClean="0"/>
              <a:t>Suppose we want to transmit 7 bits with very high confidence over a binary symmetric channel.   Even if p&gt;.99, we occasionally will make a mistake.</a:t>
            </a:r>
          </a:p>
          <a:p>
            <a:pPr>
              <a:lnSpc>
                <a:spcPct val="90000"/>
              </a:lnSpc>
            </a:pPr>
            <a:r>
              <a:rPr lang="en-US" sz="2400" dirty="0" smtClean="0"/>
              <a:t>We can add an eight bit, a check sum, which makes any valid eight bit message have an even number of 1’s.  </a:t>
            </a:r>
          </a:p>
          <a:p>
            <a:pPr>
              <a:lnSpc>
                <a:spcPct val="90000"/>
              </a:lnSpc>
            </a:pPr>
            <a:r>
              <a:rPr lang="en-US" sz="2400" dirty="0" smtClean="0"/>
              <a:t>We can thus detect a single bit transmission error.  Now the probability of a relying on a “bad” message is </a:t>
            </a:r>
            <a:r>
              <a:rPr lang="en-US" sz="2400" dirty="0" err="1" smtClean="0"/>
              <a:t>P</a:t>
            </a:r>
            <a:r>
              <a:rPr lang="en-US" sz="2400" baseline="-25000" dirty="0" err="1" smtClean="0"/>
              <a:t>error</a:t>
            </a:r>
            <a:r>
              <a:rPr lang="en-US" sz="2400" dirty="0" smtClean="0"/>
              <a:t>=1-(p</a:t>
            </a:r>
            <a:r>
              <a:rPr lang="en-US" sz="2400" baseline="30000" dirty="0" smtClean="0"/>
              <a:t>8</a:t>
            </a:r>
            <a:r>
              <a:rPr lang="en-US" sz="2400" dirty="0" smtClean="0"/>
              <a:t>+8p</a:t>
            </a:r>
            <a:r>
              <a:rPr lang="en-US" sz="2400" baseline="30000" dirty="0" smtClean="0"/>
              <a:t>7</a:t>
            </a:r>
            <a:r>
              <a:rPr lang="en-US" sz="2400" dirty="0" smtClean="0"/>
              <a:t>(1-p)) instead of </a:t>
            </a:r>
            <a:r>
              <a:rPr lang="en-US" sz="2400" dirty="0" err="1" smtClean="0"/>
              <a:t>P</a:t>
            </a:r>
            <a:r>
              <a:rPr lang="en-US" sz="2400" baseline="-25000" dirty="0" err="1" smtClean="0"/>
              <a:t>error</a:t>
            </a:r>
            <a:r>
              <a:rPr lang="en-US" sz="2400" dirty="0" smtClean="0"/>
              <a:t>=1-p</a:t>
            </a:r>
            <a:r>
              <a:rPr lang="en-US" sz="2400" baseline="30000" dirty="0" smtClean="0"/>
              <a:t>8</a:t>
            </a:r>
            <a:r>
              <a:rPr lang="en-US" sz="2400" dirty="0" smtClean="0"/>
              <a:t>.  If p=.99, </a:t>
            </a:r>
            <a:r>
              <a:rPr lang="en-US" sz="2400" dirty="0" err="1" smtClean="0"/>
              <a:t>P</a:t>
            </a:r>
            <a:r>
              <a:rPr lang="en-US" sz="2400" baseline="-25000" dirty="0" err="1" smtClean="0"/>
              <a:t>error</a:t>
            </a:r>
            <a:r>
              <a:rPr lang="en-US" sz="2400" dirty="0" smtClean="0"/>
              <a:t> drops from about 7% to .3%.</a:t>
            </a:r>
          </a:p>
          <a:p>
            <a:pPr>
              <a:lnSpc>
                <a:spcPct val="90000"/>
              </a:lnSpc>
            </a:pPr>
            <a:r>
              <a:rPr lang="en-US" sz="2400" dirty="0" smtClean="0"/>
              <a:t>This allows us to detect an error and hopefully have the transmitter resend the garbled packet.</a:t>
            </a:r>
          </a:p>
          <a:p>
            <a:pPr>
              <a:lnSpc>
                <a:spcPct val="90000"/>
              </a:lnSpc>
            </a:pPr>
            <a:r>
              <a:rPr lang="en-US" sz="2400" dirty="0" smtClean="0"/>
              <a:t>Suppose we want to avoid retransmission?</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Hadamard</a:t>
            </a:r>
            <a:r>
              <a:rPr lang="en-US" sz="3600" dirty="0" smtClean="0"/>
              <a:t> Code example</a:t>
            </a:r>
          </a:p>
        </p:txBody>
      </p:sp>
      <p:sp>
        <p:nvSpPr>
          <p:cNvPr id="82949" name="Rectangle 3"/>
          <p:cNvSpPr>
            <a:spLocks noGrp="1" noChangeArrowheads="1"/>
          </p:cNvSpPr>
          <p:nvPr>
            <p:ph type="body" idx="1"/>
          </p:nvPr>
        </p:nvSpPr>
        <p:spPr>
          <a:xfrm>
            <a:off x="304800" y="1219200"/>
            <a:ext cx="8305800" cy="381000"/>
          </a:xfrm>
        </p:spPr>
        <p:txBody>
          <a:bodyPr/>
          <a:lstStyle/>
          <a:p>
            <a:pPr>
              <a:lnSpc>
                <a:spcPct val="90000"/>
              </a:lnSpc>
            </a:pPr>
            <a:r>
              <a:rPr lang="en-US" sz="2000" dirty="0" smtClean="0"/>
              <a:t>Last 32 rows: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
        <p:nvSpPr>
          <p:cNvPr id="7" name="Rectangle 3"/>
          <p:cNvSpPr txBox="1">
            <a:spLocks noChangeArrowheads="1"/>
          </p:cNvSpPr>
          <p:nvPr/>
        </p:nvSpPr>
        <p:spPr bwMode="auto">
          <a:xfrm>
            <a:off x="228600" y="1828800"/>
            <a:ext cx="4191000" cy="3886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pPr>
            <a:r>
              <a:rPr kumimoji="1" lang="en-US" sz="1400" kern="0" dirty="0" smtClean="0">
                <a:cs typeface="Courier New" pitchFamily="49" charset="0"/>
              </a:rPr>
              <a:t>11111111111111111111111111111111  32</a:t>
            </a:r>
          </a:p>
          <a:p>
            <a:pPr marL="342900" lvl="0" indent="-342900">
              <a:lnSpc>
                <a:spcPct val="90000"/>
              </a:lnSpc>
              <a:spcBef>
                <a:spcPct val="20000"/>
              </a:spcBef>
            </a:pPr>
            <a:r>
              <a:rPr kumimoji="1" lang="en-US" sz="1400" kern="0" dirty="0" smtClean="0">
                <a:cs typeface="Courier New" pitchFamily="49" charset="0"/>
              </a:rPr>
              <a:t>10101010101010101010101010101010  33</a:t>
            </a:r>
          </a:p>
          <a:p>
            <a:pPr marL="342900" lvl="0" indent="-342900">
              <a:lnSpc>
                <a:spcPct val="90000"/>
              </a:lnSpc>
              <a:spcBef>
                <a:spcPct val="20000"/>
              </a:spcBef>
            </a:pPr>
            <a:r>
              <a:rPr kumimoji="1" lang="en-US" sz="1400" kern="0" dirty="0" smtClean="0">
                <a:cs typeface="Courier New" pitchFamily="49" charset="0"/>
              </a:rPr>
              <a:t>11001100110011001100110011001100  34</a:t>
            </a:r>
          </a:p>
          <a:p>
            <a:pPr marL="342900" lvl="0" indent="-342900">
              <a:lnSpc>
                <a:spcPct val="90000"/>
              </a:lnSpc>
              <a:spcBef>
                <a:spcPct val="20000"/>
              </a:spcBef>
            </a:pPr>
            <a:r>
              <a:rPr kumimoji="1" lang="en-US" sz="1400" kern="0" dirty="0" smtClean="0">
                <a:cs typeface="Courier New" pitchFamily="49" charset="0"/>
              </a:rPr>
              <a:t>10011001100110011001100110011001  35</a:t>
            </a:r>
          </a:p>
          <a:p>
            <a:pPr marL="342900" lvl="0" indent="-342900">
              <a:lnSpc>
                <a:spcPct val="90000"/>
              </a:lnSpc>
              <a:spcBef>
                <a:spcPct val="20000"/>
              </a:spcBef>
            </a:pPr>
            <a:r>
              <a:rPr kumimoji="1" lang="en-US" sz="1400" kern="0" dirty="0" smtClean="0">
                <a:cs typeface="Courier New" pitchFamily="49" charset="0"/>
              </a:rPr>
              <a:t>11110000111100001111000011110000  36</a:t>
            </a:r>
          </a:p>
          <a:p>
            <a:pPr marL="342900" lvl="0" indent="-342900">
              <a:lnSpc>
                <a:spcPct val="90000"/>
              </a:lnSpc>
              <a:spcBef>
                <a:spcPct val="20000"/>
              </a:spcBef>
            </a:pPr>
            <a:r>
              <a:rPr kumimoji="1" lang="en-US" sz="1400" kern="0" dirty="0" smtClean="0">
                <a:cs typeface="Courier New" pitchFamily="49" charset="0"/>
              </a:rPr>
              <a:t>10100101101001011010010110100101  37</a:t>
            </a:r>
          </a:p>
          <a:p>
            <a:pPr marL="342900" lvl="0" indent="-342900">
              <a:lnSpc>
                <a:spcPct val="90000"/>
              </a:lnSpc>
              <a:spcBef>
                <a:spcPct val="20000"/>
              </a:spcBef>
            </a:pPr>
            <a:r>
              <a:rPr kumimoji="1" lang="en-US" sz="1400" kern="0" dirty="0" smtClean="0">
                <a:cs typeface="Courier New" pitchFamily="49" charset="0"/>
              </a:rPr>
              <a:t>11000011110000111100001111000011  38</a:t>
            </a:r>
          </a:p>
          <a:p>
            <a:pPr marL="342900" lvl="0" indent="-342900">
              <a:lnSpc>
                <a:spcPct val="90000"/>
              </a:lnSpc>
              <a:spcBef>
                <a:spcPct val="20000"/>
              </a:spcBef>
            </a:pPr>
            <a:r>
              <a:rPr kumimoji="1" lang="en-US" sz="1400" kern="0" dirty="0" smtClean="0">
                <a:cs typeface="Courier New" pitchFamily="49" charset="0"/>
              </a:rPr>
              <a:t>10010110100101101001011010010110  39</a:t>
            </a:r>
          </a:p>
          <a:p>
            <a:pPr marL="342900" lvl="0" indent="-342900">
              <a:lnSpc>
                <a:spcPct val="90000"/>
              </a:lnSpc>
              <a:spcBef>
                <a:spcPct val="20000"/>
              </a:spcBef>
            </a:pPr>
            <a:r>
              <a:rPr kumimoji="1" lang="en-US" sz="1400" kern="0" dirty="0" smtClean="0">
                <a:cs typeface="Courier New" pitchFamily="49" charset="0"/>
              </a:rPr>
              <a:t>11111111000000001111111100000000  40</a:t>
            </a:r>
          </a:p>
          <a:p>
            <a:pPr marL="342900" lvl="0" indent="-342900">
              <a:lnSpc>
                <a:spcPct val="90000"/>
              </a:lnSpc>
              <a:spcBef>
                <a:spcPct val="20000"/>
              </a:spcBef>
            </a:pPr>
            <a:r>
              <a:rPr kumimoji="1" lang="en-US" sz="1400" kern="0" dirty="0" smtClean="0">
                <a:cs typeface="Courier New" pitchFamily="49" charset="0"/>
              </a:rPr>
              <a:t>10101010010101011010101001010101  41</a:t>
            </a:r>
          </a:p>
          <a:p>
            <a:pPr marL="342900" lvl="0" indent="-342900">
              <a:lnSpc>
                <a:spcPct val="90000"/>
              </a:lnSpc>
              <a:spcBef>
                <a:spcPct val="20000"/>
              </a:spcBef>
            </a:pPr>
            <a:r>
              <a:rPr kumimoji="1" lang="en-US" sz="1400" kern="0" dirty="0" smtClean="0">
                <a:cs typeface="Courier New" pitchFamily="49" charset="0"/>
              </a:rPr>
              <a:t>11001100001100111100110000110011  42</a:t>
            </a:r>
          </a:p>
          <a:p>
            <a:pPr marL="342900" lvl="0" indent="-342900">
              <a:lnSpc>
                <a:spcPct val="90000"/>
              </a:lnSpc>
              <a:spcBef>
                <a:spcPct val="20000"/>
              </a:spcBef>
            </a:pPr>
            <a:r>
              <a:rPr kumimoji="1" lang="en-US" sz="1400" kern="0" dirty="0" smtClean="0">
                <a:cs typeface="Courier New" pitchFamily="49" charset="0"/>
              </a:rPr>
              <a:t>10011001011001101001100101100110  43</a:t>
            </a:r>
          </a:p>
          <a:p>
            <a:pPr marL="342900" lvl="0" indent="-342900">
              <a:lnSpc>
                <a:spcPct val="90000"/>
              </a:lnSpc>
              <a:spcBef>
                <a:spcPct val="20000"/>
              </a:spcBef>
            </a:pPr>
            <a:r>
              <a:rPr kumimoji="1" lang="en-US" sz="1400" kern="0" dirty="0" smtClean="0">
                <a:cs typeface="Courier New" pitchFamily="49" charset="0"/>
              </a:rPr>
              <a:t>11110000000011111111000000001111  44</a:t>
            </a:r>
          </a:p>
          <a:p>
            <a:pPr marL="342900" lvl="0" indent="-342900">
              <a:lnSpc>
                <a:spcPct val="90000"/>
              </a:lnSpc>
              <a:spcBef>
                <a:spcPct val="20000"/>
              </a:spcBef>
            </a:pPr>
            <a:r>
              <a:rPr kumimoji="1" lang="en-US" sz="1400" kern="0" dirty="0" smtClean="0">
                <a:cs typeface="Courier New" pitchFamily="49" charset="0"/>
              </a:rPr>
              <a:t>10100101010110101010010101011010  45</a:t>
            </a:r>
          </a:p>
          <a:p>
            <a:pPr marL="342900" lvl="0" indent="-342900">
              <a:lnSpc>
                <a:spcPct val="90000"/>
              </a:lnSpc>
              <a:spcBef>
                <a:spcPct val="20000"/>
              </a:spcBef>
            </a:pPr>
            <a:r>
              <a:rPr kumimoji="1" lang="en-US" sz="1400" kern="0" dirty="0" smtClean="0">
                <a:cs typeface="Courier New" pitchFamily="49" charset="0"/>
              </a:rPr>
              <a:t>11000011001111001100001100111100  46</a:t>
            </a:r>
          </a:p>
          <a:p>
            <a:pPr marL="342900" lvl="0" indent="-342900">
              <a:lnSpc>
                <a:spcPct val="90000"/>
              </a:lnSpc>
              <a:spcBef>
                <a:spcPct val="20000"/>
              </a:spcBef>
            </a:pPr>
            <a:r>
              <a:rPr kumimoji="1" lang="en-US" sz="1400" kern="0" dirty="0" smtClean="0">
                <a:cs typeface="Courier New" pitchFamily="49" charset="0"/>
              </a:rPr>
              <a:t>10010110011010011001011001101001  47</a:t>
            </a:r>
            <a:endParaRPr kumimoji="1" lang="en-US" sz="1400" b="0" i="0" u="none" strike="noStrike" kern="0" cap="none" spc="0" normalizeH="0" baseline="0" noProof="0" dirty="0" smtClean="0">
              <a:ln>
                <a:noFill/>
              </a:ln>
              <a:solidFill>
                <a:schemeClr val="tx1"/>
              </a:solidFill>
              <a:effectLst/>
              <a:uLnTx/>
              <a:uFillTx/>
              <a:cs typeface="Courier New" pitchFamily="49" charset="0"/>
            </a:endParaRPr>
          </a:p>
        </p:txBody>
      </p:sp>
      <p:sp>
        <p:nvSpPr>
          <p:cNvPr id="8" name="Rectangle 3"/>
          <p:cNvSpPr txBox="1">
            <a:spLocks noChangeArrowheads="1"/>
          </p:cNvSpPr>
          <p:nvPr/>
        </p:nvSpPr>
        <p:spPr bwMode="auto">
          <a:xfrm>
            <a:off x="4724400" y="1828800"/>
            <a:ext cx="4267200" cy="3962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pPr>
            <a:r>
              <a:rPr kumimoji="1" lang="en-US" sz="1400" kern="0" dirty="0" smtClean="0">
                <a:cs typeface="Courier New" pitchFamily="49" charset="0"/>
              </a:rPr>
              <a:t>11111111111111110000000000000000  48</a:t>
            </a:r>
          </a:p>
          <a:p>
            <a:pPr marL="342900" lvl="0" indent="-342900">
              <a:lnSpc>
                <a:spcPct val="90000"/>
              </a:lnSpc>
              <a:spcBef>
                <a:spcPct val="20000"/>
              </a:spcBef>
            </a:pPr>
            <a:r>
              <a:rPr kumimoji="1" lang="en-US" sz="1400" kern="0" dirty="0" smtClean="0">
                <a:cs typeface="Courier New" pitchFamily="49" charset="0"/>
              </a:rPr>
              <a:t>10101010101010100101010101010101  49</a:t>
            </a:r>
          </a:p>
          <a:p>
            <a:pPr marL="342900" lvl="0" indent="-342900">
              <a:lnSpc>
                <a:spcPct val="90000"/>
              </a:lnSpc>
              <a:spcBef>
                <a:spcPct val="20000"/>
              </a:spcBef>
            </a:pPr>
            <a:r>
              <a:rPr kumimoji="1" lang="en-US" sz="1400" kern="0" dirty="0" smtClean="0">
                <a:cs typeface="Courier New" pitchFamily="49" charset="0"/>
              </a:rPr>
              <a:t>11001100110011000011001100110011  50</a:t>
            </a:r>
          </a:p>
          <a:p>
            <a:pPr marL="342900" lvl="0" indent="-342900">
              <a:lnSpc>
                <a:spcPct val="90000"/>
              </a:lnSpc>
              <a:spcBef>
                <a:spcPct val="20000"/>
              </a:spcBef>
            </a:pPr>
            <a:r>
              <a:rPr kumimoji="1" lang="en-US" sz="1400" kern="0" dirty="0" smtClean="0">
                <a:cs typeface="Courier New" pitchFamily="49" charset="0"/>
              </a:rPr>
              <a:t>10011001100110010110011001100110  51</a:t>
            </a:r>
          </a:p>
          <a:p>
            <a:pPr marL="342900" lvl="0" indent="-342900">
              <a:lnSpc>
                <a:spcPct val="90000"/>
              </a:lnSpc>
              <a:spcBef>
                <a:spcPct val="20000"/>
              </a:spcBef>
            </a:pPr>
            <a:r>
              <a:rPr kumimoji="1" lang="en-US" sz="1400" kern="0" dirty="0" smtClean="0">
                <a:cs typeface="Courier New" pitchFamily="49" charset="0"/>
              </a:rPr>
              <a:t>11110000111100000000111100001111  52</a:t>
            </a:r>
          </a:p>
          <a:p>
            <a:pPr marL="342900" lvl="0" indent="-342900">
              <a:lnSpc>
                <a:spcPct val="90000"/>
              </a:lnSpc>
              <a:spcBef>
                <a:spcPct val="20000"/>
              </a:spcBef>
            </a:pPr>
            <a:r>
              <a:rPr kumimoji="1" lang="en-US" sz="1400" kern="0" dirty="0" smtClean="0">
                <a:cs typeface="Courier New" pitchFamily="49" charset="0"/>
              </a:rPr>
              <a:t>10100101101001010101101001011010  53</a:t>
            </a:r>
          </a:p>
          <a:p>
            <a:pPr marL="342900" lvl="0" indent="-342900">
              <a:lnSpc>
                <a:spcPct val="90000"/>
              </a:lnSpc>
              <a:spcBef>
                <a:spcPct val="20000"/>
              </a:spcBef>
            </a:pPr>
            <a:r>
              <a:rPr kumimoji="1" lang="en-US" sz="1400" kern="0" dirty="0" smtClean="0">
                <a:cs typeface="Courier New" pitchFamily="49" charset="0"/>
              </a:rPr>
              <a:t>11000011110000110011110000111100  54</a:t>
            </a:r>
          </a:p>
          <a:p>
            <a:pPr marL="342900" lvl="0" indent="-342900">
              <a:lnSpc>
                <a:spcPct val="90000"/>
              </a:lnSpc>
              <a:spcBef>
                <a:spcPct val="20000"/>
              </a:spcBef>
            </a:pPr>
            <a:r>
              <a:rPr kumimoji="1" lang="en-US" sz="1400" kern="0" dirty="0" smtClean="0">
                <a:cs typeface="Courier New" pitchFamily="49" charset="0"/>
              </a:rPr>
              <a:t>10010110100101100110100101101001  55</a:t>
            </a:r>
          </a:p>
          <a:p>
            <a:pPr marL="342900" lvl="0" indent="-342900">
              <a:lnSpc>
                <a:spcPct val="90000"/>
              </a:lnSpc>
              <a:spcBef>
                <a:spcPct val="20000"/>
              </a:spcBef>
            </a:pPr>
            <a:r>
              <a:rPr kumimoji="1" lang="en-US" sz="1400" kern="0" dirty="0" smtClean="0">
                <a:cs typeface="Courier New" pitchFamily="49" charset="0"/>
              </a:rPr>
              <a:t>11111111000000000000000011111111  56</a:t>
            </a:r>
          </a:p>
          <a:p>
            <a:pPr marL="342900" lvl="0" indent="-342900">
              <a:lnSpc>
                <a:spcPct val="90000"/>
              </a:lnSpc>
              <a:spcBef>
                <a:spcPct val="20000"/>
              </a:spcBef>
            </a:pPr>
            <a:r>
              <a:rPr kumimoji="1" lang="en-US" sz="1400" kern="0" dirty="0" smtClean="0">
                <a:cs typeface="Courier New" pitchFamily="49" charset="0"/>
              </a:rPr>
              <a:t>10101010010101010101010110101010  57</a:t>
            </a:r>
          </a:p>
          <a:p>
            <a:pPr marL="342900" lvl="0" indent="-342900">
              <a:lnSpc>
                <a:spcPct val="90000"/>
              </a:lnSpc>
              <a:spcBef>
                <a:spcPct val="20000"/>
              </a:spcBef>
            </a:pPr>
            <a:r>
              <a:rPr kumimoji="1" lang="en-US" sz="1400" kern="0" dirty="0" smtClean="0">
                <a:cs typeface="Courier New" pitchFamily="49" charset="0"/>
              </a:rPr>
              <a:t>11001100001100110011001111001100  58</a:t>
            </a:r>
          </a:p>
          <a:p>
            <a:pPr marL="342900" lvl="0" indent="-342900">
              <a:lnSpc>
                <a:spcPct val="90000"/>
              </a:lnSpc>
              <a:spcBef>
                <a:spcPct val="20000"/>
              </a:spcBef>
            </a:pPr>
            <a:r>
              <a:rPr kumimoji="1" lang="en-US" sz="1400" kern="0" dirty="0" smtClean="0">
                <a:cs typeface="Courier New" pitchFamily="49" charset="0"/>
              </a:rPr>
              <a:t>10011001011001100110011010011001  59</a:t>
            </a:r>
          </a:p>
          <a:p>
            <a:pPr marL="342900" lvl="0" indent="-342900">
              <a:lnSpc>
                <a:spcPct val="90000"/>
              </a:lnSpc>
              <a:spcBef>
                <a:spcPct val="20000"/>
              </a:spcBef>
            </a:pPr>
            <a:r>
              <a:rPr kumimoji="1" lang="en-US" sz="1400" kern="0" dirty="0" smtClean="0">
                <a:cs typeface="Courier New" pitchFamily="49" charset="0"/>
              </a:rPr>
              <a:t>11110000000011110000111111110000  60</a:t>
            </a:r>
          </a:p>
          <a:p>
            <a:pPr marL="342900" lvl="0" indent="-342900">
              <a:lnSpc>
                <a:spcPct val="90000"/>
              </a:lnSpc>
              <a:spcBef>
                <a:spcPct val="20000"/>
              </a:spcBef>
            </a:pPr>
            <a:r>
              <a:rPr kumimoji="1" lang="en-US" sz="1400" kern="0" dirty="0" smtClean="0">
                <a:cs typeface="Courier New" pitchFamily="49" charset="0"/>
              </a:rPr>
              <a:t>10100101010110100101101010100101  61</a:t>
            </a:r>
          </a:p>
          <a:p>
            <a:pPr marL="342900" lvl="0" indent="-342900">
              <a:lnSpc>
                <a:spcPct val="90000"/>
              </a:lnSpc>
              <a:spcBef>
                <a:spcPct val="20000"/>
              </a:spcBef>
            </a:pPr>
            <a:r>
              <a:rPr kumimoji="1" lang="en-US" sz="1400" kern="0" dirty="0" smtClean="0">
                <a:cs typeface="Courier New" pitchFamily="49" charset="0"/>
              </a:rPr>
              <a:t>11000011001111000011110011000011  62</a:t>
            </a:r>
          </a:p>
          <a:p>
            <a:pPr marL="342900" lvl="0" indent="-342900">
              <a:lnSpc>
                <a:spcPct val="90000"/>
              </a:lnSpc>
              <a:spcBef>
                <a:spcPct val="20000"/>
              </a:spcBef>
            </a:pPr>
            <a:r>
              <a:rPr kumimoji="1" lang="en-US" sz="1400" kern="0" dirty="0" smtClean="0">
                <a:cs typeface="Courier New" pitchFamily="49" charset="0"/>
              </a:rPr>
              <a:t>10010110011010010110100110010110  63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Hadamard</a:t>
            </a:r>
            <a:r>
              <a:rPr lang="en-US" sz="3600" dirty="0" smtClean="0"/>
              <a:t> Code example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
        <p:nvSpPr>
          <p:cNvPr id="9" name="Rectangle 3"/>
          <p:cNvSpPr txBox="1">
            <a:spLocks noChangeArrowheads="1"/>
          </p:cNvSpPr>
          <p:nvPr/>
        </p:nvSpPr>
        <p:spPr bwMode="auto">
          <a:xfrm>
            <a:off x="457200" y="1371600"/>
            <a:ext cx="83820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400" b="0" i="0" u="none" strike="noStrike" kern="0" cap="none" spc="0" normalizeH="0" baseline="0" noProof="0" dirty="0" smtClean="0">
                <a:ln>
                  <a:noFill/>
                </a:ln>
                <a:solidFill>
                  <a:schemeClr val="tx1"/>
                </a:solidFill>
                <a:effectLst/>
                <a:uLnTx/>
                <a:uFillTx/>
                <a:latin typeface="+mn-lt"/>
                <a:ea typeface="+mn-ea"/>
                <a:cs typeface="+mn-cs"/>
              </a:rPr>
              <a:t>Suppose</a:t>
            </a:r>
            <a:r>
              <a:rPr kumimoji="1" lang="en-US" sz="2400" b="0" i="0" u="none" strike="noStrike" kern="0" cap="none" spc="0" normalizeH="0" noProof="0" dirty="0" smtClean="0">
                <a:ln>
                  <a:noFill/>
                </a:ln>
                <a:solidFill>
                  <a:schemeClr val="tx1"/>
                </a:solidFill>
                <a:effectLst/>
                <a:uLnTx/>
                <a:uFillTx/>
                <a:latin typeface="+mn-lt"/>
                <a:ea typeface="+mn-ea"/>
                <a:cs typeface="+mn-cs"/>
              </a:rPr>
              <a:t> r</a:t>
            </a:r>
            <a:r>
              <a:rPr kumimoji="1" lang="en-US" sz="2400" b="0" i="0" u="none" strike="noStrike" kern="0" cap="none" spc="0" normalizeH="0" baseline="0" noProof="0" dirty="0" smtClean="0">
                <a:ln>
                  <a:noFill/>
                </a:ln>
                <a:solidFill>
                  <a:schemeClr val="tx1"/>
                </a:solidFill>
                <a:effectLst/>
                <a:uLnTx/>
                <a:uFillTx/>
                <a:latin typeface="+mn-lt"/>
                <a:ea typeface="+mn-ea"/>
                <a:cs typeface="+mn-cs"/>
              </a:rPr>
              <a:t>eceived </a:t>
            </a:r>
            <a:r>
              <a:rPr kumimoji="1" lang="en-US" sz="2400" b="0" i="0" u="none" strike="noStrike" kern="0" cap="none" spc="0" normalizeH="0" noProof="0" dirty="0" smtClean="0">
                <a:ln>
                  <a:noFill/>
                </a:ln>
                <a:solidFill>
                  <a:schemeClr val="tx1"/>
                </a:solidFill>
                <a:effectLst/>
                <a:uLnTx/>
                <a:uFillTx/>
                <a:latin typeface="+mn-lt"/>
                <a:ea typeface="+mn-ea"/>
                <a:cs typeface="+mn-cs"/>
              </a:rPr>
              <a:t>word is</a:t>
            </a:r>
            <a:r>
              <a:rPr kumimoji="1" lang="en-US" sz="2400" b="0" i="0" u="none" strike="noStrike" kern="0" cap="none" spc="0" normalizeH="0" baseline="0" noProof="0" dirty="0" smtClean="0">
                <a:ln>
                  <a:noFill/>
                </a:ln>
                <a:solidFill>
                  <a:schemeClr val="tx1"/>
                </a:solidFill>
                <a:effectLst/>
                <a:uLnTx/>
                <a:uFillTx/>
                <a:latin typeface="+mn-lt"/>
                <a:ea typeface="+mn-ea"/>
                <a:cs typeface="+mn-cs"/>
              </a:rPr>
              <a:t>: </a:t>
            </a:r>
          </a:p>
          <a:p>
            <a:pPr marL="800100" lvl="1" indent="-342900">
              <a:lnSpc>
                <a:spcPct val="90000"/>
              </a:lnSpc>
              <a:spcBef>
                <a:spcPct val="20000"/>
              </a:spcBef>
              <a:buFontTx/>
              <a:buChar char="•"/>
            </a:pPr>
            <a:endParaRPr kumimoji="1" lang="en-US" sz="1800" kern="0" dirty="0" smtClean="0">
              <a:cs typeface="Courier New" pitchFamily="49" charset="0"/>
            </a:endParaRPr>
          </a:p>
          <a:p>
            <a:pPr marL="800100" lvl="1" indent="-342900">
              <a:lnSpc>
                <a:spcPct val="90000"/>
              </a:lnSpc>
              <a:spcBef>
                <a:spcPct val="20000"/>
              </a:spcBef>
              <a:buFontTx/>
              <a:buChar char="•"/>
            </a:pPr>
            <a:r>
              <a:rPr kumimoji="1" lang="en-US" sz="2000" kern="0" dirty="0" smtClean="0">
                <a:cs typeface="Courier New" pitchFamily="49" charset="0"/>
              </a:rPr>
              <a:t>11001100110011000011001100110001</a:t>
            </a:r>
            <a:r>
              <a:rPr kumimoji="1" lang="en-US" sz="1800" kern="0" dirty="0" smtClean="0">
                <a:cs typeface="Courier New" pitchFamily="49" charset="0"/>
              </a:rPr>
              <a:t>  </a:t>
            </a:r>
          </a:p>
          <a:p>
            <a:pPr marL="800100" lvl="1" indent="-342900">
              <a:lnSpc>
                <a:spcPct val="90000"/>
              </a:lnSpc>
              <a:spcBef>
                <a:spcPct val="20000"/>
              </a:spcBef>
              <a:buFontTx/>
              <a:buChar char="•"/>
            </a:pPr>
            <a:endParaRPr kumimoji="1" lang="en-US" sz="1200" kern="0" dirty="0" smtClean="0">
              <a:cs typeface="Courier New" pitchFamily="49" charset="0"/>
            </a:endParaRPr>
          </a:p>
          <a:p>
            <a:pPr marL="342900" indent="-342900">
              <a:lnSpc>
                <a:spcPct val="90000"/>
              </a:lnSpc>
              <a:spcBef>
                <a:spcPct val="20000"/>
              </a:spcBef>
              <a:buFont typeface="Arial" pitchFamily="34" charset="0"/>
              <a:buChar char="•"/>
            </a:pPr>
            <a:r>
              <a:rPr kumimoji="1" lang="en-US" sz="2000" kern="0" dirty="0" smtClean="0">
                <a:latin typeface="Arial" pitchFamily="34" charset="0"/>
                <a:cs typeface="Arial" pitchFamily="34" charset="0"/>
              </a:rPr>
              <a:t>Dot product with rows of matrix is:</a:t>
            </a:r>
          </a:p>
          <a:p>
            <a:pPr marL="342900" indent="-342900">
              <a:lnSpc>
                <a:spcPct val="90000"/>
              </a:lnSpc>
              <a:spcBef>
                <a:spcPct val="20000"/>
              </a:spcBef>
              <a:buFont typeface="Arial" pitchFamily="34" charset="0"/>
              <a:buChar char="•"/>
            </a:pPr>
            <a:endParaRPr kumimoji="1" lang="en-US" sz="2000" kern="0" dirty="0" smtClean="0">
              <a:latin typeface="Arial" pitchFamily="34" charset="0"/>
              <a:cs typeface="Arial" pitchFamily="34" charset="0"/>
            </a:endParaRPr>
          </a:p>
          <a:p>
            <a:pPr marL="342900" indent="-342900">
              <a:lnSpc>
                <a:spcPct val="90000"/>
              </a:lnSpc>
              <a:spcBef>
                <a:spcPct val="20000"/>
              </a:spcBef>
              <a:buFont typeface="Arial" pitchFamily="34" charset="0"/>
              <a:buChar char="•"/>
            </a:pPr>
            <a:r>
              <a:rPr kumimoji="1" lang="en-US" sz="1400" kern="0" dirty="0" smtClean="0">
                <a:cs typeface="Courier New" pitchFamily="49" charset="0"/>
              </a:rPr>
              <a:t>00: 002, 01: 002, 02: -02, 03: -02, 04: -02, 05: -02, 06: 002, 07: 002.</a:t>
            </a:r>
          </a:p>
          <a:p>
            <a:pPr marL="342900" indent="-342900">
              <a:lnSpc>
                <a:spcPct val="90000"/>
              </a:lnSpc>
              <a:spcBef>
                <a:spcPct val="20000"/>
              </a:spcBef>
              <a:buFontTx/>
              <a:buChar char="•"/>
            </a:pPr>
            <a:r>
              <a:rPr kumimoji="1" lang="en-US" sz="1400" kern="0" dirty="0" smtClean="0">
                <a:cs typeface="Courier New" pitchFamily="49" charset="0"/>
              </a:rPr>
              <a:t>08: -02, 09: -02, 10: 002, 11: 002, 12: 002, 13: 002, 14: -02, 15: -02. </a:t>
            </a:r>
          </a:p>
          <a:p>
            <a:pPr marL="342900" indent="-342900">
              <a:lnSpc>
                <a:spcPct val="90000"/>
              </a:lnSpc>
              <a:spcBef>
                <a:spcPct val="20000"/>
              </a:spcBef>
              <a:buFontTx/>
              <a:buChar char="•"/>
            </a:pPr>
            <a:r>
              <a:rPr kumimoji="1" lang="en-US" sz="1400" kern="0" dirty="0" smtClean="0">
                <a:cs typeface="Courier New" pitchFamily="49" charset="0"/>
              </a:rPr>
              <a:t>16: -02, 17: -02, 18: -30, 19: 002, 20: 002, 21: 002, 22: -02, 23: -02. </a:t>
            </a:r>
          </a:p>
          <a:p>
            <a:pPr marL="342900" indent="-342900">
              <a:lnSpc>
                <a:spcPct val="90000"/>
              </a:lnSpc>
              <a:spcBef>
                <a:spcPct val="20000"/>
              </a:spcBef>
              <a:buFontTx/>
              <a:buChar char="•"/>
            </a:pPr>
            <a:r>
              <a:rPr kumimoji="1" lang="en-US" sz="1400" kern="0" dirty="0" smtClean="0">
                <a:cs typeface="Courier New" pitchFamily="49" charset="0"/>
              </a:rPr>
              <a:t>24: 002, 25: 002, 26: -02, 27: -02, 28: -02, 29: -02, 30: 002, 31: 002. </a:t>
            </a:r>
          </a:p>
          <a:p>
            <a:pPr marL="342900" indent="-342900">
              <a:lnSpc>
                <a:spcPct val="90000"/>
              </a:lnSpc>
              <a:spcBef>
                <a:spcPct val="20000"/>
              </a:spcBef>
              <a:buFontTx/>
              <a:buChar char="•"/>
            </a:pPr>
            <a:r>
              <a:rPr kumimoji="1" lang="en-US" sz="1400" kern="0" dirty="0" smtClean="0">
                <a:cs typeface="Courier New" pitchFamily="49" charset="0"/>
              </a:rPr>
              <a:t>32: -02, 33: -02, 34: 002, 35: 002, 36: 002, 37: 002, 38: -02, 39: -02. </a:t>
            </a:r>
          </a:p>
          <a:p>
            <a:pPr marL="342900" indent="-342900">
              <a:lnSpc>
                <a:spcPct val="90000"/>
              </a:lnSpc>
              <a:spcBef>
                <a:spcPct val="20000"/>
              </a:spcBef>
              <a:buFontTx/>
              <a:buChar char="•"/>
            </a:pPr>
            <a:r>
              <a:rPr kumimoji="1" lang="en-US" sz="1400" kern="0" dirty="0" smtClean="0">
                <a:cs typeface="Courier New" pitchFamily="49" charset="0"/>
              </a:rPr>
              <a:t>40: 002, 41: 002, 42: -02, 43: -02, 44: -02, 45: -02, 46: 002, 47: 002. </a:t>
            </a:r>
          </a:p>
          <a:p>
            <a:pPr marL="342900" indent="-342900">
              <a:lnSpc>
                <a:spcPct val="90000"/>
              </a:lnSpc>
              <a:spcBef>
                <a:spcPct val="20000"/>
              </a:spcBef>
              <a:buFontTx/>
              <a:buChar char="•"/>
            </a:pPr>
            <a:r>
              <a:rPr kumimoji="1" lang="en-US" sz="1400" kern="0" dirty="0" smtClean="0">
                <a:cs typeface="Courier New" pitchFamily="49" charset="0"/>
              </a:rPr>
              <a:t>48: 002, 49: 002, 50: 030, 51: -02, 52: -02, 53: -02, 54: 002, 55: 002. </a:t>
            </a:r>
          </a:p>
          <a:p>
            <a:pPr marL="342900" indent="-342900">
              <a:lnSpc>
                <a:spcPct val="90000"/>
              </a:lnSpc>
              <a:spcBef>
                <a:spcPct val="20000"/>
              </a:spcBef>
              <a:buFontTx/>
              <a:buChar char="•"/>
            </a:pPr>
            <a:r>
              <a:rPr kumimoji="1" lang="en-US" sz="1400" kern="0" dirty="0" smtClean="0">
                <a:cs typeface="Courier New" pitchFamily="49" charset="0"/>
              </a:rPr>
              <a:t>56: -02, 57: -02, 58: 002, 59: 002, 60: 002, 61: 002, 62: -02, 63: -02.</a:t>
            </a:r>
          </a:p>
          <a:p>
            <a:pPr marL="342900" indent="-342900">
              <a:lnSpc>
                <a:spcPct val="90000"/>
              </a:lnSpc>
              <a:spcBef>
                <a:spcPct val="20000"/>
              </a:spcBef>
              <a:buFontTx/>
              <a:buChar char="•"/>
            </a:pPr>
            <a:endParaRPr kumimoji="1" lang="en-US" sz="1400" kern="0" dirty="0" smtClean="0">
              <a:cs typeface="Courier New" pitchFamily="49" charset="0"/>
            </a:endParaRPr>
          </a:p>
          <a:p>
            <a:pPr marL="342900" indent="-342900">
              <a:lnSpc>
                <a:spcPct val="90000"/>
              </a:lnSpc>
              <a:spcBef>
                <a:spcPct val="20000"/>
              </a:spcBef>
              <a:buFontTx/>
              <a:buChar char="•"/>
            </a:pPr>
            <a:r>
              <a:rPr kumimoji="1" lang="en-US" sz="2000" kern="0" dirty="0" smtClean="0">
                <a:latin typeface="Arial" pitchFamily="34" charset="0"/>
                <a:cs typeface="Arial" pitchFamily="34" charset="0"/>
              </a:rPr>
              <a:t>So we decode as 50 and estimate 1 error.</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endParaRPr kumimoji="1" lang="en-US" sz="24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The amazing </a:t>
            </a:r>
            <a:r>
              <a:rPr lang="en-US" sz="3600" dirty="0" err="1" smtClean="0"/>
              <a:t>Golay</a:t>
            </a:r>
            <a:r>
              <a:rPr lang="en-US" sz="3600" dirty="0" smtClean="0"/>
              <a:t> code</a:t>
            </a:r>
          </a:p>
        </p:txBody>
      </p:sp>
      <p:sp>
        <p:nvSpPr>
          <p:cNvPr id="82949" name="Rectangle 3"/>
          <p:cNvSpPr>
            <a:spLocks noGrp="1" noChangeArrowheads="1"/>
          </p:cNvSpPr>
          <p:nvPr>
            <p:ph type="body" idx="1"/>
          </p:nvPr>
        </p:nvSpPr>
        <p:spPr>
          <a:xfrm>
            <a:off x="457200" y="1447800"/>
            <a:ext cx="8305800" cy="4953000"/>
          </a:xfrm>
        </p:spPr>
        <p:txBody>
          <a:bodyPr/>
          <a:lstStyle/>
          <a:p>
            <a:pPr>
              <a:lnSpc>
                <a:spcPct val="90000"/>
              </a:lnSpc>
            </a:pPr>
            <a:r>
              <a:rPr lang="en-US" sz="2400" dirty="0" err="1" smtClean="0"/>
              <a:t>Golay</a:t>
            </a:r>
            <a:r>
              <a:rPr lang="en-US" sz="2400" dirty="0" smtClean="0"/>
              <a:t> Code </a:t>
            </a:r>
            <a:r>
              <a:rPr lang="en-US" sz="2400" dirty="0" smtClean="0">
                <a:latin typeface="Lucida Handwriting" pitchFamily="66" charset="0"/>
              </a:rPr>
              <a:t>G</a:t>
            </a:r>
            <a:r>
              <a:rPr lang="en-US" sz="2400" baseline="-25000" dirty="0" smtClean="0"/>
              <a:t>24</a:t>
            </a:r>
            <a:r>
              <a:rPr lang="en-US" sz="2400" dirty="0" smtClean="0"/>
              <a:t> is a [24, 12, 8] linear code. </a:t>
            </a:r>
          </a:p>
          <a:p>
            <a:pPr>
              <a:lnSpc>
                <a:spcPct val="90000"/>
              </a:lnSpc>
            </a:pPr>
            <a:r>
              <a:rPr lang="en-US" sz="2400" dirty="0" smtClean="0"/>
              <a:t>G= [I</a:t>
            </a:r>
            <a:r>
              <a:rPr lang="en-US" sz="2400" baseline="-25000" dirty="0" smtClean="0"/>
              <a:t>12</a:t>
            </a:r>
            <a:r>
              <a:rPr lang="en-US" sz="2400" dirty="0" smtClean="0"/>
              <a:t>|C</a:t>
            </a:r>
            <a:r>
              <a:rPr lang="en-US" sz="2400" baseline="-25000" dirty="0" smtClean="0"/>
              <a:t>0</a:t>
            </a:r>
            <a:r>
              <a:rPr lang="en-US" sz="2400" dirty="0" smtClean="0"/>
              <a:t>|N] = [I</a:t>
            </a:r>
            <a:r>
              <a:rPr lang="en-US" sz="2400" baseline="-25000" dirty="0" smtClean="0"/>
              <a:t>12</a:t>
            </a:r>
            <a:r>
              <a:rPr lang="en-US" sz="2400" dirty="0" smtClean="0"/>
              <a:t>|B] </a:t>
            </a:r>
          </a:p>
          <a:p>
            <a:pPr lvl="1">
              <a:lnSpc>
                <a:spcPct val="90000"/>
              </a:lnSpc>
            </a:pPr>
            <a:r>
              <a:rPr lang="en-US" sz="2400" dirty="0" smtClean="0"/>
              <a:t>C</a:t>
            </a:r>
            <a:r>
              <a:rPr lang="en-US" sz="2400" baseline="-25000" dirty="0" smtClean="0"/>
              <a:t>0 </a:t>
            </a:r>
            <a:r>
              <a:rPr lang="en-US" sz="2400" dirty="0" smtClean="0"/>
              <a:t>= (1,1,1,1,1,1,1,1,1,1,1,0)</a:t>
            </a:r>
            <a:r>
              <a:rPr lang="en-US" sz="2400" baseline="30000" dirty="0" smtClean="0"/>
              <a:t>T .</a:t>
            </a:r>
          </a:p>
          <a:p>
            <a:pPr lvl="1">
              <a:lnSpc>
                <a:spcPct val="90000"/>
              </a:lnSpc>
            </a:pPr>
            <a:r>
              <a:rPr lang="en-US" sz="2400" dirty="0" smtClean="0"/>
              <a:t>N is formed by circulating (1, 1, 0, 1, 1, 1, 0, 0, 0, 1, 0) 11 times and appending an row of 11 1's.</a:t>
            </a:r>
          </a:p>
          <a:p>
            <a:pPr>
              <a:lnSpc>
                <a:spcPct val="90000"/>
              </a:lnSpc>
            </a:pPr>
            <a:r>
              <a:rPr lang="en-US" sz="2400" dirty="0" smtClean="0"/>
              <a:t>The first row of N corresponds to the quadratic residues (mod 11).</a:t>
            </a:r>
          </a:p>
          <a:p>
            <a:pPr>
              <a:lnSpc>
                <a:spcPct val="90000"/>
              </a:lnSpc>
            </a:pPr>
            <a:r>
              <a:rPr lang="en-US" sz="2400" dirty="0" smtClean="0"/>
              <a:t>Note that wt(</a:t>
            </a:r>
            <a:r>
              <a:rPr lang="en-US" sz="2400" b="1" dirty="0" smtClean="0"/>
              <a:t>r</a:t>
            </a:r>
            <a:r>
              <a:rPr lang="en-US" sz="2400" b="1" baseline="-25000" dirty="0" smtClean="0"/>
              <a:t>1</a:t>
            </a:r>
            <a:r>
              <a:rPr lang="en-US" sz="2400" b="1" dirty="0" smtClean="0"/>
              <a:t>+r</a:t>
            </a:r>
            <a:r>
              <a:rPr lang="en-US" sz="2400" b="1" baseline="-25000" dirty="0" smtClean="0"/>
              <a:t>2</a:t>
            </a:r>
            <a:r>
              <a:rPr lang="en-US" sz="2400" dirty="0" smtClean="0"/>
              <a:t>)= wt(</a:t>
            </a:r>
            <a:r>
              <a:rPr lang="en-US" sz="2400" b="1" dirty="0" smtClean="0"/>
              <a:t>r</a:t>
            </a:r>
            <a:r>
              <a:rPr lang="en-US" sz="2400" b="1" baseline="-25000" dirty="0" smtClean="0"/>
              <a:t>1</a:t>
            </a:r>
            <a:r>
              <a:rPr lang="en-US" sz="2400" dirty="0" smtClean="0"/>
              <a:t>)+wt(</a:t>
            </a:r>
            <a:r>
              <a:rPr lang="en-US" sz="2400" b="1" dirty="0" smtClean="0"/>
              <a:t>r</a:t>
            </a:r>
            <a:r>
              <a:rPr lang="en-US" sz="2400" b="1" baseline="-25000" dirty="0" smtClean="0"/>
              <a:t>2</a:t>
            </a:r>
            <a:r>
              <a:rPr lang="en-US" sz="2400" dirty="0" smtClean="0"/>
              <a:t>)-2[</a:t>
            </a:r>
            <a:r>
              <a:rPr lang="en-US" sz="2400" b="1" dirty="0" smtClean="0"/>
              <a:t>r</a:t>
            </a:r>
            <a:r>
              <a:rPr lang="en-US" sz="2400" b="1" baseline="-25000" dirty="0" smtClean="0"/>
              <a:t>1</a:t>
            </a:r>
            <a:r>
              <a:rPr lang="en-US" sz="2400" b="1" dirty="0" smtClean="0"/>
              <a:t>·r</a:t>
            </a:r>
            <a:r>
              <a:rPr lang="en-US" sz="2400" b="1" baseline="-25000" dirty="0" smtClean="0"/>
              <a:t>2</a:t>
            </a:r>
            <a:r>
              <a:rPr lang="en-US" sz="2400" dirty="0" smtClean="0"/>
              <a:t>], all </a:t>
            </a:r>
            <a:r>
              <a:rPr lang="en-US" sz="2400" dirty="0" err="1" smtClean="0"/>
              <a:t>codewords</a:t>
            </a:r>
            <a:r>
              <a:rPr lang="en-US" sz="2400" dirty="0" smtClean="0"/>
              <a:t> have weight divisible by 4 and d(C)=8.  </a:t>
            </a:r>
          </a:p>
          <a:p>
            <a:pPr>
              <a:lnSpc>
                <a:spcPct val="90000"/>
              </a:lnSpc>
            </a:pPr>
            <a:r>
              <a:rPr lang="en-US" sz="2400" dirty="0" smtClean="0">
                <a:latin typeface="Lucida Handwriting" pitchFamily="66" charset="0"/>
              </a:rPr>
              <a:t>G</a:t>
            </a:r>
            <a:r>
              <a:rPr lang="en-US" sz="2400" baseline="-25000" dirty="0" smtClean="0"/>
              <a:t>24 </a:t>
            </a:r>
            <a:r>
              <a:rPr lang="en-US" sz="2400" dirty="0" smtClean="0"/>
              <a:t>= </a:t>
            </a:r>
            <a:r>
              <a:rPr lang="en-US" sz="2400" dirty="0" smtClean="0">
                <a:latin typeface="Lucida Handwriting" pitchFamily="66" charset="0"/>
              </a:rPr>
              <a:t>G</a:t>
            </a:r>
            <a:r>
              <a:rPr lang="en-US" sz="2400" baseline="-25000" dirty="0" smtClean="0"/>
              <a:t>24</a:t>
            </a:r>
            <a:r>
              <a:rPr lang="en-US" sz="2400" baseline="30000" dirty="0" smtClean="0">
                <a:latin typeface="Math1Mono"/>
              </a:rPr>
              <a:t>⟂</a:t>
            </a:r>
            <a:r>
              <a:rPr lang="en-US" sz="2400" dirty="0" smtClean="0"/>
              <a:t>.  To decode </a:t>
            </a:r>
            <a:r>
              <a:rPr lang="en-US" sz="2400" dirty="0" err="1" smtClean="0"/>
              <a:t>Golay</a:t>
            </a:r>
            <a:r>
              <a:rPr lang="en-US" sz="2400" dirty="0" smtClean="0"/>
              <a:t>, write G= [I</a:t>
            </a:r>
            <a:r>
              <a:rPr lang="en-US" sz="2400" baseline="-25000" dirty="0" smtClean="0"/>
              <a:t>12</a:t>
            </a:r>
            <a:r>
              <a:rPr lang="en-US" sz="2400" dirty="0" smtClean="0"/>
              <a:t>|B] and B</a:t>
            </a:r>
            <a:r>
              <a:rPr lang="en-US" sz="2400" baseline="30000" dirty="0" smtClean="0"/>
              <a:t>T</a:t>
            </a:r>
            <a:r>
              <a:rPr lang="en-US" sz="2400" dirty="0" smtClean="0"/>
              <a:t>= (</a:t>
            </a:r>
            <a:r>
              <a:rPr lang="en-US" sz="2400" b="1" dirty="0" smtClean="0"/>
              <a:t>b</a:t>
            </a:r>
            <a:r>
              <a:rPr lang="en-US" sz="2400" b="1" baseline="-25000" dirty="0" smtClean="0"/>
              <a:t>1</a:t>
            </a:r>
            <a:r>
              <a:rPr lang="en-US" sz="2400" b="1" dirty="0" smtClean="0"/>
              <a:t>, b</a:t>
            </a:r>
            <a:r>
              <a:rPr lang="en-US" sz="2400" b="1" baseline="-25000" dirty="0" smtClean="0"/>
              <a:t>2</a:t>
            </a:r>
            <a:r>
              <a:rPr lang="en-US" sz="2400" b="1" dirty="0" smtClean="0"/>
              <a:t> , ..., b</a:t>
            </a:r>
            <a:r>
              <a:rPr lang="en-US" sz="2400" b="1" baseline="-25000" dirty="0" smtClean="0"/>
              <a:t>12</a:t>
            </a:r>
            <a:r>
              <a:rPr lang="en-US" sz="2400" dirty="0" smtClean="0"/>
              <a:t>) with </a:t>
            </a:r>
            <a:r>
              <a:rPr lang="en-US" sz="2400" b="1" dirty="0" smtClean="0"/>
              <a:t>b</a:t>
            </a:r>
            <a:r>
              <a:rPr lang="en-US" sz="2400" baseline="-25000" dirty="0" smtClean="0"/>
              <a:t>i</a:t>
            </a:r>
            <a:r>
              <a:rPr lang="en-US" sz="2400" dirty="0" smtClean="0"/>
              <a:t> a column vector.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G for </a:t>
            </a:r>
            <a:r>
              <a:rPr lang="en-US" sz="3600" dirty="0" smtClean="0">
                <a:latin typeface="Lucida Calligraphy" pitchFamily="66" charset="0"/>
              </a:rPr>
              <a:t>G</a:t>
            </a:r>
            <a:r>
              <a:rPr lang="en-US" sz="3600" dirty="0" smtClean="0"/>
              <a:t>(24,12, 8)</a:t>
            </a:r>
          </a:p>
        </p:txBody>
      </p:sp>
      <p:sp>
        <p:nvSpPr>
          <p:cNvPr id="82949" name="Rectangle 3"/>
          <p:cNvSpPr>
            <a:spLocks noGrp="1" noChangeArrowheads="1"/>
          </p:cNvSpPr>
          <p:nvPr>
            <p:ph type="body" idx="1"/>
          </p:nvPr>
        </p:nvSpPr>
        <p:spPr>
          <a:xfrm>
            <a:off x="152400" y="1143000"/>
            <a:ext cx="8686800" cy="5334000"/>
          </a:xfrm>
        </p:spPr>
        <p:txBody>
          <a:bodyPr>
            <a:noAutofit/>
          </a:bodyPr>
          <a:lstStyle/>
          <a:p>
            <a:pPr>
              <a:lnSpc>
                <a:spcPct val="90000"/>
              </a:lnSpc>
              <a:buNone/>
            </a:pPr>
            <a:r>
              <a:rPr lang="en-US" sz="1800" b="1" dirty="0" smtClean="0"/>
              <a:t>            1   2   3   4   5   6   7   8   9 10 11 12 13 14 15 16 17 18 19 20 21 22 23 24</a:t>
            </a:r>
          </a:p>
          <a:p>
            <a:pPr>
              <a:lnSpc>
                <a:spcPct val="90000"/>
              </a:lnSpc>
              <a:buNone/>
            </a:pPr>
            <a:r>
              <a:rPr lang="en-US" sz="1800" dirty="0" smtClean="0"/>
              <a:t> </a:t>
            </a:r>
          </a:p>
          <a:p>
            <a:pPr>
              <a:lnSpc>
                <a:spcPct val="90000"/>
              </a:lnSpc>
              <a:buNone/>
            </a:pPr>
            <a:r>
              <a:rPr lang="en-US" sz="1800" b="1" dirty="0" smtClean="0"/>
              <a:t> 1         </a:t>
            </a:r>
            <a:r>
              <a:rPr lang="en-US" sz="1800" dirty="0" smtClean="0"/>
              <a:t>1   0   0   0   0   0   0   0   0   0   0   0   1   1   1   0   1   1   1   0   0   0   1   0</a:t>
            </a:r>
          </a:p>
          <a:p>
            <a:pPr>
              <a:lnSpc>
                <a:spcPct val="90000"/>
              </a:lnSpc>
              <a:buNone/>
            </a:pPr>
            <a:r>
              <a:rPr lang="en-US" sz="1800" b="1" dirty="0" smtClean="0"/>
              <a:t> 2         </a:t>
            </a:r>
            <a:r>
              <a:rPr lang="en-US" sz="1800" dirty="0" smtClean="0"/>
              <a:t>0   1   0   0   0   0   0   0   0   0   0   0   1   0   1   1   0   1   1   1   0   0   0   1    </a:t>
            </a:r>
          </a:p>
          <a:p>
            <a:pPr>
              <a:lnSpc>
                <a:spcPct val="90000"/>
              </a:lnSpc>
              <a:buNone/>
            </a:pPr>
            <a:r>
              <a:rPr lang="en-US" sz="1800" b="1" dirty="0" smtClean="0"/>
              <a:t> 3     </a:t>
            </a:r>
            <a:r>
              <a:rPr lang="en-US" sz="1800" dirty="0" smtClean="0"/>
              <a:t>    0   0   1   0   0   0   0   0   0   0   0   0   1   1   0   1   1   0   1   1   1   0   0   0</a:t>
            </a:r>
          </a:p>
          <a:p>
            <a:pPr>
              <a:lnSpc>
                <a:spcPct val="90000"/>
              </a:lnSpc>
              <a:buNone/>
            </a:pPr>
            <a:r>
              <a:rPr lang="en-US" sz="1800" b="1" dirty="0" smtClean="0"/>
              <a:t> 4         </a:t>
            </a:r>
            <a:r>
              <a:rPr lang="en-US" sz="1800" dirty="0" smtClean="0"/>
              <a:t>0   0   0   1   0   0   0   0   0   0   0   0   1   0   1   0   1   1   0   1   1   1   0   0    </a:t>
            </a:r>
          </a:p>
          <a:p>
            <a:pPr>
              <a:lnSpc>
                <a:spcPct val="90000"/>
              </a:lnSpc>
              <a:buNone/>
            </a:pPr>
            <a:r>
              <a:rPr lang="en-US" sz="1800" b="1" dirty="0" smtClean="0"/>
              <a:t> 5         </a:t>
            </a:r>
            <a:r>
              <a:rPr lang="en-US" sz="1800" dirty="0" smtClean="0"/>
              <a:t>0   0   0   0   1   0   0   0   0   0   0   0   1   0   0   1   0   1   1   0   1   1   1   0</a:t>
            </a:r>
          </a:p>
          <a:p>
            <a:pPr>
              <a:lnSpc>
                <a:spcPct val="90000"/>
              </a:lnSpc>
              <a:buNone/>
            </a:pPr>
            <a:r>
              <a:rPr lang="en-US" sz="1800" dirty="0" smtClean="0"/>
              <a:t> </a:t>
            </a:r>
            <a:r>
              <a:rPr lang="en-US" sz="1800" b="1" dirty="0" smtClean="0"/>
              <a:t>6</a:t>
            </a:r>
            <a:r>
              <a:rPr lang="en-US" sz="1800" dirty="0" smtClean="0"/>
              <a:t>         0   0   0   0   0   1   0   0   0   0   0   0   1   0   0   0   1   0   1   1   0   1   1   1 </a:t>
            </a:r>
          </a:p>
          <a:p>
            <a:pPr>
              <a:lnSpc>
                <a:spcPct val="90000"/>
              </a:lnSpc>
              <a:buNone/>
            </a:pPr>
            <a:r>
              <a:rPr lang="en-US" sz="1800" dirty="0" smtClean="0"/>
              <a:t> </a:t>
            </a:r>
            <a:r>
              <a:rPr lang="en-US" sz="1800" b="1" dirty="0" smtClean="0"/>
              <a:t>7</a:t>
            </a:r>
            <a:r>
              <a:rPr lang="en-US" sz="1800" dirty="0" smtClean="0"/>
              <a:t>         0   0   0   0   0   0   1   0   0   0   0   0   1   1   0   0   0   1   0   1   1   0   1   1</a:t>
            </a:r>
          </a:p>
          <a:p>
            <a:pPr>
              <a:lnSpc>
                <a:spcPct val="90000"/>
              </a:lnSpc>
              <a:buNone/>
            </a:pPr>
            <a:r>
              <a:rPr lang="en-US" sz="1800" dirty="0" smtClean="0"/>
              <a:t> </a:t>
            </a:r>
            <a:r>
              <a:rPr lang="en-US" sz="1800" b="1" dirty="0" smtClean="0"/>
              <a:t>8</a:t>
            </a:r>
            <a:r>
              <a:rPr lang="en-US" sz="1800" dirty="0" smtClean="0"/>
              <a:t>         0   0   0   0   0   0   0   1   0   0   0   0   1   1   1   0   0   0   1   0   1   1   0   1</a:t>
            </a:r>
          </a:p>
          <a:p>
            <a:pPr>
              <a:lnSpc>
                <a:spcPct val="90000"/>
              </a:lnSpc>
              <a:buNone/>
            </a:pPr>
            <a:r>
              <a:rPr lang="en-US" sz="1800" b="1" dirty="0" smtClean="0"/>
              <a:t> 9         </a:t>
            </a:r>
            <a:r>
              <a:rPr lang="en-US" sz="1800" dirty="0" smtClean="0"/>
              <a:t>0   0   0   0   0   0   0   0   1   0   0   0   1   1   1   1   0   0   0   1   0   1   1   0</a:t>
            </a:r>
          </a:p>
          <a:p>
            <a:pPr>
              <a:lnSpc>
                <a:spcPct val="90000"/>
              </a:lnSpc>
              <a:buNone/>
            </a:pPr>
            <a:r>
              <a:rPr lang="en-US" sz="1800" b="1" dirty="0" smtClean="0"/>
              <a:t>10        </a:t>
            </a:r>
            <a:r>
              <a:rPr lang="en-US" sz="1800" dirty="0" smtClean="0"/>
              <a:t>0   0   0   0   0   0   0   0   0   1   0   0   1   0   1   1   1   0   0   0   1   0   1   1</a:t>
            </a:r>
          </a:p>
          <a:p>
            <a:pPr>
              <a:lnSpc>
                <a:spcPct val="90000"/>
              </a:lnSpc>
              <a:buNone/>
            </a:pPr>
            <a:r>
              <a:rPr lang="en-US" sz="1800" b="1" dirty="0" smtClean="0"/>
              <a:t>11</a:t>
            </a:r>
            <a:r>
              <a:rPr lang="en-US" sz="1800" dirty="0" smtClean="0"/>
              <a:t>        0   0   0   0   0   0   0   0   0   0   1   0   1   1   0   1   1   1   0   0   0   1   0   1</a:t>
            </a:r>
          </a:p>
          <a:p>
            <a:pPr>
              <a:lnSpc>
                <a:spcPct val="90000"/>
              </a:lnSpc>
              <a:buNone/>
            </a:pPr>
            <a:r>
              <a:rPr lang="en-US" sz="1800" b="1" dirty="0" smtClean="0"/>
              <a:t>12 </a:t>
            </a:r>
            <a:r>
              <a:rPr lang="en-US" sz="1800" dirty="0" smtClean="0"/>
              <a:t>       0   0   0   0   0   0   0   0   0   0   0   1   0   1   1   1   1   1   1   1   1   1   1   1</a:t>
            </a:r>
          </a:p>
          <a:p>
            <a:pPr>
              <a:lnSpc>
                <a:spcPct val="90000"/>
              </a:lnSpc>
              <a:buNone/>
            </a:pPr>
            <a:endParaRPr lang="en-US" sz="1800" dirty="0" smtClean="0"/>
          </a:p>
          <a:p>
            <a:pPr>
              <a:lnSpc>
                <a:spcPct val="90000"/>
              </a:lnSpc>
              <a:buNone/>
            </a:pPr>
            <a:r>
              <a:rPr lang="en-US" sz="1800" dirty="0" smtClean="0"/>
              <a:t>    </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Properties of the </a:t>
            </a:r>
            <a:r>
              <a:rPr lang="en-US" sz="3600" dirty="0" err="1" smtClean="0"/>
              <a:t>Golay</a:t>
            </a:r>
            <a:r>
              <a:rPr lang="en-US" sz="3600" dirty="0" smtClean="0"/>
              <a:t> code</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smtClean="0"/>
              <a:t>The </a:t>
            </a:r>
            <a:r>
              <a:rPr lang="en-US" sz="2400" dirty="0" err="1" smtClean="0"/>
              <a:t>Golay</a:t>
            </a:r>
            <a:r>
              <a:rPr lang="en-US" sz="2400" dirty="0" smtClean="0"/>
              <a:t> code </a:t>
            </a:r>
            <a:r>
              <a:rPr lang="en-US" sz="2400" dirty="0" smtClean="0">
                <a:latin typeface="Lucida Calligraphy" pitchFamily="66" charset="0"/>
              </a:rPr>
              <a:t>G</a:t>
            </a:r>
            <a:r>
              <a:rPr lang="en-US" sz="2400" dirty="0" smtClean="0"/>
              <a:t>(24,12, 8) is self dual.  Thus, GG</a:t>
            </a:r>
            <a:r>
              <a:rPr lang="en-US" sz="2400" baseline="30000" dirty="0" smtClean="0"/>
              <a:t>T</a:t>
            </a:r>
            <a:r>
              <a:rPr lang="en-US" sz="2400" dirty="0" smtClean="0"/>
              <a:t>=I+BB</a:t>
            </a:r>
            <a:r>
              <a:rPr lang="en-US" sz="2400" baseline="30000" dirty="0" smtClean="0"/>
              <a:t>T</a:t>
            </a:r>
            <a:r>
              <a:rPr lang="en-US" sz="2400" dirty="0" smtClean="0"/>
              <a:t>=0</a:t>
            </a:r>
          </a:p>
          <a:p>
            <a:pPr>
              <a:lnSpc>
                <a:spcPct val="90000"/>
              </a:lnSpc>
            </a:pPr>
            <a:r>
              <a:rPr lang="en-US" sz="2400" dirty="0" smtClean="0"/>
              <a:t>Other properties:</a:t>
            </a:r>
          </a:p>
          <a:p>
            <a:pPr lvl="1">
              <a:lnSpc>
                <a:spcPct val="90000"/>
              </a:lnSpc>
            </a:pPr>
            <a:r>
              <a:rPr lang="en-US" sz="2000" dirty="0" smtClean="0"/>
              <a:t>Non-zero positions form a (24, 8, 5) Steiner system.</a:t>
            </a:r>
          </a:p>
          <a:p>
            <a:pPr lvl="1">
              <a:lnSpc>
                <a:spcPct val="90000"/>
              </a:lnSpc>
            </a:pPr>
            <a:r>
              <a:rPr lang="en-US" sz="2000" dirty="0" smtClean="0"/>
              <a:t>Weights are multiples of 4.</a:t>
            </a:r>
          </a:p>
          <a:p>
            <a:pPr lvl="1">
              <a:lnSpc>
                <a:spcPct val="90000"/>
              </a:lnSpc>
            </a:pPr>
            <a:r>
              <a:rPr lang="en-US" sz="2000" dirty="0" smtClean="0"/>
              <a:t>Minimum weight CW is 8 (hence d=8).</a:t>
            </a:r>
          </a:p>
          <a:p>
            <a:pPr lvl="1">
              <a:lnSpc>
                <a:spcPct val="90000"/>
              </a:lnSpc>
            </a:pPr>
            <a:r>
              <a:rPr lang="en-US" sz="2000" dirty="0" err="1" smtClean="0"/>
              <a:t>Codewords</a:t>
            </a:r>
            <a:r>
              <a:rPr lang="en-US" sz="2000" dirty="0" smtClean="0"/>
              <a:t> have weights 0, 8, 12, 16, 24.</a:t>
            </a:r>
          </a:p>
          <a:p>
            <a:pPr lvl="1">
              <a:lnSpc>
                <a:spcPct val="90000"/>
              </a:lnSpc>
            </a:pPr>
            <a:r>
              <a:rPr lang="en-US" sz="2000" dirty="0" smtClean="0"/>
              <a:t>Weight enumerator is 1+(759)x</a:t>
            </a:r>
            <a:r>
              <a:rPr lang="en-US" sz="2000" baseline="30000" dirty="0" smtClean="0"/>
              <a:t>8</a:t>
            </a:r>
            <a:r>
              <a:rPr lang="en-US" sz="2000" dirty="0" smtClean="0"/>
              <a:t>+(2576)x</a:t>
            </a:r>
            <a:r>
              <a:rPr lang="en-US" sz="2000" baseline="30000" dirty="0" smtClean="0"/>
              <a:t>12</a:t>
            </a:r>
            <a:r>
              <a:rPr lang="en-US" sz="2000" dirty="0" smtClean="0"/>
              <a:t>+(759)x</a:t>
            </a:r>
            <a:r>
              <a:rPr lang="en-US" sz="2000" baseline="30000" dirty="0" smtClean="0"/>
              <a:t>16</a:t>
            </a:r>
            <a:r>
              <a:rPr lang="en-US" sz="2000" dirty="0" smtClean="0"/>
              <a:t>+x</a:t>
            </a:r>
            <a:r>
              <a:rPr lang="en-US" sz="2000" baseline="30000" dirty="0" smtClean="0"/>
              <a:t>24</a:t>
            </a:r>
            <a:r>
              <a:rPr lang="en-US" sz="2000" dirty="0" smtClean="0"/>
              <a:t>.</a:t>
            </a:r>
            <a:endParaRPr lang="en-US" sz="2400" dirty="0" smtClean="0"/>
          </a:p>
          <a:p>
            <a:pPr>
              <a:lnSpc>
                <a:spcPct val="90000"/>
              </a:lnSpc>
            </a:pPr>
            <a:r>
              <a:rPr lang="en-US" sz="2400" dirty="0" smtClean="0"/>
              <a:t>Voyager 1, 2 used this code.</a:t>
            </a:r>
          </a:p>
          <a:p>
            <a:pPr>
              <a:lnSpc>
                <a:spcPct val="90000"/>
              </a:lnSpc>
            </a:pPr>
            <a:r>
              <a:rPr lang="en-US" sz="2400" dirty="0" smtClean="0"/>
              <a:t>Get </a:t>
            </a:r>
            <a:r>
              <a:rPr lang="en-US" sz="2400" dirty="0" smtClean="0">
                <a:latin typeface="Lucida Calligraphy" pitchFamily="66" charset="0"/>
              </a:rPr>
              <a:t>G</a:t>
            </a:r>
            <a:r>
              <a:rPr lang="en-US" sz="2400" dirty="0" smtClean="0"/>
              <a:t>(23,12, 7) is obtained by deleting last column.  It is a remarkable error correcting code.  7= 2x3+1, so it corrects 3 errors.  It does this “perfectly.”</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35</a:t>
            </a:fld>
            <a:endParaRPr lang="en-US" smtClean="0"/>
          </a:p>
        </p:txBody>
      </p:sp>
      <p:sp>
        <p:nvSpPr>
          <p:cNvPr id="82948" name="Rectangle 2"/>
          <p:cNvSpPr>
            <a:spLocks noGrp="1" noChangeArrowheads="1"/>
          </p:cNvSpPr>
          <p:nvPr>
            <p:ph type="title"/>
          </p:nvPr>
        </p:nvSpPr>
        <p:spPr>
          <a:xfrm>
            <a:off x="685800" y="0"/>
            <a:ext cx="8077200" cy="762000"/>
          </a:xfrm>
        </p:spPr>
        <p:txBody>
          <a:bodyPr/>
          <a:lstStyle/>
          <a:p>
            <a:pPr>
              <a:lnSpc>
                <a:spcPct val="90000"/>
              </a:lnSpc>
            </a:pPr>
            <a:r>
              <a:rPr lang="en-US" sz="3600" dirty="0" smtClean="0"/>
              <a:t>The </a:t>
            </a:r>
            <a:r>
              <a:rPr lang="en-US" sz="3600" dirty="0" err="1" smtClean="0"/>
              <a:t>Golay</a:t>
            </a:r>
            <a:r>
              <a:rPr lang="en-US" sz="3600" dirty="0" smtClean="0"/>
              <a:t> code </a:t>
            </a:r>
            <a:r>
              <a:rPr lang="en-US" sz="3600" dirty="0" smtClean="0">
                <a:latin typeface="Lucida Calligraphy" pitchFamily="66" charset="0"/>
              </a:rPr>
              <a:t>G</a:t>
            </a:r>
            <a:r>
              <a:rPr lang="en-US" sz="3600" dirty="0" smtClean="0"/>
              <a:t>(23,12, 7) is perfect!</a:t>
            </a:r>
          </a:p>
        </p:txBody>
      </p:sp>
      <p:sp>
        <p:nvSpPr>
          <p:cNvPr id="82949" name="Rectangle 3"/>
          <p:cNvSpPr>
            <a:spLocks noGrp="1" noChangeArrowheads="1"/>
          </p:cNvSpPr>
          <p:nvPr>
            <p:ph type="body" idx="1"/>
          </p:nvPr>
        </p:nvSpPr>
        <p:spPr>
          <a:xfrm>
            <a:off x="457200" y="1524000"/>
            <a:ext cx="8305800" cy="4419600"/>
          </a:xfrm>
        </p:spPr>
        <p:txBody>
          <a:bodyPr/>
          <a:lstStyle/>
          <a:p>
            <a:pPr>
              <a:lnSpc>
                <a:spcPct val="90000"/>
              </a:lnSpc>
            </a:pPr>
            <a:r>
              <a:rPr lang="en-US" sz="2000" dirty="0" smtClean="0"/>
              <a:t>There are 2</a:t>
            </a:r>
            <a:r>
              <a:rPr lang="en-US" sz="2000" baseline="30000" dirty="0" smtClean="0"/>
              <a:t>12</a:t>
            </a:r>
            <a:r>
              <a:rPr lang="en-US" sz="2000" dirty="0" smtClean="0"/>
              <a:t> code words or sphere centers.</a:t>
            </a:r>
          </a:p>
          <a:p>
            <a:pPr>
              <a:lnSpc>
                <a:spcPct val="90000"/>
              </a:lnSpc>
            </a:pPr>
            <a:r>
              <a:rPr lang="en-US" sz="2000" dirty="0" smtClean="0"/>
              <a:t>There are </a:t>
            </a:r>
            <a:r>
              <a:rPr lang="en-US" sz="2000" baseline="-25000" dirty="0" smtClean="0"/>
              <a:t>23</a:t>
            </a:r>
            <a:r>
              <a:rPr lang="en-US" sz="2000" dirty="0" smtClean="0"/>
              <a:t>C</a:t>
            </a:r>
            <a:r>
              <a:rPr lang="en-US" sz="2000" baseline="-25000" dirty="0" smtClean="0"/>
              <a:t>1</a:t>
            </a:r>
            <a:r>
              <a:rPr lang="en-US" sz="2000" dirty="0" smtClean="0"/>
              <a:t>=23 points in Z</a:t>
            </a:r>
            <a:r>
              <a:rPr lang="en-US" sz="2000" baseline="-25000" dirty="0" smtClean="0"/>
              <a:t>23</a:t>
            </a:r>
            <a:r>
              <a:rPr lang="en-US" sz="2000" dirty="0" smtClean="0"/>
              <a:t> which differ by one bit from a codeword.</a:t>
            </a:r>
          </a:p>
          <a:p>
            <a:pPr>
              <a:lnSpc>
                <a:spcPct val="90000"/>
              </a:lnSpc>
            </a:pPr>
            <a:r>
              <a:rPr lang="en-US" sz="2000" dirty="0" smtClean="0"/>
              <a:t>There are </a:t>
            </a:r>
            <a:r>
              <a:rPr lang="en-US" sz="2000" baseline="-25000" dirty="0" smtClean="0"/>
              <a:t>23</a:t>
            </a:r>
            <a:r>
              <a:rPr lang="en-US" sz="2000" dirty="0" smtClean="0"/>
              <a:t>C</a:t>
            </a:r>
            <a:r>
              <a:rPr lang="en-US" sz="2000" baseline="-25000" dirty="0" smtClean="0"/>
              <a:t>2</a:t>
            </a:r>
            <a:r>
              <a:rPr lang="en-US" sz="2000" dirty="0" smtClean="0"/>
              <a:t>=253 points in Z</a:t>
            </a:r>
            <a:r>
              <a:rPr lang="en-US" sz="2000" baseline="-25000" dirty="0" smtClean="0"/>
              <a:t>23</a:t>
            </a:r>
            <a:r>
              <a:rPr lang="en-US" sz="2000" dirty="0" smtClean="0"/>
              <a:t> which differ by two bits from a codeword.</a:t>
            </a:r>
          </a:p>
          <a:p>
            <a:pPr>
              <a:lnSpc>
                <a:spcPct val="90000"/>
              </a:lnSpc>
            </a:pPr>
            <a:r>
              <a:rPr lang="en-US" sz="2000" dirty="0" smtClean="0"/>
              <a:t>There are </a:t>
            </a:r>
            <a:r>
              <a:rPr lang="en-US" sz="2000" baseline="-25000" dirty="0" smtClean="0"/>
              <a:t>23</a:t>
            </a:r>
            <a:r>
              <a:rPr lang="en-US" sz="2000" dirty="0" smtClean="0"/>
              <a:t>C</a:t>
            </a:r>
            <a:r>
              <a:rPr lang="en-US" sz="2000" baseline="-25000" dirty="0" smtClean="0"/>
              <a:t>3</a:t>
            </a:r>
            <a:r>
              <a:rPr lang="en-US" sz="2000" dirty="0" smtClean="0"/>
              <a:t>=1771 points in Z</a:t>
            </a:r>
            <a:r>
              <a:rPr lang="en-US" sz="2000" baseline="-25000" dirty="0" smtClean="0"/>
              <a:t>23</a:t>
            </a:r>
            <a:r>
              <a:rPr lang="en-US" sz="2000" dirty="0" smtClean="0"/>
              <a:t> which differ by two bits from a codeword.</a:t>
            </a:r>
          </a:p>
          <a:p>
            <a:pPr>
              <a:lnSpc>
                <a:spcPct val="90000"/>
              </a:lnSpc>
            </a:pPr>
            <a:r>
              <a:rPr lang="en-US" sz="2000" dirty="0" smtClean="0"/>
              <a:t>2</a:t>
            </a:r>
            <a:r>
              <a:rPr lang="en-US" sz="2000" baseline="30000" dirty="0" smtClean="0"/>
              <a:t>12</a:t>
            </a:r>
            <a:r>
              <a:rPr lang="en-US" sz="2000" dirty="0" smtClean="0"/>
              <a:t> (1+23+253+1771)= 2</a:t>
            </a:r>
            <a:r>
              <a:rPr lang="en-US" sz="2000" baseline="30000" dirty="0" smtClean="0"/>
              <a:t>12</a:t>
            </a:r>
            <a:r>
              <a:rPr lang="en-US" sz="2000" dirty="0" smtClean="0"/>
              <a:t>(2048)=2</a:t>
            </a:r>
            <a:r>
              <a:rPr lang="en-US" sz="2000" baseline="30000" dirty="0" smtClean="0"/>
              <a:t>12</a:t>
            </a:r>
            <a:r>
              <a:rPr lang="en-US" sz="2000" dirty="0" smtClean="0"/>
              <a:t>x2</a:t>
            </a:r>
            <a:r>
              <a:rPr lang="en-US" sz="2000" baseline="30000" dirty="0" smtClean="0"/>
              <a:t>11</a:t>
            </a:r>
            <a:r>
              <a:rPr lang="en-US" sz="2000" dirty="0" smtClean="0"/>
              <a:t>= 2</a:t>
            </a:r>
            <a:r>
              <a:rPr lang="en-US" sz="2000" baseline="30000" dirty="0" smtClean="0"/>
              <a:t>23</a:t>
            </a:r>
            <a:r>
              <a:rPr lang="en-US" sz="2000" dirty="0" smtClean="0"/>
              <a:t>.</a:t>
            </a:r>
          </a:p>
          <a:p>
            <a:pPr>
              <a:lnSpc>
                <a:spcPct val="90000"/>
              </a:lnSpc>
            </a:pPr>
            <a:r>
              <a:rPr lang="en-US" sz="2000" dirty="0" smtClean="0"/>
              <a:t>23 bit strings which differ by a codeword by 0,1,2 or 3 bits partition the entire space.</a:t>
            </a:r>
          </a:p>
          <a:p>
            <a:pPr>
              <a:lnSpc>
                <a:spcPct val="90000"/>
              </a:lnSpc>
              <a:buNone/>
            </a:pPr>
            <a:endParaRPr lang="en-US" sz="2000" dirty="0" smtClean="0"/>
          </a:p>
          <a:p>
            <a:pPr>
              <a:lnSpc>
                <a:spcPct val="90000"/>
              </a:lnSpc>
            </a:pPr>
            <a:r>
              <a:rPr lang="en-US" sz="2000" dirty="0" smtClean="0"/>
              <a:t>The three sporadic simple Conway’s groups are related to the lattice formed by </a:t>
            </a:r>
            <a:r>
              <a:rPr lang="en-US" sz="2000" dirty="0" err="1" smtClean="0"/>
              <a:t>codewords</a:t>
            </a:r>
            <a:r>
              <a:rPr lang="en-US" sz="2000" dirty="0" smtClean="0"/>
              <a:t> and provided at least one Ph.D. thesis.</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Decoding </a:t>
            </a:r>
            <a:r>
              <a:rPr lang="en-US" sz="3600" dirty="0" smtClean="0">
                <a:latin typeface="Lucida Calligraphy" pitchFamily="66" charset="0"/>
              </a:rPr>
              <a:t>G</a:t>
            </a:r>
            <a:r>
              <a:rPr lang="en-US" sz="3600" dirty="0" smtClean="0"/>
              <a:t>(24,12, 8)</a:t>
            </a:r>
          </a:p>
        </p:txBody>
      </p:sp>
      <p:sp>
        <p:nvSpPr>
          <p:cNvPr id="82949" name="Rectangle 3"/>
          <p:cNvSpPr>
            <a:spLocks noGrp="1" noChangeArrowheads="1"/>
          </p:cNvSpPr>
          <p:nvPr>
            <p:ph type="body" idx="1"/>
          </p:nvPr>
        </p:nvSpPr>
        <p:spPr>
          <a:xfrm>
            <a:off x="228600" y="1295400"/>
            <a:ext cx="8686800" cy="4953000"/>
          </a:xfrm>
        </p:spPr>
        <p:txBody>
          <a:bodyPr/>
          <a:lstStyle/>
          <a:p>
            <a:pPr>
              <a:lnSpc>
                <a:spcPct val="90000"/>
              </a:lnSpc>
            </a:pPr>
            <a:r>
              <a:rPr lang="en-US" sz="2400" dirty="0" smtClean="0"/>
              <a:t>Suppose </a:t>
            </a:r>
            <a:r>
              <a:rPr lang="en-US" sz="2400" b="1" dirty="0" smtClean="0"/>
              <a:t>r=</a:t>
            </a:r>
            <a:r>
              <a:rPr lang="en-US" sz="2400" b="1" dirty="0" err="1" smtClean="0"/>
              <a:t>c+e</a:t>
            </a:r>
            <a:r>
              <a:rPr lang="en-US" sz="2400" dirty="0" smtClean="0"/>
              <a:t> is received.  G= [I</a:t>
            </a:r>
            <a:r>
              <a:rPr lang="en-US" sz="2400" baseline="-25000" dirty="0" smtClean="0"/>
              <a:t>12</a:t>
            </a:r>
            <a:r>
              <a:rPr lang="en-US" sz="2400" dirty="0" smtClean="0"/>
              <a:t> | B]=[c</a:t>
            </a:r>
            <a:r>
              <a:rPr lang="en-US" sz="2400" baseline="-25000" dirty="0" smtClean="0"/>
              <a:t>1</a:t>
            </a:r>
            <a:r>
              <a:rPr lang="en-US" sz="2400" dirty="0" smtClean="0"/>
              <a:t>, c</a:t>
            </a:r>
            <a:r>
              <a:rPr lang="en-US" sz="2400" baseline="-25000" dirty="0" smtClean="0"/>
              <a:t>2</a:t>
            </a:r>
            <a:r>
              <a:rPr lang="en-US" sz="2400" dirty="0" smtClean="0"/>
              <a:t>, …, c</a:t>
            </a:r>
            <a:r>
              <a:rPr lang="en-US" sz="2400" baseline="-25000" dirty="0" smtClean="0"/>
              <a:t>24</a:t>
            </a:r>
            <a:r>
              <a:rPr lang="en-US" sz="2400" dirty="0" smtClean="0"/>
              <a:t>] and B</a:t>
            </a:r>
            <a:r>
              <a:rPr lang="en-US" sz="2400" baseline="30000" dirty="0" smtClean="0"/>
              <a:t>T</a:t>
            </a:r>
            <a:r>
              <a:rPr lang="en-US" sz="2400" dirty="0" smtClean="0"/>
              <a:t>= [b</a:t>
            </a:r>
            <a:r>
              <a:rPr lang="en-US" sz="2400" baseline="-25000" dirty="0" smtClean="0"/>
              <a:t>1</a:t>
            </a:r>
            <a:r>
              <a:rPr lang="en-US" sz="2400" dirty="0" smtClean="0"/>
              <a:t>, b</a:t>
            </a:r>
            <a:r>
              <a:rPr lang="en-US" sz="2400" baseline="-25000" dirty="0" smtClean="0"/>
              <a:t>2</a:t>
            </a:r>
            <a:r>
              <a:rPr lang="en-US" sz="2400" dirty="0" smtClean="0"/>
              <a:t>, …, b</a:t>
            </a:r>
            <a:r>
              <a:rPr lang="en-US" sz="2400" baseline="-25000" dirty="0" smtClean="0"/>
              <a:t>12</a:t>
            </a:r>
            <a:r>
              <a:rPr lang="en-US" sz="2400" dirty="0" smtClean="0"/>
              <a:t>].  </a:t>
            </a:r>
          </a:p>
          <a:p>
            <a:pPr>
              <a:lnSpc>
                <a:spcPct val="90000"/>
              </a:lnSpc>
            </a:pPr>
            <a:endParaRPr lang="en-US" sz="2400" dirty="0" smtClean="0"/>
          </a:p>
          <a:p>
            <a:pPr>
              <a:lnSpc>
                <a:spcPct val="90000"/>
              </a:lnSpc>
            </a:pPr>
            <a:r>
              <a:rPr lang="en-US" sz="2400" dirty="0" smtClean="0"/>
              <a:t>To decode:</a:t>
            </a:r>
          </a:p>
          <a:p>
            <a:pPr marL="857250" lvl="1" indent="-457200">
              <a:lnSpc>
                <a:spcPct val="90000"/>
              </a:lnSpc>
              <a:buFont typeface="+mj-lt"/>
              <a:buAutoNum type="arabicPeriod"/>
            </a:pPr>
            <a:r>
              <a:rPr lang="en-US" sz="2000" dirty="0" smtClean="0"/>
              <a:t>Compute </a:t>
            </a:r>
            <a:r>
              <a:rPr lang="en-US" sz="2000" b="1" dirty="0" smtClean="0"/>
              <a:t>s</a:t>
            </a:r>
            <a:r>
              <a:rPr lang="en-US" sz="2000" dirty="0" smtClean="0"/>
              <a:t>= </a:t>
            </a:r>
            <a:r>
              <a:rPr lang="en-US" sz="2000" b="1" dirty="0" err="1" smtClean="0"/>
              <a:t>r</a:t>
            </a:r>
            <a:r>
              <a:rPr lang="en-US" sz="2000" dirty="0" err="1" smtClean="0"/>
              <a:t>G</a:t>
            </a:r>
            <a:r>
              <a:rPr lang="en-US" sz="2000" baseline="30000" dirty="0" err="1" smtClean="0"/>
              <a:t>T</a:t>
            </a:r>
            <a:r>
              <a:rPr lang="en-US" sz="2000" dirty="0" smtClean="0"/>
              <a:t>, </a:t>
            </a:r>
            <a:r>
              <a:rPr lang="en-US" sz="2000" b="1" dirty="0" err="1" smtClean="0"/>
              <a:t>s</a:t>
            </a:r>
            <a:r>
              <a:rPr lang="en-US" sz="2000" dirty="0" err="1" smtClean="0"/>
              <a:t>B</a:t>
            </a:r>
            <a:r>
              <a:rPr lang="en-US" sz="2000" b="1" dirty="0" smtClean="0"/>
              <a:t>, </a:t>
            </a:r>
            <a:r>
              <a:rPr lang="en-US" sz="2000" b="1" dirty="0" err="1" smtClean="0"/>
              <a:t>s+c</a:t>
            </a:r>
            <a:r>
              <a:rPr lang="en-US" sz="2000" b="1" baseline="-25000" dirty="0" err="1" smtClean="0"/>
              <a:t>i</a:t>
            </a:r>
            <a:r>
              <a:rPr lang="en-US" sz="2000" baseline="30000" dirty="0" err="1" smtClean="0"/>
              <a:t>T</a:t>
            </a:r>
            <a:r>
              <a:rPr lang="en-US" sz="2000" dirty="0" smtClean="0"/>
              <a:t>, 1</a:t>
            </a:r>
            <a:r>
              <a:rPr lang="en-US" sz="2000" dirty="0">
                <a:latin typeface="Math1Mono"/>
              </a:rPr>
              <a:t> ≦ </a:t>
            </a:r>
            <a:r>
              <a:rPr lang="en-US" sz="2000" dirty="0" err="1" smtClean="0"/>
              <a:t>i</a:t>
            </a:r>
            <a:r>
              <a:rPr lang="en-US" sz="2000" dirty="0">
                <a:latin typeface="Math1Mono"/>
              </a:rPr>
              <a:t> ≦ </a:t>
            </a:r>
            <a:r>
              <a:rPr lang="en-US" sz="2000" dirty="0" smtClean="0"/>
              <a:t>24 and </a:t>
            </a:r>
            <a:r>
              <a:rPr lang="en-US" sz="2000" b="1" dirty="0" err="1" smtClean="0"/>
              <a:t>s</a:t>
            </a:r>
            <a:r>
              <a:rPr lang="en-US" sz="2000" dirty="0" err="1" smtClean="0"/>
              <a:t>B+</a:t>
            </a:r>
            <a:r>
              <a:rPr lang="en-US" sz="2000" b="1" dirty="0" err="1" smtClean="0"/>
              <a:t>b</a:t>
            </a:r>
            <a:r>
              <a:rPr lang="en-US" sz="2000" b="1" baseline="-25000" dirty="0" err="1" smtClean="0"/>
              <a:t>j</a:t>
            </a:r>
            <a:r>
              <a:rPr lang="en-US" sz="2000" baseline="30000" dirty="0" err="1" smtClean="0"/>
              <a:t>T</a:t>
            </a:r>
            <a:r>
              <a:rPr lang="en-US" sz="2000" dirty="0" smtClean="0"/>
              <a:t>, 1</a:t>
            </a:r>
            <a:r>
              <a:rPr lang="en-US" sz="2000" dirty="0">
                <a:latin typeface="Math1Mono"/>
              </a:rPr>
              <a:t> ≦ </a:t>
            </a:r>
            <a:r>
              <a:rPr lang="en-US" sz="2000" dirty="0" smtClean="0"/>
              <a:t>j</a:t>
            </a:r>
            <a:r>
              <a:rPr lang="en-US" sz="2000" dirty="0">
                <a:latin typeface="Math1Mono"/>
              </a:rPr>
              <a:t> ≦ </a:t>
            </a:r>
            <a:r>
              <a:rPr lang="en-US" sz="2000" dirty="0" smtClean="0"/>
              <a:t>12.</a:t>
            </a:r>
          </a:p>
          <a:p>
            <a:pPr marL="857250" lvl="1" indent="-457200">
              <a:lnSpc>
                <a:spcPct val="90000"/>
              </a:lnSpc>
              <a:buFont typeface="+mj-lt"/>
              <a:buAutoNum type="arabicPeriod"/>
            </a:pPr>
            <a:r>
              <a:rPr lang="en-US" sz="2000" dirty="0" smtClean="0"/>
              <a:t>If </a:t>
            </a:r>
            <a:r>
              <a:rPr lang="en-US" sz="2000" dirty="0" err="1" smtClean="0"/>
              <a:t>wt</a:t>
            </a:r>
            <a:r>
              <a:rPr lang="en-US" sz="2000" dirty="0" smtClean="0"/>
              <a:t>(</a:t>
            </a:r>
            <a:r>
              <a:rPr lang="en-US" sz="2000" b="1" dirty="0" smtClean="0"/>
              <a:t>s</a:t>
            </a:r>
            <a:r>
              <a:rPr lang="en-US" sz="2000" dirty="0" smtClean="0"/>
              <a:t>)</a:t>
            </a:r>
            <a:r>
              <a:rPr lang="en-US" sz="2000" dirty="0" smtClean="0">
                <a:latin typeface="Math1Mono"/>
              </a:rPr>
              <a:t>≦</a:t>
            </a:r>
            <a:r>
              <a:rPr lang="en-US" sz="2000" dirty="0" smtClean="0"/>
              <a:t>3, non-zero entries of </a:t>
            </a:r>
            <a:r>
              <a:rPr lang="en-US" sz="2000" b="1" dirty="0" smtClean="0"/>
              <a:t>s</a:t>
            </a:r>
            <a:r>
              <a:rPr lang="en-US" sz="2000" dirty="0" smtClean="0"/>
              <a:t> correspond to non-zero entries of </a:t>
            </a:r>
            <a:r>
              <a:rPr lang="en-US" sz="2000" b="1" dirty="0" smtClean="0"/>
              <a:t>e</a:t>
            </a:r>
            <a:r>
              <a:rPr lang="en-US" sz="2000" dirty="0" smtClean="0"/>
              <a:t>.</a:t>
            </a:r>
          </a:p>
          <a:p>
            <a:pPr marL="857250" lvl="1" indent="-457200">
              <a:lnSpc>
                <a:spcPct val="90000"/>
              </a:lnSpc>
              <a:buFont typeface="+mj-lt"/>
              <a:buAutoNum type="arabicPeriod"/>
            </a:pPr>
            <a:r>
              <a:rPr lang="en-US" sz="2000" dirty="0" smtClean="0"/>
              <a:t>If  </a:t>
            </a:r>
            <a:r>
              <a:rPr lang="en-US" sz="2000" dirty="0" err="1" smtClean="0"/>
              <a:t>wt</a:t>
            </a:r>
            <a:r>
              <a:rPr lang="en-US" sz="2000" dirty="0" smtClean="0"/>
              <a:t>(</a:t>
            </a:r>
            <a:r>
              <a:rPr lang="en-US" sz="2000" b="1" dirty="0" err="1" smtClean="0"/>
              <a:t>s</a:t>
            </a:r>
            <a:r>
              <a:rPr lang="en-US" sz="2000" dirty="0" err="1" smtClean="0"/>
              <a:t>B</a:t>
            </a:r>
            <a:r>
              <a:rPr lang="en-US" sz="2000" dirty="0" smtClean="0"/>
              <a:t>)</a:t>
            </a:r>
            <a:r>
              <a:rPr lang="en-US" sz="2000" dirty="0" smtClean="0">
                <a:latin typeface="Math1Mono"/>
              </a:rPr>
              <a:t>≦</a:t>
            </a:r>
            <a:r>
              <a:rPr lang="en-US" sz="2000" dirty="0" smtClean="0"/>
              <a:t>3, there is a non-zero entry in the k-</a:t>
            </a:r>
            <a:r>
              <a:rPr lang="en-US" sz="2000" dirty="0" err="1" smtClean="0"/>
              <a:t>th</a:t>
            </a:r>
            <a:r>
              <a:rPr lang="en-US" sz="2000" dirty="0" smtClean="0"/>
              <a:t> position of </a:t>
            </a:r>
            <a:r>
              <a:rPr lang="en-US" sz="2000" b="1" dirty="0" err="1" smtClean="0"/>
              <a:t>s</a:t>
            </a:r>
            <a:r>
              <a:rPr lang="en-US" sz="2000" dirty="0" err="1" smtClean="0"/>
              <a:t>B</a:t>
            </a:r>
            <a:r>
              <a:rPr lang="en-US" sz="2000" dirty="0" smtClean="0"/>
              <a:t> if the k+12-th position of e is non-zero.   </a:t>
            </a:r>
          </a:p>
          <a:p>
            <a:pPr marL="857250" lvl="1" indent="-457200">
              <a:lnSpc>
                <a:spcPct val="90000"/>
              </a:lnSpc>
              <a:buFont typeface="+mj-lt"/>
              <a:buAutoNum type="arabicPeriod"/>
            </a:pPr>
            <a:r>
              <a:rPr lang="en-US" sz="2000" dirty="0" smtClean="0"/>
              <a:t>If </a:t>
            </a:r>
            <a:r>
              <a:rPr lang="en-US" sz="2000" dirty="0" err="1" smtClean="0"/>
              <a:t>wt</a:t>
            </a:r>
            <a:r>
              <a:rPr lang="en-US" sz="2000" dirty="0" smtClean="0"/>
              <a:t>(</a:t>
            </a:r>
            <a:r>
              <a:rPr lang="en-US" sz="2000" b="1" dirty="0" err="1" smtClean="0"/>
              <a:t>s+c</a:t>
            </a:r>
            <a:r>
              <a:rPr lang="en-US" sz="2000" b="1" baseline="-25000" dirty="0" err="1" smtClean="0"/>
              <a:t>i</a:t>
            </a:r>
            <a:r>
              <a:rPr lang="en-US" sz="2000" baseline="30000" dirty="0" err="1" smtClean="0"/>
              <a:t>T</a:t>
            </a:r>
            <a:r>
              <a:rPr lang="en-US" sz="2000" dirty="0" smtClean="0"/>
              <a:t>)</a:t>
            </a:r>
            <a:r>
              <a:rPr lang="en-US" sz="2000" dirty="0">
                <a:latin typeface="Math1Mono"/>
              </a:rPr>
              <a:t> ≦ </a:t>
            </a:r>
            <a:r>
              <a:rPr lang="en-US" sz="2000" dirty="0" smtClean="0"/>
              <a:t>2, for some j, 13</a:t>
            </a:r>
            <a:r>
              <a:rPr lang="en-US" sz="2000" dirty="0">
                <a:latin typeface="Math1Mono"/>
              </a:rPr>
              <a:t> ≦ </a:t>
            </a:r>
            <a:r>
              <a:rPr lang="en-US" sz="2000" dirty="0" smtClean="0"/>
              <a:t>j</a:t>
            </a:r>
            <a:r>
              <a:rPr lang="en-US" sz="2000" dirty="0">
                <a:latin typeface="Math1Mono"/>
              </a:rPr>
              <a:t> ≦ </a:t>
            </a:r>
            <a:r>
              <a:rPr lang="en-US" sz="2000" dirty="0" smtClean="0"/>
              <a:t>24 then </a:t>
            </a:r>
            <a:r>
              <a:rPr lang="en-US" sz="2000" b="1" dirty="0" err="1" smtClean="0"/>
              <a:t>e</a:t>
            </a:r>
            <a:r>
              <a:rPr lang="en-US" sz="2000" b="1" baseline="-25000" dirty="0" err="1" smtClean="0"/>
              <a:t>j</a:t>
            </a:r>
            <a:r>
              <a:rPr lang="en-US" sz="2000" dirty="0" smtClean="0"/>
              <a:t>=1 and non-zero entries of </a:t>
            </a:r>
            <a:r>
              <a:rPr lang="en-US" sz="2000" b="1" dirty="0" err="1" smtClean="0"/>
              <a:t>s+e</a:t>
            </a:r>
            <a:r>
              <a:rPr lang="en-US" sz="2000" b="1" baseline="-25000" dirty="0" err="1" smtClean="0"/>
              <a:t>j</a:t>
            </a:r>
            <a:r>
              <a:rPr lang="en-US" sz="2000" baseline="30000" dirty="0" err="1" smtClean="0"/>
              <a:t>T</a:t>
            </a:r>
            <a:r>
              <a:rPr lang="en-US" sz="2000" dirty="0" smtClean="0"/>
              <a:t> are in the same positions as non-zero entries of e.</a:t>
            </a:r>
          </a:p>
          <a:p>
            <a:pPr marL="857250" lvl="1" indent="-457200">
              <a:lnSpc>
                <a:spcPct val="90000"/>
              </a:lnSpc>
              <a:buFont typeface="+mj-lt"/>
              <a:buAutoNum type="arabicPeriod"/>
            </a:pPr>
            <a:r>
              <a:rPr lang="en-US" sz="2000" dirty="0" smtClean="0"/>
              <a:t>If </a:t>
            </a:r>
            <a:r>
              <a:rPr lang="en-US" sz="2000" dirty="0" err="1" smtClean="0"/>
              <a:t>wt</a:t>
            </a:r>
            <a:r>
              <a:rPr lang="en-US" sz="2000" dirty="0" smtClean="0"/>
              <a:t>(</a:t>
            </a:r>
            <a:r>
              <a:rPr lang="en-US" sz="2000" b="1" dirty="0" err="1" smtClean="0"/>
              <a:t>s</a:t>
            </a:r>
            <a:r>
              <a:rPr lang="en-US" sz="2000" dirty="0" err="1" smtClean="0"/>
              <a:t>B+</a:t>
            </a:r>
            <a:r>
              <a:rPr lang="en-US" sz="2000" b="1" dirty="0" err="1" smtClean="0"/>
              <a:t>b</a:t>
            </a:r>
            <a:r>
              <a:rPr lang="en-US" sz="2000" b="1" baseline="-25000" dirty="0" err="1" smtClean="0"/>
              <a:t>j</a:t>
            </a:r>
            <a:r>
              <a:rPr lang="en-US" sz="2000" baseline="30000" dirty="0" err="1" smtClean="0"/>
              <a:t>T</a:t>
            </a:r>
            <a:r>
              <a:rPr lang="en-US" sz="2000" dirty="0" smtClean="0"/>
              <a:t>)</a:t>
            </a:r>
            <a:r>
              <a:rPr lang="en-US" sz="2000" dirty="0">
                <a:latin typeface="Math1Mono"/>
              </a:rPr>
              <a:t> ≦ </a:t>
            </a:r>
            <a:r>
              <a:rPr lang="en-US" sz="2000" dirty="0" smtClean="0"/>
              <a:t>2, for some j, 1</a:t>
            </a:r>
            <a:r>
              <a:rPr lang="en-US" sz="2000" dirty="0">
                <a:latin typeface="Math1Mono"/>
              </a:rPr>
              <a:t> ≦ </a:t>
            </a:r>
            <a:r>
              <a:rPr lang="en-US" sz="2000" dirty="0" smtClean="0"/>
              <a:t>j</a:t>
            </a:r>
            <a:r>
              <a:rPr lang="en-US" sz="2000" dirty="0">
                <a:latin typeface="Math1Mono"/>
              </a:rPr>
              <a:t> ≦ </a:t>
            </a:r>
            <a:r>
              <a:rPr lang="en-US" sz="2000" dirty="0" smtClean="0"/>
              <a:t>12 then </a:t>
            </a:r>
            <a:r>
              <a:rPr lang="en-US" sz="2000" b="1" dirty="0" err="1" smtClean="0"/>
              <a:t>e</a:t>
            </a:r>
            <a:r>
              <a:rPr lang="en-US" sz="2000" b="1" baseline="-25000" dirty="0" err="1" smtClean="0"/>
              <a:t>j</a:t>
            </a:r>
            <a:r>
              <a:rPr lang="en-US" sz="2000" dirty="0" smtClean="0"/>
              <a:t>=1 and non-zero entries of </a:t>
            </a:r>
            <a:r>
              <a:rPr lang="en-US" sz="2000" b="1" dirty="0" err="1" smtClean="0"/>
              <a:t>s</a:t>
            </a:r>
            <a:r>
              <a:rPr lang="en-US" sz="2000" dirty="0" err="1" smtClean="0"/>
              <a:t>B+</a:t>
            </a:r>
            <a:r>
              <a:rPr lang="en-US" sz="2000" b="1" dirty="0" err="1" smtClean="0"/>
              <a:t>b</a:t>
            </a:r>
            <a:r>
              <a:rPr lang="en-US" sz="2000" b="1" baseline="-25000" dirty="0" err="1" smtClean="0"/>
              <a:t>j</a:t>
            </a:r>
            <a:r>
              <a:rPr lang="en-US" sz="2000" baseline="30000" dirty="0" err="1" smtClean="0"/>
              <a:t>T</a:t>
            </a:r>
            <a:r>
              <a:rPr lang="en-US" sz="2000" dirty="0" smtClean="0"/>
              <a:t> at position k correspond to non-zero entries of </a:t>
            </a:r>
            <a:r>
              <a:rPr lang="en-US" sz="2000" b="1" dirty="0" smtClean="0"/>
              <a:t>e</a:t>
            </a:r>
            <a:r>
              <a:rPr lang="en-US" sz="2000" b="1" baseline="-25000" dirty="0" smtClean="0"/>
              <a:t>k+12</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Decoding </a:t>
            </a:r>
            <a:r>
              <a:rPr lang="en-US" sz="3600" dirty="0" smtClean="0">
                <a:latin typeface="Lucida Calligraphy" pitchFamily="66" charset="0"/>
              </a:rPr>
              <a:t>G</a:t>
            </a:r>
            <a:r>
              <a:rPr lang="en-US" sz="3600" dirty="0" smtClean="0"/>
              <a:t>(24,12, 8) example</a:t>
            </a:r>
          </a:p>
        </p:txBody>
      </p:sp>
      <p:sp>
        <p:nvSpPr>
          <p:cNvPr id="82949" name="Rectangle 3"/>
          <p:cNvSpPr>
            <a:spLocks noGrp="1" noChangeArrowheads="1"/>
          </p:cNvSpPr>
          <p:nvPr>
            <p:ph type="body" idx="1"/>
          </p:nvPr>
        </p:nvSpPr>
        <p:spPr>
          <a:xfrm>
            <a:off x="685800" y="1447800"/>
            <a:ext cx="7772400" cy="4343400"/>
          </a:xfrm>
        </p:spPr>
        <p:txBody>
          <a:bodyPr/>
          <a:lstStyle/>
          <a:p>
            <a:pPr>
              <a:lnSpc>
                <a:spcPct val="90000"/>
              </a:lnSpc>
            </a:pPr>
            <a:r>
              <a:rPr lang="en-US" sz="2000" dirty="0" smtClean="0"/>
              <a:t>G is 12 x 24.  G=[I</a:t>
            </a:r>
            <a:r>
              <a:rPr lang="en-US" sz="2000" baseline="-25000" dirty="0" smtClean="0"/>
              <a:t>12</a:t>
            </a:r>
            <a:r>
              <a:rPr lang="en-US" sz="2000" dirty="0" smtClean="0"/>
              <a:t>|B]= (c</a:t>
            </a:r>
            <a:r>
              <a:rPr lang="en-US" sz="2000" baseline="-25000" dirty="0" smtClean="0"/>
              <a:t>1</a:t>
            </a:r>
            <a:r>
              <a:rPr lang="en-US" sz="2000" dirty="0" smtClean="0"/>
              <a:t>, c</a:t>
            </a:r>
            <a:r>
              <a:rPr lang="en-US" sz="2000" baseline="-25000" dirty="0" smtClean="0"/>
              <a:t>2</a:t>
            </a:r>
            <a:r>
              <a:rPr lang="en-US" sz="2000" dirty="0" smtClean="0"/>
              <a:t>, …, c</a:t>
            </a:r>
            <a:r>
              <a:rPr lang="en-US" sz="2000" baseline="-25000" dirty="0" smtClean="0"/>
              <a:t>24</a:t>
            </a:r>
            <a:r>
              <a:rPr lang="en-US" sz="2000" dirty="0" smtClean="0"/>
              <a:t>).</a:t>
            </a:r>
          </a:p>
          <a:p>
            <a:pPr>
              <a:lnSpc>
                <a:spcPct val="90000"/>
              </a:lnSpc>
            </a:pPr>
            <a:r>
              <a:rPr lang="en-US" sz="2000" dirty="0" smtClean="0"/>
              <a:t>B</a:t>
            </a:r>
            <a:r>
              <a:rPr lang="en-US" sz="2000" baseline="30000" dirty="0" smtClean="0"/>
              <a:t>T</a:t>
            </a:r>
            <a:r>
              <a:rPr lang="en-US" sz="2000" dirty="0" smtClean="0"/>
              <a:t>=(b</a:t>
            </a:r>
            <a:r>
              <a:rPr lang="en-US" sz="2000" baseline="-25000" dirty="0" smtClean="0"/>
              <a:t>1</a:t>
            </a:r>
            <a:r>
              <a:rPr lang="en-US" sz="2000" dirty="0" smtClean="0"/>
              <a:t>, b2, …, b</a:t>
            </a:r>
            <a:r>
              <a:rPr lang="en-US" sz="2000" baseline="-25000" dirty="0" smtClean="0"/>
              <a:t>12</a:t>
            </a:r>
            <a:r>
              <a:rPr lang="en-US" sz="2000" dirty="0" smtClean="0"/>
              <a:t>).</a:t>
            </a:r>
          </a:p>
          <a:p>
            <a:pPr>
              <a:lnSpc>
                <a:spcPct val="90000"/>
              </a:lnSpc>
            </a:pPr>
            <a:r>
              <a:rPr lang="en-US" sz="2000" b="1" dirty="0" smtClean="0"/>
              <a:t>m</a:t>
            </a:r>
            <a:r>
              <a:rPr lang="en-US" sz="2000" dirty="0" smtClean="0"/>
              <a:t>=(1,1,0,0,0,0,0,0,0,0,0,1,0).</a:t>
            </a:r>
          </a:p>
          <a:p>
            <a:pPr>
              <a:lnSpc>
                <a:spcPct val="90000"/>
              </a:lnSpc>
            </a:pPr>
            <a:r>
              <a:rPr lang="en-US" sz="2000" b="1" dirty="0" err="1" smtClean="0"/>
              <a:t>m</a:t>
            </a:r>
            <a:r>
              <a:rPr lang="en-US" sz="2000" dirty="0" err="1" smtClean="0"/>
              <a:t>G</a:t>
            </a:r>
            <a:r>
              <a:rPr lang="en-US" sz="2000" dirty="0" smtClean="0"/>
              <a:t>=(1,1,0,0,0,0,1,0,1,0,1,1,0).</a:t>
            </a:r>
          </a:p>
          <a:p>
            <a:pPr>
              <a:lnSpc>
                <a:spcPct val="90000"/>
              </a:lnSpc>
            </a:pPr>
            <a:r>
              <a:rPr lang="en-US" sz="2000" b="1" dirty="0" smtClean="0"/>
              <a:t>r</a:t>
            </a:r>
            <a:r>
              <a:rPr lang="en-US" sz="2000" dirty="0" smtClean="0"/>
              <a:t>=(1,1,0,1,0,0,0,0,0,0,1,0,1,0,0,0,0,1,0,0,0,0,1,0).</a:t>
            </a:r>
          </a:p>
          <a:p>
            <a:pPr>
              <a:lnSpc>
                <a:spcPct val="90000"/>
              </a:lnSpc>
            </a:pPr>
            <a:r>
              <a:rPr lang="en-US" sz="2000" b="1" dirty="0" smtClean="0"/>
              <a:t>s</a:t>
            </a:r>
            <a:r>
              <a:rPr lang="en-US" sz="2000" dirty="0" smtClean="0"/>
              <a:t>=(011110110010).</a:t>
            </a:r>
          </a:p>
          <a:p>
            <a:pPr>
              <a:lnSpc>
                <a:spcPct val="90000"/>
              </a:lnSpc>
            </a:pPr>
            <a:r>
              <a:rPr lang="en-US" sz="2000" b="1" dirty="0" err="1" smtClean="0"/>
              <a:t>s</a:t>
            </a:r>
            <a:r>
              <a:rPr lang="en-US" sz="2000" dirty="0" err="1" smtClean="0"/>
              <a:t>B</a:t>
            </a:r>
            <a:r>
              <a:rPr lang="en-US" sz="2000" dirty="0" smtClean="0"/>
              <a:t>=(101011001000).</a:t>
            </a:r>
          </a:p>
          <a:p>
            <a:pPr>
              <a:lnSpc>
                <a:spcPct val="90000"/>
              </a:lnSpc>
            </a:pPr>
            <a:r>
              <a:rPr lang="en-US" sz="2000" dirty="0" smtClean="0"/>
              <a:t>Neither has wt</a:t>
            </a:r>
            <a:r>
              <a:rPr lang="en-US" sz="2000" dirty="0" smtClean="0">
                <a:latin typeface="Math1Mono"/>
              </a:rPr>
              <a:t>≦</a:t>
            </a:r>
            <a:r>
              <a:rPr lang="en-US" sz="2000" dirty="0" smtClean="0"/>
              <a:t>3, so we compute </a:t>
            </a:r>
            <a:r>
              <a:rPr lang="en-US" sz="2000" b="1" dirty="0" err="1" smtClean="0"/>
              <a:t>s+c</a:t>
            </a:r>
            <a:r>
              <a:rPr lang="en-US" sz="2000" b="1" baseline="-25000" dirty="0" err="1" smtClean="0"/>
              <a:t>j</a:t>
            </a:r>
            <a:r>
              <a:rPr lang="en-US" sz="2000" b="1" baseline="30000" dirty="0" err="1" smtClean="0"/>
              <a:t>T</a:t>
            </a:r>
            <a:r>
              <a:rPr lang="en-US" sz="2000" dirty="0" smtClean="0"/>
              <a:t>, </a:t>
            </a:r>
            <a:r>
              <a:rPr lang="en-US" sz="2000" b="1" dirty="0" err="1" smtClean="0"/>
              <a:t>sB+b</a:t>
            </a:r>
            <a:r>
              <a:rPr lang="en-US" sz="2000" b="1" baseline="-25000" dirty="0" err="1" smtClean="0"/>
              <a:t>j</a:t>
            </a:r>
            <a:r>
              <a:rPr lang="en-US" sz="2000" b="1" baseline="30000" dirty="0" err="1" smtClean="0"/>
              <a:t>T</a:t>
            </a:r>
            <a:r>
              <a:rPr lang="en-US" sz="2000" dirty="0" smtClean="0"/>
              <a:t>.</a:t>
            </a:r>
          </a:p>
          <a:p>
            <a:pPr>
              <a:lnSpc>
                <a:spcPct val="90000"/>
              </a:lnSpc>
            </a:pPr>
            <a:r>
              <a:rPr lang="en-US" sz="2000" b="1" dirty="0" smtClean="0"/>
              <a:t>s+b</a:t>
            </a:r>
            <a:r>
              <a:rPr lang="en-US" sz="2000" b="1" baseline="-25000" dirty="0" smtClean="0"/>
              <a:t>4</a:t>
            </a:r>
            <a:r>
              <a:rPr lang="en-US" sz="2000" b="1" baseline="30000" dirty="0" smtClean="0"/>
              <a:t>T</a:t>
            </a:r>
            <a:r>
              <a:rPr lang="en-US" sz="2000" dirty="0" smtClean="0"/>
              <a:t>=(0,0,0,0,0,0,0,1,0,1,0,0)</a:t>
            </a:r>
          </a:p>
          <a:p>
            <a:pPr>
              <a:lnSpc>
                <a:spcPct val="90000"/>
              </a:lnSpc>
            </a:pPr>
            <a:r>
              <a:rPr lang="en-US" sz="2000" b="1" dirty="0" smtClean="0"/>
              <a:t>c</a:t>
            </a:r>
            <a:r>
              <a:rPr lang="en-US" sz="2000" dirty="0" smtClean="0"/>
              <a:t>= </a:t>
            </a:r>
            <a:r>
              <a:rPr lang="en-US" sz="2000" b="1" dirty="0" smtClean="0"/>
              <a:t>r</a:t>
            </a:r>
            <a:r>
              <a:rPr lang="en-US" sz="2000" dirty="0" smtClean="0"/>
              <a:t>+(0,0,0,1,0,0,0,0,0,0,0,0,0,0,0,0,0,0,0,1,0,1,0,0)</a:t>
            </a:r>
          </a:p>
          <a:p>
            <a:pPr>
              <a:lnSpc>
                <a:spcPct val="90000"/>
              </a:lnSpc>
            </a:pPr>
            <a:r>
              <a:rPr lang="en-US" sz="2000" b="1" dirty="0" smtClean="0"/>
              <a:t>c</a:t>
            </a:r>
            <a:r>
              <a:rPr lang="en-US" sz="2000" dirty="0" smtClean="0"/>
              <a:t>= (1,1,0,0,0,0,0,0,0,0,1,0,1,0,0,0,0,1,0,1,0,1,1,0)</a:t>
            </a:r>
          </a:p>
          <a:p>
            <a:pPr>
              <a:lnSpc>
                <a:spcPct val="90000"/>
              </a:lnSpc>
            </a:pPr>
            <a:r>
              <a:rPr lang="en-US" sz="2000" b="1" dirty="0" smtClean="0"/>
              <a:t>m</a:t>
            </a:r>
            <a:r>
              <a:rPr lang="en-US" sz="2000" dirty="0" smtClean="0"/>
              <a:t>=(1,1,0,0,0,0,0,0,0,0,0,1,0).</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a:p>
            <a:pPr>
              <a:lnSpc>
                <a:spcPct val="90000"/>
              </a:lnSpc>
            </a:pPr>
            <a:endParaRPr lang="en-US" sz="2400" b="1"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38</a:t>
            </a:fld>
            <a:endParaRPr lang="en-US" smtClean="0"/>
          </a:p>
        </p:txBody>
      </p:sp>
      <p:sp>
        <p:nvSpPr>
          <p:cNvPr id="82948" name="Rectangle 2"/>
          <p:cNvSpPr>
            <a:spLocks noGrp="1" noChangeArrowheads="1"/>
          </p:cNvSpPr>
          <p:nvPr>
            <p:ph type="title"/>
          </p:nvPr>
        </p:nvSpPr>
        <p:spPr>
          <a:xfrm>
            <a:off x="685800" y="76200"/>
            <a:ext cx="7772400" cy="762000"/>
          </a:xfrm>
        </p:spPr>
        <p:txBody>
          <a:bodyPr/>
          <a:lstStyle/>
          <a:p>
            <a:r>
              <a:rPr lang="en-US" sz="3600" dirty="0" smtClean="0"/>
              <a:t>Cyclic codes</a:t>
            </a:r>
          </a:p>
        </p:txBody>
      </p:sp>
      <p:sp>
        <p:nvSpPr>
          <p:cNvPr id="82949" name="Rectangle 3"/>
          <p:cNvSpPr>
            <a:spLocks noGrp="1" noChangeArrowheads="1"/>
          </p:cNvSpPr>
          <p:nvPr>
            <p:ph type="body" idx="1"/>
          </p:nvPr>
        </p:nvSpPr>
        <p:spPr>
          <a:xfrm>
            <a:off x="304800" y="1600200"/>
            <a:ext cx="8534400" cy="4953000"/>
          </a:xfrm>
        </p:spPr>
        <p:txBody>
          <a:bodyPr/>
          <a:lstStyle/>
          <a:p>
            <a:pPr>
              <a:lnSpc>
                <a:spcPct val="90000"/>
              </a:lnSpc>
            </a:pPr>
            <a:r>
              <a:rPr lang="en-US" sz="2400" dirty="0" smtClean="0"/>
              <a:t>A  cyclic code, C, has the property that if (c</a:t>
            </a:r>
            <a:r>
              <a:rPr lang="en-US" sz="2400" baseline="-25000" dirty="0" smtClean="0"/>
              <a:t>1</a:t>
            </a:r>
            <a:r>
              <a:rPr lang="en-US" sz="2400" dirty="0" smtClean="0"/>
              <a:t>, c</a:t>
            </a:r>
            <a:r>
              <a:rPr lang="en-US" sz="2400" baseline="-25000" dirty="0" smtClean="0"/>
              <a:t>2</a:t>
            </a:r>
            <a:r>
              <a:rPr lang="en-US" sz="2400" dirty="0" smtClean="0"/>
              <a:t>, ... , </a:t>
            </a:r>
            <a:r>
              <a:rPr lang="en-US" sz="2400" dirty="0" err="1" smtClean="0"/>
              <a:t>c</a:t>
            </a:r>
            <a:r>
              <a:rPr lang="en-US" sz="2400" baseline="-25000" dirty="0" err="1" smtClean="0"/>
              <a:t>n</a:t>
            </a:r>
            <a:r>
              <a:rPr lang="en-US" sz="2400" dirty="0" smtClean="0"/>
              <a:t>)</a:t>
            </a:r>
            <a:r>
              <a:rPr lang="en-US" sz="2400" dirty="0" smtClean="0">
                <a:latin typeface="Math1Mono"/>
              </a:rPr>
              <a:t>𝝴</a:t>
            </a:r>
            <a:r>
              <a:rPr lang="en-US" sz="2400" dirty="0" smtClean="0"/>
              <a:t>C </a:t>
            </a:r>
            <a:r>
              <a:rPr lang="en-US" sz="2400" dirty="0" smtClean="0">
                <a:sym typeface="Wingdings" pitchFamily="2" charset="2"/>
              </a:rPr>
              <a:t>then </a:t>
            </a:r>
            <a:r>
              <a:rPr lang="en-US" sz="2400" dirty="0" smtClean="0"/>
              <a:t>(</a:t>
            </a:r>
            <a:r>
              <a:rPr lang="en-US" sz="2400" dirty="0" err="1" smtClean="0"/>
              <a:t>c</a:t>
            </a:r>
            <a:r>
              <a:rPr lang="en-US" sz="2400" baseline="-25000" dirty="0" err="1" smtClean="0"/>
              <a:t>n</a:t>
            </a:r>
            <a:r>
              <a:rPr lang="en-US" sz="2400" dirty="0" smtClean="0"/>
              <a:t>, c</a:t>
            </a:r>
            <a:r>
              <a:rPr lang="en-US" sz="2400" baseline="-25000" dirty="0" smtClean="0"/>
              <a:t>1</a:t>
            </a:r>
            <a:r>
              <a:rPr lang="en-US" sz="2400" dirty="0" smtClean="0"/>
              <a:t>, ... , c</a:t>
            </a:r>
            <a:r>
              <a:rPr lang="en-US" sz="2400" baseline="-25000" dirty="0" smtClean="0"/>
              <a:t>n-1</a:t>
            </a:r>
            <a:r>
              <a:rPr lang="en-US" sz="2400" dirty="0" smtClean="0"/>
              <a:t>)</a:t>
            </a:r>
            <a:r>
              <a:rPr lang="en-US" sz="2400" dirty="0">
                <a:latin typeface="Math1Mono"/>
              </a:rPr>
              <a:t> 𝝴 </a:t>
            </a:r>
            <a:r>
              <a:rPr lang="en-US" sz="2400" dirty="0" smtClean="0"/>
              <a:t>C.  </a:t>
            </a:r>
          </a:p>
          <a:p>
            <a:pPr>
              <a:lnSpc>
                <a:spcPct val="90000"/>
              </a:lnSpc>
            </a:pPr>
            <a:r>
              <a:rPr lang="en-US" sz="2400" dirty="0" smtClean="0"/>
              <a:t>Remember polynomial multiplication in F[x] is linear over F.</a:t>
            </a:r>
          </a:p>
          <a:p>
            <a:pPr>
              <a:lnSpc>
                <a:spcPct val="90000"/>
              </a:lnSpc>
            </a:pPr>
            <a:r>
              <a:rPr lang="en-US" sz="2400" dirty="0" smtClean="0"/>
              <a:t>Denoting U</a:t>
            </a:r>
            <a:r>
              <a:rPr lang="en-US" sz="2400" baseline="-25000" dirty="0" smtClean="0"/>
              <a:t>n</a:t>
            </a:r>
            <a:r>
              <a:rPr lang="en-US" sz="2400" dirty="0" smtClean="0"/>
              <a:t>(x)= x</a:t>
            </a:r>
            <a:r>
              <a:rPr lang="en-US" sz="2400" baseline="30000" dirty="0" smtClean="0"/>
              <a:t>n</a:t>
            </a:r>
            <a:r>
              <a:rPr lang="en-US" sz="2400" dirty="0" smtClean="0"/>
              <a:t>-1 we have</a:t>
            </a:r>
          </a:p>
          <a:p>
            <a:pPr>
              <a:lnSpc>
                <a:spcPct val="90000"/>
              </a:lnSpc>
              <a:buNone/>
            </a:pPr>
            <a:endParaRPr lang="en-US" sz="2400" dirty="0" smtClean="0"/>
          </a:p>
          <a:p>
            <a:pPr>
              <a:lnSpc>
                <a:spcPct val="90000"/>
              </a:lnSpc>
            </a:pPr>
            <a:r>
              <a:rPr lang="en-US" sz="2400" b="1" u="sng" dirty="0" smtClean="0"/>
              <a:t>Theorem:</a:t>
            </a:r>
            <a:r>
              <a:rPr lang="en-US" sz="2400" dirty="0" smtClean="0"/>
              <a:t>  C is a cyclic code of length n </a:t>
            </a:r>
            <a:r>
              <a:rPr lang="en-US" sz="2400" dirty="0" err="1" smtClean="0"/>
              <a:t>iff</a:t>
            </a:r>
            <a:r>
              <a:rPr lang="en-US" sz="2400" dirty="0" smtClean="0"/>
              <a:t> its generator  g(x)= a</a:t>
            </a:r>
            <a:r>
              <a:rPr lang="en-US" sz="2400" baseline="-25000" dirty="0" smtClean="0"/>
              <a:t>0</a:t>
            </a:r>
            <a:r>
              <a:rPr lang="en-US" sz="2400" dirty="0" smtClean="0"/>
              <a:t>+a</a:t>
            </a:r>
            <a:r>
              <a:rPr lang="en-US" sz="2400" baseline="-25000" dirty="0" smtClean="0"/>
              <a:t>1</a:t>
            </a:r>
            <a:r>
              <a:rPr lang="en-US" sz="2400" dirty="0" smtClean="0"/>
              <a:t>x+ ... +a</a:t>
            </a:r>
            <a:r>
              <a:rPr lang="en-US" sz="2400" baseline="-25000" dirty="0" smtClean="0"/>
              <a:t>n-1</a:t>
            </a:r>
            <a:r>
              <a:rPr lang="en-US" sz="2400" dirty="0" smtClean="0"/>
              <a:t>x</a:t>
            </a:r>
            <a:r>
              <a:rPr lang="en-US" sz="2400" baseline="30000" dirty="0" smtClean="0"/>
              <a:t>n-1</a:t>
            </a:r>
            <a:r>
              <a:rPr lang="en-US" sz="2400" dirty="0" smtClean="0"/>
              <a:t>|U</a:t>
            </a:r>
            <a:r>
              <a:rPr lang="en-US" sz="2400" baseline="-25000" dirty="0" smtClean="0"/>
              <a:t>n</a:t>
            </a:r>
            <a:r>
              <a:rPr lang="en-US" sz="2400" dirty="0" smtClean="0"/>
              <a:t>(x) where </a:t>
            </a:r>
            <a:r>
              <a:rPr lang="en-US" sz="2400" dirty="0" err="1" smtClean="0"/>
              <a:t>codewords</a:t>
            </a:r>
            <a:r>
              <a:rPr lang="en-US" sz="2400" dirty="0" smtClean="0"/>
              <a:t> c(x) have the form m(x) g(x).  Further, if U</a:t>
            </a:r>
            <a:r>
              <a:rPr lang="en-US" sz="2400" baseline="-25000" dirty="0" smtClean="0"/>
              <a:t>n</a:t>
            </a:r>
            <a:r>
              <a:rPr lang="en-US" sz="2400" dirty="0" smtClean="0"/>
              <a:t>(x)= h(x)g(x), c(x) in C </a:t>
            </a:r>
            <a:r>
              <a:rPr lang="en-US" sz="2400" dirty="0" err="1" smtClean="0"/>
              <a:t>iff</a:t>
            </a:r>
            <a:r>
              <a:rPr lang="en-US" sz="2400" dirty="0" smtClean="0"/>
              <a:t>  </a:t>
            </a:r>
            <a:r>
              <a:rPr lang="en-US" sz="2400" dirty="0" err="1" smtClean="0"/>
              <a:t>h(x)c(x</a:t>
            </a:r>
            <a:r>
              <a:rPr lang="en-US" sz="2400" dirty="0" smtClean="0"/>
              <a:t>)= 0  (mod U</a:t>
            </a:r>
            <a:r>
              <a:rPr lang="en-US" sz="2400" baseline="-25000" dirty="0" smtClean="0"/>
              <a:t>n</a:t>
            </a:r>
            <a:r>
              <a:rPr lang="en-US" sz="2400" dirty="0" smtClean="0"/>
              <a:t>(x)).</a:t>
            </a:r>
          </a:p>
          <a:p>
            <a:pPr>
              <a:lnSpc>
                <a:spcPct val="90000"/>
              </a:lnSpc>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39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Cyclic codes</a:t>
            </a:r>
          </a:p>
        </p:txBody>
      </p:sp>
      <p:sp>
        <p:nvSpPr>
          <p:cNvPr id="82949" name="Rectangle 3"/>
          <p:cNvSpPr>
            <a:spLocks noGrp="1" noChangeArrowheads="1"/>
          </p:cNvSpPr>
          <p:nvPr>
            <p:ph type="body" idx="1"/>
          </p:nvPr>
        </p:nvSpPr>
        <p:spPr>
          <a:xfrm>
            <a:off x="228600" y="1371600"/>
            <a:ext cx="8686800" cy="4953000"/>
          </a:xfrm>
        </p:spPr>
        <p:txBody>
          <a:bodyPr/>
          <a:lstStyle/>
          <a:p>
            <a:pPr>
              <a:lnSpc>
                <a:spcPct val="90000"/>
              </a:lnSpc>
            </a:pPr>
            <a:r>
              <a:rPr lang="en-US" sz="2400" dirty="0" smtClean="0"/>
              <a:t>Let C be a cyclic code of length n over F, and let </a:t>
            </a:r>
            <a:r>
              <a:rPr lang="en-US" sz="2400" b="1" dirty="0" smtClean="0"/>
              <a:t>a</a:t>
            </a:r>
            <a:r>
              <a:rPr lang="en-US" sz="2400" dirty="0" smtClean="0"/>
              <a:t>=(a</a:t>
            </a:r>
            <a:r>
              <a:rPr lang="en-US" sz="2400" baseline="-25000" dirty="0" smtClean="0"/>
              <a:t>0</a:t>
            </a:r>
            <a:r>
              <a:rPr lang="en-US" sz="2400" dirty="0" smtClean="0"/>
              <a:t>, a</a:t>
            </a:r>
            <a:r>
              <a:rPr lang="en-US" sz="2400" baseline="-25000" dirty="0" smtClean="0"/>
              <a:t>1</a:t>
            </a:r>
            <a:r>
              <a:rPr lang="en-US" sz="2400" dirty="0" smtClean="0"/>
              <a:t>, … , a</a:t>
            </a:r>
            <a:r>
              <a:rPr lang="en-US" sz="2400" baseline="-25000" dirty="0" smtClean="0"/>
              <a:t>n-1</a:t>
            </a:r>
            <a:r>
              <a:rPr lang="en-US" sz="2400" dirty="0" smtClean="0"/>
              <a:t>)</a:t>
            </a:r>
            <a:r>
              <a:rPr lang="en-US" sz="2400" dirty="0">
                <a:latin typeface="Math1Mono"/>
              </a:rPr>
              <a:t> 𝝴 </a:t>
            </a:r>
            <a:r>
              <a:rPr lang="en-US" sz="2400" dirty="0" smtClean="0"/>
              <a:t>C be associated with the polynomial p</a:t>
            </a:r>
            <a:r>
              <a:rPr lang="en-US" sz="2400" b="1" baseline="-25000" dirty="0" smtClean="0"/>
              <a:t>a</a:t>
            </a:r>
            <a:r>
              <a:rPr lang="en-US" sz="2400" dirty="0" smtClean="0"/>
              <a:t>(x)=a</a:t>
            </a:r>
            <a:r>
              <a:rPr lang="en-US" sz="2400" baseline="-25000" dirty="0" smtClean="0"/>
              <a:t>0</a:t>
            </a:r>
            <a:r>
              <a:rPr lang="en-US" sz="2400" dirty="0" smtClean="0"/>
              <a:t>+a</a:t>
            </a:r>
            <a:r>
              <a:rPr lang="en-US" sz="2400" baseline="-25000" dirty="0" smtClean="0"/>
              <a:t>1</a:t>
            </a:r>
            <a:r>
              <a:rPr lang="en-US" sz="2400" dirty="0" smtClean="0"/>
              <a:t>x+ … +a</a:t>
            </a:r>
            <a:r>
              <a:rPr lang="en-US" sz="2400" baseline="-25000" dirty="0" smtClean="0"/>
              <a:t>n-1</a:t>
            </a:r>
            <a:r>
              <a:rPr lang="en-US" sz="2400" dirty="0" smtClean="0"/>
              <a:t>x</a:t>
            </a:r>
            <a:r>
              <a:rPr lang="en-US" sz="2400" baseline="30000" dirty="0" smtClean="0"/>
              <a:t>n-1</a:t>
            </a:r>
            <a:r>
              <a:rPr lang="en-US" sz="2400" dirty="0" smtClean="0"/>
              <a:t>.  Let g(x) the polynomial of smallest degree over such associated polynomials the g(x) is the generating polynomial of C and</a:t>
            </a:r>
          </a:p>
          <a:p>
            <a:pPr lvl="2">
              <a:lnSpc>
                <a:spcPct val="90000"/>
              </a:lnSpc>
              <a:buFont typeface="+mj-lt"/>
              <a:buAutoNum type="arabicPeriod"/>
            </a:pPr>
            <a:r>
              <a:rPr lang="en-US" sz="2000" dirty="0" smtClean="0"/>
              <a:t>g(x) is uniquely determined.</a:t>
            </a:r>
          </a:p>
          <a:p>
            <a:pPr lvl="2">
              <a:lnSpc>
                <a:spcPct val="90000"/>
              </a:lnSpc>
              <a:buFont typeface="+mj-lt"/>
              <a:buAutoNum type="arabicPeriod"/>
            </a:pPr>
            <a:r>
              <a:rPr lang="en-US" sz="2000" dirty="0" smtClean="0"/>
              <a:t>g(x)|x</a:t>
            </a:r>
            <a:r>
              <a:rPr lang="en-US" sz="2000" baseline="30000" dirty="0" smtClean="0"/>
              <a:t>n</a:t>
            </a:r>
            <a:r>
              <a:rPr lang="en-US" sz="2000" dirty="0" smtClean="0"/>
              <a:t>-1</a:t>
            </a:r>
          </a:p>
          <a:p>
            <a:pPr lvl="2">
              <a:lnSpc>
                <a:spcPct val="90000"/>
              </a:lnSpc>
              <a:buFont typeface="+mj-lt"/>
              <a:buAutoNum type="arabicPeriod"/>
            </a:pPr>
            <a:r>
              <a:rPr lang="en-US" sz="2000" dirty="0" smtClean="0"/>
              <a:t>C: f(x)g(x) where </a:t>
            </a:r>
            <a:r>
              <a:rPr lang="en-US" sz="2000" dirty="0" err="1" smtClean="0"/>
              <a:t>deg</a:t>
            </a:r>
            <a:r>
              <a:rPr lang="en-US" sz="2000" dirty="0" smtClean="0"/>
              <a:t>(f(x))</a:t>
            </a:r>
            <a:r>
              <a:rPr lang="en-US" sz="2000" dirty="0" smtClean="0">
                <a:latin typeface="Math1Mono"/>
              </a:rPr>
              <a:t>≦</a:t>
            </a:r>
            <a:r>
              <a:rPr lang="en-US" sz="2000" dirty="0" smtClean="0"/>
              <a:t>n-1-deg(g)</a:t>
            </a:r>
          </a:p>
          <a:p>
            <a:pPr lvl="2">
              <a:lnSpc>
                <a:spcPct val="90000"/>
              </a:lnSpc>
              <a:buFont typeface="+mj-lt"/>
              <a:buAutoNum type="arabicPeriod"/>
            </a:pPr>
            <a:r>
              <a:rPr lang="en-US" sz="2000" dirty="0" smtClean="0"/>
              <a:t>If h(x)g(x)=x</a:t>
            </a:r>
            <a:r>
              <a:rPr lang="en-US" sz="2000" baseline="30000" dirty="0" smtClean="0"/>
              <a:t>n</a:t>
            </a:r>
            <a:r>
              <a:rPr lang="en-US" sz="2000" dirty="0" smtClean="0"/>
              <a:t>-1, m(x)C </a:t>
            </a:r>
            <a:r>
              <a:rPr lang="en-US" sz="2000" dirty="0" err="1" smtClean="0"/>
              <a:t>iff</a:t>
            </a:r>
            <a:r>
              <a:rPr lang="en-US" sz="2000" dirty="0" smtClean="0"/>
              <a:t> h(x)m(x)=0 (mod x</a:t>
            </a:r>
            <a:r>
              <a:rPr lang="en-US" sz="2000" baseline="30000" dirty="0" smtClean="0"/>
              <a:t>n</a:t>
            </a:r>
            <a:r>
              <a:rPr lang="en-US" sz="2000" dirty="0" smtClean="0"/>
              <a:t>-1).</a:t>
            </a:r>
          </a:p>
          <a:p>
            <a:pPr lvl="1">
              <a:lnSpc>
                <a:spcPct val="90000"/>
              </a:lnSpc>
              <a:buFont typeface="+mj-lt"/>
              <a:buAutoNum type="arabicPeriod"/>
            </a:pPr>
            <a:endParaRPr lang="en-US" sz="2400" dirty="0" smtClean="0"/>
          </a:p>
          <a:p>
            <a:pPr>
              <a:lnSpc>
                <a:spcPct val="90000"/>
              </a:lnSpc>
            </a:pPr>
            <a:r>
              <a:rPr lang="en-US" sz="2400" dirty="0" smtClean="0"/>
              <a:t>The associated matrices G and H are on the next slide.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a:t>
            </a:fld>
            <a:endParaRPr lang="en-US" smtClean="0"/>
          </a:p>
        </p:txBody>
      </p:sp>
      <p:sp>
        <p:nvSpPr>
          <p:cNvPr id="82948" name="Rectangle 2"/>
          <p:cNvSpPr>
            <a:spLocks noGrp="1" noChangeArrowheads="1"/>
          </p:cNvSpPr>
          <p:nvPr>
            <p:ph type="title"/>
          </p:nvPr>
        </p:nvSpPr>
        <p:spPr>
          <a:xfrm>
            <a:off x="228600" y="76200"/>
            <a:ext cx="8763000" cy="762000"/>
          </a:xfrm>
        </p:spPr>
        <p:txBody>
          <a:bodyPr/>
          <a:lstStyle/>
          <a:p>
            <a:r>
              <a:rPr lang="en-US" sz="3600" dirty="0" smtClean="0"/>
              <a:t>Error Correction</a:t>
            </a:r>
          </a:p>
        </p:txBody>
      </p:sp>
      <p:sp>
        <p:nvSpPr>
          <p:cNvPr id="82949" name="Rectangle 3"/>
          <p:cNvSpPr>
            <a:spLocks noGrp="1" noChangeArrowheads="1"/>
          </p:cNvSpPr>
          <p:nvPr>
            <p:ph type="body" idx="1"/>
          </p:nvPr>
        </p:nvSpPr>
        <p:spPr>
          <a:xfrm>
            <a:off x="304800" y="1143000"/>
            <a:ext cx="8534400" cy="3200400"/>
          </a:xfrm>
        </p:spPr>
        <p:txBody>
          <a:bodyPr/>
          <a:lstStyle/>
          <a:p>
            <a:pPr>
              <a:lnSpc>
                <a:spcPct val="90000"/>
              </a:lnSpc>
            </a:pPr>
            <a:r>
              <a:rPr lang="en-US" sz="2000" dirty="0" smtClean="0"/>
              <a:t>We can turn these “parity checks” which enable error </a:t>
            </a:r>
            <a:r>
              <a:rPr lang="en-US" sz="2000" i="1" dirty="0" smtClean="0"/>
              <a:t>detection</a:t>
            </a:r>
            <a:r>
              <a:rPr lang="en-US" sz="2000" dirty="0" smtClean="0"/>
              <a:t> to error </a:t>
            </a:r>
            <a:r>
              <a:rPr lang="en-US" sz="2000" i="1" dirty="0" smtClean="0"/>
              <a:t>correction</a:t>
            </a:r>
            <a:r>
              <a:rPr lang="en-US" sz="2000" dirty="0" smtClean="0"/>
              <a:t> codes as follows.  Suppose we want to transmit b</a:t>
            </a:r>
            <a:r>
              <a:rPr lang="en-US" sz="2000" baseline="-25000" dirty="0" smtClean="0"/>
              <a:t>1</a:t>
            </a:r>
            <a:r>
              <a:rPr lang="en-US" sz="2000" dirty="0" smtClean="0"/>
              <a:t>b</a:t>
            </a:r>
            <a:r>
              <a:rPr lang="en-US" sz="2000" baseline="-25000" dirty="0" smtClean="0"/>
              <a:t>2</a:t>
            </a:r>
            <a:r>
              <a:rPr lang="en-US" sz="2000" dirty="0" smtClean="0"/>
              <a:t>b</a:t>
            </a:r>
            <a:r>
              <a:rPr lang="en-US" sz="2000" baseline="-25000" dirty="0" smtClean="0"/>
              <a:t>3</a:t>
            </a:r>
            <a:r>
              <a:rPr lang="en-US" sz="2000" dirty="0" smtClean="0"/>
              <a:t>b</a:t>
            </a:r>
            <a:r>
              <a:rPr lang="en-US" sz="2000" baseline="-25000" dirty="0" smtClean="0"/>
              <a:t>4</a:t>
            </a:r>
            <a:r>
              <a:rPr lang="en-US" sz="2000" dirty="0" smtClean="0"/>
              <a:t>.  Arrange the bits in a 2 x 2 rectangle:</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graphicFrame>
        <p:nvGraphicFramePr>
          <p:cNvPr id="7" name="Table 6"/>
          <p:cNvGraphicFramePr>
            <a:graphicFrameLocks noGrp="1"/>
          </p:cNvGraphicFramePr>
          <p:nvPr/>
        </p:nvGraphicFramePr>
        <p:xfrm>
          <a:off x="4953000" y="1905000"/>
          <a:ext cx="3810000" cy="1112520"/>
        </p:xfrm>
        <a:graphic>
          <a:graphicData uri="http://schemas.openxmlformats.org/drawingml/2006/table">
            <a:tbl>
              <a:tblPr firstRow="1" bandRow="1">
                <a:tableStyleId>{5C22544A-7EE6-4342-B048-85BDC9FD1C3A}</a:tableStyleId>
              </a:tblPr>
              <a:tblGrid>
                <a:gridCol w="1076739"/>
                <a:gridCol w="1076739"/>
                <a:gridCol w="1656522"/>
              </a:tblGrid>
              <a:tr h="370840">
                <a:tc>
                  <a:txBody>
                    <a:bodyPr/>
                    <a:lstStyle/>
                    <a:p>
                      <a:r>
                        <a:rPr lang="en-US" sz="1600" b="0" dirty="0" smtClean="0">
                          <a:solidFill>
                            <a:schemeClr val="tx1"/>
                          </a:solidFill>
                        </a:rPr>
                        <a:t>b</a:t>
                      </a:r>
                      <a:r>
                        <a:rPr lang="en-US" sz="1600" b="0" baseline="-25000" dirty="0" smtClean="0">
                          <a:solidFill>
                            <a:schemeClr val="tx1"/>
                          </a:solidFill>
                        </a:rPr>
                        <a:t>1</a:t>
                      </a:r>
                      <a:endParaRPr lang="en-US" sz="1600" b="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b</a:t>
                      </a:r>
                      <a:r>
                        <a:rPr lang="en-US" sz="1600" b="0" baseline="-25000" dirty="0" smtClean="0">
                          <a:solidFill>
                            <a:schemeClr val="tx1"/>
                          </a:solidFill>
                        </a:rPr>
                        <a:t>2</a:t>
                      </a:r>
                      <a:endParaRPr lang="en-US" sz="16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a:t>
                      </a:r>
                      <a:r>
                        <a:rPr lang="en-US" sz="1600" b="0" baseline="-25000" dirty="0" smtClean="0">
                          <a:solidFill>
                            <a:schemeClr val="tx1"/>
                          </a:solidFill>
                        </a:rPr>
                        <a:t>1</a:t>
                      </a:r>
                      <a:r>
                        <a:rPr lang="en-US" sz="1600" b="0" dirty="0" smtClean="0">
                          <a:solidFill>
                            <a:schemeClr val="tx1"/>
                          </a:solidFill>
                        </a:rPr>
                        <a:t>=b</a:t>
                      </a:r>
                      <a:r>
                        <a:rPr lang="en-US" sz="1600" b="0" baseline="-25000" dirty="0" smtClean="0">
                          <a:solidFill>
                            <a:schemeClr val="tx1"/>
                          </a:solidFill>
                        </a:rPr>
                        <a:t>1</a:t>
                      </a:r>
                      <a:r>
                        <a:rPr lang="en-US" sz="1600" b="0" dirty="0" smtClean="0">
                          <a:solidFill>
                            <a:schemeClr val="tx1"/>
                          </a:solidFill>
                        </a:rPr>
                        <a:t>+b</a:t>
                      </a:r>
                      <a:r>
                        <a:rPr lang="en-US" sz="1600" b="0" baseline="-25000" dirty="0" smtClean="0">
                          <a:solidFill>
                            <a:schemeClr val="tx1"/>
                          </a:solidFill>
                        </a:rPr>
                        <a:t>2</a:t>
                      </a:r>
                      <a:endParaRPr lang="en-US" sz="1600" b="0"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b</a:t>
                      </a:r>
                      <a:r>
                        <a:rPr lang="en-US" sz="1600" b="0" baseline="-25000" dirty="0" smtClean="0">
                          <a:solidFill>
                            <a:schemeClr val="tx1"/>
                          </a:solidFill>
                        </a:rPr>
                        <a:t>3</a:t>
                      </a:r>
                      <a:endParaRPr lang="en-US" sz="16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b</a:t>
                      </a:r>
                      <a:r>
                        <a:rPr lang="en-US" sz="1600" b="0" baseline="-25000" dirty="0" smtClean="0">
                          <a:solidFill>
                            <a:schemeClr val="tx1"/>
                          </a:solidFill>
                        </a:rPr>
                        <a:t>4</a:t>
                      </a:r>
                      <a:endParaRPr lang="en-US" sz="16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a:t>
                      </a:r>
                      <a:r>
                        <a:rPr lang="en-US" sz="1600" b="0" baseline="-25000" dirty="0" smtClean="0">
                          <a:solidFill>
                            <a:schemeClr val="tx1"/>
                          </a:solidFill>
                        </a:rPr>
                        <a:t>2</a:t>
                      </a:r>
                      <a:r>
                        <a:rPr lang="en-US" sz="1600" b="0" dirty="0" smtClean="0">
                          <a:solidFill>
                            <a:schemeClr val="tx1"/>
                          </a:solidFill>
                        </a:rPr>
                        <a:t>=b</a:t>
                      </a:r>
                      <a:r>
                        <a:rPr lang="en-US" sz="1600" b="0" baseline="-25000" dirty="0" smtClean="0">
                          <a:solidFill>
                            <a:schemeClr val="tx1"/>
                          </a:solidFill>
                        </a:rPr>
                        <a:t>3</a:t>
                      </a:r>
                      <a:r>
                        <a:rPr lang="en-US" sz="1600" b="0" dirty="0" smtClean="0">
                          <a:solidFill>
                            <a:schemeClr val="tx1"/>
                          </a:solidFill>
                        </a:rPr>
                        <a:t>+b</a:t>
                      </a:r>
                      <a:r>
                        <a:rPr lang="en-US" sz="1600" b="0" baseline="-25000" dirty="0" smtClean="0">
                          <a:solidFill>
                            <a:schemeClr val="tx1"/>
                          </a:solidFill>
                        </a:rPr>
                        <a:t>4</a:t>
                      </a:r>
                      <a:endParaRPr lang="en-US" sz="1600" b="0" dirty="0" smtClean="0">
                        <a:solidFill>
                          <a:schemeClr val="tx1"/>
                        </a:solidFill>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a:t>
                      </a:r>
                      <a:r>
                        <a:rPr lang="en-US" sz="1600" b="0" baseline="-25000" dirty="0" smtClean="0">
                          <a:solidFill>
                            <a:schemeClr val="tx1"/>
                          </a:solidFill>
                        </a:rPr>
                        <a:t>3</a:t>
                      </a:r>
                      <a:r>
                        <a:rPr lang="en-US" sz="1600" b="0" dirty="0" smtClean="0">
                          <a:solidFill>
                            <a:schemeClr val="tx1"/>
                          </a:solidFill>
                        </a:rPr>
                        <a:t>=b</a:t>
                      </a:r>
                      <a:r>
                        <a:rPr lang="en-US" sz="1600" b="0" baseline="-25000" dirty="0" smtClean="0">
                          <a:solidFill>
                            <a:schemeClr val="tx1"/>
                          </a:solidFill>
                        </a:rPr>
                        <a:t>1</a:t>
                      </a:r>
                      <a:r>
                        <a:rPr lang="en-US" sz="1600" b="0" dirty="0" smtClean="0">
                          <a:solidFill>
                            <a:schemeClr val="tx1"/>
                          </a:solidFill>
                        </a:rPr>
                        <a:t>+b</a:t>
                      </a:r>
                      <a:r>
                        <a:rPr lang="en-US" sz="1600" b="0" baseline="-25000" dirty="0" smtClean="0">
                          <a:solidFill>
                            <a:schemeClr val="tx1"/>
                          </a:solidFill>
                        </a:rPr>
                        <a:t>3</a:t>
                      </a:r>
                      <a:endParaRPr lang="en-US" sz="16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a:t>
                      </a:r>
                      <a:r>
                        <a:rPr lang="en-US" sz="1600" b="0" baseline="-25000" dirty="0" smtClean="0">
                          <a:solidFill>
                            <a:schemeClr val="tx1"/>
                          </a:solidFill>
                        </a:rPr>
                        <a:t>4</a:t>
                      </a:r>
                      <a:r>
                        <a:rPr lang="en-US" sz="1600" b="0" dirty="0" smtClean="0">
                          <a:solidFill>
                            <a:schemeClr val="tx1"/>
                          </a:solidFill>
                        </a:rPr>
                        <a:t>=b</a:t>
                      </a:r>
                      <a:r>
                        <a:rPr lang="en-US" sz="1600" b="0" baseline="-25000" dirty="0" smtClean="0">
                          <a:solidFill>
                            <a:schemeClr val="tx1"/>
                          </a:solidFill>
                        </a:rPr>
                        <a:t>2</a:t>
                      </a:r>
                      <a:r>
                        <a:rPr lang="en-US" sz="1600" b="0" dirty="0" smtClean="0">
                          <a:solidFill>
                            <a:schemeClr val="tx1"/>
                          </a:solidFill>
                        </a:rPr>
                        <a:t>+b</a:t>
                      </a:r>
                      <a:r>
                        <a:rPr lang="en-US" sz="1600" b="0" baseline="-25000" dirty="0" smtClean="0">
                          <a:solidFill>
                            <a:schemeClr val="tx1"/>
                          </a:solidFill>
                        </a:rPr>
                        <a:t>4</a:t>
                      </a:r>
                      <a:endParaRPr lang="en-US" sz="1600" b="0" dirty="0" smtClean="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smtClean="0">
                          <a:solidFill>
                            <a:schemeClr val="tx1"/>
                          </a:solidFill>
                        </a:rPr>
                        <a:t>c</a:t>
                      </a:r>
                      <a:r>
                        <a:rPr lang="en-US" sz="1600" b="0" baseline="-25000" dirty="0" smtClean="0">
                          <a:solidFill>
                            <a:schemeClr val="tx1"/>
                          </a:solidFill>
                        </a:rPr>
                        <a:t>5</a:t>
                      </a:r>
                      <a:r>
                        <a:rPr lang="en-US" sz="1600" b="0" dirty="0" smtClean="0">
                          <a:solidFill>
                            <a:schemeClr val="tx1"/>
                          </a:solidFill>
                        </a:rPr>
                        <a:t>=b</a:t>
                      </a:r>
                      <a:r>
                        <a:rPr lang="en-US" sz="1600" b="0" baseline="-25000" dirty="0" smtClean="0">
                          <a:solidFill>
                            <a:schemeClr val="tx1"/>
                          </a:solidFill>
                        </a:rPr>
                        <a:t>1</a:t>
                      </a:r>
                      <a:r>
                        <a:rPr lang="en-US" sz="1600" b="0" dirty="0" smtClean="0">
                          <a:solidFill>
                            <a:schemeClr val="tx1"/>
                          </a:solidFill>
                        </a:rPr>
                        <a:t>+b</a:t>
                      </a:r>
                      <a:r>
                        <a:rPr lang="en-US" sz="1600" b="0" baseline="-25000" dirty="0" smtClean="0">
                          <a:solidFill>
                            <a:schemeClr val="tx1"/>
                          </a:solidFill>
                        </a:rPr>
                        <a:t>2</a:t>
                      </a:r>
                      <a:r>
                        <a:rPr lang="en-US" sz="1600" b="0" dirty="0" smtClean="0">
                          <a:solidFill>
                            <a:schemeClr val="tx1"/>
                          </a:solidFill>
                        </a:rPr>
                        <a:t>+b</a:t>
                      </a:r>
                      <a:r>
                        <a:rPr lang="en-US" sz="1600" b="0" baseline="-25000" dirty="0" smtClean="0">
                          <a:solidFill>
                            <a:schemeClr val="tx1"/>
                          </a:solidFill>
                        </a:rPr>
                        <a:t>3</a:t>
                      </a:r>
                      <a:r>
                        <a:rPr lang="en-US" sz="1600" b="0" dirty="0" smtClean="0">
                          <a:solidFill>
                            <a:schemeClr val="tx1"/>
                          </a:solidFill>
                        </a:rPr>
                        <a:t>+b</a:t>
                      </a:r>
                      <a:r>
                        <a:rPr lang="en-US" sz="1600" b="0" baseline="-25000" dirty="0" smtClean="0">
                          <a:solidFill>
                            <a:schemeClr val="tx1"/>
                          </a:solidFill>
                        </a:rPr>
                        <a:t>4</a:t>
                      </a:r>
                      <a:endParaRPr lang="en-US" sz="1600" b="0" dirty="0" smtClean="0">
                        <a:solidFill>
                          <a:schemeClr val="tx1"/>
                        </a:solidFill>
                      </a:endParaRPr>
                    </a:p>
                  </a:txBody>
                  <a:tcPr/>
                </a:tc>
              </a:tr>
            </a:tbl>
          </a:graphicData>
        </a:graphic>
      </p:graphicFrame>
      <p:sp>
        <p:nvSpPr>
          <p:cNvPr id="8" name="Rectangle 3"/>
          <p:cNvSpPr txBox="1">
            <a:spLocks noChangeArrowheads="1"/>
          </p:cNvSpPr>
          <p:nvPr/>
        </p:nvSpPr>
        <p:spPr bwMode="auto">
          <a:xfrm>
            <a:off x="381000" y="3276600"/>
            <a:ext cx="85344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smtClean="0">
                <a:ln>
                  <a:noFill/>
                </a:ln>
                <a:solidFill>
                  <a:schemeClr val="tx1"/>
                </a:solidFill>
                <a:effectLst/>
                <a:uLnTx/>
                <a:uFillTx/>
                <a:latin typeface="+mn-lt"/>
                <a:ea typeface="+mn-ea"/>
                <a:cs typeface="+mn-cs"/>
              </a:rPr>
              <a:t>We transmit  </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b</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1</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2</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3</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4</a:t>
            </a:r>
            <a:r>
              <a:rPr lang="en-US" sz="2000" dirty="0" smtClean="0">
                <a:latin typeface="Arial" pitchFamily="34" charset="0"/>
                <a:cs typeface="Arial" pitchFamily="34" charset="0"/>
              </a:rPr>
              <a:t>c</a:t>
            </a:r>
            <a:r>
              <a:rPr lang="en-US" sz="2000" baseline="-25000" dirty="0" smtClean="0">
                <a:latin typeface="Arial" pitchFamily="34" charset="0"/>
                <a:cs typeface="Arial" pitchFamily="34" charset="0"/>
              </a:rPr>
              <a:t>5</a:t>
            </a:r>
            <a:r>
              <a:rPr lang="en-US" sz="2000" dirty="0" smtClean="0">
                <a:latin typeface="Arial" pitchFamily="34" charset="0"/>
                <a:cs typeface="Arial" pitchFamily="34" charset="0"/>
              </a:rPr>
              <a:t>.</a:t>
            </a:r>
          </a:p>
          <a:p>
            <a:pPr marL="342900" indent="-342900">
              <a:lnSpc>
                <a:spcPct val="90000"/>
              </a:lnSpc>
              <a:spcBef>
                <a:spcPct val="20000"/>
              </a:spcBef>
              <a:buFontTx/>
              <a:buChar char="•"/>
            </a:pPr>
            <a:r>
              <a:rPr kumimoji="1" lang="en-US" sz="2000" kern="0" dirty="0" smtClean="0">
                <a:latin typeface="Arial" pitchFamily="34" charset="0"/>
                <a:cs typeface="Arial" pitchFamily="34" charset="0"/>
              </a:rPr>
              <a:t>The receiver can detect any single error and locate its position.</a:t>
            </a:r>
          </a:p>
          <a:p>
            <a:pPr marL="342900" lvl="0" indent="-342900">
              <a:lnSpc>
                <a:spcPct val="90000"/>
              </a:lnSpc>
              <a:spcBef>
                <a:spcPct val="20000"/>
              </a:spcBef>
              <a:buFontTx/>
              <a:buChar char="•"/>
            </a:pPr>
            <a:endParaRPr lang="en-US" sz="2000" dirty="0" smtClean="0">
              <a:latin typeface="Arial" pitchFamily="34" charset="0"/>
              <a:cs typeface="Arial" pitchFamily="34" charset="0"/>
            </a:endParaRPr>
          </a:p>
          <a:p>
            <a:pPr marL="342900" lvl="0" indent="-342900">
              <a:lnSpc>
                <a:spcPct val="90000"/>
              </a:lnSpc>
              <a:spcBef>
                <a:spcPct val="20000"/>
              </a:spcBef>
              <a:buFontTx/>
              <a:buChar char="•"/>
            </a:pPr>
            <a:r>
              <a:rPr lang="en-US" sz="2000" dirty="0" smtClean="0">
                <a:latin typeface="Arial" pitchFamily="34" charset="0"/>
                <a:cs typeface="Arial" pitchFamily="34" charset="0"/>
              </a:rPr>
              <a:t>Another simple “encoding scheme” that corrects errors is the following. We can transmit each bit three times and interpret the transmission as the majority vote.  Now the chance of correct reception is </a:t>
            </a:r>
            <a:r>
              <a:rPr lang="en-US" sz="2000" dirty="0" err="1" smtClean="0">
                <a:latin typeface="Arial" pitchFamily="34" charset="0"/>
                <a:cs typeface="Arial" pitchFamily="34" charset="0"/>
              </a:rPr>
              <a:t>P</a:t>
            </a:r>
            <a:r>
              <a:rPr lang="en-US" sz="2000" baseline="-25000" dirty="0" err="1" smtClean="0">
                <a:latin typeface="Arial" pitchFamily="34" charset="0"/>
                <a:cs typeface="Arial" pitchFamily="34" charset="0"/>
              </a:rPr>
              <a:t>correct</a:t>
            </a:r>
            <a:r>
              <a:rPr lang="en-US" sz="2000" dirty="0" smtClean="0">
                <a:latin typeface="Arial" pitchFamily="34" charset="0"/>
                <a:cs typeface="Arial" pitchFamily="34" charset="0"/>
              </a:rPr>
              <a:t>=p</a:t>
            </a:r>
            <a:r>
              <a:rPr lang="en-US" sz="2000" baseline="30000" dirty="0" smtClean="0">
                <a:latin typeface="Arial" pitchFamily="34" charset="0"/>
                <a:cs typeface="Arial" pitchFamily="34" charset="0"/>
              </a:rPr>
              <a:t>3</a:t>
            </a:r>
            <a:r>
              <a:rPr lang="en-US" sz="2000" dirty="0" smtClean="0">
                <a:latin typeface="Arial" pitchFamily="34" charset="0"/>
                <a:cs typeface="Arial" pitchFamily="34" charset="0"/>
              </a:rPr>
              <a:t>+3p</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q&gt;p and the chance of error is </a:t>
            </a:r>
            <a:r>
              <a:rPr lang="en-US" sz="2000" dirty="0" err="1" smtClean="0">
                <a:latin typeface="Arial" pitchFamily="34" charset="0"/>
                <a:cs typeface="Arial" pitchFamily="34" charset="0"/>
              </a:rPr>
              <a:t>P</a:t>
            </a:r>
            <a:r>
              <a:rPr lang="en-US" sz="2000" baseline="-25000" dirty="0" err="1" smtClean="0">
                <a:latin typeface="Arial" pitchFamily="34" charset="0"/>
                <a:cs typeface="Arial" pitchFamily="34" charset="0"/>
              </a:rPr>
              <a:t>error</a:t>
            </a:r>
            <a:r>
              <a:rPr lang="en-US" sz="2000" dirty="0" smtClean="0">
                <a:latin typeface="Arial" pitchFamily="34" charset="0"/>
                <a:cs typeface="Arial" pitchFamily="34" charset="0"/>
              </a:rPr>
              <a:t>=3pq</a:t>
            </a:r>
            <a:r>
              <a:rPr lang="en-US" sz="2000" baseline="30000" dirty="0" smtClean="0">
                <a:latin typeface="Arial" pitchFamily="34" charset="0"/>
                <a:cs typeface="Arial" pitchFamily="34" charset="0"/>
              </a:rPr>
              <a:t>2</a:t>
            </a:r>
            <a:r>
              <a:rPr lang="en-US" sz="2000" dirty="0" smtClean="0">
                <a:latin typeface="Arial" pitchFamily="34" charset="0"/>
                <a:cs typeface="Arial" pitchFamily="34" charset="0"/>
              </a:rPr>
              <a:t>+q</a:t>
            </a:r>
            <a:r>
              <a:rPr lang="en-US" sz="2000" baseline="30000" dirty="0" smtClean="0">
                <a:latin typeface="Arial" pitchFamily="34" charset="0"/>
                <a:cs typeface="Arial" pitchFamily="34" charset="0"/>
              </a:rPr>
              <a:t>3</a:t>
            </a:r>
            <a:r>
              <a:rPr lang="en-US" sz="2000" dirty="0" smtClean="0">
                <a:latin typeface="Arial" pitchFamily="34" charset="0"/>
                <a:cs typeface="Arial" pitchFamily="34" charset="0"/>
              </a:rPr>
              <a:t>&lt;q.  For p=.99, </a:t>
            </a:r>
            <a:r>
              <a:rPr lang="en-US" sz="2000" dirty="0" err="1" smtClean="0">
                <a:latin typeface="Arial" pitchFamily="34" charset="0"/>
                <a:cs typeface="Arial" pitchFamily="34" charset="0"/>
              </a:rPr>
              <a:t>P</a:t>
            </a:r>
            <a:r>
              <a:rPr lang="en-US" sz="2000" baseline="-25000" dirty="0" err="1" smtClean="0">
                <a:latin typeface="Arial" pitchFamily="34" charset="0"/>
                <a:cs typeface="Arial" pitchFamily="34" charset="0"/>
              </a:rPr>
              <a:t>error</a:t>
            </a:r>
            <a:r>
              <a:rPr lang="en-US" sz="2000" dirty="0" smtClean="0">
                <a:latin typeface="Arial" pitchFamily="34" charset="0"/>
                <a:cs typeface="Arial" pitchFamily="34" charset="0"/>
              </a:rPr>
              <a:t>= 0.000298 and </a:t>
            </a:r>
            <a:r>
              <a:rPr lang="en-US" sz="2000" dirty="0" err="1" smtClean="0">
                <a:latin typeface="Arial" pitchFamily="34" charset="0"/>
                <a:cs typeface="Arial" pitchFamily="34" charset="0"/>
              </a:rPr>
              <a:t>P</a:t>
            </a:r>
            <a:r>
              <a:rPr lang="en-US" sz="2000" baseline="-25000" dirty="0" err="1" smtClean="0">
                <a:latin typeface="Arial" pitchFamily="34" charset="0"/>
                <a:cs typeface="Arial" pitchFamily="34" charset="0"/>
              </a:rPr>
              <a:t>correct</a:t>
            </a:r>
            <a:r>
              <a:rPr lang="en-US" sz="2000" dirty="0" smtClean="0">
                <a:latin typeface="Arial" pitchFamily="34" charset="0"/>
                <a:cs typeface="Arial" pitchFamily="34" charset="0"/>
              </a:rPr>
              <a:t>= .999702.  </a:t>
            </a:r>
          </a:p>
          <a:p>
            <a:pPr marL="342900" indent="-342900">
              <a:lnSpc>
                <a:spcPct val="90000"/>
              </a:lnSpc>
              <a:spcBef>
                <a:spcPct val="20000"/>
              </a:spcBef>
            </a:pPr>
            <a:endParaRPr kumimoji="1" lang="en-US" sz="2000" kern="0" dirty="0" smtClean="0">
              <a:latin typeface="Arial" pitchFamily="34" charset="0"/>
              <a:cs typeface="Arial" pitchFamily="34" charset="0"/>
            </a:endParaRPr>
          </a:p>
          <a:p>
            <a:pPr marL="342900" lvl="0" indent="-342900">
              <a:lnSpc>
                <a:spcPct val="90000"/>
              </a:lnSpc>
              <a:spcBef>
                <a:spcPct val="20000"/>
              </a:spcBef>
              <a:buFontTx/>
              <a:buChar char="•"/>
            </a:pPr>
            <a:endParaRPr kumimoji="1" lang="en-US" sz="2000" b="0" i="0" u="none" strike="noStrike" kern="0" cap="none" spc="0" normalizeH="0" baseline="0" noProof="0" dirty="0" smtClean="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G, H for cyclic codes</a:t>
            </a:r>
          </a:p>
        </p:txBody>
      </p:sp>
      <p:sp>
        <p:nvSpPr>
          <p:cNvPr id="82949" name="Rectangle 3"/>
          <p:cNvSpPr>
            <a:spLocks noGrp="1" noChangeArrowheads="1"/>
          </p:cNvSpPr>
          <p:nvPr>
            <p:ph type="body" idx="1"/>
          </p:nvPr>
        </p:nvSpPr>
        <p:spPr>
          <a:xfrm>
            <a:off x="228600" y="1371600"/>
            <a:ext cx="8534400" cy="4953000"/>
          </a:xfrm>
        </p:spPr>
        <p:txBody>
          <a:bodyPr/>
          <a:lstStyle/>
          <a:p>
            <a:pPr>
              <a:lnSpc>
                <a:spcPct val="90000"/>
              </a:lnSpc>
            </a:pPr>
            <a:r>
              <a:rPr lang="en-US" sz="2400" dirty="0" smtClean="0"/>
              <a:t>Let g(x) be the generating polynomial of the cyclic code C. </a:t>
            </a:r>
          </a:p>
          <a:p>
            <a:pPr lvl="1">
              <a:lnSpc>
                <a:spcPct val="90000"/>
              </a:lnSpc>
              <a:buNone/>
            </a:pPr>
            <a:endParaRPr lang="en-US" sz="2000" dirty="0" smtClean="0"/>
          </a:p>
          <a:p>
            <a:pPr lvl="1">
              <a:lnSpc>
                <a:spcPct val="90000"/>
              </a:lnSpc>
              <a:buNone/>
            </a:pPr>
            <a:r>
              <a:rPr lang="en-US" sz="2000" dirty="0" smtClean="0"/>
              <a:t>G= g</a:t>
            </a:r>
            <a:r>
              <a:rPr lang="en-US" sz="2000" baseline="-25000" dirty="0" smtClean="0"/>
              <a:t>0</a:t>
            </a:r>
            <a:r>
              <a:rPr lang="en-US" sz="2000" dirty="0" smtClean="0"/>
              <a:t>   g</a:t>
            </a:r>
            <a:r>
              <a:rPr lang="en-US" sz="2000" baseline="-25000" dirty="0" smtClean="0"/>
              <a:t>1</a:t>
            </a:r>
            <a:r>
              <a:rPr lang="en-US" sz="2000" dirty="0" smtClean="0"/>
              <a:t>   g</a:t>
            </a:r>
            <a:r>
              <a:rPr lang="en-US" sz="2000" baseline="-25000" dirty="0" smtClean="0"/>
              <a:t>2</a:t>
            </a:r>
            <a:r>
              <a:rPr lang="en-US" sz="2000" dirty="0" smtClean="0"/>
              <a:t>   …      …    …   …   </a:t>
            </a:r>
            <a:r>
              <a:rPr lang="en-US" sz="2000" dirty="0" err="1" smtClean="0"/>
              <a:t>g</a:t>
            </a:r>
            <a:r>
              <a:rPr lang="en-US" sz="2000" baseline="-25000" dirty="0" err="1" smtClean="0"/>
              <a:t>k</a:t>
            </a:r>
            <a:r>
              <a:rPr lang="en-US" sz="2000" dirty="0" smtClean="0"/>
              <a:t>    0    0   0    0</a:t>
            </a:r>
          </a:p>
          <a:p>
            <a:pPr lvl="1">
              <a:lnSpc>
                <a:spcPct val="90000"/>
              </a:lnSpc>
              <a:buNone/>
            </a:pPr>
            <a:r>
              <a:rPr lang="en-US" sz="2000" dirty="0" smtClean="0"/>
              <a:t>       0   g</a:t>
            </a:r>
            <a:r>
              <a:rPr lang="en-US" sz="2000" baseline="-25000" dirty="0" smtClean="0"/>
              <a:t>0</a:t>
            </a:r>
            <a:r>
              <a:rPr lang="en-US" sz="2000" dirty="0" smtClean="0"/>
              <a:t>   g</a:t>
            </a:r>
            <a:r>
              <a:rPr lang="en-US" sz="2000" baseline="-25000" dirty="0" smtClean="0"/>
              <a:t>1</a:t>
            </a:r>
            <a:r>
              <a:rPr lang="en-US" sz="2000" dirty="0" smtClean="0"/>
              <a:t>   g</a:t>
            </a:r>
            <a:r>
              <a:rPr lang="en-US" sz="2000" baseline="-25000" dirty="0" smtClean="0"/>
              <a:t>2 </a:t>
            </a:r>
            <a:r>
              <a:rPr lang="en-US" sz="2000" dirty="0" smtClean="0"/>
              <a:t>  …      …    …   …   </a:t>
            </a:r>
            <a:r>
              <a:rPr lang="en-US" sz="2000" dirty="0" err="1" smtClean="0"/>
              <a:t>g</a:t>
            </a:r>
            <a:r>
              <a:rPr lang="en-US" sz="2000" baseline="-25000" dirty="0" err="1" smtClean="0"/>
              <a:t>k</a:t>
            </a:r>
            <a:r>
              <a:rPr lang="en-US" sz="2000" dirty="0" smtClean="0"/>
              <a:t>    0    0   0   </a:t>
            </a:r>
          </a:p>
          <a:p>
            <a:pPr lvl="1">
              <a:lnSpc>
                <a:spcPct val="90000"/>
              </a:lnSpc>
              <a:buNone/>
            </a:pPr>
            <a:r>
              <a:rPr lang="en-US" sz="2000" dirty="0" smtClean="0"/>
              <a:t>       0   0   g</a:t>
            </a:r>
            <a:r>
              <a:rPr lang="en-US" sz="2000" baseline="-25000" dirty="0" smtClean="0"/>
              <a:t>0</a:t>
            </a:r>
            <a:r>
              <a:rPr lang="en-US" sz="2000" dirty="0" smtClean="0"/>
              <a:t>   g</a:t>
            </a:r>
            <a:r>
              <a:rPr lang="en-US" sz="2000" baseline="-25000" dirty="0" smtClean="0"/>
              <a:t>1</a:t>
            </a:r>
            <a:r>
              <a:rPr lang="en-US" sz="2000" dirty="0" smtClean="0"/>
              <a:t>   g</a:t>
            </a:r>
            <a:r>
              <a:rPr lang="en-US" sz="2000" baseline="-25000" dirty="0" smtClean="0"/>
              <a:t>2</a:t>
            </a:r>
            <a:r>
              <a:rPr lang="en-US" sz="2000" dirty="0" smtClean="0"/>
              <a:t>   …      …    …   …   </a:t>
            </a:r>
            <a:r>
              <a:rPr lang="en-US" sz="2000" dirty="0" err="1" smtClean="0"/>
              <a:t>g</a:t>
            </a:r>
            <a:r>
              <a:rPr lang="en-US" sz="2000" baseline="-25000" dirty="0" err="1" smtClean="0"/>
              <a:t>k</a:t>
            </a:r>
            <a:r>
              <a:rPr lang="en-US" sz="2000" dirty="0" smtClean="0"/>
              <a:t>    0    0 </a:t>
            </a:r>
          </a:p>
          <a:p>
            <a:pPr lvl="1">
              <a:lnSpc>
                <a:spcPct val="90000"/>
              </a:lnSpc>
              <a:buNone/>
            </a:pPr>
            <a:r>
              <a:rPr lang="en-US" sz="2000" dirty="0" smtClean="0"/>
              <a:t>                  …        …             …           …</a:t>
            </a:r>
          </a:p>
          <a:p>
            <a:pPr lvl="1">
              <a:lnSpc>
                <a:spcPct val="90000"/>
              </a:lnSpc>
              <a:buNone/>
            </a:pPr>
            <a:r>
              <a:rPr lang="en-US" sz="2000" dirty="0" smtClean="0"/>
              <a:t>       0   …  0    0     g</a:t>
            </a:r>
            <a:r>
              <a:rPr lang="en-US" sz="2000" baseline="-25000" dirty="0" smtClean="0"/>
              <a:t>0</a:t>
            </a:r>
            <a:r>
              <a:rPr lang="en-US" sz="2000" dirty="0" smtClean="0"/>
              <a:t>   g</a:t>
            </a:r>
            <a:r>
              <a:rPr lang="en-US" sz="2000" baseline="-25000" dirty="0" smtClean="0"/>
              <a:t>1</a:t>
            </a:r>
            <a:r>
              <a:rPr lang="en-US" sz="2000" dirty="0" smtClean="0"/>
              <a:t>   g</a:t>
            </a:r>
            <a:r>
              <a:rPr lang="en-US" sz="2000" baseline="-25000" dirty="0" smtClean="0"/>
              <a:t>2</a:t>
            </a:r>
            <a:r>
              <a:rPr lang="en-US" sz="2000" dirty="0" smtClean="0"/>
              <a:t>   …      …    …   …   </a:t>
            </a:r>
            <a:r>
              <a:rPr lang="en-US" sz="2000" dirty="0" err="1" smtClean="0"/>
              <a:t>g</a:t>
            </a:r>
            <a:r>
              <a:rPr lang="en-US" sz="2000" baseline="-25000" dirty="0" err="1" smtClean="0"/>
              <a:t>k</a:t>
            </a:r>
            <a:r>
              <a:rPr lang="en-US" sz="2000" dirty="0" smtClean="0"/>
              <a:t> </a:t>
            </a:r>
          </a:p>
          <a:p>
            <a:pPr lvl="1">
              <a:lnSpc>
                <a:spcPct val="90000"/>
              </a:lnSpc>
              <a:buNone/>
            </a:pPr>
            <a:endParaRPr lang="en-US" sz="2000" dirty="0" smtClean="0"/>
          </a:p>
          <a:p>
            <a:pPr lvl="1">
              <a:lnSpc>
                <a:spcPct val="90000"/>
              </a:lnSpc>
              <a:buNone/>
            </a:pPr>
            <a:r>
              <a:rPr lang="en-US" sz="2000" dirty="0" smtClean="0"/>
              <a:t>H= h</a:t>
            </a:r>
            <a:r>
              <a:rPr lang="en-US" sz="2000" baseline="-25000" dirty="0" smtClean="0"/>
              <a:t>l</a:t>
            </a:r>
            <a:r>
              <a:rPr lang="en-US" sz="2000" dirty="0" smtClean="0"/>
              <a:t>   </a:t>
            </a:r>
            <a:r>
              <a:rPr lang="en-US" sz="2000" dirty="0" err="1" smtClean="0"/>
              <a:t>h</a:t>
            </a:r>
            <a:r>
              <a:rPr lang="en-US" sz="2000" baseline="-25000" dirty="0" err="1" smtClean="0"/>
              <a:t>l</a:t>
            </a:r>
            <a:r>
              <a:rPr lang="en-US" sz="2000" baseline="-25000" dirty="0" smtClean="0"/>
              <a:t>-1</a:t>
            </a:r>
            <a:r>
              <a:rPr lang="en-US" sz="2000" dirty="0" smtClean="0"/>
              <a:t>   h</a:t>
            </a:r>
            <a:r>
              <a:rPr lang="en-US" sz="2000" baseline="-25000" dirty="0" smtClean="0"/>
              <a:t>l-2</a:t>
            </a:r>
            <a:r>
              <a:rPr lang="en-US" sz="2000" dirty="0" smtClean="0"/>
              <a:t>   …      …    …   …   h</a:t>
            </a:r>
            <a:r>
              <a:rPr lang="en-US" sz="2000" baseline="-25000" dirty="0" smtClean="0"/>
              <a:t>0</a:t>
            </a:r>
            <a:r>
              <a:rPr lang="en-US" sz="2000" dirty="0" smtClean="0"/>
              <a:t>    0    0   0    0</a:t>
            </a:r>
          </a:p>
          <a:p>
            <a:pPr lvl="1">
              <a:lnSpc>
                <a:spcPct val="90000"/>
              </a:lnSpc>
              <a:buNone/>
            </a:pPr>
            <a:r>
              <a:rPr lang="en-US" sz="2000" dirty="0" smtClean="0"/>
              <a:t>      0    h</a:t>
            </a:r>
            <a:r>
              <a:rPr lang="en-US" sz="2000" baseline="-25000" dirty="0" smtClean="0"/>
              <a:t>l</a:t>
            </a:r>
            <a:r>
              <a:rPr lang="en-US" sz="2000" dirty="0" smtClean="0"/>
              <a:t>   </a:t>
            </a:r>
            <a:r>
              <a:rPr lang="en-US" sz="2000" dirty="0" err="1" smtClean="0"/>
              <a:t>h</a:t>
            </a:r>
            <a:r>
              <a:rPr lang="en-US" sz="2000" baseline="-25000" dirty="0" err="1" smtClean="0"/>
              <a:t>l</a:t>
            </a:r>
            <a:r>
              <a:rPr lang="en-US" sz="2000" baseline="-25000" dirty="0" smtClean="0"/>
              <a:t>-1</a:t>
            </a:r>
            <a:r>
              <a:rPr lang="en-US" sz="2000" dirty="0" smtClean="0"/>
              <a:t>   h</a:t>
            </a:r>
            <a:r>
              <a:rPr lang="en-US" sz="2000" baseline="-25000" dirty="0" smtClean="0"/>
              <a:t>l-2</a:t>
            </a:r>
            <a:r>
              <a:rPr lang="en-US" sz="2000" dirty="0" smtClean="0"/>
              <a:t>   …      …    …   …   h</a:t>
            </a:r>
            <a:r>
              <a:rPr lang="en-US" sz="2000" baseline="-25000" dirty="0" smtClean="0"/>
              <a:t>0</a:t>
            </a:r>
            <a:r>
              <a:rPr lang="en-US" sz="2000" dirty="0" smtClean="0"/>
              <a:t>    0    0   0</a:t>
            </a:r>
          </a:p>
          <a:p>
            <a:pPr lvl="1">
              <a:lnSpc>
                <a:spcPct val="90000"/>
              </a:lnSpc>
              <a:buNone/>
            </a:pPr>
            <a:r>
              <a:rPr lang="en-US" sz="2000" dirty="0" smtClean="0"/>
              <a:t>           …   …                              …               …</a:t>
            </a:r>
          </a:p>
          <a:p>
            <a:pPr lvl="1">
              <a:lnSpc>
                <a:spcPct val="90000"/>
              </a:lnSpc>
              <a:buNone/>
            </a:pPr>
            <a:r>
              <a:rPr lang="en-US" sz="2000" dirty="0" smtClean="0"/>
              <a:t>      0    0   0    0    h</a:t>
            </a:r>
            <a:r>
              <a:rPr lang="en-US" sz="2000" baseline="-25000" dirty="0" smtClean="0"/>
              <a:t>l</a:t>
            </a:r>
            <a:r>
              <a:rPr lang="en-US" sz="2000" dirty="0" smtClean="0"/>
              <a:t>   </a:t>
            </a:r>
            <a:r>
              <a:rPr lang="en-US" sz="2000" dirty="0" err="1" smtClean="0"/>
              <a:t>h</a:t>
            </a:r>
            <a:r>
              <a:rPr lang="en-US" sz="2000" baseline="-25000" dirty="0" err="1" smtClean="0"/>
              <a:t>l</a:t>
            </a:r>
            <a:r>
              <a:rPr lang="en-US" sz="2000" baseline="-25000" dirty="0" smtClean="0"/>
              <a:t>-1</a:t>
            </a:r>
            <a:r>
              <a:rPr lang="en-US" sz="2000" dirty="0" smtClean="0"/>
              <a:t>   h</a:t>
            </a:r>
            <a:r>
              <a:rPr lang="en-US" sz="2000" baseline="-25000" dirty="0" smtClean="0"/>
              <a:t>l-2</a:t>
            </a:r>
            <a:r>
              <a:rPr lang="en-US" sz="2000" dirty="0" smtClean="0"/>
              <a:t>   …      …    …   …   h</a:t>
            </a:r>
            <a:r>
              <a:rPr lang="en-US" sz="2000" baseline="-25000" dirty="0" smtClean="0"/>
              <a:t>0</a:t>
            </a: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41</a:t>
            </a:fld>
            <a:endParaRPr lang="en-US" smtClean="0"/>
          </a:p>
        </p:txBody>
      </p:sp>
      <p:sp>
        <p:nvSpPr>
          <p:cNvPr id="82948" name="Rectangle 2"/>
          <p:cNvSpPr>
            <a:spLocks noGrp="1" noChangeArrowheads="1"/>
          </p:cNvSpPr>
          <p:nvPr>
            <p:ph type="title"/>
          </p:nvPr>
        </p:nvSpPr>
        <p:spPr>
          <a:xfrm>
            <a:off x="685800" y="76200"/>
            <a:ext cx="7772400" cy="762000"/>
          </a:xfrm>
        </p:spPr>
        <p:txBody>
          <a:bodyPr/>
          <a:lstStyle/>
          <a:p>
            <a:r>
              <a:rPr lang="en-US" sz="3600" dirty="0" smtClean="0"/>
              <a:t>Cyclic code example</a:t>
            </a:r>
          </a:p>
        </p:txBody>
      </p:sp>
      <p:sp>
        <p:nvSpPr>
          <p:cNvPr id="82949" name="Rectangle 3"/>
          <p:cNvSpPr>
            <a:spLocks noGrp="1" noChangeArrowheads="1"/>
          </p:cNvSpPr>
          <p:nvPr>
            <p:ph type="body" idx="1"/>
          </p:nvPr>
        </p:nvSpPr>
        <p:spPr>
          <a:xfrm>
            <a:off x="304800" y="1905000"/>
            <a:ext cx="8534400" cy="4267200"/>
          </a:xfrm>
        </p:spPr>
        <p:txBody>
          <a:bodyPr/>
          <a:lstStyle/>
          <a:p>
            <a:pPr>
              <a:lnSpc>
                <a:spcPct val="90000"/>
              </a:lnSpc>
            </a:pPr>
            <a:r>
              <a:rPr lang="en-US" sz="2400" dirty="0" smtClean="0"/>
              <a:t>g(x)= 1+x</a:t>
            </a:r>
            <a:r>
              <a:rPr lang="en-US" sz="2400" baseline="30000" dirty="0" smtClean="0"/>
              <a:t>2</a:t>
            </a:r>
            <a:r>
              <a:rPr lang="en-US" sz="2400" dirty="0" smtClean="0"/>
              <a:t>+x</a:t>
            </a:r>
            <a:r>
              <a:rPr lang="en-US" sz="2400" baseline="30000" dirty="0" smtClean="0"/>
              <a:t>3</a:t>
            </a:r>
            <a:r>
              <a:rPr lang="en-US" sz="2400" dirty="0" smtClean="0"/>
              <a:t>, h(x)= 1+x</a:t>
            </a:r>
            <a:r>
              <a:rPr lang="en-US" sz="2400" baseline="30000" dirty="0" smtClean="0"/>
              <a:t>2</a:t>
            </a:r>
            <a:r>
              <a:rPr lang="en-US" sz="2400" dirty="0" smtClean="0"/>
              <a:t>+x</a:t>
            </a:r>
            <a:r>
              <a:rPr lang="en-US" sz="2400" baseline="30000" dirty="0" smtClean="0"/>
              <a:t>3</a:t>
            </a:r>
            <a:r>
              <a:rPr lang="en-US" sz="2400" dirty="0" smtClean="0"/>
              <a:t>+x</a:t>
            </a:r>
            <a:r>
              <a:rPr lang="en-US" sz="2400" baseline="30000" dirty="0" smtClean="0"/>
              <a:t>4</a:t>
            </a:r>
            <a:r>
              <a:rPr lang="en-US" sz="2400" dirty="0" smtClean="0"/>
              <a:t>, g(x)h(x)= x</a:t>
            </a:r>
            <a:r>
              <a:rPr lang="en-US" sz="2400" baseline="30000" dirty="0" smtClean="0"/>
              <a:t>n</a:t>
            </a:r>
            <a:r>
              <a:rPr lang="en-US" sz="2400" dirty="0" smtClean="0"/>
              <a:t>-1, n=7.</a:t>
            </a:r>
          </a:p>
          <a:p>
            <a:pPr>
              <a:lnSpc>
                <a:spcPct val="90000"/>
              </a:lnSpc>
            </a:pPr>
            <a:r>
              <a:rPr lang="en-US" sz="2400" dirty="0" smtClean="0"/>
              <a:t>Message 1010 corresponds to m(x)= 1+x</a:t>
            </a:r>
            <a:r>
              <a:rPr lang="en-US" sz="2400" baseline="30000" dirty="0" smtClean="0"/>
              <a:t>2</a:t>
            </a:r>
            <a:r>
              <a:rPr lang="en-US" sz="2400" dirty="0" smtClean="0"/>
              <a:t>.</a:t>
            </a:r>
          </a:p>
          <a:p>
            <a:pPr>
              <a:lnSpc>
                <a:spcPct val="90000"/>
              </a:lnSpc>
            </a:pPr>
            <a:r>
              <a:rPr lang="en-US" sz="2400" dirty="0" smtClean="0"/>
              <a:t>g(x)m(x)=c(x)= 1+x</a:t>
            </a:r>
            <a:r>
              <a:rPr lang="en-US" sz="2400" baseline="30000" dirty="0" smtClean="0"/>
              <a:t>3</a:t>
            </a:r>
            <a:r>
              <a:rPr lang="en-US" sz="2400" dirty="0" smtClean="0"/>
              <a:t>+x</a:t>
            </a:r>
            <a:r>
              <a:rPr lang="en-US" sz="2400" baseline="30000" dirty="0" smtClean="0"/>
              <a:t>4</a:t>
            </a:r>
            <a:r>
              <a:rPr lang="en-US" sz="2400" dirty="0" smtClean="0"/>
              <a:t>+x</a:t>
            </a:r>
            <a:r>
              <a:rPr lang="en-US" sz="2400" baseline="30000" dirty="0" smtClean="0"/>
              <a:t>5</a:t>
            </a:r>
            <a:r>
              <a:rPr lang="en-US" sz="2400" dirty="0" smtClean="0"/>
              <a:t>, which corresponds to the codeword 1001110.</a:t>
            </a:r>
          </a:p>
          <a:p>
            <a:pPr>
              <a:lnSpc>
                <a:spcPct val="90000"/>
              </a:lnSpc>
            </a:pPr>
            <a:r>
              <a:rPr lang="en-US" sz="2400" dirty="0" smtClean="0"/>
              <a:t>G, H are</a:t>
            </a:r>
          </a:p>
          <a:p>
            <a:pPr>
              <a:lnSpc>
                <a:spcPct val="90000"/>
              </a:lnSpc>
            </a:pPr>
            <a:r>
              <a:rPr lang="en-US" sz="2400" dirty="0" err="1" smtClean="0"/>
              <a:t>Codewords</a:t>
            </a:r>
            <a:r>
              <a:rPr lang="en-US" sz="2400" dirty="0" smtClean="0"/>
              <a:t> are</a:t>
            </a:r>
          </a:p>
          <a:p>
            <a:pPr lvl="1">
              <a:lnSpc>
                <a:spcPct val="90000"/>
              </a:lnSpc>
            </a:pPr>
            <a:r>
              <a:rPr lang="en-US" sz="1800" dirty="0" smtClean="0"/>
              <a:t>1011000 0101100 0010110 0001011 1110100 0111010 0011101 1001110</a:t>
            </a:r>
          </a:p>
          <a:p>
            <a:pPr lvl="1">
              <a:lnSpc>
                <a:spcPct val="90000"/>
              </a:lnSpc>
            </a:pPr>
            <a:r>
              <a:rPr lang="en-US" sz="1800" dirty="0" smtClean="0"/>
              <a:t>0100111 1100010 0110001 1101001 1010011 1000101 1101001 1111111</a:t>
            </a:r>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42</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BCH Codes</a:t>
            </a:r>
          </a:p>
        </p:txBody>
      </p:sp>
      <p:sp>
        <p:nvSpPr>
          <p:cNvPr id="82949" name="Rectangle 3"/>
          <p:cNvSpPr>
            <a:spLocks noGrp="1" noChangeArrowheads="1"/>
          </p:cNvSpPr>
          <p:nvPr>
            <p:ph type="body" idx="1"/>
          </p:nvPr>
        </p:nvSpPr>
        <p:spPr>
          <a:xfrm>
            <a:off x="381000" y="1219200"/>
            <a:ext cx="8305800" cy="4800600"/>
          </a:xfrm>
        </p:spPr>
        <p:txBody>
          <a:bodyPr/>
          <a:lstStyle/>
          <a:p>
            <a:pPr>
              <a:lnSpc>
                <a:spcPct val="90000"/>
              </a:lnSpc>
            </a:pPr>
            <a:r>
              <a:rPr lang="en-US" sz="2000" dirty="0" smtClean="0"/>
              <a:t>Cyclic codes; so generator, g(x) satisfies </a:t>
            </a:r>
            <a:r>
              <a:rPr lang="en-US" sz="2000" dirty="0" err="1" smtClean="0"/>
              <a:t>g(x)|x</a:t>
            </a:r>
            <a:r>
              <a:rPr lang="en-US" sz="2000" baseline="30000" dirty="0" err="1" smtClean="0"/>
              <a:t>n</a:t>
            </a:r>
            <a:r>
              <a:rPr lang="en-US" sz="2000" dirty="0" smtClean="0"/>
              <a:t>–1.</a:t>
            </a:r>
          </a:p>
          <a:p>
            <a:pPr>
              <a:lnSpc>
                <a:spcPct val="90000"/>
              </a:lnSpc>
            </a:pPr>
            <a:r>
              <a:rPr lang="en-US" sz="2000" dirty="0" smtClean="0"/>
              <a:t>Theorem: Let C be a cyclic [n, k, d] code over </a:t>
            </a:r>
            <a:r>
              <a:rPr lang="en-US" sz="2000" dirty="0" err="1" smtClean="0"/>
              <a:t>F</a:t>
            </a:r>
            <a:r>
              <a:rPr lang="en-US" sz="2000" baseline="-25000" dirty="0" err="1" smtClean="0"/>
              <a:t>q</a:t>
            </a:r>
            <a:r>
              <a:rPr lang="en-US" sz="2000" dirty="0" smtClean="0"/>
              <a:t>, q=p</a:t>
            </a:r>
            <a:r>
              <a:rPr lang="en-US" sz="2000" baseline="30000" dirty="0" smtClean="0"/>
              <a:t>m</a:t>
            </a:r>
            <a:r>
              <a:rPr lang="en-US" sz="2000" dirty="0" smtClean="0"/>
              <a:t>.  Assume p does not divide n and g(x) is the generator.  Let </a:t>
            </a:r>
            <a:r>
              <a:rPr lang="en-US" sz="2000" dirty="0" smtClean="0">
                <a:latin typeface="Math1" pitchFamily="2" charset="2"/>
              </a:rPr>
              <a:t>a</a:t>
            </a:r>
            <a:r>
              <a:rPr lang="en-US" sz="2000" dirty="0" smtClean="0"/>
              <a:t> be a primitive root of x</a:t>
            </a:r>
            <a:r>
              <a:rPr lang="en-US" sz="2000" baseline="30000" dirty="0" smtClean="0"/>
              <a:t>n</a:t>
            </a:r>
            <a:r>
              <a:rPr lang="en-US" sz="2000" dirty="0" smtClean="0"/>
              <a:t>-1 and suppose that for some l, </a:t>
            </a:r>
            <a:r>
              <a:rPr lang="en-US" sz="2000" dirty="0" smtClean="0">
                <a:latin typeface="Math1" pitchFamily="2" charset="2"/>
              </a:rPr>
              <a:t>d</a:t>
            </a:r>
            <a:r>
              <a:rPr lang="en-US" sz="2000" dirty="0" smtClean="0"/>
              <a:t>, we have g(</a:t>
            </a:r>
            <a:r>
              <a:rPr lang="en-US" sz="2000" dirty="0" smtClean="0">
                <a:latin typeface="Math1" pitchFamily="2" charset="2"/>
              </a:rPr>
              <a:t>a</a:t>
            </a:r>
            <a:r>
              <a:rPr lang="en-US" sz="2000" baseline="30000" dirty="0" smtClean="0"/>
              <a:t>l</a:t>
            </a:r>
            <a:r>
              <a:rPr lang="en-US" sz="2000" dirty="0" smtClean="0"/>
              <a:t>)= g(</a:t>
            </a:r>
            <a:r>
              <a:rPr lang="en-US" sz="2000" dirty="0" smtClean="0">
                <a:latin typeface="Math1" pitchFamily="2" charset="2"/>
              </a:rPr>
              <a:t>a</a:t>
            </a:r>
            <a:r>
              <a:rPr lang="en-US" sz="2000" baseline="30000" dirty="0" smtClean="0"/>
              <a:t>l+1</a:t>
            </a:r>
            <a:r>
              <a:rPr lang="en-US" sz="2000" dirty="0" smtClean="0"/>
              <a:t>)= … = g(</a:t>
            </a:r>
            <a:r>
              <a:rPr lang="en-US" sz="2000" dirty="0" err="1" smtClean="0">
                <a:latin typeface="Math1" pitchFamily="2" charset="2"/>
              </a:rPr>
              <a:t>a</a:t>
            </a:r>
            <a:r>
              <a:rPr lang="en-US" sz="2000" baseline="30000" dirty="0" err="1" smtClean="0"/>
              <a:t>l+</a:t>
            </a:r>
            <a:r>
              <a:rPr lang="en-US" sz="2000" baseline="30000" dirty="0" err="1" smtClean="0">
                <a:latin typeface="Math1" pitchFamily="2" charset="2"/>
              </a:rPr>
              <a:t>d</a:t>
            </a:r>
            <a:r>
              <a:rPr lang="en-US" sz="2000" dirty="0" smtClean="0"/>
              <a:t>)=0, then d</a:t>
            </a:r>
            <a:r>
              <a:rPr lang="en-US" sz="2000" dirty="0" smtClean="0">
                <a:latin typeface="Math1Mono"/>
              </a:rPr>
              <a:t>³</a:t>
            </a:r>
            <a:r>
              <a:rPr lang="en-US" sz="2000" dirty="0" smtClean="0">
                <a:latin typeface="Math1" pitchFamily="2" charset="2"/>
              </a:rPr>
              <a:t>d</a:t>
            </a:r>
            <a:r>
              <a:rPr lang="en-US" sz="2000" dirty="0" smtClean="0"/>
              <a:t>+2.</a:t>
            </a:r>
          </a:p>
          <a:p>
            <a:pPr>
              <a:lnSpc>
                <a:spcPct val="90000"/>
              </a:lnSpc>
            </a:pPr>
            <a:r>
              <a:rPr lang="en-US" sz="2000" dirty="0" smtClean="0"/>
              <a:t>Constructing a BCH code:</a:t>
            </a:r>
          </a:p>
          <a:p>
            <a:pPr marL="857250" lvl="1" indent="-457200">
              <a:lnSpc>
                <a:spcPct val="90000"/>
              </a:lnSpc>
              <a:buFont typeface="+mj-lt"/>
              <a:buAutoNum type="arabicPeriod"/>
            </a:pPr>
            <a:r>
              <a:rPr lang="en-US" sz="2000" dirty="0" smtClean="0"/>
              <a:t>Factor x</a:t>
            </a:r>
            <a:r>
              <a:rPr lang="en-US" sz="2000" baseline="30000" dirty="0" smtClean="0"/>
              <a:t>n</a:t>
            </a:r>
            <a:r>
              <a:rPr lang="en-US" sz="2000" dirty="0" smtClean="0"/>
              <a:t>-1= f</a:t>
            </a:r>
            <a:r>
              <a:rPr lang="en-US" sz="2000" baseline="-25000" dirty="0" smtClean="0"/>
              <a:t>1</a:t>
            </a:r>
            <a:r>
              <a:rPr lang="en-US" sz="2000" dirty="0" smtClean="0"/>
              <a:t>(x) f</a:t>
            </a:r>
            <a:r>
              <a:rPr lang="en-US" sz="2000" baseline="-25000" dirty="0" smtClean="0"/>
              <a:t>2</a:t>
            </a:r>
            <a:r>
              <a:rPr lang="en-US" sz="2000" dirty="0" smtClean="0"/>
              <a:t>(x)…</a:t>
            </a:r>
            <a:r>
              <a:rPr lang="en-US" sz="2000" dirty="0" err="1" smtClean="0"/>
              <a:t>f</a:t>
            </a:r>
            <a:r>
              <a:rPr lang="en-US" sz="2000" baseline="-25000" dirty="0" err="1" smtClean="0"/>
              <a:t>r</a:t>
            </a:r>
            <a:r>
              <a:rPr lang="en-US" sz="2000" dirty="0" smtClean="0"/>
              <a:t>(x), each </a:t>
            </a:r>
            <a:r>
              <a:rPr lang="en-US" sz="2000" dirty="0" err="1" smtClean="0"/>
              <a:t>f</a:t>
            </a:r>
            <a:r>
              <a:rPr lang="en-US" sz="2000" baseline="-25000" dirty="0" err="1" smtClean="0"/>
              <a:t>i</a:t>
            </a:r>
            <a:r>
              <a:rPr lang="en-US" sz="2000" dirty="0" smtClean="0"/>
              <a:t>(x), irreducible.</a:t>
            </a:r>
          </a:p>
          <a:p>
            <a:pPr marL="857250" lvl="1" indent="-457200">
              <a:lnSpc>
                <a:spcPct val="90000"/>
              </a:lnSpc>
              <a:buFont typeface="+mj-lt"/>
              <a:buAutoNum type="arabicPeriod"/>
            </a:pPr>
            <a:r>
              <a:rPr lang="en-US" sz="2000" dirty="0" smtClean="0"/>
              <a:t>Pick </a:t>
            </a:r>
            <a:r>
              <a:rPr lang="en-US" sz="2000" dirty="0" smtClean="0">
                <a:latin typeface="Math1" pitchFamily="2" charset="2"/>
              </a:rPr>
              <a:t>a</a:t>
            </a:r>
            <a:r>
              <a:rPr lang="en-US" sz="2000" dirty="0" smtClean="0"/>
              <a:t>, a primitive root of 1. </a:t>
            </a:r>
          </a:p>
          <a:p>
            <a:pPr marL="857250" lvl="1" indent="-457200">
              <a:lnSpc>
                <a:spcPct val="90000"/>
              </a:lnSpc>
              <a:buFont typeface="+mj-lt"/>
              <a:buAutoNum type="arabicPeriod"/>
            </a:pPr>
            <a:r>
              <a:rPr lang="en-US" sz="2000" dirty="0" smtClean="0"/>
              <a:t>x</a:t>
            </a:r>
            <a:r>
              <a:rPr lang="en-US" sz="2000" baseline="30000" dirty="0" smtClean="0"/>
              <a:t>n</a:t>
            </a:r>
            <a:r>
              <a:rPr lang="en-US" sz="2000" dirty="0" smtClean="0"/>
              <a:t>-1= (x-</a:t>
            </a:r>
            <a:r>
              <a:rPr lang="en-US" sz="2000" dirty="0" smtClean="0">
                <a:latin typeface="Math1" pitchFamily="2" charset="2"/>
              </a:rPr>
              <a:t> a</a:t>
            </a:r>
            <a:r>
              <a:rPr lang="en-US" sz="2000" dirty="0" smtClean="0"/>
              <a:t>)(x-</a:t>
            </a:r>
            <a:r>
              <a:rPr lang="en-US" sz="2000" dirty="0" smtClean="0">
                <a:latin typeface="Math1" pitchFamily="2" charset="2"/>
              </a:rPr>
              <a:t> a</a:t>
            </a:r>
            <a:r>
              <a:rPr lang="en-US" sz="2000" baseline="30000" dirty="0" smtClean="0"/>
              <a:t>2</a:t>
            </a:r>
            <a:r>
              <a:rPr lang="en-US" sz="2000" dirty="0" smtClean="0"/>
              <a:t>)…(x-</a:t>
            </a:r>
            <a:r>
              <a:rPr lang="en-US" sz="2000" dirty="0" smtClean="0">
                <a:latin typeface="Math1" pitchFamily="2" charset="2"/>
              </a:rPr>
              <a:t> a</a:t>
            </a:r>
            <a:r>
              <a:rPr lang="en-US" sz="2000" baseline="30000" dirty="0" smtClean="0"/>
              <a:t>n-1</a:t>
            </a:r>
            <a:r>
              <a:rPr lang="en-US" sz="2000" dirty="0" smtClean="0"/>
              <a:t>) and f</a:t>
            </a:r>
            <a:r>
              <a:rPr lang="en-US" sz="2000" baseline="-25000" dirty="0" smtClean="0"/>
              <a:t>i</a:t>
            </a:r>
            <a:r>
              <a:rPr lang="en-US" sz="2000" dirty="0" smtClean="0"/>
              <a:t>(x)= </a:t>
            </a:r>
            <a:r>
              <a:rPr lang="en-US" sz="2400" dirty="0" smtClean="0">
                <a:latin typeface="Math1" pitchFamily="2" charset="2"/>
              </a:rPr>
              <a:t>∏</a:t>
            </a:r>
            <a:r>
              <a:rPr lang="en-US" sz="2000" baseline="-25000" dirty="0" smtClean="0"/>
              <a:t>t</a:t>
            </a:r>
            <a:r>
              <a:rPr lang="en-US" sz="2000" dirty="0" smtClean="0"/>
              <a:t>(x-</a:t>
            </a:r>
            <a:r>
              <a:rPr lang="en-US" sz="2000" dirty="0" err="1" smtClean="0">
                <a:latin typeface="Math1" pitchFamily="2" charset="2"/>
              </a:rPr>
              <a:t>a</a:t>
            </a:r>
            <a:r>
              <a:rPr lang="en-US" sz="2000" baseline="30000" dirty="0" err="1" smtClean="0"/>
              <a:t>j</a:t>
            </a:r>
            <a:r>
              <a:rPr lang="en-US" sz="2000" baseline="30000" dirty="0" smtClean="0"/>
              <a:t>(t</a:t>
            </a:r>
            <a:r>
              <a:rPr lang="en-US" sz="2000" baseline="30000" dirty="0" smtClean="0"/>
              <a:t>)</a:t>
            </a:r>
            <a:r>
              <a:rPr lang="en-US" sz="2000" dirty="0" smtClean="0"/>
              <a:t>).</a:t>
            </a:r>
          </a:p>
          <a:p>
            <a:pPr marL="857250" lvl="1" indent="-457200">
              <a:lnSpc>
                <a:spcPct val="90000"/>
              </a:lnSpc>
              <a:buFont typeface="+mj-lt"/>
              <a:buAutoNum type="arabicPeriod"/>
            </a:pPr>
            <a:r>
              <a:rPr lang="en-US" sz="2000" dirty="0" err="1" smtClean="0"/>
              <a:t>q</a:t>
            </a:r>
            <a:r>
              <a:rPr lang="en-US" sz="2000" baseline="-25000" dirty="0" err="1" smtClean="0"/>
              <a:t>j</a:t>
            </a:r>
            <a:r>
              <a:rPr lang="en-US" sz="2000" dirty="0" err="1" smtClean="0"/>
              <a:t>(x</a:t>
            </a:r>
            <a:r>
              <a:rPr lang="en-US" sz="2000" dirty="0" smtClean="0"/>
              <a:t>)= </a:t>
            </a:r>
            <a:r>
              <a:rPr lang="en-US" sz="2000" dirty="0" err="1" smtClean="0"/>
              <a:t>f</a:t>
            </a:r>
            <a:r>
              <a:rPr lang="en-US" sz="2000" baseline="-25000" dirty="0" err="1" smtClean="0"/>
              <a:t>i</a:t>
            </a:r>
            <a:r>
              <a:rPr lang="en-US" sz="2000" dirty="0" err="1" smtClean="0"/>
              <a:t>(x</a:t>
            </a:r>
            <a:r>
              <a:rPr lang="en-US" sz="2000" dirty="0" smtClean="0"/>
              <a:t>), where </a:t>
            </a:r>
            <a:r>
              <a:rPr lang="en-US" sz="2000" dirty="0" err="1" smtClean="0"/>
              <a:t>f</a:t>
            </a:r>
            <a:r>
              <a:rPr lang="en-US" sz="2000" baseline="-25000" dirty="0" err="1" smtClean="0"/>
              <a:t>i</a:t>
            </a:r>
            <a:r>
              <a:rPr lang="en-US" sz="2000" dirty="0" err="1" smtClean="0"/>
              <a:t>(</a:t>
            </a:r>
            <a:r>
              <a:rPr lang="en-US" sz="2000" dirty="0" err="1" smtClean="0">
                <a:latin typeface="Math1" pitchFamily="2" charset="2"/>
              </a:rPr>
              <a:t>a</a:t>
            </a:r>
            <a:r>
              <a:rPr lang="en-US" sz="2000" dirty="0" smtClean="0"/>
              <a:t>)= 0. </a:t>
            </a:r>
            <a:r>
              <a:rPr lang="en-US" sz="2000" dirty="0" err="1" smtClean="0"/>
              <a:t>q</a:t>
            </a:r>
            <a:r>
              <a:rPr lang="en-US" sz="2000" baseline="-25000" dirty="0" err="1" smtClean="0"/>
              <a:t>j</a:t>
            </a:r>
            <a:r>
              <a:rPr lang="en-US" sz="2000" dirty="0" smtClean="0"/>
              <a:t>(x) are not necessarily distinct.</a:t>
            </a:r>
          </a:p>
          <a:p>
            <a:pPr marL="857250" lvl="1" indent="-457200">
              <a:lnSpc>
                <a:spcPct val="90000"/>
              </a:lnSpc>
              <a:buFont typeface="+mj-lt"/>
              <a:buAutoNum type="arabicPeriod"/>
            </a:pPr>
            <a:r>
              <a:rPr lang="en-US" sz="2000" dirty="0" smtClean="0"/>
              <a:t>BCH code at designed distance d has generator g(x)=LCM[q</a:t>
            </a:r>
            <a:r>
              <a:rPr lang="en-US" sz="2000" baseline="-25000" dirty="0" smtClean="0"/>
              <a:t>k+1</a:t>
            </a:r>
            <a:r>
              <a:rPr lang="en-US" sz="2000" dirty="0" smtClean="0"/>
              <a:t>(x),…, q</a:t>
            </a:r>
            <a:r>
              <a:rPr lang="en-US" sz="2000" baseline="-25000" dirty="0" smtClean="0"/>
              <a:t>k+d-1</a:t>
            </a:r>
            <a:r>
              <a:rPr lang="en-US" sz="2000" dirty="0" smtClean="0"/>
              <a:t>(x)].</a:t>
            </a:r>
          </a:p>
          <a:p>
            <a:pPr marL="457200" indent="-457200">
              <a:lnSpc>
                <a:spcPct val="90000"/>
              </a:lnSpc>
            </a:pPr>
            <a:r>
              <a:rPr lang="en-US" sz="2000" dirty="0" smtClean="0"/>
              <a:t>Theorem:  A BCH code of designed distance d has minimum weight </a:t>
            </a:r>
            <a:r>
              <a:rPr lang="en-US" sz="2000" dirty="0" smtClean="0">
                <a:latin typeface="Math1Mono"/>
              </a:rPr>
              <a:t>³</a:t>
            </a:r>
            <a:r>
              <a:rPr lang="en-US" sz="2000" dirty="0" smtClean="0"/>
              <a:t>d.  Proof uses theorem above.</a:t>
            </a:r>
          </a:p>
          <a:p>
            <a:pPr>
              <a:lnSpc>
                <a:spcPct val="90000"/>
              </a:lnSpc>
            </a:pPr>
            <a:endParaRPr lang="en-US" sz="20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43</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BCH code </a:t>
            </a:r>
          </a:p>
        </p:txBody>
      </p:sp>
      <p:sp>
        <p:nvSpPr>
          <p:cNvPr id="82949" name="Rectangle 3"/>
          <p:cNvSpPr>
            <a:spLocks noGrp="1" noChangeArrowheads="1"/>
          </p:cNvSpPr>
          <p:nvPr>
            <p:ph type="body" idx="1"/>
          </p:nvPr>
        </p:nvSpPr>
        <p:spPr>
          <a:xfrm>
            <a:off x="304800" y="1447800"/>
            <a:ext cx="8534400" cy="4953000"/>
          </a:xfrm>
        </p:spPr>
        <p:txBody>
          <a:bodyPr/>
          <a:lstStyle/>
          <a:p>
            <a:pPr>
              <a:lnSpc>
                <a:spcPct val="90000"/>
              </a:lnSpc>
            </a:pPr>
            <a:r>
              <a:rPr lang="en-US" sz="2400" dirty="0" smtClean="0"/>
              <a:t>F=F</a:t>
            </a:r>
            <a:r>
              <a:rPr lang="en-US" sz="2400" baseline="-25000" dirty="0" smtClean="0"/>
              <a:t>2</a:t>
            </a:r>
            <a:r>
              <a:rPr lang="en-US" sz="2400" dirty="0" smtClean="0"/>
              <a:t>, n=7.</a:t>
            </a:r>
          </a:p>
          <a:p>
            <a:pPr>
              <a:lnSpc>
                <a:spcPct val="90000"/>
              </a:lnSpc>
            </a:pPr>
            <a:r>
              <a:rPr lang="en-US" sz="2400" dirty="0" smtClean="0"/>
              <a:t>x</a:t>
            </a:r>
            <a:r>
              <a:rPr lang="en-US" sz="2400" baseline="30000" dirty="0" smtClean="0"/>
              <a:t>7</a:t>
            </a:r>
            <a:r>
              <a:rPr lang="en-US" sz="2400" dirty="0" smtClean="0"/>
              <a:t>-1=(x-1)(x</a:t>
            </a:r>
            <a:r>
              <a:rPr lang="en-US" sz="2400" baseline="30000" dirty="0" smtClean="0"/>
              <a:t>3</a:t>
            </a:r>
            <a:r>
              <a:rPr lang="en-US" sz="2400" dirty="0" smtClean="0"/>
              <a:t>+x</a:t>
            </a:r>
            <a:r>
              <a:rPr lang="en-US" sz="2400" baseline="30000" dirty="0" smtClean="0"/>
              <a:t>2</a:t>
            </a:r>
            <a:r>
              <a:rPr lang="en-US" sz="2400" dirty="0" smtClean="0"/>
              <a:t>+1)(x</a:t>
            </a:r>
            <a:r>
              <a:rPr lang="en-US" sz="2400" baseline="30000" dirty="0" smtClean="0"/>
              <a:t>3</a:t>
            </a:r>
            <a:r>
              <a:rPr lang="en-US" sz="2400" dirty="0" smtClean="0"/>
              <a:t>+x+1)</a:t>
            </a:r>
          </a:p>
          <a:p>
            <a:pPr>
              <a:lnSpc>
                <a:spcPct val="90000"/>
              </a:lnSpc>
            </a:pPr>
            <a:r>
              <a:rPr lang="en-US" sz="2400" dirty="0" smtClean="0"/>
              <a:t>We pick </a:t>
            </a:r>
            <a:r>
              <a:rPr lang="en-US" sz="2400" dirty="0" smtClean="0">
                <a:latin typeface="Math1" pitchFamily="2" charset="2"/>
              </a:rPr>
              <a:t>a</a:t>
            </a:r>
            <a:r>
              <a:rPr lang="en-US" sz="2400" dirty="0" smtClean="0"/>
              <a:t>, a root of (x</a:t>
            </a:r>
            <a:r>
              <a:rPr lang="en-US" sz="2400" baseline="30000" dirty="0" smtClean="0"/>
              <a:t>3</a:t>
            </a:r>
            <a:r>
              <a:rPr lang="en-US" sz="2400" dirty="0" smtClean="0"/>
              <a:t>+x+1) as a primitive element.</a:t>
            </a:r>
          </a:p>
          <a:p>
            <a:pPr>
              <a:lnSpc>
                <a:spcPct val="90000"/>
              </a:lnSpc>
            </a:pPr>
            <a:r>
              <a:rPr lang="en-US" sz="2400" dirty="0" smtClean="0"/>
              <a:t>Note that </a:t>
            </a:r>
            <a:r>
              <a:rPr lang="en-US" sz="2400" dirty="0" smtClean="0">
                <a:latin typeface="Math1" pitchFamily="2" charset="2"/>
              </a:rPr>
              <a:t>a</a:t>
            </a:r>
            <a:r>
              <a:rPr lang="en-US" sz="2400" baseline="30000" dirty="0" smtClean="0">
                <a:latin typeface="Arial" pitchFamily="34" charset="0"/>
                <a:cs typeface="Arial" pitchFamily="34" charset="0"/>
              </a:rPr>
              <a:t>2</a:t>
            </a:r>
            <a:r>
              <a:rPr lang="en-US" sz="2400" dirty="0" smtClean="0">
                <a:latin typeface="Arial" pitchFamily="34" charset="0"/>
                <a:cs typeface="Arial" pitchFamily="34" charset="0"/>
              </a:rPr>
              <a:t> and </a:t>
            </a:r>
            <a:r>
              <a:rPr lang="en-US" sz="2400" dirty="0" smtClean="0">
                <a:latin typeface="Math1" pitchFamily="2" charset="2"/>
              </a:rPr>
              <a:t>a</a:t>
            </a:r>
            <a:r>
              <a:rPr lang="en-US" sz="2400" baseline="30000" dirty="0" smtClean="0">
                <a:latin typeface="Arial" pitchFamily="34" charset="0"/>
                <a:cs typeface="Arial" pitchFamily="34" charset="0"/>
              </a:rPr>
              <a:t>4</a:t>
            </a:r>
            <a:r>
              <a:rPr lang="en-US" sz="2400" dirty="0" smtClean="0">
                <a:latin typeface="Arial" pitchFamily="34" charset="0"/>
                <a:cs typeface="Arial" pitchFamily="34" charset="0"/>
              </a:rPr>
              <a:t> are also primitive roots of </a:t>
            </a:r>
            <a:r>
              <a:rPr lang="en-US" sz="2400" dirty="0" smtClean="0"/>
              <a:t>(x</a:t>
            </a:r>
            <a:r>
              <a:rPr lang="en-US" sz="2400" baseline="30000" dirty="0" smtClean="0"/>
              <a:t>3</a:t>
            </a:r>
            <a:r>
              <a:rPr lang="en-US" sz="2400" dirty="0" smtClean="0"/>
              <a:t>+x+1)</a:t>
            </a:r>
            <a:r>
              <a:rPr lang="en-US" sz="2400" dirty="0" smtClean="0">
                <a:latin typeface="Arial" pitchFamily="34" charset="0"/>
                <a:cs typeface="Arial" pitchFamily="34" charset="0"/>
              </a:rPr>
              <a:t>, so </a:t>
            </a:r>
            <a:r>
              <a:rPr lang="en-US" sz="2400" dirty="0" smtClean="0"/>
              <a:t>x</a:t>
            </a:r>
            <a:r>
              <a:rPr lang="en-US" sz="2400" baseline="30000" dirty="0" smtClean="0"/>
              <a:t>3</a:t>
            </a:r>
            <a:r>
              <a:rPr lang="en-US" sz="2400" dirty="0" smtClean="0"/>
              <a:t>+x+1=(x-</a:t>
            </a:r>
            <a:r>
              <a:rPr lang="en-US" sz="2400" dirty="0" smtClean="0">
                <a:latin typeface="Math1" pitchFamily="2" charset="2"/>
              </a:rPr>
              <a:t>a</a:t>
            </a:r>
            <a:r>
              <a:rPr lang="en-US" sz="2400" dirty="0" smtClean="0"/>
              <a:t>)(x-</a:t>
            </a:r>
            <a:r>
              <a:rPr lang="en-US" sz="2400" dirty="0" smtClean="0">
                <a:latin typeface="Math1" pitchFamily="2" charset="2"/>
              </a:rPr>
              <a:t> a</a:t>
            </a:r>
            <a:r>
              <a:rPr lang="en-US" sz="2400" baseline="30000" dirty="0" smtClean="0">
                <a:latin typeface="Arial" pitchFamily="34" charset="0"/>
                <a:cs typeface="Arial" pitchFamily="34" charset="0"/>
              </a:rPr>
              <a:t>2</a:t>
            </a:r>
            <a:r>
              <a:rPr lang="en-US" sz="2400" dirty="0" smtClean="0"/>
              <a:t>)(x-</a:t>
            </a:r>
            <a:r>
              <a:rPr lang="en-US" sz="2400" dirty="0" smtClean="0">
                <a:latin typeface="Math1" pitchFamily="2" charset="2"/>
              </a:rPr>
              <a:t> a</a:t>
            </a:r>
            <a:r>
              <a:rPr lang="en-US" sz="2400" baseline="30000" dirty="0" smtClean="0">
                <a:latin typeface="Arial" pitchFamily="34" charset="0"/>
                <a:cs typeface="Arial" pitchFamily="34" charset="0"/>
              </a:rPr>
              <a:t>4</a:t>
            </a:r>
            <a:r>
              <a:rPr lang="en-US" sz="2400" dirty="0" smtClean="0"/>
              <a:t>) and x</a:t>
            </a:r>
            <a:r>
              <a:rPr lang="en-US" sz="2400" baseline="30000" dirty="0" smtClean="0"/>
              <a:t>3</a:t>
            </a:r>
            <a:r>
              <a:rPr lang="en-US" sz="2400" dirty="0" smtClean="0"/>
              <a:t>+x</a:t>
            </a:r>
            <a:r>
              <a:rPr lang="en-US" sz="2400" baseline="30000" dirty="0" smtClean="0"/>
              <a:t>2</a:t>
            </a:r>
            <a:r>
              <a:rPr lang="en-US" sz="2400" dirty="0" smtClean="0"/>
              <a:t>+1=(x-</a:t>
            </a:r>
            <a:r>
              <a:rPr lang="en-US" sz="2400" dirty="0" smtClean="0">
                <a:latin typeface="Math1" pitchFamily="2" charset="2"/>
              </a:rPr>
              <a:t> a</a:t>
            </a:r>
            <a:r>
              <a:rPr lang="en-US" sz="2400" baseline="30000" dirty="0" smtClean="0">
                <a:latin typeface="Arial" pitchFamily="34" charset="0"/>
                <a:cs typeface="Arial" pitchFamily="34" charset="0"/>
              </a:rPr>
              <a:t>3</a:t>
            </a:r>
            <a:r>
              <a:rPr lang="en-US" sz="2400" dirty="0" smtClean="0"/>
              <a:t>)(x-</a:t>
            </a:r>
            <a:r>
              <a:rPr lang="en-US" sz="2400" dirty="0" smtClean="0">
                <a:latin typeface="Math1" pitchFamily="2" charset="2"/>
              </a:rPr>
              <a:t> a</a:t>
            </a:r>
            <a:r>
              <a:rPr lang="en-US" sz="2400" baseline="30000" dirty="0" smtClean="0">
                <a:latin typeface="Arial" pitchFamily="34" charset="0"/>
                <a:cs typeface="Arial" pitchFamily="34" charset="0"/>
              </a:rPr>
              <a:t>6</a:t>
            </a:r>
            <a:r>
              <a:rPr lang="en-US" sz="2400" dirty="0" smtClean="0"/>
              <a:t>)(x-</a:t>
            </a:r>
            <a:r>
              <a:rPr lang="en-US" sz="2400" dirty="0" smtClean="0">
                <a:latin typeface="Math1" pitchFamily="2" charset="2"/>
              </a:rPr>
              <a:t> a</a:t>
            </a:r>
            <a:r>
              <a:rPr lang="en-US" sz="2400" baseline="30000" dirty="0" smtClean="0">
                <a:latin typeface="Arial" pitchFamily="34" charset="0"/>
                <a:cs typeface="Arial" pitchFamily="34" charset="0"/>
              </a:rPr>
              <a:t>6</a:t>
            </a:r>
            <a:r>
              <a:rPr lang="en-US" sz="2400" dirty="0" smtClean="0"/>
              <a:t>)</a:t>
            </a:r>
          </a:p>
          <a:p>
            <a:pPr>
              <a:lnSpc>
                <a:spcPct val="90000"/>
              </a:lnSpc>
            </a:pPr>
            <a:r>
              <a:rPr lang="en-US" sz="2400" dirty="0" smtClean="0"/>
              <a:t>q</a:t>
            </a:r>
            <a:r>
              <a:rPr lang="en-US" sz="2400" baseline="-25000" dirty="0" smtClean="0"/>
              <a:t>0</a:t>
            </a:r>
            <a:r>
              <a:rPr lang="en-US" sz="2400" dirty="0" smtClean="0"/>
              <a:t>(x)=x-1, q</a:t>
            </a:r>
            <a:r>
              <a:rPr lang="en-US" sz="2400" baseline="-25000" dirty="0" smtClean="0"/>
              <a:t>1</a:t>
            </a:r>
            <a:r>
              <a:rPr lang="en-US" sz="2400" dirty="0" smtClean="0"/>
              <a:t>(x)= q</a:t>
            </a:r>
            <a:r>
              <a:rPr lang="en-US" sz="2400" baseline="-25000" dirty="0" smtClean="0"/>
              <a:t>2</a:t>
            </a:r>
            <a:r>
              <a:rPr lang="en-US" sz="2400" dirty="0" smtClean="0"/>
              <a:t>(x)= q</a:t>
            </a:r>
            <a:r>
              <a:rPr lang="en-US" sz="2400" baseline="-25000" dirty="0" smtClean="0"/>
              <a:t>4</a:t>
            </a:r>
            <a:r>
              <a:rPr lang="en-US" sz="2400" dirty="0" smtClean="0"/>
              <a:t>(x)= x</a:t>
            </a:r>
            <a:r>
              <a:rPr lang="en-US" sz="2400" baseline="30000" dirty="0" smtClean="0"/>
              <a:t>3</a:t>
            </a:r>
            <a:r>
              <a:rPr lang="en-US" sz="2400" dirty="0" smtClean="0"/>
              <a:t>+x</a:t>
            </a:r>
            <a:r>
              <a:rPr lang="en-US" sz="2400" baseline="30000" dirty="0" smtClean="0"/>
              <a:t>2</a:t>
            </a:r>
            <a:r>
              <a:rPr lang="en-US" sz="2400" dirty="0" smtClean="0"/>
              <a:t>+1.</a:t>
            </a:r>
          </a:p>
          <a:p>
            <a:pPr>
              <a:lnSpc>
                <a:spcPct val="90000"/>
              </a:lnSpc>
            </a:pPr>
            <a:r>
              <a:rPr lang="en-US" sz="2400" dirty="0" smtClean="0"/>
              <a:t>k= -1, d=3, g(x)=[x-1, x</a:t>
            </a:r>
            <a:r>
              <a:rPr lang="en-US" sz="2400" baseline="30000" dirty="0" smtClean="0"/>
              <a:t>3</a:t>
            </a:r>
            <a:r>
              <a:rPr lang="en-US" sz="2400" dirty="0" smtClean="0"/>
              <a:t>+x</a:t>
            </a:r>
            <a:r>
              <a:rPr lang="en-US" sz="2400" baseline="30000" dirty="0" smtClean="0"/>
              <a:t>2</a:t>
            </a:r>
            <a:r>
              <a:rPr lang="en-US" sz="2400" dirty="0" smtClean="0"/>
              <a:t>+1]= x</a:t>
            </a:r>
            <a:r>
              <a:rPr lang="en-US" sz="2400" baseline="30000" dirty="0" smtClean="0"/>
              <a:t>4</a:t>
            </a:r>
            <a:r>
              <a:rPr lang="en-US" sz="2400" dirty="0" smtClean="0"/>
              <a:t>+x</a:t>
            </a:r>
            <a:r>
              <a:rPr lang="en-US" sz="2400" baseline="30000" dirty="0" smtClean="0"/>
              <a:t>3</a:t>
            </a:r>
            <a:r>
              <a:rPr lang="en-US" sz="2400" dirty="0" smtClean="0"/>
              <a:t>+1.</a:t>
            </a:r>
          </a:p>
          <a:p>
            <a:pPr>
              <a:lnSpc>
                <a:spcPct val="90000"/>
              </a:lnSpc>
            </a:pPr>
            <a:r>
              <a:rPr lang="en-US" sz="2400" dirty="0" smtClean="0"/>
              <a:t>This yields a [7,3,4] linear code.</a:t>
            </a:r>
          </a:p>
          <a:p>
            <a:pPr>
              <a:lnSpc>
                <a:spcPct val="90000"/>
              </a:lnSpc>
            </a:pP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44</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Decoding BCH Codes</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endParaRPr lang="en-US" sz="2400" dirty="0" smtClean="0"/>
          </a:p>
          <a:p>
            <a:pPr>
              <a:lnSpc>
                <a:spcPct val="90000"/>
              </a:lnSpc>
            </a:pPr>
            <a:r>
              <a:rPr lang="en-US" sz="2400" dirty="0" smtClean="0"/>
              <a:t>For </a:t>
            </a:r>
            <a:r>
              <a:rPr lang="en-US" sz="2400" b="1" dirty="0" smtClean="0"/>
              <a:t>r=</a:t>
            </a:r>
            <a:r>
              <a:rPr lang="en-US" sz="2400" b="1" dirty="0" err="1" smtClean="0"/>
              <a:t>c+e</a:t>
            </a:r>
            <a:r>
              <a:rPr lang="en-US" sz="2400" dirty="0" smtClean="0"/>
              <a:t>: </a:t>
            </a:r>
          </a:p>
          <a:p>
            <a:pPr lvl="1">
              <a:lnSpc>
                <a:spcPct val="90000"/>
              </a:lnSpc>
              <a:buFont typeface="+mj-lt"/>
              <a:buAutoNum type="arabicPeriod"/>
            </a:pPr>
            <a:r>
              <a:rPr lang="en-US" sz="2400" dirty="0" smtClean="0"/>
              <a:t>Compute (s</a:t>
            </a:r>
            <a:r>
              <a:rPr lang="en-US" sz="2400" baseline="-25000" dirty="0" smtClean="0"/>
              <a:t>1</a:t>
            </a:r>
            <a:r>
              <a:rPr lang="en-US" sz="2400" dirty="0" smtClean="0"/>
              <a:t>, s</a:t>
            </a:r>
            <a:r>
              <a:rPr lang="en-US" sz="2400" baseline="-25000" dirty="0" smtClean="0"/>
              <a:t>2</a:t>
            </a:r>
            <a:r>
              <a:rPr lang="en-US" sz="2400" dirty="0" smtClean="0"/>
              <a:t>)= </a:t>
            </a:r>
            <a:r>
              <a:rPr lang="en-US" sz="2400" b="1" dirty="0" err="1" smtClean="0"/>
              <a:t>r</a:t>
            </a:r>
            <a:r>
              <a:rPr lang="en-US" sz="2400" dirty="0" err="1" smtClean="0"/>
              <a:t>H</a:t>
            </a:r>
            <a:r>
              <a:rPr lang="en-US" sz="2400" baseline="30000" dirty="0" err="1" smtClean="0"/>
              <a:t>T</a:t>
            </a:r>
            <a:r>
              <a:rPr lang="en-US" sz="2400" dirty="0" smtClean="0"/>
              <a:t>, </a:t>
            </a:r>
          </a:p>
          <a:p>
            <a:pPr lvl="1">
              <a:lnSpc>
                <a:spcPct val="90000"/>
              </a:lnSpc>
              <a:buFont typeface="+mj-lt"/>
              <a:buAutoNum type="arabicPeriod"/>
            </a:pPr>
            <a:r>
              <a:rPr lang="en-US" sz="2400" dirty="0" smtClean="0"/>
              <a:t>If s</a:t>
            </a:r>
            <a:r>
              <a:rPr lang="en-US" sz="2400" baseline="-25000" dirty="0" smtClean="0"/>
              <a:t>1</a:t>
            </a:r>
            <a:r>
              <a:rPr lang="en-US" sz="2400" dirty="0" smtClean="0"/>
              <a:t>= 0, no error, </a:t>
            </a:r>
          </a:p>
          <a:p>
            <a:pPr lvl="1">
              <a:lnSpc>
                <a:spcPct val="90000"/>
              </a:lnSpc>
              <a:buFont typeface="+mj-lt"/>
              <a:buAutoNum type="arabicPeriod"/>
            </a:pPr>
            <a:r>
              <a:rPr lang="en-US" sz="2400" dirty="0" smtClean="0"/>
              <a:t>If s</a:t>
            </a:r>
            <a:r>
              <a:rPr lang="en-US" sz="2400" baseline="-25000" dirty="0" smtClean="0"/>
              <a:t>1</a:t>
            </a:r>
            <a:r>
              <a:rPr lang="en-US" sz="2400" dirty="0" smtClean="0">
                <a:latin typeface="Math1Mono"/>
              </a:rPr>
              <a:t>≠</a:t>
            </a:r>
            <a:r>
              <a:rPr lang="en-US" sz="2400" dirty="0" smtClean="0"/>
              <a:t>0 put  s</a:t>
            </a:r>
            <a:r>
              <a:rPr lang="en-US" sz="2400" baseline="-25000" dirty="0" smtClean="0"/>
              <a:t>2</a:t>
            </a:r>
            <a:r>
              <a:rPr lang="en-US" sz="2400" dirty="0" smtClean="0"/>
              <a:t>/s</a:t>
            </a:r>
            <a:r>
              <a:rPr lang="en-US" sz="2400" baseline="-25000" dirty="0" smtClean="0"/>
              <a:t>1</a:t>
            </a:r>
            <a:r>
              <a:rPr lang="en-US" sz="2400" dirty="0" smtClean="0"/>
              <a:t>= </a:t>
            </a:r>
            <a:r>
              <a:rPr lang="en-US" sz="2400" dirty="0" smtClean="0">
                <a:latin typeface="Math1" pitchFamily="2" charset="2"/>
              </a:rPr>
              <a:t>a</a:t>
            </a:r>
            <a:r>
              <a:rPr lang="en-US" sz="2400" baseline="30000" dirty="0" smtClean="0"/>
              <a:t>j-1</a:t>
            </a:r>
            <a:r>
              <a:rPr lang="en-US" sz="2400" dirty="0" smtClean="0"/>
              <a:t>, error is in  position j (of p</a:t>
            </a:r>
            <a:r>
              <a:rPr lang="en-US" sz="2400" dirty="0" smtClean="0">
                <a:latin typeface="Math1Mono"/>
              </a:rPr>
              <a:t>≠</a:t>
            </a:r>
            <a:r>
              <a:rPr lang="en-US" sz="2400" dirty="0" smtClean="0"/>
              <a:t>2, </a:t>
            </a:r>
            <a:r>
              <a:rPr lang="en-US" sz="2400" dirty="0" err="1" smtClean="0"/>
              <a:t>e</a:t>
            </a:r>
            <a:r>
              <a:rPr lang="en-US" sz="2400" baseline="-25000" dirty="0" err="1" smtClean="0"/>
              <a:t>i</a:t>
            </a:r>
            <a:r>
              <a:rPr lang="en-US" sz="2400" dirty="0" smtClean="0"/>
              <a:t>=  s</a:t>
            </a:r>
            <a:r>
              <a:rPr lang="en-US" sz="2400" baseline="-25000" dirty="0" smtClean="0"/>
              <a:t>1</a:t>
            </a:r>
            <a:r>
              <a:rPr lang="en-US" sz="2400" dirty="0" smtClean="0"/>
              <a:t>/</a:t>
            </a:r>
            <a:r>
              <a:rPr lang="en-US" sz="2400" dirty="0" smtClean="0">
                <a:latin typeface="Math1" pitchFamily="2" charset="2"/>
              </a:rPr>
              <a:t>a</a:t>
            </a:r>
            <a:r>
              <a:rPr lang="en-US" sz="2400" baseline="30000" dirty="0" smtClean="0"/>
              <a:t>(j-1)(k+1)</a:t>
            </a:r>
            <a:r>
              <a:rPr lang="en-US" sz="2400" dirty="0" smtClean="0"/>
              <a:t>,  </a:t>
            </a:r>
          </a:p>
          <a:p>
            <a:pPr lvl="1">
              <a:lnSpc>
                <a:spcPct val="90000"/>
              </a:lnSpc>
              <a:buFont typeface="+mj-lt"/>
              <a:buAutoNum type="arabicPeriod"/>
            </a:pPr>
            <a:r>
              <a:rPr lang="en-US" sz="2400" b="1" dirty="0" smtClean="0"/>
              <a:t>c=r-e</a:t>
            </a:r>
            <a:r>
              <a:rPr lang="en-US" sz="24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Decoding a BCH Code</a:t>
            </a:r>
          </a:p>
        </p:txBody>
      </p:sp>
      <p:sp>
        <p:nvSpPr>
          <p:cNvPr id="82949" name="Rectangle 3"/>
          <p:cNvSpPr>
            <a:spLocks noGrp="1" noChangeArrowheads="1"/>
          </p:cNvSpPr>
          <p:nvPr>
            <p:ph type="body" idx="1"/>
          </p:nvPr>
        </p:nvSpPr>
        <p:spPr>
          <a:xfrm>
            <a:off x="457200" y="1219200"/>
            <a:ext cx="8305800" cy="4953000"/>
          </a:xfrm>
        </p:spPr>
        <p:txBody>
          <a:bodyPr/>
          <a:lstStyle/>
          <a:p>
            <a:pPr>
              <a:lnSpc>
                <a:spcPct val="90000"/>
              </a:lnSpc>
            </a:pPr>
            <a:r>
              <a:rPr lang="en-US" sz="2400" dirty="0" smtClean="0"/>
              <a:t>x</a:t>
            </a:r>
            <a:r>
              <a:rPr lang="en-US" sz="2400" baseline="30000" dirty="0" smtClean="0"/>
              <a:t>7</a:t>
            </a:r>
            <a:r>
              <a:rPr lang="en-US" sz="2400" dirty="0" smtClean="0"/>
              <a:t>-1, </a:t>
            </a:r>
            <a:r>
              <a:rPr lang="en-US" sz="2400" dirty="0" smtClean="0">
                <a:latin typeface="Math1" pitchFamily="2" charset="2"/>
              </a:rPr>
              <a:t>a</a:t>
            </a:r>
            <a:r>
              <a:rPr lang="en-US" sz="2400" dirty="0" smtClean="0"/>
              <a:t>, a root of x</a:t>
            </a:r>
            <a:r>
              <a:rPr lang="en-US" sz="2400" baseline="30000" dirty="0" smtClean="0"/>
              <a:t>3</a:t>
            </a:r>
            <a:r>
              <a:rPr lang="en-US" sz="2400" dirty="0" smtClean="0"/>
              <a:t>+x+1=0.  This is the 7-repetition code.</a:t>
            </a:r>
          </a:p>
          <a:p>
            <a:pPr>
              <a:lnSpc>
                <a:spcPct val="90000"/>
              </a:lnSpc>
            </a:pPr>
            <a:r>
              <a:rPr lang="en-US" sz="2400" dirty="0" err="1" smtClean="0"/>
              <a:t>rH</a:t>
            </a:r>
            <a:r>
              <a:rPr lang="en-US" sz="2400" baseline="30000" dirty="0" err="1" smtClean="0"/>
              <a:t>T</a:t>
            </a:r>
            <a:r>
              <a:rPr lang="en-US" sz="2400" dirty="0" smtClean="0"/>
              <a:t>= (1,1,1,1,0,1,1,1) H</a:t>
            </a:r>
            <a:r>
              <a:rPr lang="en-US" sz="2400" baseline="30000" dirty="0" smtClean="0"/>
              <a:t>T</a:t>
            </a:r>
            <a:r>
              <a:rPr lang="en-US" sz="2400" dirty="0" smtClean="0"/>
              <a:t>=(</a:t>
            </a:r>
            <a:r>
              <a:rPr lang="en-US" sz="2400" dirty="0" smtClean="0">
                <a:latin typeface="Math1" pitchFamily="2" charset="2"/>
              </a:rPr>
              <a:t>a</a:t>
            </a:r>
            <a:r>
              <a:rPr lang="en-US" sz="2400" dirty="0" smtClean="0"/>
              <a:t>+</a:t>
            </a:r>
            <a:r>
              <a:rPr lang="en-US" sz="2400" dirty="0" smtClean="0">
                <a:latin typeface="Math1" pitchFamily="2" charset="2"/>
              </a:rPr>
              <a:t>a</a:t>
            </a:r>
            <a:r>
              <a:rPr lang="en-US" sz="2400" baseline="30000" dirty="0" smtClean="0"/>
              <a:t>2</a:t>
            </a:r>
            <a:r>
              <a:rPr lang="en-US" sz="2400" dirty="0" smtClean="0"/>
              <a:t>, </a:t>
            </a:r>
            <a:r>
              <a:rPr lang="en-US" sz="2400" dirty="0" smtClean="0">
                <a:latin typeface="Math1" pitchFamily="2" charset="2"/>
              </a:rPr>
              <a:t>a</a:t>
            </a:r>
            <a:r>
              <a:rPr lang="en-US" sz="2400" dirty="0" smtClean="0"/>
              <a:t>)</a:t>
            </a:r>
          </a:p>
          <a:p>
            <a:pPr>
              <a:lnSpc>
                <a:spcPct val="90000"/>
              </a:lnSpc>
            </a:pPr>
            <a:r>
              <a:rPr lang="en-US" sz="2400" dirty="0" smtClean="0"/>
              <a:t>H=    1,  </a:t>
            </a:r>
            <a:r>
              <a:rPr lang="en-US" sz="2400" dirty="0" smtClean="0">
                <a:latin typeface="Math1" pitchFamily="2" charset="2"/>
              </a:rPr>
              <a:t>a</a:t>
            </a:r>
            <a:r>
              <a:rPr lang="en-US" sz="2400" dirty="0" smtClean="0"/>
              <a:t>, </a:t>
            </a:r>
            <a:r>
              <a:rPr lang="en-US" sz="2400" dirty="0" smtClean="0">
                <a:latin typeface="Math1" pitchFamily="2" charset="2"/>
              </a:rPr>
              <a:t>a</a:t>
            </a:r>
            <a:r>
              <a:rPr lang="en-US" sz="2400" baseline="30000" dirty="0" smtClean="0"/>
              <a:t>2</a:t>
            </a:r>
            <a:r>
              <a:rPr lang="en-US" sz="2400" dirty="0" smtClean="0"/>
              <a:t>, </a:t>
            </a:r>
            <a:r>
              <a:rPr lang="en-US" sz="2400" dirty="0" smtClean="0">
                <a:latin typeface="Math1" pitchFamily="2" charset="2"/>
              </a:rPr>
              <a:t>a</a:t>
            </a:r>
            <a:r>
              <a:rPr lang="en-US" sz="2400" baseline="30000" dirty="0" smtClean="0"/>
              <a:t>3</a:t>
            </a:r>
            <a:r>
              <a:rPr lang="en-US" sz="2400" dirty="0" smtClean="0"/>
              <a:t>, </a:t>
            </a:r>
            <a:r>
              <a:rPr lang="en-US" sz="2400" dirty="0" smtClean="0">
                <a:latin typeface="Math1" pitchFamily="2" charset="2"/>
              </a:rPr>
              <a:t>a</a:t>
            </a:r>
            <a:r>
              <a:rPr lang="en-US" sz="2400" baseline="30000" dirty="0" smtClean="0"/>
              <a:t>4</a:t>
            </a:r>
            <a:r>
              <a:rPr lang="en-US" sz="2400" dirty="0" smtClean="0"/>
              <a:t>,  </a:t>
            </a:r>
            <a:r>
              <a:rPr lang="en-US" sz="2400" dirty="0" smtClean="0">
                <a:latin typeface="Math1" pitchFamily="2" charset="2"/>
              </a:rPr>
              <a:t>a</a:t>
            </a:r>
            <a:r>
              <a:rPr lang="en-US" sz="2400" baseline="30000" dirty="0" smtClean="0"/>
              <a:t>5</a:t>
            </a:r>
            <a:r>
              <a:rPr lang="en-US" sz="2400" dirty="0" smtClean="0"/>
              <a:t>,  </a:t>
            </a:r>
            <a:r>
              <a:rPr lang="en-US" sz="2400" dirty="0" smtClean="0">
                <a:latin typeface="Math1" pitchFamily="2" charset="2"/>
              </a:rPr>
              <a:t>a</a:t>
            </a:r>
            <a:r>
              <a:rPr lang="en-US" sz="2400" baseline="30000" dirty="0" smtClean="0"/>
              <a:t>6</a:t>
            </a:r>
            <a:endParaRPr lang="en-US" sz="2400" dirty="0" smtClean="0"/>
          </a:p>
          <a:p>
            <a:pPr>
              <a:lnSpc>
                <a:spcPct val="90000"/>
              </a:lnSpc>
              <a:buNone/>
            </a:pPr>
            <a:r>
              <a:rPr lang="en-US" sz="2400" dirty="0" smtClean="0"/>
              <a:t>             1, </a:t>
            </a:r>
            <a:r>
              <a:rPr lang="en-US" sz="2400" dirty="0" smtClean="0">
                <a:latin typeface="Math1" pitchFamily="2" charset="2"/>
              </a:rPr>
              <a:t>a</a:t>
            </a:r>
            <a:r>
              <a:rPr lang="en-US" sz="2400" baseline="30000" dirty="0" smtClean="0"/>
              <a:t>2</a:t>
            </a:r>
            <a:r>
              <a:rPr lang="en-US" sz="2400" dirty="0" smtClean="0"/>
              <a:t>, </a:t>
            </a:r>
            <a:r>
              <a:rPr lang="en-US" sz="2400" dirty="0" smtClean="0">
                <a:latin typeface="Math1" pitchFamily="2" charset="2"/>
              </a:rPr>
              <a:t>a</a:t>
            </a:r>
            <a:r>
              <a:rPr lang="en-US" sz="2400" baseline="30000" dirty="0" smtClean="0"/>
              <a:t>4</a:t>
            </a:r>
            <a:r>
              <a:rPr lang="en-US" sz="2400" dirty="0" smtClean="0"/>
              <a:t>, </a:t>
            </a:r>
            <a:r>
              <a:rPr lang="en-US" sz="2400" dirty="0" smtClean="0">
                <a:latin typeface="Math1" pitchFamily="2" charset="2"/>
              </a:rPr>
              <a:t>a</a:t>
            </a:r>
            <a:r>
              <a:rPr lang="en-US" sz="2400" baseline="30000" dirty="0" smtClean="0"/>
              <a:t>6</a:t>
            </a:r>
            <a:r>
              <a:rPr lang="en-US" sz="2400" dirty="0" smtClean="0"/>
              <a:t>, </a:t>
            </a:r>
            <a:r>
              <a:rPr lang="en-US" sz="2400" dirty="0" smtClean="0">
                <a:latin typeface="Math1" pitchFamily="2" charset="2"/>
              </a:rPr>
              <a:t>a</a:t>
            </a:r>
            <a:r>
              <a:rPr lang="en-US" sz="2400" baseline="30000" dirty="0" smtClean="0"/>
              <a:t>8</a:t>
            </a:r>
            <a:r>
              <a:rPr lang="en-US" sz="2400" dirty="0" smtClean="0"/>
              <a:t>, </a:t>
            </a:r>
            <a:r>
              <a:rPr lang="en-US" sz="2400" dirty="0" smtClean="0">
                <a:latin typeface="Math1" pitchFamily="2" charset="2"/>
              </a:rPr>
              <a:t>a</a:t>
            </a:r>
            <a:r>
              <a:rPr lang="en-US" sz="2400" baseline="30000" dirty="0" smtClean="0"/>
              <a:t>10</a:t>
            </a:r>
            <a:r>
              <a:rPr lang="en-US" sz="2400" dirty="0" smtClean="0"/>
              <a:t>, </a:t>
            </a:r>
            <a:r>
              <a:rPr lang="en-US" sz="2400" dirty="0" smtClean="0">
                <a:latin typeface="Math1" pitchFamily="2" charset="2"/>
              </a:rPr>
              <a:t>a</a:t>
            </a:r>
            <a:r>
              <a:rPr lang="en-US" sz="2400" baseline="30000" dirty="0" smtClean="0"/>
              <a:t>12</a:t>
            </a:r>
          </a:p>
          <a:p>
            <a:pPr>
              <a:lnSpc>
                <a:spcPct val="90000"/>
              </a:lnSpc>
            </a:pPr>
            <a:r>
              <a:rPr lang="en-US" sz="2400" dirty="0" smtClean="0"/>
              <a:t>s</a:t>
            </a:r>
            <a:r>
              <a:rPr lang="en-US" sz="2400" baseline="-25000" dirty="0" smtClean="0"/>
              <a:t>1</a:t>
            </a:r>
            <a:r>
              <a:rPr lang="en-US" sz="2400" dirty="0" smtClean="0"/>
              <a:t>=</a:t>
            </a:r>
            <a:r>
              <a:rPr lang="en-US" sz="2400" dirty="0" smtClean="0">
                <a:latin typeface="Math1" pitchFamily="2" charset="2"/>
              </a:rPr>
              <a:t> a</a:t>
            </a:r>
            <a:r>
              <a:rPr lang="en-US" sz="2400" dirty="0" smtClean="0"/>
              <a:t>+</a:t>
            </a:r>
            <a:r>
              <a:rPr lang="en-US" sz="2400" dirty="0" smtClean="0">
                <a:latin typeface="Math1" pitchFamily="2" charset="2"/>
              </a:rPr>
              <a:t>a</a:t>
            </a:r>
            <a:r>
              <a:rPr lang="en-US" sz="2400" baseline="30000" dirty="0" smtClean="0"/>
              <a:t>2 </a:t>
            </a:r>
            <a:r>
              <a:rPr lang="en-US" sz="2400" dirty="0" smtClean="0"/>
              <a:t>=1+</a:t>
            </a:r>
            <a:r>
              <a:rPr lang="en-US" sz="2400" dirty="0" smtClean="0">
                <a:latin typeface="Math1" pitchFamily="2" charset="2"/>
              </a:rPr>
              <a:t>a</a:t>
            </a:r>
            <a:r>
              <a:rPr lang="en-US" sz="2400" dirty="0" smtClean="0"/>
              <a:t>+</a:t>
            </a:r>
            <a:r>
              <a:rPr lang="en-US" sz="2400" dirty="0" smtClean="0">
                <a:latin typeface="Math1" pitchFamily="2" charset="2"/>
              </a:rPr>
              <a:t>a</a:t>
            </a:r>
            <a:r>
              <a:rPr lang="en-US" sz="2400" baseline="30000" dirty="0" smtClean="0"/>
              <a:t>2</a:t>
            </a:r>
            <a:r>
              <a:rPr lang="en-US" sz="2400" dirty="0" smtClean="0"/>
              <a:t>+</a:t>
            </a:r>
            <a:r>
              <a:rPr lang="en-US" sz="2400" dirty="0" smtClean="0">
                <a:latin typeface="Math1" pitchFamily="2" charset="2"/>
              </a:rPr>
              <a:t>a</a:t>
            </a:r>
            <a:r>
              <a:rPr lang="en-US" sz="2400" baseline="30000" dirty="0" smtClean="0"/>
              <a:t>3</a:t>
            </a:r>
            <a:r>
              <a:rPr lang="en-US" sz="2400" dirty="0" smtClean="0"/>
              <a:t>+</a:t>
            </a:r>
            <a:r>
              <a:rPr lang="en-US" sz="2400" dirty="0" smtClean="0">
                <a:latin typeface="Math1" pitchFamily="2" charset="2"/>
              </a:rPr>
              <a:t>a</a:t>
            </a:r>
            <a:r>
              <a:rPr lang="en-US" sz="2400" baseline="30000" dirty="0" smtClean="0"/>
              <a:t>4</a:t>
            </a:r>
            <a:r>
              <a:rPr lang="en-US" sz="2400" dirty="0" smtClean="0"/>
              <a:t>+</a:t>
            </a:r>
            <a:r>
              <a:rPr lang="en-US" sz="2400" dirty="0" smtClean="0">
                <a:latin typeface="Math1" pitchFamily="2" charset="2"/>
              </a:rPr>
              <a:t>a</a:t>
            </a:r>
            <a:r>
              <a:rPr lang="en-US" sz="2400" baseline="30000" dirty="0" smtClean="0"/>
              <a:t>5</a:t>
            </a:r>
            <a:r>
              <a:rPr lang="en-US" sz="2400" dirty="0" smtClean="0"/>
              <a:t>+</a:t>
            </a:r>
            <a:r>
              <a:rPr lang="en-US" sz="2400" dirty="0" smtClean="0">
                <a:latin typeface="Math1" pitchFamily="2" charset="2"/>
              </a:rPr>
              <a:t>a</a:t>
            </a:r>
            <a:r>
              <a:rPr lang="en-US" sz="2400" baseline="30000" dirty="0" smtClean="0"/>
              <a:t>6</a:t>
            </a:r>
          </a:p>
          <a:p>
            <a:pPr>
              <a:lnSpc>
                <a:spcPct val="90000"/>
              </a:lnSpc>
            </a:pPr>
            <a:r>
              <a:rPr lang="en-US" sz="2400" dirty="0" smtClean="0"/>
              <a:t>s</a:t>
            </a:r>
            <a:r>
              <a:rPr lang="en-US" sz="2400" baseline="-25000" dirty="0" smtClean="0"/>
              <a:t>2</a:t>
            </a:r>
            <a:r>
              <a:rPr lang="en-US" sz="2400" dirty="0" smtClean="0"/>
              <a:t>=</a:t>
            </a:r>
            <a:r>
              <a:rPr lang="en-US" sz="2400" dirty="0" smtClean="0">
                <a:latin typeface="Math1" pitchFamily="2" charset="2"/>
              </a:rPr>
              <a:t> a</a:t>
            </a:r>
            <a:r>
              <a:rPr lang="en-US" sz="2400" dirty="0" smtClean="0"/>
              <a:t>=1+</a:t>
            </a:r>
            <a:r>
              <a:rPr lang="en-US" sz="2400" dirty="0" smtClean="0">
                <a:latin typeface="Math1" pitchFamily="2" charset="2"/>
              </a:rPr>
              <a:t>a</a:t>
            </a:r>
            <a:r>
              <a:rPr lang="en-US" sz="2400" baseline="30000" dirty="0" smtClean="0"/>
              <a:t>2</a:t>
            </a:r>
            <a:r>
              <a:rPr lang="en-US" sz="2400" dirty="0" smtClean="0"/>
              <a:t>+</a:t>
            </a:r>
            <a:r>
              <a:rPr lang="en-US" sz="2400" dirty="0" smtClean="0">
                <a:latin typeface="Math1" pitchFamily="2" charset="2"/>
              </a:rPr>
              <a:t>a</a:t>
            </a:r>
            <a:r>
              <a:rPr lang="en-US" sz="2400" baseline="30000" dirty="0" smtClean="0"/>
              <a:t>4</a:t>
            </a:r>
            <a:r>
              <a:rPr lang="en-US" sz="2400" dirty="0" smtClean="0"/>
              <a:t>+</a:t>
            </a:r>
            <a:r>
              <a:rPr lang="en-US" sz="2400" dirty="0" smtClean="0">
                <a:latin typeface="Math1" pitchFamily="2" charset="2"/>
              </a:rPr>
              <a:t>a</a:t>
            </a:r>
            <a:r>
              <a:rPr lang="en-US" sz="2400" baseline="30000" dirty="0" smtClean="0"/>
              <a:t>6</a:t>
            </a:r>
            <a:r>
              <a:rPr lang="en-US" sz="2400" dirty="0" smtClean="0"/>
              <a:t>+</a:t>
            </a:r>
            <a:r>
              <a:rPr lang="en-US" sz="2400" dirty="0" smtClean="0">
                <a:latin typeface="Math1" pitchFamily="2" charset="2"/>
              </a:rPr>
              <a:t>a</a:t>
            </a:r>
            <a:r>
              <a:rPr lang="en-US" sz="2400" baseline="30000" dirty="0" smtClean="0"/>
              <a:t>8</a:t>
            </a:r>
            <a:r>
              <a:rPr lang="en-US" sz="2400" dirty="0" smtClean="0"/>
              <a:t>+</a:t>
            </a:r>
            <a:r>
              <a:rPr lang="en-US" sz="2400" dirty="0" smtClean="0">
                <a:latin typeface="Math1" pitchFamily="2" charset="2"/>
              </a:rPr>
              <a:t>a</a:t>
            </a:r>
            <a:r>
              <a:rPr lang="en-US" sz="2400" baseline="30000" dirty="0" smtClean="0"/>
              <a:t>10</a:t>
            </a:r>
            <a:r>
              <a:rPr lang="en-US" sz="2400" dirty="0" smtClean="0"/>
              <a:t>+</a:t>
            </a:r>
            <a:r>
              <a:rPr lang="en-US" sz="2400" dirty="0" smtClean="0">
                <a:latin typeface="Math1" pitchFamily="2" charset="2"/>
              </a:rPr>
              <a:t>a</a:t>
            </a:r>
            <a:r>
              <a:rPr lang="en-US" sz="2400" baseline="30000" dirty="0" smtClean="0"/>
              <a:t>12</a:t>
            </a:r>
          </a:p>
          <a:p>
            <a:pPr>
              <a:lnSpc>
                <a:spcPct val="90000"/>
              </a:lnSpc>
            </a:pPr>
            <a:r>
              <a:rPr lang="en-US" sz="2400" dirty="0" smtClean="0"/>
              <a:t>s</a:t>
            </a:r>
            <a:r>
              <a:rPr lang="en-US" sz="2400" baseline="-25000" dirty="0" smtClean="0"/>
              <a:t>1</a:t>
            </a:r>
            <a:r>
              <a:rPr lang="en-US" sz="2400" dirty="0" smtClean="0"/>
              <a:t>/s</a:t>
            </a:r>
            <a:r>
              <a:rPr lang="en-US" sz="2400" baseline="-25000" dirty="0" smtClean="0"/>
              <a:t>2</a:t>
            </a:r>
            <a:r>
              <a:rPr lang="en-US" sz="2400" dirty="0" smtClean="0"/>
              <a:t>=</a:t>
            </a:r>
            <a:r>
              <a:rPr lang="en-US" sz="2400" dirty="0" smtClean="0">
                <a:latin typeface="Math1" pitchFamily="2" charset="2"/>
              </a:rPr>
              <a:t>a</a:t>
            </a:r>
            <a:r>
              <a:rPr lang="en-US" sz="2400" baseline="30000" dirty="0" smtClean="0"/>
              <a:t>4 </a:t>
            </a:r>
            <a:r>
              <a:rPr lang="en-US" sz="2400" dirty="0" smtClean="0"/>
              <a:t>, j-1=4, j=5, </a:t>
            </a:r>
            <a:r>
              <a:rPr lang="en-US" sz="2400" b="1" dirty="0" smtClean="0"/>
              <a:t>e</a:t>
            </a:r>
            <a:r>
              <a:rPr lang="en-US" sz="2400" dirty="0" smtClean="0"/>
              <a:t>=(0,0,0,0,1,0,0).</a:t>
            </a:r>
          </a:p>
          <a:p>
            <a:pPr>
              <a:lnSpc>
                <a:spcPct val="90000"/>
              </a:lnSpc>
            </a:pPr>
            <a:r>
              <a:rPr lang="en-US" sz="2400" dirty="0" smtClean="0"/>
              <a:t>s</a:t>
            </a:r>
            <a:r>
              <a:rPr lang="en-US" sz="2400" baseline="-25000" dirty="0" smtClean="0"/>
              <a:t>1</a:t>
            </a:r>
            <a:r>
              <a:rPr lang="en-US" sz="2400" dirty="0" smtClean="0"/>
              <a:t>=</a:t>
            </a:r>
            <a:r>
              <a:rPr lang="en-US" sz="2400" dirty="0" smtClean="0">
                <a:latin typeface="Math1" pitchFamily="2" charset="2"/>
              </a:rPr>
              <a:t> </a:t>
            </a:r>
            <a:r>
              <a:rPr lang="en-US" sz="2400" dirty="0" err="1" smtClean="0">
                <a:latin typeface="Arial" pitchFamily="34" charset="0"/>
                <a:cs typeface="Arial" pitchFamily="34" charset="0"/>
              </a:rPr>
              <a:t>e</a:t>
            </a:r>
            <a:r>
              <a:rPr lang="en-US" sz="2400" baseline="-25000" dirty="0" err="1" smtClean="0">
                <a:latin typeface="Arial" pitchFamily="34" charset="0"/>
                <a:cs typeface="Arial" pitchFamily="34" charset="0"/>
              </a:rPr>
              <a:t>j</a:t>
            </a:r>
            <a:r>
              <a:rPr lang="en-US" sz="2400" dirty="0" err="1" smtClean="0">
                <a:latin typeface="Math1" pitchFamily="2" charset="2"/>
              </a:rPr>
              <a:t>a</a:t>
            </a:r>
            <a:r>
              <a:rPr lang="en-US" sz="2400" baseline="30000" dirty="0" smtClean="0"/>
              <a:t>(j+1)(k+1)</a:t>
            </a:r>
          </a:p>
          <a:p>
            <a:pPr>
              <a:lnSpc>
                <a:spcPct val="90000"/>
              </a:lnSpc>
            </a:pPr>
            <a:r>
              <a:rPr lang="en-US" sz="2400" dirty="0" smtClean="0"/>
              <a:t>s</a:t>
            </a:r>
            <a:r>
              <a:rPr lang="en-US" sz="2400" baseline="-25000" dirty="0" smtClean="0"/>
              <a:t>2</a:t>
            </a:r>
            <a:r>
              <a:rPr lang="en-US" sz="2400" dirty="0" smtClean="0"/>
              <a:t>=</a:t>
            </a:r>
            <a:r>
              <a:rPr lang="en-US" sz="2400" dirty="0" smtClean="0">
                <a:latin typeface="Math1" pitchFamily="2" charset="2"/>
              </a:rPr>
              <a:t> </a:t>
            </a:r>
            <a:r>
              <a:rPr lang="en-US" sz="2400" dirty="0" err="1" smtClean="0">
                <a:latin typeface="Arial" pitchFamily="34" charset="0"/>
                <a:cs typeface="Arial" pitchFamily="34" charset="0"/>
              </a:rPr>
              <a:t>e</a:t>
            </a:r>
            <a:r>
              <a:rPr lang="en-US" sz="2400" baseline="-25000" dirty="0" err="1" smtClean="0">
                <a:latin typeface="Arial" pitchFamily="34" charset="0"/>
                <a:cs typeface="Arial" pitchFamily="34" charset="0"/>
              </a:rPr>
              <a:t>j</a:t>
            </a:r>
            <a:r>
              <a:rPr lang="en-US" sz="2400" dirty="0" err="1" smtClean="0">
                <a:latin typeface="Math1" pitchFamily="2" charset="2"/>
              </a:rPr>
              <a:t>a</a:t>
            </a:r>
            <a:r>
              <a:rPr lang="en-US" sz="2400" baseline="30000" dirty="0" smtClean="0"/>
              <a:t>(j+1)(k+2)</a:t>
            </a: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46</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Reed Solomon</a:t>
            </a:r>
          </a:p>
        </p:txBody>
      </p:sp>
      <p:sp>
        <p:nvSpPr>
          <p:cNvPr id="82949" name="Rectangle 3"/>
          <p:cNvSpPr>
            <a:spLocks noGrp="1" noChangeArrowheads="1"/>
          </p:cNvSpPr>
          <p:nvPr>
            <p:ph type="body" idx="1"/>
          </p:nvPr>
        </p:nvSpPr>
        <p:spPr>
          <a:xfrm>
            <a:off x="457200" y="1371600"/>
            <a:ext cx="8001000" cy="4953000"/>
          </a:xfrm>
        </p:spPr>
        <p:txBody>
          <a:bodyPr/>
          <a:lstStyle/>
          <a:p>
            <a:pPr>
              <a:lnSpc>
                <a:spcPct val="90000"/>
              </a:lnSpc>
            </a:pPr>
            <a:r>
              <a:rPr lang="en-US" sz="2400" dirty="0" smtClean="0"/>
              <a:t>Reed-Solomon code is BCH code over </a:t>
            </a:r>
            <a:r>
              <a:rPr lang="en-US" sz="2400" dirty="0" err="1" smtClean="0"/>
              <a:t>F</a:t>
            </a:r>
            <a:r>
              <a:rPr lang="en-US" sz="2400" baseline="-25000" dirty="0" err="1" smtClean="0"/>
              <a:t>q</a:t>
            </a:r>
            <a:r>
              <a:rPr lang="en-US" sz="2400" dirty="0" smtClean="0"/>
              <a:t> with n= q-1. Let </a:t>
            </a:r>
            <a:r>
              <a:rPr lang="en-US" sz="2400" dirty="0" smtClean="0">
                <a:latin typeface="Math1" pitchFamily="2" charset="2"/>
              </a:rPr>
              <a:t>𝛼 </a:t>
            </a:r>
            <a:r>
              <a:rPr lang="en-US" sz="2400" dirty="0" smtClean="0"/>
              <a:t>be a primitive root of 1 and choose d: 1</a:t>
            </a:r>
            <a:r>
              <a:rPr lang="en-US" sz="2400" dirty="0" smtClean="0">
                <a:latin typeface="Math1Mono"/>
              </a:rPr>
              <a:t>≦</a:t>
            </a:r>
            <a:r>
              <a:rPr lang="en-US" sz="2400" dirty="0" smtClean="0"/>
              <a:t>d&lt;n with g(x)= (</a:t>
            </a:r>
            <a:r>
              <a:rPr lang="en-US" sz="2400" dirty="0" smtClean="0"/>
              <a:t>x-</a:t>
            </a:r>
            <a:r>
              <a:rPr lang="en-US" sz="2400" dirty="0" smtClean="0">
                <a:latin typeface="Math1" pitchFamily="2" charset="2"/>
              </a:rPr>
              <a:t>𝛼</a:t>
            </a:r>
            <a:r>
              <a:rPr lang="en-US" sz="2400" dirty="0" smtClean="0"/>
              <a:t>) </a:t>
            </a:r>
            <a:r>
              <a:rPr lang="en-US" sz="2400" dirty="0" smtClean="0"/>
              <a:t>(</a:t>
            </a:r>
            <a:r>
              <a:rPr lang="en-US" sz="2400" dirty="0" smtClean="0"/>
              <a:t>x-</a:t>
            </a:r>
            <a:r>
              <a:rPr lang="en-US" sz="2400" dirty="0" smtClean="0">
                <a:latin typeface="Math1" pitchFamily="2" charset="2"/>
              </a:rPr>
              <a:t>𝛼</a:t>
            </a:r>
            <a:r>
              <a:rPr lang="en-US" sz="2400" baseline="30000" dirty="0" smtClean="0"/>
              <a:t>2</a:t>
            </a:r>
            <a:r>
              <a:rPr lang="en-US" sz="2400" dirty="0" smtClean="0"/>
              <a:t>) ... (</a:t>
            </a:r>
            <a:r>
              <a:rPr lang="en-US" sz="2400" dirty="0" smtClean="0"/>
              <a:t>x-</a:t>
            </a:r>
            <a:r>
              <a:rPr lang="en-US" sz="2400" dirty="0">
                <a:latin typeface="Math1" pitchFamily="2" charset="2"/>
              </a:rPr>
              <a:t> </a:t>
            </a:r>
            <a:r>
              <a:rPr lang="en-US" sz="2400" dirty="0" smtClean="0">
                <a:latin typeface="Math1" pitchFamily="2" charset="2"/>
              </a:rPr>
              <a:t>𝛼</a:t>
            </a:r>
            <a:r>
              <a:rPr lang="en-US" sz="2400" baseline="30000" dirty="0" smtClean="0"/>
              <a:t>d-1</a:t>
            </a:r>
            <a:r>
              <a:rPr lang="en-US" sz="2400" dirty="0" smtClean="0"/>
              <a:t>).  </a:t>
            </a:r>
          </a:p>
          <a:p>
            <a:pPr lvl="1">
              <a:lnSpc>
                <a:spcPct val="90000"/>
              </a:lnSpc>
            </a:pPr>
            <a:r>
              <a:rPr lang="en-US" sz="2400" dirty="0" smtClean="0"/>
              <a:t>Since g</a:t>
            </a:r>
            <a:r>
              <a:rPr lang="en-US" sz="2400" dirty="0" smtClean="0"/>
              <a:t>(</a:t>
            </a:r>
            <a:r>
              <a:rPr lang="en-US" sz="2400" dirty="0">
                <a:latin typeface="Math1" pitchFamily="2" charset="2"/>
              </a:rPr>
              <a:t>𝛼</a:t>
            </a:r>
            <a:r>
              <a:rPr lang="en-US" sz="2400" dirty="0" smtClean="0"/>
              <a:t>) </a:t>
            </a:r>
            <a:r>
              <a:rPr lang="en-US" sz="2400" dirty="0" smtClean="0"/>
              <a:t>= g</a:t>
            </a:r>
            <a:r>
              <a:rPr lang="en-US" sz="2400" dirty="0" smtClean="0"/>
              <a:t>(</a:t>
            </a:r>
            <a:r>
              <a:rPr lang="en-US" sz="2400" dirty="0" smtClean="0">
                <a:latin typeface="Math1" pitchFamily="2" charset="2"/>
              </a:rPr>
              <a:t>𝛼</a:t>
            </a:r>
            <a:r>
              <a:rPr lang="en-US" sz="2400" baseline="30000" dirty="0" smtClean="0"/>
              <a:t>2</a:t>
            </a:r>
            <a:r>
              <a:rPr lang="en-US" sz="2400" dirty="0" smtClean="0"/>
              <a:t>) = … =g</a:t>
            </a:r>
            <a:r>
              <a:rPr lang="en-US" sz="2400" dirty="0" smtClean="0"/>
              <a:t>(</a:t>
            </a:r>
            <a:r>
              <a:rPr lang="en-US" sz="2400" dirty="0" smtClean="0">
                <a:latin typeface="Math1" pitchFamily="2" charset="2"/>
              </a:rPr>
              <a:t>𝛼</a:t>
            </a:r>
            <a:r>
              <a:rPr lang="en-US" sz="2400" baseline="30000" dirty="0" smtClean="0"/>
              <a:t>d-1</a:t>
            </a:r>
            <a:r>
              <a:rPr lang="en-US" sz="2400" dirty="0" smtClean="0"/>
              <a:t>)=0, BCH bound shows d(C</a:t>
            </a:r>
            <a:r>
              <a:rPr lang="en-US" sz="2400" dirty="0" smtClean="0"/>
              <a:t>)</a:t>
            </a:r>
            <a:r>
              <a:rPr lang="en-US" sz="2400" dirty="0" smtClean="0">
                <a:latin typeface="Math1Mono"/>
              </a:rPr>
              <a:t>≥</a:t>
            </a:r>
            <a:r>
              <a:rPr lang="en-US" sz="2400" dirty="0" smtClean="0"/>
              <a:t>d</a:t>
            </a:r>
            <a:r>
              <a:rPr lang="en-US" sz="2400" dirty="0" smtClean="0"/>
              <a:t>.</a:t>
            </a:r>
          </a:p>
          <a:p>
            <a:pPr lvl="1">
              <a:lnSpc>
                <a:spcPct val="90000"/>
              </a:lnSpc>
            </a:pPr>
            <a:r>
              <a:rPr lang="en-US" sz="2400" dirty="0" err="1" smtClean="0"/>
              <a:t>Codewords</a:t>
            </a:r>
            <a:r>
              <a:rPr lang="en-US" sz="2400" dirty="0" smtClean="0"/>
              <a:t> are g(x)f(x), </a:t>
            </a:r>
            <a:r>
              <a:rPr lang="en-US" sz="2400" dirty="0" err="1" smtClean="0"/>
              <a:t>deg</a:t>
            </a:r>
            <a:r>
              <a:rPr lang="en-US" sz="2400" dirty="0" smtClean="0"/>
              <a:t>(f(x))</a:t>
            </a:r>
            <a:r>
              <a:rPr lang="en-US" sz="2400" dirty="0" smtClean="0">
                <a:latin typeface="Math1Mono"/>
              </a:rPr>
              <a:t>≦</a:t>
            </a:r>
            <a:r>
              <a:rPr lang="en-US" sz="2400" dirty="0" smtClean="0"/>
              <a:t>n-d.  There are q</a:t>
            </a:r>
            <a:r>
              <a:rPr lang="en-US" sz="2400" baseline="30000" dirty="0" smtClean="0"/>
              <a:t>n-d+1</a:t>
            </a:r>
            <a:r>
              <a:rPr lang="en-US" sz="2400" dirty="0" smtClean="0"/>
              <a:t> such polynomials so q</a:t>
            </a:r>
            <a:r>
              <a:rPr lang="en-US" sz="2400" baseline="30000" dirty="0" smtClean="0"/>
              <a:t>n-d+1</a:t>
            </a:r>
            <a:r>
              <a:rPr lang="en-US" sz="2400" dirty="0" smtClean="0"/>
              <a:t> </a:t>
            </a:r>
            <a:r>
              <a:rPr lang="en-US" sz="2400" dirty="0" err="1" smtClean="0"/>
              <a:t>codewords</a:t>
            </a:r>
            <a:r>
              <a:rPr lang="en-US" sz="2400" dirty="0" smtClean="0"/>
              <a:t>.</a:t>
            </a:r>
          </a:p>
          <a:p>
            <a:pPr lvl="1">
              <a:lnSpc>
                <a:spcPct val="90000"/>
              </a:lnSpc>
            </a:pPr>
            <a:r>
              <a:rPr lang="en-US" sz="2400" dirty="0" smtClean="0"/>
              <a:t>Since this meets the Singleton bound, the Reed Solomon code is also an MDS code.</a:t>
            </a:r>
          </a:p>
          <a:p>
            <a:pPr lvl="1">
              <a:lnSpc>
                <a:spcPct val="90000"/>
              </a:lnSpc>
            </a:pPr>
            <a:r>
              <a:rPr lang="en-US" sz="2400" dirty="0" smtClean="0"/>
              <a:t>The Reed Solomon Code is an [n</a:t>
            </a:r>
            <a:r>
              <a:rPr lang="en-US" sz="2400" dirty="0" smtClean="0"/>
              <a:t>, n-d+1, d</a:t>
            </a:r>
            <a:r>
              <a:rPr lang="en-US" sz="2400" dirty="0" smtClean="0"/>
              <a:t>] linear code for these parameters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Reed Solomon example</a:t>
            </a:r>
          </a:p>
        </p:txBody>
      </p:sp>
      <p:sp>
        <p:nvSpPr>
          <p:cNvPr id="82949" name="Rectangle 3"/>
          <p:cNvSpPr>
            <a:spLocks noGrp="1" noChangeArrowheads="1"/>
          </p:cNvSpPr>
          <p:nvPr>
            <p:ph type="body" idx="1"/>
          </p:nvPr>
        </p:nvSpPr>
        <p:spPr>
          <a:xfrm>
            <a:off x="609600" y="1295400"/>
            <a:ext cx="7848600" cy="4953000"/>
          </a:xfrm>
        </p:spPr>
        <p:txBody>
          <a:bodyPr/>
          <a:lstStyle/>
          <a:p>
            <a:pPr>
              <a:lnSpc>
                <a:spcPct val="90000"/>
              </a:lnSpc>
            </a:pPr>
            <a:r>
              <a:rPr lang="en-US" sz="2400" dirty="0" smtClean="0"/>
              <a:t> Example:</a:t>
            </a:r>
          </a:p>
          <a:p>
            <a:pPr lvl="1">
              <a:lnSpc>
                <a:spcPct val="90000"/>
              </a:lnSpc>
            </a:pPr>
            <a:r>
              <a:rPr lang="en-US" sz="2400" dirty="0" smtClean="0"/>
              <a:t>F=GF(2</a:t>
            </a:r>
            <a:r>
              <a:rPr lang="en-US" sz="2400" baseline="30000" dirty="0" smtClean="0"/>
              <a:t>2</a:t>
            </a:r>
            <a:r>
              <a:rPr lang="en-US" sz="2400" dirty="0" smtClean="0"/>
              <a:t>)={0,1,</a:t>
            </a:r>
            <a:r>
              <a:rPr lang="en-US" sz="2400" dirty="0" smtClean="0">
                <a:latin typeface="Math1" pitchFamily="2" charset="2"/>
              </a:rPr>
              <a:t>w</a:t>
            </a:r>
            <a:r>
              <a:rPr lang="en-US" sz="2400" dirty="0" smtClean="0"/>
              <a:t>,</a:t>
            </a:r>
            <a:r>
              <a:rPr lang="en-US" sz="2400" dirty="0" smtClean="0">
                <a:latin typeface="Math1" pitchFamily="2" charset="2"/>
              </a:rPr>
              <a:t>w</a:t>
            </a:r>
            <a:r>
              <a:rPr lang="en-US" sz="2400" baseline="30000" dirty="0" smtClean="0"/>
              <a:t>2</a:t>
            </a:r>
            <a:r>
              <a:rPr lang="en-US" sz="2400" dirty="0" smtClean="0"/>
              <a:t>}</a:t>
            </a:r>
          </a:p>
          <a:p>
            <a:pPr lvl="1">
              <a:lnSpc>
                <a:spcPct val="90000"/>
              </a:lnSpc>
            </a:pPr>
            <a:r>
              <a:rPr lang="en-US" sz="2400" dirty="0" smtClean="0"/>
              <a:t>n=q-1=3, </a:t>
            </a:r>
            <a:r>
              <a:rPr lang="en-US" sz="2400" dirty="0" smtClean="0">
                <a:latin typeface="Math1" pitchFamily="2" charset="2"/>
              </a:rPr>
              <a:t>a</a:t>
            </a:r>
            <a:r>
              <a:rPr lang="en-US" sz="2400" dirty="0" smtClean="0"/>
              <a:t>= </a:t>
            </a:r>
            <a:r>
              <a:rPr lang="en-US" sz="2400" dirty="0" smtClean="0">
                <a:latin typeface="Math1" pitchFamily="2" charset="2"/>
              </a:rPr>
              <a:t>w</a:t>
            </a:r>
            <a:r>
              <a:rPr lang="en-US" sz="2400" dirty="0" smtClean="0"/>
              <a:t>. </a:t>
            </a:r>
          </a:p>
          <a:p>
            <a:pPr lvl="1">
              <a:lnSpc>
                <a:spcPct val="90000"/>
              </a:lnSpc>
            </a:pPr>
            <a:r>
              <a:rPr lang="en-US" sz="2400" dirty="0" smtClean="0"/>
              <a:t>Choose d=2, g(x)= (x-</a:t>
            </a:r>
            <a:r>
              <a:rPr lang="en-US" sz="2400" dirty="0" smtClean="0">
                <a:latin typeface="Math1" pitchFamily="2" charset="2"/>
              </a:rPr>
              <a:t>w</a:t>
            </a:r>
            <a:r>
              <a:rPr lang="en-US" sz="2400" dirty="0" smtClean="0"/>
              <a:t>). </a:t>
            </a:r>
          </a:p>
          <a:p>
            <a:pPr lvl="1">
              <a:lnSpc>
                <a:spcPct val="90000"/>
              </a:lnSpc>
            </a:pPr>
            <a:r>
              <a:rPr lang="en-US" sz="2400" dirty="0" smtClean="0"/>
              <a:t>G=   </a:t>
            </a:r>
            <a:r>
              <a:rPr lang="en-US" sz="2400" dirty="0" smtClean="0">
                <a:latin typeface="Math1" pitchFamily="2" charset="2"/>
              </a:rPr>
              <a:t>w </a:t>
            </a:r>
            <a:r>
              <a:rPr lang="en-US" sz="2400" dirty="0" smtClean="0">
                <a:latin typeface="Arial" pitchFamily="34" charset="0"/>
                <a:cs typeface="Arial" pitchFamily="34" charset="0"/>
              </a:rPr>
              <a:t>   1    0</a:t>
            </a:r>
          </a:p>
          <a:p>
            <a:pPr lvl="1">
              <a:lnSpc>
                <a:spcPct val="90000"/>
              </a:lnSpc>
              <a:buNone/>
            </a:pPr>
            <a:r>
              <a:rPr lang="en-US" sz="2400" dirty="0" smtClean="0">
                <a:latin typeface="Arial" pitchFamily="34" charset="0"/>
                <a:cs typeface="Arial" pitchFamily="34" charset="0"/>
              </a:rPr>
              <a:t>            0     </a:t>
            </a:r>
            <a:r>
              <a:rPr lang="en-US" sz="2400" dirty="0" smtClean="0">
                <a:latin typeface="Math1" pitchFamily="2" charset="2"/>
              </a:rPr>
              <a:t>w </a:t>
            </a:r>
            <a:r>
              <a:rPr lang="en-US" sz="2400" dirty="0" smtClean="0">
                <a:latin typeface="Arial" pitchFamily="34" charset="0"/>
                <a:cs typeface="Arial" pitchFamily="34" charset="0"/>
              </a:rPr>
              <a:t>   1</a:t>
            </a:r>
          </a:p>
          <a:p>
            <a:pPr>
              <a:lnSpc>
                <a:spcPct val="90000"/>
              </a:lnSpc>
            </a:pPr>
            <a:r>
              <a:rPr lang="en-US" sz="2400" dirty="0" smtClean="0">
                <a:latin typeface="Arial" pitchFamily="34" charset="0"/>
                <a:cs typeface="Arial" pitchFamily="34" charset="0"/>
              </a:rPr>
              <a:t>Code consists of all 16 linear combinations of the rows of G.</a:t>
            </a:r>
          </a:p>
          <a:p>
            <a:pPr>
              <a:lnSpc>
                <a:spcPct val="90000"/>
              </a:lnSpc>
            </a:pPr>
            <a:r>
              <a:rPr lang="en-US" sz="2400" dirty="0" smtClean="0"/>
              <a:t>For CD’s:</a:t>
            </a:r>
          </a:p>
          <a:p>
            <a:pPr lvl="1">
              <a:lnSpc>
                <a:spcPct val="90000"/>
              </a:lnSpc>
            </a:pPr>
            <a:r>
              <a:rPr lang="en-US" sz="2000" dirty="0" smtClean="0"/>
              <a:t>F=GF(2</a:t>
            </a:r>
            <a:r>
              <a:rPr lang="en-US" sz="2000" baseline="30000" dirty="0" smtClean="0"/>
              <a:t>8</a:t>
            </a:r>
            <a:r>
              <a:rPr lang="en-US" sz="2000" dirty="0" smtClean="0"/>
              <a:t>), n= 2</a:t>
            </a:r>
            <a:r>
              <a:rPr lang="en-US" sz="2000" baseline="30000" dirty="0" smtClean="0"/>
              <a:t>8</a:t>
            </a:r>
            <a:r>
              <a:rPr lang="en-US" sz="2000" dirty="0" smtClean="0"/>
              <a:t>-1=255, d=33.</a:t>
            </a:r>
          </a:p>
          <a:p>
            <a:pPr lvl="1">
              <a:lnSpc>
                <a:spcPct val="90000"/>
              </a:lnSpc>
            </a:pPr>
            <a:r>
              <a:rPr lang="en-US" sz="2000" dirty="0" smtClean="0">
                <a:latin typeface="Arial" pitchFamily="34" charset="0"/>
                <a:cs typeface="Arial" pitchFamily="34" charset="0"/>
              </a:rPr>
              <a:t>222 information bytes.33 check bytes.</a:t>
            </a:r>
          </a:p>
          <a:p>
            <a:pPr lvl="1">
              <a:lnSpc>
                <a:spcPct val="90000"/>
              </a:lnSpc>
            </a:pPr>
            <a:r>
              <a:rPr lang="en-US" sz="2000" dirty="0" err="1" smtClean="0">
                <a:latin typeface="Arial" pitchFamily="34" charset="0"/>
                <a:cs typeface="Arial" pitchFamily="34" charset="0"/>
              </a:rPr>
              <a:t>Codewords</a:t>
            </a:r>
            <a:r>
              <a:rPr lang="en-US" sz="2000" dirty="0" smtClean="0">
                <a:latin typeface="Arial" pitchFamily="34" charset="0"/>
                <a:cs typeface="Arial" pitchFamily="34" charset="0"/>
              </a:rPr>
              <a:t> have 8 x 255 = 2040 bits.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Polynomials and RM codes</a:t>
            </a:r>
          </a:p>
        </p:txBody>
      </p:sp>
      <p:sp>
        <p:nvSpPr>
          <p:cNvPr id="82949" name="Rectangle 3"/>
          <p:cNvSpPr>
            <a:spLocks noGrp="1" noChangeArrowheads="1"/>
          </p:cNvSpPr>
          <p:nvPr>
            <p:ph type="body" idx="1"/>
          </p:nvPr>
        </p:nvSpPr>
        <p:spPr>
          <a:xfrm>
            <a:off x="457200" y="1524000"/>
            <a:ext cx="8305800" cy="4953000"/>
          </a:xfrm>
        </p:spPr>
        <p:txBody>
          <a:bodyPr/>
          <a:lstStyle/>
          <a:p>
            <a:pPr>
              <a:lnSpc>
                <a:spcPct val="90000"/>
              </a:lnSpc>
            </a:pPr>
            <a:r>
              <a:rPr lang="en-US" sz="2000" dirty="0" smtClean="0"/>
              <a:t>R(</a:t>
            </a:r>
            <a:r>
              <a:rPr lang="en-US" sz="2000" dirty="0" err="1" smtClean="0"/>
              <a:t>r,m</a:t>
            </a:r>
            <a:r>
              <a:rPr lang="en-US" sz="2000" dirty="0" smtClean="0"/>
              <a:t>) has parameters [n=2</a:t>
            </a:r>
            <a:r>
              <a:rPr lang="en-US" sz="2000" baseline="30000" dirty="0" smtClean="0"/>
              <a:t>m</a:t>
            </a:r>
            <a:r>
              <a:rPr lang="en-US" sz="2000" dirty="0" smtClean="0"/>
              <a:t> , k= 1 + </a:t>
            </a:r>
            <a:r>
              <a:rPr lang="en-US" sz="2000" baseline="-25000" dirty="0" smtClean="0"/>
              <a:t>m</a:t>
            </a:r>
            <a:r>
              <a:rPr lang="en-US" sz="2000" dirty="0" smtClean="0"/>
              <a:t>C</a:t>
            </a:r>
            <a:r>
              <a:rPr lang="en-US" sz="2000" baseline="-25000" dirty="0" smtClean="0"/>
              <a:t>1</a:t>
            </a:r>
            <a:r>
              <a:rPr lang="en-US" sz="2000" dirty="0" smtClean="0"/>
              <a:t> + ... + </a:t>
            </a:r>
            <a:r>
              <a:rPr lang="en-US" sz="2000" baseline="-25000" dirty="0" err="1" smtClean="0"/>
              <a:t>m</a:t>
            </a:r>
            <a:r>
              <a:rPr lang="en-US" sz="2000" dirty="0" err="1" smtClean="0"/>
              <a:t>C</a:t>
            </a:r>
            <a:r>
              <a:rPr lang="en-US" sz="2000" baseline="-25000" dirty="0" err="1" smtClean="0"/>
              <a:t>r</a:t>
            </a:r>
            <a:r>
              <a:rPr lang="en-US" sz="2000" baseline="-25000" dirty="0" smtClean="0"/>
              <a:t> </a:t>
            </a:r>
            <a:r>
              <a:rPr lang="en-US" sz="2000" dirty="0" smtClean="0"/>
              <a:t>d=2</a:t>
            </a:r>
            <a:r>
              <a:rPr lang="en-US" sz="2000" baseline="30000" dirty="0" smtClean="0"/>
              <a:t>m-r</a:t>
            </a:r>
            <a:r>
              <a:rPr lang="en-US" sz="2000" dirty="0" smtClean="0"/>
              <a:t>], it consists of </a:t>
            </a:r>
            <a:r>
              <a:rPr lang="en-US" sz="2000" dirty="0" err="1" smtClean="0"/>
              <a:t>boolean</a:t>
            </a:r>
            <a:r>
              <a:rPr lang="en-US" sz="2000" dirty="0" smtClean="0"/>
              <a:t> functions whose polynomials are of degree </a:t>
            </a:r>
            <a:r>
              <a:rPr lang="en-US" sz="2000" dirty="0" smtClean="0">
                <a:latin typeface="Math1"/>
              </a:rPr>
              <a:t>≦</a:t>
            </a:r>
            <a:r>
              <a:rPr lang="en-US" sz="2000" dirty="0" smtClean="0"/>
              <a:t> m. </a:t>
            </a:r>
          </a:p>
          <a:p>
            <a:pPr>
              <a:lnSpc>
                <a:spcPct val="90000"/>
              </a:lnSpc>
            </a:pPr>
            <a:endParaRPr lang="en-US" sz="2000" dirty="0" smtClean="0"/>
          </a:p>
          <a:p>
            <a:pPr>
              <a:lnSpc>
                <a:spcPct val="90000"/>
              </a:lnSpc>
            </a:pPr>
            <a:r>
              <a:rPr lang="en-US" sz="2000" dirty="0" err="1" smtClean="0"/>
              <a:t>RM(r,m</a:t>
            </a:r>
            <a:r>
              <a:rPr lang="en-US" sz="2000" dirty="0" smtClean="0"/>
              <a:t>)</a:t>
            </a:r>
            <a:r>
              <a:rPr lang="en-US" sz="2000" baseline="30000" dirty="0" smtClean="0">
                <a:latin typeface="Math1"/>
              </a:rPr>
              <a:t>^ </a:t>
            </a:r>
            <a:r>
              <a:rPr lang="en-US" sz="2000" dirty="0" smtClean="0"/>
              <a:t>= RM(m-r-1,m).</a:t>
            </a:r>
          </a:p>
          <a:p>
            <a:pPr>
              <a:lnSpc>
                <a:spcPct val="90000"/>
              </a:lnSpc>
            </a:pPr>
            <a:endParaRPr lang="en-US" sz="2000" dirty="0" smtClean="0"/>
          </a:p>
          <a:p>
            <a:pPr>
              <a:lnSpc>
                <a:spcPct val="90000"/>
              </a:lnSpc>
            </a:pPr>
            <a:r>
              <a:rPr lang="en-US" sz="2000" dirty="0" smtClean="0"/>
              <a:t>RM(0,m)= {0 , 1}, RM(r+1, m+1)=  RM(r+1, </a:t>
            </a:r>
            <a:r>
              <a:rPr lang="en-US" sz="2000" dirty="0" err="1" smtClean="0"/>
              <a:t>m</a:t>
            </a:r>
            <a:r>
              <a:rPr lang="en-US" sz="2000" dirty="0" smtClean="0"/>
              <a:t>)*</a:t>
            </a:r>
            <a:r>
              <a:rPr lang="en-US" sz="2000" dirty="0" err="1" smtClean="0"/>
              <a:t>R(r</a:t>
            </a:r>
            <a:r>
              <a:rPr lang="en-US" sz="2000" dirty="0" smtClean="0"/>
              <a:t>, m).</a:t>
            </a:r>
          </a:p>
          <a:p>
            <a:pPr>
              <a:lnSpc>
                <a:spcPct val="90000"/>
              </a:lnSpc>
            </a:pPr>
            <a:r>
              <a:rPr lang="en-US" sz="2000" dirty="0" smtClean="0"/>
              <a:t>RM(n,0) is a repetition code with rate 1/n.</a:t>
            </a:r>
          </a:p>
          <a:p>
            <a:pPr>
              <a:lnSpc>
                <a:spcPct val="90000"/>
              </a:lnSpc>
            </a:pPr>
            <a:r>
              <a:rPr lang="en-US" sz="2000" dirty="0" smtClean="0"/>
              <a:t>Min distance in R(</a:t>
            </a:r>
            <a:r>
              <a:rPr lang="en-US" sz="2000" dirty="0" err="1" smtClean="0"/>
              <a:t>r,m</a:t>
            </a:r>
            <a:r>
              <a:rPr lang="en-US" sz="2000" dirty="0" smtClean="0"/>
              <a:t>)= 2</a:t>
            </a:r>
            <a:r>
              <a:rPr lang="en-US" sz="2000" baseline="30000" dirty="0" smtClean="0"/>
              <a:t>m-r</a:t>
            </a:r>
            <a:r>
              <a:rPr lang="en-US" sz="2000" dirty="0" smtClean="0"/>
              <a:t>.</a:t>
            </a:r>
          </a:p>
          <a:p>
            <a:pPr>
              <a:lnSpc>
                <a:spcPct val="90000"/>
              </a:lnSpc>
            </a:pPr>
            <a:endParaRPr lang="en-US" sz="2000" dirty="0" smtClean="0"/>
          </a:p>
          <a:p>
            <a:pPr>
              <a:lnSpc>
                <a:spcPct val="90000"/>
              </a:lnSpc>
              <a:buNone/>
            </a:pPr>
            <a:r>
              <a:rPr lang="en-US" sz="2000" dirty="0" smtClean="0"/>
              <a:t>                               G(r+1,m)    G(r+1,m)</a:t>
            </a:r>
          </a:p>
          <a:p>
            <a:pPr>
              <a:lnSpc>
                <a:spcPct val="90000"/>
              </a:lnSpc>
            </a:pPr>
            <a:r>
              <a:rPr lang="en-US" sz="2000" dirty="0" smtClean="0"/>
              <a:t>G(r+1, m+1)=                 0      G(</a:t>
            </a:r>
            <a:r>
              <a:rPr lang="en-US" sz="2000" dirty="0" err="1" smtClean="0"/>
              <a:t>r,m</a:t>
            </a:r>
            <a:r>
              <a:rPr lang="en-US" sz="2000" dirty="0" smtClean="0"/>
              <a:t>)</a:t>
            </a:r>
          </a:p>
          <a:p>
            <a:pPr>
              <a:lnSpc>
                <a:spcPct val="90000"/>
              </a:lnSpc>
            </a:pPr>
            <a:endParaRPr lang="en-US" sz="2400" dirty="0" smtClean="0"/>
          </a:p>
          <a:p>
            <a:pPr>
              <a:lnSpc>
                <a:spcPct val="90000"/>
              </a:lnSpc>
            </a:pPr>
            <a:endParaRPr lang="en-US" sz="2400" dirty="0" smtClean="0"/>
          </a:p>
          <a:p>
            <a:pPr>
              <a:lnSpc>
                <a:spcPct val="90000"/>
              </a:lnSpc>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49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RM(4,0) and RM(4,1)</a:t>
            </a:r>
          </a:p>
        </p:txBody>
      </p:sp>
      <p:sp>
        <p:nvSpPr>
          <p:cNvPr id="82949" name="Rectangle 3"/>
          <p:cNvSpPr>
            <a:spLocks noGrp="1" noChangeArrowheads="1"/>
          </p:cNvSpPr>
          <p:nvPr>
            <p:ph type="body" idx="1"/>
          </p:nvPr>
        </p:nvSpPr>
        <p:spPr>
          <a:xfrm>
            <a:off x="457200" y="1905000"/>
            <a:ext cx="8305800" cy="4648200"/>
          </a:xfrm>
        </p:spPr>
        <p:txBody>
          <a:bodyPr/>
          <a:lstStyle/>
          <a:p>
            <a:pPr>
              <a:lnSpc>
                <a:spcPct val="90000"/>
              </a:lnSpc>
            </a:pPr>
            <a:r>
              <a:rPr lang="en-US" sz="2400" dirty="0" smtClean="0"/>
              <a:t>n=2</a:t>
            </a:r>
            <a:r>
              <a:rPr lang="en-US" sz="2400" baseline="30000" dirty="0" smtClean="0"/>
              <a:t>4</a:t>
            </a:r>
            <a:r>
              <a:rPr lang="en-US" sz="2400" dirty="0" smtClean="0"/>
              <a:t>=16.</a:t>
            </a:r>
          </a:p>
          <a:p>
            <a:pPr>
              <a:lnSpc>
                <a:spcPct val="90000"/>
              </a:lnSpc>
            </a:pPr>
            <a:r>
              <a:rPr lang="en-US" sz="2000" dirty="0" smtClean="0"/>
              <a:t>Constants</a:t>
            </a:r>
          </a:p>
          <a:p>
            <a:pPr lvl="1">
              <a:lnSpc>
                <a:spcPct val="90000"/>
              </a:lnSpc>
            </a:pPr>
            <a:r>
              <a:rPr lang="en-US" sz="2000" dirty="0" smtClean="0"/>
              <a:t>0000 0000 0000 0000, 1111 1111 1111 1111.</a:t>
            </a:r>
          </a:p>
          <a:p>
            <a:pPr>
              <a:lnSpc>
                <a:spcPct val="90000"/>
              </a:lnSpc>
            </a:pPr>
            <a:r>
              <a:rPr lang="en-US" sz="2000" dirty="0" smtClean="0"/>
              <a:t>Linear</a:t>
            </a:r>
          </a:p>
          <a:p>
            <a:pPr lvl="1">
              <a:lnSpc>
                <a:spcPct val="90000"/>
              </a:lnSpc>
            </a:pPr>
            <a:r>
              <a:rPr lang="en-US" sz="2000" dirty="0" smtClean="0"/>
              <a:t>1010 1010 1010 1010, 0101 0101 0101 0101,</a:t>
            </a:r>
          </a:p>
          <a:p>
            <a:pPr lvl="1">
              <a:lnSpc>
                <a:spcPct val="90000"/>
              </a:lnSpc>
            </a:pPr>
            <a:r>
              <a:rPr lang="en-US" sz="2000" dirty="0" smtClean="0"/>
              <a:t>0000 1111 0000 1111, 0000 0000 1111 1111</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Codewords</a:t>
            </a:r>
            <a:r>
              <a:rPr lang="en-US" sz="3600" dirty="0" smtClean="0"/>
              <a:t> and Hamming distance</a:t>
            </a:r>
          </a:p>
        </p:txBody>
      </p:sp>
      <p:sp>
        <p:nvSpPr>
          <p:cNvPr id="82949" name="Rectangle 3"/>
          <p:cNvSpPr>
            <a:spLocks noGrp="1" noChangeArrowheads="1"/>
          </p:cNvSpPr>
          <p:nvPr>
            <p:ph type="body" idx="1"/>
          </p:nvPr>
        </p:nvSpPr>
        <p:spPr>
          <a:xfrm>
            <a:off x="228600" y="1447800"/>
            <a:ext cx="8534400" cy="4572000"/>
          </a:xfrm>
        </p:spPr>
        <p:txBody>
          <a:bodyPr/>
          <a:lstStyle/>
          <a:p>
            <a:pPr>
              <a:lnSpc>
                <a:spcPct val="90000"/>
              </a:lnSpc>
            </a:pPr>
            <a:r>
              <a:rPr lang="en-US" sz="2000" dirty="0" smtClean="0"/>
              <a:t>To correct errors in a message “block,” we increase the number of bits transmitted per block.  The systematic scheme to do this is called a code, C.</a:t>
            </a:r>
          </a:p>
          <a:p>
            <a:pPr>
              <a:lnSpc>
                <a:spcPct val="90000"/>
              </a:lnSpc>
            </a:pPr>
            <a:r>
              <a:rPr lang="en-US" sz="2000" dirty="0" smtClean="0"/>
              <a:t>If there are M valid messages per block (often M=2</a:t>
            </a:r>
            <a:r>
              <a:rPr lang="en-US" sz="2000" baseline="30000" dirty="0" smtClean="0"/>
              <a:t>m</a:t>
            </a:r>
            <a:r>
              <a:rPr lang="en-US" sz="2000" dirty="0" smtClean="0"/>
              <a:t>) and we transmit n&gt;</a:t>
            </a:r>
            <a:r>
              <a:rPr lang="en-US" sz="2000" dirty="0" err="1" smtClean="0"/>
              <a:t>lg(M</a:t>
            </a:r>
            <a:r>
              <a:rPr lang="en-US" sz="2000" dirty="0" smtClean="0"/>
              <a:t>) bits per block, the M “valid” messages are spread throughout the space of 2</a:t>
            </a:r>
            <a:r>
              <a:rPr lang="en-US" sz="2000" baseline="30000" dirty="0" smtClean="0"/>
              <a:t>n</a:t>
            </a:r>
            <a:r>
              <a:rPr lang="en-US" sz="2000" dirty="0" smtClean="0"/>
              <a:t> elements. </a:t>
            </a:r>
          </a:p>
          <a:p>
            <a:pPr>
              <a:lnSpc>
                <a:spcPct val="90000"/>
              </a:lnSpc>
            </a:pPr>
            <a:r>
              <a:rPr lang="en-US" sz="2000" dirty="0" smtClean="0"/>
              <a:t> If there are no errors in transmission, we can verify the message is equal to a codeword with high probability.</a:t>
            </a:r>
          </a:p>
          <a:p>
            <a:pPr>
              <a:lnSpc>
                <a:spcPct val="90000"/>
              </a:lnSpc>
            </a:pPr>
            <a:r>
              <a:rPr lang="en-US" sz="2000" dirty="0" smtClean="0"/>
              <a:t>If there are errors in the message, we decode the message as the codeword that is “closest” (i.e.-differs by the fewest bits) from the received message. </a:t>
            </a:r>
          </a:p>
          <a:p>
            <a:pPr>
              <a:lnSpc>
                <a:spcPct val="90000"/>
              </a:lnSpc>
            </a:pPr>
            <a:r>
              <a:rPr lang="en-US" sz="2000" dirty="0" smtClean="0"/>
              <a:t>The number of differences between the two nearest </a:t>
            </a:r>
            <a:r>
              <a:rPr lang="en-US" sz="2000" dirty="0" err="1" smtClean="0"/>
              <a:t>codewords</a:t>
            </a:r>
            <a:r>
              <a:rPr lang="en-US" sz="2000" dirty="0" smtClean="0"/>
              <a:t> is called the distance of the code or d(C).</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50</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smtClean="0"/>
              <a:t>RM(r,4) </a:t>
            </a:r>
            <a:r>
              <a:rPr lang="en-US" sz="3600" dirty="0" smtClean="0"/>
              <a:t>code example</a:t>
            </a:r>
          </a:p>
        </p:txBody>
      </p:sp>
      <p:sp>
        <p:nvSpPr>
          <p:cNvPr id="82949" name="Rectangle 3"/>
          <p:cNvSpPr>
            <a:spLocks noGrp="1" noChangeArrowheads="1"/>
          </p:cNvSpPr>
          <p:nvPr>
            <p:ph type="body" idx="1"/>
          </p:nvPr>
        </p:nvSpPr>
        <p:spPr>
          <a:xfrm>
            <a:off x="457200" y="1219200"/>
            <a:ext cx="8305800" cy="4953000"/>
          </a:xfrm>
        </p:spPr>
        <p:txBody>
          <a:bodyPr/>
          <a:lstStyle/>
          <a:p>
            <a:pPr marL="457200" indent="-457200">
              <a:lnSpc>
                <a:spcPct val="90000"/>
              </a:lnSpc>
              <a:buNone/>
            </a:pPr>
            <a:r>
              <a:rPr lang="en-US" sz="1800" dirty="0" smtClean="0"/>
              <a:t>1                   1 1 1 1 1 1 1 1 1 1 1 1 1 1 1 1</a:t>
            </a:r>
          </a:p>
          <a:p>
            <a:pPr marL="457200" indent="-457200">
              <a:lnSpc>
                <a:spcPct val="90000"/>
              </a:lnSpc>
              <a:buNone/>
            </a:pPr>
            <a:r>
              <a:rPr lang="en-US" sz="1800" dirty="0" smtClean="0"/>
              <a:t>x</a:t>
            </a:r>
            <a:r>
              <a:rPr lang="en-US" sz="1800" baseline="-25000" dirty="0" smtClean="0"/>
              <a:t>4</a:t>
            </a:r>
            <a:r>
              <a:rPr lang="en-US" sz="1800" dirty="0" smtClean="0"/>
              <a:t>                  0 0 0 0 0 0 0 0 1 1 1 1 1 1 1 1</a:t>
            </a:r>
          </a:p>
          <a:p>
            <a:pPr marL="457200" indent="-457200">
              <a:lnSpc>
                <a:spcPct val="90000"/>
              </a:lnSpc>
              <a:buNone/>
            </a:pPr>
            <a:r>
              <a:rPr lang="en-US" sz="1800" dirty="0" smtClean="0"/>
              <a:t>x</a:t>
            </a:r>
            <a:r>
              <a:rPr lang="en-US" sz="1800" baseline="-25000" dirty="0" smtClean="0"/>
              <a:t>3</a:t>
            </a:r>
            <a:r>
              <a:rPr lang="en-US" sz="1800" dirty="0" smtClean="0"/>
              <a:t>                  0 0 0 0 1 1 1 1 0 0 0 0 1 1 1 1</a:t>
            </a:r>
          </a:p>
          <a:p>
            <a:pPr marL="457200" indent="-457200">
              <a:lnSpc>
                <a:spcPct val="90000"/>
              </a:lnSpc>
              <a:buNone/>
            </a:pPr>
            <a:r>
              <a:rPr lang="en-US" sz="1800" dirty="0" smtClean="0"/>
              <a:t>x</a:t>
            </a:r>
            <a:r>
              <a:rPr lang="en-US" sz="1800" baseline="-25000" dirty="0" smtClean="0"/>
              <a:t>2</a:t>
            </a:r>
            <a:r>
              <a:rPr lang="en-US" sz="1800" dirty="0" smtClean="0"/>
              <a:t>                  0 0 1 1 0 0 1 1 0 0 1 1 0 0 1 1</a:t>
            </a:r>
          </a:p>
          <a:p>
            <a:pPr marL="457200" indent="-457200">
              <a:lnSpc>
                <a:spcPct val="90000"/>
              </a:lnSpc>
              <a:buNone/>
            </a:pPr>
            <a:r>
              <a:rPr lang="en-US" sz="1800" dirty="0" smtClean="0"/>
              <a:t>x</a:t>
            </a:r>
            <a:r>
              <a:rPr lang="en-US" sz="1800" baseline="-25000" dirty="0" smtClean="0"/>
              <a:t>1</a:t>
            </a:r>
            <a:r>
              <a:rPr lang="en-US" sz="1800" dirty="0" smtClean="0"/>
              <a:t>                  0 1 0 1 0 1 0 1 0 1 0 1 0 1 0 1</a:t>
            </a:r>
          </a:p>
          <a:p>
            <a:pPr marL="457200" indent="-457200">
              <a:lnSpc>
                <a:spcPct val="90000"/>
              </a:lnSpc>
              <a:buNone/>
            </a:pPr>
            <a:r>
              <a:rPr lang="en-US" sz="1800" dirty="0" smtClean="0"/>
              <a:t>x</a:t>
            </a:r>
            <a:r>
              <a:rPr lang="en-US" sz="1800" baseline="-25000" dirty="0" smtClean="0"/>
              <a:t>3</a:t>
            </a:r>
            <a:r>
              <a:rPr lang="en-US" sz="1800" dirty="0" smtClean="0"/>
              <a:t>x</a:t>
            </a:r>
            <a:r>
              <a:rPr lang="en-US" sz="1800" baseline="-25000" dirty="0" smtClean="0"/>
              <a:t>4</a:t>
            </a:r>
            <a:r>
              <a:rPr lang="en-US" sz="1800" dirty="0" smtClean="0"/>
              <a:t>               0 0 0 0 0 0 0 0 0 0 0 0 1 1 1 1</a:t>
            </a:r>
          </a:p>
          <a:p>
            <a:pPr marL="457200" indent="-457200">
              <a:lnSpc>
                <a:spcPct val="90000"/>
              </a:lnSpc>
              <a:buNone/>
            </a:pPr>
            <a:r>
              <a:rPr lang="en-US" sz="1800" dirty="0" smtClean="0"/>
              <a:t>x</a:t>
            </a:r>
            <a:r>
              <a:rPr lang="en-US" sz="1800" baseline="-25000" dirty="0" smtClean="0"/>
              <a:t>2</a:t>
            </a:r>
            <a:r>
              <a:rPr lang="en-US" sz="1800" dirty="0" smtClean="0"/>
              <a:t>x</a:t>
            </a:r>
            <a:r>
              <a:rPr lang="en-US" sz="1800" baseline="-25000" dirty="0" smtClean="0"/>
              <a:t>4</a:t>
            </a:r>
            <a:r>
              <a:rPr lang="en-US" sz="1800" dirty="0" smtClean="0"/>
              <a:t>               0 0 0 0 0 0 0 0 0 0 1 1 0 0 1 1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4</a:t>
            </a:r>
            <a:r>
              <a:rPr lang="en-US" sz="1800" dirty="0" smtClean="0"/>
              <a:t>               0 0 0 0 0 0 0 0 0 1 0 1 0 1 0 1</a:t>
            </a:r>
          </a:p>
          <a:p>
            <a:pPr marL="457200" indent="-457200">
              <a:lnSpc>
                <a:spcPct val="90000"/>
              </a:lnSpc>
              <a:buNone/>
            </a:pPr>
            <a:r>
              <a:rPr lang="en-US" sz="1800" dirty="0" smtClean="0"/>
              <a:t>x</a:t>
            </a:r>
            <a:r>
              <a:rPr lang="en-US" sz="1800" baseline="-25000" dirty="0" smtClean="0"/>
              <a:t>2</a:t>
            </a:r>
            <a:r>
              <a:rPr lang="en-US" sz="1800" dirty="0" smtClean="0"/>
              <a:t>x</a:t>
            </a:r>
            <a:r>
              <a:rPr lang="en-US" sz="1800" baseline="-25000" dirty="0" smtClean="0"/>
              <a:t>3</a:t>
            </a:r>
            <a:r>
              <a:rPr lang="en-US" sz="1800" dirty="0" smtClean="0"/>
              <a:t>               0 0 0 0 0 0 1 1 0 0 0 0 0 0 1 1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3</a:t>
            </a:r>
            <a:r>
              <a:rPr lang="en-US" sz="1800" dirty="0" smtClean="0"/>
              <a:t>               0 0 0 0 1 0 1 0 0 0 0 0 0 1 0 1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2</a:t>
            </a:r>
            <a:r>
              <a:rPr lang="en-US" sz="1800" dirty="0" smtClean="0"/>
              <a:t>               0 0 0 1 0 0 0 1 0 0 0 1 0 0 0 1</a:t>
            </a:r>
          </a:p>
          <a:p>
            <a:pPr marL="457200" indent="-457200">
              <a:lnSpc>
                <a:spcPct val="90000"/>
              </a:lnSpc>
              <a:buNone/>
            </a:pPr>
            <a:r>
              <a:rPr lang="en-US" sz="1800" dirty="0" smtClean="0"/>
              <a:t>x</a:t>
            </a:r>
            <a:r>
              <a:rPr lang="en-US" sz="1800" baseline="-25000" dirty="0" smtClean="0"/>
              <a:t>2</a:t>
            </a:r>
            <a:r>
              <a:rPr lang="en-US" sz="1800" dirty="0" smtClean="0"/>
              <a:t>x</a:t>
            </a:r>
            <a:r>
              <a:rPr lang="en-US" sz="1800" baseline="-25000" dirty="0" smtClean="0"/>
              <a:t>3</a:t>
            </a:r>
            <a:r>
              <a:rPr lang="en-US" sz="1800" dirty="0" smtClean="0"/>
              <a:t>x</a:t>
            </a:r>
            <a:r>
              <a:rPr lang="en-US" sz="1800" baseline="-25000" dirty="0" smtClean="0"/>
              <a:t>4</a:t>
            </a:r>
            <a:r>
              <a:rPr lang="en-US" sz="1800" dirty="0" smtClean="0"/>
              <a:t>            0 0 0 0 0 0 0 0 0 0 0 0 0 0 1 1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3</a:t>
            </a:r>
            <a:r>
              <a:rPr lang="en-US" sz="1800" dirty="0" smtClean="0"/>
              <a:t>x</a:t>
            </a:r>
            <a:r>
              <a:rPr lang="en-US" sz="1800" baseline="-25000" dirty="0" smtClean="0"/>
              <a:t>4</a:t>
            </a:r>
            <a:r>
              <a:rPr lang="en-US" sz="1800" dirty="0" smtClean="0"/>
              <a:t>            0 0 0 0 0 0 0 0 0 0 0 0 0 1 0 1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2</a:t>
            </a:r>
            <a:r>
              <a:rPr lang="en-US" sz="1800" dirty="0" smtClean="0"/>
              <a:t>x</a:t>
            </a:r>
            <a:r>
              <a:rPr lang="en-US" sz="1800" baseline="-25000" dirty="0" smtClean="0"/>
              <a:t>4 </a:t>
            </a:r>
            <a:r>
              <a:rPr lang="en-US" sz="1800" dirty="0" smtClean="0"/>
              <a:t>           0 0 0 0 0 0 0 0 0 0 0 1 0 0 0 1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2</a:t>
            </a:r>
            <a:r>
              <a:rPr lang="en-US" sz="1800" dirty="0" smtClean="0"/>
              <a:t>x</a:t>
            </a:r>
            <a:r>
              <a:rPr lang="en-US" sz="1800" baseline="-25000" dirty="0" smtClean="0"/>
              <a:t>3</a:t>
            </a:r>
            <a:r>
              <a:rPr lang="en-US" sz="1800" dirty="0" smtClean="0"/>
              <a:t>            0 0 0 0 0 0 0 1 0 0 0 0 0 0 0 1</a:t>
            </a:r>
          </a:p>
          <a:p>
            <a:pPr marL="457200" indent="-457200">
              <a:lnSpc>
                <a:spcPct val="90000"/>
              </a:lnSpc>
              <a:buNone/>
            </a:pPr>
            <a:r>
              <a:rPr lang="en-US" sz="1800" dirty="0" smtClean="0"/>
              <a:t>x</a:t>
            </a:r>
            <a:r>
              <a:rPr lang="en-US" sz="1800" baseline="-25000" dirty="0" smtClean="0"/>
              <a:t>1</a:t>
            </a:r>
            <a:r>
              <a:rPr lang="en-US" sz="1800" dirty="0" smtClean="0"/>
              <a:t>x</a:t>
            </a:r>
            <a:r>
              <a:rPr lang="en-US" sz="1800" baseline="-25000" dirty="0" smtClean="0"/>
              <a:t>2</a:t>
            </a:r>
            <a:r>
              <a:rPr lang="en-US" sz="1800" dirty="0" smtClean="0"/>
              <a:t>x</a:t>
            </a:r>
            <a:r>
              <a:rPr lang="en-US" sz="1800" baseline="-25000" dirty="0" smtClean="0"/>
              <a:t>3</a:t>
            </a:r>
            <a:r>
              <a:rPr lang="en-US" sz="1800" dirty="0" smtClean="0"/>
              <a:t>x</a:t>
            </a:r>
            <a:r>
              <a:rPr lang="en-US" sz="1800" baseline="-25000" dirty="0" smtClean="0"/>
              <a:t>4</a:t>
            </a:r>
            <a:r>
              <a:rPr lang="en-US" sz="1800" dirty="0" smtClean="0"/>
              <a:t>         0 0 0 0 0 0 0 0 0 0 0 0 0 0 0 1</a:t>
            </a:r>
          </a:p>
          <a:p>
            <a:pPr marL="457200" indent="-457200">
              <a:lnSpc>
                <a:spcPct val="90000"/>
              </a:lnSpc>
              <a:buAutoNum type="arabicPlain"/>
            </a:pPr>
            <a:endParaRPr lang="en-US" sz="2400" dirty="0" smtClean="0"/>
          </a:p>
          <a:p>
            <a:pPr marL="457200" indent="-457200">
              <a:lnSpc>
                <a:spcPct val="90000"/>
              </a:lnSpc>
              <a:buNone/>
            </a:pPr>
            <a:endParaRPr lang="en-US" sz="24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51</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err="1" smtClean="0"/>
              <a:t>McEliece</a:t>
            </a:r>
            <a:r>
              <a:rPr lang="en-US" sz="3600" dirty="0" smtClean="0"/>
              <a:t> Cryptosystem</a:t>
            </a:r>
          </a:p>
        </p:txBody>
      </p:sp>
      <p:sp>
        <p:nvSpPr>
          <p:cNvPr id="82949" name="Rectangle 3"/>
          <p:cNvSpPr>
            <a:spLocks noGrp="1" noChangeArrowheads="1"/>
          </p:cNvSpPr>
          <p:nvPr>
            <p:ph type="body" idx="1"/>
          </p:nvPr>
        </p:nvSpPr>
        <p:spPr>
          <a:xfrm>
            <a:off x="457200" y="1295400"/>
            <a:ext cx="8305800" cy="4800600"/>
          </a:xfrm>
        </p:spPr>
        <p:txBody>
          <a:bodyPr/>
          <a:lstStyle/>
          <a:p>
            <a:pPr>
              <a:lnSpc>
                <a:spcPct val="90000"/>
              </a:lnSpc>
            </a:pPr>
            <a:r>
              <a:rPr lang="en-US" sz="2000" dirty="0" smtClean="0"/>
              <a:t>Bob chooses G for a large [n, k, d] linear code, we particularly want large d (for example, a [1024, 512, 101] </a:t>
            </a:r>
            <a:r>
              <a:rPr lang="en-US" sz="2000" dirty="0" err="1" smtClean="0"/>
              <a:t>Goppa</a:t>
            </a:r>
            <a:r>
              <a:rPr lang="en-US" sz="2000" dirty="0" smtClean="0"/>
              <a:t> code which can correct 50 errors in a 1024 bit block).  Pick a k x k invertible matrix, S, over GF(2) and P, an n x n permutation matrix, and set G</a:t>
            </a:r>
            <a:r>
              <a:rPr lang="en-US" sz="2000" baseline="-25000" dirty="0" smtClean="0"/>
              <a:t>1</a:t>
            </a:r>
            <a:r>
              <a:rPr lang="en-US" sz="2000" dirty="0" smtClean="0"/>
              <a:t>=SGP.  G</a:t>
            </a:r>
            <a:r>
              <a:rPr lang="en-US" sz="2000" baseline="-25000" dirty="0" smtClean="0"/>
              <a:t>1 </a:t>
            </a:r>
            <a:r>
              <a:rPr lang="en-US" sz="2000" dirty="0" smtClean="0"/>
              <a:t>is Bob’s public key; Bob keeps P, G and S secret.</a:t>
            </a:r>
          </a:p>
          <a:p>
            <a:pPr>
              <a:lnSpc>
                <a:spcPct val="90000"/>
              </a:lnSpc>
            </a:pPr>
            <a:r>
              <a:rPr lang="en-US" sz="2000" dirty="0" smtClean="0"/>
              <a:t>To encrypt a message, </a:t>
            </a:r>
            <a:r>
              <a:rPr lang="en-US" sz="2000" b="1" dirty="0" smtClean="0"/>
              <a:t>x</a:t>
            </a:r>
            <a:r>
              <a:rPr lang="en-US" sz="2000" dirty="0" smtClean="0"/>
              <a:t>, Alice picks an error vector, </a:t>
            </a:r>
            <a:r>
              <a:rPr lang="en-US" sz="2000" b="1" dirty="0" smtClean="0"/>
              <a:t>e</a:t>
            </a:r>
            <a:r>
              <a:rPr lang="en-US" sz="2000" dirty="0" smtClean="0"/>
              <a:t>, and sends </a:t>
            </a:r>
            <a:r>
              <a:rPr lang="en-US" sz="2000" b="1" dirty="0" smtClean="0"/>
              <a:t>y</a:t>
            </a:r>
            <a:r>
              <a:rPr lang="en-US" sz="2000" dirty="0" smtClean="0"/>
              <a:t>=</a:t>
            </a:r>
            <a:r>
              <a:rPr lang="en-US" sz="2000" b="1" dirty="0" smtClean="0"/>
              <a:t>x</a:t>
            </a:r>
            <a:r>
              <a:rPr lang="en-US" sz="2000" dirty="0" smtClean="0"/>
              <a:t>G</a:t>
            </a:r>
            <a:r>
              <a:rPr lang="en-US" sz="2000" baseline="-25000" dirty="0" smtClean="0"/>
              <a:t>1</a:t>
            </a:r>
            <a:r>
              <a:rPr lang="en-US" sz="2000" dirty="0" smtClean="0"/>
              <a:t>+</a:t>
            </a:r>
            <a:r>
              <a:rPr lang="en-US" sz="2000" b="1" dirty="0" smtClean="0"/>
              <a:t>e</a:t>
            </a:r>
            <a:r>
              <a:rPr lang="en-US" sz="2000" dirty="0" smtClean="0"/>
              <a:t> (mod 2).</a:t>
            </a:r>
          </a:p>
          <a:p>
            <a:pPr>
              <a:lnSpc>
                <a:spcPct val="90000"/>
              </a:lnSpc>
            </a:pPr>
            <a:r>
              <a:rPr lang="en-US" sz="2000" dirty="0" smtClean="0"/>
              <a:t>To decrypt, Bob, computes </a:t>
            </a:r>
            <a:r>
              <a:rPr lang="en-US" sz="2000" b="1" dirty="0" smtClean="0"/>
              <a:t>y</a:t>
            </a:r>
            <a:r>
              <a:rPr lang="en-US" sz="2000" b="1" baseline="-25000" dirty="0" smtClean="0"/>
              <a:t>1</a:t>
            </a:r>
            <a:r>
              <a:rPr lang="en-US" sz="2000" dirty="0" smtClean="0"/>
              <a:t>=</a:t>
            </a:r>
            <a:r>
              <a:rPr lang="en-US" sz="2000" b="1" dirty="0" smtClean="0"/>
              <a:t>y</a:t>
            </a:r>
            <a:r>
              <a:rPr lang="en-US" sz="2000" dirty="0" smtClean="0"/>
              <a:t>P</a:t>
            </a:r>
            <a:r>
              <a:rPr lang="en-US" sz="2000" baseline="30000" dirty="0" smtClean="0"/>
              <a:t>-1</a:t>
            </a:r>
            <a:r>
              <a:rPr lang="en-US" sz="2000" dirty="0" smtClean="0"/>
              <a:t> and </a:t>
            </a:r>
            <a:r>
              <a:rPr lang="en-US" sz="2000" b="1" dirty="0" smtClean="0"/>
              <a:t>e</a:t>
            </a:r>
            <a:r>
              <a:rPr lang="en-US" sz="2000" b="1" baseline="-25000" dirty="0" smtClean="0"/>
              <a:t>1</a:t>
            </a:r>
            <a:r>
              <a:rPr lang="en-US" sz="2000" dirty="0" smtClean="0"/>
              <a:t>=</a:t>
            </a:r>
            <a:r>
              <a:rPr lang="en-US" sz="2000" b="1" dirty="0" smtClean="0"/>
              <a:t>e</a:t>
            </a:r>
            <a:r>
              <a:rPr lang="en-US" sz="2000" dirty="0" smtClean="0"/>
              <a:t>P</a:t>
            </a:r>
            <a:r>
              <a:rPr lang="en-US" sz="2000" baseline="30000" dirty="0" smtClean="0"/>
              <a:t>-1</a:t>
            </a:r>
            <a:r>
              <a:rPr lang="en-US" sz="2000" dirty="0" smtClean="0"/>
              <a:t>, then </a:t>
            </a:r>
            <a:r>
              <a:rPr lang="en-US" sz="2000" b="1" dirty="0" smtClean="0"/>
              <a:t>y</a:t>
            </a:r>
            <a:r>
              <a:rPr lang="en-US" sz="2000" b="1" baseline="-25000" dirty="0" smtClean="0"/>
              <a:t>1</a:t>
            </a:r>
            <a:r>
              <a:rPr lang="en-US" sz="2000" dirty="0" smtClean="0"/>
              <a:t>=</a:t>
            </a:r>
            <a:r>
              <a:rPr lang="en-US" sz="2000" b="1" dirty="0" smtClean="0"/>
              <a:t>x</a:t>
            </a:r>
            <a:r>
              <a:rPr lang="en-US" sz="2000" dirty="0" smtClean="0"/>
              <a:t>SG+</a:t>
            </a:r>
            <a:r>
              <a:rPr lang="en-US" sz="2000" b="1" dirty="0" smtClean="0"/>
              <a:t>e</a:t>
            </a:r>
            <a:r>
              <a:rPr lang="en-US" sz="2000" b="1" baseline="-25000" dirty="0" smtClean="0"/>
              <a:t>1</a:t>
            </a:r>
            <a:r>
              <a:rPr lang="en-US" sz="2000" dirty="0" smtClean="0"/>
              <a:t>.  Now Bob corrects </a:t>
            </a:r>
            <a:r>
              <a:rPr lang="en-US" sz="2000" b="1" dirty="0" smtClean="0"/>
              <a:t>y</a:t>
            </a:r>
            <a:r>
              <a:rPr lang="en-US" sz="2000" b="1" baseline="-25000" dirty="0" smtClean="0"/>
              <a:t>1</a:t>
            </a:r>
            <a:r>
              <a:rPr lang="en-US" sz="2000" dirty="0" smtClean="0"/>
              <a:t> using the error correcting code to get </a:t>
            </a:r>
            <a:r>
              <a:rPr lang="en-US" sz="2000" b="1" dirty="0" smtClean="0"/>
              <a:t>x</a:t>
            </a:r>
            <a:r>
              <a:rPr lang="en-US" sz="2000" b="1" baseline="-25000" dirty="0" smtClean="0"/>
              <a:t>1</a:t>
            </a:r>
            <a:r>
              <a:rPr lang="en-US" sz="2000" dirty="0" smtClean="0"/>
              <a:t>.  Finally, Bob computes </a:t>
            </a:r>
            <a:r>
              <a:rPr lang="en-US" sz="2000" b="1" dirty="0" smtClean="0"/>
              <a:t>x</a:t>
            </a:r>
            <a:r>
              <a:rPr lang="en-US" sz="2000" dirty="0" smtClean="0"/>
              <a:t>=</a:t>
            </a:r>
            <a:r>
              <a:rPr lang="en-US" sz="2000" b="1" dirty="0" smtClean="0"/>
              <a:t>x</a:t>
            </a:r>
            <a:r>
              <a:rPr lang="en-US" sz="2000" b="1" baseline="-25000" dirty="0" smtClean="0"/>
              <a:t>1</a:t>
            </a:r>
            <a:r>
              <a:rPr lang="en-US" sz="2000" dirty="0" smtClean="0"/>
              <a:t>S</a:t>
            </a:r>
            <a:r>
              <a:rPr lang="en-US" sz="2000" baseline="30000" dirty="0" smtClean="0"/>
              <a:t>-1</a:t>
            </a:r>
            <a:r>
              <a:rPr lang="en-US" sz="2000" dirty="0" smtClean="0"/>
              <a:t>.</a:t>
            </a:r>
          </a:p>
          <a:p>
            <a:pPr>
              <a:lnSpc>
                <a:spcPct val="90000"/>
              </a:lnSpc>
            </a:pPr>
            <a:r>
              <a:rPr lang="en-US" sz="2000" dirty="0" smtClean="0"/>
              <a:t>Error correction is similar to the “shortest vector problem” and is believed to be “hard.”  In the example cited, a [1024, 512, 101] </a:t>
            </a:r>
            <a:r>
              <a:rPr lang="en-US" sz="2000" dirty="0" err="1" smtClean="0"/>
              <a:t>Goppa</a:t>
            </a:r>
            <a:r>
              <a:rPr lang="en-US" sz="2000" dirty="0" smtClean="0"/>
              <a:t> code, finding 50 errors (without knowing the shortcut) requires trying </a:t>
            </a:r>
            <a:r>
              <a:rPr lang="en-US" sz="2000" baseline="-25000" dirty="0" smtClean="0"/>
              <a:t>1024</a:t>
            </a:r>
            <a:r>
              <a:rPr lang="en-US" sz="2000" dirty="0" smtClean="0"/>
              <a:t>C</a:t>
            </a:r>
            <a:r>
              <a:rPr lang="en-US" sz="2000" baseline="-25000" dirty="0" smtClean="0"/>
              <a:t>50</a:t>
            </a:r>
            <a:r>
              <a:rPr lang="en-US" sz="2000" dirty="0" smtClean="0"/>
              <a:t>&gt;10</a:t>
            </a:r>
            <a:r>
              <a:rPr lang="en-US" sz="2000" baseline="30000" dirty="0" smtClean="0"/>
              <a:t>85</a:t>
            </a:r>
            <a:r>
              <a:rPr lang="en-US" sz="2000" dirty="0" smtClean="0"/>
              <a:t> possibilities. </a:t>
            </a:r>
          </a:p>
          <a:p>
            <a:pPr>
              <a:lnSpc>
                <a:spcPct val="90000"/>
              </a:lnSpc>
            </a:pPr>
            <a:r>
              <a:rPr lang="en-US" sz="2000" dirty="0" smtClean="0"/>
              <a:t>A drawback is that the public key, G</a:t>
            </a:r>
            <a:r>
              <a:rPr lang="en-US" sz="2000" baseline="-25000" dirty="0" smtClean="0"/>
              <a:t>1</a:t>
            </a:r>
            <a:r>
              <a:rPr lang="en-US" sz="2000" dirty="0" smtClean="0"/>
              <a:t>, is largest.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52</a:t>
            </a:fld>
            <a:endParaRPr lang="en-US" smtClean="0"/>
          </a:p>
        </p:txBody>
      </p:sp>
      <p:sp>
        <p:nvSpPr>
          <p:cNvPr id="82948" name="Rectangle 2"/>
          <p:cNvSpPr>
            <a:spLocks noGrp="1" noChangeArrowheads="1"/>
          </p:cNvSpPr>
          <p:nvPr>
            <p:ph type="title"/>
          </p:nvPr>
        </p:nvSpPr>
        <p:spPr>
          <a:xfrm>
            <a:off x="685800" y="76200"/>
            <a:ext cx="7772400" cy="762000"/>
          </a:xfrm>
        </p:spPr>
        <p:txBody>
          <a:bodyPr/>
          <a:lstStyle/>
          <a:p>
            <a:r>
              <a:rPr lang="en-US" sz="3600" dirty="0" err="1" smtClean="0"/>
              <a:t>McEliece</a:t>
            </a:r>
            <a:r>
              <a:rPr lang="en-US" sz="3600" dirty="0" smtClean="0"/>
              <a:t> Cryptosystem example - 1</a:t>
            </a:r>
          </a:p>
        </p:txBody>
      </p:sp>
      <p:sp>
        <p:nvSpPr>
          <p:cNvPr id="82949" name="Rectangle 3"/>
          <p:cNvSpPr>
            <a:spLocks noGrp="1" noChangeArrowheads="1"/>
          </p:cNvSpPr>
          <p:nvPr>
            <p:ph type="body" idx="1"/>
          </p:nvPr>
        </p:nvSpPr>
        <p:spPr>
          <a:xfrm>
            <a:off x="685800" y="1295400"/>
            <a:ext cx="7848600" cy="4953000"/>
          </a:xfrm>
        </p:spPr>
        <p:txBody>
          <a:bodyPr/>
          <a:lstStyle/>
          <a:p>
            <a:pPr>
              <a:lnSpc>
                <a:spcPct val="90000"/>
              </a:lnSpc>
            </a:pPr>
            <a:r>
              <a:rPr lang="en-US" sz="2000" dirty="0" smtClean="0"/>
              <a:t>Using the [7, 4] Hamming code,  G=  </a:t>
            </a:r>
          </a:p>
          <a:p>
            <a:pPr lvl="2">
              <a:lnSpc>
                <a:spcPct val="90000"/>
              </a:lnSpc>
              <a:buNone/>
            </a:pPr>
            <a:r>
              <a:rPr lang="en-US" sz="2000" dirty="0" smtClean="0"/>
              <a:t>1  0  0  0  1  1  0</a:t>
            </a:r>
          </a:p>
          <a:p>
            <a:pPr lvl="2">
              <a:lnSpc>
                <a:spcPct val="90000"/>
              </a:lnSpc>
              <a:buNone/>
            </a:pPr>
            <a:r>
              <a:rPr lang="en-US" sz="2000" dirty="0" smtClean="0"/>
              <a:t>0  1  0  0  1  0  1</a:t>
            </a:r>
          </a:p>
          <a:p>
            <a:pPr lvl="2">
              <a:lnSpc>
                <a:spcPct val="90000"/>
              </a:lnSpc>
              <a:buNone/>
            </a:pPr>
            <a:r>
              <a:rPr lang="en-US" sz="2000" dirty="0" smtClean="0"/>
              <a:t>0  0  1  0  0  1  1</a:t>
            </a:r>
          </a:p>
          <a:p>
            <a:pPr lvl="2">
              <a:lnSpc>
                <a:spcPct val="90000"/>
              </a:lnSpc>
              <a:buNone/>
            </a:pPr>
            <a:r>
              <a:rPr lang="en-US" sz="2000" dirty="0" smtClean="0"/>
              <a:t>0  0  0  1  1  1  1</a:t>
            </a:r>
          </a:p>
          <a:p>
            <a:pPr lvl="2">
              <a:lnSpc>
                <a:spcPct val="90000"/>
              </a:lnSpc>
              <a:buNone/>
            </a:pPr>
            <a:endParaRPr lang="en-US" sz="2000" dirty="0" smtClean="0"/>
          </a:p>
          <a:p>
            <a:pPr>
              <a:lnSpc>
                <a:spcPct val="90000"/>
              </a:lnSpc>
            </a:pPr>
            <a:r>
              <a:rPr lang="en-US" sz="2000" b="1" dirty="0" smtClean="0"/>
              <a:t>m</a:t>
            </a:r>
            <a:r>
              <a:rPr lang="en-US" sz="2000" dirty="0" smtClean="0"/>
              <a:t>=1011.</a:t>
            </a:r>
          </a:p>
          <a:p>
            <a:pPr>
              <a:lnSpc>
                <a:spcPct val="90000"/>
              </a:lnSpc>
            </a:pPr>
            <a:endParaRPr lang="en-US" sz="2000" dirty="0" smtClean="0"/>
          </a:p>
          <a:p>
            <a:pPr>
              <a:lnSpc>
                <a:spcPct val="90000"/>
              </a:lnSpc>
            </a:pPr>
            <a:r>
              <a:rPr lang="en-US" sz="2000" dirty="0" smtClean="0"/>
              <a:t>S= 1  0  0  1             P=  0  0  1  0  0  0  0</a:t>
            </a:r>
          </a:p>
          <a:p>
            <a:pPr>
              <a:lnSpc>
                <a:spcPct val="90000"/>
              </a:lnSpc>
              <a:buNone/>
            </a:pPr>
            <a:r>
              <a:rPr lang="en-US" sz="2000" dirty="0" smtClean="0"/>
              <a:t>           1  1  0  1                   1  0  0  0  0  0  0</a:t>
            </a:r>
          </a:p>
          <a:p>
            <a:pPr>
              <a:lnSpc>
                <a:spcPct val="90000"/>
              </a:lnSpc>
              <a:buNone/>
            </a:pPr>
            <a:r>
              <a:rPr lang="en-US" sz="2000" dirty="0" smtClean="0"/>
              <a:t>           0  1  0  1                   0  0  0  0  1  0  0</a:t>
            </a:r>
          </a:p>
          <a:p>
            <a:pPr>
              <a:lnSpc>
                <a:spcPct val="90000"/>
              </a:lnSpc>
              <a:buNone/>
            </a:pPr>
            <a:r>
              <a:rPr lang="en-US" sz="2000" dirty="0" smtClean="0"/>
              <a:t>           1  1  1  0                   0  0  0  0  0  1  0</a:t>
            </a:r>
          </a:p>
          <a:p>
            <a:pPr>
              <a:lnSpc>
                <a:spcPct val="90000"/>
              </a:lnSpc>
              <a:buNone/>
            </a:pPr>
            <a:r>
              <a:rPr lang="en-US" sz="2000" dirty="0" smtClean="0"/>
              <a:t>                                            0  0  0  0  0  0  1</a:t>
            </a:r>
          </a:p>
          <a:p>
            <a:pPr>
              <a:lnSpc>
                <a:spcPct val="90000"/>
              </a:lnSpc>
              <a:buNone/>
            </a:pPr>
            <a:r>
              <a:rPr lang="en-US" sz="2000" dirty="0" smtClean="0"/>
              <a:t>                                            0  1  0  0  0  0  0</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53</a:t>
            </a:fld>
            <a:endParaRPr lang="en-US" smtClean="0"/>
          </a:p>
        </p:txBody>
      </p:sp>
      <p:sp>
        <p:nvSpPr>
          <p:cNvPr id="82948" name="Rectangle 2"/>
          <p:cNvSpPr>
            <a:spLocks noGrp="1" noChangeArrowheads="1"/>
          </p:cNvSpPr>
          <p:nvPr>
            <p:ph type="title"/>
          </p:nvPr>
        </p:nvSpPr>
        <p:spPr>
          <a:xfrm>
            <a:off x="685800" y="76200"/>
            <a:ext cx="7772400" cy="762000"/>
          </a:xfrm>
        </p:spPr>
        <p:txBody>
          <a:bodyPr/>
          <a:lstStyle/>
          <a:p>
            <a:r>
              <a:rPr lang="en-US" sz="3600" dirty="0" err="1" smtClean="0"/>
              <a:t>McEliece</a:t>
            </a:r>
            <a:r>
              <a:rPr lang="en-US" sz="3600" dirty="0" smtClean="0"/>
              <a:t> Cryptosystem example - 2</a:t>
            </a:r>
          </a:p>
        </p:txBody>
      </p:sp>
      <p:sp>
        <p:nvSpPr>
          <p:cNvPr id="82949" name="Rectangle 3"/>
          <p:cNvSpPr>
            <a:spLocks noGrp="1" noChangeArrowheads="1"/>
          </p:cNvSpPr>
          <p:nvPr>
            <p:ph type="body" idx="1"/>
          </p:nvPr>
        </p:nvSpPr>
        <p:spPr>
          <a:xfrm>
            <a:off x="609600" y="1524000"/>
            <a:ext cx="7772400" cy="4419600"/>
          </a:xfrm>
        </p:spPr>
        <p:txBody>
          <a:bodyPr/>
          <a:lstStyle/>
          <a:p>
            <a:pPr>
              <a:lnSpc>
                <a:spcPct val="90000"/>
              </a:lnSpc>
            </a:pPr>
            <a:r>
              <a:rPr lang="en-US" sz="2000" dirty="0" smtClean="0"/>
              <a:t>G</a:t>
            </a:r>
            <a:r>
              <a:rPr lang="en-US" sz="2000" baseline="-25000" dirty="0" smtClean="0"/>
              <a:t>1</a:t>
            </a:r>
            <a:r>
              <a:rPr lang="en-US" sz="2000" dirty="0" smtClean="0"/>
              <a:t>=  </a:t>
            </a:r>
          </a:p>
          <a:p>
            <a:pPr lvl="2">
              <a:lnSpc>
                <a:spcPct val="90000"/>
              </a:lnSpc>
              <a:buNone/>
            </a:pPr>
            <a:r>
              <a:rPr lang="en-US" sz="2000" dirty="0" smtClean="0"/>
              <a:t>0  0  1  1  0  1  0</a:t>
            </a:r>
          </a:p>
          <a:p>
            <a:pPr lvl="2">
              <a:lnSpc>
                <a:spcPct val="90000"/>
              </a:lnSpc>
              <a:buNone/>
            </a:pPr>
            <a:r>
              <a:rPr lang="en-US" sz="2000" dirty="0" smtClean="0"/>
              <a:t>1  0  1  0  0  1  1</a:t>
            </a:r>
          </a:p>
          <a:p>
            <a:pPr lvl="2">
              <a:lnSpc>
                <a:spcPct val="90000"/>
              </a:lnSpc>
              <a:buNone/>
            </a:pPr>
            <a:r>
              <a:rPr lang="en-US" sz="2000" dirty="0" smtClean="0"/>
              <a:t>1  1  0  0  0  1  0</a:t>
            </a:r>
          </a:p>
          <a:p>
            <a:pPr lvl="2">
              <a:lnSpc>
                <a:spcPct val="90000"/>
              </a:lnSpc>
              <a:buNone/>
            </a:pPr>
            <a:r>
              <a:rPr lang="en-US" sz="2000" dirty="0" smtClean="0"/>
              <a:t>1  0  1  0  1  0  0</a:t>
            </a:r>
          </a:p>
          <a:p>
            <a:pPr lvl="2">
              <a:lnSpc>
                <a:spcPct val="90000"/>
              </a:lnSpc>
              <a:buNone/>
            </a:pPr>
            <a:endParaRPr lang="en-US" sz="2000" dirty="0" smtClean="0"/>
          </a:p>
          <a:p>
            <a:pPr>
              <a:lnSpc>
                <a:spcPct val="90000"/>
              </a:lnSpc>
            </a:pPr>
            <a:r>
              <a:rPr lang="en-US" sz="2000" b="1" dirty="0" smtClean="0"/>
              <a:t>e</a:t>
            </a:r>
            <a:r>
              <a:rPr lang="en-US" sz="2000" dirty="0" smtClean="0"/>
              <a:t>= (0 1 0 0 0 0 0)</a:t>
            </a:r>
          </a:p>
          <a:p>
            <a:pPr>
              <a:lnSpc>
                <a:spcPct val="90000"/>
              </a:lnSpc>
            </a:pPr>
            <a:r>
              <a:rPr lang="en-US" sz="2000" b="1" dirty="0" smtClean="0"/>
              <a:t>y</a:t>
            </a:r>
            <a:r>
              <a:rPr lang="en-US" sz="2000" b="1" baseline="-25000" dirty="0" smtClean="0"/>
              <a:t>1</a:t>
            </a:r>
            <a:r>
              <a:rPr lang="en-US" sz="2000" dirty="0" smtClean="0"/>
              <a:t>= </a:t>
            </a:r>
            <a:r>
              <a:rPr lang="en-US" sz="2000" b="1" dirty="0" smtClean="0"/>
              <a:t>y</a:t>
            </a:r>
            <a:r>
              <a:rPr lang="en-US" sz="2000" dirty="0" smtClean="0"/>
              <a:t>P</a:t>
            </a:r>
            <a:r>
              <a:rPr lang="en-US" sz="2000" baseline="30000" dirty="0" smtClean="0"/>
              <a:t>-1</a:t>
            </a:r>
            <a:r>
              <a:rPr lang="en-US" sz="2000" dirty="0" smtClean="0"/>
              <a:t>= (0 0 1 0 0 0 1)</a:t>
            </a:r>
          </a:p>
          <a:p>
            <a:pPr>
              <a:lnSpc>
                <a:spcPct val="90000"/>
              </a:lnSpc>
            </a:pPr>
            <a:r>
              <a:rPr lang="en-US" sz="2000" b="1" dirty="0" smtClean="0"/>
              <a:t>x</a:t>
            </a:r>
            <a:r>
              <a:rPr lang="en-US" sz="2000" b="1" baseline="-25000" dirty="0" smtClean="0"/>
              <a:t>1</a:t>
            </a:r>
            <a:r>
              <a:rPr lang="en-US" sz="2000" dirty="0" smtClean="0"/>
              <a:t>= (0 0 1 0 0 1 1)</a:t>
            </a:r>
          </a:p>
          <a:p>
            <a:pPr>
              <a:lnSpc>
                <a:spcPct val="90000"/>
              </a:lnSpc>
            </a:pPr>
            <a:r>
              <a:rPr lang="en-US" sz="2000" b="1" dirty="0" smtClean="0"/>
              <a:t>x</a:t>
            </a:r>
            <a:r>
              <a:rPr lang="en-US" sz="2000" b="1" baseline="-25000" dirty="0" smtClean="0"/>
              <a:t>0</a:t>
            </a:r>
            <a:r>
              <a:rPr lang="en-US" sz="2000" dirty="0" smtClean="0"/>
              <a:t>= (0 0 1 0)</a:t>
            </a:r>
          </a:p>
          <a:p>
            <a:pPr>
              <a:lnSpc>
                <a:spcPct val="90000"/>
              </a:lnSpc>
            </a:pPr>
            <a:r>
              <a:rPr lang="en-US" sz="2000" b="1" dirty="0" smtClean="0"/>
              <a:t>x</a:t>
            </a:r>
            <a:r>
              <a:rPr lang="en-US" sz="2000" dirty="0" smtClean="0"/>
              <a:t>= </a:t>
            </a:r>
            <a:r>
              <a:rPr lang="en-US" sz="2000" b="1" dirty="0" smtClean="0"/>
              <a:t>x</a:t>
            </a:r>
            <a:r>
              <a:rPr lang="en-US" sz="2000" b="1" baseline="-25000" dirty="0" smtClean="0"/>
              <a:t>0</a:t>
            </a:r>
            <a:r>
              <a:rPr lang="en-US" sz="2000" dirty="0" smtClean="0"/>
              <a:t>S</a:t>
            </a:r>
            <a:r>
              <a:rPr lang="en-US" sz="2000" baseline="30000" dirty="0" smtClean="0"/>
              <a:t>-1</a:t>
            </a:r>
            <a:r>
              <a:rPr lang="en-US" sz="2000" dirty="0" smtClean="0"/>
              <a:t>= (1 0 1 1)</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smtClean="0"/>
          </a:p>
        </p:txBody>
      </p:sp>
      <p:sp>
        <p:nvSpPr>
          <p:cNvPr id="155652" name="Rectangle 2"/>
          <p:cNvSpPr>
            <a:spLocks noGrp="1" noChangeArrowheads="1"/>
          </p:cNvSpPr>
          <p:nvPr>
            <p:ph type="title"/>
          </p:nvPr>
        </p:nvSpPr>
        <p:spPr>
          <a:xfrm>
            <a:off x="685800" y="228600"/>
            <a:ext cx="7772400" cy="990600"/>
          </a:xfrm>
        </p:spPr>
        <p:txBody>
          <a:bodyPr/>
          <a:lstStyle/>
          <a:p>
            <a:r>
              <a:rPr lang="en-US" sz="4000" smtClean="0"/>
              <a:t>End</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6</a:t>
            </a:fld>
            <a:endParaRPr lang="en-US" smtClean="0"/>
          </a:p>
        </p:txBody>
      </p:sp>
      <p:sp>
        <p:nvSpPr>
          <p:cNvPr id="82948" name="Rectangle 2"/>
          <p:cNvSpPr>
            <a:spLocks noGrp="1" noChangeArrowheads="1"/>
          </p:cNvSpPr>
          <p:nvPr>
            <p:ph type="title"/>
          </p:nvPr>
        </p:nvSpPr>
        <p:spPr>
          <a:xfrm>
            <a:off x="228600" y="76200"/>
            <a:ext cx="8763000" cy="762000"/>
          </a:xfrm>
        </p:spPr>
        <p:txBody>
          <a:bodyPr/>
          <a:lstStyle/>
          <a:p>
            <a:r>
              <a:rPr lang="en-US" sz="3600" dirty="0" smtClean="0"/>
              <a:t>Hamming distance</a:t>
            </a:r>
          </a:p>
        </p:txBody>
      </p:sp>
      <p:sp>
        <p:nvSpPr>
          <p:cNvPr id="82949" name="Rectangle 3"/>
          <p:cNvSpPr>
            <a:spLocks noGrp="1" noChangeArrowheads="1"/>
          </p:cNvSpPr>
          <p:nvPr>
            <p:ph type="body" idx="1"/>
          </p:nvPr>
        </p:nvSpPr>
        <p:spPr>
          <a:xfrm>
            <a:off x="304800" y="1295400"/>
            <a:ext cx="8534400" cy="4572000"/>
          </a:xfrm>
        </p:spPr>
        <p:txBody>
          <a:bodyPr/>
          <a:lstStyle/>
          <a:p>
            <a:pPr>
              <a:lnSpc>
                <a:spcPct val="90000"/>
              </a:lnSpc>
            </a:pPr>
            <a:r>
              <a:rPr lang="en-US" sz="2000" dirty="0" smtClean="0"/>
              <a:t>The best decoding strategy is to decode a message as the codeword that differs least from a codeword.  So, for a coding scheme, C, if d(C)=2t+1 or less bits, we can correct t or less errors per block.</a:t>
            </a:r>
          </a:p>
          <a:p>
            <a:pPr>
              <a:lnSpc>
                <a:spcPct val="90000"/>
              </a:lnSpc>
            </a:pPr>
            <a:endParaRPr lang="en-US" sz="2000" dirty="0" smtClean="0"/>
          </a:p>
          <a:p>
            <a:pPr>
              <a:lnSpc>
                <a:spcPct val="90000"/>
              </a:lnSpc>
            </a:pPr>
            <a:r>
              <a:rPr lang="en-US" sz="2000" dirty="0" smtClean="0"/>
              <a:t>If d(C)=s+1, we can detect s or fewer errors.</a:t>
            </a:r>
          </a:p>
          <a:p>
            <a:pPr>
              <a:lnSpc>
                <a:spcPct val="90000"/>
              </a:lnSpc>
              <a:buNone/>
            </a:pPr>
            <a:endParaRPr lang="en-US" sz="2000" dirty="0" smtClean="0"/>
          </a:p>
          <a:p>
            <a:pPr>
              <a:lnSpc>
                <a:spcPct val="90000"/>
              </a:lnSpc>
            </a:pPr>
            <a:r>
              <a:rPr lang="en-US" sz="2000" dirty="0" smtClean="0"/>
              <a:t>The Hamming distance, denoted Dist(</a:t>
            </a:r>
            <a:r>
              <a:rPr lang="en-US" sz="2000" b="1" dirty="0" smtClean="0"/>
              <a:t>v, w</a:t>
            </a:r>
            <a:r>
              <a:rPr lang="en-US" sz="2000" dirty="0" smtClean="0"/>
              <a:t>), between two elements </a:t>
            </a:r>
            <a:r>
              <a:rPr lang="en-US" sz="2000" b="1" dirty="0" smtClean="0"/>
              <a:t>v, w</a:t>
            </a:r>
            <a:r>
              <a:rPr lang="en-US" sz="2000" dirty="0" smtClean="0">
                <a:latin typeface="Math1Mono"/>
              </a:rPr>
              <a:t>𝝴</a:t>
            </a:r>
            <a:r>
              <a:rPr lang="en-US" sz="2000" dirty="0" smtClean="0"/>
              <a:t>GF(2)</a:t>
            </a:r>
            <a:r>
              <a:rPr lang="en-US" sz="2000" baseline="30000" dirty="0" smtClean="0"/>
              <a:t>n </a:t>
            </a:r>
            <a:r>
              <a:rPr lang="en-US" sz="2000" dirty="0" smtClean="0"/>
              <a:t>is the number of bits they differ by.   The Hamming distance satisfies the usual conditions for a metric on a space.</a:t>
            </a:r>
          </a:p>
          <a:p>
            <a:pPr>
              <a:lnSpc>
                <a:spcPct val="90000"/>
              </a:lnSpc>
            </a:pPr>
            <a:endParaRPr lang="en-US" sz="2000" dirty="0" smtClean="0"/>
          </a:p>
          <a:p>
            <a:pPr>
              <a:lnSpc>
                <a:spcPct val="90000"/>
              </a:lnSpc>
            </a:pPr>
            <a:r>
              <a:rPr lang="en-US" sz="2000" dirty="0" smtClean="0"/>
              <a:t>The Hamming weight of a vector </a:t>
            </a:r>
            <a:r>
              <a:rPr lang="en-US" sz="2000" b="1" dirty="0" smtClean="0"/>
              <a:t>v</a:t>
            </a:r>
            <a:r>
              <a:rPr lang="en-US" sz="2000" dirty="0" smtClean="0">
                <a:latin typeface="Math1Mono"/>
              </a:rPr>
              <a:t>𝝴</a:t>
            </a:r>
            <a:r>
              <a:rPr lang="en-US" sz="2000" dirty="0" smtClean="0"/>
              <a:t>GF(2)</a:t>
            </a:r>
            <a:r>
              <a:rPr lang="en-US" sz="2000" baseline="30000" dirty="0" smtClean="0"/>
              <a:t>n </a:t>
            </a:r>
            <a:r>
              <a:rPr lang="en-US" sz="2000" dirty="0" smtClean="0"/>
              <a:t>, denoted, ||v|| is the number of 1’s. </a:t>
            </a:r>
          </a:p>
          <a:p>
            <a:pPr>
              <a:lnSpc>
                <a:spcPct val="90000"/>
              </a:lnSpc>
            </a:pPr>
            <a:endParaRPr lang="en-US" sz="2000" dirty="0" smtClean="0"/>
          </a:p>
          <a:p>
            <a:pPr>
              <a:lnSpc>
                <a:spcPct val="90000"/>
              </a:lnSpc>
            </a:pPr>
            <a:r>
              <a:rPr lang="en-US" sz="2000" dirty="0" smtClean="0"/>
              <a:t>If </a:t>
            </a:r>
            <a:r>
              <a:rPr lang="en-US" sz="2000" b="1" dirty="0" smtClean="0"/>
              <a:t>v, w</a:t>
            </a:r>
            <a:r>
              <a:rPr lang="en-US" sz="2000" dirty="0" smtClean="0">
                <a:latin typeface="Math1Mono"/>
              </a:rPr>
              <a:t>𝝴</a:t>
            </a:r>
            <a:r>
              <a:rPr lang="en-US" sz="2000" dirty="0" smtClean="0"/>
              <a:t>GF(2)</a:t>
            </a:r>
            <a:r>
              <a:rPr lang="en-US" sz="2000" baseline="30000" dirty="0" smtClean="0"/>
              <a:t>n</a:t>
            </a:r>
            <a:r>
              <a:rPr lang="en-US" sz="2000" dirty="0" smtClean="0"/>
              <a:t>, Dist(</a:t>
            </a:r>
            <a:r>
              <a:rPr lang="en-US" sz="2000" b="1" dirty="0" smtClean="0"/>
              <a:t>v, w</a:t>
            </a:r>
            <a:r>
              <a:rPr lang="en-US" sz="2000" dirty="0" smtClean="0"/>
              <a:t>)= ||</a:t>
            </a:r>
            <a:r>
              <a:rPr lang="en-US" sz="2000" b="1" dirty="0" err="1" smtClean="0"/>
              <a:t>v</a:t>
            </a:r>
            <a:r>
              <a:rPr lang="en-US" sz="2000" dirty="0" err="1" smtClean="0">
                <a:latin typeface="Math1Mono"/>
              </a:rPr>
              <a:t>⊕</a:t>
            </a:r>
            <a:r>
              <a:rPr lang="en-US" sz="2000" b="1" dirty="0" err="1" smtClean="0"/>
              <a:t>w</a:t>
            </a:r>
            <a:r>
              <a:rPr lang="en-US" sz="2000" dirty="0" smtClean="0"/>
              <a:t>||.</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7</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Definition of a Code</a:t>
            </a:r>
          </a:p>
        </p:txBody>
      </p:sp>
      <p:sp>
        <p:nvSpPr>
          <p:cNvPr id="82949" name="Rectangle 3"/>
          <p:cNvSpPr>
            <a:spLocks noGrp="1" noChangeArrowheads="1"/>
          </p:cNvSpPr>
          <p:nvPr>
            <p:ph type="body" idx="1"/>
          </p:nvPr>
        </p:nvSpPr>
        <p:spPr>
          <a:xfrm>
            <a:off x="457200" y="1295400"/>
            <a:ext cx="8305800" cy="4724400"/>
          </a:xfrm>
        </p:spPr>
        <p:txBody>
          <a:bodyPr/>
          <a:lstStyle/>
          <a:p>
            <a:pPr>
              <a:lnSpc>
                <a:spcPct val="90000"/>
              </a:lnSpc>
            </a:pPr>
            <a:r>
              <a:rPr lang="en-US" sz="2000" dirty="0" smtClean="0"/>
              <a:t>In the case of the “repeat three times” code, C</a:t>
            </a:r>
            <a:r>
              <a:rPr lang="en-US" sz="2000" baseline="-25000" dirty="0" smtClean="0"/>
              <a:t>repeatx3</a:t>
            </a:r>
            <a:r>
              <a:rPr lang="en-US" sz="2000" dirty="0" smtClean="0"/>
              <a:t>, M=1 and n=3.  There are two “</a:t>
            </a:r>
            <a:r>
              <a:rPr lang="en-US" sz="2000" dirty="0" err="1" smtClean="0"/>
              <a:t>codewords</a:t>
            </a:r>
            <a:r>
              <a:rPr lang="en-US" sz="2000" dirty="0" smtClean="0"/>
              <a:t>,” namely 111 and 000.  d(C</a:t>
            </a:r>
            <a:r>
              <a:rPr lang="en-US" sz="2000" baseline="-25000" dirty="0" smtClean="0"/>
              <a:t>repeatx3</a:t>
            </a:r>
            <a:r>
              <a:rPr lang="en-US" sz="2000" dirty="0" smtClean="0"/>
              <a:t>)=3, so d=2t+1 with t=1.  </a:t>
            </a:r>
          </a:p>
          <a:p>
            <a:pPr>
              <a:lnSpc>
                <a:spcPct val="90000"/>
              </a:lnSpc>
              <a:buNone/>
            </a:pPr>
            <a:endParaRPr lang="en-US" sz="2000" dirty="0" smtClean="0"/>
          </a:p>
          <a:p>
            <a:pPr>
              <a:lnSpc>
                <a:spcPct val="90000"/>
              </a:lnSpc>
            </a:pPr>
            <a:r>
              <a:rPr lang="en-US" sz="2000" dirty="0" smtClean="0"/>
              <a:t>In general,  a C(</a:t>
            </a:r>
            <a:r>
              <a:rPr lang="en-US" sz="2000" dirty="0" err="1" smtClean="0"/>
              <a:t>n,M,d</a:t>
            </a:r>
            <a:r>
              <a:rPr lang="en-US" sz="2000" dirty="0" smtClean="0"/>
              <a:t>) denotes a code in GF(2)</a:t>
            </a:r>
            <a:r>
              <a:rPr lang="en-US" sz="2000" baseline="30000" dirty="0" smtClean="0"/>
              <a:t>n</a:t>
            </a:r>
            <a:r>
              <a:rPr lang="en-US" sz="2000" dirty="0" smtClean="0"/>
              <a:t> with M </a:t>
            </a:r>
            <a:r>
              <a:rPr lang="en-US" sz="2000" dirty="0" err="1" smtClean="0"/>
              <a:t>codewords</a:t>
            </a:r>
            <a:r>
              <a:rPr lang="en-US" sz="2000" dirty="0" smtClean="0"/>
              <a:t> with d(C)=d the minimum distance, n is dimension.  </a:t>
            </a:r>
          </a:p>
          <a:p>
            <a:pPr>
              <a:lnSpc>
                <a:spcPct val="90000"/>
              </a:lnSpc>
            </a:pPr>
            <a:endParaRPr lang="en-US" sz="2000" dirty="0" smtClean="0"/>
          </a:p>
          <a:p>
            <a:pPr>
              <a:lnSpc>
                <a:spcPct val="90000"/>
              </a:lnSpc>
            </a:pPr>
            <a:r>
              <a:rPr lang="en-US" sz="2000" dirty="0" smtClean="0"/>
              <a:t>As discussed, such codes can  correctly decode transmissions containing t errors or less.</a:t>
            </a:r>
          </a:p>
          <a:p>
            <a:pPr>
              <a:lnSpc>
                <a:spcPct val="90000"/>
              </a:lnSpc>
            </a:pPr>
            <a:endParaRPr lang="en-US" sz="2000" dirty="0" smtClean="0"/>
          </a:p>
          <a:p>
            <a:pPr>
              <a:lnSpc>
                <a:spcPct val="90000"/>
              </a:lnSpc>
            </a:pPr>
            <a:r>
              <a:rPr lang="en-US" sz="2000" dirty="0" smtClean="0"/>
              <a:t>The rate of the code is (naturally) R=</a:t>
            </a:r>
            <a:r>
              <a:rPr lang="en-US" sz="2000" dirty="0" err="1" smtClean="0"/>
              <a:t>lg</a:t>
            </a:r>
            <a:r>
              <a:rPr lang="en-US" sz="2000" dirty="0" smtClean="0"/>
              <a:t>(M)/n.</a:t>
            </a:r>
          </a:p>
          <a:p>
            <a:pPr>
              <a:lnSpc>
                <a:spcPct val="90000"/>
              </a:lnSpc>
            </a:pPr>
            <a:endParaRPr lang="en-US" sz="2000" dirty="0" smtClean="0"/>
          </a:p>
          <a:p>
            <a:pPr>
              <a:lnSpc>
                <a:spcPct val="90000"/>
              </a:lnSpc>
            </a:pPr>
            <a:r>
              <a:rPr lang="en-US" sz="2000" dirty="0" smtClean="0"/>
              <a:t>Error correcting codes strive to find “high rate” codes that can efficiently encode and decode messages with acceptable error.</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8</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Example rates and errors</a:t>
            </a:r>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graphicFrame>
        <p:nvGraphicFramePr>
          <p:cNvPr id="7" name="Table 6"/>
          <p:cNvGraphicFramePr>
            <a:graphicFrameLocks noGrp="1"/>
          </p:cNvGraphicFramePr>
          <p:nvPr/>
        </p:nvGraphicFramePr>
        <p:xfrm>
          <a:off x="762002" y="1397000"/>
          <a:ext cx="7391398" cy="4003040"/>
        </p:xfrm>
        <a:graphic>
          <a:graphicData uri="http://schemas.openxmlformats.org/drawingml/2006/table">
            <a:tbl>
              <a:tblPr firstRow="1" bandRow="1">
                <a:tableStyleId>{5C22544A-7EE6-4342-B048-85BDC9FD1C3A}</a:tableStyleId>
              </a:tblPr>
              <a:tblGrid>
                <a:gridCol w="1752598"/>
                <a:gridCol w="609600"/>
                <a:gridCol w="762000"/>
                <a:gridCol w="457200"/>
                <a:gridCol w="685800"/>
                <a:gridCol w="609600"/>
                <a:gridCol w="609600"/>
                <a:gridCol w="914400"/>
                <a:gridCol w="990600"/>
              </a:tblGrid>
              <a:tr h="370840">
                <a:tc>
                  <a:txBody>
                    <a:bodyPr/>
                    <a:lstStyle/>
                    <a:p>
                      <a:pPr algn="r"/>
                      <a:r>
                        <a:rPr lang="en-US" sz="2000" dirty="0" smtClean="0">
                          <a:solidFill>
                            <a:schemeClr val="tx1"/>
                          </a:solidFill>
                        </a:rPr>
                        <a:t>Code</a:t>
                      </a:r>
                      <a:endParaRPr lang="en-US" sz="2000" dirty="0">
                        <a:solidFill>
                          <a:schemeClr val="tx1"/>
                        </a:solidFill>
                      </a:endParaRPr>
                    </a:p>
                  </a:txBody>
                  <a:tcPr/>
                </a:tc>
                <a:tc>
                  <a:txBody>
                    <a:bodyPr/>
                    <a:lstStyle/>
                    <a:p>
                      <a:pPr algn="r"/>
                      <a:r>
                        <a:rPr lang="en-US" sz="2000" dirty="0" smtClean="0">
                          <a:solidFill>
                            <a:schemeClr val="tx1"/>
                          </a:solidFill>
                        </a:rPr>
                        <a:t>n</a:t>
                      </a:r>
                      <a:endParaRPr lang="en-US" sz="2000" dirty="0">
                        <a:solidFill>
                          <a:schemeClr val="tx1"/>
                        </a:solidFill>
                      </a:endParaRPr>
                    </a:p>
                  </a:txBody>
                  <a:tcPr/>
                </a:tc>
                <a:tc>
                  <a:txBody>
                    <a:bodyPr/>
                    <a:lstStyle/>
                    <a:p>
                      <a:pPr algn="r"/>
                      <a:r>
                        <a:rPr lang="en-US" sz="2000" dirty="0" smtClean="0">
                          <a:solidFill>
                            <a:schemeClr val="tx1"/>
                          </a:solidFill>
                        </a:rPr>
                        <a:t>M</a:t>
                      </a:r>
                      <a:endParaRPr lang="en-US" sz="2000" dirty="0">
                        <a:solidFill>
                          <a:schemeClr val="tx1"/>
                        </a:solidFill>
                      </a:endParaRPr>
                    </a:p>
                  </a:txBody>
                  <a:tcPr/>
                </a:tc>
                <a:tc>
                  <a:txBody>
                    <a:bodyPr/>
                    <a:lstStyle/>
                    <a:p>
                      <a:pPr algn="r"/>
                      <a:r>
                        <a:rPr lang="en-US" sz="2000" dirty="0" smtClean="0">
                          <a:solidFill>
                            <a:schemeClr val="tx1"/>
                          </a:solidFill>
                        </a:rPr>
                        <a:t>d</a:t>
                      </a:r>
                      <a:endParaRPr lang="en-US" sz="2000" dirty="0">
                        <a:solidFill>
                          <a:schemeClr val="tx1"/>
                        </a:solidFill>
                      </a:endParaRPr>
                    </a:p>
                  </a:txBody>
                  <a:tcPr/>
                </a:tc>
                <a:tc>
                  <a:txBody>
                    <a:bodyPr/>
                    <a:lstStyle/>
                    <a:p>
                      <a:pPr algn="r"/>
                      <a:r>
                        <a:rPr lang="en-US" sz="2000" baseline="0" dirty="0" smtClean="0">
                          <a:solidFill>
                            <a:schemeClr val="tx1"/>
                          </a:solidFill>
                        </a:rPr>
                        <a:t>R</a:t>
                      </a:r>
                      <a:endParaRPr lang="en-US" sz="2000" baseline="0" dirty="0">
                        <a:solidFill>
                          <a:schemeClr val="tx1"/>
                        </a:solidFill>
                      </a:endParaRPr>
                    </a:p>
                  </a:txBody>
                  <a:tcPr/>
                </a:tc>
                <a:tc>
                  <a:txBody>
                    <a:bodyPr/>
                    <a:lstStyle/>
                    <a:p>
                      <a:pPr algn="r"/>
                      <a:r>
                        <a:rPr lang="en-US" sz="2000" dirty="0" smtClean="0">
                          <a:solidFill>
                            <a:schemeClr val="tx1"/>
                          </a:solidFill>
                        </a:rPr>
                        <a:t>p</a:t>
                      </a:r>
                      <a:r>
                        <a:rPr lang="en-US" sz="2000" baseline="-25000" dirty="0" smtClean="0">
                          <a:solidFill>
                            <a:schemeClr val="tx1"/>
                          </a:solidFill>
                        </a:rPr>
                        <a:t>1</a:t>
                      </a:r>
                      <a:endParaRPr lang="en-US" sz="2000" baseline="-25000" dirty="0">
                        <a:solidFill>
                          <a:schemeClr val="tx1"/>
                        </a:solidFill>
                      </a:endParaRPr>
                    </a:p>
                  </a:txBody>
                  <a:tcPr/>
                </a:tc>
                <a:tc>
                  <a:txBody>
                    <a:bodyPr/>
                    <a:lstStyle/>
                    <a:p>
                      <a:pPr algn="r"/>
                      <a:r>
                        <a:rPr lang="en-US" sz="2000" dirty="0" smtClean="0">
                          <a:solidFill>
                            <a:schemeClr val="tx1"/>
                          </a:solidFill>
                        </a:rPr>
                        <a:t>p</a:t>
                      </a:r>
                      <a:r>
                        <a:rPr lang="en-US" sz="2000" baseline="-25000" dirty="0" smtClean="0">
                          <a:solidFill>
                            <a:schemeClr val="tx1"/>
                          </a:solidFill>
                        </a:rPr>
                        <a:t>2</a:t>
                      </a:r>
                      <a:endParaRPr lang="en-US" sz="2000" baseline="-25000" dirty="0">
                        <a:solidFill>
                          <a:schemeClr val="tx1"/>
                        </a:solidFill>
                      </a:endParaRPr>
                    </a:p>
                  </a:txBody>
                  <a:tcPr/>
                </a:tc>
                <a:tc>
                  <a:txBody>
                    <a:bodyPr/>
                    <a:lstStyle/>
                    <a:p>
                      <a:pPr algn="r"/>
                      <a:r>
                        <a:rPr lang="en-US" sz="2000" dirty="0" smtClean="0">
                          <a:solidFill>
                            <a:schemeClr val="tx1"/>
                          </a:solidFill>
                        </a:rPr>
                        <a:t>P</a:t>
                      </a:r>
                      <a:r>
                        <a:rPr lang="en-US" sz="2000" baseline="-25000" dirty="0" smtClean="0">
                          <a:solidFill>
                            <a:schemeClr val="tx1"/>
                          </a:solidFill>
                        </a:rPr>
                        <a:t>1,e</a:t>
                      </a:r>
                      <a:endParaRPr lang="en-US" sz="2000" baseline="-25000" dirty="0">
                        <a:solidFill>
                          <a:schemeClr val="tx1"/>
                        </a:solidFill>
                      </a:endParaRPr>
                    </a:p>
                  </a:txBody>
                  <a:tcPr/>
                </a:tc>
                <a:tc>
                  <a:txBody>
                    <a:bodyPr/>
                    <a:lstStyle/>
                    <a:p>
                      <a:pPr algn="r"/>
                      <a:r>
                        <a:rPr lang="en-US" sz="2000" dirty="0" smtClean="0">
                          <a:solidFill>
                            <a:schemeClr val="tx1"/>
                          </a:solidFill>
                        </a:rPr>
                        <a:t>P</a:t>
                      </a:r>
                      <a:r>
                        <a:rPr lang="en-US" sz="2000" baseline="-25000" dirty="0" smtClean="0">
                          <a:solidFill>
                            <a:schemeClr val="tx1"/>
                          </a:solidFill>
                        </a:rPr>
                        <a:t>2,e</a:t>
                      </a:r>
                      <a:endParaRPr lang="en-US" sz="2000" baseline="-25000"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smtClean="0"/>
                        <a:t>Repetition x 3</a:t>
                      </a:r>
                    </a:p>
                  </a:txBody>
                  <a:tcPr/>
                </a:tc>
                <a:tc>
                  <a:txBody>
                    <a:bodyPr/>
                    <a:lstStyle/>
                    <a:p>
                      <a:pPr algn="r"/>
                      <a:r>
                        <a:rPr lang="en-US" sz="1800" dirty="0" smtClean="0">
                          <a:solidFill>
                            <a:schemeClr val="tx1"/>
                          </a:solidFill>
                        </a:rPr>
                        <a:t>3</a:t>
                      </a:r>
                      <a:endParaRPr lang="en-US" sz="1800" dirty="0">
                        <a:solidFill>
                          <a:schemeClr val="tx1"/>
                        </a:solidFill>
                      </a:endParaRPr>
                    </a:p>
                  </a:txBody>
                  <a:tcPr/>
                </a:tc>
                <a:tc>
                  <a:txBody>
                    <a:bodyPr/>
                    <a:lstStyle/>
                    <a:p>
                      <a:pPr algn="r"/>
                      <a:r>
                        <a:rPr lang="en-US" sz="1800" dirty="0" smtClean="0">
                          <a:solidFill>
                            <a:schemeClr val="tx1"/>
                          </a:solidFill>
                        </a:rPr>
                        <a:t>2</a:t>
                      </a:r>
                      <a:endParaRPr lang="en-US" sz="1800" dirty="0">
                        <a:solidFill>
                          <a:schemeClr val="tx1"/>
                        </a:solidFill>
                      </a:endParaRPr>
                    </a:p>
                  </a:txBody>
                  <a:tcPr/>
                </a:tc>
                <a:tc>
                  <a:txBody>
                    <a:bodyPr/>
                    <a:lstStyle/>
                    <a:p>
                      <a:pPr algn="r"/>
                      <a:r>
                        <a:rPr lang="en-US" sz="1800" dirty="0" smtClean="0">
                          <a:solidFill>
                            <a:schemeClr val="tx1"/>
                          </a:solidFill>
                        </a:rPr>
                        <a:t>3</a:t>
                      </a:r>
                      <a:endParaRPr lang="en-US" sz="1800" dirty="0">
                        <a:solidFill>
                          <a:schemeClr val="tx1"/>
                        </a:solidFill>
                      </a:endParaRPr>
                    </a:p>
                  </a:txBody>
                  <a:tcPr/>
                </a:tc>
                <a:tc>
                  <a:txBody>
                    <a:bodyPr/>
                    <a:lstStyle/>
                    <a:p>
                      <a:pPr algn="r"/>
                      <a:r>
                        <a:rPr lang="en-US" sz="1800" dirty="0" smtClean="0">
                          <a:solidFill>
                            <a:schemeClr val="tx1"/>
                          </a:solidFill>
                        </a:rPr>
                        <a:t>1/3</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algn="r"/>
                      <a:r>
                        <a:rPr lang="en-US" sz="1800" dirty="0" smtClean="0">
                          <a:solidFill>
                            <a:schemeClr val="tx1"/>
                          </a:solidFill>
                        </a:rPr>
                        <a:t>7/8</a:t>
                      </a:r>
                      <a:endParaRPr lang="en-US" sz="1800" dirty="0">
                        <a:solidFill>
                          <a:schemeClr val="tx1"/>
                        </a:solidFill>
                      </a:endParaRPr>
                    </a:p>
                  </a:txBody>
                  <a:tcPr/>
                </a:tc>
                <a:tc>
                  <a:txBody>
                    <a:bodyPr/>
                    <a:lstStyle/>
                    <a:p>
                      <a:pPr algn="r"/>
                      <a:r>
                        <a:rPr lang="en-US" sz="1800" dirty="0" smtClean="0">
                          <a:solidFill>
                            <a:schemeClr val="tx1"/>
                          </a:solidFill>
                        </a:rPr>
                        <a:t>0.156</a:t>
                      </a:r>
                      <a:endParaRPr lang="en-US" sz="1800" dirty="0">
                        <a:solidFill>
                          <a:schemeClr val="tx1"/>
                        </a:solidFill>
                      </a:endParaRPr>
                    </a:p>
                  </a:txBody>
                  <a:tcPr/>
                </a:tc>
                <a:tc>
                  <a:txBody>
                    <a:bodyPr/>
                    <a:lstStyle/>
                    <a:p>
                      <a:pPr algn="r"/>
                      <a:r>
                        <a:rPr lang="en-US" sz="1800" dirty="0" smtClean="0">
                          <a:solidFill>
                            <a:schemeClr val="tx1"/>
                          </a:solidFill>
                        </a:rPr>
                        <a:t>0.043</a:t>
                      </a:r>
                      <a:endParaRPr lang="en-US" sz="1800"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smtClean="0"/>
                        <a:t>Repetition x 5</a:t>
                      </a:r>
                    </a:p>
                  </a:txBody>
                  <a:tcPr/>
                </a:tc>
                <a:tc>
                  <a:txBody>
                    <a:bodyPr/>
                    <a:lstStyle/>
                    <a:p>
                      <a:pPr algn="r"/>
                      <a:r>
                        <a:rPr lang="en-US" sz="1800" dirty="0" smtClean="0">
                          <a:solidFill>
                            <a:schemeClr val="tx1"/>
                          </a:solidFill>
                        </a:rPr>
                        <a:t>5</a:t>
                      </a:r>
                      <a:endParaRPr lang="en-US" sz="1800" dirty="0">
                        <a:solidFill>
                          <a:schemeClr val="tx1"/>
                        </a:solidFill>
                      </a:endParaRPr>
                    </a:p>
                  </a:txBody>
                  <a:tcPr/>
                </a:tc>
                <a:tc>
                  <a:txBody>
                    <a:bodyPr/>
                    <a:lstStyle/>
                    <a:p>
                      <a:pPr algn="r"/>
                      <a:r>
                        <a:rPr lang="en-US" sz="1800" dirty="0" smtClean="0">
                          <a:solidFill>
                            <a:schemeClr val="tx1"/>
                          </a:solidFill>
                        </a:rPr>
                        <a:t>2</a:t>
                      </a:r>
                      <a:endParaRPr lang="en-US" sz="1800" dirty="0">
                        <a:solidFill>
                          <a:schemeClr val="tx1"/>
                        </a:solidFill>
                      </a:endParaRPr>
                    </a:p>
                  </a:txBody>
                  <a:tcPr/>
                </a:tc>
                <a:tc>
                  <a:txBody>
                    <a:bodyPr/>
                    <a:lstStyle/>
                    <a:p>
                      <a:pPr algn="r"/>
                      <a:r>
                        <a:rPr lang="en-US" sz="1800" dirty="0" smtClean="0">
                          <a:solidFill>
                            <a:schemeClr val="tx1"/>
                          </a:solidFill>
                        </a:rPr>
                        <a:t>5</a:t>
                      </a:r>
                      <a:endParaRPr lang="en-US" sz="1800" dirty="0">
                        <a:solidFill>
                          <a:schemeClr val="tx1"/>
                        </a:solidFill>
                      </a:endParaRPr>
                    </a:p>
                  </a:txBody>
                  <a:tcPr/>
                </a:tc>
                <a:tc>
                  <a:txBody>
                    <a:bodyPr/>
                    <a:lstStyle/>
                    <a:p>
                      <a:pPr algn="r"/>
                      <a:r>
                        <a:rPr lang="en-US" sz="1800" dirty="0" smtClean="0">
                          <a:solidFill>
                            <a:schemeClr val="tx1"/>
                          </a:solidFill>
                        </a:rPr>
                        <a:t>1/5</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r>
                        <a:rPr lang="en-US" sz="1800" dirty="0" smtClean="0">
                          <a:solidFill>
                            <a:schemeClr val="tx1"/>
                          </a:solidFill>
                        </a:rPr>
                        <a:t>0.103</a:t>
                      </a:r>
                      <a:endParaRPr lang="en-US" sz="1800" dirty="0">
                        <a:solidFill>
                          <a:schemeClr val="tx1"/>
                        </a:solidFill>
                      </a:endParaRPr>
                    </a:p>
                  </a:txBody>
                  <a:tcPr/>
                </a:tc>
                <a:tc>
                  <a:txBody>
                    <a:bodyPr/>
                    <a:lstStyle/>
                    <a:p>
                      <a:pPr algn="r"/>
                      <a:r>
                        <a:rPr lang="en-US" sz="1800" dirty="0" smtClean="0">
                          <a:solidFill>
                            <a:schemeClr val="tx1"/>
                          </a:solidFill>
                        </a:rPr>
                        <a:t>0.016</a:t>
                      </a:r>
                      <a:endParaRPr lang="en-US" sz="1800"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smtClean="0"/>
                        <a:t>Repetition x 7</a:t>
                      </a:r>
                    </a:p>
                  </a:txBody>
                  <a:tcPr/>
                </a:tc>
                <a:tc>
                  <a:txBody>
                    <a:bodyPr/>
                    <a:lstStyle/>
                    <a:p>
                      <a:pPr algn="r"/>
                      <a:r>
                        <a:rPr lang="en-US" sz="1800" dirty="0" smtClean="0">
                          <a:solidFill>
                            <a:schemeClr val="tx1"/>
                          </a:solidFill>
                        </a:rPr>
                        <a:t>7</a:t>
                      </a:r>
                      <a:endParaRPr lang="en-US" sz="1800" dirty="0">
                        <a:solidFill>
                          <a:schemeClr val="tx1"/>
                        </a:solidFill>
                      </a:endParaRPr>
                    </a:p>
                  </a:txBody>
                  <a:tcPr/>
                </a:tc>
                <a:tc>
                  <a:txBody>
                    <a:bodyPr/>
                    <a:lstStyle/>
                    <a:p>
                      <a:pPr algn="r"/>
                      <a:r>
                        <a:rPr lang="en-US" sz="1800" dirty="0" smtClean="0">
                          <a:solidFill>
                            <a:schemeClr val="tx1"/>
                          </a:solidFill>
                        </a:rPr>
                        <a:t>2</a:t>
                      </a:r>
                      <a:endParaRPr lang="en-US" sz="1800" dirty="0">
                        <a:solidFill>
                          <a:schemeClr val="tx1"/>
                        </a:solidFill>
                      </a:endParaRPr>
                    </a:p>
                  </a:txBody>
                  <a:tcPr/>
                </a:tc>
                <a:tc>
                  <a:txBody>
                    <a:bodyPr/>
                    <a:lstStyle/>
                    <a:p>
                      <a:pPr algn="r"/>
                      <a:r>
                        <a:rPr lang="en-US" sz="1800" dirty="0" smtClean="0">
                          <a:solidFill>
                            <a:schemeClr val="tx1"/>
                          </a:solidFill>
                        </a:rPr>
                        <a:t>7</a:t>
                      </a:r>
                      <a:endParaRPr lang="en-US" sz="1800" dirty="0">
                        <a:solidFill>
                          <a:schemeClr val="tx1"/>
                        </a:solidFill>
                      </a:endParaRPr>
                    </a:p>
                  </a:txBody>
                  <a:tcPr/>
                </a:tc>
                <a:tc>
                  <a:txBody>
                    <a:bodyPr/>
                    <a:lstStyle/>
                    <a:p>
                      <a:pPr algn="r"/>
                      <a:r>
                        <a:rPr lang="en-US" sz="1800" dirty="0" smtClean="0">
                          <a:solidFill>
                            <a:schemeClr val="tx1"/>
                          </a:solidFill>
                        </a:rPr>
                        <a:t>1/7</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r>
                        <a:rPr lang="en-US" sz="1800" dirty="0" smtClean="0">
                          <a:solidFill>
                            <a:schemeClr val="tx1"/>
                          </a:solidFill>
                        </a:rPr>
                        <a:t>0.071</a:t>
                      </a:r>
                      <a:endParaRPr lang="en-US" sz="1800" dirty="0">
                        <a:solidFill>
                          <a:schemeClr val="tx1"/>
                        </a:solidFill>
                      </a:endParaRPr>
                    </a:p>
                  </a:txBody>
                  <a:tcPr/>
                </a:tc>
                <a:tc>
                  <a:txBody>
                    <a:bodyPr/>
                    <a:lstStyle/>
                    <a:p>
                      <a:pPr algn="r"/>
                      <a:r>
                        <a:rPr lang="en-US" sz="1800" dirty="0" smtClean="0">
                          <a:solidFill>
                            <a:schemeClr val="tx1"/>
                          </a:solidFill>
                        </a:rPr>
                        <a:t>0.006</a:t>
                      </a:r>
                      <a:endParaRPr lang="en-US" sz="1800"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smtClean="0"/>
                        <a:t>Repetition x 9</a:t>
                      </a:r>
                    </a:p>
                  </a:txBody>
                  <a:tcPr/>
                </a:tc>
                <a:tc>
                  <a:txBody>
                    <a:bodyPr/>
                    <a:lstStyle/>
                    <a:p>
                      <a:pPr algn="r"/>
                      <a:r>
                        <a:rPr lang="en-US" sz="1800" dirty="0" smtClean="0">
                          <a:solidFill>
                            <a:schemeClr val="tx1"/>
                          </a:solidFill>
                        </a:rPr>
                        <a:t>9</a:t>
                      </a:r>
                      <a:endParaRPr lang="en-US" sz="1800" dirty="0">
                        <a:solidFill>
                          <a:schemeClr val="tx1"/>
                        </a:solidFill>
                      </a:endParaRPr>
                    </a:p>
                  </a:txBody>
                  <a:tcPr/>
                </a:tc>
                <a:tc>
                  <a:txBody>
                    <a:bodyPr/>
                    <a:lstStyle/>
                    <a:p>
                      <a:pPr algn="r"/>
                      <a:r>
                        <a:rPr lang="en-US" sz="1800" dirty="0" smtClean="0">
                          <a:solidFill>
                            <a:schemeClr val="tx1"/>
                          </a:solidFill>
                        </a:rPr>
                        <a:t>2</a:t>
                      </a:r>
                      <a:endParaRPr lang="en-US" sz="1800" dirty="0">
                        <a:solidFill>
                          <a:schemeClr val="tx1"/>
                        </a:solidFill>
                      </a:endParaRPr>
                    </a:p>
                  </a:txBody>
                  <a:tcPr/>
                </a:tc>
                <a:tc>
                  <a:txBody>
                    <a:bodyPr/>
                    <a:lstStyle/>
                    <a:p>
                      <a:pPr algn="r"/>
                      <a:r>
                        <a:rPr lang="en-US" sz="1800" dirty="0" smtClean="0">
                          <a:solidFill>
                            <a:schemeClr val="tx1"/>
                          </a:solidFill>
                        </a:rPr>
                        <a:t>9</a:t>
                      </a:r>
                      <a:endParaRPr lang="en-US" sz="1800" dirty="0">
                        <a:solidFill>
                          <a:schemeClr val="tx1"/>
                        </a:solidFill>
                      </a:endParaRPr>
                    </a:p>
                  </a:txBody>
                  <a:tcPr/>
                </a:tc>
                <a:tc>
                  <a:txBody>
                    <a:bodyPr/>
                    <a:lstStyle/>
                    <a:p>
                      <a:pPr algn="r"/>
                      <a:r>
                        <a:rPr lang="en-US" sz="1800" dirty="0" smtClean="0">
                          <a:solidFill>
                            <a:schemeClr val="tx1"/>
                          </a:solidFill>
                        </a:rPr>
                        <a:t>1/9</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r>
                        <a:rPr lang="en-US" sz="1800" dirty="0" smtClean="0">
                          <a:solidFill>
                            <a:schemeClr val="tx1"/>
                          </a:solidFill>
                        </a:rPr>
                        <a:t>0.049</a:t>
                      </a:r>
                      <a:endParaRPr lang="en-US" sz="1800" dirty="0">
                        <a:solidFill>
                          <a:schemeClr val="tx1"/>
                        </a:solidFill>
                      </a:endParaRPr>
                    </a:p>
                  </a:txBody>
                  <a:tcPr/>
                </a:tc>
                <a:tc>
                  <a:txBody>
                    <a:bodyPr/>
                    <a:lstStyle/>
                    <a:p>
                      <a:pPr algn="r"/>
                      <a:r>
                        <a:rPr lang="en-US" sz="1800" dirty="0" smtClean="0">
                          <a:solidFill>
                            <a:schemeClr val="tx1"/>
                          </a:solidFill>
                        </a:rPr>
                        <a:t>0.004</a:t>
                      </a:r>
                      <a:endParaRPr lang="en-US" sz="1800" dirty="0">
                        <a:solidFill>
                          <a:schemeClr val="tx1"/>
                        </a:solidFill>
                      </a:endParaRPr>
                    </a:p>
                  </a:txBody>
                  <a:tcPr/>
                </a:tc>
              </a:tr>
              <a:tr h="370840">
                <a:tc>
                  <a:txBody>
                    <a:bodyPr/>
                    <a:lstStyle/>
                    <a:p>
                      <a:pPr algn="r"/>
                      <a:r>
                        <a:rPr lang="en-US" sz="1800" b="1" dirty="0" smtClean="0">
                          <a:solidFill>
                            <a:schemeClr val="tx1"/>
                          </a:solidFill>
                        </a:rPr>
                        <a:t>Hamming(7,4)</a:t>
                      </a:r>
                      <a:endParaRPr lang="en-US" sz="1800" b="1" dirty="0">
                        <a:solidFill>
                          <a:schemeClr val="tx1"/>
                        </a:solidFill>
                      </a:endParaRPr>
                    </a:p>
                  </a:txBody>
                  <a:tcPr/>
                </a:tc>
                <a:tc>
                  <a:txBody>
                    <a:bodyPr/>
                    <a:lstStyle/>
                    <a:p>
                      <a:pPr algn="r"/>
                      <a:r>
                        <a:rPr lang="en-US" sz="1800" dirty="0" smtClean="0">
                          <a:solidFill>
                            <a:schemeClr val="tx1"/>
                          </a:solidFill>
                        </a:rPr>
                        <a:t>7</a:t>
                      </a:r>
                      <a:endParaRPr lang="en-US" sz="1800" dirty="0">
                        <a:solidFill>
                          <a:schemeClr val="tx1"/>
                        </a:solidFill>
                      </a:endParaRPr>
                    </a:p>
                  </a:txBody>
                  <a:tcPr/>
                </a:tc>
                <a:tc>
                  <a:txBody>
                    <a:bodyPr/>
                    <a:lstStyle/>
                    <a:p>
                      <a:pPr algn="r"/>
                      <a:r>
                        <a:rPr lang="en-US" sz="1800" dirty="0" smtClean="0">
                          <a:solidFill>
                            <a:schemeClr val="tx1"/>
                          </a:solidFill>
                        </a:rPr>
                        <a:t>16</a:t>
                      </a:r>
                      <a:endParaRPr lang="en-US" sz="1800" dirty="0">
                        <a:solidFill>
                          <a:schemeClr val="tx1"/>
                        </a:solidFill>
                      </a:endParaRPr>
                    </a:p>
                  </a:txBody>
                  <a:tcPr/>
                </a:tc>
                <a:tc>
                  <a:txBody>
                    <a:bodyPr/>
                    <a:lstStyle/>
                    <a:p>
                      <a:pPr algn="r"/>
                      <a:r>
                        <a:rPr lang="en-US" sz="1800" dirty="0" smtClean="0">
                          <a:solidFill>
                            <a:schemeClr val="tx1"/>
                          </a:solidFill>
                        </a:rPr>
                        <a:t>3</a:t>
                      </a:r>
                      <a:endParaRPr lang="en-US" sz="1800" dirty="0">
                        <a:solidFill>
                          <a:schemeClr val="tx1"/>
                        </a:solidFill>
                      </a:endParaRPr>
                    </a:p>
                  </a:txBody>
                  <a:tcPr/>
                </a:tc>
                <a:tc>
                  <a:txBody>
                    <a:bodyPr/>
                    <a:lstStyle/>
                    <a:p>
                      <a:pPr algn="r"/>
                      <a:r>
                        <a:rPr lang="en-US" sz="1800" dirty="0" smtClean="0">
                          <a:solidFill>
                            <a:schemeClr val="tx1"/>
                          </a:solidFill>
                        </a:rPr>
                        <a:t>4/7</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r>
                        <a:rPr lang="en-US" sz="1800" dirty="0" smtClean="0">
                          <a:solidFill>
                            <a:schemeClr val="tx1"/>
                          </a:solidFill>
                        </a:rPr>
                        <a:t>0.556</a:t>
                      </a:r>
                      <a:endParaRPr lang="en-US" sz="1800" dirty="0">
                        <a:solidFill>
                          <a:schemeClr val="tx1"/>
                        </a:solidFill>
                      </a:endParaRPr>
                    </a:p>
                  </a:txBody>
                  <a:tcPr/>
                </a:tc>
                <a:tc>
                  <a:txBody>
                    <a:bodyPr/>
                    <a:lstStyle/>
                    <a:p>
                      <a:pPr algn="r"/>
                      <a:r>
                        <a:rPr lang="en-US" sz="1800" dirty="0" smtClean="0">
                          <a:solidFill>
                            <a:schemeClr val="tx1"/>
                          </a:solidFill>
                        </a:rPr>
                        <a:t>0.215</a:t>
                      </a:r>
                      <a:endParaRPr lang="en-US" sz="1800" dirty="0">
                        <a:solidFill>
                          <a:schemeClr val="tx1"/>
                        </a:solidFill>
                      </a:endParaRPr>
                    </a:p>
                  </a:txBody>
                  <a:tcPr/>
                </a:tc>
              </a:tr>
              <a:tr h="370840">
                <a:tc>
                  <a:txBody>
                    <a:bodyPr/>
                    <a:lstStyle/>
                    <a:p>
                      <a:pPr algn="r"/>
                      <a:r>
                        <a:rPr lang="en-US" sz="1800" b="1" dirty="0" err="1" smtClean="0">
                          <a:solidFill>
                            <a:schemeClr val="tx1"/>
                          </a:solidFill>
                        </a:rPr>
                        <a:t>Golay</a:t>
                      </a:r>
                      <a:r>
                        <a:rPr lang="en-US" sz="1800" b="1" dirty="0" smtClean="0">
                          <a:solidFill>
                            <a:schemeClr val="tx1"/>
                          </a:solidFill>
                        </a:rPr>
                        <a:t>(24,12,8)</a:t>
                      </a:r>
                      <a:endParaRPr lang="en-US" sz="1800" b="1" dirty="0">
                        <a:solidFill>
                          <a:schemeClr val="tx1"/>
                        </a:solidFill>
                      </a:endParaRPr>
                    </a:p>
                  </a:txBody>
                  <a:tcPr/>
                </a:tc>
                <a:tc>
                  <a:txBody>
                    <a:bodyPr/>
                    <a:lstStyle/>
                    <a:p>
                      <a:pPr algn="r"/>
                      <a:r>
                        <a:rPr lang="en-US" sz="1800" dirty="0" smtClean="0">
                          <a:solidFill>
                            <a:schemeClr val="tx1"/>
                          </a:solidFill>
                        </a:rPr>
                        <a:t>24</a:t>
                      </a:r>
                      <a:endParaRPr lang="en-US" sz="1800" dirty="0">
                        <a:solidFill>
                          <a:schemeClr val="tx1"/>
                        </a:solidFill>
                      </a:endParaRPr>
                    </a:p>
                  </a:txBody>
                  <a:tcPr/>
                </a:tc>
                <a:tc>
                  <a:txBody>
                    <a:bodyPr/>
                    <a:lstStyle/>
                    <a:p>
                      <a:pPr algn="r"/>
                      <a:r>
                        <a:rPr lang="en-US" sz="1800" dirty="0" smtClean="0">
                          <a:solidFill>
                            <a:schemeClr val="tx1"/>
                          </a:solidFill>
                        </a:rPr>
                        <a:t>4096</a:t>
                      </a:r>
                      <a:endParaRPr lang="en-US" sz="1800" dirty="0">
                        <a:solidFill>
                          <a:schemeClr val="tx1"/>
                        </a:solidFill>
                      </a:endParaRPr>
                    </a:p>
                  </a:txBody>
                  <a:tcPr/>
                </a:tc>
                <a:tc>
                  <a:txBody>
                    <a:bodyPr/>
                    <a:lstStyle/>
                    <a:p>
                      <a:pPr algn="r"/>
                      <a:r>
                        <a:rPr lang="en-US" sz="1800" dirty="0" smtClean="0">
                          <a:solidFill>
                            <a:schemeClr val="tx1"/>
                          </a:solidFill>
                        </a:rPr>
                        <a:t>17</a:t>
                      </a:r>
                      <a:endParaRPr lang="en-US" sz="1800" dirty="0">
                        <a:solidFill>
                          <a:schemeClr val="tx1"/>
                        </a:solidFill>
                      </a:endParaRPr>
                    </a:p>
                  </a:txBody>
                  <a:tcPr/>
                </a:tc>
                <a:tc>
                  <a:txBody>
                    <a:bodyPr/>
                    <a:lstStyle/>
                    <a:p>
                      <a:pPr algn="r"/>
                      <a:r>
                        <a:rPr lang="en-US" sz="1800" dirty="0" smtClean="0">
                          <a:solidFill>
                            <a:schemeClr val="tx1"/>
                          </a:solidFill>
                        </a:rPr>
                        <a:t>1/2</a:t>
                      </a:r>
                      <a:r>
                        <a:rPr lang="en-US" sz="1800" baseline="0" dirty="0" smtClean="0">
                          <a:solidFill>
                            <a:schemeClr val="tx1"/>
                          </a:solidFill>
                        </a:rPr>
                        <a:t> </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endParaRPr lang="en-US" sz="1800">
                        <a:solidFill>
                          <a:schemeClr val="tx1"/>
                        </a:solidFill>
                      </a:endParaRPr>
                    </a:p>
                  </a:txBody>
                  <a:tcPr/>
                </a:tc>
                <a:tc>
                  <a:txBody>
                    <a:bodyPr/>
                    <a:lstStyle/>
                    <a:p>
                      <a:pPr algn="r"/>
                      <a:endParaRPr lang="en-US" sz="1800" dirty="0">
                        <a:solidFill>
                          <a:schemeClr val="tx1"/>
                        </a:solidFill>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1" dirty="0" err="1" smtClean="0"/>
                        <a:t>Hadamard</a:t>
                      </a:r>
                      <a:r>
                        <a:rPr lang="en-US" sz="1800" b="1" dirty="0" smtClean="0"/>
                        <a:t> (64,32,16)</a:t>
                      </a:r>
                    </a:p>
                  </a:txBody>
                  <a:tcPr/>
                </a:tc>
                <a:tc>
                  <a:txBody>
                    <a:bodyPr/>
                    <a:lstStyle/>
                    <a:p>
                      <a:pPr algn="r"/>
                      <a:r>
                        <a:rPr lang="en-US" sz="1800" dirty="0" smtClean="0">
                          <a:solidFill>
                            <a:schemeClr val="tx1"/>
                          </a:solidFill>
                        </a:rPr>
                        <a:t>64</a:t>
                      </a:r>
                      <a:endParaRPr lang="en-US" sz="1800" dirty="0">
                        <a:solidFill>
                          <a:schemeClr val="tx1"/>
                        </a:solidFill>
                      </a:endParaRPr>
                    </a:p>
                  </a:txBody>
                  <a:tcPr/>
                </a:tc>
                <a:tc>
                  <a:txBody>
                    <a:bodyPr/>
                    <a:lstStyle/>
                    <a:p>
                      <a:pPr algn="r"/>
                      <a:r>
                        <a:rPr lang="en-US" sz="1800" dirty="0" smtClean="0">
                          <a:solidFill>
                            <a:schemeClr val="tx1"/>
                          </a:solidFill>
                        </a:rPr>
                        <a:t>32</a:t>
                      </a:r>
                      <a:endParaRPr lang="en-US" sz="1800" dirty="0">
                        <a:solidFill>
                          <a:schemeClr val="tx1"/>
                        </a:solidFill>
                      </a:endParaRPr>
                    </a:p>
                  </a:txBody>
                  <a:tcPr/>
                </a:tc>
                <a:tc>
                  <a:txBody>
                    <a:bodyPr/>
                    <a:lstStyle/>
                    <a:p>
                      <a:pPr algn="r"/>
                      <a:r>
                        <a:rPr lang="en-US" sz="1800" dirty="0" smtClean="0">
                          <a:solidFill>
                            <a:schemeClr val="tx1"/>
                          </a:solidFill>
                        </a:rPr>
                        <a:t>16</a:t>
                      </a:r>
                      <a:endParaRPr lang="en-US" sz="1800" dirty="0">
                        <a:solidFill>
                          <a:schemeClr val="tx1"/>
                        </a:solidFill>
                      </a:endParaRPr>
                    </a:p>
                  </a:txBody>
                  <a:tcPr/>
                </a:tc>
                <a:tc>
                  <a:txBody>
                    <a:bodyPr/>
                    <a:lstStyle/>
                    <a:p>
                      <a:pPr algn="r"/>
                      <a:r>
                        <a:rPr lang="en-US" sz="1800" dirty="0" smtClean="0">
                          <a:solidFill>
                            <a:schemeClr val="tx1"/>
                          </a:solidFill>
                        </a:rPr>
                        <a:t>3/16 </a:t>
                      </a:r>
                      <a:endParaRPr lang="en-US" sz="1800" dirty="0">
                        <a:solidFill>
                          <a:schemeClr val="tx1"/>
                        </a:solidFill>
                      </a:endParaRPr>
                    </a:p>
                  </a:txBody>
                  <a:tcPr/>
                </a:tc>
                <a:tc>
                  <a:txBody>
                    <a:bodyPr/>
                    <a:lstStyle/>
                    <a:p>
                      <a:pPr algn="r"/>
                      <a:r>
                        <a:rPr lang="en-US" sz="1800" dirty="0" smtClean="0">
                          <a:solidFill>
                            <a:schemeClr val="tx1"/>
                          </a:solidFill>
                        </a:rPr>
                        <a:t>3/4</a:t>
                      </a:r>
                      <a:endParaRPr lang="en-US" sz="1800"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chemeClr val="tx1"/>
                          </a:solidFill>
                        </a:rPr>
                        <a:t>7/8</a:t>
                      </a: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r>
              <a:tr h="370840">
                <a:tc>
                  <a:txBody>
                    <a:bodyPr/>
                    <a:lstStyle/>
                    <a:p>
                      <a:pPr algn="r"/>
                      <a:r>
                        <a:rPr lang="en-US" sz="1800" b="1" dirty="0" smtClean="0">
                          <a:solidFill>
                            <a:schemeClr val="tx1"/>
                          </a:solidFill>
                        </a:rPr>
                        <a:t>RM(4,2)</a:t>
                      </a:r>
                      <a:endParaRPr lang="en-US" sz="1800" b="1" dirty="0">
                        <a:solidFill>
                          <a:schemeClr val="tx1"/>
                        </a:solidFill>
                      </a:endParaRPr>
                    </a:p>
                  </a:txBody>
                  <a:tcPr/>
                </a:tc>
                <a:tc>
                  <a:txBody>
                    <a:bodyPr/>
                    <a:lstStyle/>
                    <a:p>
                      <a:pPr algn="r"/>
                      <a:r>
                        <a:rPr lang="en-US" sz="1800" dirty="0" smtClean="0">
                          <a:solidFill>
                            <a:schemeClr val="tx1"/>
                          </a:solidFill>
                        </a:rPr>
                        <a:t>16</a:t>
                      </a:r>
                      <a:endParaRPr lang="en-US" sz="1800" dirty="0">
                        <a:solidFill>
                          <a:schemeClr val="tx1"/>
                        </a:solidFill>
                      </a:endParaRPr>
                    </a:p>
                  </a:txBody>
                  <a:tcPr/>
                </a:tc>
                <a:tc>
                  <a:txBody>
                    <a:bodyPr/>
                    <a:lstStyle/>
                    <a:p>
                      <a:pPr algn="r"/>
                      <a:r>
                        <a:rPr lang="en-US" sz="1800" dirty="0" smtClean="0">
                          <a:solidFill>
                            <a:schemeClr val="tx1"/>
                          </a:solidFill>
                        </a:rPr>
                        <a:t>11</a:t>
                      </a:r>
                      <a:endParaRPr lang="en-US" sz="1800" dirty="0">
                        <a:solidFill>
                          <a:schemeClr val="tx1"/>
                        </a:solidFill>
                      </a:endParaRPr>
                    </a:p>
                  </a:txBody>
                  <a:tcPr/>
                </a:tc>
                <a:tc>
                  <a:txBody>
                    <a:bodyPr/>
                    <a:lstStyle/>
                    <a:p>
                      <a:pPr algn="r"/>
                      <a:r>
                        <a:rPr lang="en-US" sz="1800" dirty="0" smtClean="0">
                          <a:solidFill>
                            <a:schemeClr val="tx1"/>
                          </a:solidFill>
                        </a:rPr>
                        <a:t>4</a:t>
                      </a: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r>
              <a:tr h="370840">
                <a:tc>
                  <a:txBody>
                    <a:bodyPr/>
                    <a:lstStyle/>
                    <a:p>
                      <a:pPr algn="r"/>
                      <a:r>
                        <a:rPr lang="en-US" sz="1800" b="1" dirty="0" smtClean="0">
                          <a:solidFill>
                            <a:schemeClr val="tx1"/>
                          </a:solidFill>
                        </a:rPr>
                        <a:t>BCH[7,3,4]</a:t>
                      </a:r>
                      <a:endParaRPr lang="en-US" sz="1800" b="1" dirty="0">
                        <a:solidFill>
                          <a:schemeClr val="tx1"/>
                        </a:solidFill>
                      </a:endParaRPr>
                    </a:p>
                  </a:txBody>
                  <a:tcPr/>
                </a:tc>
                <a:tc>
                  <a:txBody>
                    <a:bodyPr/>
                    <a:lstStyle/>
                    <a:p>
                      <a:pPr algn="r"/>
                      <a:r>
                        <a:rPr lang="en-US" sz="1800" dirty="0" smtClean="0">
                          <a:solidFill>
                            <a:schemeClr val="tx1"/>
                          </a:solidFill>
                        </a:rPr>
                        <a:t>7</a:t>
                      </a:r>
                      <a:endParaRPr lang="en-US" sz="1800" dirty="0">
                        <a:solidFill>
                          <a:schemeClr val="tx1"/>
                        </a:solidFill>
                      </a:endParaRPr>
                    </a:p>
                  </a:txBody>
                  <a:tcPr/>
                </a:tc>
                <a:tc>
                  <a:txBody>
                    <a:bodyPr/>
                    <a:lstStyle/>
                    <a:p>
                      <a:pPr algn="r"/>
                      <a:r>
                        <a:rPr lang="en-US" sz="1800" dirty="0" smtClean="0">
                          <a:solidFill>
                            <a:schemeClr val="tx1"/>
                          </a:solidFill>
                        </a:rPr>
                        <a:t>8</a:t>
                      </a:r>
                      <a:endParaRPr lang="en-US" sz="1800" dirty="0">
                        <a:solidFill>
                          <a:schemeClr val="tx1"/>
                        </a:solidFill>
                      </a:endParaRPr>
                    </a:p>
                  </a:txBody>
                  <a:tcPr/>
                </a:tc>
                <a:tc>
                  <a:txBody>
                    <a:bodyPr/>
                    <a:lstStyle/>
                    <a:p>
                      <a:pPr algn="r"/>
                      <a:r>
                        <a:rPr lang="en-US" sz="1800" dirty="0" smtClean="0">
                          <a:solidFill>
                            <a:schemeClr val="tx1"/>
                          </a:solidFill>
                        </a:rPr>
                        <a:t>4</a:t>
                      </a:r>
                      <a:endParaRPr lang="en-US" sz="1800" dirty="0">
                        <a:solidFill>
                          <a:schemeClr val="tx1"/>
                        </a:solidFill>
                      </a:endParaRPr>
                    </a:p>
                  </a:txBody>
                  <a:tcPr/>
                </a:tc>
                <a:tc>
                  <a:txBody>
                    <a:bodyPr/>
                    <a:lstStyle/>
                    <a:p>
                      <a:pPr algn="r"/>
                      <a:r>
                        <a:rPr lang="en-US" sz="1800" dirty="0" smtClean="0">
                          <a:solidFill>
                            <a:schemeClr val="tx1"/>
                          </a:solidFill>
                        </a:rPr>
                        <a:t>3/7</a:t>
                      </a: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c>
                  <a:txBody>
                    <a:bodyPr/>
                    <a:lstStyle/>
                    <a:p>
                      <a:pPr algn="r"/>
                      <a:endParaRPr lang="en-US" sz="1800" dirty="0">
                        <a:solidFill>
                          <a:schemeClr val="tx1"/>
                        </a:solidFill>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9</a:t>
            </a:fld>
            <a:endParaRPr lang="en-US" smtClean="0"/>
          </a:p>
        </p:txBody>
      </p:sp>
      <p:sp>
        <p:nvSpPr>
          <p:cNvPr id="82948" name="Rectangle 2"/>
          <p:cNvSpPr>
            <a:spLocks noGrp="1" noChangeArrowheads="1"/>
          </p:cNvSpPr>
          <p:nvPr>
            <p:ph type="title"/>
          </p:nvPr>
        </p:nvSpPr>
        <p:spPr>
          <a:xfrm>
            <a:off x="685800" y="0"/>
            <a:ext cx="7772400" cy="762000"/>
          </a:xfrm>
        </p:spPr>
        <p:txBody>
          <a:bodyPr/>
          <a:lstStyle/>
          <a:p>
            <a:r>
              <a:rPr lang="en-US" sz="3600" dirty="0" smtClean="0"/>
              <a:t>Shannon</a:t>
            </a:r>
          </a:p>
        </p:txBody>
      </p:sp>
      <p:sp>
        <p:nvSpPr>
          <p:cNvPr id="82949" name="Rectangle 3"/>
          <p:cNvSpPr>
            <a:spLocks noGrp="1" noChangeArrowheads="1"/>
          </p:cNvSpPr>
          <p:nvPr>
            <p:ph type="body" idx="1"/>
          </p:nvPr>
        </p:nvSpPr>
        <p:spPr>
          <a:xfrm>
            <a:off x="304800" y="1676400"/>
            <a:ext cx="8610600" cy="3886200"/>
          </a:xfrm>
        </p:spPr>
        <p:txBody>
          <a:bodyPr/>
          <a:lstStyle/>
          <a:p>
            <a:pPr>
              <a:lnSpc>
                <a:spcPct val="90000"/>
              </a:lnSpc>
            </a:pPr>
            <a:r>
              <a:rPr lang="en-US" sz="2000" dirty="0" smtClean="0"/>
              <a:t>Source Coding Theorem: The n random variables can be encoded by </a:t>
            </a:r>
            <a:r>
              <a:rPr lang="en-US" sz="2000" dirty="0" err="1" smtClean="0"/>
              <a:t>nH</a:t>
            </a:r>
            <a:r>
              <a:rPr lang="en-US" sz="2000" dirty="0" smtClean="0"/>
              <a:t> bits with negligible information loss.</a:t>
            </a:r>
          </a:p>
          <a:p>
            <a:pPr>
              <a:lnSpc>
                <a:spcPct val="90000"/>
              </a:lnSpc>
            </a:pPr>
            <a:endParaRPr lang="en-US" sz="2000" dirty="0" smtClean="0"/>
          </a:p>
          <a:p>
            <a:pPr>
              <a:lnSpc>
                <a:spcPct val="90000"/>
              </a:lnSpc>
            </a:pPr>
            <a:r>
              <a:rPr lang="en-US" sz="2000" dirty="0" smtClean="0"/>
              <a:t>Channel Capacity: C= </a:t>
            </a:r>
            <a:r>
              <a:rPr lang="en-US" sz="2000" dirty="0" err="1" smtClean="0"/>
              <a:t>max</a:t>
            </a:r>
            <a:r>
              <a:rPr lang="en-US" sz="2000" baseline="-25000" dirty="0" err="1" smtClean="0"/>
              <a:t>P</a:t>
            </a:r>
            <a:r>
              <a:rPr lang="en-US" sz="2000" baseline="-25000" dirty="0" smtClean="0"/>
              <a:t>(x)</a:t>
            </a:r>
            <a:r>
              <a:rPr lang="en-US" sz="2000" dirty="0" smtClean="0"/>
              <a:t>(H(I|O)-H(I)).  For a DMC, BSC with error rate p, this implies C</a:t>
            </a:r>
            <a:r>
              <a:rPr lang="en-US" sz="2000" baseline="-25000" dirty="0" smtClean="0"/>
              <a:t>BSC</a:t>
            </a:r>
            <a:r>
              <a:rPr lang="en-US" sz="2000" dirty="0" smtClean="0"/>
              <a:t>(p)= 1+plg(p)+q </a:t>
            </a:r>
            <a:r>
              <a:rPr lang="en-US" sz="2000" dirty="0" err="1" smtClean="0"/>
              <a:t>lg(q</a:t>
            </a:r>
            <a:r>
              <a:rPr lang="en-US" sz="2000" dirty="0" smtClean="0"/>
              <a:t>).  So for BSC R= 1-H(P).</a:t>
            </a:r>
          </a:p>
          <a:p>
            <a:pPr>
              <a:lnSpc>
                <a:spcPct val="90000"/>
              </a:lnSpc>
            </a:pPr>
            <a:endParaRPr lang="en-US" sz="2000" dirty="0" smtClean="0"/>
          </a:p>
          <a:p>
            <a:pPr>
              <a:lnSpc>
                <a:spcPct val="90000"/>
              </a:lnSpc>
            </a:pPr>
            <a:r>
              <a:rPr lang="en-US" sz="2000" dirty="0" smtClean="0"/>
              <a:t>Channel Coding Theorem: For all R&lt;</a:t>
            </a:r>
            <a:r>
              <a:rPr lang="en-US" sz="2000" dirty="0" err="1" smtClean="0"/>
              <a:t>C</a:t>
            </a:r>
            <a:r>
              <a:rPr lang="en-US" sz="2000" baseline="-25000" dirty="0" err="1" smtClean="0"/>
              <a:t>max</a:t>
            </a:r>
            <a:r>
              <a:rPr lang="en-US" sz="2000" dirty="0" smtClean="0"/>
              <a:t>, </a:t>
            </a:r>
            <a:r>
              <a:rPr lang="en-US" sz="2000" dirty="0" smtClean="0">
                <a:latin typeface="Math1Mono"/>
              </a:rPr>
              <a:t>𝜖</a:t>
            </a:r>
            <a:r>
              <a:rPr lang="en-US" sz="2000" dirty="0" smtClean="0"/>
              <a:t>&gt;0, C(</a:t>
            </a:r>
            <a:r>
              <a:rPr lang="en-US" sz="2000" dirty="0" err="1" smtClean="0"/>
              <a:t>n,M,d</a:t>
            </a:r>
            <a:r>
              <a:rPr lang="en-US" sz="2000" dirty="0" smtClean="0"/>
              <a:t>) of length n with M </a:t>
            </a:r>
            <a:r>
              <a:rPr lang="en-US" sz="2000" dirty="0" err="1" smtClean="0"/>
              <a:t>codewords</a:t>
            </a:r>
            <a:r>
              <a:rPr lang="en-US" sz="2000" dirty="0" smtClean="0"/>
              <a:t>: M</a:t>
            </a:r>
            <a:r>
              <a:rPr lang="en-US" sz="2000" dirty="0" smtClean="0">
                <a:latin typeface="Math1Mono"/>
              </a:rPr>
              <a:t>≥</a:t>
            </a:r>
            <a:r>
              <a:rPr lang="en-US" sz="2000" dirty="0" smtClean="0"/>
              <a:t>2</a:t>
            </a:r>
            <a:r>
              <a:rPr lang="en-US" sz="2000" baseline="30000" dirty="0" smtClean="0"/>
              <a:t>[Rn] </a:t>
            </a:r>
            <a:r>
              <a:rPr lang="en-US" sz="2000" dirty="0" smtClean="0"/>
              <a:t>and P</a:t>
            </a:r>
            <a:r>
              <a:rPr lang="en-US" sz="2000" baseline="30000" dirty="0" smtClean="0"/>
              <a:t>(</a:t>
            </a:r>
            <a:r>
              <a:rPr lang="en-US" sz="2000" baseline="30000" dirty="0" err="1" smtClean="0"/>
              <a:t>i</a:t>
            </a:r>
            <a:r>
              <a:rPr lang="en-US" sz="2000" baseline="30000" dirty="0" smtClean="0"/>
              <a:t>)</a:t>
            </a:r>
            <a:r>
              <a:rPr lang="en-US" sz="2000" baseline="-25000" dirty="0" smtClean="0"/>
              <a:t>error</a:t>
            </a:r>
            <a:r>
              <a:rPr lang="en-US" sz="2000" dirty="0" smtClean="0">
                <a:latin typeface="Math1Mono"/>
              </a:rPr>
              <a:t>≦𝜖</a:t>
            </a:r>
            <a:r>
              <a:rPr lang="en-US" sz="2000" dirty="0" smtClean="0"/>
              <a:t> for </a:t>
            </a:r>
            <a:r>
              <a:rPr lang="en-US" sz="2000" dirty="0" err="1" smtClean="0"/>
              <a:t>i</a:t>
            </a:r>
            <a:r>
              <a:rPr lang="en-US" sz="2000" dirty="0" smtClean="0"/>
              <a:t>=1,2,…,M.</a:t>
            </a:r>
          </a:p>
          <a:p>
            <a:pPr>
              <a:lnSpc>
                <a:spcPct val="90000"/>
              </a:lnSpc>
            </a:pPr>
            <a:endParaRPr lang="en-US" sz="2000" dirty="0" smtClean="0"/>
          </a:p>
          <a:p>
            <a:pPr>
              <a:lnSpc>
                <a:spcPct val="90000"/>
              </a:lnSpc>
            </a:pPr>
            <a:r>
              <a:rPr lang="en-US" sz="2000" dirty="0" smtClean="0"/>
              <a:t>Translation: Good codes exist that permit transmission near the channel capacity with arbitrarily small error. </a:t>
            </a:r>
          </a:p>
          <a:p>
            <a:pPr>
              <a:lnSpc>
                <a:spcPct val="90000"/>
              </a:lnSpc>
            </a:pPr>
            <a:endParaRPr lang="en-US" sz="2000" dirty="0" smtClean="0"/>
          </a:p>
        </p:txBody>
      </p:sp>
      <p:sp>
        <p:nvSpPr>
          <p:cNvPr id="6" name="Date Placeholder 3"/>
          <p:cNvSpPr>
            <a:spLocks noGrp="1"/>
          </p:cNvSpPr>
          <p:nvPr>
            <p:ph type="dt" sz="quarter" idx="10"/>
          </p:nvPr>
        </p:nvSpPr>
        <p:spPr>
          <a:xfrm>
            <a:off x="685800" y="6248400"/>
            <a:ext cx="1905000" cy="457200"/>
          </a:xfrm>
          <a:noFill/>
        </p:spPr>
        <p:txBody>
          <a:bodyPr/>
          <a:lstStyle/>
          <a:p>
            <a:r>
              <a:rPr lang="en-US" smtClean="0"/>
              <a:t>JLM 20101208</a:t>
            </a:r>
            <a:endParaRPr 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72453</TotalTime>
  <Words>6421</Words>
  <Application>Microsoft Macintosh PowerPoint</Application>
  <PresentationFormat>On-screen Show (4:3)</PresentationFormat>
  <Paragraphs>818</Paragraphs>
  <Slides>54</Slides>
  <Notes>52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Calibri</vt:lpstr>
      <vt:lpstr>Courier New</vt:lpstr>
      <vt:lpstr>Lucida Calligraphy</vt:lpstr>
      <vt:lpstr>Lucida Handwriting</vt:lpstr>
      <vt:lpstr>Math1</vt:lpstr>
      <vt:lpstr>Math1Mono</vt:lpstr>
      <vt:lpstr>Times New Roman</vt:lpstr>
      <vt:lpstr>Wingdings</vt:lpstr>
      <vt:lpstr>Arial</vt:lpstr>
      <vt:lpstr>Contemporary</vt:lpstr>
      <vt:lpstr>PowerPoint Presentation</vt:lpstr>
      <vt:lpstr>Binary symmetric channel (BSC)</vt:lpstr>
      <vt:lpstr>Error Detection</vt:lpstr>
      <vt:lpstr>Error Correction</vt:lpstr>
      <vt:lpstr>Codewords and Hamming distance</vt:lpstr>
      <vt:lpstr>Hamming distance</vt:lpstr>
      <vt:lpstr>Definition of a Code</vt:lpstr>
      <vt:lpstr>Example rates and errors</vt:lpstr>
      <vt:lpstr>Shannon</vt:lpstr>
      <vt:lpstr>The Problem of Coding Theory</vt:lpstr>
      <vt:lpstr>Bursts</vt:lpstr>
      <vt:lpstr>Channel capacity for Binary Symmetric Channel</vt:lpstr>
      <vt:lpstr>How much information can be transmitted over a BSC with low error?</vt:lpstr>
      <vt:lpstr>Calculating rates and channel capacity</vt:lpstr>
      <vt:lpstr>Linear Codes </vt:lpstr>
      <vt:lpstr>G and H and decoding</vt:lpstr>
      <vt:lpstr>Syndrome and decoding Linear Codes</vt:lpstr>
      <vt:lpstr>Syndrone decoding example (H[7,4])</vt:lpstr>
      <vt:lpstr>Syndrone decoding example (H[7,4])</vt:lpstr>
      <vt:lpstr>Syndrone decoding example (H[7,4])</vt:lpstr>
      <vt:lpstr>Bounds: How good can codes be? </vt:lpstr>
      <vt:lpstr>MDS</vt:lpstr>
      <vt:lpstr>Hamming</vt:lpstr>
      <vt:lpstr>[7,4] Hamming code</vt:lpstr>
      <vt:lpstr>Decoding Hamming code</vt:lpstr>
      <vt:lpstr>Dual Code</vt:lpstr>
      <vt:lpstr>Example: dual code of (7,4) Hamming code</vt:lpstr>
      <vt:lpstr>Hadamard Code</vt:lpstr>
      <vt:lpstr>Hadamard Code example</vt:lpstr>
      <vt:lpstr>Hadamard Code example</vt:lpstr>
      <vt:lpstr>Hadamard Code example</vt:lpstr>
      <vt:lpstr>The amazing Golay code</vt:lpstr>
      <vt:lpstr>G for G(24,12, 8)</vt:lpstr>
      <vt:lpstr>Properties of the Golay code</vt:lpstr>
      <vt:lpstr>The Golay code G(23,12, 7) is perfect!</vt:lpstr>
      <vt:lpstr>Decoding G(24,12, 8)</vt:lpstr>
      <vt:lpstr>Decoding G(24,12, 8) example</vt:lpstr>
      <vt:lpstr>Cyclic codes</vt:lpstr>
      <vt:lpstr>Cyclic codes</vt:lpstr>
      <vt:lpstr>G, H for cyclic codes</vt:lpstr>
      <vt:lpstr>Cyclic code example</vt:lpstr>
      <vt:lpstr>BCH Codes</vt:lpstr>
      <vt:lpstr>Example BCH code </vt:lpstr>
      <vt:lpstr>Decoding BCH Codes</vt:lpstr>
      <vt:lpstr>Example Decoding a BCH Code</vt:lpstr>
      <vt:lpstr>Reed Solomon</vt:lpstr>
      <vt:lpstr>Reed Solomon example</vt:lpstr>
      <vt:lpstr>Polynomials and RM codes</vt:lpstr>
      <vt:lpstr>RM(4,0) and RM(4,1)</vt:lpstr>
      <vt:lpstr>RM(r,4) code example</vt:lpstr>
      <vt:lpstr>McEliece Cryptosystem</vt:lpstr>
      <vt:lpstr>McEliece Cryptosystem example - 1</vt:lpstr>
      <vt:lpstr>McEliece Cryptosystem example - 2</vt:lpstr>
      <vt:lpstr>End</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Algebraic attacks on cryptosystems</dc:title>
  <dc:subject>Cryptanalysis</dc:subject>
  <dc:creator>John L.  Manferdelli</dc:creator>
  <cp:lastModifiedBy>Microsoft Office User</cp:lastModifiedBy>
  <cp:revision>4168</cp:revision>
  <dcterms:created xsi:type="dcterms:W3CDTF">2014-05-11T20:04:53Z</dcterms:created>
  <dcterms:modified xsi:type="dcterms:W3CDTF">2017-08-31T17:44:03Z</dcterms:modified>
</cp:coreProperties>
</file>