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Override PartName="/ppt/slides/slide14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Default Extension="gif" ContentType="image/gif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69" r:id="rId14"/>
    <p:sldId id="270" r:id="rId15"/>
    <p:sldId id="273" r:id="rId16"/>
    <p:sldId id="276" r:id="rId17"/>
    <p:sldId id="271" r:id="rId18"/>
    <p:sldId id="259" r:id="rId19"/>
    <p:sldId id="274" r:id="rId20"/>
    <p:sldId id="275" r:id="rId21"/>
    <p:sldId id="335" r:id="rId22"/>
    <p:sldId id="281" r:id="rId23"/>
    <p:sldId id="279" r:id="rId24"/>
    <p:sldId id="280" r:id="rId25"/>
    <p:sldId id="284" r:id="rId26"/>
    <p:sldId id="282" r:id="rId27"/>
    <p:sldId id="285" r:id="rId28"/>
    <p:sldId id="288" r:id="rId29"/>
    <p:sldId id="290" r:id="rId30"/>
    <p:sldId id="289" r:id="rId31"/>
    <p:sldId id="291" r:id="rId32"/>
    <p:sldId id="292" r:id="rId33"/>
    <p:sldId id="294" r:id="rId34"/>
    <p:sldId id="334" r:id="rId35"/>
    <p:sldId id="260" r:id="rId36"/>
    <p:sldId id="295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9" r:id="rId45"/>
    <p:sldId id="308" r:id="rId46"/>
    <p:sldId id="326" r:id="rId47"/>
    <p:sldId id="310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6" r:id="rId56"/>
    <p:sldId id="337" r:id="rId57"/>
    <p:sldId id="339" r:id="rId58"/>
    <p:sldId id="340" r:id="rId59"/>
    <p:sldId id="341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028C0-6768-419E-9104-7F26EDDF32DC}" type="datetimeFigureOut">
              <a:rPr lang="en-US" smtClean="0"/>
              <a:pPr/>
              <a:t>2/28/13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73F40-8BE9-4557-AE49-ED7CB7CCC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 smtClean="0">
                <a:sym typeface="Symbol"/>
              </a:rPr>
              <a:t> means to choose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 smtClean="0">
                <a:sym typeface="Symbol"/>
              </a:rPr>
              <a:t> uniformly</a:t>
            </a:r>
            <a:r>
              <a:rPr lang="en-US" baseline="0" dirty="0" smtClean="0">
                <a:sym typeface="Symbol"/>
              </a:rPr>
              <a:t> at random from the set </a:t>
            </a:r>
            <a:r>
              <a:rPr lang="en-US" i="1" baseline="0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dirty="0" smtClean="0"/>
              <a:t> denotes the DES decryption function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73F40-8BE9-4557-AE49-ED7CB7CCC01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8125-B307-4EAA-B387-A3F0365A841A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507F-EE49-4CA4-895B-0A5B50D13695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6C3C-C0E5-4EC2-A94D-606E2CCE39CE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FF9F-3360-4EE0-9051-0C692FC8C44B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2AAB-0E4D-4AC6-BF42-42B00A8FE1EA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2ECB-16BA-4667-A766-1C1691694A4D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B0B-E5EF-4782-9017-86E607B59F01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1B87-FA5A-48D9-87B3-2EB55F831E8C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651E-6CBA-483C-A262-6E54FC15B1A3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40BD-E3E0-4EFE-A88B-852B425C58D1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715D-4540-4C12-A7AD-6937B7374F0A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6E8A-1FF0-4BC2-BCBD-DAAFB76DCAE9}" type="datetime1">
              <a:rPr lang="en-US" smtClean="0"/>
              <a:pPr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jpe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jpe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estl.info/Groestl.pdf" TargetMode="External"/><Relationship Id="rId4" Type="http://schemas.openxmlformats.org/officeDocument/2006/relationships/hyperlink" Target="http://www3.ntu.edu.sg/home/wuhj/research/jh/jh_round3.pdf" TargetMode="External"/><Relationship Id="rId5" Type="http://schemas.openxmlformats.org/officeDocument/2006/relationships/hyperlink" Target="http://keccak.noekeon.org/Keccak-submission-3.pdf" TargetMode="External"/><Relationship Id="rId6" Type="http://schemas.openxmlformats.org/officeDocument/2006/relationships/hyperlink" Target="http://www.skein-hash.info/sites/default/files/skein1.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31002.net/blake/blake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Hash Function Construction and SHA-3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Jesse Walker, Ph.D.</a:t>
            </a:r>
          </a:p>
          <a:p>
            <a:r>
              <a:rPr lang="en-US" dirty="0" smtClean="0"/>
              <a:t>Intel Corporation</a:t>
            </a:r>
          </a:p>
          <a:p>
            <a:r>
              <a:rPr lang="en-US" dirty="0" smtClean="0"/>
              <a:t>Intel Labs – Circuits and Systems Research – Security Research Lab</a:t>
            </a:r>
          </a:p>
          <a:p>
            <a:r>
              <a:rPr lang="en-US" dirty="0" smtClean="0"/>
              <a:t>jesse.walker@intel.com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Neutralizing Decryption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the early 1980s Davies and Meyer observed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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sym typeface="Symbol"/>
              </a:rPr>
              <a:t>  is one-way</a:t>
            </a:r>
          </a:p>
          <a:p>
            <a:pPr lvl="1"/>
            <a:r>
              <a:rPr lang="en-US" dirty="0" smtClean="0">
                <a:sym typeface="Symbol"/>
              </a:rPr>
              <a:t>Given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sym typeface="Symbol"/>
              </a:rPr>
              <a:t> it is hard to find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sym typeface="Symbol"/>
              </a:rPr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sym typeface="Symbol"/>
              </a:rPr>
              <a:t> such that</a:t>
            </a:r>
          </a:p>
          <a:p>
            <a:pPr algn="ctr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 =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) 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Davies-Meyer construction</a:t>
            </a:r>
            <a:r>
              <a:rPr lang="en-US" dirty="0" smtClean="0"/>
              <a:t> replaces DES in the Rabin hash function:</a:t>
            </a:r>
            <a:endParaRPr lang="en-US" sz="2400" i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buNone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DaviesMeyerHash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2400" i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m; 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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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dirty="0" smtClean="0">
                <a:cs typeface="Times New Roman" pitchFamily="18" charset="0"/>
                <a:sym typeface="Symbol"/>
              </a:rPr>
              <a:t>Does this work?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The Ideal Cipher Model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Davies and Meyer reasoned as if DES were an </a:t>
            </a:r>
            <a:r>
              <a:rPr lang="en-US" b="1" dirty="0" smtClean="0">
                <a:solidFill>
                  <a:srgbClr val="0070C0"/>
                </a:solidFill>
              </a:rPr>
              <a:t>ideal cipher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 each “key”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)</a:t>
            </a:r>
            <a:r>
              <a:rPr lang="en-US" dirty="0" smtClean="0">
                <a:sym typeface="Symbol"/>
              </a:rPr>
              <a:t> acts like a random permutation of 64 bits strings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{0,1}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64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It is easy to reason about an ideal cipher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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] = Pr[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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] = Pr[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] = 1/2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smtClean="0">
                <a:sym typeface="Symbol"/>
              </a:rPr>
              <a:t>(pre-image resistance)</a:t>
            </a:r>
          </a:p>
          <a:p>
            <a:pPr lvl="1"/>
            <a:r>
              <a:rPr lang="en-US" dirty="0" smtClean="0">
                <a:sym typeface="Symbol"/>
              </a:rPr>
              <a:t>Also easy to show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Pr[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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 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] =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 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dirty="0" smtClean="0">
                <a:sym typeface="Symbol"/>
              </a:rPr>
              <a:t> (collision resistance) in the ideal cipher model</a:t>
            </a:r>
          </a:p>
          <a:p>
            <a:endParaRPr lang="en-US" dirty="0" smtClean="0"/>
          </a:p>
          <a:p>
            <a:r>
              <a:rPr lang="en-US" dirty="0" smtClean="0"/>
              <a:t>Lesson 4. Nearly all hash function rationales or “security proofs” rely on the ideal cipher model</a:t>
            </a:r>
          </a:p>
          <a:p>
            <a:r>
              <a:rPr lang="en-US" dirty="0" smtClean="0"/>
              <a:t>Lesson 5. The digest size must be at least twice the block size of the underlying block cipher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2</a:t>
            </a:r>
            <a:r>
              <a:rPr lang="en-US" baseline="30000" dirty="0" smtClean="0">
                <a:solidFill>
                  <a:srgbClr val="0070C0"/>
                </a:solidFill>
              </a:rPr>
              <a:t>nd</a:t>
            </a:r>
            <a:r>
              <a:rPr lang="en-US" dirty="0" smtClean="0">
                <a:solidFill>
                  <a:srgbClr val="0070C0"/>
                </a:solidFill>
              </a:rPr>
              <a:t>-Preimages with Davies-Meyer Compression Functions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sym typeface="Symbol"/>
              </a:rPr>
              <a:t>It is easy to find </a:t>
            </a:r>
            <a:r>
              <a:rPr lang="en-US" b="1" dirty="0" smtClean="0">
                <a:solidFill>
                  <a:srgbClr val="0070C0"/>
                </a:solidFill>
                <a:sym typeface="Symbol"/>
              </a:rPr>
              <a:t>fixed points </a:t>
            </a:r>
            <a:r>
              <a:rPr lang="en-US" dirty="0" smtClean="0">
                <a:sym typeface="Symbol"/>
              </a:rPr>
              <a:t>for the Davies-Meyer construction</a:t>
            </a:r>
          </a:p>
          <a:p>
            <a:pPr algn="ct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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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= 0 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0)</a:t>
            </a:r>
          </a:p>
          <a:p>
            <a:endParaRPr lang="en-US" dirty="0" smtClean="0"/>
          </a:p>
          <a:p>
            <a:r>
              <a:rPr lang="en-US" dirty="0" smtClean="0"/>
              <a:t>The Attack: Given a message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 compute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DaviesMeyerHash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(with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/>
              <a:t> replacing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dirty="0" smtClean="0"/>
              <a:t>) and</a:t>
            </a:r>
          </a:p>
          <a:p>
            <a:pPr lvl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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{0,1}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;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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342900" lvl="1" indent="-34290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  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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{0,1}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;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0) 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By the Birthday problem for two lists with high probability there are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j, 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with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baseline="30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Then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DaviesMeyerHash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DaviesMeyerHash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DaviesMeyerHash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= 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DaviesMeyerHash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= . . 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dirty="0" smtClean="0">
                <a:cs typeface="Times New Roman" pitchFamily="18" charset="0"/>
                <a:sym typeface="Symbol"/>
              </a:rPr>
              <a:t>Conclusion: With Davies-Meyer 2</a:t>
            </a:r>
            <a:r>
              <a:rPr lang="en-US" baseline="30000" dirty="0" smtClean="0">
                <a:cs typeface="Times New Roman" pitchFamily="18" charset="0"/>
                <a:sym typeface="Symbol"/>
              </a:rPr>
              <a:t>nd</a:t>
            </a:r>
            <a:r>
              <a:rPr lang="en-US" dirty="0" smtClean="0">
                <a:cs typeface="Times New Roman" pitchFamily="18" charset="0"/>
                <a:sym typeface="Symbol"/>
              </a:rPr>
              <a:t> pre-image resistance is no more expensive than collision resistance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Hash Function Construction and SHA-3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MDC2: Widening the Block Size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Davies-Meyer enhancement can only provide collision resistance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64/2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O(2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DES operations</a:t>
            </a:r>
          </a:p>
          <a:p>
            <a:endParaRPr lang="en-US" dirty="0" smtClean="0"/>
          </a:p>
          <a:p>
            <a:r>
              <a:rPr lang="en-US" dirty="0" smtClean="0"/>
              <a:t>In 1987 IBM proposed MDC2 to obtain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O(2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collision resistance</a:t>
            </a:r>
            <a:endParaRPr lang="en-US" sz="2400" i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MDC2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2400" i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m; 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</a:t>
            </a:r>
          </a:p>
          <a:p>
            <a:pPr lvl="3">
              <a:buNone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left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right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3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left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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3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right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 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3">
              <a:buNone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left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right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left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right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Discussion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construction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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offers the same collision and pre-image bounds as Davies-Meyer</a:t>
            </a:r>
          </a:p>
          <a:p>
            <a:pPr lvl="1"/>
            <a:r>
              <a:rPr lang="en-US" dirty="0" smtClean="0">
                <a:sym typeface="Symbol"/>
              </a:rPr>
              <a:t>Nearly an identical argument in the ideal cipher model</a:t>
            </a:r>
          </a:p>
          <a:p>
            <a:pPr lvl="1"/>
            <a:r>
              <a:rPr lang="en-US" dirty="0" smtClean="0">
                <a:sym typeface="Symbol"/>
              </a:rPr>
              <a:t>This is the </a:t>
            </a:r>
            <a:r>
              <a:rPr lang="en-US" b="1" dirty="0" err="1" smtClean="0">
                <a:solidFill>
                  <a:srgbClr val="0070C0"/>
                </a:solidFill>
                <a:sym typeface="Symbol"/>
              </a:rPr>
              <a:t>Matyas</a:t>
            </a:r>
            <a:r>
              <a:rPr lang="en-US" b="1" dirty="0" smtClean="0">
                <a:solidFill>
                  <a:srgbClr val="0070C0"/>
                </a:solidFill>
                <a:sym typeface="Symbol"/>
              </a:rPr>
              <a:t>-Meyer-</a:t>
            </a:r>
            <a:r>
              <a:rPr lang="en-US" b="1" dirty="0" err="1" smtClean="0">
                <a:solidFill>
                  <a:srgbClr val="0070C0"/>
                </a:solidFill>
                <a:sym typeface="Symbol"/>
              </a:rPr>
              <a:t>Oseas</a:t>
            </a:r>
            <a:r>
              <a:rPr lang="en-US" b="1" dirty="0" smtClean="0">
                <a:solidFill>
                  <a:srgbClr val="0070C0"/>
                </a:solidFill>
                <a:sym typeface="Symbol"/>
              </a:rPr>
              <a:t> construction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Swapping the left and right digest halves is essential for security</a:t>
            </a:r>
          </a:p>
          <a:p>
            <a:pPr lvl="1"/>
            <a:r>
              <a:rPr lang="en-US" dirty="0" smtClean="0"/>
              <a:t>Collisions could be found in 2</a:t>
            </a:r>
            <a:r>
              <a:rPr lang="en-US" baseline="30000" dirty="0" smtClean="0"/>
              <a:t>32</a:t>
            </a:r>
            <a:r>
              <a:rPr lang="en-US" dirty="0" smtClean="0"/>
              <a:t> + 2</a:t>
            </a:r>
            <a:r>
              <a:rPr lang="en-US" baseline="30000" dirty="0" smtClean="0"/>
              <a:t>32</a:t>
            </a:r>
            <a:r>
              <a:rPr lang="en-US" dirty="0" smtClean="0"/>
              <a:t> = 2</a:t>
            </a:r>
            <a:r>
              <a:rPr lang="en-US" baseline="30000" dirty="0" smtClean="0"/>
              <a:t>33</a:t>
            </a:r>
            <a:r>
              <a:rPr lang="en-US" dirty="0" smtClean="0"/>
              <a:t> instead of 2</a:t>
            </a:r>
            <a:r>
              <a:rPr lang="en-US" baseline="30000" dirty="0" smtClean="0"/>
              <a:t>64</a:t>
            </a:r>
            <a:r>
              <a:rPr lang="en-US" dirty="0" smtClean="0"/>
              <a:t> DES operations, because without the swap the digest is just the concatenation of digests from two independent hashes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Steinberger proved MDC2 is collision resistant in 2007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Length Problems 1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 ({0,1}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56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dirty="0" smtClean="0">
                <a:sym typeface="Symbol"/>
              </a:rPr>
              <a:t>, i.e.,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sym typeface="Symbol"/>
              </a:rPr>
              <a:t> is a string whose bit length is a multiple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56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For any string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sym typeface="Symbol"/>
              </a:rPr>
              <a:t> it is easy to verify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hash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hash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hash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dirty="0" smtClean="0">
                <a:sym typeface="Symbol"/>
              </a:rPr>
              <a:t> for each of the hash constructions we have considered</a:t>
            </a:r>
          </a:p>
          <a:p>
            <a:pPr lvl="1"/>
            <a:r>
              <a:rPr lang="en-US" dirty="0" smtClean="0">
                <a:sym typeface="Symbol"/>
              </a:rPr>
              <a:t>This is called a </a:t>
            </a:r>
            <a:r>
              <a:rPr lang="en-US" b="1" dirty="0" smtClean="0">
                <a:solidFill>
                  <a:srgbClr val="0070C0"/>
                </a:solidFill>
                <a:sym typeface="Symbol"/>
              </a:rPr>
              <a:t>length extension attack</a:t>
            </a:r>
          </a:p>
          <a:p>
            <a:pPr lvl="1"/>
            <a:r>
              <a:rPr lang="en-US" dirty="0" smtClean="0">
                <a:sym typeface="Symbol"/>
              </a:rPr>
              <a:t>Length extension attacks succeed even if the attacker never sees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</a:p>
          <a:p>
            <a:endParaRPr lang="en-US" dirty="0" smtClean="0">
              <a:cs typeface="Times New Roman" pitchFamily="18" charset="0"/>
              <a:sym typeface="Symbol"/>
            </a:endParaRPr>
          </a:p>
          <a:p>
            <a:r>
              <a:rPr lang="en-US" dirty="0" smtClean="0">
                <a:cs typeface="Times New Roman" pitchFamily="18" charset="0"/>
                <a:sym typeface="Symbol"/>
              </a:rPr>
              <a:t>Length extension attacks indicate something is still missing from our construction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Length Problems 2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Suppose the message digest of a hash function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bits wide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Consider the message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By the standard birthday problem there is at probability of at least 0.5 that at least two messages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. . . 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  <a:r>
              <a:rPr lang="en-US" dirty="0" smtClean="0">
                <a:sym typeface="Symbol"/>
              </a:rPr>
              <a:t> collide.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Lesson 6. To achieve collision resistance the length of all the combined inputs to a hash function must be less than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dirty="0" smtClean="0"/>
              <a:t> bits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Early Years Summary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 Davies-Meyer hash is too weak for practical applications</a:t>
            </a:r>
          </a:p>
          <a:p>
            <a:pPr lvl="1"/>
            <a:r>
              <a:rPr lang="en-US" sz="2000" dirty="0" smtClean="0"/>
              <a:t>Collisions found in 2</a:t>
            </a:r>
            <a:r>
              <a:rPr lang="en-US" sz="2000" baseline="30000" dirty="0" smtClean="0"/>
              <a:t>32</a:t>
            </a:r>
            <a:r>
              <a:rPr lang="en-US" sz="2000" dirty="0" smtClean="0"/>
              <a:t> DES operations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000" dirty="0" smtClean="0"/>
              <a:t>The MDC2 hash is too expensive for practical use</a:t>
            </a:r>
          </a:p>
          <a:p>
            <a:pPr lvl="1"/>
            <a:r>
              <a:rPr lang="en-US" sz="2000" dirty="0" smtClean="0"/>
              <a:t>1 DES operation </a:t>
            </a:r>
            <a:r>
              <a:rPr lang="en-US" sz="2000" dirty="0" smtClean="0">
                <a:sym typeface="Symbol"/>
              </a:rPr>
              <a:t> 500 cycles; 1 MDC2 operation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 1000 cycles = 125 cycles </a:t>
            </a:r>
            <a:r>
              <a:rPr lang="en-US" sz="2000" b="1" i="1" dirty="0" smtClean="0">
                <a:sym typeface="Symbol"/>
              </a:rPr>
              <a:t>per byte</a:t>
            </a:r>
            <a:endParaRPr lang="en-US" sz="2000" b="1" i="1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There is something wrong in the way early hash functions deal with the length of their inputs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Question: Even though the inner loop is collision/pre-image/2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pre-image resistant, why do we believe the hash function is?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Merkle-Damgård</a:t>
            </a:r>
            <a:r>
              <a:rPr lang="en-US" sz="4000" dirty="0" smtClean="0">
                <a:solidFill>
                  <a:srgbClr val="0070C0"/>
                </a:solidFill>
              </a:rPr>
              <a:t> Theory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Theory</a:t>
            </a:r>
          </a:p>
          <a:p>
            <a:r>
              <a:rPr lang="en-US" dirty="0" smtClean="0"/>
              <a:t>Example: SHA-1</a:t>
            </a:r>
          </a:p>
          <a:p>
            <a:r>
              <a:rPr lang="en-US" dirty="0" smtClean="0"/>
              <a:t>Structural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Revolution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dirty="0" smtClean="0"/>
              <a:t>At Crypto 1989 </a:t>
            </a:r>
            <a:r>
              <a:rPr lang="en-US" sz="2200" dirty="0" err="1" smtClean="0"/>
              <a:t>Merkle</a:t>
            </a:r>
            <a:r>
              <a:rPr lang="en-US" sz="2200" dirty="0" smtClean="0"/>
              <a:t> and </a:t>
            </a:r>
            <a:r>
              <a:rPr lang="en-US" sz="2200" dirty="0" err="1" smtClean="0"/>
              <a:t>Damgård</a:t>
            </a:r>
            <a:r>
              <a:rPr lang="en-US" sz="2200" dirty="0" smtClean="0"/>
              <a:t> published papers revolutionizing hash function design</a:t>
            </a:r>
          </a:p>
          <a:p>
            <a:r>
              <a:rPr lang="en-US" sz="2200" dirty="0" smtClean="0"/>
              <a:t>Replace the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sz="2200" dirty="0" smtClean="0"/>
              <a:t> construction by a clean </a:t>
            </a:r>
            <a:r>
              <a:rPr lang="en-US" sz="2200" b="1" dirty="0" smtClean="0">
                <a:solidFill>
                  <a:srgbClr val="0070C0"/>
                </a:solidFill>
              </a:rPr>
              <a:t>compression function</a:t>
            </a:r>
            <a:r>
              <a:rPr lang="en-US" sz="2200" dirty="0" smtClean="0"/>
              <a:t> abstraction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compress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: {0,1}</a:t>
            </a:r>
            <a:r>
              <a:rPr lang="en-US" sz="2200" i="1" baseline="30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 {0,1}</a:t>
            </a:r>
            <a:r>
              <a:rPr lang="en-US" sz="2200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/>
              </a:rPr>
              <a:t>  {0,1}</a:t>
            </a:r>
            <a:r>
              <a:rPr lang="en-US" sz="2200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200" dirty="0" smtClean="0"/>
              <a:t> operating on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 smtClean="0"/>
              <a:t> bit message blocks and an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/>
              <a:t> bit </a:t>
            </a:r>
            <a:r>
              <a:rPr lang="en-US" sz="2200" b="1" dirty="0" smtClean="0">
                <a:solidFill>
                  <a:srgbClr val="0070C0"/>
                </a:solidFill>
              </a:rPr>
              <a:t>chaining variable</a:t>
            </a:r>
          </a:p>
          <a:p>
            <a:r>
              <a:rPr lang="en-US" sz="2200" dirty="0" smtClean="0"/>
              <a:t>Define a padding scheme to block length extension attacks</a:t>
            </a:r>
          </a:p>
          <a:p>
            <a:r>
              <a:rPr lang="en-US" sz="2200" dirty="0" smtClean="0"/>
              <a:t>Because it blocks length extension attacks, the padding scheme extends compression function’s collision resistance to the entire hash function</a:t>
            </a:r>
            <a:endParaRPr lang="en-US" sz="2200" i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MD-Hash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2000" i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 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pad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; m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; h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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20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en-US" sz="2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Goal and Agenda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Goal: Learn why hash functions are constructed the way they are</a:t>
            </a:r>
          </a:p>
          <a:p>
            <a:pPr>
              <a:buNone/>
            </a:pPr>
            <a:r>
              <a:rPr lang="en-US" dirty="0" smtClean="0"/>
              <a:t>Topics:</a:t>
            </a:r>
          </a:p>
          <a:p>
            <a:r>
              <a:rPr lang="en-US" dirty="0" smtClean="0"/>
              <a:t>The Early Years</a:t>
            </a:r>
          </a:p>
          <a:p>
            <a:r>
              <a:rPr lang="en-US" dirty="0" err="1" smtClean="0"/>
              <a:t>Merkle-Damgård</a:t>
            </a:r>
            <a:r>
              <a:rPr lang="en-US" dirty="0" smtClean="0"/>
              <a:t> Theory</a:t>
            </a:r>
          </a:p>
          <a:p>
            <a:r>
              <a:rPr lang="en-US" dirty="0" smtClean="0"/>
              <a:t>SHA-3 and Modern Hash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Merkle-Damgård</a:t>
            </a:r>
            <a:r>
              <a:rPr lang="en-US" sz="4000" dirty="0" smtClean="0">
                <a:solidFill>
                  <a:srgbClr val="0070C0"/>
                </a:solidFill>
              </a:rPr>
              <a:t> Padding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If the compression function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compress</a:t>
            </a:r>
            <a:r>
              <a:rPr lang="en-US" sz="2400" dirty="0" smtClean="0"/>
              <a:t> operates on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/>
              <a:t> bit message blocks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/>
              <a:t> bit chaining variables then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 |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|				-- </a:t>
            </a:r>
            <a:r>
              <a:rPr lang="en-US" sz="2000" dirty="0" smtClean="0">
                <a:cs typeface="Times New Roman" pitchFamily="18" charset="0"/>
                <a:sym typeface="Symbol"/>
              </a:rPr>
              <a:t>find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 smtClean="0">
                <a:cs typeface="Times New Roman" pitchFamily="18" charset="0"/>
                <a:sym typeface="Symbol"/>
              </a:rPr>
              <a:t>’s length in bits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–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mod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 –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/2 – 1		</a:t>
            </a:r>
            <a:r>
              <a:rPr lang="en-US" sz="2000" dirty="0" smtClean="0">
                <a:cs typeface="Times New Roman" pitchFamily="18" charset="0"/>
                <a:sym typeface="Symbol"/>
              </a:rPr>
              <a:t>-- compute number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&lt; 0 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--</a:t>
            </a:r>
            <a:r>
              <a:rPr lang="en-US" sz="2000" dirty="0" smtClean="0">
                <a:cs typeface="Times New Roman" pitchFamily="18" charset="0"/>
                <a:sym typeface="Symbol"/>
              </a:rPr>
              <a:t>    bits needed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 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1 0</a:t>
            </a:r>
            <a:r>
              <a:rPr lang="en-US" sz="2000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&lt;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l&gt;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/2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-- </a:t>
            </a:r>
            <a:r>
              <a:rPr lang="en-US" sz="2000" dirty="0" smtClean="0">
                <a:cs typeface="Times New Roman" pitchFamily="18" charset="0"/>
                <a:sym typeface="Symbol"/>
              </a:rPr>
              <a:t>append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000" dirty="0" smtClean="0">
                <a:cs typeface="Times New Roman" pitchFamily="18" charset="0"/>
                <a:sym typeface="Symbol"/>
              </a:rPr>
              <a:t> bit,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0</a:t>
            </a:r>
            <a:r>
              <a:rPr lang="en-US" sz="2000" dirty="0" smtClean="0">
                <a:cs typeface="Times New Roman" pitchFamily="18" charset="0"/>
                <a:sym typeface="Symbol"/>
              </a:rPr>
              <a:t> bits, and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endParaRPr lang="en-US" sz="2000" i="1" baseline="-25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		-- </a:t>
            </a:r>
            <a:r>
              <a:rPr lang="en-US" sz="2000" dirty="0" smtClean="0">
                <a:cs typeface="Times New Roman" pitchFamily="18" charset="0"/>
                <a:sym typeface="Symbol"/>
              </a:rPr>
              <a:t>  encoded as an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sz="2000" dirty="0" smtClean="0">
                <a:cs typeface="Times New Roman" pitchFamily="18" charset="0"/>
                <a:sym typeface="Symbol"/>
              </a:rPr>
              <a:t> bit integer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 smtClean="0"/>
              <a:t>Key property: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pad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400" dirty="0" smtClean="0">
                <a:sym typeface="Symbol"/>
              </a:rPr>
              <a:t> gives the number of bits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400" dirty="0" smtClean="0">
                <a:sym typeface="Symbol"/>
              </a:rPr>
              <a:t>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</a:p>
          <a:p>
            <a:pPr>
              <a:buNone/>
            </a:pPr>
            <a:endParaRPr lang="en-US" sz="2400" dirty="0" smtClean="0">
              <a:sym typeface="Symbol"/>
            </a:endParaRPr>
          </a:p>
          <a:p>
            <a:r>
              <a:rPr lang="en-US" sz="2400" dirty="0" smtClean="0">
                <a:sym typeface="Symbol"/>
              </a:rPr>
              <a:t>This scheme makes it unambiguous where the message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 smtClean="0">
                <a:sym typeface="Symbol"/>
              </a:rPr>
              <a:t> ends and where the padding ends</a:t>
            </a:r>
            <a:endParaRPr lang="en-US" sz="2400" dirty="0" smtClean="0"/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Collision Resistance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Why does collision resistance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compress</a:t>
            </a:r>
            <a:r>
              <a:rPr lang="en-US" dirty="0" smtClean="0"/>
              <a:t> imply collision resistance of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-hash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>
                <a:sym typeface="Symbol"/>
              </a:rPr>
              <a:t>Suppose we can easily find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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sym typeface="Symbol"/>
              </a:rPr>
              <a:t> with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-hash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-hash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</a:p>
          <a:p>
            <a:r>
              <a:rPr lang="en-US" dirty="0" smtClean="0"/>
              <a:t>Two cases: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-hash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-hash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 </a:t>
            </a:r>
            <a:r>
              <a:rPr lang="en-US" dirty="0" smtClean="0">
                <a:sym typeface="Symbol"/>
              </a:rPr>
              <a:t>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| = |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|,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 . . 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sym typeface="Symbol"/>
              </a:rPr>
              <a:t> 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Case 1: Since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| = |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|</a:t>
            </a:r>
            <a:r>
              <a:rPr lang="en-US" dirty="0" smtClean="0">
                <a:sym typeface="Symbol"/>
              </a:rPr>
              <a:t>, we know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dirty="0" smtClean="0">
                <a:sym typeface="Symbol"/>
              </a:rPr>
              <a:t> and the last block (of padding) is the same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dirty="0" smtClean="0">
                <a:sym typeface="Symbol"/>
              </a:rPr>
              <a:t>). There must be some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1 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&lt;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sym typeface="Symbol"/>
              </a:rPr>
              <a:t> such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dirty="0" smtClean="0">
                <a:sym typeface="Symbol"/>
              </a:rPr>
              <a:t> but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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sym typeface="Symbol"/>
              </a:rPr>
              <a:t>. This contradicts the assumption it is hard to find collisions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Case 2: Since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|  |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|</a:t>
            </a:r>
            <a:r>
              <a:rPr lang="en-US" dirty="0" smtClean="0">
                <a:sym typeface="Symbol"/>
              </a:rPr>
              <a:t> we know that the final (padding) blocks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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sym typeface="Symbol"/>
              </a:rPr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dirty="0" smtClean="0">
                <a:sym typeface="Symbol"/>
              </a:rPr>
              <a:t>, a contradiction since it is hard to find collisions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endParaRPr lang="en-US" dirty="0" smtClean="0">
              <a:sym typeface="Symbo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Discussion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Merkle-Damgård</a:t>
            </a:r>
            <a:r>
              <a:rPr lang="en-US" dirty="0" smtClean="0"/>
              <a:t> construction allows us to build light weight hash functions</a:t>
            </a:r>
          </a:p>
          <a:p>
            <a:pPr lvl="1"/>
            <a:r>
              <a:rPr lang="en-US" dirty="0" smtClean="0"/>
              <a:t>No longer tied to DES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Lots of innovation in hash function design</a:t>
            </a:r>
          </a:p>
          <a:p>
            <a:pPr lvl="1"/>
            <a:r>
              <a:rPr lang="en-US" dirty="0" smtClean="0"/>
              <a:t>MD4 – 1990; MD5 – 1991; SHA-0 – 1993; SHA-1 – 1995; SHA-256/384/512 – 2003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Lots of innovation in hash function usage</a:t>
            </a:r>
          </a:p>
          <a:p>
            <a:pPr lvl="1"/>
            <a:r>
              <a:rPr lang="en-US" dirty="0" smtClean="0"/>
              <a:t>Since we get better performance from hash functions than from, replace DES-base message authentication, key derivation, etc., by hash function based constructions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6344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Example: SHA-1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219200"/>
            <a:ext cx="7772400" cy="1569660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-compress (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767548"/>
            <a:ext cx="7772400" cy="3785652"/>
          </a:xfrm>
          <a:prstGeom prst="rect">
            <a:avLst/>
          </a:prstGeom>
          <a:solidFill>
            <a:schemeClr val="accent1">
              <a:lumMod val="9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-compress (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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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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)((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)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)(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)(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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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  <a:endParaRPr lang="en-US" sz="16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16764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1C6"/>
                </a:solidFill>
                <a:latin typeface="+mn-lt"/>
              </a:rPr>
              <a:t>Merkle-Damgård</a:t>
            </a:r>
            <a:r>
              <a:rPr lang="en-US" dirty="0" smtClean="0">
                <a:solidFill>
                  <a:srgbClr val="0071C6"/>
                </a:solidFill>
                <a:latin typeface="+mn-lt"/>
              </a:rPr>
              <a:t> construction</a:t>
            </a:r>
            <a:endParaRPr lang="en-US" dirty="0">
              <a:solidFill>
                <a:srgbClr val="0071C6"/>
              </a:solidFill>
              <a:latin typeface="+mn-lt"/>
            </a:endParaRPr>
          </a:p>
        </p:txBody>
      </p:sp>
      <p:grpSp>
        <p:nvGrpSpPr>
          <p:cNvPr id="10" name="Group 14"/>
          <p:cNvGrpSpPr/>
          <p:nvPr/>
        </p:nvGrpSpPr>
        <p:grpSpPr>
          <a:xfrm>
            <a:off x="1066800" y="3276600"/>
            <a:ext cx="7924800" cy="646331"/>
            <a:chOff x="1066800" y="3352800"/>
            <a:chExt cx="7924800" cy="646331"/>
          </a:xfrm>
        </p:grpSpPr>
        <p:sp>
          <p:nvSpPr>
            <p:cNvPr id="11" name="Rectangle 10"/>
            <p:cNvSpPr/>
            <p:nvPr/>
          </p:nvSpPr>
          <p:spPr>
            <a:xfrm>
              <a:off x="1066800" y="3429000"/>
              <a:ext cx="6172200" cy="4572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39000" y="3352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1C6"/>
                  </a:solidFill>
                  <a:latin typeface="+mn-lt"/>
                </a:rPr>
                <a:t>Block cipher key schedule</a:t>
              </a:r>
              <a:endParaRPr lang="en-US" dirty="0">
                <a:solidFill>
                  <a:srgbClr val="0071C6"/>
                </a:solidFill>
                <a:latin typeface="+mn-lt"/>
              </a:endParaRPr>
            </a:p>
          </p:txBody>
        </p:sp>
      </p:grpSp>
      <p:grpSp>
        <p:nvGrpSpPr>
          <p:cNvPr id="13" name="Group 15"/>
          <p:cNvGrpSpPr/>
          <p:nvPr/>
        </p:nvGrpSpPr>
        <p:grpSpPr>
          <a:xfrm>
            <a:off x="1066800" y="3810000"/>
            <a:ext cx="7924800" cy="2133600"/>
            <a:chOff x="1066800" y="3886200"/>
            <a:chExt cx="7924800" cy="2133600"/>
          </a:xfrm>
        </p:grpSpPr>
        <p:sp>
          <p:nvSpPr>
            <p:cNvPr id="14" name="Rectangle 13"/>
            <p:cNvSpPr/>
            <p:nvPr/>
          </p:nvSpPr>
          <p:spPr>
            <a:xfrm>
              <a:off x="1066800" y="3886200"/>
              <a:ext cx="6172200" cy="213360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9000" y="46598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1C6"/>
                  </a:solidFill>
                  <a:latin typeface="+mn-lt"/>
                </a:rPr>
                <a:t>Block cipher</a:t>
              </a:r>
              <a:endParaRPr lang="en-US" dirty="0">
                <a:solidFill>
                  <a:srgbClr val="0071C6"/>
                </a:solidFill>
                <a:latin typeface="+mn-lt"/>
              </a:endParaRPr>
            </a:p>
          </p:txBody>
        </p:sp>
      </p:grpSp>
      <p:grpSp>
        <p:nvGrpSpPr>
          <p:cNvPr id="16" name="Group 18"/>
          <p:cNvGrpSpPr/>
          <p:nvPr/>
        </p:nvGrpSpPr>
        <p:grpSpPr>
          <a:xfrm>
            <a:off x="1066800" y="5105400"/>
            <a:ext cx="7848600" cy="1143000"/>
            <a:chOff x="1066800" y="5181600"/>
            <a:chExt cx="7848600" cy="1143000"/>
          </a:xfrm>
        </p:grpSpPr>
        <p:sp>
          <p:nvSpPr>
            <p:cNvPr id="17" name="Rectangle 16"/>
            <p:cNvSpPr/>
            <p:nvPr/>
          </p:nvSpPr>
          <p:spPr>
            <a:xfrm>
              <a:off x="1066800" y="6019800"/>
              <a:ext cx="6629400" cy="3048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39000" y="51816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1C6"/>
                  </a:solidFill>
                  <a:latin typeface="+mn-lt"/>
                </a:rPr>
                <a:t>Davies-Meyer feed-forward</a:t>
              </a:r>
              <a:endParaRPr lang="en-US" dirty="0">
                <a:solidFill>
                  <a:srgbClr val="0071C6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Structural Problems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pre-image attacks</a:t>
            </a:r>
          </a:p>
          <a:p>
            <a:r>
              <a:rPr lang="en-US" dirty="0" smtClean="0"/>
              <a:t>Random Mapping properties</a:t>
            </a:r>
          </a:p>
          <a:p>
            <a:r>
              <a:rPr lang="en-US" dirty="0" smtClean="0"/>
              <a:t>Multi-block Differential Attacks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Joux’s</a:t>
            </a:r>
            <a:r>
              <a:rPr lang="en-US" sz="4000" dirty="0" smtClean="0">
                <a:solidFill>
                  <a:srgbClr val="0070C0"/>
                </a:solidFill>
              </a:rPr>
              <a:t> Multi-collision Attack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Let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compress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{0,1}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 {0,1}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 {0,1}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/>
              <a:t> be a collision resistant compression function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/>
              <a:t> be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 bit message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By assumption we can find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 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sym typeface="Symbol"/>
              </a:rPr>
              <a:t> such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dirty="0" smtClean="0">
                <a:sym typeface="Symbol"/>
              </a:rPr>
              <a:t>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dirty="0" smtClean="0">
                <a:sym typeface="Symbol"/>
              </a:rPr>
              <a:t> operations</a:t>
            </a:r>
          </a:p>
          <a:p>
            <a:r>
              <a:rPr lang="en-US" dirty="0" smtClean="0">
                <a:sym typeface="Symbol"/>
              </a:rPr>
              <a:t>Similarly we can</a:t>
            </a:r>
            <a:r>
              <a:rPr lang="en-US" dirty="0" smtClean="0"/>
              <a:t> find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 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sym typeface="Symbol"/>
              </a:rPr>
              <a:t> such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dirty="0" smtClean="0">
                <a:sym typeface="Symbol"/>
              </a:rPr>
              <a:t>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dirty="0" smtClean="0">
                <a:sym typeface="Symbol"/>
              </a:rPr>
              <a:t> operations</a:t>
            </a:r>
          </a:p>
          <a:p>
            <a:r>
              <a:rPr lang="en-US" dirty="0" smtClean="0">
                <a:sym typeface="Symbol"/>
              </a:rPr>
              <a:t>Therefore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sym typeface="Symbol"/>
              </a:rPr>
              <a:t>,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sym typeface="Symbol"/>
              </a:rPr>
              <a:t> are </a:t>
            </a:r>
            <a:r>
              <a:rPr lang="en-US" b="1" dirty="0" smtClean="0">
                <a:sym typeface="Symbol"/>
              </a:rPr>
              <a:t>three</a:t>
            </a:r>
            <a:r>
              <a:rPr lang="en-US" dirty="0" smtClean="0">
                <a:sym typeface="Symbol"/>
              </a:rPr>
              <a:t> 2</a:t>
            </a:r>
            <a:r>
              <a:rPr lang="en-US" baseline="30000" dirty="0" smtClean="0">
                <a:sym typeface="Symbol"/>
              </a:rPr>
              <a:t>nd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preimages</a:t>
            </a:r>
            <a:r>
              <a:rPr lang="en-US" dirty="0" smtClean="0">
                <a:sym typeface="Symbol"/>
              </a:rPr>
              <a:t>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sym typeface="Symbol"/>
              </a:rPr>
              <a:t> under </a:t>
            </a:r>
            <a:r>
              <a:rPr lang="en-US" dirty="0" err="1" smtClean="0">
                <a:sym typeface="Symbol"/>
              </a:rPr>
              <a:t>md</a:t>
            </a:r>
            <a:r>
              <a:rPr lang="en-US" dirty="0" smtClean="0">
                <a:sym typeface="Symbol"/>
              </a:rPr>
              <a:t>-hash that we have found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+ 2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 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/2+1</a:t>
            </a:r>
            <a:r>
              <a:rPr lang="en-US" dirty="0" smtClean="0">
                <a:sym typeface="Symbol"/>
              </a:rPr>
              <a:t> operations instead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Clearly the attack can be extended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sym typeface="Symbol"/>
              </a:rPr>
              <a:t> block messages to find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dirty="0" smtClean="0">
                <a:sym typeface="Symbol"/>
              </a:rPr>
              <a:t> 2</a:t>
            </a:r>
            <a:r>
              <a:rPr lang="en-US" baseline="30000" dirty="0" smtClean="0">
                <a:sym typeface="Symbol"/>
              </a:rPr>
              <a:t>nd</a:t>
            </a:r>
            <a:r>
              <a:rPr lang="en-US" dirty="0" smtClean="0">
                <a:sym typeface="Symbol"/>
              </a:rPr>
              <a:t> pre-images in time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dirty="0" smtClean="0">
                <a:sym typeface="Symbol"/>
              </a:rPr>
              <a:t> instead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Conclusion: 2</a:t>
            </a:r>
            <a:r>
              <a:rPr lang="en-US" baseline="30000" dirty="0" smtClean="0">
                <a:sym typeface="Symbol"/>
              </a:rPr>
              <a:t>nd</a:t>
            </a:r>
            <a:r>
              <a:rPr lang="en-US" dirty="0" smtClean="0">
                <a:sym typeface="Symbol"/>
              </a:rPr>
              <a:t> pre-image resistance from the </a:t>
            </a:r>
            <a:r>
              <a:rPr lang="en-US" dirty="0" err="1" smtClean="0">
                <a:sym typeface="Symbol"/>
              </a:rPr>
              <a:t>Merkle-Damgård</a:t>
            </a:r>
            <a:r>
              <a:rPr lang="en-US" dirty="0" smtClean="0">
                <a:sym typeface="Symbol"/>
              </a:rPr>
              <a:t> construction is no stronger than collision resistance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The Random Mapping Property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0070C0"/>
                </a:solidFill>
              </a:rPr>
              <a:t>random oracle </a:t>
            </a:r>
            <a:r>
              <a:rPr lang="en-US" sz="2000" dirty="0" smtClean="0"/>
              <a:t>is a public random mapping</a:t>
            </a:r>
          </a:p>
          <a:p>
            <a:pPr lvl="1"/>
            <a:r>
              <a:rPr lang="en-US" sz="1800" dirty="0" smtClean="0"/>
              <a:t>A random oracle returns a fixed length random string in response to any input</a:t>
            </a:r>
          </a:p>
          <a:p>
            <a:r>
              <a:rPr lang="en-US" sz="2000" dirty="0" smtClean="0"/>
              <a:t>It is widely assumed in practice that hash functions behave like random oracles</a:t>
            </a:r>
          </a:p>
          <a:p>
            <a:r>
              <a:rPr lang="en-US" sz="2000" dirty="0" smtClean="0"/>
              <a:t>Let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2000" dirty="0" smtClean="0">
                <a:sym typeface="Symbol"/>
              </a:rPr>
              <a:t>Then it is easy to see that</a:t>
            </a:r>
          </a:p>
          <a:p>
            <a:pPr marL="342900" lvl="2" indent="-342900" algn="ctr">
              <a:buNone/>
            </a:pP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-hash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pad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-hash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 smtClean="0">
              <a:sym typeface="Symbol"/>
            </a:endParaRPr>
          </a:p>
          <a:p>
            <a:r>
              <a:rPr lang="en-US" sz="2000" dirty="0" smtClean="0">
                <a:sym typeface="Symbol"/>
              </a:rPr>
              <a:t>If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hash</a:t>
            </a:r>
            <a:r>
              <a:rPr lang="en-US" sz="2000" dirty="0" smtClean="0">
                <a:sym typeface="Symbol"/>
              </a:rPr>
              <a:t> acted like a random oracle, then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hash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 pad (m) 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000" dirty="0" smtClean="0">
                <a:sym typeface="Symbol"/>
              </a:rPr>
              <a:t> and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hash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hash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000" dirty="0" smtClean="0">
                <a:sym typeface="Symbol"/>
              </a:rPr>
              <a:t> should assume independent values</a:t>
            </a:r>
          </a:p>
          <a:p>
            <a:r>
              <a:rPr lang="en-US" sz="2000" dirty="0" smtClean="0">
                <a:sym typeface="Symbol"/>
              </a:rPr>
              <a:t>This makes </a:t>
            </a:r>
            <a:r>
              <a:rPr lang="en-US" sz="2000" dirty="0" err="1" smtClean="0">
                <a:sym typeface="Symbol"/>
              </a:rPr>
              <a:t>Merkle-Damgård</a:t>
            </a:r>
            <a:r>
              <a:rPr lang="en-US" sz="2000" dirty="0" smtClean="0">
                <a:sym typeface="Symbol"/>
              </a:rPr>
              <a:t> hash functions hard to use in practice</a:t>
            </a:r>
          </a:p>
          <a:p>
            <a:pPr lvl="1"/>
            <a:r>
              <a:rPr lang="en-US" sz="2000" dirty="0" smtClean="0">
                <a:sym typeface="Symbol"/>
              </a:rPr>
              <a:t>We don’t know that constructions using </a:t>
            </a:r>
            <a:r>
              <a:rPr lang="en-US" sz="2000" dirty="0" err="1" smtClean="0">
                <a:sym typeface="Symbol"/>
              </a:rPr>
              <a:t>Merkle-Damgård</a:t>
            </a:r>
            <a:r>
              <a:rPr lang="en-US" sz="2000" dirty="0" smtClean="0">
                <a:sym typeface="Symbol"/>
              </a:rPr>
              <a:t> hash functions deliver the security claimed</a:t>
            </a:r>
          </a:p>
          <a:p>
            <a:r>
              <a:rPr lang="en-US" sz="2000" dirty="0" err="1" smtClean="0">
                <a:sym typeface="Symbol"/>
              </a:rPr>
              <a:t>Merkle-Damgård</a:t>
            </a:r>
            <a:r>
              <a:rPr lang="en-US" sz="2000" dirty="0" smtClean="0">
                <a:sym typeface="Symbol"/>
              </a:rPr>
              <a:t> hash functions leak that they are iterative constructions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Random Oracles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D. Simon showed that random oracles cannot be instantiated</a:t>
            </a:r>
          </a:p>
          <a:p>
            <a:pPr lvl="1"/>
            <a:r>
              <a:rPr lang="en-US" sz="2000" dirty="0" smtClean="0"/>
              <a:t>Random oracles assume an infinite world, so can always be distinguished from real-word constructions</a:t>
            </a:r>
          </a:p>
          <a:p>
            <a:endParaRPr lang="en-US" sz="2400" dirty="0" smtClean="0"/>
          </a:p>
          <a:p>
            <a:r>
              <a:rPr lang="en-US" sz="2400" dirty="0" smtClean="0"/>
              <a:t>Maurer introduced the notion of </a:t>
            </a:r>
            <a:r>
              <a:rPr lang="en-US" sz="2400" b="1" dirty="0" err="1" smtClean="0">
                <a:solidFill>
                  <a:srgbClr val="0070C0"/>
                </a:solidFill>
              </a:rPr>
              <a:t>indifferentiability</a:t>
            </a:r>
            <a:r>
              <a:rPr lang="en-US" sz="2400" dirty="0" smtClean="0"/>
              <a:t> to replace the notion of </a:t>
            </a:r>
            <a:r>
              <a:rPr lang="en-US" sz="2400" dirty="0" err="1" smtClean="0"/>
              <a:t>distinguishability</a:t>
            </a:r>
            <a:r>
              <a:rPr lang="en-US" sz="2400" dirty="0" smtClean="0"/>
              <a:t> when reasoning about hash functions</a:t>
            </a:r>
          </a:p>
          <a:p>
            <a:endParaRPr lang="en-US" sz="2400" dirty="0" smtClean="0"/>
          </a:p>
          <a:p>
            <a:r>
              <a:rPr lang="en-US" sz="2400" dirty="0" smtClean="0"/>
              <a:t>Collision resistance is not enough; hash functions should be </a:t>
            </a:r>
            <a:r>
              <a:rPr lang="en-US" sz="2400" dirty="0" err="1" smtClean="0"/>
              <a:t>indifferentiable</a:t>
            </a:r>
            <a:r>
              <a:rPr lang="en-US" sz="2400" dirty="0" smtClean="0"/>
              <a:t> from random oracles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Indifferentiability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Question: When can an iterated construction replace a monolithic construction?</a:t>
            </a:r>
          </a:p>
          <a:p>
            <a:r>
              <a:rPr lang="en-US" dirty="0" smtClean="0"/>
              <a:t>Answer: When for every adversary a simulation environment exists wherein the adversary cannot distinguish the real construction from the monolithic construction operating in the simulation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6" descr="bsd%20linux%20dev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276850"/>
            <a:ext cx="1295400" cy="971550"/>
          </a:xfrm>
          <a:prstGeom prst="rect">
            <a:avLst/>
          </a:prstGeom>
          <a:noFill/>
        </p:spPr>
      </p:pic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181600" y="3505200"/>
            <a:ext cx="3276600" cy="1600200"/>
            <a:chOff x="3264" y="1680"/>
            <a:chExt cx="2064" cy="1152"/>
          </a:xfrm>
        </p:grpSpPr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264" y="1680"/>
              <a:ext cx="2064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576" y="1776"/>
              <a:ext cx="1440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Simulation Environment</a:t>
              </a:r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914400" y="3505200"/>
            <a:ext cx="2362200" cy="1447800"/>
            <a:chOff x="576" y="1728"/>
            <a:chExt cx="1488" cy="912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576" y="2304"/>
              <a:ext cx="1488" cy="336"/>
              <a:chOff x="912" y="2304"/>
              <a:chExt cx="1488" cy="336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1488" cy="33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84" y="2366"/>
                <a:ext cx="13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Iterated Construction</a:t>
                </a:r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600" y="1728"/>
              <a:ext cx="1440" cy="336"/>
              <a:chOff x="864" y="1728"/>
              <a:chExt cx="1440" cy="336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1440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954" y="1800"/>
                <a:ext cx="126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Iterated Ideal Primitive</a:t>
                </a:r>
              </a:p>
            </p:txBody>
          </p:sp>
        </p:grp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5448300" y="4419600"/>
            <a:ext cx="2743200" cy="533400"/>
            <a:chOff x="2784" y="2304"/>
            <a:chExt cx="1728" cy="336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784" y="2304"/>
              <a:ext cx="1728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820" y="2366"/>
              <a:ext cx="16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Monolithic Ideal Primitive</a:t>
              </a:r>
            </a:p>
          </p:txBody>
        </p:sp>
      </p:grpSp>
      <p:sp>
        <p:nvSpPr>
          <p:cNvPr id="20" name="Line 24"/>
          <p:cNvSpPr>
            <a:spLocks noChangeShapeType="1"/>
          </p:cNvSpPr>
          <p:nvPr/>
        </p:nvSpPr>
        <p:spPr bwMode="auto">
          <a:xfrm flipH="1" flipV="1">
            <a:off x="1981200" y="49530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 flipV="1">
            <a:off x="3124200" y="4038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4343400" y="4953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V="1">
            <a:off x="4419600" y="41148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Relationships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59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Collision resistance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0" y="1524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Random oracle</a:t>
            </a:r>
            <a:endParaRPr lang="en-US" dirty="0">
              <a:latin typeface="+mn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447800" y="2133600"/>
            <a:ext cx="6019800" cy="2057399"/>
            <a:chOff x="1447800" y="2133600"/>
            <a:chExt cx="6019800" cy="2057399"/>
          </a:xfrm>
        </p:grpSpPr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rot="5400000">
              <a:off x="4076700" y="2665631"/>
              <a:ext cx="990600" cy="1588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6" idx="0"/>
            </p:cNvCxnSpPr>
            <p:nvPr/>
          </p:nvCxnSpPr>
          <p:spPr>
            <a:xfrm>
              <a:off x="5105400" y="2133600"/>
              <a:ext cx="2362200" cy="2057399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 flipH="1">
              <a:off x="1447800" y="2133600"/>
              <a:ext cx="2667000" cy="1523999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81400" y="365759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2</a:t>
            </a:r>
            <a:r>
              <a:rPr lang="en-US" baseline="30000" dirty="0" smtClean="0">
                <a:latin typeface="+mn-lt"/>
              </a:rPr>
              <a:t>nd</a:t>
            </a:r>
            <a:r>
              <a:rPr lang="en-US" dirty="0" smtClean="0">
                <a:latin typeface="+mn-lt"/>
              </a:rPr>
              <a:t> pre-image resistance</a:t>
            </a:r>
            <a:endParaRPr lang="en-US" dirty="0">
              <a:latin typeface="+mn-lt"/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>
            <a:off x="2286000" y="3980765"/>
            <a:ext cx="1295400" cy="0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419099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Pre-image resistance</a:t>
            </a:r>
            <a:endParaRPr 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3800" y="461146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Non-trivial compression</a:t>
            </a:r>
            <a:endParaRPr lang="en-US" dirty="0">
              <a:latin typeface="+mn-l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257801" y="3581400"/>
            <a:ext cx="228600" cy="1676400"/>
            <a:chOff x="5257801" y="3581400"/>
            <a:chExt cx="228600" cy="1676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486400" y="3581400"/>
              <a:ext cx="1" cy="167640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5257801" y="5257799"/>
              <a:ext cx="228600" cy="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 rot="10800000">
            <a:off x="5257801" y="3581400"/>
            <a:ext cx="2286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86400" y="4494211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9600" y="427886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+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The Early Years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 Context</a:t>
            </a:r>
          </a:p>
          <a:p>
            <a:r>
              <a:rPr lang="en-US" dirty="0" smtClean="0"/>
              <a:t>Rabin’s Hash Function</a:t>
            </a:r>
          </a:p>
          <a:p>
            <a:r>
              <a:rPr lang="en-US" dirty="0" smtClean="0"/>
              <a:t>Davies-Meyer</a:t>
            </a:r>
          </a:p>
          <a:p>
            <a:r>
              <a:rPr lang="en-US" dirty="0" smtClean="0"/>
              <a:t>MDC2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Multi-block Differential Attacks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Differential cryptanalysis was introduced to study block ciphers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Given a key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sym typeface="Symbol"/>
              </a:rPr>
              <a:t> with difference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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sym typeface="Symbol"/>
              </a:rPr>
              <a:t>, what is the difference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)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dirty="0" smtClean="0">
                <a:sym typeface="Symbol"/>
              </a:rPr>
              <a:t>?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This often yields useful information about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sym typeface="Symbol"/>
              </a:rPr>
              <a:t> and deep insight into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dirty="0" smtClean="0">
                <a:sym typeface="Symbol"/>
              </a:rPr>
              <a:t>’s structure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Since compression functions for </a:t>
            </a:r>
            <a:r>
              <a:rPr lang="en-US" dirty="0" err="1" smtClean="0">
                <a:sym typeface="Symbol"/>
              </a:rPr>
              <a:t>Merkle-Damgård</a:t>
            </a:r>
            <a:r>
              <a:rPr lang="en-US" dirty="0" smtClean="0">
                <a:sym typeface="Symbol"/>
              </a:rPr>
              <a:t> hashing are based on block ciphers, there should be some way to extend differential cryptanalysis to hashing</a:t>
            </a:r>
          </a:p>
          <a:p>
            <a:pPr lvl="1"/>
            <a:r>
              <a:rPr lang="en-US" dirty="0" smtClean="0">
                <a:sym typeface="Symbol"/>
              </a:rPr>
              <a:t>Since hashing is multi-block, we need some way to extend differential cryptanalysis to multi-block attacks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The Multi-Block Technique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191000" y="1750874"/>
            <a:ext cx="1447800" cy="609600"/>
            <a:chOff x="3505200" y="1447800"/>
            <a:chExt cx="1447800" cy="609600"/>
          </a:xfrm>
        </p:grpSpPr>
        <p:sp>
          <p:nvSpPr>
            <p:cNvPr id="6" name="Rectangle 5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48100" y="156793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IV</a:t>
              </a:r>
              <a:endPara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05000" y="3274874"/>
            <a:ext cx="6019800" cy="609600"/>
            <a:chOff x="1828800" y="2971800"/>
            <a:chExt cx="6019800" cy="609600"/>
          </a:xfrm>
        </p:grpSpPr>
        <p:grpSp>
          <p:nvGrpSpPr>
            <p:cNvPr id="9" name="Group 8"/>
            <p:cNvGrpSpPr/>
            <p:nvPr/>
          </p:nvGrpSpPr>
          <p:grpSpPr>
            <a:xfrm>
              <a:off x="1828800" y="2971800"/>
              <a:ext cx="1447800" cy="609600"/>
              <a:chOff x="3505200" y="1447800"/>
              <a:chExt cx="1447800" cy="6096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48100" y="1567934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en-US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00800" y="2971800"/>
              <a:ext cx="1447800" cy="609600"/>
              <a:chOff x="3505200" y="1447800"/>
              <a:chExt cx="1447800" cy="6096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48100" y="1567934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endPara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4191000" y="4875074"/>
            <a:ext cx="1447800" cy="609600"/>
            <a:chOff x="3505200" y="1447800"/>
            <a:chExt cx="1447800" cy="609600"/>
          </a:xfrm>
        </p:grpSpPr>
        <p:sp>
          <p:nvSpPr>
            <p:cNvPr id="17" name="Rectangle 16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8100" y="156793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result</a:t>
              </a:r>
              <a:endParaRPr lang="en-US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667000" y="2362200"/>
            <a:ext cx="4572000" cy="914400"/>
            <a:chOff x="2628900" y="2360474"/>
            <a:chExt cx="4572000" cy="914400"/>
          </a:xfrm>
        </p:grpSpPr>
        <p:cxnSp>
          <p:nvCxnSpPr>
            <p:cNvPr id="20" name="Straight Arrow Connector 19"/>
            <p:cNvCxnSpPr>
              <a:endCxn id="10" idx="0"/>
            </p:cNvCxnSpPr>
            <p:nvPr/>
          </p:nvCxnSpPr>
          <p:spPr>
            <a:xfrm flipH="1">
              <a:off x="26289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3" idx="0"/>
            </p:cNvCxnSpPr>
            <p:nvPr/>
          </p:nvCxnSpPr>
          <p:spPr>
            <a:xfrm>
              <a:off x="56007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086100" y="281767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compress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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590800" y="3886200"/>
            <a:ext cx="4572000" cy="990600"/>
            <a:chOff x="2628900" y="3884474"/>
            <a:chExt cx="4572000" cy="990600"/>
          </a:xfrm>
        </p:grpSpPr>
        <p:cxnSp>
          <p:nvCxnSpPr>
            <p:cNvPr id="26" name="Straight Arrow Connector 25"/>
            <p:cNvCxnSpPr>
              <a:stCxn id="13" idx="2"/>
            </p:cNvCxnSpPr>
            <p:nvPr/>
          </p:nvCxnSpPr>
          <p:spPr>
            <a:xfrm flipH="1">
              <a:off x="56007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2"/>
            </p:cNvCxnSpPr>
            <p:nvPr/>
          </p:nvCxnSpPr>
          <p:spPr>
            <a:xfrm>
              <a:off x="26289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086100" y="404854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compress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700" y="1827074"/>
            <a:ext cx="255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1. Find a </a:t>
            </a:r>
            <a:r>
              <a:rPr lang="en-US" b="1" dirty="0" smtClean="0">
                <a:solidFill>
                  <a:srgbClr val="0070C0"/>
                </a:solidFill>
              </a:rPr>
              <a:t>near collision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 </a:t>
            </a:r>
            <a:r>
              <a:rPr lang="en-US" dirty="0" smtClean="0"/>
              <a:t>producing a designated output difference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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0100" y="4036874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2. Find a </a:t>
            </a:r>
            <a:r>
              <a:rPr lang="en-US" b="1" dirty="0" smtClean="0">
                <a:solidFill>
                  <a:srgbClr val="0070C0"/>
                </a:solidFill>
              </a:rPr>
              <a:t>pseudo collision</a:t>
            </a:r>
            <a:r>
              <a:rPr lang="en-US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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/>
              <a:t> from a designated input difference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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/>
              <a:t> producing the same result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19400" y="580286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 n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sym typeface="Symbol"/>
              </a:rPr>
              <a:t> are colliding messages when successful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/>
      <p:bldP spid="34" grpId="0"/>
      <p:bldP spid="35" grpId="0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Wang’s Attack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2004 </a:t>
            </a:r>
            <a:r>
              <a:rPr lang="en-US" dirty="0" err="1" smtClean="0"/>
              <a:t>Xiayuan</a:t>
            </a:r>
            <a:r>
              <a:rPr lang="en-US" dirty="0" smtClean="0"/>
              <a:t> Wang applied the multi-block technique to break the collision resistance of MD4, MD5, and Ripe-MD</a:t>
            </a:r>
          </a:p>
          <a:p>
            <a:pPr lvl="1"/>
            <a:r>
              <a:rPr lang="en-US" dirty="0" smtClean="0"/>
              <a:t>In 2009 their attack was extended to forge the certificate of real CA that supported MD5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In 2005 Wang and colleagues used the technique to defeat the collision resistance of SHA-1</a:t>
            </a:r>
          </a:p>
          <a:p>
            <a:pPr lvl="1"/>
            <a:r>
              <a:rPr lang="en-US" dirty="0" smtClean="0"/>
              <a:t>They showed a collision could be found at cost 2</a:t>
            </a:r>
            <a:r>
              <a:rPr lang="en-US" baseline="30000" dirty="0" smtClean="0"/>
              <a:t>62</a:t>
            </a:r>
            <a:r>
              <a:rPr lang="en-US" dirty="0" smtClean="0"/>
              <a:t> instead of 2</a:t>
            </a:r>
            <a:r>
              <a:rPr lang="en-US" baseline="30000" dirty="0" smtClean="0"/>
              <a:t>80</a:t>
            </a:r>
            <a:r>
              <a:rPr lang="en-US" dirty="0" smtClean="0"/>
              <a:t> operations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These attacks caused deep trauma and introspection in the crypto community</a:t>
            </a:r>
          </a:p>
          <a:p>
            <a:pPr lvl="1"/>
            <a:r>
              <a:rPr lang="en-US" dirty="0" smtClean="0"/>
              <a:t>“Do we know what a hash function is?”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685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What Went Wrong?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843748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-comp (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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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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)((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)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)(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)(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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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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  <a:endParaRPr lang="en-US" sz="16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295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-comp (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34"/>
          <p:cNvGrpSpPr/>
          <p:nvPr/>
        </p:nvGrpSpPr>
        <p:grpSpPr>
          <a:xfrm>
            <a:off x="2133600" y="5257800"/>
            <a:ext cx="5410200" cy="381000"/>
            <a:chOff x="2133600" y="5257800"/>
            <a:chExt cx="5410200" cy="381000"/>
          </a:xfrm>
        </p:grpSpPr>
        <p:sp>
          <p:nvSpPr>
            <p:cNvPr id="10" name="Oval 9"/>
            <p:cNvSpPr/>
            <p:nvPr/>
          </p:nvSpPr>
          <p:spPr>
            <a:xfrm>
              <a:off x="2133600" y="5257800"/>
              <a:ext cx="31242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0" y="5263634"/>
              <a:ext cx="2209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1C6"/>
                  </a:solidFill>
                  <a:latin typeface="+mn-lt"/>
                </a:rPr>
                <a:t>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  <p:grpSp>
        <p:nvGrpSpPr>
          <p:cNvPr id="12" name="Group 33"/>
          <p:cNvGrpSpPr/>
          <p:nvPr/>
        </p:nvGrpSpPr>
        <p:grpSpPr>
          <a:xfrm>
            <a:off x="1066800" y="3124200"/>
            <a:ext cx="8001000" cy="1815882"/>
            <a:chOff x="1066800" y="3124200"/>
            <a:chExt cx="8001000" cy="1815882"/>
          </a:xfrm>
        </p:grpSpPr>
        <p:sp>
          <p:nvSpPr>
            <p:cNvPr id="13" name="Oval 12"/>
            <p:cNvSpPr/>
            <p:nvPr/>
          </p:nvSpPr>
          <p:spPr>
            <a:xfrm>
              <a:off x="1066800" y="3276600"/>
              <a:ext cx="6096000" cy="76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2800" y="3124200"/>
              <a:ext cx="1905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1C6"/>
                  </a:solidFill>
                  <a:latin typeface="+mn-lt"/>
                </a:rPr>
                <a:t>Key schedule doesn’t resist related key attacks or compensate for cipher’s 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Discussion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Davies-Meyer elevates the importance of related key attacks in block cipher designs, because the attacker has control over differences between encryption key</a:t>
            </a:r>
          </a:p>
          <a:p>
            <a:pPr lvl="1"/>
            <a:r>
              <a:rPr lang="en-US" dirty="0" smtClean="0"/>
              <a:t>The block being hashed is the encryption key</a:t>
            </a:r>
          </a:p>
          <a:p>
            <a:pPr lvl="1"/>
            <a:r>
              <a:rPr lang="en-US" dirty="0" smtClean="0"/>
              <a:t>The attacks exploit the fact that making small changes in one block can be canceled by a later block</a:t>
            </a:r>
          </a:p>
          <a:p>
            <a:endParaRPr lang="en-US" dirty="0" smtClean="0"/>
          </a:p>
          <a:p>
            <a:r>
              <a:rPr lang="en-US" dirty="0" smtClean="0"/>
              <a:t>We have learned that hash functions and block ciphers are attacked in similar ways</a:t>
            </a:r>
          </a:p>
          <a:p>
            <a:pPr lvl="1"/>
            <a:r>
              <a:rPr lang="en-US" dirty="0" smtClean="0"/>
              <a:t>No longer surprising, given how hash function have been built</a:t>
            </a:r>
          </a:p>
          <a:p>
            <a:endParaRPr lang="en-US" dirty="0" smtClean="0"/>
          </a:p>
          <a:p>
            <a:r>
              <a:rPr lang="en-US" dirty="0" smtClean="0"/>
              <a:t>All of the state-of-the-art design techniques for design and validation of block ciphers should be applied to hash function designs</a:t>
            </a:r>
          </a:p>
          <a:p>
            <a:pPr lvl="1"/>
            <a:r>
              <a:rPr lang="en-US" dirty="0" smtClean="0"/>
              <a:t>e.g., show that every input bit flows to every output bit after a few rounds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The </a:t>
            </a:r>
            <a:r>
              <a:rPr lang="en-US" sz="4000" dirty="0" err="1" smtClean="0">
                <a:solidFill>
                  <a:srgbClr val="0070C0"/>
                </a:solidFill>
              </a:rPr>
              <a:t>Merkle-Damgård</a:t>
            </a:r>
            <a:r>
              <a:rPr lang="en-US" sz="4000" dirty="0" smtClean="0">
                <a:solidFill>
                  <a:srgbClr val="0070C0"/>
                </a:solidFill>
              </a:rPr>
              <a:t> Years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Merkle-Damgård</a:t>
            </a:r>
            <a:r>
              <a:rPr lang="en-US" dirty="0" smtClean="0"/>
              <a:t> theory finally puts collision resistance, 2</a:t>
            </a:r>
            <a:r>
              <a:rPr lang="en-US" baseline="30000" dirty="0" smtClean="0"/>
              <a:t>nd</a:t>
            </a:r>
            <a:r>
              <a:rPr lang="en-US" dirty="0" smtClean="0"/>
              <a:t> pre-image resistance, and pre-image resistance on a firm foundation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Merkle-Damgård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pre-image is much weaker than anticipated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Merkle-Damgård</a:t>
            </a:r>
            <a:r>
              <a:rPr lang="en-US" dirty="0" smtClean="0"/>
              <a:t> hash functions do not act like random oracles</a:t>
            </a:r>
          </a:p>
          <a:p>
            <a:pPr lvl="1"/>
            <a:r>
              <a:rPr lang="en-US" dirty="0" smtClean="0"/>
              <a:t>So we don’t know many of our constructions are safe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Multi-block technique appears to threaten </a:t>
            </a:r>
            <a:r>
              <a:rPr lang="en-US" dirty="0" err="1" smtClean="0"/>
              <a:t>Merkle-Damgård</a:t>
            </a:r>
            <a:r>
              <a:rPr lang="en-US" dirty="0" smtClean="0"/>
              <a:t> designs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SHA-3 and Modern Hash Function Construction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SHA-3 competition</a:t>
            </a:r>
          </a:p>
          <a:p>
            <a:r>
              <a:rPr lang="en-US" dirty="0" smtClean="0"/>
              <a:t>HAIFA</a:t>
            </a:r>
          </a:p>
          <a:p>
            <a:r>
              <a:rPr lang="en-US" dirty="0" smtClean="0"/>
              <a:t>Domain Switching</a:t>
            </a:r>
          </a:p>
          <a:p>
            <a:r>
              <a:rPr lang="en-US" dirty="0" smtClean="0"/>
              <a:t>The Sponge Construction</a:t>
            </a:r>
          </a:p>
          <a:p>
            <a:r>
              <a:rPr lang="en-US" dirty="0" smtClean="0"/>
              <a:t>And the winner is . . 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The SHA-3 Competition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NIST adopted the SHA-2 family in 2003</a:t>
            </a:r>
          </a:p>
          <a:p>
            <a:pPr lvl="1"/>
            <a:r>
              <a:rPr lang="en-US" sz="1800" dirty="0" smtClean="0"/>
              <a:t>Block sizes of 224, 256, 384, and 512 bits to address Moore’s Law</a:t>
            </a:r>
          </a:p>
          <a:p>
            <a:r>
              <a:rPr lang="en-US" sz="2400" dirty="0" smtClean="0"/>
              <a:t>Design of SHA-2 family very similar to that for SHA-1</a:t>
            </a:r>
          </a:p>
          <a:p>
            <a:pPr lvl="1"/>
            <a:r>
              <a:rPr lang="en-US" sz="1800" dirty="0" smtClean="0"/>
              <a:t>Is SHA-2 vulnerable to Wang’s attack? No, but this was not established until after SHA-3 competition was under way</a:t>
            </a:r>
          </a:p>
          <a:p>
            <a:r>
              <a:rPr lang="en-US" sz="2400" dirty="0" smtClean="0"/>
              <a:t>Due to similarity of SHA-2 family to SHA-1, consensus was we need a new hash algorithm design</a:t>
            </a:r>
          </a:p>
          <a:p>
            <a:r>
              <a:rPr lang="en-US" sz="2400" dirty="0" smtClean="0"/>
              <a:t>Crypto community’s BKM for designing new algorithms: hold a contest</a:t>
            </a:r>
          </a:p>
          <a:p>
            <a:r>
              <a:rPr lang="en-US" sz="2400" dirty="0" smtClean="0"/>
              <a:t>NIST published RFP January 7, 2007 announcing competition</a:t>
            </a:r>
          </a:p>
          <a:p>
            <a:r>
              <a:rPr lang="en-US" sz="2400" dirty="0" smtClean="0"/>
              <a:t>Submissions due October 31, 2007, with 64 designs received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The SHA-3 Competition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NIST accepted 51 of the 64 submissions into Round 1</a:t>
            </a:r>
          </a:p>
          <a:p>
            <a:r>
              <a:rPr lang="en-US" sz="2400" dirty="0" smtClean="0"/>
              <a:t>Extensive cryptanalysis of all designs by the international community</a:t>
            </a:r>
          </a:p>
          <a:p>
            <a:pPr lvl="1"/>
            <a:r>
              <a:rPr lang="en-US" sz="2000" dirty="0" smtClean="0"/>
              <a:t>All designs independently analyzed by multiple parties</a:t>
            </a:r>
          </a:p>
          <a:p>
            <a:pPr lvl="1"/>
            <a:r>
              <a:rPr lang="en-US" sz="2000" dirty="0" smtClean="0"/>
              <a:t>Majority of designs broken</a:t>
            </a:r>
          </a:p>
          <a:p>
            <a:r>
              <a:rPr lang="en-US" sz="2400" dirty="0" smtClean="0"/>
              <a:t>Extensive performance data collected at the e-BACS site</a:t>
            </a:r>
          </a:p>
          <a:p>
            <a:r>
              <a:rPr lang="en-US" sz="2400" dirty="0" smtClean="0"/>
              <a:t>NIST selected 14 designs for Round 2 in July 2009</a:t>
            </a:r>
          </a:p>
          <a:p>
            <a:r>
              <a:rPr lang="en-US" sz="2400" dirty="0" smtClean="0"/>
              <a:t>NIST selected 5 finalist algorithms in December 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Hash Function Construction and SHA-3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Round 2 Candidates and </a:t>
            </a:r>
            <a:r>
              <a:rPr lang="en-US" sz="4000" dirty="0" smtClean="0"/>
              <a:t>Finalists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28600" y="990600"/>
          <a:ext cx="8686800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Candidate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Designer Origins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Design Type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BLAKE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ARX, HAIFA</a:t>
                      </a:r>
                      <a:endParaRPr lang="en-US" sz="1600" b="1" dirty="0"/>
                    </a:p>
                  </a:txBody>
                  <a:tcPr/>
                </a:tc>
              </a:tr>
              <a:tr h="3606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1C6"/>
                          </a:solidFill>
                        </a:rPr>
                        <a:t>Blue Midnight Wish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1C6"/>
                          </a:solidFill>
                        </a:rPr>
                        <a:t>ARX, MD + FT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1C6"/>
                          </a:solidFill>
                        </a:rPr>
                        <a:t>CubeHash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1C6"/>
                          </a:solidFill>
                        </a:rPr>
                        <a:t>ARX, MD + FT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1C6"/>
                          </a:solidFill>
                        </a:rPr>
                        <a:t>ECHO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1C6"/>
                          </a:solidFill>
                        </a:rPr>
                        <a:t>AES, HAIFA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1C6"/>
                          </a:solidFill>
                        </a:rPr>
                        <a:t>Fugue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1C6"/>
                          </a:solidFill>
                        </a:rPr>
                        <a:t>AES, MD + FT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Grøstl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AES, MD + FT</a:t>
                      </a:r>
                      <a:endParaRPr lang="en-US" sz="1600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1C6"/>
                          </a:solidFill>
                        </a:rPr>
                        <a:t>Hamsi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1C6"/>
                          </a:solidFill>
                        </a:rPr>
                        <a:t>s-box, MD + FT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JH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s-box, Sponge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Keccak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s-box, Sponge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1C6"/>
                          </a:solidFill>
                        </a:rPr>
                        <a:t>Luffa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1C6"/>
                          </a:solidFill>
                        </a:rPr>
                        <a:t>s-box, MD + FT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71C6"/>
                          </a:solidFill>
                        </a:rPr>
                        <a:t>Shabal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1C6"/>
                          </a:solidFill>
                        </a:rPr>
                        <a:t>Mix, MD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1C6"/>
                          </a:solidFill>
                        </a:rPr>
                        <a:t>SHAvite-3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1C6"/>
                          </a:solidFill>
                        </a:rPr>
                        <a:t>AES, HAIFA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1C6"/>
                          </a:solidFill>
                        </a:rPr>
                        <a:t>SIMD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1C6"/>
                          </a:solidFill>
                        </a:rPr>
                        <a:t>Mix, MD + FT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Skein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ARX, MD(+ FT)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5876544"/>
            <a:ext cx="328906" cy="219456"/>
          </a:xfrm>
          <a:prstGeom prst="rect">
            <a:avLst/>
          </a:prstGeom>
          <a:noFill/>
        </p:spPr>
      </p:pic>
      <p:pic>
        <p:nvPicPr>
          <p:cNvPr id="8" name="Picture 3" descr="C:\Users\jwalker1\Documents\Work\Intel\IDF\2011\german-flag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5876544"/>
            <a:ext cx="315689" cy="219456"/>
          </a:xfrm>
          <a:prstGeom prst="rect">
            <a:avLst/>
          </a:prstGeom>
          <a:noFill/>
        </p:spPr>
      </p:pic>
      <p:pic>
        <p:nvPicPr>
          <p:cNvPr id="9" name="Picture 4" descr="C:\Users\jwalker1\Documents\Work\Intel\IDF\2011\swiss-flag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9625" y="1422271"/>
            <a:ext cx="330021" cy="219456"/>
          </a:xfrm>
          <a:prstGeom prst="rect">
            <a:avLst/>
          </a:prstGeom>
          <a:noFill/>
        </p:spPr>
      </p:pic>
      <p:pic>
        <p:nvPicPr>
          <p:cNvPr id="10" name="Picture 5" descr="C:\Users\jwalker1\Documents\Work\Intel\IDF\2011\uk_flag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1422271"/>
            <a:ext cx="293334" cy="219456"/>
          </a:xfrm>
          <a:prstGeom prst="rect">
            <a:avLst/>
          </a:prstGeom>
          <a:noFill/>
        </p:spPr>
      </p:pic>
      <p:pic>
        <p:nvPicPr>
          <p:cNvPr id="11" name="Picture 6" descr="C:\Users\jwalker1\Documents\Work\Intel\IDF\2011\singapore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9625" y="3810000"/>
            <a:ext cx="292985" cy="219456"/>
          </a:xfrm>
          <a:prstGeom prst="rect">
            <a:avLst/>
          </a:prstGeom>
          <a:noFill/>
        </p:spPr>
      </p:pic>
      <p:pic>
        <p:nvPicPr>
          <p:cNvPr id="12" name="Picture 7" descr="C:\Users\jwalker1\Documents\Work\Intel\IDF\2011\norway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9625" y="1752600"/>
            <a:ext cx="361163" cy="219456"/>
          </a:xfrm>
          <a:prstGeom prst="rect">
            <a:avLst/>
          </a:prstGeom>
          <a:noFill/>
        </p:spPr>
      </p:pic>
      <p:pic>
        <p:nvPicPr>
          <p:cNvPr id="13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107985"/>
            <a:ext cx="328906" cy="219456"/>
          </a:xfrm>
          <a:prstGeom prst="rect">
            <a:avLst/>
          </a:prstGeom>
          <a:noFill/>
        </p:spPr>
      </p:pic>
      <p:pic>
        <p:nvPicPr>
          <p:cNvPr id="14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793785"/>
            <a:ext cx="328906" cy="219456"/>
          </a:xfrm>
          <a:prstGeom prst="rect">
            <a:avLst/>
          </a:prstGeom>
          <a:noFill/>
        </p:spPr>
      </p:pic>
      <p:pic>
        <p:nvPicPr>
          <p:cNvPr id="15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2438954"/>
            <a:ext cx="329784" cy="219456"/>
          </a:xfrm>
          <a:prstGeom prst="rect">
            <a:avLst/>
          </a:prstGeom>
          <a:noFill/>
        </p:spPr>
      </p:pic>
      <p:pic>
        <p:nvPicPr>
          <p:cNvPr id="16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4851862"/>
            <a:ext cx="329784" cy="219456"/>
          </a:xfrm>
          <a:prstGeom prst="rect">
            <a:avLst/>
          </a:prstGeom>
          <a:noFill/>
        </p:spPr>
      </p:pic>
      <p:pic>
        <p:nvPicPr>
          <p:cNvPr id="17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5537662"/>
            <a:ext cx="329784" cy="219456"/>
          </a:xfrm>
          <a:prstGeom prst="rect">
            <a:avLst/>
          </a:prstGeom>
          <a:noFill/>
        </p:spPr>
      </p:pic>
      <p:pic>
        <p:nvPicPr>
          <p:cNvPr id="18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3471339"/>
            <a:ext cx="257512" cy="219456"/>
          </a:xfrm>
          <a:prstGeom prst="rect">
            <a:avLst/>
          </a:prstGeom>
          <a:noFill/>
        </p:spPr>
      </p:pic>
      <p:pic>
        <p:nvPicPr>
          <p:cNvPr id="19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518586"/>
            <a:ext cx="257513" cy="219456"/>
          </a:xfrm>
          <a:prstGeom prst="rect">
            <a:avLst/>
          </a:prstGeom>
          <a:noFill/>
        </p:spPr>
      </p:pic>
      <p:pic>
        <p:nvPicPr>
          <p:cNvPr id="20" name="Picture 10" descr="C:\Users\jwalker1\Documents\Work\Intel\IDF\2011\israel.bmp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49625" y="5196666"/>
            <a:ext cx="300609" cy="219456"/>
          </a:xfrm>
          <a:prstGeom prst="rect">
            <a:avLst/>
          </a:prstGeom>
          <a:noFill/>
        </p:spPr>
      </p:pic>
      <p:pic>
        <p:nvPicPr>
          <p:cNvPr id="21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200144"/>
            <a:ext cx="257513" cy="219456"/>
          </a:xfrm>
          <a:prstGeom prst="rect">
            <a:avLst/>
          </a:prstGeom>
          <a:noFill/>
        </p:spPr>
      </p:pic>
      <p:pic>
        <p:nvPicPr>
          <p:cNvPr id="22" name="Picture 11" descr="C:\Users\jwalker1\Documents\Work\Intel\IDF\2011\austria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9625" y="3124200"/>
            <a:ext cx="329783" cy="219456"/>
          </a:xfrm>
          <a:prstGeom prst="rect">
            <a:avLst/>
          </a:prstGeom>
          <a:noFill/>
        </p:spPr>
      </p:pic>
      <p:pic>
        <p:nvPicPr>
          <p:cNvPr id="23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33800" y="3124200"/>
            <a:ext cx="257512" cy="219456"/>
          </a:xfrm>
          <a:prstGeom prst="rect">
            <a:avLst/>
          </a:prstGeom>
          <a:noFill/>
        </p:spPr>
      </p:pic>
      <p:pic>
        <p:nvPicPr>
          <p:cNvPr id="24" name="Picture 12" descr="C:\Users\jwalker1\Documents\Work\Intel\IDF\2011\poland.bmp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24650" y="3124200"/>
            <a:ext cx="352150" cy="219456"/>
          </a:xfrm>
          <a:prstGeom prst="rect">
            <a:avLst/>
          </a:prstGeom>
          <a:noFill/>
        </p:spPr>
      </p:pic>
      <p:pic>
        <p:nvPicPr>
          <p:cNvPr id="25" name="Picture 13" descr="C:\Users\jwalker1\Documents\Work\Intel\IDF\2011\denmark.bm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85702" y="3124200"/>
            <a:ext cx="329784" cy="219456"/>
          </a:xfrm>
          <a:prstGeom prst="rect">
            <a:avLst/>
          </a:prstGeom>
          <a:noFill/>
        </p:spPr>
      </p:pic>
      <p:pic>
        <p:nvPicPr>
          <p:cNvPr id="26" name="Picture 14" descr="C:\Users\jwalker1\Documents\Work\Intel\IDF\2011\japan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33800" y="4518586"/>
            <a:ext cx="310025" cy="219456"/>
          </a:xfrm>
          <a:prstGeom prst="rect">
            <a:avLst/>
          </a:prstGeom>
          <a:noFill/>
        </p:spPr>
      </p:pic>
      <p:pic>
        <p:nvPicPr>
          <p:cNvPr id="27" name="Picture 15" descr="C:\Users\jwalker1\Documents\Work\Intel\IDF\2011\italy.bm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33800" y="4200144"/>
            <a:ext cx="329784" cy="219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Historical Context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Computer scientists introduced </a:t>
            </a:r>
            <a:r>
              <a:rPr lang="en-US" b="1" dirty="0" smtClean="0">
                <a:solidFill>
                  <a:srgbClr val="0070C0"/>
                </a:solidFill>
              </a:rPr>
              <a:t>hash function</a:t>
            </a:r>
            <a:r>
              <a:rPr lang="en-US" dirty="0" smtClean="0"/>
              <a:t>s to create a compact table index optimizing search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Requirement: a hash function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Indices</a:t>
            </a:r>
            <a:r>
              <a:rPr lang="en-US" dirty="0" smtClean="0"/>
              <a:t> acts like a </a:t>
            </a:r>
            <a:r>
              <a:rPr lang="en-US" b="1" dirty="0" smtClean="0">
                <a:solidFill>
                  <a:srgbClr val="0070C0"/>
                </a:solidFill>
              </a:rPr>
              <a:t>random mapping</a:t>
            </a:r>
          </a:p>
          <a:p>
            <a:pPr lvl="1"/>
            <a:r>
              <a:rPr lang="en-US" dirty="0" smtClean="0"/>
              <a:t>Minimize probability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dirty="0" smtClean="0">
                <a:sym typeface="Symbol"/>
              </a:rPr>
              <a:t> when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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dirty="0" smtClean="0">
              <a:sym typeface="Symbol"/>
            </a:endParaRPr>
          </a:p>
          <a:p>
            <a:pPr lvl="2">
              <a:buNone/>
            </a:pPr>
            <a:r>
              <a:rPr lang="en-US" sz="3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sz="3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30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;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 0</a:t>
            </a:r>
          </a:p>
          <a:p>
            <a:pPr lvl="2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 </a:t>
            </a:r>
            <a:r>
              <a:rPr lang="en-US" sz="3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30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3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3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3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3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30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30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30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endParaRPr lang="en-US" sz="3000" i="1" baseline="-25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sym typeface="Symbol"/>
              </a:rPr>
              <a:t> usually chosen to be a number theoretic mixer, e.g.,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h,m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 + am + 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mod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c</a:t>
            </a:r>
            <a:r>
              <a:rPr lang="en-US" dirty="0" smtClean="0">
                <a:cs typeface="Times New Roman" pitchFamily="18" charset="0"/>
                <a:sym typeface="Symbol"/>
              </a:rPr>
              <a:t> for primes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endParaRPr lang="en-US" sz="3600" i="1" dirty="0" smtClean="0">
              <a:sym typeface="Symbol"/>
            </a:endParaRPr>
          </a:p>
          <a:p>
            <a:pPr lvl="2">
              <a:buNone/>
            </a:pPr>
            <a:endParaRPr lang="en-US" sz="3000" i="1" baseline="-25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Addressing </a:t>
            </a:r>
            <a:r>
              <a:rPr lang="en-US" dirty="0" err="1" smtClean="0">
                <a:solidFill>
                  <a:srgbClr val="0070C0"/>
                </a:solidFill>
              </a:rPr>
              <a:t>Merkle-Damgård</a:t>
            </a:r>
            <a:r>
              <a:rPr lang="en-US" dirty="0" smtClean="0">
                <a:solidFill>
                  <a:srgbClr val="0070C0"/>
                </a:solidFill>
              </a:rPr>
              <a:t> Weaknesses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3 Approaches proposed</a:t>
            </a:r>
          </a:p>
          <a:p>
            <a:pPr lvl="1"/>
            <a:r>
              <a:rPr lang="en-US" dirty="0" smtClean="0"/>
              <a:t>The HAIFA construction</a:t>
            </a:r>
          </a:p>
          <a:p>
            <a:pPr lvl="1"/>
            <a:r>
              <a:rPr lang="en-US" dirty="0" smtClean="0"/>
              <a:t>Domain switching (aka “Final Transform”)</a:t>
            </a:r>
          </a:p>
          <a:p>
            <a:pPr lvl="1"/>
            <a:r>
              <a:rPr lang="en-US" dirty="0" smtClean="0"/>
              <a:t>The Sponge construction</a:t>
            </a:r>
          </a:p>
          <a:p>
            <a:endParaRPr lang="en-US" dirty="0" smtClean="0"/>
          </a:p>
          <a:p>
            <a:r>
              <a:rPr lang="en-US" dirty="0" smtClean="0"/>
              <a:t>HAIFA and domain switching patch </a:t>
            </a:r>
            <a:r>
              <a:rPr lang="en-US" dirty="0" err="1" smtClean="0"/>
              <a:t>Merkle-Damgård</a:t>
            </a:r>
            <a:r>
              <a:rPr lang="en-US" dirty="0" smtClean="0"/>
              <a:t>, while a sponge is something entirely new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All five finalists employ one or more of these approaches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All five finalists appear to have comparable security levels</a:t>
            </a:r>
          </a:p>
          <a:p>
            <a:pPr lvl="1"/>
            <a:r>
              <a:rPr lang="en-US" dirty="0" smtClean="0"/>
              <a:t>Significantly better safety margins than SHA-2</a:t>
            </a:r>
          </a:p>
          <a:p>
            <a:pPr lvl="1"/>
            <a:r>
              <a:rPr lang="en-US" dirty="0" smtClean="0"/>
              <a:t>All are </a:t>
            </a:r>
            <a:r>
              <a:rPr lang="en-US" dirty="0" err="1" smtClean="0"/>
              <a:t>indifferentiable</a:t>
            </a:r>
            <a:r>
              <a:rPr lang="en-US" dirty="0" smtClean="0"/>
              <a:t> from random oracles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70C0"/>
                </a:solidFill>
              </a:rPr>
              <a:t>HAIFA Construction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Developed by </a:t>
            </a:r>
            <a:r>
              <a:rPr lang="en-US" dirty="0" err="1" smtClean="0"/>
              <a:t>Biham</a:t>
            </a:r>
            <a:r>
              <a:rPr lang="en-US" dirty="0" smtClean="0"/>
              <a:t> and </a:t>
            </a:r>
            <a:r>
              <a:rPr lang="en-US" dirty="0" err="1" smtClean="0"/>
              <a:t>Dunkleman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Idea: hash each message block through the compression function with the number of bits hashed so far and an optional salt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Intuition: This makes each compression function invocation independent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Theoretical foundation:</a:t>
            </a:r>
          </a:p>
          <a:p>
            <a:pPr lvl="1"/>
            <a:r>
              <a:rPr lang="en-US" dirty="0" smtClean="0"/>
              <a:t>The mapping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 (0,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(2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. . .  ((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–1)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dirty="0" smtClean="0">
                <a:sym typeface="Symbol"/>
              </a:rPr>
              <a:t> is a </a:t>
            </a:r>
            <a:r>
              <a:rPr lang="en-US" b="1" dirty="0" smtClean="0">
                <a:solidFill>
                  <a:srgbClr val="0070C0"/>
                </a:solidFill>
                <a:sym typeface="Symbol"/>
              </a:rPr>
              <a:t>prefix-free encoding</a:t>
            </a:r>
            <a:r>
              <a:rPr lang="en-US" dirty="0" smtClean="0">
                <a:sym typeface="Symbol"/>
              </a:rPr>
              <a:t>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</a:p>
          <a:p>
            <a:pPr lvl="1"/>
            <a:r>
              <a:rPr lang="en-US" dirty="0" err="1" smtClean="0"/>
              <a:t>Coron</a:t>
            </a:r>
            <a:r>
              <a:rPr lang="en-US" dirty="0" smtClean="0"/>
              <a:t> et al proved that the </a:t>
            </a:r>
            <a:r>
              <a:rPr lang="en-US" dirty="0" err="1" smtClean="0"/>
              <a:t>Merkle-Damgård</a:t>
            </a:r>
            <a:r>
              <a:rPr lang="en-US" dirty="0" smtClean="0"/>
              <a:t> hash of a prefix-free encoded message is </a:t>
            </a:r>
            <a:r>
              <a:rPr lang="en-US" dirty="0" err="1" smtClean="0"/>
              <a:t>indifferentiable</a:t>
            </a:r>
            <a:r>
              <a:rPr lang="en-US" dirty="0" smtClean="0"/>
              <a:t> from a random oracle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HAIFA Example: Skein’s UBI Construction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6" name="Group 132"/>
          <p:cNvGrpSpPr/>
          <p:nvPr/>
        </p:nvGrpSpPr>
        <p:grpSpPr>
          <a:xfrm>
            <a:off x="974437" y="2157748"/>
            <a:ext cx="7195127" cy="3633452"/>
            <a:chOff x="577273" y="2514600"/>
            <a:chExt cx="7195127" cy="3633452"/>
          </a:xfrm>
        </p:grpSpPr>
        <p:sp>
          <p:nvSpPr>
            <p:cNvPr id="7" name="Rectangle 6"/>
            <p:cNvSpPr/>
            <p:nvPr/>
          </p:nvSpPr>
          <p:spPr>
            <a:xfrm>
              <a:off x="2251363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332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620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480127" y="4555067"/>
              <a:ext cx="757382" cy="4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68"/>
            <p:cNvGrpSpPr/>
            <p:nvPr/>
          </p:nvGrpSpPr>
          <p:grpSpPr>
            <a:xfrm>
              <a:off x="2156691" y="2514600"/>
              <a:ext cx="946727" cy="719667"/>
              <a:chOff x="2156691" y="3276600"/>
              <a:chExt cx="946727" cy="719667"/>
            </a:xfrm>
          </p:grpSpPr>
          <p:sp>
            <p:nvSpPr>
              <p:cNvPr id="66" name="Rectangle 7"/>
              <p:cNvSpPr/>
              <p:nvPr/>
            </p:nvSpPr>
            <p:spPr>
              <a:xfrm>
                <a:off x="2156691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30"/>
              <p:cNvSpPr txBox="1"/>
              <p:nvPr/>
            </p:nvSpPr>
            <p:spPr>
              <a:xfrm>
                <a:off x="2363354" y="3445933"/>
                <a:ext cx="533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69"/>
            <p:cNvGrpSpPr/>
            <p:nvPr/>
          </p:nvGrpSpPr>
          <p:grpSpPr>
            <a:xfrm>
              <a:off x="4038600" y="2514600"/>
              <a:ext cx="946727" cy="719667"/>
              <a:chOff x="4038600" y="3276600"/>
              <a:chExt cx="946727" cy="719667"/>
            </a:xfrm>
          </p:grpSpPr>
          <p:sp>
            <p:nvSpPr>
              <p:cNvPr id="64" name="Rectangle 8"/>
              <p:cNvSpPr/>
              <p:nvPr/>
            </p:nvSpPr>
            <p:spPr>
              <a:xfrm>
                <a:off x="4038600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45263" y="3445933"/>
                <a:ext cx="533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3" name="Group 70"/>
            <p:cNvGrpSpPr/>
            <p:nvPr/>
          </p:nvGrpSpPr>
          <p:grpSpPr>
            <a:xfrm>
              <a:off x="5867400" y="2514600"/>
              <a:ext cx="946727" cy="719667"/>
              <a:chOff x="6063673" y="3276600"/>
              <a:chExt cx="946727" cy="719667"/>
            </a:xfrm>
          </p:grpSpPr>
          <p:sp>
            <p:nvSpPr>
              <p:cNvPr id="62" name="Rectangle 9"/>
              <p:cNvSpPr/>
              <p:nvPr/>
            </p:nvSpPr>
            <p:spPr>
              <a:xfrm>
                <a:off x="6063673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270336" y="3445933"/>
                <a:ext cx="533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" name="Group 72"/>
            <p:cNvGrpSpPr/>
            <p:nvPr/>
          </p:nvGrpSpPr>
          <p:grpSpPr>
            <a:xfrm>
              <a:off x="577273" y="4267200"/>
              <a:ext cx="946727" cy="609600"/>
              <a:chOff x="457200" y="4191000"/>
              <a:chExt cx="946727" cy="609600"/>
            </a:xfrm>
          </p:grpSpPr>
          <p:sp>
            <p:nvSpPr>
              <p:cNvPr id="60" name="Rectangle 10"/>
              <p:cNvSpPr/>
              <p:nvPr/>
            </p:nvSpPr>
            <p:spPr>
              <a:xfrm>
                <a:off x="457200" y="4191000"/>
                <a:ext cx="946727" cy="609600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3863" y="4364566"/>
                <a:ext cx="5334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IV</a:t>
                </a:r>
                <a:endParaRPr 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" name="Group 84"/>
            <p:cNvGrpSpPr/>
            <p:nvPr/>
          </p:nvGrpSpPr>
          <p:grpSpPr>
            <a:xfrm>
              <a:off x="2667001" y="3234266"/>
              <a:ext cx="1445490" cy="1478466"/>
              <a:chOff x="2667001" y="3234266"/>
              <a:chExt cx="1445490" cy="1478466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352800" y="43434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ym typeface="Symbol"/>
                  </a:rPr>
                  <a:t>+</a:t>
                </a:r>
                <a:endParaRPr lang="en-US" dirty="0"/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5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Arrow Connector 5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112"/>
            <p:cNvGrpSpPr/>
            <p:nvPr/>
          </p:nvGrpSpPr>
          <p:grpSpPr>
            <a:xfrm>
              <a:off x="1219200" y="4724400"/>
              <a:ext cx="1219200" cy="1423652"/>
              <a:chOff x="1219200" y="4712055"/>
              <a:chExt cx="1219200" cy="1423652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219200" y="5181600"/>
                <a:ext cx="1219200" cy="95410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Type = </a:t>
                </a:r>
                <a:r>
                  <a:rPr lang="en-US" sz="1400" dirty="0" err="1" smtClean="0"/>
                  <a:t>Msg</a:t>
                </a:r>
                <a:r>
                  <a:rPr lang="en-US" sz="1400" dirty="0" smtClean="0"/>
                  <a:t>,</a:t>
                </a:r>
              </a:p>
              <a:p>
                <a:pPr algn="ctr"/>
                <a:r>
                  <a:rPr lang="en-US" sz="1400" dirty="0" smtClean="0"/>
                  <a:t>Length = 64</a:t>
                </a:r>
              </a:p>
              <a:p>
                <a:pPr algn="ctr"/>
                <a:r>
                  <a:rPr lang="en-US" sz="1400" dirty="0" smtClean="0"/>
                  <a:t>First = 1</a:t>
                </a:r>
              </a:p>
              <a:p>
                <a:pPr algn="ctr"/>
                <a:r>
                  <a:rPr lang="en-US" sz="1400" dirty="0" smtClean="0"/>
                  <a:t>Last = 0</a:t>
                </a:r>
                <a:endParaRPr lang="en-US" sz="1400" dirty="0"/>
              </a:p>
            </p:txBody>
          </p:sp>
          <p:grpSp>
            <p:nvGrpSpPr>
              <p:cNvPr id="49" name="Group 103"/>
              <p:cNvGrpSpPr/>
              <p:nvPr/>
            </p:nvGrpSpPr>
            <p:grpSpPr>
              <a:xfrm>
                <a:off x="1828800" y="4712055"/>
                <a:ext cx="376382" cy="469545"/>
                <a:chOff x="1828800" y="4712055"/>
                <a:chExt cx="376382" cy="469545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endCxn id="48" idx="0"/>
                </p:cNvCxnSpPr>
                <p:nvPr/>
              </p:nvCxnSpPr>
              <p:spPr>
                <a:xfrm rot="5400000">
                  <a:off x="1600200" y="4953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85"/>
            <p:cNvGrpSpPr/>
            <p:nvPr/>
          </p:nvGrpSpPr>
          <p:grpSpPr>
            <a:xfrm>
              <a:off x="4498110" y="3245934"/>
              <a:ext cx="1445490" cy="1478466"/>
              <a:chOff x="2667001" y="3234266"/>
              <a:chExt cx="1445490" cy="1478466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352800" y="43434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ym typeface="Symbol"/>
                  </a:rPr>
                  <a:t>+</a:t>
                </a:r>
                <a:endParaRPr lang="en-US" dirty="0"/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44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46" name="Straight Connector 45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Arrow Connector 44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94"/>
            <p:cNvGrpSpPr/>
            <p:nvPr/>
          </p:nvGrpSpPr>
          <p:grpSpPr>
            <a:xfrm>
              <a:off x="6326910" y="3245934"/>
              <a:ext cx="1445490" cy="1478466"/>
              <a:chOff x="2667001" y="3234266"/>
              <a:chExt cx="1445490" cy="1478466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3352800" y="43434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ym typeface="Symbol"/>
                  </a:rPr>
                  <a:t>+</a:t>
                </a:r>
                <a:endParaRPr lang="en-US" dirty="0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3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28"/>
            <p:cNvGrpSpPr/>
            <p:nvPr/>
          </p:nvGrpSpPr>
          <p:grpSpPr>
            <a:xfrm>
              <a:off x="3048000" y="4724400"/>
              <a:ext cx="1371600" cy="1423652"/>
              <a:chOff x="3048000" y="4724400"/>
              <a:chExt cx="1371600" cy="1423652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048000" y="5193945"/>
                <a:ext cx="1371600" cy="95410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Type = </a:t>
                </a:r>
                <a:r>
                  <a:rPr lang="en-US" sz="1400" dirty="0" err="1" smtClean="0"/>
                  <a:t>Msg</a:t>
                </a:r>
                <a:endParaRPr lang="en-US" sz="1400" dirty="0" smtClean="0"/>
              </a:p>
              <a:p>
                <a:pPr algn="ctr"/>
                <a:r>
                  <a:rPr lang="en-US" sz="1400" dirty="0" smtClean="0"/>
                  <a:t>Length = 128</a:t>
                </a:r>
              </a:p>
              <a:p>
                <a:pPr algn="ctr"/>
                <a:r>
                  <a:rPr lang="en-US" sz="1400" dirty="0" smtClean="0"/>
                  <a:t>First = 0</a:t>
                </a:r>
              </a:p>
              <a:p>
                <a:pPr algn="ctr"/>
                <a:r>
                  <a:rPr lang="en-US" sz="1400" dirty="0" smtClean="0"/>
                  <a:t>Last = 0</a:t>
                </a:r>
                <a:endParaRPr lang="en-US" sz="1400" dirty="0"/>
              </a:p>
            </p:txBody>
          </p:sp>
          <p:grpSp>
            <p:nvGrpSpPr>
              <p:cNvPr id="29" name="Group 103"/>
              <p:cNvGrpSpPr/>
              <p:nvPr/>
            </p:nvGrpSpPr>
            <p:grpSpPr>
              <a:xfrm>
                <a:off x="3733800" y="4724400"/>
                <a:ext cx="376382" cy="469545"/>
                <a:chOff x="1828800" y="4712055"/>
                <a:chExt cx="376382" cy="46954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28" idx="0"/>
                </p:cNvCxnSpPr>
                <p:nvPr/>
              </p:nvCxnSpPr>
              <p:spPr>
                <a:xfrm rot="5400000">
                  <a:off x="1600200" y="4953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18"/>
            <p:cNvGrpSpPr/>
            <p:nvPr/>
          </p:nvGrpSpPr>
          <p:grpSpPr>
            <a:xfrm>
              <a:off x="4876800" y="4724400"/>
              <a:ext cx="1371600" cy="1423652"/>
              <a:chOff x="1143000" y="4712055"/>
              <a:chExt cx="1371600" cy="142365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143000" y="5181600"/>
                <a:ext cx="1371600" cy="95410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Type = </a:t>
                </a:r>
                <a:r>
                  <a:rPr lang="en-US" sz="1400" dirty="0" err="1" smtClean="0"/>
                  <a:t>Msg</a:t>
                </a:r>
                <a:endParaRPr lang="en-US" sz="1400" dirty="0" smtClean="0"/>
              </a:p>
              <a:p>
                <a:pPr algn="ctr"/>
                <a:r>
                  <a:rPr lang="en-US" sz="1400" dirty="0" smtClean="0"/>
                  <a:t>Length = 192</a:t>
                </a:r>
              </a:p>
              <a:p>
                <a:pPr algn="ctr"/>
                <a:r>
                  <a:rPr lang="en-US" sz="1400" dirty="0" smtClean="0"/>
                  <a:t>First = 0</a:t>
                </a:r>
              </a:p>
              <a:p>
                <a:pPr algn="ctr"/>
                <a:r>
                  <a:rPr lang="en-US" sz="1400" dirty="0" smtClean="0"/>
                  <a:t>Last = 1</a:t>
                </a:r>
                <a:endParaRPr lang="en-US" sz="1400" dirty="0"/>
              </a:p>
            </p:txBody>
          </p:sp>
          <p:grpSp>
            <p:nvGrpSpPr>
              <p:cNvPr id="25" name="Group 103"/>
              <p:cNvGrpSpPr/>
              <p:nvPr/>
            </p:nvGrpSpPr>
            <p:grpSpPr>
              <a:xfrm>
                <a:off x="1828800" y="4712055"/>
                <a:ext cx="376382" cy="469545"/>
                <a:chOff x="1828800" y="4712055"/>
                <a:chExt cx="376382" cy="469545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endCxn id="24" idx="0"/>
                </p:cNvCxnSpPr>
                <p:nvPr/>
              </p:nvCxnSpPr>
              <p:spPr>
                <a:xfrm rot="5400000">
                  <a:off x="1600200" y="4953000"/>
                  <a:ext cx="457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TextBox 20"/>
            <p:cNvSpPr txBox="1"/>
            <p:nvPr/>
          </p:nvSpPr>
          <p:spPr>
            <a:xfrm>
              <a:off x="2325254" y="418104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Times New Roman" pitchFamily="18" charset="0"/>
                  <a:cs typeface="Times New Roman" pitchFamily="18" charset="0"/>
                </a:rPr>
                <a:t>3fish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1000" y="41910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Times New Roman" pitchFamily="18" charset="0"/>
                  <a:cs typeface="Times New Roman" pitchFamily="18" charset="0"/>
                </a:rPr>
                <a:t>3fish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9800" y="419100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Times New Roman" pitchFamily="18" charset="0"/>
                  <a:cs typeface="Times New Roman" pitchFamily="18" charset="0"/>
                </a:rPr>
                <a:t>3fish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8" name="Isosceles Triangle 67"/>
          <p:cNvSpPr/>
          <p:nvPr/>
        </p:nvSpPr>
        <p:spPr>
          <a:xfrm rot="5400000">
            <a:off x="26289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44958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63246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81000" y="5105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Tweak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Domain Switching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Developed by Bellare and Ristenpart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Idea: Rehash the output from </a:t>
            </a:r>
            <a:r>
              <a:rPr lang="en-US" dirty="0" err="1" smtClean="0"/>
              <a:t>Merkle-Damgård</a:t>
            </a:r>
            <a:r>
              <a:rPr lang="en-US" dirty="0" smtClean="0"/>
              <a:t> under an independent compression function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Intuition: Hide the iterative structure with an independent hash (“domain switch”)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Theoretical foundation:</a:t>
            </a:r>
          </a:p>
          <a:p>
            <a:pPr lvl="1"/>
            <a:r>
              <a:rPr lang="en-US" dirty="0" smtClean="0"/>
              <a:t>If the compression function acts like a random oracle, then so is a </a:t>
            </a:r>
            <a:r>
              <a:rPr lang="en-US" dirty="0" err="1" smtClean="0"/>
              <a:t>Merkle-Damgård</a:t>
            </a:r>
            <a:r>
              <a:rPr lang="en-US" dirty="0" smtClean="0"/>
              <a:t> digest after being post-processed in this way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Domain Switching Example: </a:t>
            </a:r>
            <a:r>
              <a:rPr lang="en-US" sz="4000" dirty="0" err="1" smtClean="0">
                <a:solidFill>
                  <a:srgbClr val="0070C0"/>
                </a:solidFill>
              </a:rPr>
              <a:t>Grøstl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11" name="Group 68"/>
          <p:cNvGrpSpPr/>
          <p:nvPr/>
        </p:nvGrpSpPr>
        <p:grpSpPr>
          <a:xfrm>
            <a:off x="2362200" y="2286000"/>
            <a:ext cx="946727" cy="719667"/>
            <a:chOff x="2156691" y="3276600"/>
            <a:chExt cx="946727" cy="719667"/>
          </a:xfrm>
        </p:grpSpPr>
        <p:sp>
          <p:nvSpPr>
            <p:cNvPr id="66" name="Rectangle 7"/>
            <p:cNvSpPr/>
            <p:nvPr/>
          </p:nvSpPr>
          <p:spPr>
            <a:xfrm>
              <a:off x="2156691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30"/>
            <p:cNvSpPr txBox="1"/>
            <p:nvPr/>
          </p:nvSpPr>
          <p:spPr>
            <a:xfrm>
              <a:off x="2363354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69"/>
          <p:cNvGrpSpPr/>
          <p:nvPr/>
        </p:nvGrpSpPr>
        <p:grpSpPr>
          <a:xfrm>
            <a:off x="4920673" y="2286000"/>
            <a:ext cx="946727" cy="719667"/>
            <a:chOff x="4038600" y="3276600"/>
            <a:chExt cx="946727" cy="719667"/>
          </a:xfrm>
        </p:grpSpPr>
        <p:sp>
          <p:nvSpPr>
            <p:cNvPr id="64" name="Rectangle 8"/>
            <p:cNvSpPr/>
            <p:nvPr/>
          </p:nvSpPr>
          <p:spPr>
            <a:xfrm>
              <a:off x="4038600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45263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44714" y="4233959"/>
            <a:ext cx="609600" cy="609600"/>
            <a:chOff x="744714" y="4148667"/>
            <a:chExt cx="609600" cy="609600"/>
          </a:xfrm>
        </p:grpSpPr>
        <p:sp>
          <p:nvSpPr>
            <p:cNvPr id="60" name="Rectangle 10"/>
            <p:cNvSpPr/>
            <p:nvPr/>
          </p:nvSpPr>
          <p:spPr>
            <a:xfrm>
              <a:off x="744714" y="4148667"/>
              <a:ext cx="609600" cy="6096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7367" y="4262967"/>
              <a:ext cx="52429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IV</a:t>
              </a:r>
              <a:endParaRPr 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8" name="Straight Connector 57"/>
          <p:cNvCxnSpPr/>
          <p:nvPr/>
        </p:nvCxnSpPr>
        <p:spPr>
          <a:xfrm rot="5400000" flipH="1" flipV="1">
            <a:off x="26088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194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7338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862618" y="4200719"/>
            <a:ext cx="757382" cy="676081"/>
            <a:chOff x="2648527" y="3962399"/>
            <a:chExt cx="757382" cy="676081"/>
          </a:xfrm>
        </p:grpSpPr>
        <p:sp>
          <p:nvSpPr>
            <p:cNvPr id="73" name="Rectangle 72"/>
            <p:cNvSpPr/>
            <p:nvPr/>
          </p:nvSpPr>
          <p:spPr>
            <a:xfrm>
              <a:off x="2648527" y="3962399"/>
              <a:ext cx="757382" cy="67608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2418" y="414655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447636" y="3438719"/>
            <a:ext cx="775855" cy="1438081"/>
            <a:chOff x="2514600" y="3438719"/>
            <a:chExt cx="775855" cy="1438081"/>
          </a:xfrm>
        </p:grpSpPr>
        <p:grpSp>
          <p:nvGrpSpPr>
            <p:cNvPr id="68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1373909" y="4346073"/>
            <a:ext cx="1064491" cy="369332"/>
            <a:chOff x="1676400" y="4278868"/>
            <a:chExt cx="1064491" cy="369332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981200" y="4278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ym typeface="Symbol"/>
                </a:rPr>
                <a:t></a:t>
              </a:r>
              <a:endParaRPr lang="en-US" dirty="0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/>
          <p:cNvCxnSpPr/>
          <p:nvPr/>
        </p:nvCxnSpPr>
        <p:spPr>
          <a:xfrm>
            <a:off x="32004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052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Symbol"/>
              </a:rPr>
              <a:t>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886200" y="4526969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9050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13342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524000" y="4572000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24000" y="5105400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733800" y="4571998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3888509" y="4346073"/>
            <a:ext cx="1064491" cy="369332"/>
            <a:chOff x="1676400" y="4278868"/>
            <a:chExt cx="1064491" cy="369332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981200" y="4278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ym typeface="Symbol"/>
                </a:rPr>
                <a:t></a:t>
              </a:r>
              <a:endParaRPr lang="en-US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4038600" y="4561307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038600" y="5094707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6248400" y="4561305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51234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3340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2484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962236" y="3438719"/>
            <a:ext cx="775855" cy="1438081"/>
            <a:chOff x="2514600" y="3438719"/>
            <a:chExt cx="775855" cy="1438081"/>
          </a:xfrm>
        </p:grpSpPr>
        <p:grpSp>
          <p:nvGrpSpPr>
            <p:cNvPr id="122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126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3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28" name="Straight Connector 127"/>
          <p:cNvCxnSpPr/>
          <p:nvPr/>
        </p:nvCxnSpPr>
        <p:spPr>
          <a:xfrm>
            <a:off x="44196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38488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150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019800" y="43460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Symbol"/>
              </a:rPr>
              <a:t></a:t>
            </a:r>
            <a:endParaRPr lang="en-US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6403109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6962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553200" y="2286000"/>
            <a:ext cx="0" cy="32766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971800" y="5334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hashed in 1</a:t>
            </a:r>
            <a:r>
              <a:rPr lang="en-US" baseline="30000" dirty="0" smtClean="0"/>
              <a:t>st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6781800" y="5334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Digest rehashed in a 2</a:t>
            </a:r>
            <a:r>
              <a:rPr lang="en-US" baseline="30000" dirty="0" smtClean="0"/>
              <a:t>nd</a:t>
            </a:r>
            <a:r>
              <a:rPr lang="en-US" dirty="0" smtClean="0"/>
              <a:t> domain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The Sponge Construction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Developed by </a:t>
            </a:r>
            <a:r>
              <a:rPr lang="en-US" dirty="0" err="1" smtClean="0"/>
              <a:t>Bertoni</a:t>
            </a:r>
            <a:r>
              <a:rPr lang="en-US" dirty="0" smtClean="0"/>
              <a:t>, </a:t>
            </a:r>
            <a:r>
              <a:rPr lang="en-US" dirty="0" err="1" smtClean="0"/>
              <a:t>Daemen</a:t>
            </a:r>
            <a:r>
              <a:rPr lang="en-US" dirty="0" smtClean="0"/>
              <a:t>, </a:t>
            </a:r>
            <a:r>
              <a:rPr lang="en-US" dirty="0" err="1" smtClean="0"/>
              <a:t>Peeters</a:t>
            </a:r>
            <a:r>
              <a:rPr lang="en-US" dirty="0" smtClean="0"/>
              <a:t>, and Van </a:t>
            </a:r>
            <a:r>
              <a:rPr lang="en-US" dirty="0" err="1" smtClean="0"/>
              <a:t>Assche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Idea: We don’t know the right design criteria except that a hash function act like a random oracle, so make the design act as much like a random oracle as possible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Intuition: A permutation with a large state space, only some of which can be updated by the environment, acts like a random oracle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Theoretical foundation:</a:t>
            </a:r>
          </a:p>
          <a:p>
            <a:pPr lvl="1"/>
            <a:r>
              <a:rPr lang="en-US" dirty="0" smtClean="0"/>
              <a:t>Can prove a sponge is </a:t>
            </a:r>
            <a:r>
              <a:rPr lang="en-US" dirty="0" err="1" smtClean="0"/>
              <a:t>indifferentiable</a:t>
            </a:r>
            <a:r>
              <a:rPr lang="en-US" dirty="0" smtClean="0"/>
              <a:t> from a random oracle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Hash Function Construction and SHA-3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The Sponge Construction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1676400" y="3048000"/>
            <a:ext cx="304800" cy="1066800"/>
            <a:chOff x="528" y="1872"/>
            <a:chExt cx="192" cy="67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28" y="1872"/>
              <a:ext cx="192" cy="6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8" y="2102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676400" y="4114800"/>
            <a:ext cx="304800" cy="533400"/>
            <a:chOff x="528" y="2544"/>
            <a:chExt cx="192" cy="336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28" y="2544"/>
              <a:ext cx="192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28" y="2606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</p:grpSp>
      <p:grpSp>
        <p:nvGrpSpPr>
          <p:cNvPr id="13" name="Group 69"/>
          <p:cNvGrpSpPr>
            <a:grpSpLocks/>
          </p:cNvGrpSpPr>
          <p:nvPr/>
        </p:nvGrpSpPr>
        <p:grpSpPr bwMode="auto">
          <a:xfrm>
            <a:off x="1219200" y="2362200"/>
            <a:ext cx="1066800" cy="1752600"/>
            <a:chOff x="768" y="1440"/>
            <a:chExt cx="672" cy="1104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960" y="18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768" y="1440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>
                  <a:latin typeface="Times New Roman" pitchFamily="18" charset="0"/>
                </a:rPr>
                <a:t>r</a:t>
              </a:r>
              <a:r>
                <a:rPr lang="en-US" sz="1800"/>
                <a:t> bits = “bit rate”</a:t>
              </a:r>
            </a:p>
          </p:txBody>
        </p:sp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1219200" y="4114800"/>
            <a:ext cx="1447800" cy="1525588"/>
            <a:chOff x="768" y="2544"/>
            <a:chExt cx="912" cy="961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960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768" y="2928"/>
              <a:ext cx="912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>
                  <a:latin typeface="Times New Roman" pitchFamily="18" charset="0"/>
                </a:rPr>
                <a:t>c</a:t>
              </a:r>
              <a:r>
                <a:rPr lang="en-US" sz="1800"/>
                <a:t> bits = “sponge capacity”</a:t>
              </a: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133600" y="1828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latin typeface="Times New Roman" pitchFamily="18" charset="0"/>
              </a:rPr>
              <a:t>M</a:t>
            </a:r>
            <a:r>
              <a:rPr lang="en-US" sz="18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3505200" y="1828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latin typeface="Times New Roman" pitchFamily="18" charset="0"/>
              </a:rPr>
              <a:t>M</a:t>
            </a:r>
            <a:r>
              <a:rPr lang="en-US" sz="1800" baseline="-25000">
                <a:latin typeface="Times New Roman" pitchFamily="18" charset="0"/>
              </a:rPr>
              <a:t>2</a:t>
            </a:r>
          </a:p>
        </p:txBody>
      </p:sp>
      <p:grpSp>
        <p:nvGrpSpPr>
          <p:cNvPr id="21" name="Group 72"/>
          <p:cNvGrpSpPr>
            <a:grpSpLocks/>
          </p:cNvGrpSpPr>
          <p:nvPr/>
        </p:nvGrpSpPr>
        <p:grpSpPr bwMode="auto">
          <a:xfrm>
            <a:off x="1981200" y="2209800"/>
            <a:ext cx="2743200" cy="2514600"/>
            <a:chOff x="1248" y="1344"/>
            <a:chExt cx="1728" cy="1584"/>
          </a:xfrm>
        </p:grpSpPr>
        <p:grpSp>
          <p:nvGrpSpPr>
            <p:cNvPr id="22" name="Group 71"/>
            <p:cNvGrpSpPr>
              <a:grpSpLocks/>
            </p:cNvGrpSpPr>
            <p:nvPr/>
          </p:nvGrpSpPr>
          <p:grpSpPr bwMode="auto">
            <a:xfrm>
              <a:off x="1248" y="1344"/>
              <a:ext cx="864" cy="1584"/>
              <a:chOff x="1248" y="1344"/>
              <a:chExt cx="864" cy="1584"/>
            </a:xfrm>
          </p:grpSpPr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>
                    <a:latin typeface="Times New Roman" pitchFamily="18" charset="0"/>
                    <a:sym typeface="Symbol" pitchFamily="18" charset="2"/>
                  </a:rPr>
                  <a:t></a:t>
                </a:r>
                <a:endParaRPr lang="en-US" sz="1800" baseline="-25000">
                  <a:latin typeface="Times New Roman" pitchFamily="18" charset="0"/>
                  <a:sym typeface="Symbol" pitchFamily="18" charset="2"/>
                </a:endParaRPr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>
                <a:off x="1248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1512" y="1344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" name="Group 26"/>
              <p:cNvGrpSpPr>
                <a:grpSpLocks/>
              </p:cNvGrpSpPr>
              <p:nvPr/>
            </p:nvGrpSpPr>
            <p:grpSpPr bwMode="auto">
              <a:xfrm>
                <a:off x="1824" y="1824"/>
                <a:ext cx="288" cy="1104"/>
                <a:chOff x="1344" y="1824"/>
                <a:chExt cx="288" cy="1104"/>
              </a:xfrm>
            </p:grpSpPr>
            <p:sp>
              <p:nvSpPr>
                <p:cNvPr id="37" name="AutoShape 24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288" cy="110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68" y="2260"/>
                  <a:ext cx="24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800" i="1" dirty="0" smtClean="0">
                      <a:latin typeface="Times New Roman" pitchFamily="18" charset="0"/>
                      <a:sym typeface="Symbol" pitchFamily="18" charset="2"/>
                    </a:rPr>
                    <a:t>p</a:t>
                  </a:r>
                  <a:endParaRPr lang="en-US" sz="1800" i="1" baseline="-25000" dirty="0"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p:grp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5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610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256" y="211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  <a:sym typeface="Symbol" pitchFamily="18" charset="2"/>
                </a:rPr>
                <a:t></a:t>
              </a:r>
              <a:endParaRPr lang="en-US" sz="1800" baseline="-25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2112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376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34"/>
            <p:cNvGrpSpPr>
              <a:grpSpLocks/>
            </p:cNvGrpSpPr>
            <p:nvPr/>
          </p:nvGrpSpPr>
          <p:grpSpPr bwMode="auto">
            <a:xfrm>
              <a:off x="2688" y="1824"/>
              <a:ext cx="288" cy="1104"/>
              <a:chOff x="1344" y="1824"/>
              <a:chExt cx="288" cy="1104"/>
            </a:xfrm>
          </p:grpSpPr>
          <p:sp>
            <p:nvSpPr>
              <p:cNvPr id="29" name="AutoShape 35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i="1" dirty="0" smtClean="0">
                    <a:latin typeface="Times New Roman" pitchFamily="18" charset="0"/>
                    <a:sym typeface="Symbol" pitchFamily="18" charset="2"/>
                  </a:rPr>
                  <a:t>p</a:t>
                </a:r>
                <a:endParaRPr lang="en-US" sz="1800" i="1" baseline="-25000" dirty="0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112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2474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876800" y="1828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latin typeface="Times New Roman" pitchFamily="18" charset="0"/>
              </a:rPr>
              <a:t>M</a:t>
            </a:r>
            <a:r>
              <a:rPr lang="en-US" sz="1800" baseline="-25000">
                <a:latin typeface="Times New Roman" pitchFamily="18" charset="0"/>
              </a:rPr>
              <a:t>3</a:t>
            </a:r>
          </a:p>
        </p:txBody>
      </p:sp>
      <p:grpSp>
        <p:nvGrpSpPr>
          <p:cNvPr id="40" name="Group 43"/>
          <p:cNvGrpSpPr>
            <a:grpSpLocks/>
          </p:cNvGrpSpPr>
          <p:nvPr/>
        </p:nvGrpSpPr>
        <p:grpSpPr bwMode="auto">
          <a:xfrm>
            <a:off x="5638800" y="2971800"/>
            <a:ext cx="457200" cy="1752600"/>
            <a:chOff x="1344" y="1824"/>
            <a:chExt cx="288" cy="1104"/>
          </a:xfrm>
        </p:grpSpPr>
        <p:sp>
          <p:nvSpPr>
            <p:cNvPr id="41" name="AutoShape 44"/>
            <p:cNvSpPr>
              <a:spLocks noChangeArrowheads="1"/>
            </p:cNvSpPr>
            <p:nvPr/>
          </p:nvSpPr>
          <p:spPr bwMode="auto">
            <a:xfrm>
              <a:off x="1344" y="1824"/>
              <a:ext cx="288" cy="1104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1368" y="226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i="1" dirty="0" smtClean="0">
                  <a:latin typeface="Times New Roman" pitchFamily="18" charset="0"/>
                  <a:sym typeface="Symbol" pitchFamily="18" charset="2"/>
                </a:rPr>
                <a:t>p</a:t>
              </a:r>
              <a:endParaRPr lang="en-US" sz="1800" i="1" baseline="-25000" dirty="0"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43" name="Group 73"/>
          <p:cNvGrpSpPr>
            <a:grpSpLocks/>
          </p:cNvGrpSpPr>
          <p:nvPr/>
        </p:nvGrpSpPr>
        <p:grpSpPr bwMode="auto">
          <a:xfrm>
            <a:off x="4724400" y="2209800"/>
            <a:ext cx="879475" cy="2133600"/>
            <a:chOff x="2976" y="1344"/>
            <a:chExt cx="554" cy="1344"/>
          </a:xfrm>
        </p:grpSpPr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3120" y="211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latin typeface="Times New Roman" pitchFamily="18" charset="0"/>
                  <a:sym typeface="Symbol" pitchFamily="18" charset="2"/>
                </a:rPr>
                <a:t></a:t>
              </a:r>
              <a:endParaRPr lang="en-US" sz="1800" baseline="-25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2976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3240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976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338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75"/>
          <p:cNvGrpSpPr>
            <a:grpSpLocks/>
          </p:cNvGrpSpPr>
          <p:nvPr/>
        </p:nvGrpSpPr>
        <p:grpSpPr bwMode="auto">
          <a:xfrm>
            <a:off x="6096000" y="1828800"/>
            <a:ext cx="2057400" cy="2895600"/>
            <a:chOff x="3840" y="1104"/>
            <a:chExt cx="1296" cy="1824"/>
          </a:xfrm>
        </p:grpSpPr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3936" y="110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i="1">
                  <a:latin typeface="Times New Roman" pitchFamily="18" charset="0"/>
                </a:rPr>
                <a:t>h</a:t>
              </a:r>
              <a:r>
                <a:rPr lang="en-US" sz="1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4104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" name="Group 52"/>
            <p:cNvGrpSpPr>
              <a:grpSpLocks/>
            </p:cNvGrpSpPr>
            <p:nvPr/>
          </p:nvGrpSpPr>
          <p:grpSpPr bwMode="auto">
            <a:xfrm>
              <a:off x="4416" y="1824"/>
              <a:ext cx="288" cy="1104"/>
              <a:chOff x="1344" y="1824"/>
              <a:chExt cx="288" cy="1104"/>
            </a:xfrm>
          </p:grpSpPr>
          <p:sp>
            <p:nvSpPr>
              <p:cNvPr id="60" name="AutoShape 53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Text Box 54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i="1" dirty="0" smtClean="0">
                    <a:latin typeface="Times New Roman" pitchFamily="18" charset="0"/>
                    <a:sym typeface="Symbol" pitchFamily="18" charset="2"/>
                  </a:rPr>
                  <a:t>p</a:t>
                </a:r>
                <a:endParaRPr lang="en-US" sz="1800" i="1" baseline="-25000" dirty="0">
                  <a:latin typeface="Times New Roman" pitchFamily="18" charset="0"/>
                  <a:sym typeface="Symbol" pitchFamily="18" charset="2"/>
                </a:endParaRPr>
              </a:p>
            </p:txBody>
          </p:sp>
        </p:grp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840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4800" y="110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i="1">
                  <a:latin typeface="Times New Roman" pitchFamily="18" charset="0"/>
                </a:rPr>
                <a:t>h</a:t>
              </a:r>
              <a:r>
                <a:rPr lang="en-US" sz="18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4704" y="2208"/>
              <a:ext cx="240" cy="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4944" y="134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74"/>
          <p:cNvGrpSpPr>
            <a:grpSpLocks/>
          </p:cNvGrpSpPr>
          <p:nvPr/>
        </p:nvGrpSpPr>
        <p:grpSpPr bwMode="auto">
          <a:xfrm>
            <a:off x="4191000" y="1905000"/>
            <a:ext cx="1981200" cy="3733800"/>
            <a:chOff x="2640" y="1152"/>
            <a:chExt cx="1248" cy="2352"/>
          </a:xfrm>
        </p:grpSpPr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3888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67"/>
            <p:cNvSpPr txBox="1">
              <a:spLocks noChangeArrowheads="1"/>
            </p:cNvSpPr>
            <p:nvPr/>
          </p:nvSpPr>
          <p:spPr bwMode="auto">
            <a:xfrm>
              <a:off x="2640" y="3168"/>
              <a:ext cx="1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800"/>
                <a:t>Absorbing</a:t>
              </a:r>
            </a:p>
          </p:txBody>
        </p:sp>
      </p:grp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6248400" y="51054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Squeezing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71700" y="595526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/>
              <a:t> = permutation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baseline="30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Line 55"/>
          <p:cNvSpPr>
            <a:spLocks noChangeShapeType="1"/>
          </p:cNvSpPr>
          <p:nvPr/>
        </p:nvSpPr>
        <p:spPr bwMode="auto">
          <a:xfrm>
            <a:off x="6096000" y="3505200"/>
            <a:ext cx="877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And the Winner is . . .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Keccak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Keccak</a:t>
            </a:r>
            <a:r>
              <a:rPr lang="en-US" dirty="0" smtClean="0"/>
              <a:t> was designed by Guido </a:t>
            </a:r>
            <a:r>
              <a:rPr lang="en-US" dirty="0" err="1" smtClean="0"/>
              <a:t>Bertoni</a:t>
            </a:r>
            <a:r>
              <a:rPr lang="en-US" dirty="0" smtClean="0"/>
              <a:t>, Joan </a:t>
            </a:r>
            <a:r>
              <a:rPr lang="en-US" dirty="0" err="1" smtClean="0"/>
              <a:t>Daemen</a:t>
            </a:r>
            <a:r>
              <a:rPr lang="en-US" dirty="0" smtClean="0"/>
              <a:t>, Michael </a:t>
            </a:r>
            <a:r>
              <a:rPr lang="en-US" dirty="0" err="1" smtClean="0"/>
              <a:t>Peeters</a:t>
            </a:r>
            <a:r>
              <a:rPr lang="en-US" dirty="0" smtClean="0"/>
              <a:t>, Gilles Van </a:t>
            </a:r>
            <a:r>
              <a:rPr lang="en-US" dirty="0" err="1" smtClean="0"/>
              <a:t>Assche</a:t>
            </a:r>
            <a:endParaRPr lang="en-US" dirty="0" smtClean="0"/>
          </a:p>
          <a:p>
            <a:pPr lvl="1"/>
            <a:r>
              <a:rPr lang="en-US" sz="3200" dirty="0" smtClean="0"/>
              <a:t>Joan </a:t>
            </a:r>
            <a:r>
              <a:rPr lang="en-US" sz="3200" dirty="0" err="1" smtClean="0"/>
              <a:t>Daemen</a:t>
            </a:r>
            <a:r>
              <a:rPr lang="en-US" sz="3200" dirty="0" smtClean="0"/>
              <a:t> </a:t>
            </a:r>
            <a:r>
              <a:rPr lang="en-US" dirty="0" smtClean="0"/>
              <a:t>and Vincent </a:t>
            </a:r>
            <a:r>
              <a:rPr lang="en-US" dirty="0" err="1" smtClean="0"/>
              <a:t>Rijman</a:t>
            </a:r>
            <a:r>
              <a:rPr lang="en-US" dirty="0" smtClean="0"/>
              <a:t> designed AES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NIST announced the SHA-3 winner on October 2, 2012</a:t>
            </a:r>
          </a:p>
          <a:p>
            <a:pPr lvl="1"/>
            <a:r>
              <a:rPr lang="en-US" dirty="0" smtClean="0"/>
              <a:t>AES winner announced on </a:t>
            </a:r>
            <a:r>
              <a:rPr lang="en-US" sz="3200" dirty="0" smtClean="0"/>
              <a:t>October 2, 2000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NIST indicated design diversity drove their choice</a:t>
            </a:r>
          </a:p>
          <a:p>
            <a:pPr lvl="1"/>
            <a:r>
              <a:rPr lang="en-US" dirty="0" smtClean="0"/>
              <a:t>SHA-2, BLAKE, </a:t>
            </a:r>
            <a:r>
              <a:rPr lang="en-US" dirty="0" err="1" smtClean="0"/>
              <a:t>Grøstl</a:t>
            </a:r>
            <a:r>
              <a:rPr lang="en-US" dirty="0" smtClean="0"/>
              <a:t>, Skein are </a:t>
            </a:r>
            <a:r>
              <a:rPr lang="en-US" dirty="0" err="1" smtClean="0"/>
              <a:t>Merkle-Damgård</a:t>
            </a:r>
            <a:r>
              <a:rPr lang="en-US" dirty="0" smtClean="0"/>
              <a:t> based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High Level Design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 err="1" smtClean="0"/>
              <a:t>Keccak</a:t>
            </a:r>
            <a:r>
              <a:rPr lang="en-US" sz="2600" dirty="0" smtClean="0"/>
              <a:t> uses a 24 round permutation in the sponge construction</a:t>
            </a:r>
          </a:p>
          <a:p>
            <a:pPr>
              <a:lnSpc>
                <a:spcPct val="90000"/>
              </a:lnSpc>
            </a:pPr>
            <a:r>
              <a:rPr lang="en-US" sz="2600" dirty="0" err="1" smtClean="0"/>
              <a:t>Keccak’s</a:t>
            </a:r>
            <a:r>
              <a:rPr lang="en-US" sz="2600" dirty="0" smtClean="0"/>
              <a:t> </a:t>
            </a:r>
            <a:r>
              <a:rPr lang="en-US" sz="2600" dirty="0" err="1" smtClean="0"/>
              <a:t>permuation</a:t>
            </a:r>
            <a:r>
              <a:rPr lang="en-US" sz="2600" dirty="0" smtClean="0"/>
              <a:t> is called </a:t>
            </a:r>
            <a:r>
              <a:rPr lang="en-US" sz="2600" dirty="0" err="1" smtClean="0">
                <a:latin typeface="Times New Roman" pitchFamily="18" charset="0"/>
              </a:rPr>
              <a:t>Keccak</a:t>
            </a:r>
            <a:r>
              <a:rPr lang="en-US" sz="2600" dirty="0" smtClean="0">
                <a:latin typeface="Times New Roman" pitchFamily="18" charset="0"/>
              </a:rPr>
              <a:t>-</a:t>
            </a:r>
            <a:r>
              <a:rPr lang="en-US" sz="2600" i="1" dirty="0" smtClean="0">
                <a:latin typeface="Times New Roman" pitchFamily="18" charset="0"/>
              </a:rPr>
              <a:t>f</a:t>
            </a:r>
            <a:r>
              <a:rPr lang="en-US" sz="2600" dirty="0" smtClean="0"/>
              <a:t> and parameterized by rate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 smtClean="0"/>
              <a:t> and capacity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sz="2200" i="1" dirty="0" err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200" dirty="0" err="1" smtClean="0">
                <a:latin typeface="Times New Roman" pitchFamily="18" charset="0"/>
                <a:sym typeface="Symbol" pitchFamily="18" charset="2"/>
              </a:rPr>
              <a:t>+</a:t>
            </a:r>
            <a:r>
              <a:rPr lang="en-US" sz="2200" i="1" dirty="0" err="1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2200" dirty="0" smtClean="0">
                <a:latin typeface="Times New Roman" pitchFamily="18" charset="0"/>
                <a:sym typeface="Symbol" pitchFamily="18" charset="2"/>
              </a:rPr>
              <a:t> = 1600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200" dirty="0" smtClean="0">
                <a:latin typeface="Times New Roman" pitchFamily="18" charset="0"/>
                <a:sym typeface="Symbol" pitchFamily="18" charset="2"/>
              </a:rPr>
              <a:t>25  64</a:t>
            </a:r>
            <a:endParaRPr lang="en-US" sz="2200" dirty="0" smtClean="0"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Keccak-512: </a:t>
            </a:r>
            <a:r>
              <a:rPr lang="en-US" sz="1800" i="1" dirty="0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= 512, </a:t>
            </a:r>
            <a:r>
              <a:rPr lang="en-US" sz="1800" i="1" dirty="0" smtClean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 = 1088</a:t>
            </a:r>
            <a:r>
              <a:rPr lang="en-US" sz="1800" dirty="0" smtClean="0">
                <a:sym typeface="Symbol" pitchFamily="18" charset="2"/>
              </a:rPr>
              <a:t>  faster with 2</a:t>
            </a:r>
            <a:r>
              <a:rPr lang="en-US" sz="1800" baseline="30000" dirty="0" smtClean="0">
                <a:sym typeface="Symbol" pitchFamily="18" charset="2"/>
              </a:rPr>
              <a:t>544</a:t>
            </a:r>
            <a:r>
              <a:rPr lang="en-US" sz="1800" dirty="0" smtClean="0">
                <a:sym typeface="Symbol" pitchFamily="18" charset="2"/>
              </a:rPr>
              <a:t> security bound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Keccak-256: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256,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1344</a:t>
            </a:r>
            <a:r>
              <a:rPr lang="en-US" sz="1800" dirty="0" smtClean="0">
                <a:sym typeface="Symbol" pitchFamily="18" charset="2"/>
              </a:rPr>
              <a:t>  slower with 2</a:t>
            </a:r>
            <a:r>
              <a:rPr lang="en-US" sz="1800" baseline="30000" dirty="0" smtClean="0">
                <a:sym typeface="Symbol" pitchFamily="18" charset="2"/>
              </a:rPr>
              <a:t>672</a:t>
            </a:r>
            <a:r>
              <a:rPr lang="en-US" sz="1800" dirty="0" smtClean="0">
                <a:sym typeface="Symbol" pitchFamily="18" charset="2"/>
              </a:rPr>
              <a:t> security bound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600" dirty="0" smtClean="0"/>
              <a:t>Design goal: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Keccak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600" i="1" dirty="0" smtClean="0">
                <a:latin typeface="Times New Roman" pitchFamily="18" charset="0"/>
              </a:rPr>
              <a:t>f</a:t>
            </a:r>
            <a:r>
              <a:rPr lang="en-US" sz="2600" dirty="0" smtClean="0"/>
              <a:t>  has no exploitable properties</a:t>
            </a:r>
          </a:p>
          <a:p>
            <a:pPr>
              <a:lnSpc>
                <a:spcPct val="80000"/>
              </a:lnSpc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Keccak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600" i="1" dirty="0" smtClean="0">
                <a:latin typeface="Times New Roman" pitchFamily="18" charset="0"/>
              </a:rPr>
              <a:t>f </a:t>
            </a:r>
            <a:r>
              <a:rPr lang="en-US" sz="2600" dirty="0" err="1" smtClean="0"/>
              <a:t>’s</a:t>
            </a:r>
            <a:r>
              <a:rPr lang="en-US" sz="2600" dirty="0" smtClean="0"/>
              <a:t> d</a:t>
            </a:r>
            <a:r>
              <a:rPr lang="en-US" sz="2600" dirty="0" smtClean="0">
                <a:sym typeface="Symbol" pitchFamily="18" charset="2"/>
              </a:rPr>
              <a:t>esign based on the </a:t>
            </a:r>
            <a:r>
              <a:rPr lang="en-US" sz="2600" b="1" dirty="0" smtClean="0">
                <a:solidFill>
                  <a:srgbClr val="0070C0"/>
                </a:solidFill>
                <a:sym typeface="Symbol" pitchFamily="18" charset="2"/>
              </a:rPr>
              <a:t>wide-trail</a:t>
            </a:r>
            <a:r>
              <a:rPr lang="en-US" sz="2600" dirty="0" smtClean="0">
                <a:sym typeface="Symbol" pitchFamily="18" charset="2"/>
              </a:rPr>
              <a:t> design strategy</a:t>
            </a:r>
            <a:endParaRPr lang="en-US" sz="2600" dirty="0" smtClean="0">
              <a:latin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Spread a round’s non-linear across across the entire round using well-chosen linear transformations to get provable resistance to linear and differential cryptanalysis</a:t>
            </a:r>
            <a:endParaRPr lang="en-US" sz="3000" dirty="0" smtClean="0"/>
          </a:p>
          <a:p>
            <a:pPr>
              <a:lnSpc>
                <a:spcPct val="80000"/>
              </a:lnSpc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Keccak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600" i="1" dirty="0" smtClean="0">
                <a:latin typeface="Times New Roman" pitchFamily="18" charset="0"/>
              </a:rPr>
              <a:t>f</a:t>
            </a:r>
            <a:r>
              <a:rPr lang="en-US" sz="2600" dirty="0" smtClean="0"/>
              <a:t> </a:t>
            </a:r>
            <a:r>
              <a:rPr lang="en-US" sz="2600" dirty="0" smtClean="0">
                <a:sym typeface="Symbol" pitchFamily="18" charset="2"/>
              </a:rPr>
              <a:t>round: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 (</a:t>
            </a:r>
            <a:r>
              <a:rPr lang="en-US" sz="2600" i="1" dirty="0" smtClean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) = (((((</a:t>
            </a:r>
            <a:r>
              <a:rPr lang="en-US" sz="2600" i="1" dirty="0" smtClean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600" dirty="0" smtClean="0">
                <a:latin typeface="Times New Roman" pitchFamily="18" charset="0"/>
                <a:sym typeface="Symbol" pitchFamily="18" charset="2"/>
              </a:rPr>
              <a:t>)))))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70C0"/>
                </a:solidFill>
              </a:rPr>
              <a:t>Keccak</a:t>
            </a:r>
            <a:r>
              <a:rPr lang="en-US" sz="4000" dirty="0" smtClean="0">
                <a:solidFill>
                  <a:srgbClr val="0070C0"/>
                </a:solidFill>
              </a:rPr>
              <a:t> State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143000"/>
          </a:xfrm>
        </p:spPr>
        <p:txBody>
          <a:bodyPr/>
          <a:lstStyle/>
          <a:p>
            <a:r>
              <a:rPr lang="en-US" dirty="0" err="1" smtClean="0"/>
              <a:t>Keccak</a:t>
            </a:r>
            <a:r>
              <a:rPr lang="en-US" dirty="0" smtClean="0"/>
              <a:t> represents its 1600 bit state as a </a:t>
            </a:r>
            <a:r>
              <a:rPr lang="en-US" dirty="0" smtClean="0">
                <a:latin typeface="Times New Roman" pitchFamily="18" charset="0"/>
              </a:rPr>
              <a:t>5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 5  64</a:t>
            </a:r>
            <a:r>
              <a:rPr lang="en-US" dirty="0" smtClean="0">
                <a:sym typeface="Symbol" pitchFamily="18" charset="2"/>
              </a:rPr>
              <a:t> bit cube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3429000" y="1752600"/>
            <a:ext cx="2286000" cy="2286000"/>
            <a:chOff x="1440" y="2496"/>
            <a:chExt cx="1344" cy="1344"/>
          </a:xfrm>
        </p:grpSpPr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1776" y="2496"/>
              <a:ext cx="1008" cy="1008"/>
              <a:chOff x="1440" y="2832"/>
              <a:chExt cx="1008" cy="1008"/>
            </a:xfrm>
          </p:grpSpPr>
          <p:sp>
            <p:nvSpPr>
              <p:cNvPr id="94" name="AutoShape 6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utoShape 6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utoShape 6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utoShape 6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utoShape 6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utoShape 7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utoShape 7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utoShape 7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utoShape 7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4"/>
            <p:cNvGrpSpPr>
              <a:grpSpLocks/>
            </p:cNvGrpSpPr>
            <p:nvPr/>
          </p:nvGrpSpPr>
          <p:grpSpPr bwMode="auto">
            <a:xfrm>
              <a:off x="1728" y="2544"/>
              <a:ext cx="1008" cy="1008"/>
              <a:chOff x="1440" y="2832"/>
              <a:chExt cx="1008" cy="1008"/>
            </a:xfrm>
          </p:grpSpPr>
          <p:sp>
            <p:nvSpPr>
              <p:cNvPr id="85" name="AutoShape 7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utoShape 7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utoShape 7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utoShape 7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utoShape 7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utoShape 8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utoShape 8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utoShape 8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utoShape 8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4"/>
            <p:cNvGrpSpPr>
              <a:grpSpLocks/>
            </p:cNvGrpSpPr>
            <p:nvPr/>
          </p:nvGrpSpPr>
          <p:grpSpPr bwMode="auto">
            <a:xfrm>
              <a:off x="1680" y="2592"/>
              <a:ext cx="1008" cy="1008"/>
              <a:chOff x="1440" y="2832"/>
              <a:chExt cx="1008" cy="1008"/>
            </a:xfrm>
          </p:grpSpPr>
          <p:sp>
            <p:nvSpPr>
              <p:cNvPr id="76" name="AutoShape 8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utoShape 8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utoShape 8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utoShape 8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utoShape 8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utoShape 9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utoShape 9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utoShape 9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utoShape 9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4"/>
            <p:cNvGrpSpPr>
              <a:grpSpLocks/>
            </p:cNvGrpSpPr>
            <p:nvPr/>
          </p:nvGrpSpPr>
          <p:grpSpPr bwMode="auto">
            <a:xfrm>
              <a:off x="1632" y="2640"/>
              <a:ext cx="1008" cy="1008"/>
              <a:chOff x="1440" y="2832"/>
              <a:chExt cx="1008" cy="1008"/>
            </a:xfrm>
          </p:grpSpPr>
          <p:sp>
            <p:nvSpPr>
              <p:cNvPr id="67" name="AutoShape 9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utoShape 9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utoShape 9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utoShape 9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utoShape 9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utoShape 10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utoShape 10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AutoShape 10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utoShape 10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584" y="2688"/>
              <a:ext cx="1008" cy="1008"/>
              <a:chOff x="1440" y="2832"/>
              <a:chExt cx="1008" cy="1008"/>
            </a:xfrm>
          </p:grpSpPr>
          <p:sp>
            <p:nvSpPr>
              <p:cNvPr id="58" name="AutoShape 5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utoShape 5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utoShape 5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utoShape 5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utoShape 5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utoShape 6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utoShape 6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utoShape 6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utoShape 6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1536" y="2736"/>
              <a:ext cx="1008" cy="1008"/>
              <a:chOff x="1440" y="2832"/>
              <a:chExt cx="1008" cy="1008"/>
            </a:xfrm>
          </p:grpSpPr>
          <p:sp>
            <p:nvSpPr>
              <p:cNvPr id="49" name="AutoShape 4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utoShape 4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utoShape 4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utoShape 4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utoShape 4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utoShape 5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utoShape 5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utoShape 5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utoShape 5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1488" y="2784"/>
              <a:ext cx="1008" cy="1008"/>
              <a:chOff x="1440" y="2832"/>
              <a:chExt cx="1008" cy="1008"/>
            </a:xfrm>
          </p:grpSpPr>
          <p:sp>
            <p:nvSpPr>
              <p:cNvPr id="40" name="AutoShape 3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utoShape 3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utoShape 3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utoShape 3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utoShape 3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utoShape 4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utoShape 4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utoShape 4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utoShape 4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1440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1440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1440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1440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1632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1632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1632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1632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1824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1824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1824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1824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2016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2016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2016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2016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1440" y="2832"/>
              <a:ext cx="1008" cy="1008"/>
              <a:chOff x="1440" y="2832"/>
              <a:chExt cx="1008" cy="1008"/>
            </a:xfrm>
          </p:grpSpPr>
          <p:sp>
            <p:nvSpPr>
              <p:cNvPr id="31" name="AutoShape 7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utoShape 17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utoShape 22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utoShape 27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utoShape 28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utoShape 29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utoShape 30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utoShape 31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utoShape 32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Digital Signatures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1978 M. Rabin wanted to create a digital signature scheme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Rabin needed something like a hash function to “compress” the message into a fixed sized “index”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Act like a random mapping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Collision resistance</a:t>
            </a:r>
            <a:r>
              <a:rPr lang="en-US" dirty="0" smtClean="0"/>
              <a:t>: it is hard find two documents with same hash or </a:t>
            </a:r>
            <a:r>
              <a:rPr lang="en-US" b="1" dirty="0" smtClean="0">
                <a:solidFill>
                  <a:srgbClr val="0070C0"/>
                </a:solidFill>
              </a:rPr>
              <a:t>digest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2</a:t>
            </a:r>
            <a:r>
              <a:rPr lang="en-US" b="1" baseline="30000" dirty="0" smtClean="0">
                <a:solidFill>
                  <a:srgbClr val="0070C0"/>
                </a:solidFill>
              </a:rPr>
              <a:t>nd</a:t>
            </a:r>
            <a:r>
              <a:rPr lang="en-US" b="1" dirty="0" smtClean="0">
                <a:solidFill>
                  <a:srgbClr val="0070C0"/>
                </a:solidFill>
              </a:rPr>
              <a:t> pre-image resistance</a:t>
            </a:r>
            <a:r>
              <a:rPr lang="en-US" dirty="0" smtClean="0"/>
              <a:t>: given a hash of a document, it is hard to find a second document with same hash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Pre-image resistance</a:t>
            </a:r>
            <a:r>
              <a:rPr lang="en-US" dirty="0" smtClean="0"/>
              <a:t>: given a hash value, it is to find a document that produces that hash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 smtClean="0">
                <a:solidFill>
                  <a:srgbClr val="0070C0"/>
                </a:solidFill>
                <a:sym typeface="Symbol" pitchFamily="18" charset="2"/>
              </a:rPr>
              <a:t>Keecak</a:t>
            </a:r>
            <a:r>
              <a:rPr lang="en-US" sz="4000" dirty="0" smtClean="0">
                <a:solidFill>
                  <a:srgbClr val="0070C0"/>
                </a:solidFill>
                <a:sym typeface="Symbol" pitchFamily="18" charset="2"/>
              </a:rPr>
              <a:t> 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</a:t>
            </a:r>
            <a:r>
              <a:rPr lang="en-US" b="1" dirty="0" smtClean="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=  1</a:t>
            </a:r>
            <a:r>
              <a:rPr lang="en-US" dirty="0" smtClean="0">
                <a:sym typeface="Symbol" pitchFamily="18" charset="2"/>
              </a:rPr>
              <a:t> of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dirty="0" err="1" smtClean="0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dirty="0" smtClean="0">
                <a:sym typeface="Symbol" pitchFamily="18" charset="2"/>
              </a:rPr>
              <a:t> rounds</a:t>
            </a:r>
          </a:p>
          <a:p>
            <a:r>
              <a:rPr lang="en-US" dirty="0" smtClean="0">
                <a:sym typeface="Symbol" pitchFamily="18" charset="2"/>
              </a:rPr>
              <a:t> provides diffusion – each bit affects 11 adjacent bits</a:t>
            </a:r>
          </a:p>
          <a:p>
            <a:r>
              <a:rPr lang="en-US" dirty="0" smtClean="0">
                <a:sym typeface="Symbol" pitchFamily="18" charset="2"/>
              </a:rPr>
              <a:t> implemented by 50 XORs and 5 rotations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6" name="Group 286"/>
          <p:cNvGrpSpPr>
            <a:grpSpLocks/>
          </p:cNvGrpSpPr>
          <p:nvPr/>
        </p:nvGrpSpPr>
        <p:grpSpPr bwMode="auto">
          <a:xfrm>
            <a:off x="3505200" y="1524000"/>
            <a:ext cx="2133600" cy="2133600"/>
            <a:chOff x="1824" y="2208"/>
            <a:chExt cx="1344" cy="1344"/>
          </a:xfrm>
        </p:grpSpPr>
        <p:sp>
          <p:nvSpPr>
            <p:cNvPr id="7" name="AutoShape 75"/>
            <p:cNvSpPr>
              <a:spLocks noChangeArrowheads="1"/>
            </p:cNvSpPr>
            <p:nvPr/>
          </p:nvSpPr>
          <p:spPr bwMode="auto">
            <a:xfrm>
              <a:off x="2160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6"/>
            <p:cNvSpPr>
              <a:spLocks noChangeArrowheads="1"/>
            </p:cNvSpPr>
            <p:nvPr/>
          </p:nvSpPr>
          <p:spPr bwMode="auto">
            <a:xfrm>
              <a:off x="2160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>
              <a:off x="2160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78"/>
            <p:cNvSpPr>
              <a:spLocks noChangeArrowheads="1"/>
            </p:cNvSpPr>
            <p:nvPr/>
          </p:nvSpPr>
          <p:spPr bwMode="auto">
            <a:xfrm>
              <a:off x="2160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79"/>
            <p:cNvSpPr>
              <a:spLocks noChangeArrowheads="1"/>
            </p:cNvSpPr>
            <p:nvPr/>
          </p:nvSpPr>
          <p:spPr bwMode="auto">
            <a:xfrm>
              <a:off x="2352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80"/>
            <p:cNvSpPr>
              <a:spLocks noChangeArrowheads="1"/>
            </p:cNvSpPr>
            <p:nvPr/>
          </p:nvSpPr>
          <p:spPr bwMode="auto">
            <a:xfrm>
              <a:off x="2352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81"/>
            <p:cNvSpPr>
              <a:spLocks noChangeArrowheads="1"/>
            </p:cNvSpPr>
            <p:nvPr/>
          </p:nvSpPr>
          <p:spPr bwMode="auto">
            <a:xfrm>
              <a:off x="2352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82"/>
            <p:cNvSpPr>
              <a:spLocks noChangeArrowheads="1"/>
            </p:cNvSpPr>
            <p:nvPr/>
          </p:nvSpPr>
          <p:spPr bwMode="auto">
            <a:xfrm>
              <a:off x="2352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83"/>
            <p:cNvSpPr>
              <a:spLocks noChangeArrowheads="1"/>
            </p:cNvSpPr>
            <p:nvPr/>
          </p:nvSpPr>
          <p:spPr bwMode="auto">
            <a:xfrm>
              <a:off x="2544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84"/>
            <p:cNvSpPr>
              <a:spLocks noChangeArrowheads="1"/>
            </p:cNvSpPr>
            <p:nvPr/>
          </p:nvSpPr>
          <p:spPr bwMode="auto">
            <a:xfrm>
              <a:off x="2544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85"/>
            <p:cNvSpPr>
              <a:spLocks noChangeArrowheads="1"/>
            </p:cNvSpPr>
            <p:nvPr/>
          </p:nvSpPr>
          <p:spPr bwMode="auto">
            <a:xfrm>
              <a:off x="2544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86"/>
            <p:cNvSpPr>
              <a:spLocks noChangeArrowheads="1"/>
            </p:cNvSpPr>
            <p:nvPr/>
          </p:nvSpPr>
          <p:spPr bwMode="auto">
            <a:xfrm>
              <a:off x="2544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87"/>
            <p:cNvSpPr>
              <a:spLocks noChangeArrowheads="1"/>
            </p:cNvSpPr>
            <p:nvPr/>
          </p:nvSpPr>
          <p:spPr bwMode="auto">
            <a:xfrm>
              <a:off x="2736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88"/>
            <p:cNvSpPr>
              <a:spLocks noChangeArrowheads="1"/>
            </p:cNvSpPr>
            <p:nvPr/>
          </p:nvSpPr>
          <p:spPr bwMode="auto">
            <a:xfrm>
              <a:off x="2736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89"/>
            <p:cNvSpPr>
              <a:spLocks noChangeArrowheads="1"/>
            </p:cNvSpPr>
            <p:nvPr/>
          </p:nvSpPr>
          <p:spPr bwMode="auto">
            <a:xfrm>
              <a:off x="2736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90"/>
            <p:cNvSpPr>
              <a:spLocks noChangeArrowheads="1"/>
            </p:cNvSpPr>
            <p:nvPr/>
          </p:nvSpPr>
          <p:spPr bwMode="auto">
            <a:xfrm>
              <a:off x="2736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92"/>
            <p:cNvSpPr>
              <a:spLocks noChangeArrowheads="1"/>
            </p:cNvSpPr>
            <p:nvPr/>
          </p:nvSpPr>
          <p:spPr bwMode="auto">
            <a:xfrm>
              <a:off x="2160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3"/>
            <p:cNvSpPr>
              <a:spLocks noChangeArrowheads="1"/>
            </p:cNvSpPr>
            <p:nvPr/>
          </p:nvSpPr>
          <p:spPr bwMode="auto">
            <a:xfrm>
              <a:off x="2352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94"/>
            <p:cNvSpPr>
              <a:spLocks noChangeArrowheads="1"/>
            </p:cNvSpPr>
            <p:nvPr/>
          </p:nvSpPr>
          <p:spPr bwMode="auto">
            <a:xfrm>
              <a:off x="2544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95"/>
            <p:cNvSpPr>
              <a:spLocks noChangeArrowheads="1"/>
            </p:cNvSpPr>
            <p:nvPr/>
          </p:nvSpPr>
          <p:spPr bwMode="auto">
            <a:xfrm>
              <a:off x="2736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96"/>
            <p:cNvSpPr>
              <a:spLocks noChangeArrowheads="1"/>
            </p:cNvSpPr>
            <p:nvPr/>
          </p:nvSpPr>
          <p:spPr bwMode="auto">
            <a:xfrm>
              <a:off x="2928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97"/>
            <p:cNvSpPr>
              <a:spLocks noChangeArrowheads="1"/>
            </p:cNvSpPr>
            <p:nvPr/>
          </p:nvSpPr>
          <p:spPr bwMode="auto">
            <a:xfrm>
              <a:off x="2928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98"/>
            <p:cNvSpPr>
              <a:spLocks noChangeArrowheads="1"/>
            </p:cNvSpPr>
            <p:nvPr/>
          </p:nvSpPr>
          <p:spPr bwMode="auto">
            <a:xfrm>
              <a:off x="2928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99"/>
            <p:cNvSpPr>
              <a:spLocks noChangeArrowheads="1"/>
            </p:cNvSpPr>
            <p:nvPr/>
          </p:nvSpPr>
          <p:spPr bwMode="auto">
            <a:xfrm>
              <a:off x="2928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00"/>
            <p:cNvSpPr>
              <a:spLocks noChangeArrowheads="1"/>
            </p:cNvSpPr>
            <p:nvPr/>
          </p:nvSpPr>
          <p:spPr bwMode="auto">
            <a:xfrm>
              <a:off x="2928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01"/>
            <p:cNvSpPr>
              <a:spLocks noChangeArrowheads="1"/>
            </p:cNvSpPr>
            <p:nvPr/>
          </p:nvSpPr>
          <p:spPr bwMode="auto">
            <a:xfrm>
              <a:off x="2112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2"/>
            <p:cNvSpPr>
              <a:spLocks noChangeArrowheads="1"/>
            </p:cNvSpPr>
            <p:nvPr/>
          </p:nvSpPr>
          <p:spPr bwMode="auto">
            <a:xfrm>
              <a:off x="2112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103"/>
            <p:cNvSpPr>
              <a:spLocks noChangeArrowheads="1"/>
            </p:cNvSpPr>
            <p:nvPr/>
          </p:nvSpPr>
          <p:spPr bwMode="auto">
            <a:xfrm>
              <a:off x="2112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104"/>
            <p:cNvSpPr>
              <a:spLocks noChangeArrowheads="1"/>
            </p:cNvSpPr>
            <p:nvPr/>
          </p:nvSpPr>
          <p:spPr bwMode="auto">
            <a:xfrm>
              <a:off x="2112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105"/>
            <p:cNvSpPr>
              <a:spLocks noChangeArrowheads="1"/>
            </p:cNvSpPr>
            <p:nvPr/>
          </p:nvSpPr>
          <p:spPr bwMode="auto">
            <a:xfrm>
              <a:off x="2304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106"/>
            <p:cNvSpPr>
              <a:spLocks noChangeArrowheads="1"/>
            </p:cNvSpPr>
            <p:nvPr/>
          </p:nvSpPr>
          <p:spPr bwMode="auto">
            <a:xfrm>
              <a:off x="2304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107"/>
            <p:cNvSpPr>
              <a:spLocks noChangeArrowheads="1"/>
            </p:cNvSpPr>
            <p:nvPr/>
          </p:nvSpPr>
          <p:spPr bwMode="auto">
            <a:xfrm>
              <a:off x="2304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108"/>
            <p:cNvSpPr>
              <a:spLocks noChangeArrowheads="1"/>
            </p:cNvSpPr>
            <p:nvPr/>
          </p:nvSpPr>
          <p:spPr bwMode="auto">
            <a:xfrm>
              <a:off x="2304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109"/>
            <p:cNvSpPr>
              <a:spLocks noChangeArrowheads="1"/>
            </p:cNvSpPr>
            <p:nvPr/>
          </p:nvSpPr>
          <p:spPr bwMode="auto">
            <a:xfrm>
              <a:off x="2496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110"/>
            <p:cNvSpPr>
              <a:spLocks noChangeArrowheads="1"/>
            </p:cNvSpPr>
            <p:nvPr/>
          </p:nvSpPr>
          <p:spPr bwMode="auto">
            <a:xfrm>
              <a:off x="2496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111"/>
            <p:cNvSpPr>
              <a:spLocks noChangeArrowheads="1"/>
            </p:cNvSpPr>
            <p:nvPr/>
          </p:nvSpPr>
          <p:spPr bwMode="auto">
            <a:xfrm>
              <a:off x="2496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112"/>
            <p:cNvSpPr>
              <a:spLocks noChangeArrowheads="1"/>
            </p:cNvSpPr>
            <p:nvPr/>
          </p:nvSpPr>
          <p:spPr bwMode="auto">
            <a:xfrm>
              <a:off x="2496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113"/>
            <p:cNvSpPr>
              <a:spLocks noChangeArrowheads="1"/>
            </p:cNvSpPr>
            <p:nvPr/>
          </p:nvSpPr>
          <p:spPr bwMode="auto">
            <a:xfrm>
              <a:off x="2688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114"/>
            <p:cNvSpPr>
              <a:spLocks noChangeArrowheads="1"/>
            </p:cNvSpPr>
            <p:nvPr/>
          </p:nvSpPr>
          <p:spPr bwMode="auto">
            <a:xfrm>
              <a:off x="2688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115"/>
            <p:cNvSpPr>
              <a:spLocks noChangeArrowheads="1"/>
            </p:cNvSpPr>
            <p:nvPr/>
          </p:nvSpPr>
          <p:spPr bwMode="auto">
            <a:xfrm>
              <a:off x="2688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116"/>
            <p:cNvSpPr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17"/>
            <p:cNvSpPr>
              <a:spLocks noChangeArrowheads="1"/>
            </p:cNvSpPr>
            <p:nvPr/>
          </p:nvSpPr>
          <p:spPr bwMode="auto">
            <a:xfrm>
              <a:off x="2112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18"/>
            <p:cNvSpPr>
              <a:spLocks noChangeArrowheads="1"/>
            </p:cNvSpPr>
            <p:nvPr/>
          </p:nvSpPr>
          <p:spPr bwMode="auto">
            <a:xfrm>
              <a:off x="2304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119"/>
            <p:cNvSpPr>
              <a:spLocks noChangeArrowheads="1"/>
            </p:cNvSpPr>
            <p:nvPr/>
          </p:nvSpPr>
          <p:spPr bwMode="auto">
            <a:xfrm>
              <a:off x="2496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120"/>
            <p:cNvSpPr>
              <a:spLocks noChangeArrowheads="1"/>
            </p:cNvSpPr>
            <p:nvPr/>
          </p:nvSpPr>
          <p:spPr bwMode="auto">
            <a:xfrm>
              <a:off x="2688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utoShape 121"/>
            <p:cNvSpPr>
              <a:spLocks noChangeArrowheads="1"/>
            </p:cNvSpPr>
            <p:nvPr/>
          </p:nvSpPr>
          <p:spPr bwMode="auto">
            <a:xfrm>
              <a:off x="2880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122"/>
            <p:cNvSpPr>
              <a:spLocks noChangeArrowheads="1"/>
            </p:cNvSpPr>
            <p:nvPr/>
          </p:nvSpPr>
          <p:spPr bwMode="auto">
            <a:xfrm>
              <a:off x="2880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123"/>
            <p:cNvSpPr>
              <a:spLocks noChangeArrowheads="1"/>
            </p:cNvSpPr>
            <p:nvPr/>
          </p:nvSpPr>
          <p:spPr bwMode="auto">
            <a:xfrm>
              <a:off x="2880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124"/>
            <p:cNvSpPr>
              <a:spLocks noChangeArrowheads="1"/>
            </p:cNvSpPr>
            <p:nvPr/>
          </p:nvSpPr>
          <p:spPr bwMode="auto">
            <a:xfrm>
              <a:off x="2880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125"/>
            <p:cNvSpPr>
              <a:spLocks noChangeArrowheads="1"/>
            </p:cNvSpPr>
            <p:nvPr/>
          </p:nvSpPr>
          <p:spPr bwMode="auto">
            <a:xfrm>
              <a:off x="2880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51"/>
            <p:cNvGrpSpPr>
              <a:grpSpLocks/>
            </p:cNvGrpSpPr>
            <p:nvPr/>
          </p:nvGrpSpPr>
          <p:grpSpPr bwMode="auto">
            <a:xfrm>
              <a:off x="2064" y="2304"/>
              <a:ext cx="1008" cy="1008"/>
              <a:chOff x="2016" y="2304"/>
              <a:chExt cx="1008" cy="1008"/>
            </a:xfrm>
          </p:grpSpPr>
          <p:sp>
            <p:nvSpPr>
              <p:cNvPr id="188" name="AutoShape 126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27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128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129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13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131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132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133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134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135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136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137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13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AutoShape 139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AutoShape 140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AutoShape 141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142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143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AutoShape 144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AutoShape 145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AutoShape 146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AutoShape 147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AutoShape 148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149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150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" name="Group 282"/>
            <p:cNvGrpSpPr>
              <a:grpSpLocks/>
            </p:cNvGrpSpPr>
            <p:nvPr/>
          </p:nvGrpSpPr>
          <p:grpSpPr bwMode="auto">
            <a:xfrm>
              <a:off x="2016" y="2352"/>
              <a:ext cx="1008" cy="1008"/>
              <a:chOff x="3360" y="2352"/>
              <a:chExt cx="1008" cy="1008"/>
            </a:xfrm>
          </p:grpSpPr>
          <p:sp>
            <p:nvSpPr>
              <p:cNvPr id="163" name="AutoShape 153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154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155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156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15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158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159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160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161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162"/>
              <p:cNvSpPr>
                <a:spLocks noChangeArrowheads="1"/>
              </p:cNvSpPr>
              <p:nvPr/>
            </p:nvSpPr>
            <p:spPr bwMode="auto">
              <a:xfrm>
                <a:off x="374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163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164"/>
              <p:cNvSpPr>
                <a:spLocks noChangeArrowheads="1"/>
              </p:cNvSpPr>
              <p:nvPr/>
            </p:nvSpPr>
            <p:spPr bwMode="auto">
              <a:xfrm>
                <a:off x="374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165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166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167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168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169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170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171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172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173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174"/>
              <p:cNvSpPr>
                <a:spLocks noChangeArrowheads="1"/>
              </p:cNvSpPr>
              <p:nvPr/>
            </p:nvSpPr>
            <p:spPr bwMode="auto">
              <a:xfrm>
                <a:off x="412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175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176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177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" name="Group 283"/>
            <p:cNvGrpSpPr>
              <a:grpSpLocks/>
            </p:cNvGrpSpPr>
            <p:nvPr/>
          </p:nvGrpSpPr>
          <p:grpSpPr bwMode="auto">
            <a:xfrm>
              <a:off x="1968" y="2400"/>
              <a:ext cx="1008" cy="1008"/>
              <a:chOff x="3456" y="2400"/>
              <a:chExt cx="1008" cy="1008"/>
            </a:xfrm>
          </p:grpSpPr>
          <p:sp>
            <p:nvSpPr>
              <p:cNvPr id="138" name="AutoShape 179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180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181"/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182"/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183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184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185"/>
              <p:cNvSpPr>
                <a:spLocks noChangeArrowheads="1"/>
              </p:cNvSpPr>
              <p:nvPr/>
            </p:nvSpPr>
            <p:spPr bwMode="auto">
              <a:xfrm>
                <a:off x="364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186"/>
              <p:cNvSpPr>
                <a:spLocks noChangeArrowheads="1"/>
              </p:cNvSpPr>
              <p:nvPr/>
            </p:nvSpPr>
            <p:spPr bwMode="auto">
              <a:xfrm>
                <a:off x="364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187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88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189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00FF00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90"/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191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92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AutoShape 193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94"/>
              <p:cNvSpPr>
                <a:spLocks noChangeArrowheads="1"/>
              </p:cNvSpPr>
              <p:nvPr/>
            </p:nvSpPr>
            <p:spPr bwMode="auto">
              <a:xfrm>
                <a:off x="4032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AutoShape 195"/>
              <p:cNvSpPr>
                <a:spLocks noChangeArrowheads="1"/>
              </p:cNvSpPr>
              <p:nvPr/>
            </p:nvSpPr>
            <p:spPr bwMode="auto">
              <a:xfrm>
                <a:off x="345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AutoShape 196"/>
              <p:cNvSpPr>
                <a:spLocks noChangeArrowheads="1"/>
              </p:cNvSpPr>
              <p:nvPr/>
            </p:nvSpPr>
            <p:spPr bwMode="auto">
              <a:xfrm>
                <a:off x="364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AutoShape 197"/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AutoShape 198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AutoShape 199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AutoShape 200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utoShape 201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202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203"/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284"/>
            <p:cNvGrpSpPr>
              <a:grpSpLocks/>
            </p:cNvGrpSpPr>
            <p:nvPr/>
          </p:nvGrpSpPr>
          <p:grpSpPr bwMode="auto">
            <a:xfrm>
              <a:off x="1920" y="2448"/>
              <a:ext cx="1008" cy="1008"/>
              <a:chOff x="3360" y="2448"/>
              <a:chExt cx="1008" cy="1008"/>
            </a:xfrm>
          </p:grpSpPr>
          <p:sp>
            <p:nvSpPr>
              <p:cNvPr id="113" name="AutoShape 205"/>
              <p:cNvSpPr>
                <a:spLocks noChangeArrowheads="1"/>
              </p:cNvSpPr>
              <p:nvPr/>
            </p:nvSpPr>
            <p:spPr bwMode="auto">
              <a:xfrm>
                <a:off x="336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206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207"/>
              <p:cNvSpPr>
                <a:spLocks noChangeArrowheads="1"/>
              </p:cNvSpPr>
              <p:nvPr/>
            </p:nvSpPr>
            <p:spPr bwMode="auto">
              <a:xfrm>
                <a:off x="336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208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209"/>
              <p:cNvSpPr>
                <a:spLocks noChangeArrowheads="1"/>
              </p:cNvSpPr>
              <p:nvPr/>
            </p:nvSpPr>
            <p:spPr bwMode="auto">
              <a:xfrm>
                <a:off x="355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210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211"/>
              <p:cNvSpPr>
                <a:spLocks noChangeArrowheads="1"/>
              </p:cNvSpPr>
              <p:nvPr/>
            </p:nvSpPr>
            <p:spPr bwMode="auto">
              <a:xfrm>
                <a:off x="355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212"/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213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214"/>
              <p:cNvSpPr>
                <a:spLocks noChangeArrowheads="1"/>
              </p:cNvSpPr>
              <p:nvPr/>
            </p:nvSpPr>
            <p:spPr bwMode="auto">
              <a:xfrm>
                <a:off x="3744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215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216"/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217"/>
              <p:cNvSpPr>
                <a:spLocks noChangeArrowheads="1"/>
              </p:cNvSpPr>
              <p:nvPr/>
            </p:nvSpPr>
            <p:spPr bwMode="auto">
              <a:xfrm>
                <a:off x="393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218"/>
              <p:cNvSpPr>
                <a:spLocks noChangeArrowheads="1"/>
              </p:cNvSpPr>
              <p:nvPr/>
            </p:nvSpPr>
            <p:spPr bwMode="auto">
              <a:xfrm>
                <a:off x="3936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219"/>
              <p:cNvSpPr>
                <a:spLocks noChangeArrowheads="1"/>
              </p:cNvSpPr>
              <p:nvPr/>
            </p:nvSpPr>
            <p:spPr bwMode="auto">
              <a:xfrm>
                <a:off x="393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220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221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222"/>
              <p:cNvSpPr>
                <a:spLocks noChangeArrowheads="1"/>
              </p:cNvSpPr>
              <p:nvPr/>
            </p:nvSpPr>
            <p:spPr bwMode="auto">
              <a:xfrm>
                <a:off x="355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223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224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225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226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227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228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229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" name="Group 230"/>
            <p:cNvGrpSpPr>
              <a:grpSpLocks/>
            </p:cNvGrpSpPr>
            <p:nvPr/>
          </p:nvGrpSpPr>
          <p:grpSpPr bwMode="auto">
            <a:xfrm>
              <a:off x="1872" y="2496"/>
              <a:ext cx="1008" cy="1008"/>
              <a:chOff x="2016" y="2304"/>
              <a:chExt cx="1008" cy="1008"/>
            </a:xfrm>
          </p:grpSpPr>
          <p:sp>
            <p:nvSpPr>
              <p:cNvPr id="88" name="AutoShape 231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232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233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234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235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23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237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238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239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240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24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242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243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244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AutoShape 245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AutoShape 246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utoShape 247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utoShape 248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AutoShape 249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AutoShape 250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251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AutoShape 252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AutoShape 253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AutoShape 254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AutoShape 255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" name="Group 256"/>
            <p:cNvGrpSpPr>
              <a:grpSpLocks/>
            </p:cNvGrpSpPr>
            <p:nvPr/>
          </p:nvGrpSpPr>
          <p:grpSpPr bwMode="auto">
            <a:xfrm>
              <a:off x="1824" y="2544"/>
              <a:ext cx="1008" cy="1008"/>
              <a:chOff x="2016" y="2304"/>
              <a:chExt cx="1008" cy="1008"/>
            </a:xfrm>
          </p:grpSpPr>
          <p:sp>
            <p:nvSpPr>
              <p:cNvPr id="63" name="AutoShape 257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258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259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260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261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262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263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264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265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266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267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268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269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270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271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272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273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274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275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276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277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278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279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280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281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 smtClean="0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 smtClean="0">
                <a:solidFill>
                  <a:srgbClr val="0070C0"/>
                </a:solidFill>
                <a:sym typeface="Symbol" pitchFamily="18" charset="2"/>
              </a:rPr>
              <a:t> 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4384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</a:t>
            </a:r>
            <a:r>
              <a:rPr lang="en-US" b="1" dirty="0" smtClean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(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=  1</a:t>
            </a:r>
            <a:r>
              <a:rPr lang="en-US" dirty="0" smtClean="0">
                <a:sym typeface="Symbol" pitchFamily="18" charset="2"/>
              </a:rPr>
              <a:t> of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dirty="0" err="1" smtClean="0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dirty="0" smtClean="0">
                <a:sym typeface="Symbol" pitchFamily="18" charset="2"/>
              </a:rPr>
              <a:t> rounds</a:t>
            </a:r>
          </a:p>
          <a:p>
            <a:r>
              <a:rPr lang="en-US" dirty="0" smtClean="0">
                <a:sym typeface="Symbol" pitchFamily="18" charset="2"/>
              </a:rPr>
              <a:t> provides inter-slice dispersion by moving 25 bits of a slice to 25 different slices</a:t>
            </a:r>
          </a:p>
          <a:p>
            <a:r>
              <a:rPr lang="en-US" dirty="0" smtClean="0">
                <a:sym typeface="Symbol" pitchFamily="18" charset="2"/>
              </a:rPr>
              <a:t>Implemented by 24 rotations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6" name="Group 541"/>
          <p:cNvGrpSpPr>
            <a:grpSpLocks/>
          </p:cNvGrpSpPr>
          <p:nvPr/>
        </p:nvGrpSpPr>
        <p:grpSpPr bwMode="auto">
          <a:xfrm>
            <a:off x="1638300" y="1447800"/>
            <a:ext cx="5867400" cy="2133600"/>
            <a:chOff x="912" y="2352"/>
            <a:chExt cx="3696" cy="1344"/>
          </a:xfrm>
        </p:grpSpPr>
        <p:grpSp>
          <p:nvGrpSpPr>
            <p:cNvPr id="7" name="Group 319"/>
            <p:cNvGrpSpPr>
              <a:grpSpLocks/>
            </p:cNvGrpSpPr>
            <p:nvPr/>
          </p:nvGrpSpPr>
          <p:grpSpPr bwMode="auto">
            <a:xfrm>
              <a:off x="912" y="2352"/>
              <a:ext cx="576" cy="1344"/>
              <a:chOff x="432" y="2448"/>
              <a:chExt cx="576" cy="1344"/>
            </a:xfrm>
          </p:grpSpPr>
          <p:sp>
            <p:nvSpPr>
              <p:cNvPr id="210" name="AutoShape 217"/>
              <p:cNvSpPr>
                <a:spLocks noChangeArrowheads="1"/>
              </p:cNvSpPr>
              <p:nvPr/>
            </p:nvSpPr>
            <p:spPr bwMode="auto">
              <a:xfrm>
                <a:off x="76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218"/>
              <p:cNvSpPr>
                <a:spLocks noChangeArrowheads="1"/>
              </p:cNvSpPr>
              <p:nvPr/>
            </p:nvSpPr>
            <p:spPr bwMode="auto">
              <a:xfrm>
                <a:off x="76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219"/>
              <p:cNvSpPr>
                <a:spLocks noChangeArrowheads="1"/>
              </p:cNvSpPr>
              <p:nvPr/>
            </p:nvSpPr>
            <p:spPr bwMode="auto">
              <a:xfrm>
                <a:off x="76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AutoShape 22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AutoShape 221"/>
              <p:cNvSpPr>
                <a:spLocks noChangeArrowheads="1"/>
              </p:cNvSpPr>
              <p:nvPr/>
            </p:nvSpPr>
            <p:spPr bwMode="auto">
              <a:xfrm>
                <a:off x="76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AutoShape 227"/>
              <p:cNvSpPr>
                <a:spLocks noChangeArrowheads="1"/>
              </p:cNvSpPr>
              <p:nvPr/>
            </p:nvSpPr>
            <p:spPr bwMode="auto">
              <a:xfrm>
                <a:off x="72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AutoShape 228"/>
              <p:cNvSpPr>
                <a:spLocks noChangeArrowheads="1"/>
              </p:cNvSpPr>
              <p:nvPr/>
            </p:nvSpPr>
            <p:spPr bwMode="auto">
              <a:xfrm>
                <a:off x="72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AutoShape 229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AutoShape 230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AutoShape 231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AutoShape 237"/>
              <p:cNvSpPr>
                <a:spLocks noChangeArrowheads="1"/>
              </p:cNvSpPr>
              <p:nvPr/>
            </p:nvSpPr>
            <p:spPr bwMode="auto">
              <a:xfrm>
                <a:off x="672" y="331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AutoShape 238"/>
              <p:cNvSpPr>
                <a:spLocks noChangeArrowheads="1"/>
              </p:cNvSpPr>
              <p:nvPr/>
            </p:nvSpPr>
            <p:spPr bwMode="auto">
              <a:xfrm>
                <a:off x="67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AutoShape 239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AutoShape 24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AutoShape 241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AutoShape 247"/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AutoShape 248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AutoShape 249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AutoShape 250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251"/>
              <p:cNvSpPr>
                <a:spLocks noChangeArrowheads="1"/>
              </p:cNvSpPr>
              <p:nvPr/>
            </p:nvSpPr>
            <p:spPr bwMode="auto">
              <a:xfrm>
                <a:off x="6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257"/>
              <p:cNvSpPr>
                <a:spLocks noChangeArrowheads="1"/>
              </p:cNvSpPr>
              <p:nvPr/>
            </p:nvSpPr>
            <p:spPr bwMode="auto">
              <a:xfrm>
                <a:off x="576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AutoShape 258"/>
              <p:cNvSpPr>
                <a:spLocks noChangeArrowheads="1"/>
              </p:cNvSpPr>
              <p:nvPr/>
            </p:nvSpPr>
            <p:spPr bwMode="auto">
              <a:xfrm>
                <a:off x="57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AutoShape 259"/>
              <p:cNvSpPr>
                <a:spLocks noChangeArrowheads="1"/>
              </p:cNvSpPr>
              <p:nvPr/>
            </p:nvSpPr>
            <p:spPr bwMode="auto">
              <a:xfrm>
                <a:off x="57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AutoShape 260"/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AutoShape 261"/>
              <p:cNvSpPr>
                <a:spLocks noChangeArrowheads="1"/>
              </p:cNvSpPr>
              <p:nvPr/>
            </p:nvSpPr>
            <p:spPr bwMode="auto">
              <a:xfrm>
                <a:off x="57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AutoShape 267"/>
              <p:cNvSpPr>
                <a:spLocks noChangeArrowheads="1"/>
              </p:cNvSpPr>
              <p:nvPr/>
            </p:nvSpPr>
            <p:spPr bwMode="auto">
              <a:xfrm>
                <a:off x="528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AutoShape 268"/>
              <p:cNvSpPr>
                <a:spLocks noChangeArrowheads="1"/>
              </p:cNvSpPr>
              <p:nvPr/>
            </p:nvSpPr>
            <p:spPr bwMode="auto">
              <a:xfrm>
                <a:off x="52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AutoShape 269"/>
              <p:cNvSpPr>
                <a:spLocks noChangeArrowheads="1"/>
              </p:cNvSpPr>
              <p:nvPr/>
            </p:nvSpPr>
            <p:spPr bwMode="auto">
              <a:xfrm>
                <a:off x="52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AutoShape 270"/>
              <p:cNvSpPr>
                <a:spLocks noChangeArrowheads="1"/>
              </p:cNvSpPr>
              <p:nvPr/>
            </p:nvSpPr>
            <p:spPr bwMode="auto">
              <a:xfrm>
                <a:off x="52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AutoShape 271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AutoShape 277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utoShape 278"/>
              <p:cNvSpPr>
                <a:spLocks noChangeArrowheads="1"/>
              </p:cNvSpPr>
              <p:nvPr/>
            </p:nvSpPr>
            <p:spPr bwMode="auto">
              <a:xfrm>
                <a:off x="48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AutoShape 279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AutoShape 280"/>
              <p:cNvSpPr>
                <a:spLocks noChangeArrowheads="1"/>
              </p:cNvSpPr>
              <p:nvPr/>
            </p:nvSpPr>
            <p:spPr bwMode="auto">
              <a:xfrm>
                <a:off x="48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AutoShape 281"/>
              <p:cNvSpPr>
                <a:spLocks noChangeArrowheads="1"/>
              </p:cNvSpPr>
              <p:nvPr/>
            </p:nvSpPr>
            <p:spPr bwMode="auto">
              <a:xfrm>
                <a:off x="480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AutoShape 303"/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utoShape 304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AutoShape 305"/>
              <p:cNvSpPr>
                <a:spLocks noChangeArrowheads="1"/>
              </p:cNvSpPr>
              <p:nvPr/>
            </p:nvSpPr>
            <p:spPr bwMode="auto">
              <a:xfrm>
                <a:off x="4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utoShape 306"/>
              <p:cNvSpPr>
                <a:spLocks noChangeArrowheads="1"/>
              </p:cNvSpPr>
              <p:nvPr/>
            </p:nvSpPr>
            <p:spPr bwMode="auto">
              <a:xfrm>
                <a:off x="4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AutoShape 307"/>
              <p:cNvSpPr>
                <a:spLocks noChangeArrowheads="1"/>
              </p:cNvSpPr>
              <p:nvPr/>
            </p:nvSpPr>
            <p:spPr bwMode="auto">
              <a:xfrm>
                <a:off x="4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Oval 309"/>
              <p:cNvSpPr>
                <a:spLocks noChangeArrowheads="1"/>
              </p:cNvSpPr>
              <p:nvPr/>
            </p:nvSpPr>
            <p:spPr bwMode="auto">
              <a:xfrm>
                <a:off x="528" y="36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Oval 310"/>
              <p:cNvSpPr>
                <a:spLocks noChangeArrowheads="1"/>
              </p:cNvSpPr>
              <p:nvPr/>
            </p:nvSpPr>
            <p:spPr bwMode="auto">
              <a:xfrm>
                <a:off x="528" y="35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Oval 311"/>
              <p:cNvSpPr>
                <a:spLocks noChangeArrowheads="1"/>
              </p:cNvSpPr>
              <p:nvPr/>
            </p:nvSpPr>
            <p:spPr bwMode="auto">
              <a:xfrm>
                <a:off x="528" y="331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Oval 312"/>
              <p:cNvSpPr>
                <a:spLocks noChangeArrowheads="1"/>
              </p:cNvSpPr>
              <p:nvPr/>
            </p:nvSpPr>
            <p:spPr bwMode="auto">
              <a:xfrm>
                <a:off x="528" y="312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Oval 313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314"/>
              <p:cNvSpPr>
                <a:spLocks noChangeShapeType="1"/>
              </p:cNvSpPr>
              <p:nvPr/>
            </p:nvSpPr>
            <p:spPr bwMode="auto">
              <a:xfrm flipV="1">
                <a:off x="528" y="283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315"/>
              <p:cNvSpPr>
                <a:spLocks noChangeShapeType="1"/>
              </p:cNvSpPr>
              <p:nvPr/>
            </p:nvSpPr>
            <p:spPr bwMode="auto">
              <a:xfrm flipV="1">
                <a:off x="528" y="2784"/>
                <a:ext cx="33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317"/>
              <p:cNvSpPr>
                <a:spLocks noChangeShapeType="1"/>
              </p:cNvSpPr>
              <p:nvPr/>
            </p:nvSpPr>
            <p:spPr bwMode="auto">
              <a:xfrm flipV="1">
                <a:off x="528" y="3120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318"/>
              <p:cNvSpPr>
                <a:spLocks noChangeShapeType="1"/>
              </p:cNvSpPr>
              <p:nvPr/>
            </p:nvSpPr>
            <p:spPr bwMode="auto">
              <a:xfrm flipV="1">
                <a:off x="576" y="3456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528"/>
            <p:cNvGrpSpPr>
              <a:grpSpLocks/>
            </p:cNvGrpSpPr>
            <p:nvPr/>
          </p:nvGrpSpPr>
          <p:grpSpPr bwMode="auto">
            <a:xfrm>
              <a:off x="1680" y="2352"/>
              <a:ext cx="576" cy="1344"/>
              <a:chOff x="1680" y="2352"/>
              <a:chExt cx="576" cy="1344"/>
            </a:xfrm>
          </p:grpSpPr>
          <p:sp>
            <p:nvSpPr>
              <p:cNvPr id="161" name="AutoShape 321"/>
              <p:cNvSpPr>
                <a:spLocks noChangeArrowheads="1"/>
              </p:cNvSpPr>
              <p:nvPr/>
            </p:nvSpPr>
            <p:spPr bwMode="auto">
              <a:xfrm>
                <a:off x="201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322"/>
              <p:cNvSpPr>
                <a:spLocks noChangeArrowheads="1"/>
              </p:cNvSpPr>
              <p:nvPr/>
            </p:nvSpPr>
            <p:spPr bwMode="auto">
              <a:xfrm>
                <a:off x="201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AutoShape 323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324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325"/>
              <p:cNvSpPr>
                <a:spLocks noChangeArrowheads="1"/>
              </p:cNvSpPr>
              <p:nvPr/>
            </p:nvSpPr>
            <p:spPr bwMode="auto">
              <a:xfrm>
                <a:off x="2016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326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327"/>
              <p:cNvSpPr>
                <a:spLocks noChangeArrowheads="1"/>
              </p:cNvSpPr>
              <p:nvPr/>
            </p:nvSpPr>
            <p:spPr bwMode="auto">
              <a:xfrm>
                <a:off x="1968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328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329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33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331"/>
              <p:cNvSpPr>
                <a:spLocks noChangeArrowheads="1"/>
              </p:cNvSpPr>
              <p:nvPr/>
            </p:nvSpPr>
            <p:spPr bwMode="auto">
              <a:xfrm>
                <a:off x="192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332"/>
              <p:cNvSpPr>
                <a:spLocks noChangeArrowheads="1"/>
              </p:cNvSpPr>
              <p:nvPr/>
            </p:nvSpPr>
            <p:spPr bwMode="auto">
              <a:xfrm>
                <a:off x="192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333"/>
              <p:cNvSpPr>
                <a:spLocks noChangeArrowheads="1"/>
              </p:cNvSpPr>
              <p:nvPr/>
            </p:nvSpPr>
            <p:spPr bwMode="auto">
              <a:xfrm>
                <a:off x="192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334"/>
              <p:cNvSpPr>
                <a:spLocks noChangeArrowheads="1"/>
              </p:cNvSpPr>
              <p:nvPr/>
            </p:nvSpPr>
            <p:spPr bwMode="auto">
              <a:xfrm>
                <a:off x="192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335"/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336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337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338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339"/>
              <p:cNvSpPr>
                <a:spLocks noChangeArrowheads="1"/>
              </p:cNvSpPr>
              <p:nvPr/>
            </p:nvSpPr>
            <p:spPr bwMode="auto">
              <a:xfrm>
                <a:off x="1872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340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341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342"/>
              <p:cNvSpPr>
                <a:spLocks noChangeArrowheads="1"/>
              </p:cNvSpPr>
              <p:nvPr/>
            </p:nvSpPr>
            <p:spPr bwMode="auto">
              <a:xfrm>
                <a:off x="182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343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344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345"/>
              <p:cNvSpPr>
                <a:spLocks noChangeArrowheads="1"/>
              </p:cNvSpPr>
              <p:nvPr/>
            </p:nvSpPr>
            <p:spPr bwMode="auto">
              <a:xfrm>
                <a:off x="182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346"/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347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AutoShape 348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349"/>
              <p:cNvSpPr>
                <a:spLocks noChangeArrowheads="1"/>
              </p:cNvSpPr>
              <p:nvPr/>
            </p:nvSpPr>
            <p:spPr bwMode="auto">
              <a:xfrm>
                <a:off x="177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350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351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352"/>
              <p:cNvSpPr>
                <a:spLocks noChangeArrowheads="1"/>
              </p:cNvSpPr>
              <p:nvPr/>
            </p:nvSpPr>
            <p:spPr bwMode="auto">
              <a:xfrm>
                <a:off x="17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353"/>
              <p:cNvSpPr>
                <a:spLocks noChangeArrowheads="1"/>
              </p:cNvSpPr>
              <p:nvPr/>
            </p:nvSpPr>
            <p:spPr bwMode="auto">
              <a:xfrm>
                <a:off x="17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354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355"/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356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357"/>
              <p:cNvSpPr>
                <a:spLocks noChangeArrowheads="1"/>
              </p:cNvSpPr>
              <p:nvPr/>
            </p:nvSpPr>
            <p:spPr bwMode="auto">
              <a:xfrm>
                <a:off x="168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358"/>
              <p:cNvSpPr>
                <a:spLocks noChangeArrowheads="1"/>
              </p:cNvSpPr>
              <p:nvPr/>
            </p:nvSpPr>
            <p:spPr bwMode="auto">
              <a:xfrm>
                <a:off x="168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359"/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360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361"/>
              <p:cNvSpPr>
                <a:spLocks noChangeArrowheads="1"/>
              </p:cNvSpPr>
              <p:nvPr/>
            </p:nvSpPr>
            <p:spPr bwMode="auto">
              <a:xfrm>
                <a:off x="1776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362"/>
              <p:cNvSpPr>
                <a:spLocks noChangeArrowheads="1"/>
              </p:cNvSpPr>
              <p:nvPr/>
            </p:nvSpPr>
            <p:spPr bwMode="auto">
              <a:xfrm>
                <a:off x="1776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Oval 363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Oval 364"/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Oval 365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521"/>
              <p:cNvSpPr>
                <a:spLocks noChangeShapeType="1"/>
              </p:cNvSpPr>
              <p:nvPr/>
            </p:nvSpPr>
            <p:spPr bwMode="auto">
              <a:xfrm flipV="1">
                <a:off x="1824" y="2544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525"/>
              <p:cNvSpPr>
                <a:spLocks noChangeShapeType="1"/>
              </p:cNvSpPr>
              <p:nvPr/>
            </p:nvSpPr>
            <p:spPr bwMode="auto">
              <a:xfrm flipV="1">
                <a:off x="1824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526"/>
              <p:cNvSpPr>
                <a:spLocks noChangeShapeType="1"/>
              </p:cNvSpPr>
              <p:nvPr/>
            </p:nvSpPr>
            <p:spPr bwMode="auto">
              <a:xfrm flipV="1">
                <a:off x="1824" y="307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527"/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532"/>
            <p:cNvGrpSpPr>
              <a:grpSpLocks/>
            </p:cNvGrpSpPr>
            <p:nvPr/>
          </p:nvGrpSpPr>
          <p:grpSpPr bwMode="auto">
            <a:xfrm>
              <a:off x="2448" y="2352"/>
              <a:ext cx="576" cy="1344"/>
              <a:chOff x="2448" y="2352"/>
              <a:chExt cx="576" cy="1344"/>
            </a:xfrm>
          </p:grpSpPr>
          <p:sp>
            <p:nvSpPr>
              <p:cNvPr id="112" name="AutoShape 371"/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AutoShape 372"/>
              <p:cNvSpPr>
                <a:spLocks noChangeArrowheads="1"/>
              </p:cNvSpPr>
              <p:nvPr/>
            </p:nvSpPr>
            <p:spPr bwMode="auto">
              <a:xfrm>
                <a:off x="278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373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374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375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376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377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378"/>
              <p:cNvSpPr>
                <a:spLocks noChangeArrowheads="1"/>
              </p:cNvSpPr>
              <p:nvPr/>
            </p:nvSpPr>
            <p:spPr bwMode="auto">
              <a:xfrm>
                <a:off x="273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379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380"/>
              <p:cNvSpPr>
                <a:spLocks noChangeArrowheads="1"/>
              </p:cNvSpPr>
              <p:nvPr/>
            </p:nvSpPr>
            <p:spPr bwMode="auto">
              <a:xfrm>
                <a:off x="273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381"/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382"/>
              <p:cNvSpPr>
                <a:spLocks noChangeArrowheads="1"/>
              </p:cNvSpPr>
              <p:nvPr/>
            </p:nvSpPr>
            <p:spPr bwMode="auto">
              <a:xfrm>
                <a:off x="268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383"/>
              <p:cNvSpPr>
                <a:spLocks noChangeArrowheads="1"/>
              </p:cNvSpPr>
              <p:nvPr/>
            </p:nvSpPr>
            <p:spPr bwMode="auto">
              <a:xfrm>
                <a:off x="268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384"/>
              <p:cNvSpPr>
                <a:spLocks noChangeArrowheads="1"/>
              </p:cNvSpPr>
              <p:nvPr/>
            </p:nvSpPr>
            <p:spPr bwMode="auto">
              <a:xfrm>
                <a:off x="268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385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386"/>
              <p:cNvSpPr>
                <a:spLocks noChangeArrowheads="1"/>
              </p:cNvSpPr>
              <p:nvPr/>
            </p:nvSpPr>
            <p:spPr bwMode="auto">
              <a:xfrm>
                <a:off x="264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387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388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38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390"/>
              <p:cNvSpPr>
                <a:spLocks noChangeArrowheads="1"/>
              </p:cNvSpPr>
              <p:nvPr/>
            </p:nvSpPr>
            <p:spPr bwMode="auto">
              <a:xfrm>
                <a:off x="264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391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392"/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393"/>
              <p:cNvSpPr>
                <a:spLocks noChangeArrowheads="1"/>
              </p:cNvSpPr>
              <p:nvPr/>
            </p:nvSpPr>
            <p:spPr bwMode="auto">
              <a:xfrm>
                <a:off x="259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394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395"/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396"/>
              <p:cNvSpPr>
                <a:spLocks noChangeArrowheads="1"/>
              </p:cNvSpPr>
              <p:nvPr/>
            </p:nvSpPr>
            <p:spPr bwMode="auto">
              <a:xfrm>
                <a:off x="254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397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398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399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400"/>
              <p:cNvSpPr>
                <a:spLocks noChangeArrowheads="1"/>
              </p:cNvSpPr>
              <p:nvPr/>
            </p:nvSpPr>
            <p:spPr bwMode="auto">
              <a:xfrm>
                <a:off x="254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401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402"/>
              <p:cNvSpPr>
                <a:spLocks noChangeArrowheads="1"/>
              </p:cNvSpPr>
              <p:nvPr/>
            </p:nvSpPr>
            <p:spPr bwMode="auto">
              <a:xfrm>
                <a:off x="249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403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404"/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405"/>
              <p:cNvSpPr>
                <a:spLocks noChangeArrowheads="1"/>
              </p:cNvSpPr>
              <p:nvPr/>
            </p:nvSpPr>
            <p:spPr bwMode="auto">
              <a:xfrm>
                <a:off x="249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406"/>
              <p:cNvSpPr>
                <a:spLocks noChangeArrowheads="1"/>
              </p:cNvSpPr>
              <p:nvPr/>
            </p:nvSpPr>
            <p:spPr bwMode="auto">
              <a:xfrm>
                <a:off x="2448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407"/>
              <p:cNvSpPr>
                <a:spLocks noChangeArrowheads="1"/>
              </p:cNvSpPr>
              <p:nvPr/>
            </p:nvSpPr>
            <p:spPr bwMode="auto">
              <a:xfrm>
                <a:off x="244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408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409"/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410"/>
              <p:cNvSpPr>
                <a:spLocks noChangeArrowheads="1"/>
              </p:cNvSpPr>
              <p:nvPr/>
            </p:nvSpPr>
            <p:spPr bwMode="auto">
              <a:xfrm>
                <a:off x="244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411"/>
              <p:cNvSpPr>
                <a:spLocks noChangeArrowheads="1"/>
              </p:cNvSpPr>
              <p:nvPr/>
            </p:nvSpPr>
            <p:spPr bwMode="auto">
              <a:xfrm>
                <a:off x="2544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412"/>
              <p:cNvSpPr>
                <a:spLocks noChangeArrowheads="1"/>
              </p:cNvSpPr>
              <p:nvPr/>
            </p:nvSpPr>
            <p:spPr bwMode="auto">
              <a:xfrm>
                <a:off x="2544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Oval 413"/>
              <p:cNvSpPr>
                <a:spLocks noChangeArrowheads="1"/>
              </p:cNvSpPr>
              <p:nvPr/>
            </p:nvSpPr>
            <p:spPr bwMode="auto">
              <a:xfrm>
                <a:off x="2544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Oval 414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Oval 415"/>
              <p:cNvSpPr>
                <a:spLocks noChangeArrowheads="1"/>
              </p:cNvSpPr>
              <p:nvPr/>
            </p:nvSpPr>
            <p:spPr bwMode="auto">
              <a:xfrm>
                <a:off x="2544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416"/>
              <p:cNvSpPr>
                <a:spLocks noChangeShapeType="1"/>
              </p:cNvSpPr>
              <p:nvPr/>
            </p:nvSpPr>
            <p:spPr bwMode="auto">
              <a:xfrm flipV="1">
                <a:off x="2544" y="2688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417"/>
              <p:cNvSpPr>
                <a:spLocks noChangeShapeType="1"/>
              </p:cNvSpPr>
              <p:nvPr/>
            </p:nvSpPr>
            <p:spPr bwMode="auto">
              <a:xfrm flipV="1">
                <a:off x="2544" y="283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530"/>
              <p:cNvSpPr>
                <a:spLocks noChangeShapeType="1"/>
              </p:cNvSpPr>
              <p:nvPr/>
            </p:nvSpPr>
            <p:spPr bwMode="auto">
              <a:xfrm flipV="1">
                <a:off x="259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531"/>
              <p:cNvSpPr>
                <a:spLocks noChangeShapeType="1"/>
              </p:cNvSpPr>
              <p:nvPr/>
            </p:nvSpPr>
            <p:spPr bwMode="auto">
              <a:xfrm flipV="1">
                <a:off x="2592" y="336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37"/>
            <p:cNvGrpSpPr>
              <a:grpSpLocks/>
            </p:cNvGrpSpPr>
            <p:nvPr/>
          </p:nvGrpSpPr>
          <p:grpSpPr bwMode="auto">
            <a:xfrm>
              <a:off x="3216" y="2352"/>
              <a:ext cx="576" cy="1344"/>
              <a:chOff x="3216" y="2352"/>
              <a:chExt cx="576" cy="1344"/>
            </a:xfrm>
          </p:grpSpPr>
          <p:sp>
            <p:nvSpPr>
              <p:cNvPr id="62" name="AutoShape 4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422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423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42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425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426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427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428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429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430"/>
              <p:cNvSpPr>
                <a:spLocks noChangeArrowheads="1"/>
              </p:cNvSpPr>
              <p:nvPr/>
            </p:nvSpPr>
            <p:spPr bwMode="auto">
              <a:xfrm>
                <a:off x="350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431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432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433"/>
              <p:cNvSpPr>
                <a:spLocks noChangeArrowheads="1"/>
              </p:cNvSpPr>
              <p:nvPr/>
            </p:nvSpPr>
            <p:spPr bwMode="auto">
              <a:xfrm>
                <a:off x="345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434"/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435"/>
              <p:cNvSpPr>
                <a:spLocks noChangeArrowheads="1"/>
              </p:cNvSpPr>
              <p:nvPr/>
            </p:nvSpPr>
            <p:spPr bwMode="auto">
              <a:xfrm>
                <a:off x="3456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436"/>
              <p:cNvSpPr>
                <a:spLocks noChangeArrowheads="1"/>
              </p:cNvSpPr>
              <p:nvPr/>
            </p:nvSpPr>
            <p:spPr bwMode="auto">
              <a:xfrm>
                <a:off x="340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437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438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439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440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441"/>
              <p:cNvSpPr>
                <a:spLocks noChangeArrowheads="1"/>
              </p:cNvSpPr>
              <p:nvPr/>
            </p:nvSpPr>
            <p:spPr bwMode="auto">
              <a:xfrm>
                <a:off x="336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442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443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444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445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446"/>
              <p:cNvSpPr>
                <a:spLocks noChangeArrowheads="1"/>
              </p:cNvSpPr>
              <p:nvPr/>
            </p:nvSpPr>
            <p:spPr bwMode="auto">
              <a:xfrm>
                <a:off x="3312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447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448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449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450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451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452"/>
              <p:cNvSpPr>
                <a:spLocks noChangeArrowheads="1"/>
              </p:cNvSpPr>
              <p:nvPr/>
            </p:nvSpPr>
            <p:spPr bwMode="auto">
              <a:xfrm>
                <a:off x="326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453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454"/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455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456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457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458"/>
              <p:cNvSpPr>
                <a:spLocks noChangeArrowheads="1"/>
              </p:cNvSpPr>
              <p:nvPr/>
            </p:nvSpPr>
            <p:spPr bwMode="auto">
              <a:xfrm>
                <a:off x="32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459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460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Oval 461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Oval 462"/>
              <p:cNvSpPr>
                <a:spLocks noChangeArrowheads="1"/>
              </p:cNvSpPr>
              <p:nvPr/>
            </p:nvSpPr>
            <p:spPr bwMode="auto">
              <a:xfrm>
                <a:off x="3312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Oval 463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Oval 464"/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Oval 465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66"/>
              <p:cNvSpPr>
                <a:spLocks noChangeShapeType="1"/>
              </p:cNvSpPr>
              <p:nvPr/>
            </p:nvSpPr>
            <p:spPr bwMode="auto">
              <a:xfrm flipV="1">
                <a:off x="3312" y="273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533"/>
              <p:cNvSpPr>
                <a:spLocks noChangeShapeType="1"/>
              </p:cNvSpPr>
              <p:nvPr/>
            </p:nvSpPr>
            <p:spPr bwMode="auto">
              <a:xfrm flipV="1">
                <a:off x="3360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534"/>
              <p:cNvSpPr>
                <a:spLocks noChangeShapeType="1"/>
              </p:cNvSpPr>
              <p:nvPr/>
            </p:nvSpPr>
            <p:spPr bwMode="auto">
              <a:xfrm flipV="1">
                <a:off x="3360" y="316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535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536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40"/>
            <p:cNvGrpSpPr>
              <a:grpSpLocks/>
            </p:cNvGrpSpPr>
            <p:nvPr/>
          </p:nvGrpSpPr>
          <p:grpSpPr bwMode="auto">
            <a:xfrm>
              <a:off x="4032" y="2352"/>
              <a:ext cx="576" cy="1344"/>
              <a:chOff x="4032" y="2352"/>
              <a:chExt cx="576" cy="1344"/>
            </a:xfrm>
          </p:grpSpPr>
          <p:sp>
            <p:nvSpPr>
              <p:cNvPr id="12" name="AutoShape 471"/>
              <p:cNvSpPr>
                <a:spLocks noChangeArrowheads="1"/>
              </p:cNvSpPr>
              <p:nvPr/>
            </p:nvSpPr>
            <p:spPr bwMode="auto">
              <a:xfrm>
                <a:off x="4368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472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47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474"/>
              <p:cNvSpPr>
                <a:spLocks noChangeArrowheads="1"/>
              </p:cNvSpPr>
              <p:nvPr/>
            </p:nvSpPr>
            <p:spPr bwMode="auto">
              <a:xfrm>
                <a:off x="436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475"/>
              <p:cNvSpPr>
                <a:spLocks noChangeArrowheads="1"/>
              </p:cNvSpPr>
              <p:nvPr/>
            </p:nvSpPr>
            <p:spPr bwMode="auto">
              <a:xfrm>
                <a:off x="436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476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utoShape 477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utoShape 478"/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479"/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480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481"/>
              <p:cNvSpPr>
                <a:spLocks noChangeArrowheads="1"/>
              </p:cNvSpPr>
              <p:nvPr/>
            </p:nvSpPr>
            <p:spPr bwMode="auto">
              <a:xfrm>
                <a:off x="427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82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483"/>
              <p:cNvSpPr>
                <a:spLocks noChangeArrowheads="1"/>
              </p:cNvSpPr>
              <p:nvPr/>
            </p:nvSpPr>
            <p:spPr bwMode="auto">
              <a:xfrm>
                <a:off x="427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484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utoShape 485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486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487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488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489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490"/>
              <p:cNvSpPr>
                <a:spLocks noChangeArrowheads="1"/>
              </p:cNvSpPr>
              <p:nvPr/>
            </p:nvSpPr>
            <p:spPr bwMode="auto">
              <a:xfrm>
                <a:off x="422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491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utoShape 492"/>
              <p:cNvSpPr>
                <a:spLocks noChangeArrowheads="1"/>
              </p:cNvSpPr>
              <p:nvPr/>
            </p:nvSpPr>
            <p:spPr bwMode="auto">
              <a:xfrm>
                <a:off x="417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49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49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495"/>
              <p:cNvSpPr>
                <a:spLocks noChangeArrowheads="1"/>
              </p:cNvSpPr>
              <p:nvPr/>
            </p:nvSpPr>
            <p:spPr bwMode="auto">
              <a:xfrm>
                <a:off x="4176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496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utoShape 497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498"/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499"/>
              <p:cNvSpPr>
                <a:spLocks noChangeArrowheads="1"/>
              </p:cNvSpPr>
              <p:nvPr/>
            </p:nvSpPr>
            <p:spPr bwMode="auto">
              <a:xfrm>
                <a:off x="412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00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501"/>
              <p:cNvSpPr>
                <a:spLocks noChangeArrowheads="1"/>
              </p:cNvSpPr>
              <p:nvPr/>
            </p:nvSpPr>
            <p:spPr bwMode="auto">
              <a:xfrm>
                <a:off x="4080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502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AutoShape 503"/>
              <p:cNvSpPr>
                <a:spLocks noChangeArrowheads="1"/>
              </p:cNvSpPr>
              <p:nvPr/>
            </p:nvSpPr>
            <p:spPr bwMode="auto">
              <a:xfrm>
                <a:off x="408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504"/>
              <p:cNvSpPr>
                <a:spLocks noChangeArrowheads="1"/>
              </p:cNvSpPr>
              <p:nvPr/>
            </p:nvSpPr>
            <p:spPr bwMode="auto">
              <a:xfrm>
                <a:off x="408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505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AutoShape 506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07"/>
              <p:cNvSpPr>
                <a:spLocks noChangeArrowheads="1"/>
              </p:cNvSpPr>
              <p:nvPr/>
            </p:nvSpPr>
            <p:spPr bwMode="auto">
              <a:xfrm>
                <a:off x="403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508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509"/>
              <p:cNvSpPr>
                <a:spLocks noChangeArrowheads="1"/>
              </p:cNvSpPr>
              <p:nvPr/>
            </p:nvSpPr>
            <p:spPr bwMode="auto">
              <a:xfrm>
                <a:off x="403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AutoShape 510"/>
              <p:cNvSpPr>
                <a:spLocks noChangeArrowheads="1"/>
              </p:cNvSpPr>
              <p:nvPr/>
            </p:nvSpPr>
            <p:spPr bwMode="auto">
              <a:xfrm>
                <a:off x="403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511"/>
              <p:cNvSpPr>
                <a:spLocks noChangeArrowheads="1"/>
              </p:cNvSpPr>
              <p:nvPr/>
            </p:nvSpPr>
            <p:spPr bwMode="auto">
              <a:xfrm>
                <a:off x="4128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512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513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514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515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16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17"/>
              <p:cNvSpPr>
                <a:spLocks noChangeShapeType="1"/>
              </p:cNvSpPr>
              <p:nvPr/>
            </p:nvSpPr>
            <p:spPr bwMode="auto">
              <a:xfrm flipV="1">
                <a:off x="4128" y="2736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8"/>
              <p:cNvSpPr>
                <a:spLocks noChangeShapeType="1"/>
              </p:cNvSpPr>
              <p:nvPr/>
            </p:nvSpPr>
            <p:spPr bwMode="auto">
              <a:xfrm flipV="1">
                <a:off x="4128" y="2928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19"/>
              <p:cNvSpPr>
                <a:spLocks noChangeShapeType="1"/>
              </p:cNvSpPr>
              <p:nvPr/>
            </p:nvSpPr>
            <p:spPr bwMode="auto">
              <a:xfrm flipV="1">
                <a:off x="4176" y="3264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9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The</a:t>
            </a:r>
            <a:r>
              <a:rPr lang="en-US" sz="4000" dirty="0" smtClean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 smtClean="0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 smtClean="0">
                <a:solidFill>
                  <a:srgbClr val="0070C0"/>
                </a:solidFill>
                <a:sym typeface="Symbol" pitchFamily="18" charset="2"/>
              </a:rPr>
              <a:t> 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</a:t>
            </a:r>
            <a:r>
              <a:rPr lang="en-US" b="1" dirty="0" smtClean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(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=  1</a:t>
            </a:r>
            <a:r>
              <a:rPr lang="en-US" dirty="0" smtClean="0">
                <a:sym typeface="Symbol" pitchFamily="18" charset="2"/>
              </a:rPr>
              <a:t> of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dirty="0" err="1" smtClean="0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dirty="0" smtClean="0">
                <a:sym typeface="Symbol" pitchFamily="18" charset="2"/>
              </a:rPr>
              <a:t> rounds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ym typeface="Symbol" pitchFamily="18" charset="2"/>
              </a:rPr>
              <a:t> distributes horizontal/vertical alignment using a period 24 cycle about a fixed origin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ym typeface="Symbol" pitchFamily="18" charset="2"/>
              </a:rPr>
              <a:t>Implemented as a linear mapping of GF(5)  GF(5)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6" name="Group 223"/>
          <p:cNvGrpSpPr/>
          <p:nvPr/>
        </p:nvGrpSpPr>
        <p:grpSpPr>
          <a:xfrm>
            <a:off x="1752600" y="1371600"/>
            <a:ext cx="5638800" cy="2971800"/>
            <a:chOff x="1524000" y="3048000"/>
            <a:chExt cx="6172200" cy="3429000"/>
          </a:xfrm>
        </p:grpSpPr>
        <p:grpSp>
          <p:nvGrpSpPr>
            <p:cNvPr id="7" name="Group 221"/>
            <p:cNvGrpSpPr/>
            <p:nvPr/>
          </p:nvGrpSpPr>
          <p:grpSpPr>
            <a:xfrm>
              <a:off x="1524000" y="3048000"/>
              <a:ext cx="6172200" cy="1600200"/>
              <a:chOff x="1524000" y="3048000"/>
              <a:chExt cx="6172200" cy="1600200"/>
            </a:xfrm>
          </p:grpSpPr>
          <p:grpSp>
            <p:nvGrpSpPr>
              <p:cNvPr id="117" name="Group 290"/>
              <p:cNvGrpSpPr>
                <a:grpSpLocks/>
              </p:cNvGrpSpPr>
              <p:nvPr/>
            </p:nvGrpSpPr>
            <p:grpSpPr bwMode="auto">
              <a:xfrm>
                <a:off x="1524000" y="3048000"/>
                <a:ext cx="1600200" cy="1600200"/>
                <a:chOff x="960" y="1920"/>
                <a:chExt cx="1008" cy="1008"/>
              </a:xfrm>
            </p:grpSpPr>
            <p:grpSp>
              <p:nvGrpSpPr>
                <p:cNvPr id="190" name="Group 101"/>
                <p:cNvGrpSpPr>
                  <a:grpSpLocks/>
                </p:cNvGrpSpPr>
                <p:nvPr/>
              </p:nvGrpSpPr>
              <p:grpSpPr bwMode="auto">
                <a:xfrm>
                  <a:off x="960" y="1920"/>
                  <a:ext cx="1008" cy="1008"/>
                  <a:chOff x="1008" y="2736"/>
                  <a:chExt cx="1008" cy="1008"/>
                </a:xfrm>
              </p:grpSpPr>
              <p:sp>
                <p:nvSpPr>
                  <p:cNvPr id="200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1" name="AutoShape 76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" name="AutoShape 7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AutoShape 7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AutoShape 7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6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8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9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0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1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2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3" name="AutoShape 8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4" name="AutoShape 8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" name="AutoShape 9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7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8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9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0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1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" name="AutoShape 98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3" name="AutoShape 99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1" name="Oval 237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Oval 238"/>
                <p:cNvSpPr>
                  <a:spLocks noChangeArrowheads="1"/>
                </p:cNvSpPr>
                <p:nvPr/>
              </p:nvSpPr>
              <p:spPr bwMode="auto">
                <a:xfrm>
                  <a:off x="1200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Oval 239"/>
                <p:cNvSpPr>
                  <a:spLocks noChangeArrowheads="1"/>
                </p:cNvSpPr>
                <p:nvPr/>
              </p:nvSpPr>
              <p:spPr bwMode="auto">
                <a:xfrm>
                  <a:off x="139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" name="Oval 24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Oval 241"/>
                <p:cNvSpPr>
                  <a:spLocks noChangeArrowheads="1"/>
                </p:cNvSpPr>
                <p:nvPr/>
              </p:nvSpPr>
              <p:spPr bwMode="auto">
                <a:xfrm>
                  <a:off x="177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Line 269"/>
                <p:cNvSpPr>
                  <a:spLocks noChangeShapeType="1"/>
                </p:cNvSpPr>
                <p:nvPr/>
              </p:nvSpPr>
              <p:spPr bwMode="auto">
                <a:xfrm>
                  <a:off x="1056" y="206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270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72"/>
                <p:cNvSpPr>
                  <a:spLocks noChangeShapeType="1"/>
                </p:cNvSpPr>
                <p:nvPr/>
              </p:nvSpPr>
              <p:spPr bwMode="auto">
                <a:xfrm flipH="1">
                  <a:off x="1248" y="264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1056" y="283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8" name="Group 291"/>
              <p:cNvGrpSpPr>
                <a:grpSpLocks/>
              </p:cNvGrpSpPr>
              <p:nvPr/>
            </p:nvGrpSpPr>
            <p:grpSpPr bwMode="auto">
              <a:xfrm>
                <a:off x="3810000" y="3048000"/>
                <a:ext cx="1600200" cy="1600200"/>
                <a:chOff x="2448" y="1920"/>
                <a:chExt cx="1008" cy="1008"/>
              </a:xfrm>
            </p:grpSpPr>
            <p:grpSp>
              <p:nvGrpSpPr>
                <p:cNvPr id="155" name="Group 232"/>
                <p:cNvGrpSpPr>
                  <a:grpSpLocks/>
                </p:cNvGrpSpPr>
                <p:nvPr/>
              </p:nvGrpSpPr>
              <p:grpSpPr bwMode="auto">
                <a:xfrm>
                  <a:off x="2448" y="1920"/>
                  <a:ext cx="1008" cy="1008"/>
                  <a:chOff x="2448" y="1824"/>
                  <a:chExt cx="1008" cy="1008"/>
                </a:xfrm>
              </p:grpSpPr>
              <p:sp>
                <p:nvSpPr>
                  <p:cNvPr id="165" name="AutoShape 10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AutoShape 10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AutoShape 10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8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0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AutoShape 109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AutoShape 11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3" name="AutoShape 11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AutoShape 11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6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" name="AutoShape 11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8" name="AutoShape 11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9" name="AutoShape 117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0" name="AutoShape 11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1" name="AutoShape 119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AutoShape 12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3" name="AutoShape 12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AutoShape 122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" name="AutoShap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AutoShape 1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" name="AutoShape 12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8" name="AutoShap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9" name="AutoShape 127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6" name="Oval 242"/>
                <p:cNvSpPr>
                  <a:spLocks noChangeArrowheads="1"/>
                </p:cNvSpPr>
                <p:nvPr/>
              </p:nvSpPr>
              <p:spPr bwMode="auto">
                <a:xfrm>
                  <a:off x="249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243"/>
                <p:cNvSpPr>
                  <a:spLocks noChangeArrowheads="1"/>
                </p:cNvSpPr>
                <p:nvPr/>
              </p:nvSpPr>
              <p:spPr bwMode="auto">
                <a:xfrm>
                  <a:off x="268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Oval 244"/>
                <p:cNvSpPr>
                  <a:spLocks noChangeArrowheads="1"/>
                </p:cNvSpPr>
                <p:nvPr/>
              </p:nvSpPr>
              <p:spPr bwMode="auto">
                <a:xfrm>
                  <a:off x="28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Oval 245"/>
                <p:cNvSpPr>
                  <a:spLocks noChangeArrowheads="1"/>
                </p:cNvSpPr>
                <p:nvPr/>
              </p:nvSpPr>
              <p:spPr bwMode="auto">
                <a:xfrm>
                  <a:off x="3072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Oval 246"/>
                <p:cNvSpPr>
                  <a:spLocks noChangeArrowheads="1"/>
                </p:cNvSpPr>
                <p:nvPr/>
              </p:nvSpPr>
              <p:spPr bwMode="auto">
                <a:xfrm>
                  <a:off x="3264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2544" y="244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268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276"/>
                <p:cNvSpPr>
                  <a:spLocks noChangeShapeType="1"/>
                </p:cNvSpPr>
                <p:nvPr/>
              </p:nvSpPr>
              <p:spPr bwMode="auto">
                <a:xfrm>
                  <a:off x="3120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277"/>
                <p:cNvSpPr>
                  <a:spLocks noChangeShapeType="1"/>
                </p:cNvSpPr>
                <p:nvPr/>
              </p:nvSpPr>
              <p:spPr bwMode="auto">
                <a:xfrm>
                  <a:off x="3312" y="211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9" name="Group 292"/>
              <p:cNvGrpSpPr>
                <a:grpSpLocks/>
              </p:cNvGrpSpPr>
              <p:nvPr/>
            </p:nvGrpSpPr>
            <p:grpSpPr bwMode="auto">
              <a:xfrm>
                <a:off x="6096000" y="3048000"/>
                <a:ext cx="1600200" cy="1600200"/>
                <a:chOff x="3840" y="1920"/>
                <a:chExt cx="1008" cy="1008"/>
              </a:xfrm>
            </p:grpSpPr>
            <p:grpSp>
              <p:nvGrpSpPr>
                <p:cNvPr id="120" name="Group 234"/>
                <p:cNvGrpSpPr>
                  <a:grpSpLocks/>
                </p:cNvGrpSpPr>
                <p:nvPr/>
              </p:nvGrpSpPr>
              <p:grpSpPr bwMode="auto">
                <a:xfrm>
                  <a:off x="3840" y="1920"/>
                  <a:ext cx="1008" cy="1008"/>
                  <a:chOff x="3840" y="1824"/>
                  <a:chExt cx="1008" cy="1008"/>
                </a:xfrm>
              </p:grpSpPr>
              <p:sp>
                <p:nvSpPr>
                  <p:cNvPr id="130" name="AutoShape 12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AutoShape 13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AutoShape 131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AutoShape 132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AutoShap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AutoShape 13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AutoShape 135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AutoShape 13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AutoShape 13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AutoShape 13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AutoShape 13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AutoShape 14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AutoShape 14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AutoShap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AutoShape 144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AutoShape 145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AutoShape 14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AutoShape 14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AutoShape 148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AutoShape 14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AutoShape 15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15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AutoShape 152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AutoShap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1" name="Oval 247"/>
                <p:cNvSpPr>
                  <a:spLocks noChangeArrowheads="1"/>
                </p:cNvSpPr>
                <p:nvPr/>
              </p:nvSpPr>
              <p:spPr bwMode="auto">
                <a:xfrm>
                  <a:off x="3888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Oval 248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Oval 249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Oval 250"/>
                <p:cNvSpPr>
                  <a:spLocks noChangeArrowheads="1"/>
                </p:cNvSpPr>
                <p:nvPr/>
              </p:nvSpPr>
              <p:spPr bwMode="auto">
                <a:xfrm>
                  <a:off x="4464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Oval 251"/>
                <p:cNvSpPr>
                  <a:spLocks noChangeArrowheads="1"/>
                </p:cNvSpPr>
                <p:nvPr/>
              </p:nvSpPr>
              <p:spPr bwMode="auto">
                <a:xfrm>
                  <a:off x="4656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936" y="2256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279"/>
                <p:cNvSpPr>
                  <a:spLocks noChangeShapeType="1"/>
                </p:cNvSpPr>
                <p:nvPr/>
              </p:nvSpPr>
              <p:spPr bwMode="auto">
                <a:xfrm>
                  <a:off x="4080" y="2448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280"/>
                <p:cNvSpPr>
                  <a:spLocks noChangeShapeType="1"/>
                </p:cNvSpPr>
                <p:nvPr/>
              </p:nvSpPr>
              <p:spPr bwMode="auto">
                <a:xfrm flipH="1" flipV="1">
                  <a:off x="4272" y="2064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Line 281"/>
                <p:cNvSpPr>
                  <a:spLocks noChangeShapeType="1"/>
                </p:cNvSpPr>
                <p:nvPr/>
              </p:nvSpPr>
              <p:spPr bwMode="auto">
                <a:xfrm flipH="1">
                  <a:off x="4320" y="2496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222"/>
            <p:cNvGrpSpPr/>
            <p:nvPr/>
          </p:nvGrpSpPr>
          <p:grpSpPr>
            <a:xfrm>
              <a:off x="1524000" y="4876800"/>
              <a:ext cx="6172200" cy="1600200"/>
              <a:chOff x="1524000" y="4876800"/>
              <a:chExt cx="6172200" cy="1600200"/>
            </a:xfrm>
          </p:grpSpPr>
          <p:grpSp>
            <p:nvGrpSpPr>
              <p:cNvPr id="9" name="Group 293"/>
              <p:cNvGrpSpPr>
                <a:grpSpLocks/>
              </p:cNvGrpSpPr>
              <p:nvPr/>
            </p:nvGrpSpPr>
            <p:grpSpPr bwMode="auto">
              <a:xfrm>
                <a:off x="1524000" y="4876800"/>
                <a:ext cx="1600200" cy="1600200"/>
                <a:chOff x="960" y="3072"/>
                <a:chExt cx="1008" cy="1008"/>
              </a:xfrm>
            </p:grpSpPr>
            <p:grpSp>
              <p:nvGrpSpPr>
                <p:cNvPr id="82" name="Group 235"/>
                <p:cNvGrpSpPr>
                  <a:grpSpLocks/>
                </p:cNvGrpSpPr>
                <p:nvPr/>
              </p:nvGrpSpPr>
              <p:grpSpPr bwMode="auto">
                <a:xfrm>
                  <a:off x="960" y="3072"/>
                  <a:ext cx="1008" cy="1008"/>
                  <a:chOff x="960" y="3024"/>
                  <a:chExt cx="1008" cy="1008"/>
                </a:xfrm>
              </p:grpSpPr>
              <p:sp>
                <p:nvSpPr>
                  <p:cNvPr id="92" name="AutoShape 155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AutoShape 156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AutoShape 157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AutoShape 15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AutoShape 15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AutoShape 16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AutoShape 16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AutoShape 16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AutoShape 16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AutoShape 16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AutoShape 16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AutoShape 16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AutoShape 16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AutoShape 16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AutoShape 170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AutoShape 171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AutoShape 17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AutoShape 17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AutoShape 174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AutoShape 17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AutoShape 17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AutoShape 17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AutoShape 17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AutoShape 17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3" name="Oval 252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253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Oval 254"/>
                <p:cNvSpPr>
                  <a:spLocks noChangeArrowheads="1"/>
                </p:cNvSpPr>
                <p:nvPr/>
              </p:nvSpPr>
              <p:spPr bwMode="auto">
                <a:xfrm>
                  <a:off x="139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255"/>
                <p:cNvSpPr>
                  <a:spLocks noChangeArrowheads="1"/>
                </p:cNvSpPr>
                <p:nvPr/>
              </p:nvSpPr>
              <p:spPr bwMode="auto">
                <a:xfrm>
                  <a:off x="1392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Oval 256"/>
                <p:cNvSpPr>
                  <a:spLocks noChangeArrowheads="1"/>
                </p:cNvSpPr>
                <p:nvPr/>
              </p:nvSpPr>
              <p:spPr bwMode="auto">
                <a:xfrm>
                  <a:off x="139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82"/>
                <p:cNvSpPr>
                  <a:spLocks noChangeShapeType="1"/>
                </p:cNvSpPr>
                <p:nvPr/>
              </p:nvSpPr>
              <p:spPr bwMode="auto">
                <a:xfrm flipH="1" flipV="1">
                  <a:off x="1056" y="3840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283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216"/>
                  <a:ext cx="24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284"/>
                <p:cNvSpPr>
                  <a:spLocks noChangeShapeType="1"/>
                </p:cNvSpPr>
                <p:nvPr/>
              </p:nvSpPr>
              <p:spPr bwMode="auto">
                <a:xfrm>
                  <a:off x="1440" y="3264"/>
                  <a:ext cx="3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285"/>
                <p:cNvSpPr>
                  <a:spLocks noChangeShapeType="1"/>
                </p:cNvSpPr>
                <p:nvPr/>
              </p:nvSpPr>
              <p:spPr bwMode="auto">
                <a:xfrm>
                  <a:off x="1392" y="3408"/>
                  <a:ext cx="24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94"/>
              <p:cNvGrpSpPr>
                <a:grpSpLocks/>
              </p:cNvGrpSpPr>
              <p:nvPr/>
            </p:nvGrpSpPr>
            <p:grpSpPr bwMode="auto">
              <a:xfrm>
                <a:off x="3810000" y="4876800"/>
                <a:ext cx="1600200" cy="1600200"/>
                <a:chOff x="2448" y="3072"/>
                <a:chExt cx="1008" cy="1008"/>
              </a:xfrm>
            </p:grpSpPr>
            <p:grpSp>
              <p:nvGrpSpPr>
                <p:cNvPr id="47" name="Group 236"/>
                <p:cNvGrpSpPr>
                  <a:grpSpLocks/>
                </p:cNvGrpSpPr>
                <p:nvPr/>
              </p:nvGrpSpPr>
              <p:grpSpPr bwMode="auto">
                <a:xfrm>
                  <a:off x="2448" y="3072"/>
                  <a:ext cx="1008" cy="1008"/>
                  <a:chOff x="2448" y="3024"/>
                  <a:chExt cx="1008" cy="1008"/>
                </a:xfrm>
              </p:grpSpPr>
              <p:sp>
                <p:nvSpPr>
                  <p:cNvPr id="57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AutoShape 182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AutoShape 18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AutoShape 18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AutoShape 18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AutoShape 186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AutoShape 18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AutoShape 18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AutoShape 18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AutoShape 190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AutoShape 19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AutoShape 1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AutoShape 19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AutoShape 19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AutoShape 19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AutoShape 19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AutoShape 197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AutoShape 19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AutoShape 19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AutoShape 2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20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2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AutoShape 20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AutoShape 2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" name="Oval 257"/>
                <p:cNvSpPr>
                  <a:spLocks noChangeArrowheads="1"/>
                </p:cNvSpPr>
                <p:nvPr/>
              </p:nvSpPr>
              <p:spPr bwMode="auto">
                <a:xfrm>
                  <a:off x="2880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Oval 258"/>
                <p:cNvSpPr>
                  <a:spLocks noChangeArrowheads="1"/>
                </p:cNvSpPr>
                <p:nvPr/>
              </p:nvSpPr>
              <p:spPr bwMode="auto">
                <a:xfrm>
                  <a:off x="2688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Oval 259"/>
                <p:cNvSpPr>
                  <a:spLocks noChangeArrowheads="1"/>
                </p:cNvSpPr>
                <p:nvPr/>
              </p:nvSpPr>
              <p:spPr bwMode="auto">
                <a:xfrm>
                  <a:off x="3264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Oval 260"/>
                <p:cNvSpPr>
                  <a:spLocks noChangeArrowheads="1"/>
                </p:cNvSpPr>
                <p:nvPr/>
              </p:nvSpPr>
              <p:spPr bwMode="auto">
                <a:xfrm>
                  <a:off x="249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Oval 261"/>
                <p:cNvSpPr>
                  <a:spLocks noChangeArrowheads="1"/>
                </p:cNvSpPr>
                <p:nvPr/>
              </p:nvSpPr>
              <p:spPr bwMode="auto">
                <a:xfrm>
                  <a:off x="307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286"/>
                <p:cNvSpPr>
                  <a:spLocks noChangeShapeType="1"/>
                </p:cNvSpPr>
                <p:nvPr/>
              </p:nvSpPr>
              <p:spPr bwMode="auto">
                <a:xfrm flipH="1" flipV="1">
                  <a:off x="3072" y="3216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287"/>
                <p:cNvSpPr>
                  <a:spLocks noChangeShapeType="1"/>
                </p:cNvSpPr>
                <p:nvPr/>
              </p:nvSpPr>
              <p:spPr bwMode="auto">
                <a:xfrm>
                  <a:off x="2736" y="3216"/>
                  <a:ext cx="576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288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3408"/>
                  <a:ext cx="528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289"/>
                <p:cNvSpPr>
                  <a:spLocks noChangeShapeType="1"/>
                </p:cNvSpPr>
                <p:nvPr/>
              </p:nvSpPr>
              <p:spPr bwMode="auto">
                <a:xfrm>
                  <a:off x="2544" y="379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99"/>
              <p:cNvGrpSpPr>
                <a:grpSpLocks/>
              </p:cNvGrpSpPr>
              <p:nvPr/>
            </p:nvGrpSpPr>
            <p:grpSpPr bwMode="auto">
              <a:xfrm>
                <a:off x="6096000" y="4876800"/>
                <a:ext cx="1600200" cy="1600200"/>
                <a:chOff x="3840" y="3072"/>
                <a:chExt cx="1008" cy="1008"/>
              </a:xfrm>
            </p:grpSpPr>
            <p:grpSp>
              <p:nvGrpSpPr>
                <p:cNvPr id="12" name="Group 233"/>
                <p:cNvGrpSpPr>
                  <a:grpSpLocks/>
                </p:cNvGrpSpPr>
                <p:nvPr/>
              </p:nvGrpSpPr>
              <p:grpSpPr bwMode="auto">
                <a:xfrm>
                  <a:off x="3840" y="3072"/>
                  <a:ext cx="1008" cy="1008"/>
                  <a:chOff x="3840" y="3024"/>
                  <a:chExt cx="1008" cy="1008"/>
                </a:xfrm>
              </p:grpSpPr>
              <p:sp>
                <p:nvSpPr>
                  <p:cNvPr id="22" name="AutoShape 207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AutoShape 208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AutoShape 20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AutoShape 21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AutoShape 21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AutoShape 212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AutoShape 21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AutoShape 21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AutoShape 2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AutoShape 21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AutoShape 21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AutoShape 21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AutoShape 219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AutoShape 22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AutoShape 22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AutoShape 22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AutoShape 223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AutoShape 22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AutoShape 2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AutoShape 226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AutoShape 227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AutoShape 228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AutoShape 22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AutoShape 23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AutoShape 23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" name="Oval 262"/>
                <p:cNvSpPr>
                  <a:spLocks noChangeArrowheads="1"/>
                </p:cNvSpPr>
                <p:nvPr/>
              </p:nvSpPr>
              <p:spPr bwMode="auto">
                <a:xfrm>
                  <a:off x="427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Oval 263"/>
                <p:cNvSpPr>
                  <a:spLocks noChangeArrowheads="1"/>
                </p:cNvSpPr>
                <p:nvPr/>
              </p:nvSpPr>
              <p:spPr bwMode="auto">
                <a:xfrm>
                  <a:off x="4464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Oval 264"/>
                <p:cNvSpPr>
                  <a:spLocks noChangeArrowheads="1"/>
                </p:cNvSpPr>
                <p:nvPr/>
              </p:nvSpPr>
              <p:spPr bwMode="auto">
                <a:xfrm>
                  <a:off x="465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265"/>
                <p:cNvSpPr>
                  <a:spLocks noChangeArrowheads="1"/>
                </p:cNvSpPr>
                <p:nvPr/>
              </p:nvSpPr>
              <p:spPr bwMode="auto">
                <a:xfrm>
                  <a:off x="4128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Oval 266"/>
                <p:cNvSpPr>
                  <a:spLocks noChangeArrowheads="1"/>
                </p:cNvSpPr>
                <p:nvPr/>
              </p:nvSpPr>
              <p:spPr bwMode="auto">
                <a:xfrm>
                  <a:off x="3888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295"/>
                <p:cNvSpPr>
                  <a:spLocks noChangeShapeType="1"/>
                </p:cNvSpPr>
                <p:nvPr/>
              </p:nvSpPr>
              <p:spPr bwMode="auto">
                <a:xfrm flipH="1" flipV="1">
                  <a:off x="3936" y="3216"/>
                  <a:ext cx="192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296"/>
                <p:cNvSpPr>
                  <a:spLocks noChangeShapeType="1"/>
                </p:cNvSpPr>
                <p:nvPr/>
              </p:nvSpPr>
              <p:spPr bwMode="auto">
                <a:xfrm>
                  <a:off x="3936" y="3456"/>
                  <a:ext cx="57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297"/>
                <p:cNvSpPr>
                  <a:spLocks noChangeShapeType="1"/>
                </p:cNvSpPr>
                <p:nvPr/>
              </p:nvSpPr>
              <p:spPr bwMode="auto">
                <a:xfrm>
                  <a:off x="4464" y="3264"/>
                  <a:ext cx="24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298"/>
                <p:cNvSpPr>
                  <a:spLocks noChangeShapeType="1"/>
                </p:cNvSpPr>
                <p:nvPr/>
              </p:nvSpPr>
              <p:spPr bwMode="auto">
                <a:xfrm flipH="1" flipV="1">
                  <a:off x="4128" y="3408"/>
                  <a:ext cx="576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The</a:t>
            </a:r>
            <a:r>
              <a:rPr lang="en-US" sz="4000" dirty="0" smtClean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 smtClean="0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 smtClean="0">
                <a:solidFill>
                  <a:srgbClr val="0070C0"/>
                </a:solidFill>
                <a:sym typeface="Symbol" pitchFamily="18" charset="2"/>
              </a:rPr>
              <a:t> 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</a:t>
            </a:r>
            <a:r>
              <a:rPr lang="en-US" b="1" dirty="0" smtClean="0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(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=  1</a:t>
            </a:r>
            <a:r>
              <a:rPr lang="en-US" dirty="0" smtClean="0">
                <a:sym typeface="Symbol" pitchFamily="18" charset="2"/>
              </a:rPr>
              <a:t> of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dirty="0" err="1" smtClean="0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dirty="0" smtClean="0">
                <a:sym typeface="Symbol" pitchFamily="18" charset="2"/>
              </a:rPr>
              <a:t> rounds</a:t>
            </a:r>
          </a:p>
          <a:p>
            <a:r>
              <a:rPr lang="en-US" dirty="0" smtClean="0">
                <a:sym typeface="Symbol" pitchFamily="18" charset="2"/>
              </a:rPr>
              <a:t> provides non-linearity</a:t>
            </a:r>
          </a:p>
          <a:p>
            <a:r>
              <a:rPr lang="en-US" dirty="0" smtClean="0">
                <a:sym typeface="Symbol" pitchFamily="18" charset="2"/>
              </a:rPr>
              <a:t>Note it is a </a:t>
            </a:r>
            <a:r>
              <a:rPr lang="en-US" dirty="0" err="1" smtClean="0">
                <a:sym typeface="Symbol" pitchFamily="18" charset="2"/>
              </a:rPr>
              <a:t>Feistel</a:t>
            </a:r>
            <a:r>
              <a:rPr lang="en-US" dirty="0" smtClean="0">
                <a:sym typeface="Symbol" pitchFamily="18" charset="2"/>
              </a:rPr>
              <a:t> construction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6" name="Group 177"/>
          <p:cNvGrpSpPr>
            <a:grpSpLocks/>
          </p:cNvGrpSpPr>
          <p:nvPr/>
        </p:nvGrpSpPr>
        <p:grpSpPr bwMode="auto">
          <a:xfrm>
            <a:off x="3695700" y="1524000"/>
            <a:ext cx="1752600" cy="2590800"/>
            <a:chOff x="1872" y="1968"/>
            <a:chExt cx="1104" cy="1632"/>
          </a:xfrm>
        </p:grpSpPr>
        <p:grpSp>
          <p:nvGrpSpPr>
            <p:cNvPr id="7" name="Group 102"/>
            <p:cNvGrpSpPr>
              <a:grpSpLocks/>
            </p:cNvGrpSpPr>
            <p:nvPr/>
          </p:nvGrpSpPr>
          <p:grpSpPr bwMode="auto">
            <a:xfrm>
              <a:off x="1872" y="3360"/>
              <a:ext cx="1008" cy="240"/>
              <a:chOff x="1872" y="3360"/>
              <a:chExt cx="1008" cy="240"/>
            </a:xfrm>
          </p:grpSpPr>
          <p:sp>
            <p:nvSpPr>
              <p:cNvPr id="84" name="AutoShape 75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79"/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83"/>
              <p:cNvSpPr>
                <a:spLocks noChangeArrowheads="1"/>
              </p:cNvSpPr>
              <p:nvPr/>
            </p:nvSpPr>
            <p:spPr bwMode="auto">
              <a:xfrm>
                <a:off x="2256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87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96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01"/>
            <p:cNvGrpSpPr>
              <a:grpSpLocks/>
            </p:cNvGrpSpPr>
            <p:nvPr/>
          </p:nvGrpSpPr>
          <p:grpSpPr bwMode="auto">
            <a:xfrm>
              <a:off x="1872" y="1968"/>
              <a:ext cx="1008" cy="240"/>
              <a:chOff x="1872" y="2592"/>
              <a:chExt cx="1008" cy="240"/>
            </a:xfrm>
          </p:grpSpPr>
          <p:sp>
            <p:nvSpPr>
              <p:cNvPr id="79" name="AutoShape 92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93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94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95"/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00"/>
              <p:cNvSpPr>
                <a:spLocks noChangeArrowheads="1"/>
              </p:cNvSpPr>
              <p:nvPr/>
            </p:nvSpPr>
            <p:spPr bwMode="auto">
              <a:xfrm>
                <a:off x="264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06"/>
            <p:cNvGrpSpPr>
              <a:grpSpLocks/>
            </p:cNvGrpSpPr>
            <p:nvPr/>
          </p:nvGrpSpPr>
          <p:grpSpPr bwMode="auto">
            <a:xfrm>
              <a:off x="1968" y="2688"/>
              <a:ext cx="240" cy="240"/>
              <a:chOff x="624" y="2688"/>
              <a:chExt cx="240" cy="240"/>
            </a:xfrm>
          </p:grpSpPr>
          <p:sp>
            <p:nvSpPr>
              <p:cNvPr id="76" name="AutoShape 103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04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05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07"/>
            <p:cNvGrpSpPr>
              <a:grpSpLocks/>
            </p:cNvGrpSpPr>
            <p:nvPr/>
          </p:nvGrpSpPr>
          <p:grpSpPr bwMode="auto">
            <a:xfrm>
              <a:off x="2160" y="2688"/>
              <a:ext cx="240" cy="240"/>
              <a:chOff x="624" y="2688"/>
              <a:chExt cx="240" cy="240"/>
            </a:xfrm>
          </p:grpSpPr>
          <p:sp>
            <p:nvSpPr>
              <p:cNvPr id="73" name="AutoShape 108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109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0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11"/>
            <p:cNvGrpSpPr>
              <a:grpSpLocks/>
            </p:cNvGrpSpPr>
            <p:nvPr/>
          </p:nvGrpSpPr>
          <p:grpSpPr bwMode="auto">
            <a:xfrm>
              <a:off x="2352" y="2688"/>
              <a:ext cx="240" cy="240"/>
              <a:chOff x="624" y="2688"/>
              <a:chExt cx="240" cy="240"/>
            </a:xfrm>
          </p:grpSpPr>
          <p:sp>
            <p:nvSpPr>
              <p:cNvPr id="70" name="AutoShape 112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14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5"/>
            <p:cNvGrpSpPr>
              <a:grpSpLocks/>
            </p:cNvGrpSpPr>
            <p:nvPr/>
          </p:nvGrpSpPr>
          <p:grpSpPr bwMode="auto">
            <a:xfrm>
              <a:off x="2544" y="2688"/>
              <a:ext cx="240" cy="240"/>
              <a:chOff x="624" y="2688"/>
              <a:chExt cx="240" cy="240"/>
            </a:xfrm>
          </p:grpSpPr>
          <p:sp>
            <p:nvSpPr>
              <p:cNvPr id="67" name="AutoShape 116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17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18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19"/>
            <p:cNvGrpSpPr>
              <a:grpSpLocks/>
            </p:cNvGrpSpPr>
            <p:nvPr/>
          </p:nvGrpSpPr>
          <p:grpSpPr bwMode="auto">
            <a:xfrm>
              <a:off x="2736" y="2688"/>
              <a:ext cx="240" cy="240"/>
              <a:chOff x="624" y="2688"/>
              <a:chExt cx="240" cy="240"/>
            </a:xfrm>
          </p:grpSpPr>
          <p:sp>
            <p:nvSpPr>
              <p:cNvPr id="64" name="AutoShape 12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121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22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 Box 123"/>
            <p:cNvSpPr txBox="1">
              <a:spLocks noChangeArrowheads="1"/>
            </p:cNvSpPr>
            <p:nvPr/>
          </p:nvSpPr>
          <p:spPr bwMode="auto">
            <a:xfrm>
              <a:off x="1872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ym typeface="Symbol" pitchFamily="18" charset="2"/>
                </a:rPr>
                <a:t></a:t>
              </a:r>
            </a:p>
          </p:txBody>
        </p:sp>
        <p:sp>
          <p:nvSpPr>
            <p:cNvPr id="15" name="Text Box 124"/>
            <p:cNvSpPr txBox="1">
              <a:spLocks noChangeArrowheads="1"/>
            </p:cNvSpPr>
            <p:nvPr/>
          </p:nvSpPr>
          <p:spPr bwMode="auto">
            <a:xfrm>
              <a:off x="2064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ym typeface="Symbol" pitchFamily="18" charset="2"/>
                </a:rPr>
                <a:t></a:t>
              </a:r>
            </a:p>
          </p:txBody>
        </p:sp>
        <p:sp>
          <p:nvSpPr>
            <p:cNvPr id="16" name="Text Box 125"/>
            <p:cNvSpPr txBox="1">
              <a:spLocks noChangeArrowheads="1"/>
            </p:cNvSpPr>
            <p:nvPr/>
          </p:nvSpPr>
          <p:spPr bwMode="auto">
            <a:xfrm>
              <a:off x="2256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ym typeface="Symbol" pitchFamily="18" charset="2"/>
                </a:rPr>
                <a:t></a:t>
              </a:r>
            </a:p>
          </p:txBody>
        </p:sp>
        <p:sp>
          <p:nvSpPr>
            <p:cNvPr id="17" name="Text Box 126"/>
            <p:cNvSpPr txBox="1">
              <a:spLocks noChangeArrowheads="1"/>
            </p:cNvSpPr>
            <p:nvPr/>
          </p:nvSpPr>
          <p:spPr bwMode="auto">
            <a:xfrm>
              <a:off x="2448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ym typeface="Symbol" pitchFamily="18" charset="2"/>
                </a:rPr>
                <a:t></a:t>
              </a:r>
            </a:p>
          </p:txBody>
        </p:sp>
        <p:sp>
          <p:nvSpPr>
            <p:cNvPr id="18" name="Text Box 127"/>
            <p:cNvSpPr txBox="1">
              <a:spLocks noChangeArrowheads="1"/>
            </p:cNvSpPr>
            <p:nvPr/>
          </p:nvSpPr>
          <p:spPr bwMode="auto">
            <a:xfrm>
              <a:off x="2688" y="3072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ym typeface="Symbol" pitchFamily="18" charset="2"/>
                </a:rPr>
                <a:t></a:t>
              </a:r>
            </a:p>
          </p:txBody>
        </p:sp>
        <p:sp>
          <p:nvSpPr>
            <p:cNvPr id="19" name="Line 128"/>
            <p:cNvSpPr>
              <a:spLocks noChangeShapeType="1"/>
            </p:cNvSpPr>
            <p:nvPr/>
          </p:nvSpPr>
          <p:spPr bwMode="auto">
            <a:xfrm>
              <a:off x="1968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9"/>
            <p:cNvSpPr>
              <a:spLocks noChangeShapeType="1"/>
            </p:cNvSpPr>
            <p:nvPr/>
          </p:nvSpPr>
          <p:spPr bwMode="auto">
            <a:xfrm>
              <a:off x="216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0"/>
            <p:cNvSpPr>
              <a:spLocks noChangeShapeType="1"/>
            </p:cNvSpPr>
            <p:nvPr/>
          </p:nvSpPr>
          <p:spPr bwMode="auto">
            <a:xfrm>
              <a:off x="2352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1"/>
            <p:cNvSpPr>
              <a:spLocks noChangeShapeType="1"/>
            </p:cNvSpPr>
            <p:nvPr/>
          </p:nvSpPr>
          <p:spPr bwMode="auto">
            <a:xfrm>
              <a:off x="254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32"/>
            <p:cNvSpPr>
              <a:spLocks noChangeShapeType="1"/>
            </p:cNvSpPr>
            <p:nvPr/>
          </p:nvSpPr>
          <p:spPr bwMode="auto">
            <a:xfrm>
              <a:off x="278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33"/>
            <p:cNvSpPr>
              <a:spLocks noChangeShapeType="1"/>
            </p:cNvSpPr>
            <p:nvPr/>
          </p:nvSpPr>
          <p:spPr bwMode="auto">
            <a:xfrm>
              <a:off x="1968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34"/>
            <p:cNvSpPr>
              <a:spLocks noChangeShapeType="1"/>
            </p:cNvSpPr>
            <p:nvPr/>
          </p:nvSpPr>
          <p:spPr bwMode="auto">
            <a:xfrm>
              <a:off x="2208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35"/>
            <p:cNvSpPr>
              <a:spLocks noChangeShapeType="1"/>
            </p:cNvSpPr>
            <p:nvPr/>
          </p:nvSpPr>
          <p:spPr bwMode="auto">
            <a:xfrm>
              <a:off x="2352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6"/>
            <p:cNvSpPr>
              <a:spLocks noChangeShapeType="1"/>
            </p:cNvSpPr>
            <p:nvPr/>
          </p:nvSpPr>
          <p:spPr bwMode="auto">
            <a:xfrm>
              <a:off x="254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38"/>
            <p:cNvSpPr>
              <a:spLocks noChangeShapeType="1"/>
            </p:cNvSpPr>
            <p:nvPr/>
          </p:nvSpPr>
          <p:spPr bwMode="auto">
            <a:xfrm>
              <a:off x="278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139"/>
            <p:cNvSpPr>
              <a:spLocks noChangeArrowheads="1"/>
            </p:cNvSpPr>
            <p:nvPr/>
          </p:nvSpPr>
          <p:spPr bwMode="auto">
            <a:xfrm rot="10800000">
              <a:off x="2016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140"/>
            <p:cNvSpPr>
              <a:spLocks noChangeArrowheads="1"/>
            </p:cNvSpPr>
            <p:nvPr/>
          </p:nvSpPr>
          <p:spPr bwMode="auto">
            <a:xfrm rot="10800000">
              <a:off x="2208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41"/>
            <p:cNvSpPr>
              <a:spLocks noChangeArrowheads="1"/>
            </p:cNvSpPr>
            <p:nvPr/>
          </p:nvSpPr>
          <p:spPr bwMode="auto">
            <a:xfrm rot="10800000">
              <a:off x="2400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42"/>
            <p:cNvSpPr>
              <a:spLocks noChangeArrowheads="1"/>
            </p:cNvSpPr>
            <p:nvPr/>
          </p:nvSpPr>
          <p:spPr bwMode="auto">
            <a:xfrm rot="10800000">
              <a:off x="2592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43"/>
            <p:cNvSpPr>
              <a:spLocks noChangeArrowheads="1"/>
            </p:cNvSpPr>
            <p:nvPr/>
          </p:nvSpPr>
          <p:spPr bwMode="auto">
            <a:xfrm rot="10800000">
              <a:off x="2784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44"/>
            <p:cNvSpPr>
              <a:spLocks noChangeShapeType="1"/>
            </p:cNvSpPr>
            <p:nvPr/>
          </p:nvSpPr>
          <p:spPr bwMode="auto">
            <a:xfrm>
              <a:off x="1968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45"/>
            <p:cNvSpPr>
              <a:spLocks noChangeShapeType="1"/>
            </p:cNvSpPr>
            <p:nvPr/>
          </p:nvSpPr>
          <p:spPr bwMode="auto">
            <a:xfrm>
              <a:off x="2064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46"/>
            <p:cNvSpPr>
              <a:spLocks noChangeShapeType="1"/>
            </p:cNvSpPr>
            <p:nvPr/>
          </p:nvSpPr>
          <p:spPr bwMode="auto">
            <a:xfrm>
              <a:off x="2064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47"/>
            <p:cNvSpPr>
              <a:spLocks noChangeShapeType="1"/>
            </p:cNvSpPr>
            <p:nvPr/>
          </p:nvSpPr>
          <p:spPr bwMode="auto">
            <a:xfrm flipH="1" flipV="1">
              <a:off x="2112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48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49"/>
            <p:cNvSpPr>
              <a:spLocks noChangeShapeType="1"/>
            </p:cNvSpPr>
            <p:nvPr/>
          </p:nvSpPr>
          <p:spPr bwMode="auto">
            <a:xfrm>
              <a:off x="2064" y="2928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50"/>
            <p:cNvSpPr>
              <a:spLocks noChangeShapeType="1"/>
            </p:cNvSpPr>
            <p:nvPr/>
          </p:nvSpPr>
          <p:spPr bwMode="auto">
            <a:xfrm>
              <a:off x="2208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225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2256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 flipH="1">
              <a:off x="2304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4"/>
            <p:cNvSpPr>
              <a:spLocks noChangeShapeType="1"/>
            </p:cNvSpPr>
            <p:nvPr/>
          </p:nvSpPr>
          <p:spPr bwMode="auto">
            <a:xfrm>
              <a:off x="2304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55"/>
            <p:cNvSpPr>
              <a:spLocks noChangeShapeType="1"/>
            </p:cNvSpPr>
            <p:nvPr/>
          </p:nvSpPr>
          <p:spPr bwMode="auto">
            <a:xfrm flipH="1">
              <a:off x="2016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6"/>
            <p:cNvSpPr>
              <a:spLocks noChangeShapeType="1"/>
            </p:cNvSpPr>
            <p:nvPr/>
          </p:nvSpPr>
          <p:spPr bwMode="auto">
            <a:xfrm>
              <a:off x="2352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57"/>
            <p:cNvSpPr>
              <a:spLocks noChangeShapeType="1"/>
            </p:cNvSpPr>
            <p:nvPr/>
          </p:nvSpPr>
          <p:spPr bwMode="auto">
            <a:xfrm>
              <a:off x="244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59"/>
            <p:cNvSpPr>
              <a:spLocks noChangeShapeType="1"/>
            </p:cNvSpPr>
            <p:nvPr/>
          </p:nvSpPr>
          <p:spPr bwMode="auto">
            <a:xfrm>
              <a:off x="2448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60"/>
            <p:cNvSpPr>
              <a:spLocks noChangeShapeType="1"/>
            </p:cNvSpPr>
            <p:nvPr/>
          </p:nvSpPr>
          <p:spPr bwMode="auto">
            <a:xfrm flipH="1">
              <a:off x="2496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61"/>
            <p:cNvSpPr>
              <a:spLocks noChangeShapeType="1"/>
            </p:cNvSpPr>
            <p:nvPr/>
          </p:nvSpPr>
          <p:spPr bwMode="auto">
            <a:xfrm>
              <a:off x="249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62"/>
            <p:cNvSpPr>
              <a:spLocks noChangeShapeType="1"/>
            </p:cNvSpPr>
            <p:nvPr/>
          </p:nvSpPr>
          <p:spPr bwMode="auto">
            <a:xfrm flipH="1">
              <a:off x="2208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63"/>
            <p:cNvSpPr>
              <a:spLocks noChangeShapeType="1"/>
            </p:cNvSpPr>
            <p:nvPr/>
          </p:nvSpPr>
          <p:spPr bwMode="auto">
            <a:xfrm>
              <a:off x="2544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64"/>
            <p:cNvSpPr>
              <a:spLocks noChangeShapeType="1"/>
            </p:cNvSpPr>
            <p:nvPr/>
          </p:nvSpPr>
          <p:spPr bwMode="auto">
            <a:xfrm>
              <a:off x="2640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66"/>
            <p:cNvSpPr>
              <a:spLocks noChangeShapeType="1"/>
            </p:cNvSpPr>
            <p:nvPr/>
          </p:nvSpPr>
          <p:spPr bwMode="auto">
            <a:xfrm>
              <a:off x="268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67"/>
            <p:cNvSpPr>
              <a:spLocks noChangeShapeType="1"/>
            </p:cNvSpPr>
            <p:nvPr/>
          </p:nvSpPr>
          <p:spPr bwMode="auto">
            <a:xfrm>
              <a:off x="26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9"/>
            <p:cNvSpPr>
              <a:spLocks noChangeShapeType="1"/>
            </p:cNvSpPr>
            <p:nvPr/>
          </p:nvSpPr>
          <p:spPr bwMode="auto">
            <a:xfrm>
              <a:off x="2688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70"/>
            <p:cNvSpPr>
              <a:spLocks noChangeShapeType="1"/>
            </p:cNvSpPr>
            <p:nvPr/>
          </p:nvSpPr>
          <p:spPr bwMode="auto">
            <a:xfrm>
              <a:off x="2784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71"/>
            <p:cNvSpPr>
              <a:spLocks noChangeShapeType="1"/>
            </p:cNvSpPr>
            <p:nvPr/>
          </p:nvSpPr>
          <p:spPr bwMode="auto">
            <a:xfrm>
              <a:off x="2832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72"/>
            <p:cNvSpPr>
              <a:spLocks noChangeShapeType="1"/>
            </p:cNvSpPr>
            <p:nvPr/>
          </p:nvSpPr>
          <p:spPr bwMode="auto">
            <a:xfrm>
              <a:off x="283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73"/>
            <p:cNvSpPr>
              <a:spLocks noChangeShapeType="1"/>
            </p:cNvSpPr>
            <p:nvPr/>
          </p:nvSpPr>
          <p:spPr bwMode="auto">
            <a:xfrm>
              <a:off x="1968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74"/>
            <p:cNvSpPr>
              <a:spLocks noChangeShapeType="1"/>
            </p:cNvSpPr>
            <p:nvPr/>
          </p:nvSpPr>
          <p:spPr bwMode="auto">
            <a:xfrm flipV="1">
              <a:off x="2880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75"/>
            <p:cNvSpPr>
              <a:spLocks noChangeShapeType="1"/>
            </p:cNvSpPr>
            <p:nvPr/>
          </p:nvSpPr>
          <p:spPr bwMode="auto">
            <a:xfrm flipH="1">
              <a:off x="2400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76"/>
            <p:cNvSpPr>
              <a:spLocks noChangeShapeType="1"/>
            </p:cNvSpPr>
            <p:nvPr/>
          </p:nvSpPr>
          <p:spPr bwMode="auto">
            <a:xfrm flipH="1">
              <a:off x="2592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The </a:t>
            </a:r>
            <a:r>
              <a:rPr lang="en-US" sz="4000" dirty="0" err="1" smtClean="0">
                <a:solidFill>
                  <a:srgbClr val="0070C0"/>
                </a:solidFill>
              </a:rPr>
              <a:t>Keccak</a:t>
            </a:r>
            <a:r>
              <a:rPr lang="en-US" sz="4000" dirty="0" smtClean="0">
                <a:solidFill>
                  <a:srgbClr val="0070C0"/>
                </a:solidFill>
                <a:sym typeface="Symbol" pitchFamily="18" charset="2"/>
              </a:rPr>
              <a:t> 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1637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Times New Roman" pitchFamily="18" charset="0"/>
                <a:sym typeface="Symbol" pitchFamily="18" charset="2"/>
              </a:rPr>
              <a:t>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(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 =  1</a:t>
            </a:r>
            <a:r>
              <a:rPr lang="en-US" dirty="0" smtClean="0">
                <a:sym typeface="Symbol" pitchFamily="18" charset="2"/>
              </a:rPr>
              <a:t> of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dirty="0" err="1" smtClean="0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i="1" dirty="0" smtClean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dirty="0" smtClean="0">
                <a:sym typeface="Symbol" pitchFamily="18" charset="2"/>
              </a:rPr>
              <a:t> rounds</a:t>
            </a:r>
          </a:p>
          <a:p>
            <a:r>
              <a:rPr lang="en-US" dirty="0" smtClean="0">
                <a:sym typeface="Symbol" pitchFamily="18" charset="2"/>
              </a:rPr>
              <a:t> breaks symmetry, to</a:t>
            </a:r>
          </a:p>
          <a:p>
            <a:pPr lvl="1"/>
            <a:r>
              <a:rPr lang="en-US" dirty="0" smtClean="0">
                <a:sym typeface="Symbol" pitchFamily="18" charset="2"/>
              </a:rPr>
              <a:t>Defend against slide attacks</a:t>
            </a:r>
          </a:p>
          <a:p>
            <a:pPr lvl="1"/>
            <a:r>
              <a:rPr lang="en-US" dirty="0" smtClean="0">
                <a:sym typeface="Symbol" pitchFamily="18" charset="2"/>
              </a:rPr>
              <a:t>Reduce the effectiveness of cross-round attacks</a:t>
            </a:r>
          </a:p>
          <a:p>
            <a:r>
              <a:rPr lang="en-US" dirty="0" smtClean="0">
                <a:sym typeface="Symbol" pitchFamily="18" charset="2"/>
              </a:rPr>
              <a:t>Implemented by adding a round constant to state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SHA-3 Summary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All of the SHA-3 finalists offer excellent security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Design diversity drove NIST’s selection of </a:t>
            </a:r>
            <a:r>
              <a:rPr lang="en-US" sz="2800" dirty="0" err="1" smtClean="0"/>
              <a:t>Keccak</a:t>
            </a:r>
            <a:r>
              <a:rPr lang="en-US" sz="2800" dirty="0" smtClean="0"/>
              <a:t> as the </a:t>
            </a:r>
            <a:r>
              <a:rPr lang="en-US" sz="2800" smtClean="0"/>
              <a:t>SHA-3 winner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err="1" smtClean="0"/>
              <a:t>Keccak</a:t>
            </a:r>
            <a:r>
              <a:rPr lang="en-US" sz="2800" dirty="0" smtClean="0"/>
              <a:t> is </a:t>
            </a:r>
            <a:r>
              <a:rPr lang="en-US" sz="2800" dirty="0" err="1" smtClean="0"/>
              <a:t>indifferentiable</a:t>
            </a:r>
            <a:r>
              <a:rPr lang="en-US" sz="2800" dirty="0" smtClean="0"/>
              <a:t> from a random oracle, and so meets any conceivable hash function requirement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Key </a:t>
            </a:r>
            <a:r>
              <a:rPr lang="en-US" sz="4000" dirty="0" err="1" smtClean="0">
                <a:solidFill>
                  <a:srgbClr val="0070C0"/>
                </a:solidFill>
              </a:rPr>
              <a:t>Takeways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Cryptographic hash function design has deep roots in conventional computer science, but only received a firm foundation with </a:t>
            </a:r>
            <a:r>
              <a:rPr lang="en-US" dirty="0" err="1" smtClean="0"/>
              <a:t>Merkle-Damgård</a:t>
            </a:r>
            <a:endParaRPr lang="en-US" dirty="0" smtClean="0"/>
          </a:p>
          <a:p>
            <a:r>
              <a:rPr lang="en-US" dirty="0" smtClean="0"/>
              <a:t>Identifying the right problems to solve has been a treacherous adventure</a:t>
            </a:r>
          </a:p>
          <a:p>
            <a:r>
              <a:rPr lang="en-US" dirty="0" smtClean="0"/>
              <a:t>New hash function designs should strive to construct random oracles</a:t>
            </a:r>
          </a:p>
          <a:p>
            <a:r>
              <a:rPr lang="en-US" dirty="0" err="1" smtClean="0"/>
              <a:t>Keccak</a:t>
            </a:r>
            <a:r>
              <a:rPr lang="en-US" dirty="0" smtClean="0"/>
              <a:t> is a worthy winner of the </a:t>
            </a:r>
            <a:r>
              <a:rPr lang="en-US" smtClean="0"/>
              <a:t>SHA-3 competition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Suggested Reading</a:t>
            </a:r>
            <a:endParaRPr lang="en-US" sz="4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mtClean="0"/>
              <a:t>B. </a:t>
            </a:r>
            <a:r>
              <a:rPr lang="en-US" dirty="0" err="1" smtClean="0"/>
              <a:t>Preneel</a:t>
            </a:r>
            <a:r>
              <a:rPr lang="en-US" dirty="0" smtClean="0"/>
              <a:t>, </a:t>
            </a:r>
            <a:r>
              <a:rPr lang="en-US" i="1" dirty="0" smtClean="0"/>
              <a:t>Analysis and Design of Cryptographic Hash functions</a:t>
            </a:r>
            <a:r>
              <a:rPr lang="en-US" dirty="0" smtClean="0"/>
              <a:t>, Ph.D. thesis</a:t>
            </a:r>
          </a:p>
          <a:p>
            <a:r>
              <a:rPr lang="en-US" dirty="0" smtClean="0"/>
              <a:t>J. Black, P. Rogaway, and T. Shrimpton, </a:t>
            </a:r>
            <a:r>
              <a:rPr lang="en-US" i="1" dirty="0" smtClean="0"/>
              <a:t>Black-Box Analysis of Block-Cipher-Based Hash Function Constructions from PGV</a:t>
            </a:r>
            <a:r>
              <a:rPr lang="en-US" dirty="0" smtClean="0"/>
              <a:t>, Crypto 2002, pp 320-355</a:t>
            </a:r>
          </a:p>
          <a:p>
            <a:r>
              <a:rPr lang="en-US" dirty="0" smtClean="0"/>
              <a:t>P. Rogaway and T. Shrimpton, </a:t>
            </a:r>
            <a:r>
              <a:rPr lang="en-US" i="1" dirty="0" smtClean="0"/>
              <a:t>Cryptographic Hash-Function Basics: Definitions, Implications, and Separations for </a:t>
            </a:r>
            <a:r>
              <a:rPr lang="en-US" i="1" dirty="0" err="1" smtClean="0"/>
              <a:t>Preimage</a:t>
            </a:r>
            <a:r>
              <a:rPr lang="en-US" i="1" dirty="0" smtClean="0"/>
              <a:t> Resistance, Second-</a:t>
            </a:r>
            <a:r>
              <a:rPr lang="en-US" i="1" dirty="0" err="1" smtClean="0"/>
              <a:t>Preimage</a:t>
            </a:r>
            <a:r>
              <a:rPr lang="en-US" i="1" dirty="0" smtClean="0"/>
              <a:t> Resistance, and Collision Resistance</a:t>
            </a:r>
            <a:r>
              <a:rPr lang="en-US" dirty="0" smtClean="0"/>
              <a:t>, FSE 2004, pp 371-388</a:t>
            </a:r>
          </a:p>
          <a:p>
            <a:r>
              <a:rPr lang="en-US" dirty="0" smtClean="0"/>
              <a:t>R. </a:t>
            </a:r>
            <a:r>
              <a:rPr lang="en-US" dirty="0" err="1" smtClean="0"/>
              <a:t>Merkle</a:t>
            </a:r>
            <a:r>
              <a:rPr lang="en-US" dirty="0" smtClean="0"/>
              <a:t>, </a:t>
            </a:r>
            <a:r>
              <a:rPr lang="en-US" i="1" dirty="0" smtClean="0"/>
              <a:t>One way hash functions and DES</a:t>
            </a:r>
            <a:r>
              <a:rPr lang="en-US" dirty="0" smtClean="0"/>
              <a:t>, Crypto 1989, pp 228-246</a:t>
            </a:r>
          </a:p>
          <a:p>
            <a:r>
              <a:rPr lang="en-US" dirty="0" smtClean="0"/>
              <a:t>I. </a:t>
            </a:r>
            <a:r>
              <a:rPr lang="en-US" dirty="0" err="1" smtClean="0"/>
              <a:t>Damgård</a:t>
            </a:r>
            <a:r>
              <a:rPr lang="en-US" dirty="0" smtClean="0"/>
              <a:t>, </a:t>
            </a:r>
            <a:r>
              <a:rPr lang="en-US" i="1" dirty="0" smtClean="0"/>
              <a:t>A Design Principle for Hash Functions</a:t>
            </a:r>
            <a:r>
              <a:rPr lang="en-US" dirty="0" smtClean="0"/>
              <a:t>, Crypto 1989, pp 416-427</a:t>
            </a:r>
          </a:p>
          <a:p>
            <a:r>
              <a:rPr lang="en-US" dirty="0" smtClean="0"/>
              <a:t>J.S. </a:t>
            </a:r>
            <a:r>
              <a:rPr lang="en-US" dirty="0" err="1" smtClean="0"/>
              <a:t>Coron</a:t>
            </a:r>
            <a:r>
              <a:rPr lang="en-US" dirty="0" smtClean="0"/>
              <a:t>, Y. </a:t>
            </a:r>
            <a:r>
              <a:rPr lang="en-US" dirty="0" err="1" smtClean="0"/>
              <a:t>Dodis</a:t>
            </a:r>
            <a:r>
              <a:rPr lang="en-US" dirty="0" smtClean="0"/>
              <a:t>, C. </a:t>
            </a:r>
            <a:r>
              <a:rPr lang="en-US" dirty="0" err="1" smtClean="0"/>
              <a:t>Malinaud</a:t>
            </a:r>
            <a:r>
              <a:rPr lang="en-US" dirty="0" smtClean="0"/>
              <a:t>, and P. </a:t>
            </a:r>
            <a:r>
              <a:rPr lang="en-US" dirty="0" err="1" smtClean="0"/>
              <a:t>Puniya</a:t>
            </a:r>
            <a:r>
              <a:rPr lang="en-US" dirty="0" smtClean="0"/>
              <a:t>. </a:t>
            </a:r>
            <a:r>
              <a:rPr lang="en-US" i="1" dirty="0" err="1" smtClean="0"/>
              <a:t>Merkle-Damgard</a:t>
            </a:r>
            <a:r>
              <a:rPr lang="en-US" i="1" dirty="0" smtClean="0"/>
              <a:t> Revisited: How to Construct a Hash Function</a:t>
            </a:r>
            <a:r>
              <a:rPr lang="en-US" dirty="0" smtClean="0"/>
              <a:t>, Crypto 2005, pp 21-39</a:t>
            </a:r>
          </a:p>
          <a:p>
            <a:r>
              <a:rPr lang="en-US" dirty="0" smtClean="0"/>
              <a:t>X. Wang and H. Yu. </a:t>
            </a:r>
            <a:r>
              <a:rPr lang="en-US" i="1" dirty="0" smtClean="0"/>
              <a:t>How to Break MD5 and Other Hash Functions</a:t>
            </a:r>
            <a:r>
              <a:rPr lang="en-US" dirty="0" smtClean="0"/>
              <a:t>, </a:t>
            </a:r>
            <a:r>
              <a:rPr lang="en-US" dirty="0" err="1" smtClean="0"/>
              <a:t>EuroCrypt</a:t>
            </a:r>
            <a:r>
              <a:rPr lang="en-US" dirty="0" smtClean="0"/>
              <a:t> 2005, pp 19-35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Suggested Reading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M. Bellare, and T. Ristenpart, </a:t>
            </a:r>
            <a:r>
              <a:rPr lang="en-US" i="1" dirty="0" smtClean="0"/>
              <a:t>Multi-Property-Preserving Hash Domain Extension and the EMD Transform</a:t>
            </a:r>
            <a:r>
              <a:rPr lang="en-US" dirty="0" smtClean="0"/>
              <a:t>, </a:t>
            </a:r>
            <a:r>
              <a:rPr lang="en-US" dirty="0" err="1" smtClean="0"/>
              <a:t>AsiaCrypt</a:t>
            </a:r>
            <a:r>
              <a:rPr lang="en-US" dirty="0" smtClean="0"/>
              <a:t>, 2006</a:t>
            </a:r>
          </a:p>
          <a:p>
            <a:r>
              <a:rPr lang="en-US" dirty="0" smtClean="0"/>
              <a:t>S. Lucks, </a:t>
            </a:r>
            <a:r>
              <a:rPr lang="en-US" i="1" dirty="0" smtClean="0"/>
              <a:t>A Failure-Friendly Design Principle for Hash Functions</a:t>
            </a:r>
            <a:r>
              <a:rPr lang="en-US" dirty="0" smtClean="0"/>
              <a:t>, </a:t>
            </a:r>
            <a:r>
              <a:rPr lang="en-US" dirty="0" err="1" smtClean="0"/>
              <a:t>AsiaCrypt</a:t>
            </a:r>
            <a:r>
              <a:rPr lang="en-US" dirty="0" smtClean="0"/>
              <a:t> 2005</a:t>
            </a:r>
          </a:p>
          <a:p>
            <a:r>
              <a:rPr lang="en-US" dirty="0" smtClean="0"/>
              <a:t>J. Black, M. Cochran, and T. Shrimpton, </a:t>
            </a:r>
            <a:r>
              <a:rPr lang="en-US" i="1" dirty="0" smtClean="0"/>
              <a:t>On the Impossibility of Highly Efficient </a:t>
            </a:r>
            <a:r>
              <a:rPr lang="en-US" i="1" dirty="0" err="1" smtClean="0"/>
              <a:t>Blockcipher</a:t>
            </a:r>
            <a:r>
              <a:rPr lang="en-US" i="1" dirty="0" smtClean="0"/>
              <a:t>-Based Hash Functions</a:t>
            </a:r>
            <a:r>
              <a:rPr lang="en-US" dirty="0" smtClean="0"/>
              <a:t>, </a:t>
            </a:r>
            <a:r>
              <a:rPr lang="en-US" dirty="0" err="1" smtClean="0"/>
              <a:t>Eurocrypt</a:t>
            </a:r>
            <a:r>
              <a:rPr lang="en-US" dirty="0" smtClean="0"/>
              <a:t> 2005, pp 526-541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Joux</a:t>
            </a:r>
            <a:r>
              <a:rPr lang="en-US" dirty="0" smtClean="0"/>
              <a:t>, </a:t>
            </a:r>
            <a:r>
              <a:rPr lang="en-US" i="1" dirty="0" err="1" smtClean="0"/>
              <a:t>Multicollisions</a:t>
            </a:r>
            <a:r>
              <a:rPr lang="en-US" i="1" dirty="0" smtClean="0"/>
              <a:t> in Iterated Hash Functions: Application to Cascaded Constructions</a:t>
            </a:r>
            <a:r>
              <a:rPr lang="en-US" dirty="0" smtClean="0"/>
              <a:t>, Crypto 2004</a:t>
            </a:r>
          </a:p>
          <a:p>
            <a:r>
              <a:rPr lang="en-US" dirty="0" smtClean="0"/>
              <a:t>E. </a:t>
            </a:r>
            <a:r>
              <a:rPr lang="en-US" dirty="0" err="1" smtClean="0"/>
              <a:t>Biham</a:t>
            </a:r>
            <a:r>
              <a:rPr lang="en-US" dirty="0" smtClean="0"/>
              <a:t>, and O. </a:t>
            </a:r>
            <a:r>
              <a:rPr lang="en-US" dirty="0" err="1" smtClean="0"/>
              <a:t>Dunklemann</a:t>
            </a:r>
            <a:r>
              <a:rPr lang="en-US" dirty="0" smtClean="0"/>
              <a:t>, </a:t>
            </a:r>
            <a:r>
              <a:rPr lang="en-US" i="1" dirty="0" smtClean="0"/>
              <a:t>A Framework for Iterative Hash Functions – HAIFA</a:t>
            </a:r>
            <a:r>
              <a:rPr lang="en-US" dirty="0" smtClean="0"/>
              <a:t>, </a:t>
            </a:r>
            <a:r>
              <a:rPr lang="en-US" dirty="0" err="1" smtClean="0"/>
              <a:t>eprints</a:t>
            </a:r>
            <a:r>
              <a:rPr lang="en-US" dirty="0" smtClean="0"/>
              <a:t> 2007/278</a:t>
            </a:r>
          </a:p>
          <a:p>
            <a:r>
              <a:rPr lang="en-US" dirty="0" smtClean="0"/>
              <a:t>G. </a:t>
            </a:r>
            <a:r>
              <a:rPr lang="en-US" dirty="0" err="1" smtClean="0"/>
              <a:t>Berton</a:t>
            </a:r>
            <a:r>
              <a:rPr lang="en-US" dirty="0" smtClean="0"/>
              <a:t>, J. </a:t>
            </a:r>
            <a:r>
              <a:rPr lang="en-US" dirty="0" err="1" smtClean="0"/>
              <a:t>Daemen</a:t>
            </a:r>
            <a:r>
              <a:rPr lang="en-US" dirty="0" smtClean="0"/>
              <a:t>, M. </a:t>
            </a:r>
            <a:r>
              <a:rPr lang="en-US" dirty="0" err="1" smtClean="0"/>
              <a:t>Peeters</a:t>
            </a:r>
            <a:r>
              <a:rPr lang="en-US" dirty="0" smtClean="0"/>
              <a:t>, and G. Van Gilles, </a:t>
            </a:r>
            <a:r>
              <a:rPr lang="en-US" i="1" dirty="0" smtClean="0"/>
              <a:t>On the </a:t>
            </a:r>
            <a:r>
              <a:rPr lang="en-US" i="1" dirty="0" err="1" smtClean="0"/>
              <a:t>Indifferentiability</a:t>
            </a:r>
            <a:r>
              <a:rPr lang="en-US" i="1" dirty="0" smtClean="0"/>
              <a:t> of the Sponge Construction</a:t>
            </a:r>
            <a:r>
              <a:rPr lang="en-US" dirty="0" smtClean="0"/>
              <a:t>, </a:t>
            </a:r>
            <a:r>
              <a:rPr lang="en-US" dirty="0" err="1" smtClean="0"/>
              <a:t>EuroCrypt</a:t>
            </a:r>
            <a:r>
              <a:rPr lang="en-US" dirty="0" smtClean="0"/>
              <a:t> 2008</a:t>
            </a:r>
          </a:p>
          <a:p>
            <a:r>
              <a:rPr lang="en-US" dirty="0" smtClean="0"/>
              <a:t>U. Maurer, R. </a:t>
            </a:r>
            <a:r>
              <a:rPr lang="en-US" dirty="0" err="1" smtClean="0"/>
              <a:t>Reener</a:t>
            </a:r>
            <a:r>
              <a:rPr lang="en-US" dirty="0" smtClean="0"/>
              <a:t>, and C. </a:t>
            </a:r>
            <a:r>
              <a:rPr lang="en-US" dirty="0" err="1" smtClean="0"/>
              <a:t>Holenstein</a:t>
            </a:r>
            <a:r>
              <a:rPr lang="en-US" dirty="0" smtClean="0"/>
              <a:t>, </a:t>
            </a:r>
            <a:r>
              <a:rPr lang="en-US" i="1" dirty="0" err="1" smtClean="0"/>
              <a:t>Indifferentiability</a:t>
            </a:r>
            <a:r>
              <a:rPr lang="en-US" i="1" dirty="0" smtClean="0"/>
              <a:t>, Impossibility Results on Reductions, and Applications to the Random Oracle Methodology</a:t>
            </a:r>
            <a:r>
              <a:rPr lang="en-US" dirty="0" smtClean="0"/>
              <a:t>, TCC 2004, pp 21-39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Suggested Reading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J.P. Aumasson, L. </a:t>
            </a:r>
            <a:r>
              <a:rPr lang="en-US" dirty="0" err="1" smtClean="0"/>
              <a:t>Henzen</a:t>
            </a:r>
            <a:r>
              <a:rPr lang="en-US" dirty="0" smtClean="0"/>
              <a:t>, W. Meier, and R. </a:t>
            </a:r>
            <a:r>
              <a:rPr lang="en-US" dirty="0" err="1" smtClean="0"/>
              <a:t>Phan</a:t>
            </a:r>
            <a:r>
              <a:rPr lang="en-US" dirty="0" smtClean="0"/>
              <a:t>, </a:t>
            </a:r>
            <a:r>
              <a:rPr lang="en-US" i="1" dirty="0" smtClean="0"/>
              <a:t>SHA-3 Proposal BLAKE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https://131002.net/blake/blake.pdf</a:t>
            </a:r>
            <a:endParaRPr lang="en-US" dirty="0" smtClean="0"/>
          </a:p>
          <a:p>
            <a:r>
              <a:rPr lang="en-US" dirty="0" smtClean="0"/>
              <a:t>L. </a:t>
            </a:r>
            <a:r>
              <a:rPr lang="en-US" dirty="0" err="1" smtClean="0"/>
              <a:t>Gauravaram</a:t>
            </a:r>
            <a:r>
              <a:rPr lang="en-US" dirty="0" smtClean="0"/>
              <a:t>, Knudsen, K. Matusiewicz, C. Rechberger, M. </a:t>
            </a:r>
            <a:r>
              <a:rPr lang="en-US" dirty="0" err="1" smtClean="0"/>
              <a:t>Shläffer</a:t>
            </a:r>
            <a:r>
              <a:rPr lang="en-US" dirty="0" smtClean="0"/>
              <a:t>, and S. Thomsen, </a:t>
            </a:r>
            <a:r>
              <a:rPr lang="en-US" i="1" dirty="0" err="1" smtClean="0"/>
              <a:t>Grøstl</a:t>
            </a:r>
            <a:r>
              <a:rPr lang="en-US" i="1" dirty="0" smtClean="0"/>
              <a:t> – a SHA-3 Candidate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http://www.groestl.info/Groestl.pdf</a:t>
            </a:r>
            <a:endParaRPr lang="en-US" dirty="0" smtClean="0"/>
          </a:p>
          <a:p>
            <a:r>
              <a:rPr lang="en-US" dirty="0" smtClean="0"/>
              <a:t>H. Wu, </a:t>
            </a:r>
            <a:r>
              <a:rPr lang="en-US" i="1" dirty="0" smtClean="0"/>
              <a:t>The Hash Function JH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http://www3.ntu.edu.sg/home/wuhj/research/jh/jh_round3.pdf</a:t>
            </a:r>
            <a:endParaRPr lang="en-US" dirty="0" smtClean="0"/>
          </a:p>
          <a:p>
            <a:r>
              <a:rPr lang="en-US" dirty="0" smtClean="0"/>
              <a:t>G. </a:t>
            </a:r>
            <a:r>
              <a:rPr lang="en-US" dirty="0" err="1" smtClean="0"/>
              <a:t>Bertoni</a:t>
            </a:r>
            <a:r>
              <a:rPr lang="en-US" dirty="0" smtClean="0"/>
              <a:t>, J. </a:t>
            </a:r>
            <a:r>
              <a:rPr lang="en-US" dirty="0" err="1" smtClean="0"/>
              <a:t>Daemen</a:t>
            </a:r>
            <a:r>
              <a:rPr lang="en-US" dirty="0" smtClean="0"/>
              <a:t>, M. </a:t>
            </a:r>
            <a:r>
              <a:rPr lang="en-US" dirty="0" err="1" smtClean="0"/>
              <a:t>Peeters</a:t>
            </a:r>
            <a:r>
              <a:rPr lang="en-US" dirty="0" smtClean="0"/>
              <a:t>, and G. Van Gilles, </a:t>
            </a:r>
            <a:r>
              <a:rPr lang="en-US" i="1" dirty="0" smtClean="0"/>
              <a:t>The </a:t>
            </a:r>
            <a:r>
              <a:rPr lang="en-US" i="1" dirty="0" err="1" smtClean="0"/>
              <a:t>Keccak</a:t>
            </a:r>
            <a:r>
              <a:rPr lang="en-US" i="1" dirty="0" smtClean="0"/>
              <a:t> SHA-3 submission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http://keccak.noekeon.org/Keccak-submission-3.pdf</a:t>
            </a:r>
            <a:endParaRPr lang="en-US" dirty="0" smtClean="0"/>
          </a:p>
          <a:p>
            <a:r>
              <a:rPr lang="en-US" dirty="0" smtClean="0"/>
              <a:t>N. Ferguson, S. Lucks, B. Schneier, D. Whiting, M. Bellare, T. Kohno, J. Callas, J. Walker, </a:t>
            </a:r>
            <a:r>
              <a:rPr lang="en-US" i="1" dirty="0" smtClean="0"/>
              <a:t>The Skein Hash Function Family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http://www.skein-hash.info/sites/default/files/skein1.1.pdf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Rabin’s Hash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Rabin realized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sz="2000" dirty="0" smtClean="0"/>
              <a:t>, being a strong pseudo-random mixer, can replace the non-cryptographic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/>
              <a:t>  in conventional hash function designs</a:t>
            </a:r>
          </a:p>
          <a:p>
            <a:pPr lvl="1">
              <a:buNone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RabinHash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2000" i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en-US" sz="2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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20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16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Must return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/>
              <a:t> instead of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/>
              <a:t> to obtain collision resistance</a:t>
            </a:r>
          </a:p>
          <a:p>
            <a:pPr lvl="1">
              <a:buNone/>
            </a:pPr>
            <a:r>
              <a:rPr lang="en-US" sz="1700" i="1" dirty="0" err="1" smtClean="0">
                <a:latin typeface="Times New Roman" pitchFamily="18" charset="0"/>
                <a:cs typeface="Times New Roman" pitchFamily="18" charset="0"/>
              </a:rPr>
              <a:t>RabinHash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7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7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7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7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7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7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)) = 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7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7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1700" i="1" dirty="0" err="1" smtClean="0">
                <a:latin typeface="Times New Roman" pitchFamily="18" charset="0"/>
                <a:cs typeface="Times New Roman" pitchFamily="18" charset="0"/>
              </a:rPr>
              <a:t>RabinHash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7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7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7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Lesson 1: The initial value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 smtClean="0"/>
              <a:t> must be fixed to obtain collision resistance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Birthday Problems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standard </a:t>
            </a:r>
            <a:r>
              <a:rPr lang="en-US" b="1" dirty="0" smtClean="0">
                <a:solidFill>
                  <a:srgbClr val="0070C0"/>
                </a:solidFill>
              </a:rPr>
              <a:t>Birthday 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Given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/>
              <a:t> people who live on a planet with an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day year, what is the probability two share a birthday?</a:t>
            </a:r>
          </a:p>
          <a:p>
            <a:pPr lvl="1"/>
            <a:r>
              <a:rPr lang="en-US" dirty="0" smtClean="0"/>
              <a:t>Answer: Assuming birthdays are uniformly distributed, 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approximately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1/2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Birthday Problem for two sets:</a:t>
            </a:r>
          </a:p>
          <a:p>
            <a:pPr lvl="1"/>
            <a:r>
              <a:rPr lang="en-US" dirty="0" smtClean="0"/>
              <a:t>Given a population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boys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/>
              <a:t> girls who live on a planet with an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day year, what is the probability a boy and girl share a birthday?</a:t>
            </a:r>
          </a:p>
          <a:p>
            <a:pPr lvl="1"/>
            <a:r>
              <a:rPr lang="en-US" dirty="0" smtClean="0"/>
              <a:t>Answer: When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/>
              <a:t>, assuming birthdays are uniformly distributed,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approximately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if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1/2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Attacking Rabin Hash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Coopersmith</a:t>
            </a:r>
            <a:r>
              <a:rPr lang="en-US" dirty="0" smtClean="0"/>
              <a:t>: To find a 2</a:t>
            </a:r>
            <a:r>
              <a:rPr lang="en-US" baseline="30000" dirty="0" smtClean="0"/>
              <a:t>nd</a:t>
            </a:r>
            <a:r>
              <a:rPr lang="en-US" dirty="0" smtClean="0"/>
              <a:t> pre-image for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RabinHash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cs typeface="Times New Roman" pitchFamily="18" charset="0"/>
              </a:rPr>
              <a:t> 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RabinHash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/>
              <a:t> Then compute</a:t>
            </a:r>
          </a:p>
          <a:p>
            <a:pPr lvl="1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 2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32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6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 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 {0,1}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56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;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6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6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6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 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 {0,1}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56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;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6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6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2600" b="1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dirty="0" smtClean="0"/>
          </a:p>
          <a:p>
            <a:r>
              <a:rPr lang="en-US" dirty="0" smtClean="0"/>
              <a:t>By the Birthday problem for two lists the probability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/>
              <a:t> exists with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/>
              <a:t>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/>
              <a:t> is approximately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)(2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)/2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64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RabinHash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RabinHash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Discussion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Collision resistance implies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pre-image resistance, because if we produce a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pre-image then we also produce a collision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Exercise: modify the attack to produce pre-images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Lesson 2: We must somehow neutralize the decryption function to build successful hash functions from block ciphers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Lesson 3: Hash functions are attacked by multi-block messages, which enables various forms of the Birthday problem to govern their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Hash Function Construction and SHA-3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6601</Words>
  <Application>Microsoft Macintosh PowerPoint</Application>
  <PresentationFormat>On-screen Show (4:3)</PresentationFormat>
  <Paragraphs>703</Paragraphs>
  <Slides>59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Hash Function Construction and SHA-3</vt:lpstr>
      <vt:lpstr>Goal and Agenda</vt:lpstr>
      <vt:lpstr>The Early Years</vt:lpstr>
      <vt:lpstr>Historical Context</vt:lpstr>
      <vt:lpstr>Digital Signatures</vt:lpstr>
      <vt:lpstr>Rabin’s Hash Function</vt:lpstr>
      <vt:lpstr>Birthday Problems</vt:lpstr>
      <vt:lpstr>Attacking Rabin Hash</vt:lpstr>
      <vt:lpstr>Discussion</vt:lpstr>
      <vt:lpstr>Neutralizing Decryption</vt:lpstr>
      <vt:lpstr>The Ideal Cipher Model</vt:lpstr>
      <vt:lpstr>2nd-Preimages with Davies-Meyer Compression Functions</vt:lpstr>
      <vt:lpstr>MDC2: Widening the Block Size</vt:lpstr>
      <vt:lpstr>Discussion</vt:lpstr>
      <vt:lpstr>Length Problems 1</vt:lpstr>
      <vt:lpstr>Length Problems 2</vt:lpstr>
      <vt:lpstr>Early Years Summary</vt:lpstr>
      <vt:lpstr>Merkle-Damgård Theory</vt:lpstr>
      <vt:lpstr>Revolution</vt:lpstr>
      <vt:lpstr>Merkle-Damgård Padding</vt:lpstr>
      <vt:lpstr>Collision Resistance</vt:lpstr>
      <vt:lpstr>Discussion</vt:lpstr>
      <vt:lpstr>Example: SHA-1</vt:lpstr>
      <vt:lpstr>Structural Problems</vt:lpstr>
      <vt:lpstr>Joux’s Multi-collision Attack</vt:lpstr>
      <vt:lpstr>The Random Mapping Property</vt:lpstr>
      <vt:lpstr>Random Oracles</vt:lpstr>
      <vt:lpstr>Indifferentiability</vt:lpstr>
      <vt:lpstr>Relationships</vt:lpstr>
      <vt:lpstr>Multi-block Differential Attacks</vt:lpstr>
      <vt:lpstr>The Multi-Block Technique</vt:lpstr>
      <vt:lpstr>Wang’s Attack</vt:lpstr>
      <vt:lpstr>What Went Wrong?</vt:lpstr>
      <vt:lpstr>Discussion</vt:lpstr>
      <vt:lpstr>The Merkle-Damgård Years</vt:lpstr>
      <vt:lpstr>SHA-3 and Modern Hash Function Construction</vt:lpstr>
      <vt:lpstr>The SHA-3 Competition</vt:lpstr>
      <vt:lpstr>The SHA-3 Competition</vt:lpstr>
      <vt:lpstr>Round 2 Candidates and Finalists</vt:lpstr>
      <vt:lpstr>Addressing Merkle-Damgård Weaknesses</vt:lpstr>
      <vt:lpstr>HAIFA Construction </vt:lpstr>
      <vt:lpstr>HAIFA Example: Skein’s UBI Construction</vt:lpstr>
      <vt:lpstr>Domain Switching</vt:lpstr>
      <vt:lpstr>Domain Switching Example: Grøstl</vt:lpstr>
      <vt:lpstr>The Sponge Construction</vt:lpstr>
      <vt:lpstr>The Sponge Construction</vt:lpstr>
      <vt:lpstr>And the Winner is . . .</vt:lpstr>
      <vt:lpstr>High Level Design</vt:lpstr>
      <vt:lpstr>Keccak State</vt:lpstr>
      <vt:lpstr>The Keecak  Function</vt:lpstr>
      <vt:lpstr>The Keccak  Function</vt:lpstr>
      <vt:lpstr>The Keccak  Function</vt:lpstr>
      <vt:lpstr>The Keccak  Function</vt:lpstr>
      <vt:lpstr>The Keccak  Function</vt:lpstr>
      <vt:lpstr>SHA-3 Summary</vt:lpstr>
      <vt:lpstr>Key Takeways</vt:lpstr>
      <vt:lpstr>Suggested Reading</vt:lpstr>
      <vt:lpstr>Suggested Reading</vt:lpstr>
      <vt:lpstr>Suggested Reading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Function Construction and SHA-3</dc:title>
  <dc:creator>Walker, Jesse</dc:creator>
  <cp:lastModifiedBy>John Manferdelli</cp:lastModifiedBy>
  <cp:revision>43</cp:revision>
  <dcterms:created xsi:type="dcterms:W3CDTF">2013-02-28T19:02:58Z</dcterms:created>
  <dcterms:modified xsi:type="dcterms:W3CDTF">2013-02-28T19:04:40Z</dcterms:modified>
</cp:coreProperties>
</file>