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7"/>
  </p:notesMasterIdLst>
  <p:handoutMasterIdLst>
    <p:handoutMasterId r:id="rId48"/>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784" r:id="rId19"/>
    <p:sldId id="3802" r:id="rId20"/>
    <p:sldId id="3803" r:id="rId21"/>
    <p:sldId id="3785" r:id="rId22"/>
    <p:sldId id="3799" r:id="rId23"/>
    <p:sldId id="3800" r:id="rId24"/>
    <p:sldId id="3786" r:id="rId25"/>
    <p:sldId id="3788" r:id="rId26"/>
    <p:sldId id="3794" r:id="rId27"/>
    <p:sldId id="3790" r:id="rId28"/>
    <p:sldId id="3795" r:id="rId29"/>
    <p:sldId id="3791" r:id="rId30"/>
    <p:sldId id="3796" r:id="rId31"/>
    <p:sldId id="3792" r:id="rId32"/>
    <p:sldId id="3797" r:id="rId33"/>
    <p:sldId id="3793" r:id="rId34"/>
    <p:sldId id="3798" r:id="rId35"/>
    <p:sldId id="3787" r:id="rId36"/>
    <p:sldId id="3789" r:id="rId37"/>
    <p:sldId id="3804" r:id="rId38"/>
    <p:sldId id="3805" r:id="rId39"/>
    <p:sldId id="3806" r:id="rId40"/>
    <p:sldId id="3808" r:id="rId41"/>
    <p:sldId id="3811" r:id="rId42"/>
    <p:sldId id="3809" r:id="rId43"/>
    <p:sldId id="3812" r:id="rId44"/>
    <p:sldId id="3807" r:id="rId45"/>
    <p:sldId id="3813" r:id="rId46"/>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94" autoAdjust="0"/>
    <p:restoredTop sz="50000" autoAdjust="0"/>
  </p:normalViewPr>
  <p:slideViewPr>
    <p:cSldViewPr>
      <p:cViewPr>
        <p:scale>
          <a:sx n="119" d="100"/>
          <a:sy n="119" d="100"/>
        </p:scale>
        <p:origin x="1376" y="36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8029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1177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2495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91209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706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196520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9463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t>Entropy and NIST 800-90b</a:t>
            </a:r>
            <a:endParaRPr lang="en-US" sz="3600" dirty="0"/>
          </a:p>
          <a:p>
            <a:pPr algn="ctr">
              <a:lnSpc>
                <a:spcPct val="80000"/>
              </a:lnSpc>
              <a:buFontTx/>
              <a:buNone/>
            </a:pPr>
            <a:r>
              <a:rPr lang="en-US" dirty="0"/>
              <a:t>A personal journey</a:t>
            </a:r>
          </a:p>
        </p:txBody>
      </p:sp>
      <p:sp>
        <p:nvSpPr>
          <p:cNvPr id="16390" name="Text Box 1028"/>
          <p:cNvSpPr txBox="1">
            <a:spLocks noChangeArrowheads="1"/>
          </p:cNvSpPr>
          <p:nvPr/>
        </p:nvSpPr>
        <p:spPr bwMode="auto">
          <a:xfrm>
            <a:off x="304800" y="5638800"/>
            <a:ext cx="8610600" cy="1446550"/>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2004-2021,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a:latin typeface="Arial" charset="0"/>
              </a:rPr>
              <a:t>John Manferdelli</a:t>
            </a:r>
            <a:endParaRPr lang="en-US" sz="2000" dirty="0">
              <a:latin typeface="Arial" charset="0"/>
            </a:endParaRPr>
          </a:p>
          <a:p>
            <a:pPr algn="r"/>
            <a:r>
              <a:rPr lang="en-US" sz="2000" dirty="0">
                <a:latin typeface="Arial"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mbria Math" panose="02040503050406030204" pitchFamily="18"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t>.  </a:t>
                </a:r>
              </a:p>
              <a:p>
                <a:pPr lvl="1">
                  <a:lnSpc>
                    <a:spcPct val="90000"/>
                  </a:lnSpc>
                  <a:spcBef>
                    <a:spcPts val="0"/>
                  </a:spcBef>
                </a:pPr>
                <a:r>
                  <a:rPr lang="en-US" sz="2000" dirty="0"/>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p>
              <a:p>
                <a:pPr>
                  <a:lnSpc>
                    <a:spcPct val="90000"/>
                  </a:lnSpc>
                </a:pPr>
                <a:r>
                  <a:rPr lang="en-US" sz="2000" dirty="0"/>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p>
              <a:p>
                <a:pPr lvl="1">
                  <a:lnSpc>
                    <a:spcPct val="90000"/>
                  </a:lnSpc>
                </a:pPr>
                <a:r>
                  <a:rPr lang="en-US" sz="2000" dirty="0"/>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751" t="-16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3424" y="0"/>
            <a:ext cx="7772400" cy="838200"/>
          </a:xfrm>
        </p:spPr>
        <p:txBody>
          <a:bodyPr/>
          <a:lstStyle/>
          <a:p>
            <a:r>
              <a:rPr lang="en-US" sz="3600" dirty="0"/>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p>
              <a:p>
                <a:pPr lvl="1">
                  <a:lnSpc>
                    <a:spcPct val="90000"/>
                  </a:lnSpc>
                </a:pPr>
                <a:r>
                  <a:rPr lang="en-US" sz="2000" dirty="0"/>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p>
              <a:p>
                <a:pPr>
                  <a:lnSpc>
                    <a:spcPct val="90000"/>
                  </a:lnSpc>
                </a:pPr>
                <a:r>
                  <a:rPr lang="en-US" sz="2000" dirty="0"/>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t>, they are equal for a flat distribution.</a:t>
                </a:r>
              </a:p>
              <a:p>
                <a:pPr>
                  <a:lnSpc>
                    <a:spcPct val="90000"/>
                  </a:lnSpc>
                </a:pPr>
                <a:r>
                  <a:rPr lang="en-US" sz="2000" dirty="0"/>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t>.  Here’s why:</a:t>
                </a:r>
              </a:p>
              <a:p>
                <a:pPr lvl="1">
                  <a:lnSpc>
                    <a:spcPct val="90000"/>
                  </a:lnSpc>
                </a:pPr>
                <a:r>
                  <a:rPr lang="en-US" sz="2000" dirty="0"/>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p>
              <a:p>
                <a:pPr lvl="1">
                  <a:lnSpc>
                    <a:spcPct val="90000"/>
                  </a:lnSpc>
                </a:pPr>
                <a:r>
                  <a:rPr lang="en-US" sz="2000" dirty="0"/>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t>, for large </a:t>
                </a:r>
                <a14:m>
                  <m:oMath xmlns:m="http://schemas.openxmlformats.org/officeDocument/2006/math">
                    <m:r>
                      <a:rPr lang="en-US" sz="2000" b="0" i="1" smtClean="0">
                        <a:latin typeface="Cambria Math" panose="02040503050406030204" pitchFamily="18" charset="0"/>
                      </a:rPr>
                      <m:t>𝑛</m:t>
                    </m:r>
                  </m:oMath>
                </a14:m>
                <a:r>
                  <a:rPr lang="en-US" sz="2000" dirty="0"/>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632" t="-9068" r="-31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t>Hardware</a:t>
            </a:r>
          </a:p>
          <a:p>
            <a:pPr lvl="1"/>
            <a:r>
              <a:rPr lang="en-US" sz="2000" dirty="0"/>
              <a:t>Thermodynamics (Johnson noise, …)</a:t>
            </a:r>
          </a:p>
          <a:p>
            <a:pPr lvl="1"/>
            <a:r>
              <a:rPr lang="en-US" sz="2000" dirty="0"/>
              <a:t>Oscillator jitter</a:t>
            </a:r>
          </a:p>
          <a:p>
            <a:pPr lvl="1"/>
            <a:r>
              <a:rPr lang="en-US" sz="2000" dirty="0"/>
              <a:t>Unsynchronized ring oscillators (Intel’s HW RNG is based on this)</a:t>
            </a:r>
          </a:p>
          <a:p>
            <a:pPr lvl="1"/>
            <a:r>
              <a:rPr lang="en-US" sz="2000" dirty="0"/>
              <a:t>Noisy diodes</a:t>
            </a:r>
          </a:p>
          <a:p>
            <a:pPr lvl="1"/>
            <a:r>
              <a:rPr lang="en-US" sz="2000" dirty="0"/>
              <a:t>Radioactive decay</a:t>
            </a:r>
          </a:p>
          <a:p>
            <a:pPr lvl="1"/>
            <a:r>
              <a:rPr lang="en-US" sz="2000" dirty="0"/>
              <a:t>“Open pins” on Raspberry Pi’s</a:t>
            </a:r>
          </a:p>
          <a:p>
            <a:pPr lvl="1"/>
            <a:r>
              <a:rPr lang="en-US" sz="2000" dirty="0"/>
              <a:t>Coin tosses (with a fair coin)</a:t>
            </a:r>
          </a:p>
          <a:p>
            <a:r>
              <a:rPr lang="en-US" sz="2000" dirty="0"/>
              <a:t>Finding the probability</a:t>
            </a:r>
          </a:p>
          <a:p>
            <a:pPr marL="0" indent="0">
              <a:buNone/>
            </a:pPr>
            <a:r>
              <a:rPr lang="en-US" sz="2000" dirty="0"/>
              <a:t>     distribution is easy: </a:t>
            </a:r>
            <a:r>
              <a:rPr lang="en-US" sz="2000" dirty="0">
                <a:solidFill>
                  <a:srgbClr val="0066CC"/>
                </a:solidFill>
              </a:rPr>
              <a:t>ask a physicist</a:t>
            </a:r>
          </a:p>
          <a:p>
            <a:r>
              <a:rPr lang="en-US" sz="2000" dirty="0"/>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t>Software sources have been pseudo-science based</a:t>
            </a:r>
          </a:p>
          <a:p>
            <a:r>
              <a:rPr lang="en-US" sz="2000" dirty="0"/>
              <a:t>Here is a list (</a:t>
            </a:r>
            <a:r>
              <a:rPr lang="en-US" sz="2000" dirty="0">
                <a:solidFill>
                  <a:schemeClr val="accent2"/>
                </a:solidFill>
              </a:rPr>
              <a:t>Red</a:t>
            </a:r>
            <a:r>
              <a:rPr lang="en-US" sz="2000" dirty="0"/>
              <a:t> is bad. Why? Don’t know distribution, also entropy starvation, non-stationarity. Vulnerable to side channels. </a:t>
            </a:r>
            <a:r>
              <a:rPr lang="en-US" sz="2000" dirty="0">
                <a:solidFill>
                  <a:srgbClr val="00B050"/>
                </a:solidFill>
              </a:rPr>
              <a:t>Green</a:t>
            </a:r>
            <a:r>
              <a:rPr lang="en-US" sz="2000" dirty="0"/>
              <a:t> is new and evidently does not have these drawbacks.)</a:t>
            </a:r>
          </a:p>
          <a:p>
            <a:pPr lvl="1"/>
            <a:r>
              <a:rPr lang="en-US" sz="2000" dirty="0">
                <a:solidFill>
                  <a:schemeClr val="accent6"/>
                </a:solidFill>
              </a:rPr>
              <a:t>Disk arm speed variation</a:t>
            </a:r>
          </a:p>
          <a:p>
            <a:pPr lvl="1"/>
            <a:r>
              <a:rPr lang="en-US" sz="2000" dirty="0">
                <a:solidFill>
                  <a:schemeClr val="accent6"/>
                </a:solidFill>
                <a:latin typeface="Arial" pitchFamily="34" charset="0"/>
                <a:cs typeface="Arial" pitchFamily="34" charset="0"/>
              </a:rPr>
              <a:t>Process id, thread id (predictable)</a:t>
            </a:r>
          </a:p>
          <a:p>
            <a:pPr lvl="1"/>
            <a:r>
              <a:rPr lang="en-US" sz="2000" dirty="0">
                <a:solidFill>
                  <a:schemeClr val="accent6"/>
                </a:solidFill>
                <a:latin typeface="Arial" pitchFamily="34" charset="0"/>
                <a:cs typeface="Arial" pitchFamily="34" charset="0"/>
              </a:rPr>
              <a:t>Interrupt arrival time</a:t>
            </a:r>
          </a:p>
          <a:p>
            <a:pPr lvl="1"/>
            <a:r>
              <a:rPr lang="en-US" sz="2000" dirty="0">
                <a:solidFill>
                  <a:schemeClr val="accent6"/>
                </a:solidFill>
                <a:latin typeface="Arial" pitchFamily="34" charset="0"/>
                <a:cs typeface="Arial" pitchFamily="34" charset="0"/>
              </a:rPr>
              <a:t>Ticks since boot</a:t>
            </a:r>
          </a:p>
          <a:p>
            <a:pPr lvl="1"/>
            <a:r>
              <a:rPr lang="en-US" sz="2000" dirty="0">
                <a:solidFill>
                  <a:schemeClr val="accent6"/>
                </a:solidFill>
                <a:latin typeface="Arial" pitchFamily="34" charset="0"/>
                <a:cs typeface="Arial" pitchFamily="34" charset="0"/>
              </a:rPr>
              <a:t>Cursor, mouse</a:t>
            </a:r>
          </a:p>
          <a:p>
            <a:pPr lvl="1"/>
            <a:r>
              <a:rPr lang="en-US" sz="2000" dirty="0">
                <a:solidFill>
                  <a:srgbClr val="33CC33"/>
                </a:solidFill>
                <a:latin typeface="Arial" pitchFamily="34" charset="0"/>
                <a:cs typeface="Arial" pitchFamily="34" charset="0"/>
              </a:rPr>
              <a:t>New: execution jitter</a:t>
            </a:r>
          </a:p>
          <a:p>
            <a:pPr>
              <a:spcBef>
                <a:spcPts val="0"/>
              </a:spcBef>
            </a:pPr>
            <a:r>
              <a:rPr lang="en-US" sz="2000" dirty="0">
                <a:solidFill>
                  <a:schemeClr val="tx2"/>
                </a:solidFill>
                <a:latin typeface="Arial" pitchFamily="34" charset="0"/>
                <a:cs typeface="Arial" pitchFamily="34" charset="0"/>
              </a:rPr>
              <a:t>Finding the probability</a:t>
            </a:r>
          </a:p>
          <a:p>
            <a:pPr marL="0" indent="0">
              <a:spcBef>
                <a:spcPts val="0"/>
              </a:spcBef>
              <a:buNone/>
            </a:pPr>
            <a:r>
              <a:rPr lang="en-US" sz="2400" dirty="0">
                <a:solidFill>
                  <a:schemeClr val="tx2"/>
                </a:solidFill>
                <a:latin typeface="Arial" pitchFamily="34" charset="0"/>
                <a:cs typeface="Arial" pitchFamily="34" charset="0"/>
              </a:rPr>
              <a:t>    </a:t>
            </a:r>
            <a:r>
              <a:rPr lang="en-US" sz="2000" dirty="0">
                <a:solidFill>
                  <a:schemeClr val="tx2"/>
                </a:solidFill>
                <a:latin typeface="Arial" pitchFamily="34" charset="0"/>
                <a:cs typeface="Arial" pitchFamily="34" charset="0"/>
              </a:rPr>
              <a:t>distribution is hard</a:t>
            </a:r>
          </a:p>
          <a:p>
            <a:pPr marL="0" indent="0">
              <a:spcBef>
                <a:spcPts val="0"/>
              </a:spcBef>
              <a:buNone/>
            </a:pPr>
            <a:r>
              <a:rPr lang="en-US" sz="2000" dirty="0">
                <a:solidFill>
                  <a:schemeClr val="tx2"/>
                </a:solidFill>
                <a:latin typeface="Arial" pitchFamily="34" charset="0"/>
                <a:cs typeface="Arial" pitchFamily="34" charset="0"/>
              </a:rPr>
              <a:t>     or impossible </a:t>
            </a:r>
            <a:r>
              <a:rPr lang="en-US" sz="2000" dirty="0">
                <a:solidFill>
                  <a:srgbClr val="33CC33"/>
                </a:solidFill>
                <a:latin typeface="Arial" pitchFamily="34" charset="0"/>
                <a:cs typeface="Arial" pitchFamily="34" charset="0"/>
              </a:rPr>
              <a:t>except for jitter</a:t>
            </a:r>
          </a:p>
          <a:p>
            <a:pPr marL="0" indent="0">
              <a:spcBef>
                <a:spcPts val="0"/>
              </a:spcBef>
              <a:buNone/>
            </a:pPr>
            <a:r>
              <a:rPr lang="en-US" sz="2000" dirty="0">
                <a:solidFill>
                  <a:srgbClr val="33CC33"/>
                </a:solidFill>
                <a:latin typeface="Arial" pitchFamily="34" charset="0"/>
                <a:cs typeface="Arial" pitchFamily="34" charset="0"/>
              </a:rPr>
              <a:t>     then you can </a:t>
            </a:r>
            <a:r>
              <a:rPr lang="en-US" sz="2000" dirty="0">
                <a:solidFill>
                  <a:srgbClr val="0066CC"/>
                </a:solidFill>
                <a:latin typeface="Arial" pitchFamily="34" charset="0"/>
                <a:cs typeface="Arial" pitchFamily="34" charset="0"/>
              </a:rPr>
              <a:t>ask a </a:t>
            </a:r>
          </a:p>
          <a:p>
            <a:pPr marL="0" indent="0">
              <a:spcBef>
                <a:spcPts val="0"/>
              </a:spcBef>
              <a:buNone/>
            </a:pPr>
            <a:r>
              <a:rPr lang="en-US" sz="2000" dirty="0">
                <a:solidFill>
                  <a:srgbClr val="0066CC"/>
                </a:solidFill>
                <a:latin typeface="Arial" pitchFamily="34" charset="0"/>
                <a:cs typeface="Arial" pitchFamily="34" charset="0"/>
              </a:rPr>
              <a:t>     cryptographer</a:t>
            </a:r>
            <a:endParaRPr lang="en-US" sz="2000" dirty="0">
              <a:solidFill>
                <a:srgbClr val="0066CC"/>
              </a:solidFill>
            </a:endParaRP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t>2008: Basic structure: We know it’s hard.  Document it.</a:t>
            </a:r>
          </a:p>
          <a:p>
            <a:pPr>
              <a:lnSpc>
                <a:spcPct val="90000"/>
              </a:lnSpc>
            </a:pPr>
            <a:r>
              <a:rPr lang="en-US" sz="2000" dirty="0"/>
              <a:t>2012:  We’re worried about entropy, here are a bunch of tests to run</a:t>
            </a:r>
          </a:p>
          <a:p>
            <a:pPr lvl="1">
              <a:lnSpc>
                <a:spcPct val="90000"/>
              </a:lnSpc>
            </a:pPr>
            <a:r>
              <a:rPr lang="en-US" sz="1800" dirty="0"/>
              <a:t>Justification for software entropy is ad hoc or non-existent: “interrupt arrival times are impossible to guess.” (wrong).</a:t>
            </a:r>
          </a:p>
          <a:p>
            <a:pPr lvl="1">
              <a:lnSpc>
                <a:spcPct val="90000"/>
              </a:lnSpc>
            </a:pPr>
            <a:r>
              <a:rPr lang="en-US" sz="1800" dirty="0"/>
              <a:t>Use HW if you can: Intel’s Ivy bridge RNG (launched 2012)</a:t>
            </a:r>
          </a:p>
          <a:p>
            <a:pPr>
              <a:lnSpc>
                <a:spcPct val="90000"/>
              </a:lnSpc>
            </a:pPr>
            <a:r>
              <a:rPr lang="en-US" sz="2000" dirty="0"/>
              <a:t>2016:  People who don’t have a good probability model for their noise sources, don’t have entropy.</a:t>
            </a:r>
          </a:p>
          <a:p>
            <a:pPr lvl="1">
              <a:lnSpc>
                <a:spcPct val="90000"/>
              </a:lnSpc>
            </a:pPr>
            <a:r>
              <a:rPr lang="en-US" sz="1800" dirty="0"/>
              <a:t>Let’s use hardware as a model, hardware sources have distributions</a:t>
            </a:r>
          </a:p>
          <a:p>
            <a:pPr lvl="1">
              <a:lnSpc>
                <a:spcPct val="90000"/>
              </a:lnSpc>
            </a:pPr>
            <a:r>
              <a:rPr lang="en-US" sz="1800" dirty="0"/>
              <a:t>Health tests are important because there can be failures</a:t>
            </a:r>
          </a:p>
          <a:p>
            <a:pPr lvl="1">
              <a:lnSpc>
                <a:spcPct val="90000"/>
              </a:lnSpc>
            </a:pPr>
            <a:r>
              <a:rPr lang="en-US" sz="1800" dirty="0"/>
              <a:t>Should software entropy have more lax standards? </a:t>
            </a:r>
            <a:r>
              <a:rPr lang="en-US" sz="1800" dirty="0">
                <a:solidFill>
                  <a:srgbClr val="FF0000"/>
                </a:solidFill>
              </a:rPr>
              <a:t>[No!]</a:t>
            </a:r>
          </a:p>
          <a:p>
            <a:pPr>
              <a:lnSpc>
                <a:spcPct val="90000"/>
              </a:lnSpc>
            </a:pPr>
            <a:r>
              <a:rPr lang="en-US" sz="2000" dirty="0"/>
              <a:t>2018: No, seriously, you have to justify entropy estimators even for a software noise source, so you need source probability models.</a:t>
            </a:r>
          </a:p>
          <a:p>
            <a:pPr lvl="1">
              <a:lnSpc>
                <a:spcPct val="90000"/>
              </a:lnSpc>
            </a:pPr>
            <a:r>
              <a:rPr lang="en-US" sz="1800" dirty="0"/>
              <a:t>Here are more tests (restart) so it’s harder to cheat especially at boot</a:t>
            </a:r>
          </a:p>
          <a:p>
            <a:pPr lvl="1">
              <a:lnSpc>
                <a:spcPct val="90000"/>
              </a:lnSpc>
            </a:pPr>
            <a:r>
              <a:rPr lang="en-US" sz="1800" dirty="0"/>
              <a:t>New software techniques arise (jitter)</a:t>
            </a:r>
          </a:p>
          <a:p>
            <a:pPr lvl="1">
              <a:lnSpc>
                <a:spcPct val="90000"/>
              </a:lnSpc>
            </a:pPr>
            <a:r>
              <a:rPr lang="en-US" sz="1800" dirty="0"/>
              <a:t>Linux and some BSD entropy is justified</a:t>
            </a:r>
            <a:endParaRPr lang="en-US" sz="2000" dirty="0"/>
          </a:p>
          <a:p>
            <a:pPr lvl="1">
              <a:lnSpc>
                <a:spcPct val="90000"/>
              </a:lnSpc>
            </a:pPr>
            <a:r>
              <a:rPr lang="en-US" sz="1800" dirty="0"/>
              <a:t>By the way, future standard will be stricter [2021]</a:t>
            </a: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A new hope</a:t>
            </a:r>
          </a:p>
        </p:txBody>
      </p:sp>
      <p:sp>
        <p:nvSpPr>
          <p:cNvPr id="23557" name="Rectangle 3"/>
          <p:cNvSpPr>
            <a:spLocks noGrp="1" noChangeArrowheads="1"/>
          </p:cNvSpPr>
          <p:nvPr>
            <p:ph type="body" idx="1"/>
          </p:nvPr>
        </p:nvSpPr>
        <p:spPr>
          <a:xfrm>
            <a:off x="228600" y="1219200"/>
            <a:ext cx="8686800" cy="4724400"/>
          </a:xfrm>
        </p:spPr>
        <p:txBody>
          <a:bodyPr/>
          <a:lstStyle/>
          <a:p>
            <a:pPr>
              <a:lnSpc>
                <a:spcPct val="90000"/>
              </a:lnSpc>
            </a:pPr>
            <a:r>
              <a:rPr lang="en-US" sz="2000" dirty="0"/>
              <a:t>Jitter execution entropy</a:t>
            </a:r>
          </a:p>
          <a:p>
            <a:pPr lvl="1">
              <a:lnSpc>
                <a:spcPct val="90000"/>
              </a:lnSpc>
            </a:pPr>
            <a:r>
              <a:rPr lang="en-US" sz="2000" dirty="0"/>
              <a:t>High quality and relatively easy (i.e.- possible) to analyze.</a:t>
            </a:r>
          </a:p>
          <a:p>
            <a:pPr lvl="1">
              <a:lnSpc>
                <a:spcPct val="90000"/>
              </a:lnSpc>
            </a:pPr>
            <a:r>
              <a:rPr lang="en-US" sz="2000" dirty="0"/>
              <a:t>Adopted by Linux, some BSD’s and Apple plus others.  </a:t>
            </a:r>
          </a:p>
          <a:p>
            <a:pPr lvl="1">
              <a:lnSpc>
                <a:spcPct val="90000"/>
              </a:lnSpc>
            </a:pPr>
            <a:r>
              <a:rPr lang="en-US" sz="2000" dirty="0"/>
              <a:t>Prediction: Eventually everyone will adopt it.</a:t>
            </a:r>
          </a:p>
          <a:p>
            <a:pPr lvl="1">
              <a:lnSpc>
                <a:spcPct val="90000"/>
              </a:lnSpc>
            </a:pPr>
            <a:endParaRPr lang="en-US" sz="2000" dirty="0"/>
          </a:p>
          <a:p>
            <a:pPr>
              <a:lnSpc>
                <a:spcPct val="90000"/>
              </a:lnSpc>
            </a:pPr>
            <a:r>
              <a:rPr lang="en-US" sz="2000" dirty="0"/>
              <a:t>History</a:t>
            </a:r>
          </a:p>
          <a:p>
            <a:pPr lvl="1">
              <a:lnSpc>
                <a:spcPct val="90000"/>
              </a:lnSpc>
            </a:pPr>
            <a:r>
              <a:rPr lang="en-US" sz="1800" dirty="0"/>
              <a:t>B. </a:t>
            </a:r>
            <a:r>
              <a:rPr lang="en-US" sz="1800" dirty="0" err="1"/>
              <a:t>Sunar</a:t>
            </a:r>
            <a:r>
              <a:rPr lang="en-US" sz="1800" dirty="0"/>
              <a:t>, W. J. Martin, D. R. Stinson, </a:t>
            </a:r>
            <a:r>
              <a:rPr lang="en-US" sz="1800" i="1" dirty="0"/>
              <a:t>A Provably Secure True Random Number Generator with Built-in Tolerance to Active Attacks </a:t>
            </a:r>
            <a:r>
              <a:rPr lang="en-US" sz="1800" dirty="0"/>
              <a:t>IEEE.  Mostly HW focused.</a:t>
            </a:r>
          </a:p>
          <a:p>
            <a:pPr lvl="1">
              <a:lnSpc>
                <a:spcPct val="90000"/>
              </a:lnSpc>
            </a:pPr>
            <a:r>
              <a:rPr lang="en-US" sz="1800" dirty="0"/>
              <a:t>Stinson, part 2:  What about software based on predicting execution time on modern processor? </a:t>
            </a:r>
          </a:p>
          <a:p>
            <a:pPr lvl="1">
              <a:lnSpc>
                <a:spcPct val="90000"/>
              </a:lnSpc>
            </a:pPr>
            <a:r>
              <a:rPr lang="en-US" sz="1800" dirty="0"/>
              <a:t>Works on small processors too: Keaton Mowery, Michael Wei, David </a:t>
            </a:r>
            <a:r>
              <a:rPr lang="en-US" sz="1800" dirty="0" err="1"/>
              <a:t>Kohlbrenner</a:t>
            </a:r>
            <a:r>
              <a:rPr lang="en-US" sz="1800" dirty="0"/>
              <a:t>, </a:t>
            </a:r>
            <a:r>
              <a:rPr lang="en-US" sz="1800" dirty="0" err="1"/>
              <a:t>Hovav</a:t>
            </a:r>
            <a:r>
              <a:rPr lang="en-US" sz="1800" dirty="0"/>
              <a:t> </a:t>
            </a:r>
            <a:r>
              <a:rPr lang="en-US" sz="1800" dirty="0" err="1"/>
              <a:t>Shacham</a:t>
            </a:r>
            <a:r>
              <a:rPr lang="en-US" sz="1800" dirty="0"/>
              <a:t>, and Steven Swanson, </a:t>
            </a:r>
            <a:r>
              <a:rPr lang="en-US" sz="1800" i="1" dirty="0"/>
              <a:t>Welcome to the </a:t>
            </a:r>
            <a:r>
              <a:rPr lang="en-US" sz="1800" i="1" dirty="0" err="1"/>
              <a:t>Entropics</a:t>
            </a:r>
            <a:r>
              <a:rPr lang="en-US" sz="1800" i="1" dirty="0"/>
              <a:t>: Boot-Time Entropy in Embedded Devices.</a:t>
            </a:r>
          </a:p>
          <a:p>
            <a:pPr lvl="1">
              <a:lnSpc>
                <a:spcPct val="90000"/>
              </a:lnSpc>
            </a:pPr>
            <a:r>
              <a:rPr lang="en-US" sz="1800" dirty="0"/>
              <a:t>Mueller, </a:t>
            </a:r>
            <a:r>
              <a:rPr lang="en-US" sz="1800" i="1" dirty="0"/>
              <a:t>CPU Time Jitter Based Non-Physical True Random Number Generator.</a:t>
            </a:r>
          </a:p>
          <a:p>
            <a:pPr lvl="1">
              <a:lnSpc>
                <a:spcPct val="90000"/>
              </a:lnSpc>
            </a:pPr>
            <a:r>
              <a:rPr lang="en-US" sz="1800" dirty="0"/>
              <a:t>There’s lots more</a:t>
            </a: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t>Collect Entropy</a:t>
                </a:r>
              </a:p>
              <a:p>
                <a:pPr marL="800100" lvl="2" indent="0">
                  <a:lnSpc>
                    <a:spcPct val="90000"/>
                  </a:lnSpc>
                  <a:buNone/>
                </a:pPr>
                <a:r>
                  <a:rPr lang="en-US" sz="2000" dirty="0"/>
                  <a:t>for (</a:t>
                </a:r>
                <a:r>
                  <a:rPr lang="en-US" sz="2000" dirty="0" err="1"/>
                  <a:t>i</a:t>
                </a:r>
                <a:r>
                  <a:rPr lang="en-US" sz="2000" dirty="0"/>
                  <a:t>= 0 to n-1) </a:t>
                </a:r>
              </a:p>
              <a:p>
                <a:pPr marL="1314450" lvl="3" indent="0">
                  <a:lnSpc>
                    <a:spcPct val="90000"/>
                  </a:lnSpc>
                  <a:buNone/>
                </a:pPr>
                <a:r>
                  <a:rPr lang="en-US" dirty="0"/>
                  <a:t>Get real time clock (</a:t>
                </a:r>
                <a:r>
                  <a:rPr lang="en-US" dirty="0" err="1"/>
                  <a:t>t</a:t>
                </a:r>
                <a:r>
                  <a:rPr lang="en-US" baseline="-25000" dirty="0" err="1"/>
                  <a:t>start</a:t>
                </a:r>
                <a:r>
                  <a:rPr lang="en-US" dirty="0"/>
                  <a:t>)</a:t>
                </a:r>
              </a:p>
              <a:p>
                <a:pPr marL="1314450" lvl="3" indent="0">
                  <a:lnSpc>
                    <a:spcPct val="90000"/>
                  </a:lnSpc>
                  <a:buNone/>
                </a:pPr>
                <a:r>
                  <a:rPr lang="en-US" dirty="0"/>
                  <a:t>Execute standard code block</a:t>
                </a:r>
              </a:p>
              <a:p>
                <a:pPr marL="1314450" lvl="3" indent="0">
                  <a:lnSpc>
                    <a:spcPct val="90000"/>
                  </a:lnSpc>
                  <a:buNone/>
                </a:pPr>
                <a:r>
                  <a:rPr lang="en-US" dirty="0"/>
                  <a:t>Get real time clock (t</a:t>
                </a:r>
                <a:r>
                  <a:rPr lang="en-US" baseline="-25000" dirty="0"/>
                  <a:t>end</a:t>
                </a:r>
                <a:r>
                  <a:rPr lang="en-US" dirty="0"/>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p>
              <a:p>
                <a:pPr>
                  <a:lnSpc>
                    <a:spcPct val="90000"/>
                  </a:lnSpc>
                </a:pPr>
                <a:r>
                  <a:rPr lang="en-US" sz="2000" dirty="0"/>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t>s (usually one byte per sample as specified by NIST 800-90B) are the noise source for constructing a seed.</a:t>
                </a:r>
              </a:p>
              <a:p>
                <a:pPr>
                  <a:lnSpc>
                    <a:spcPct val="90000"/>
                  </a:lnSpc>
                </a:pPr>
                <a:r>
                  <a:rPr lang="en-US" sz="2000" dirty="0"/>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p>
              <a:p>
                <a:pPr lvl="1">
                  <a:lnSpc>
                    <a:spcPct val="90000"/>
                  </a:lnSpc>
                </a:pPr>
                <a:r>
                  <a:rPr lang="en-US" sz="2000" dirty="0"/>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730" t="-118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3030" b="-13636"/>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t>CPU instruction pipelines fill level affects execution time of an instruction. These pipelines add to execution jitter. </a:t>
            </a:r>
          </a:p>
          <a:p>
            <a:r>
              <a:rPr lang="en-US" sz="2000" dirty="0"/>
              <a:t>The CPU clock cycle is different than the memory bus clock speed. Wait states for the synchronization of memory access adds to time variances (this also reflects hardware variability effects). </a:t>
            </a:r>
          </a:p>
          <a:p>
            <a:r>
              <a:rPr lang="en-US" sz="2000" dirty="0"/>
              <a:t>The CPU frequency scaling alters the processing speed of instructions. </a:t>
            </a:r>
          </a:p>
          <a:p>
            <a:r>
              <a:rPr lang="en-US" sz="2000" dirty="0"/>
              <a:t>The CPU power management may disable CPU features. </a:t>
            </a:r>
          </a:p>
          <a:p>
            <a:r>
              <a:rPr lang="en-US" sz="2000" dirty="0"/>
              <a:t>Instruction and data caches</a:t>
            </a:r>
          </a:p>
          <a:p>
            <a:pPr lvl="1"/>
            <a:r>
              <a:rPr lang="en-US" sz="2000" dirty="0"/>
              <a:t>Tests showed that before the caches are filled, the time deltas are bigger by a factor of two to three.</a:t>
            </a:r>
          </a:p>
          <a:p>
            <a:r>
              <a:rPr lang="en-US" sz="2000" dirty="0"/>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52400"/>
            <a:ext cx="7772400" cy="838200"/>
          </a:xfrm>
        </p:spPr>
        <p:txBody>
          <a:bodyPr/>
          <a:lstStyle/>
          <a:p>
            <a:r>
              <a:rPr lang="en-US" sz="3600" dirty="0"/>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t>CPU frequency scaling depending on the work-load.</a:t>
            </a:r>
          </a:p>
          <a:p>
            <a:pPr>
              <a:spcBef>
                <a:spcPts val="0"/>
              </a:spcBef>
            </a:pPr>
            <a:r>
              <a:rPr lang="en-US" sz="2000" dirty="0"/>
              <a:t>Branch prediction units</a:t>
            </a:r>
          </a:p>
          <a:p>
            <a:pPr>
              <a:spcBef>
                <a:spcPts val="0"/>
              </a:spcBef>
            </a:pPr>
            <a:r>
              <a:rPr lang="en-US" sz="2000" dirty="0"/>
              <a:t>TLB hits and misses </a:t>
            </a:r>
          </a:p>
          <a:p>
            <a:pPr>
              <a:spcBef>
                <a:spcPts val="0"/>
              </a:spcBef>
            </a:pPr>
            <a:r>
              <a:rPr lang="en-US" sz="2000" dirty="0"/>
              <a:t>Kernel locks</a:t>
            </a:r>
          </a:p>
          <a:p>
            <a:pPr>
              <a:spcBef>
                <a:spcPts val="0"/>
              </a:spcBef>
            </a:pPr>
            <a:r>
              <a:rPr lang="en-US" sz="2000" dirty="0"/>
              <a:t>Moving processes from one CPU to another</a:t>
            </a:r>
          </a:p>
          <a:p>
            <a:pPr>
              <a:spcBef>
                <a:spcPts val="0"/>
              </a:spcBef>
            </a:pPr>
            <a:r>
              <a:rPr lang="en-US" sz="2000" dirty="0"/>
              <a:t>Hardware interrupts can occur regardless what the operating system was doing in the meanwhile.  [</a:t>
            </a:r>
            <a:r>
              <a:rPr lang="en-US" sz="2000" i="1" dirty="0"/>
              <a:t>This is not the same as interrupt arrival time.</a:t>
            </a:r>
            <a:r>
              <a:rPr lang="en-US" sz="2000" dirty="0"/>
              <a:t>]</a:t>
            </a:r>
          </a:p>
          <a:p>
            <a:pPr>
              <a:spcBef>
                <a:spcPts val="0"/>
              </a:spcBef>
            </a:pPr>
            <a:r>
              <a:rPr lang="en-US" sz="2000" dirty="0"/>
              <a:t>Large memory segments whose access times vary due to the physical distance from the CPU. </a:t>
            </a:r>
          </a:p>
          <a:p>
            <a:pPr marL="0" indent="0">
              <a:spcBef>
                <a:spcPts val="0"/>
              </a:spcBef>
              <a:buNone/>
            </a:pPr>
            <a:endParaRPr lang="en-US" sz="2000" dirty="0"/>
          </a:p>
          <a:p>
            <a:pPr>
              <a:spcBef>
                <a:spcPts val="0"/>
              </a:spcBef>
            </a:pPr>
            <a:r>
              <a:rPr lang="en-US" sz="2000" dirty="0"/>
              <a:t>Aren’t these variations predictable?</a:t>
            </a:r>
          </a:p>
          <a:p>
            <a:pPr lvl="1">
              <a:spcBef>
                <a:spcPts val="0"/>
              </a:spcBef>
            </a:pPr>
            <a:r>
              <a:rPr lang="en-US" sz="2000" dirty="0"/>
              <a:t>Amazingly, no </a:t>
            </a:r>
          </a:p>
          <a:p>
            <a:pPr lvl="1">
              <a:spcBef>
                <a:spcPts val="0"/>
              </a:spcBef>
            </a:pPr>
            <a:r>
              <a:rPr lang="en-US" sz="2000" dirty="0"/>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76200" y="1295400"/>
            <a:ext cx="8991600" cy="4648200"/>
          </a:xfrm>
        </p:spPr>
        <p:txBody>
          <a:bodyPr/>
          <a:lstStyle/>
          <a:p>
            <a:pPr>
              <a:spcBef>
                <a:spcPts val="0"/>
              </a:spcBef>
            </a:pPr>
            <a:r>
              <a:rPr lang="en-US" sz="2000" dirty="0"/>
              <a:t>Can be modelled</a:t>
            </a:r>
          </a:p>
          <a:p>
            <a:pPr lvl="1">
              <a:spcBef>
                <a:spcPts val="0"/>
              </a:spcBef>
            </a:pPr>
            <a:r>
              <a:rPr lang="en-US" sz="1800" dirty="0"/>
              <a:t>Jitter execution depends only on “core” hardware: CPU’s, memory system, interconnect.</a:t>
            </a:r>
          </a:p>
          <a:p>
            <a:pPr lvl="1">
              <a:spcBef>
                <a:spcPts val="0"/>
              </a:spcBef>
            </a:pPr>
            <a:r>
              <a:rPr lang="en-US" sz="1800" dirty="0"/>
              <a:t>Component probability models are relatively simple (like HW): normal distributions around an average performance (memory, interconnect, speculation and prediction).</a:t>
            </a:r>
          </a:p>
          <a:p>
            <a:pPr lvl="1">
              <a:spcBef>
                <a:spcPts val="0"/>
              </a:spcBef>
            </a:pPr>
            <a:r>
              <a:rPr lang="en-US" sz="1800" dirty="0"/>
              <a:t>Some sources of variation derived from physical phase jitter (HW).</a:t>
            </a:r>
          </a:p>
          <a:p>
            <a:pPr lvl="1">
              <a:spcBef>
                <a:spcPts val="0"/>
              </a:spcBef>
            </a:pPr>
            <a:r>
              <a:rPr lang="en-US" sz="1800" dirty="0"/>
              <a:t>Easy to pick good, short blocks to measure on any CPU even as architectures change.</a:t>
            </a:r>
          </a:p>
          <a:p>
            <a:pPr lvl="1">
              <a:spcBef>
                <a:spcPts val="0"/>
              </a:spcBef>
            </a:pPr>
            <a:r>
              <a:rPr lang="en-US" sz="1800" dirty="0"/>
              <a:t>You can validate stationarity with chi squared tests.</a:t>
            </a:r>
          </a:p>
          <a:p>
            <a:pPr lvl="2">
              <a:spcBef>
                <a:spcPts val="0"/>
              </a:spcBef>
            </a:pPr>
            <a:r>
              <a:rPr lang="en-US" sz="1800" dirty="0"/>
              <a:t>Important for “boot entropy,” where critical machine keys are derived.</a:t>
            </a:r>
          </a:p>
          <a:p>
            <a:pPr lvl="1">
              <a:spcBef>
                <a:spcPts val="0"/>
              </a:spcBef>
            </a:pPr>
            <a:r>
              <a:rPr lang="en-US" sz="1800" dirty="0"/>
              <a:t>Naturally “unobservable” by adversary. Protected from side channels.</a:t>
            </a:r>
          </a:p>
          <a:p>
            <a:pPr>
              <a:spcBef>
                <a:spcPts val="0"/>
              </a:spcBef>
            </a:pPr>
            <a:r>
              <a:rPr lang="en-US" sz="2000" dirty="0"/>
              <a:t>Gives very high entropy rates</a:t>
            </a:r>
          </a:p>
          <a:p>
            <a:pPr>
              <a:spcBef>
                <a:spcPts val="0"/>
              </a:spcBef>
            </a:pPr>
            <a:r>
              <a:rPr lang="en-US" sz="2000" dirty="0"/>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363220" y="183573"/>
            <a:ext cx="7791450" cy="1111827"/>
          </a:xfrm>
        </p:spPr>
        <p:txBody>
          <a:bodyPr/>
          <a:lstStyle/>
          <a:p>
            <a:r>
              <a:rPr lang="en-US" sz="3600" dirty="0"/>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t> possible values.</a:t>
                </a:r>
              </a:p>
              <a:p>
                <a:pPr>
                  <a:lnSpc>
                    <a:spcPct val="90000"/>
                  </a:lnSpc>
                </a:pPr>
                <a:r>
                  <a:rPr lang="en-US" sz="2000" dirty="0"/>
                  <a:t>All these values should be “equally likely.”</a:t>
                </a:r>
              </a:p>
              <a:p>
                <a:pPr>
                  <a:lnSpc>
                    <a:spcPct val="90000"/>
                  </a:lnSpc>
                </a:pPr>
                <a:r>
                  <a:rPr lang="en-US" sz="2000" dirty="0"/>
                  <a:t>If you are told </a:t>
                </a:r>
                <a14:m>
                  <m:oMath xmlns:m="http://schemas.openxmlformats.org/officeDocument/2006/math">
                    <m:r>
                      <a:rPr lang="en-US" sz="2000" b="0" i="1" smtClean="0">
                        <a:latin typeface="Cambria Math" panose="02040503050406030204" pitchFamily="18" charset="0"/>
                      </a:rPr>
                      <m:t>𝑘</m:t>
                    </m:r>
                  </m:oMath>
                </a14:m>
                <a:r>
                  <a:rPr lang="en-US" sz="2000" dirty="0"/>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t>.</a:t>
                </a:r>
              </a:p>
              <a:p>
                <a:pPr>
                  <a:lnSpc>
                    <a:spcPct val="90000"/>
                  </a:lnSpc>
                </a:pPr>
                <a:r>
                  <a:rPr lang="en-US" sz="2000" dirty="0"/>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451" t="-179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52400"/>
            <a:ext cx="8763000" cy="1219200"/>
          </a:xfrm>
        </p:spPr>
        <p:txBody>
          <a:bodyPr/>
          <a:lstStyle/>
          <a:p>
            <a:r>
              <a:rPr lang="en-US" sz="3600" dirty="0"/>
              <a:t>Why are other sources (say interrupt arrival time) “bad”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90500" y="1523010"/>
            <a:ext cx="8763000" cy="4648200"/>
          </a:xfrm>
        </p:spPr>
        <p:txBody>
          <a:bodyPr/>
          <a:lstStyle/>
          <a:p>
            <a:pPr>
              <a:spcBef>
                <a:spcPts val="0"/>
              </a:spcBef>
            </a:pPr>
            <a:r>
              <a:rPr lang="en-US" sz="2000" dirty="0"/>
              <a:t>Interrupt arrival modelling difficult (actually impossible, I think)</a:t>
            </a:r>
          </a:p>
          <a:p>
            <a:pPr lvl="1">
              <a:spcBef>
                <a:spcPts val="0"/>
              </a:spcBef>
            </a:pPr>
            <a:r>
              <a:rPr lang="en-US" sz="1800" dirty="0"/>
              <a:t>Presumptive distribution is Poisson arrival which is complicated and depends critically on stable average arrival time.</a:t>
            </a:r>
          </a:p>
          <a:p>
            <a:pPr lvl="1">
              <a:spcBef>
                <a:spcPts val="0"/>
              </a:spcBef>
            </a:pPr>
            <a:r>
              <a:rPr lang="en-US" sz="1800" dirty="0"/>
              <a:t>Definitely not stationary.</a:t>
            </a:r>
          </a:p>
          <a:p>
            <a:pPr lvl="1">
              <a:spcBef>
                <a:spcPts val="0"/>
              </a:spcBef>
            </a:pPr>
            <a:r>
              <a:rPr lang="en-US" sz="1800" dirty="0"/>
              <a:t>Depends on analysis of potentially huge number of devices. </a:t>
            </a:r>
          </a:p>
          <a:p>
            <a:pPr lvl="1">
              <a:spcBef>
                <a:spcPts val="0"/>
              </a:spcBef>
            </a:pPr>
            <a:r>
              <a:rPr lang="en-US" sz="1800" dirty="0"/>
              <a:t>Terrible during boot.</a:t>
            </a:r>
          </a:p>
          <a:p>
            <a:pPr lvl="1">
              <a:spcBef>
                <a:spcPts val="0"/>
              </a:spcBef>
            </a:pPr>
            <a:r>
              <a:rPr lang="en-US" sz="1800" dirty="0"/>
              <a:t>Past attacks exploited “observable” interrupt artifacts by adversary.  Also subject to side channel attacks (see </a:t>
            </a:r>
            <a:r>
              <a:rPr lang="en-US" sz="1800" dirty="0" err="1"/>
              <a:t>Dodis</a:t>
            </a:r>
            <a:r>
              <a:rPr lang="en-US" sz="1800" dirty="0"/>
              <a:t> et. al., 2014).</a:t>
            </a:r>
          </a:p>
          <a:p>
            <a:pPr lvl="1">
              <a:spcBef>
                <a:spcPts val="0"/>
              </a:spcBef>
            </a:pPr>
            <a:r>
              <a:rPr lang="en-US" sz="1800" dirty="0"/>
              <a:t>Dependent on workloads and their imposed interrupt activity so accurate estimate would be painfully complex even with a few devices.</a:t>
            </a:r>
          </a:p>
          <a:p>
            <a:pPr lvl="1">
              <a:spcBef>
                <a:spcPts val="0"/>
              </a:spcBef>
            </a:pPr>
            <a:r>
              <a:rPr lang="en-US" sz="1800" dirty="0"/>
              <a:t>Gives low entropy rates (even “guessed” rates) so more intermediate processing.  It takes much longer to “reseed.”</a:t>
            </a:r>
          </a:p>
          <a:p>
            <a:pPr lvl="1">
              <a:spcBef>
                <a:spcPts val="0"/>
              </a:spcBef>
            </a:pPr>
            <a:r>
              <a:rPr lang="en-US" sz="1800" dirty="0"/>
              <a:t>Requires ongoing care to measure interrupt times correctly (If you measure arrival time in the wrong place the entropy is greatly reduced).</a:t>
            </a:r>
          </a:p>
          <a:p>
            <a:pPr>
              <a:spcBef>
                <a:spcPts val="0"/>
              </a:spcBef>
            </a:pPr>
            <a:r>
              <a:rPr lang="en-US" sz="2000" dirty="0"/>
              <a:t>Kernel mode only</a:t>
            </a:r>
          </a:p>
          <a:p>
            <a:pPr>
              <a:spcBef>
                <a:spcPts val="0"/>
              </a:spcBef>
            </a:pPr>
            <a:r>
              <a:rPr lang="en-US" sz="2000" dirty="0">
                <a:solidFill>
                  <a:schemeClr val="accent2"/>
                </a:solidFill>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t>Used standard NIST 800-90A certified SHA-256 hash-df based DBRG.</a:t>
            </a:r>
          </a:p>
          <a:p>
            <a:pPr lvl="1">
              <a:lnSpc>
                <a:spcPct val="90000"/>
              </a:lnSpc>
              <a:spcBef>
                <a:spcPts val="0"/>
              </a:spcBef>
            </a:pPr>
            <a:r>
              <a:rPr lang="en-US" sz="2000" dirty="0"/>
              <a:t>Used Intel analyzed HW noise source (Noise justification: Rachael J Parker, </a:t>
            </a:r>
            <a:r>
              <a:rPr lang="en-US" sz="2000" i="1" dirty="0"/>
              <a:t>Justification for Metastability Based Nondeterministic Random</a:t>
            </a:r>
            <a:r>
              <a:rPr lang="en-US" sz="2000" dirty="0"/>
              <a:t> </a:t>
            </a:r>
            <a:r>
              <a:rPr lang="en-US" sz="2000" i="1" dirty="0"/>
              <a:t>Bit Generator</a:t>
            </a:r>
            <a:r>
              <a:rPr lang="en-US" sz="2000" dirty="0"/>
              <a:t>, Intel and previous papers by </a:t>
            </a:r>
            <a:r>
              <a:rPr lang="en-US" sz="2000" i="1" dirty="0"/>
              <a:t>Kocher, Cox, Walker, </a:t>
            </a:r>
            <a:r>
              <a:rPr lang="en-US" sz="2000" i="1" dirty="0" err="1"/>
              <a:t>Gueron</a:t>
            </a:r>
            <a:r>
              <a:rPr lang="en-US" sz="2000" i="1" dirty="0"/>
              <a:t>, Brickell, et al</a:t>
            </a:r>
            <a:r>
              <a:rPr lang="en-US" sz="2000" dirty="0"/>
              <a:t>).</a:t>
            </a:r>
          </a:p>
          <a:p>
            <a:pPr lvl="1">
              <a:lnSpc>
                <a:spcPct val="90000"/>
              </a:lnSpc>
              <a:spcBef>
                <a:spcPts val="0"/>
              </a:spcBef>
            </a:pPr>
            <a:r>
              <a:rPr lang="en-US" sz="2000" dirty="0"/>
              <a:t>Developed SW Jitter based noise source (Noise justification:  You’ll see.)</a:t>
            </a:r>
          </a:p>
          <a:p>
            <a:pPr lvl="1">
              <a:lnSpc>
                <a:spcPct val="90000"/>
              </a:lnSpc>
              <a:spcBef>
                <a:spcPts val="0"/>
              </a:spcBef>
            </a:pPr>
            <a:r>
              <a:rPr lang="en-US" sz="2000" dirty="0"/>
              <a:t>Implemented full health and restart tests.</a:t>
            </a:r>
          </a:p>
          <a:p>
            <a:pPr lvl="1">
              <a:lnSpc>
                <a:spcPct val="90000"/>
              </a:lnSpc>
              <a:spcBef>
                <a:spcPts val="0"/>
              </a:spcBef>
            </a:pPr>
            <a:r>
              <a:rPr lang="en-US" sz="2000" dirty="0"/>
              <a:t>Both HW and SW entropy qualified.</a:t>
            </a:r>
          </a:p>
          <a:p>
            <a:pPr lvl="1">
              <a:lnSpc>
                <a:spcPct val="90000"/>
              </a:lnSpc>
              <a:spcBef>
                <a:spcPts val="0"/>
              </a:spcBef>
            </a:pPr>
            <a:r>
              <a:rPr lang="en-US" sz="2000" dirty="0"/>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Arial" panose="020B0604020202020204" pitchFamily="34" charset="0"/>
                <a:cs typeface="Arial" panose="020B0604020202020204" pitchFamily="34" charset="0"/>
              </a:rPr>
              <a:t>Used five different blocks for jitter including two from Mueller</a:t>
            </a:r>
          </a:p>
          <a:p>
            <a:pPr>
              <a:lnSpc>
                <a:spcPct val="90000"/>
              </a:lnSpc>
            </a:pPr>
            <a:r>
              <a:rPr lang="en-US" sz="2000" dirty="0">
                <a:latin typeface="Arial" panose="020B0604020202020204" pitchFamily="34" charset="0"/>
                <a:cs typeface="Arial" panose="020B0604020202020204" pitchFamily="34" charset="0"/>
              </a:rPr>
              <a:t>For each 8-bit (as required by NIST) noise sample, the estimated entropy varied from 1.8 bit/sample to over 6 bits/sample (!) over the jitter blocks</a:t>
            </a:r>
          </a:p>
          <a:p>
            <a:pPr lvl="1">
              <a:lnSpc>
                <a:spcPct val="90000"/>
              </a:lnSpc>
            </a:pPr>
            <a:r>
              <a:rPr lang="en-US" sz="2000" dirty="0">
                <a:latin typeface="Arial" panose="020B0604020202020204" pitchFamily="34" charset="0"/>
                <a:cs typeface="Arial" panose="020B0604020202020204" pitchFamily="34" charset="0"/>
              </a:rPr>
              <a:t>Jitter gives amazingly high rate independent of other activity Can’t be tampered with by adversary</a:t>
            </a:r>
          </a:p>
          <a:p>
            <a:pPr>
              <a:lnSpc>
                <a:spcPct val="90000"/>
              </a:lnSpc>
            </a:pPr>
            <a:r>
              <a:rPr lang="en-US" sz="2000" dirty="0">
                <a:latin typeface="Arial" panose="020B0604020202020204" pitchFamily="34" charset="0"/>
                <a:cs typeface="Arial" panose="020B0604020202020204" pitchFamily="34" charset="0"/>
              </a:rPr>
              <a:t>Most important: Can be analyzed and justified.</a:t>
            </a:r>
          </a:p>
          <a:p>
            <a:pPr lvl="1">
              <a:lnSpc>
                <a:spcPct val="90000"/>
              </a:lnSpc>
            </a:pPr>
            <a:r>
              <a:rPr lang="en-US" sz="2000" dirty="0">
                <a:latin typeface="Arial" panose="020B0604020202020204" pitchFamily="34" charset="0"/>
                <a:cs typeface="Arial" panose="020B0604020202020204" pitchFamily="34" charset="0"/>
              </a:rPr>
              <a:t>Isn’t this just an academic concern?</a:t>
            </a:r>
          </a:p>
          <a:p>
            <a:pPr lvl="1">
              <a:lnSpc>
                <a:spcPct val="90000"/>
              </a:lnSpc>
            </a:pPr>
            <a:r>
              <a:rPr lang="en-US" sz="2000" dirty="0">
                <a:latin typeface="Arial" panose="020B0604020202020204" pitchFamily="34" charset="0"/>
                <a:cs typeface="Arial" panose="020B060402020202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6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31,0.005  32,0.015  33,0.059  34,0.078  35,0.181  36,0.055  37,0.146</a:t>
            </a:r>
          </a:p>
          <a:p>
            <a:pPr marL="0" indent="0">
              <a:buNone/>
            </a:pPr>
            <a:r>
              <a:rPr lang="en-US" sz="1600" dirty="0">
                <a:latin typeface="Calibri" panose="020F0502020204030204" pitchFamily="34" charset="0"/>
                <a:cs typeface="Calibri" panose="020F0502020204030204" pitchFamily="34" charset="0"/>
              </a:rPr>
              <a:t> 38,0.080 39,0.217  40,0.034  41,0.094 </a:t>
            </a:r>
            <a:endParaRPr lang="en-US" sz="1800" dirty="0">
              <a:latin typeface="Calibri" panose="020F0502020204030204" pitchFamily="34" charset="0"/>
              <a:cs typeface="Calibri" panose="020F0502020204030204" pitchFamily="34" charset="0"/>
            </a:endParaRP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23557" name="Rectangle 3"/>
          <p:cNvSpPr>
            <a:spLocks noGrp="1" noChangeArrowheads="1"/>
          </p:cNvSpPr>
          <p:nvPr>
            <p:ph type="body" idx="1"/>
          </p:nvPr>
        </p:nvSpPr>
        <p:spPr>
          <a:xfrm>
            <a:off x="838200" y="1676400"/>
            <a:ext cx="7772400" cy="44043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32,0.001  33,0.010  34,0.024  35,0.045  36,0.073  37,0.090  38,0.038</a:t>
            </a:r>
          </a:p>
          <a:p>
            <a:pPr marL="0" indent="0">
              <a:buNone/>
            </a:pPr>
            <a:r>
              <a:rPr lang="en-US" sz="16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23557" name="Rectangle 3"/>
          <p:cNvSpPr>
            <a:spLocks noGrp="1" noChangeArrowheads="1"/>
          </p:cNvSpPr>
          <p:nvPr>
            <p:ph type="body" idx="1"/>
          </p:nvPr>
        </p:nvSpPr>
        <p:spPr>
          <a:xfrm>
            <a:off x="609600" y="1905000"/>
            <a:ext cx="8153400" cy="37738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6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t>Critical in cryptographic algorithms and protocols</a:t>
            </a:r>
          </a:p>
          <a:p>
            <a:pPr lvl="1">
              <a:lnSpc>
                <a:spcPct val="80000"/>
              </a:lnSpc>
            </a:pPr>
            <a:r>
              <a:rPr lang="en-US" sz="2000" dirty="0"/>
              <a:t>Past weaknesses have been catastrophic.</a:t>
            </a:r>
          </a:p>
          <a:p>
            <a:pPr lvl="1">
              <a:lnSpc>
                <a:spcPct val="80000"/>
              </a:lnSpc>
            </a:pPr>
            <a:r>
              <a:rPr lang="en-US" sz="2000" dirty="0"/>
              <a:t>Random number weakness and bad key management are greatest points of attack on cryptographic systems.</a:t>
            </a:r>
          </a:p>
          <a:p>
            <a:pPr>
              <a:lnSpc>
                <a:spcPct val="90000"/>
              </a:lnSpc>
            </a:pPr>
            <a:r>
              <a:rPr lang="en-US" sz="2000" dirty="0"/>
              <a:t>Bad entropy is principal basis for practical attacks</a:t>
            </a:r>
          </a:p>
          <a:p>
            <a:pPr lvl="1">
              <a:lnSpc>
                <a:spcPct val="90000"/>
              </a:lnSpc>
              <a:spcBef>
                <a:spcPts val="0"/>
              </a:spcBef>
            </a:pPr>
            <a:r>
              <a:rPr lang="en-US" sz="2000" dirty="0"/>
              <a:t>Netscape browser attack is famous example.</a:t>
            </a:r>
          </a:p>
          <a:p>
            <a:pPr lvl="1">
              <a:lnSpc>
                <a:spcPct val="90000"/>
              </a:lnSpc>
              <a:spcBef>
                <a:spcPts val="0"/>
              </a:spcBef>
            </a:pPr>
            <a:r>
              <a:rPr lang="en-US" sz="2000" dirty="0"/>
              <a:t>More recent Debian entropy attack (Mind your p’s and q’s) is another.</a:t>
            </a:r>
          </a:p>
          <a:p>
            <a:pPr lvl="1">
              <a:lnSpc>
                <a:spcPct val="90000"/>
              </a:lnSpc>
              <a:spcBef>
                <a:spcPts val="0"/>
              </a:spcBef>
            </a:pPr>
            <a:r>
              <a:rPr lang="en-US" sz="2000" dirty="0"/>
              <a:t>Hall of fame, epic fails for bad entropy</a:t>
            </a:r>
          </a:p>
          <a:p>
            <a:pPr lvl="2">
              <a:lnSpc>
                <a:spcPct val="90000"/>
              </a:lnSpc>
              <a:spcBef>
                <a:spcPts val="0"/>
              </a:spcBef>
            </a:pPr>
            <a:r>
              <a:rPr lang="en-US" sz="1800" dirty="0"/>
              <a:t>“But the entropy looked random”</a:t>
            </a:r>
          </a:p>
          <a:p>
            <a:pPr lvl="2">
              <a:lnSpc>
                <a:spcPct val="90000"/>
              </a:lnSpc>
              <a:spcBef>
                <a:spcPts val="0"/>
              </a:spcBef>
            </a:pPr>
            <a:r>
              <a:rPr lang="en-US" sz="1800" dirty="0"/>
              <a:t>“No one could guess the sample values, it’s too complex”</a:t>
            </a:r>
          </a:p>
          <a:p>
            <a:pPr>
              <a:lnSpc>
                <a:spcPct val="90000"/>
              </a:lnSpc>
              <a:spcBef>
                <a:spcPts val="0"/>
              </a:spcBef>
            </a:pPr>
            <a:r>
              <a:rPr lang="en-US" sz="2000" dirty="0"/>
              <a:t>Other attacks</a:t>
            </a:r>
          </a:p>
          <a:p>
            <a:pPr lvl="1">
              <a:lnSpc>
                <a:spcPct val="90000"/>
              </a:lnSpc>
              <a:spcBef>
                <a:spcPts val="0"/>
              </a:spcBef>
            </a:pPr>
            <a:r>
              <a:rPr lang="en-US" sz="2000" dirty="0"/>
              <a:t>Intrusion (read privileged entropy pool)</a:t>
            </a:r>
          </a:p>
          <a:p>
            <a:pPr lvl="1">
              <a:lnSpc>
                <a:spcPct val="90000"/>
              </a:lnSpc>
              <a:spcBef>
                <a:spcPts val="0"/>
              </a:spcBef>
            </a:pPr>
            <a:r>
              <a:rPr lang="en-US" sz="2000" dirty="0"/>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23557" name="Rectangle 3"/>
          <p:cNvSpPr>
            <a:spLocks noGrp="1" noChangeArrowheads="1"/>
          </p:cNvSpPr>
          <p:nvPr>
            <p:ph type="body" idx="1"/>
          </p:nvPr>
        </p:nvSpPr>
        <p:spPr>
          <a:xfrm>
            <a:off x="609600" y="1447800"/>
            <a:ext cx="82296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2400" dirty="0"/>
            </a:b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7" name="Date Placeholder 6"/>
          <p:cNvSpPr>
            <a:spLocks noGrp="1"/>
          </p:cNvSpPr>
          <p:nvPr>
            <p:ph type="dt" sz="half" idx="10"/>
          </p:nvPr>
        </p:nvSpPr>
        <p:spPr/>
        <p:txBody>
          <a:bodyPr/>
          <a:lstStyle/>
          <a:p>
            <a:pPr>
              <a:defRPr/>
            </a:pPr>
            <a:r>
              <a:rPr lang="en-US"/>
              <a:t>JLM20101208</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23557" name="Rectangle 3"/>
          <p:cNvSpPr>
            <a:spLocks noGrp="1" noChangeArrowheads="1"/>
          </p:cNvSpPr>
          <p:nvPr>
            <p:ph type="body" idx="1"/>
          </p:nvPr>
        </p:nvSpPr>
        <p:spPr>
          <a:xfrm>
            <a:off x="571500" y="1676400"/>
            <a:ext cx="8001000" cy="43281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Arial" panose="020B0604020202020204" pitchFamily="34" charset="0"/>
                <a:cs typeface="Arial" panose="020B0604020202020204" pitchFamily="34" charset="0"/>
              </a:rPr>
              <a:t>Work out hardware model in detail for individual sources of entropy (memory jitter, …).</a:t>
            </a:r>
          </a:p>
          <a:p>
            <a:pPr>
              <a:lnSpc>
                <a:spcPct val="90000"/>
              </a:lnSpc>
            </a:pPr>
            <a:r>
              <a:rPr lang="en-US" sz="2000" dirty="0">
                <a:latin typeface="Arial" panose="020B0604020202020204" pitchFamily="34" charset="0"/>
                <a:cs typeface="Arial" panose="020B0604020202020204" pitchFamily="34" charset="0"/>
              </a:rPr>
              <a:t>Combine complicated jitter sources to obtain different distributions (the “mixture problem”).  Done accurately, this is interesting research!</a:t>
            </a:r>
          </a:p>
          <a:p>
            <a:pPr>
              <a:lnSpc>
                <a:spcPct val="90000"/>
              </a:lnSpc>
            </a:pPr>
            <a:r>
              <a:rPr lang="en-US" sz="2000" dirty="0">
                <a:latin typeface="Arial" panose="020B0604020202020204" pitchFamily="34" charset="0"/>
                <a:cs typeface="Arial" panose="020B0604020202020204" pitchFamily="34" charset="0"/>
              </a:rPr>
              <a:t>The level of proof in this presentation is informal or “heuristic,” which is all NIST demands for now.</a:t>
            </a:r>
          </a:p>
          <a:p>
            <a:pPr>
              <a:lnSpc>
                <a:spcPct val="90000"/>
              </a:lnSpc>
            </a:pPr>
            <a:r>
              <a:rPr lang="en-US" sz="2000" dirty="0">
                <a:latin typeface="Arial" panose="020B0604020202020204" pitchFamily="34" charset="0"/>
                <a:cs typeface="Arial" panose="020B060402020202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Arial" panose="020B0604020202020204" pitchFamily="34" charset="0"/>
                <a:cs typeface="Arial" panose="020B0604020202020204" pitchFamily="34" charset="0"/>
              </a:rPr>
              <a:t>NIST was completely right!</a:t>
            </a:r>
          </a:p>
          <a:p>
            <a:pPr lvl="1">
              <a:lnSpc>
                <a:spcPct val="90000"/>
              </a:lnSpc>
            </a:pPr>
            <a:r>
              <a:rPr lang="en-US" sz="2000" dirty="0">
                <a:latin typeface="Arial" panose="020B0604020202020204" pitchFamily="34" charset="0"/>
                <a:cs typeface="Arial" panose="020B0604020202020204" pitchFamily="34" charset="0"/>
              </a:rPr>
              <a:t>I apologize for earlier skepticism</a:t>
            </a:r>
          </a:p>
          <a:p>
            <a:pPr>
              <a:lnSpc>
                <a:spcPct val="90000"/>
              </a:lnSpc>
            </a:pPr>
            <a:r>
              <a:rPr lang="en-US" sz="2000" dirty="0">
                <a:latin typeface="Arial" panose="020B0604020202020204" pitchFamily="34" charset="0"/>
                <a:cs typeface="Arial" panose="020B0604020202020204" pitchFamily="34" charset="0"/>
              </a:rPr>
              <a:t>New standard greatly improves security (if you follow it)</a:t>
            </a:r>
          </a:p>
          <a:p>
            <a:pPr lvl="1">
              <a:lnSpc>
                <a:spcPct val="90000"/>
              </a:lnSpc>
              <a:spcBef>
                <a:spcPts val="0"/>
              </a:spcBef>
            </a:pPr>
            <a:r>
              <a:rPr lang="en-US" sz="2000" dirty="0">
                <a:latin typeface="Arial" panose="020B0604020202020204" pitchFamily="34" charset="0"/>
                <a:cs typeface="Arial" panose="020B0604020202020204" pitchFamily="34" charset="0"/>
              </a:rPr>
              <a:t>In cryptography, don’t trust anything you can’t quantifiably analyze --- you’re only </a:t>
            </a:r>
            <a:r>
              <a:rPr lang="en-US" sz="2000">
                <a:latin typeface="Arial" panose="020B0604020202020204" pitchFamily="34" charset="0"/>
                <a:cs typeface="Arial" panose="020B0604020202020204" pitchFamily="34" charset="0"/>
              </a:rPr>
              <a:t>fooling yourself.</a:t>
            </a:r>
            <a:endParaRPr lang="en-US" sz="2000" dirty="0">
              <a:latin typeface="Arial" panose="020B0604020202020204" pitchFamily="34" charset="0"/>
              <a:cs typeface="Arial" panose="020B0604020202020204" pitchFamily="34" charset="0"/>
            </a:endParaRPr>
          </a:p>
          <a:p>
            <a:pPr lvl="1">
              <a:lnSpc>
                <a:spcPct val="90000"/>
              </a:lnSpc>
              <a:spcBef>
                <a:spcPts val="0"/>
              </a:spcBef>
            </a:pPr>
            <a:r>
              <a:rPr lang="en-US" sz="2000" dirty="0">
                <a:latin typeface="Arial" panose="020B0604020202020204" pitchFamily="34" charset="0"/>
                <a:cs typeface="Arial" panose="020B0604020202020204" pitchFamily="34" charset="0"/>
              </a:rPr>
              <a:t>In cryptography, sometimes there are good surprises (jitter).</a:t>
            </a:r>
          </a:p>
          <a:p>
            <a:pPr>
              <a:lnSpc>
                <a:spcPct val="90000"/>
              </a:lnSpc>
            </a:pPr>
            <a:r>
              <a:rPr lang="en-US" sz="2000" dirty="0">
                <a:latin typeface="Arial" panose="020B0604020202020204" pitchFamily="34" charset="0"/>
                <a:cs typeface="Arial" panose="020B0604020202020204" pitchFamily="34" charset="0"/>
              </a:rPr>
              <a:t>Benefits from Jitter</a:t>
            </a:r>
          </a:p>
          <a:p>
            <a:pPr lvl="1">
              <a:lnSpc>
                <a:spcPct val="90000"/>
              </a:lnSpc>
              <a:spcBef>
                <a:spcPts val="0"/>
              </a:spcBef>
            </a:pPr>
            <a:r>
              <a:rPr lang="en-US" sz="2000" dirty="0">
                <a:latin typeface="Arial" panose="020B0604020202020204" pitchFamily="34" charset="0"/>
                <a:cs typeface="Arial" panose="020B0604020202020204" pitchFamily="34" charset="0"/>
              </a:rPr>
              <a:t>No entropy starvation at boot.</a:t>
            </a:r>
          </a:p>
          <a:p>
            <a:pPr lvl="1">
              <a:lnSpc>
                <a:spcPct val="90000"/>
              </a:lnSpc>
              <a:spcBef>
                <a:spcPts val="0"/>
              </a:spcBef>
            </a:pPr>
            <a:r>
              <a:rPr lang="en-US" sz="2000" dirty="0">
                <a:latin typeface="Arial" panose="020B0604020202020204" pitchFamily="34" charset="0"/>
                <a:cs typeface="Arial" panose="020B0604020202020204" pitchFamily="34" charset="0"/>
              </a:rPr>
              <a:t>Defense in depth (qualified HW and SW entropy).</a:t>
            </a:r>
          </a:p>
          <a:p>
            <a:pPr lvl="1">
              <a:lnSpc>
                <a:spcPct val="90000"/>
              </a:lnSpc>
              <a:spcBef>
                <a:spcPts val="0"/>
              </a:spcBef>
            </a:pPr>
            <a:r>
              <a:rPr lang="en-US" sz="2000" dirty="0">
                <a:latin typeface="Arial" panose="020B0604020202020204" pitchFamily="34" charset="0"/>
                <a:cs typeface="Arial" panose="020B0604020202020204" pitchFamily="34" charset="0"/>
              </a:rPr>
              <a:t>Simpler than interrupts and less performance impact</a:t>
            </a:r>
          </a:p>
          <a:p>
            <a:pPr lvl="1">
              <a:lnSpc>
                <a:spcPct val="90000"/>
              </a:lnSpc>
              <a:spcBef>
                <a:spcPts val="0"/>
              </a:spcBef>
            </a:pPr>
            <a:r>
              <a:rPr lang="en-US" sz="2000" dirty="0">
                <a:latin typeface="Arial" panose="020B0604020202020204" pitchFamily="34" charset="0"/>
                <a:cs typeface="Arial" panose="020B0604020202020204" pitchFamily="34" charset="0"/>
              </a:rPr>
              <a:t>Works on all devices (even embedded devices).</a:t>
            </a:r>
          </a:p>
          <a:p>
            <a:pPr lvl="1">
              <a:lnSpc>
                <a:spcPct val="90000"/>
              </a:lnSpc>
              <a:spcBef>
                <a:spcPts val="0"/>
              </a:spcBef>
            </a:pPr>
            <a:r>
              <a:rPr lang="en-US" sz="2000" dirty="0">
                <a:latin typeface="Arial" panose="020B0604020202020204" pitchFamily="34" charset="0"/>
                <a:cs typeface="Arial" panose="020B0604020202020204" pitchFamily="34" charset="0"/>
              </a:rPr>
              <a:t>Widely accepted despite initial skepticism: Linux, (some) BSD versions and Apple (during boot).</a:t>
            </a:r>
          </a:p>
          <a:p>
            <a:pPr lvl="1">
              <a:lnSpc>
                <a:spcPct val="90000"/>
              </a:lnSpc>
              <a:spcBef>
                <a:spcPts val="0"/>
              </a:spcBef>
            </a:pPr>
            <a:r>
              <a:rPr lang="en-US" sz="2000" dirty="0">
                <a:latin typeface="Arial" panose="020B0604020202020204" pitchFamily="34" charset="0"/>
                <a:cs typeface="Arial" panose="020B0604020202020204" pitchFamily="34" charset="0"/>
              </a:rPr>
              <a:t>You can stop drinking the </a:t>
            </a:r>
            <a:r>
              <a:rPr lang="en-US" sz="2000" dirty="0" err="1">
                <a:latin typeface="Arial" panose="020B0604020202020204" pitchFamily="34" charset="0"/>
                <a:cs typeface="Arial" panose="020B0604020202020204" pitchFamily="34" charset="0"/>
              </a:rPr>
              <a:t>kool-aid</a:t>
            </a:r>
            <a:r>
              <a:rPr lang="en-US" sz="2000" dirty="0">
                <a:latin typeface="Arial" panose="020B0604020202020204" pitchFamily="34" charset="0"/>
                <a:cs typeface="Arial" panose="020B060402020202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dirty="0">
                <a:latin typeface="Arial" panose="020B0604020202020204" pitchFamily="34" charset="0"/>
                <a:cs typeface="Arial" panose="020B0604020202020204" pitchFamily="34" charset="0"/>
              </a:rPr>
              <a:t>There are two different security foundations for “execution jitter” as an entropy source.</a:t>
            </a:r>
          </a:p>
          <a:p>
            <a:pPr lvl="1">
              <a:lnSpc>
                <a:spcPct val="90000"/>
              </a:lnSpc>
            </a:pPr>
            <a:r>
              <a:rPr lang="en-US" sz="2000" dirty="0">
                <a:latin typeface="Arial" panose="020B0604020202020204" pitchFamily="34" charset="0"/>
                <a:cs typeface="Arial" panose="020B060402020202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Arial" panose="020B0604020202020204" pitchFamily="34" charset="0"/>
                <a:cs typeface="Arial" panose="020B0604020202020204" pitchFamily="34" charset="0"/>
              </a:rPr>
              <a:t>The computational barrier to recreate complex CPU state: caches, branch prediction, frequency scaling, intervening interrupts, locks, cross CPU performance differences, TLB misses, speculative execution.</a:t>
            </a:r>
          </a:p>
          <a:p>
            <a:pPr lvl="1">
              <a:lnSpc>
                <a:spcPct val="90000"/>
              </a:lnSpc>
            </a:pPr>
            <a:r>
              <a:rPr lang="en-US" sz="2000" dirty="0">
                <a:latin typeface="Arial" panose="020B0604020202020204" pitchFamily="34" charset="0"/>
                <a:cs typeface="Arial" panose="020B0604020202020204" pitchFamily="34" charset="0"/>
              </a:rPr>
              <a:t>Both are present.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 --- symmetric crypto</a:t>
            </a:r>
          </a:p>
        </p:txBody>
      </p:sp>
      <p:sp>
        <p:nvSpPr>
          <p:cNvPr id="23557" name="Rectangle 3"/>
          <p:cNvSpPr>
            <a:spLocks noGrp="1" noChangeArrowheads="1"/>
          </p:cNvSpPr>
          <p:nvPr>
            <p:ph type="body" idx="1"/>
          </p:nvPr>
        </p:nvSpPr>
        <p:spPr>
          <a:xfrm>
            <a:off x="228600" y="1143000"/>
            <a:ext cx="8610600" cy="5105400"/>
          </a:xfrm>
        </p:spPr>
        <p:txBody>
          <a:bodyPr/>
          <a:lstStyle/>
          <a:p>
            <a:pPr>
              <a:lnSpc>
                <a:spcPct val="90000"/>
              </a:lnSpc>
            </a:pPr>
            <a:r>
              <a:rPr lang="en-US" sz="2000" dirty="0">
                <a:latin typeface="Arial" panose="020B0604020202020204" pitchFamily="34" charset="0"/>
                <a:cs typeface="Arial" panose="020B0604020202020204" pitchFamily="34" charset="0"/>
              </a:rPr>
              <a:t>Two security models</a:t>
            </a:r>
          </a:p>
          <a:p>
            <a:pPr lvl="1">
              <a:lnSpc>
                <a:spcPct val="90000"/>
              </a:lnSpc>
            </a:pPr>
            <a:r>
              <a:rPr lang="en-US" sz="2000" dirty="0">
                <a:latin typeface="Arial" panose="020B0604020202020204" pitchFamily="34" charset="0"/>
                <a:cs typeface="Arial" panose="020B0604020202020204" pitchFamily="34" charset="0"/>
              </a:rPr>
              <a:t>One time pad corresponds to “physical entropy.”  Safe regardless of computational assumptions.</a:t>
            </a:r>
          </a:p>
          <a:p>
            <a:pPr lvl="1">
              <a:lnSpc>
                <a:spcPct val="90000"/>
              </a:lnSpc>
            </a:pPr>
            <a:r>
              <a:rPr lang="en-US" sz="2000" dirty="0">
                <a:latin typeface="Arial" panose="020B0604020202020204" pitchFamily="34" charset="0"/>
                <a:cs typeface="Arial" panose="020B0604020202020204" pitchFamily="34" charset="0"/>
              </a:rPr>
              <a:t>Real security based on computation</a:t>
            </a:r>
          </a:p>
          <a:p>
            <a:pPr lvl="2">
              <a:lnSpc>
                <a:spcPct val="90000"/>
              </a:lnSpc>
            </a:pPr>
            <a:r>
              <a:rPr lang="en-US" sz="1800" dirty="0">
                <a:latin typeface="Arial" panose="020B0604020202020204" pitchFamily="34" charset="0"/>
                <a:cs typeface="Arial" panose="020B060402020202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Arial" panose="020B0604020202020204" pitchFamily="34" charset="0"/>
                <a:cs typeface="Arial" panose="020B0604020202020204" pitchFamily="34" charset="0"/>
              </a:rPr>
              <a:t>Answer: If best adversary’s most efficient attack is brute force, cipher is good.   Guaranteed success in 2</a:t>
            </a:r>
            <a:r>
              <a:rPr lang="en-US" sz="1800" baseline="30000" dirty="0">
                <a:latin typeface="Arial" panose="020B0604020202020204" pitchFamily="34" charset="0"/>
                <a:cs typeface="Arial" panose="020B0604020202020204" pitchFamily="34" charset="0"/>
              </a:rPr>
              <a:t>128</a:t>
            </a:r>
            <a:r>
              <a:rPr lang="en-US" sz="1800" dirty="0">
                <a:latin typeface="Arial" panose="020B0604020202020204" pitchFamily="34" charset="0"/>
                <a:cs typeface="Arial" panose="020B0604020202020204" pitchFamily="34" charset="0"/>
              </a:rPr>
              <a:t> steps, expected cost is 2</a:t>
            </a:r>
            <a:r>
              <a:rPr lang="en-US" sz="1800" baseline="30000" dirty="0">
                <a:latin typeface="Arial" panose="020B0604020202020204" pitchFamily="34" charset="0"/>
                <a:cs typeface="Arial" panose="020B0604020202020204" pitchFamily="34" charset="0"/>
              </a:rPr>
              <a:t>127</a:t>
            </a:r>
            <a:r>
              <a:rPr lang="en-US" sz="1800" dirty="0">
                <a:latin typeface="Arial" panose="020B0604020202020204" pitchFamily="34" charset="0"/>
                <a:cs typeface="Arial" panose="020B0604020202020204" pitchFamily="34" charset="0"/>
              </a:rPr>
              <a:t> steps.</a:t>
            </a:r>
          </a:p>
          <a:p>
            <a:pPr>
              <a:lnSpc>
                <a:spcPct val="90000"/>
              </a:lnSpc>
            </a:pPr>
            <a:r>
              <a:rPr lang="en-US" sz="2000" dirty="0">
                <a:latin typeface="Arial" panose="020B0604020202020204" pitchFamily="34" charset="0"/>
                <a:cs typeface="Arial" panose="020B0604020202020204" pitchFamily="34" charset="0"/>
              </a:rPr>
              <a:t>Computational entropy</a:t>
            </a:r>
          </a:p>
          <a:p>
            <a:pPr lvl="1">
              <a:lnSpc>
                <a:spcPct val="90000"/>
              </a:lnSpc>
            </a:pPr>
            <a:r>
              <a:rPr lang="en-US" sz="1800" dirty="0">
                <a:latin typeface="Arial" panose="020B0604020202020204" pitchFamily="34" charset="0"/>
                <a:cs typeface="Arial" panose="020B0604020202020204" pitchFamily="34" charset="0"/>
              </a:rPr>
              <a:t>If I produce n bits of entropy and any successful adversary must carry out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Arial" panose="020B0604020202020204" pitchFamily="34" charset="0"/>
                <a:cs typeface="Arial" panose="020B0604020202020204" pitchFamily="34" charset="0"/>
              </a:rPr>
              <a:t>So, we have to “prove” an adversary must perform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Translating this to execution jitter</a:t>
            </a:r>
          </a:p>
        </p:txBody>
      </p:sp>
      <p:sp>
        <p:nvSpPr>
          <p:cNvPr id="23557" name="Rectangle 3"/>
          <p:cNvSpPr>
            <a:spLocks noGrp="1" noChangeArrowheads="1"/>
          </p:cNvSpPr>
          <p:nvPr>
            <p:ph type="body" idx="1"/>
          </p:nvPr>
        </p:nvSpPr>
        <p:spPr>
          <a:xfrm>
            <a:off x="228600" y="1295400"/>
            <a:ext cx="8610600" cy="4953000"/>
          </a:xfrm>
        </p:spPr>
        <p:txBody>
          <a:bodyPr/>
          <a:lstStyle/>
          <a:p>
            <a:pPr>
              <a:lnSpc>
                <a:spcPct val="90000"/>
              </a:lnSpc>
            </a:pPr>
            <a:r>
              <a:rPr lang="en-US" sz="2000" dirty="0">
                <a:latin typeface="Arial" panose="020B0604020202020204" pitchFamily="34" charset="0"/>
                <a:cs typeface="Arial" panose="020B0604020202020204" pitchFamily="34" charset="0"/>
              </a:rPr>
              <a:t>What we want to show is that the expected effort to “recreate” the machine state to successfully reproduce the execution jitter purporting to provide n bits of </a:t>
            </a:r>
            <a:r>
              <a:rPr lang="en-US" sz="2000">
                <a:latin typeface="Arial" panose="020B0604020202020204" pitchFamily="34" charset="0"/>
                <a:cs typeface="Arial" panose="020B0604020202020204" pitchFamily="34" charset="0"/>
              </a:rPr>
              <a:t>entropy requires </a:t>
            </a:r>
            <a:r>
              <a:rPr lang="en-US" sz="2000" dirty="0">
                <a:latin typeface="Arial" panose="020B0604020202020204" pitchFamily="34" charset="0"/>
                <a:cs typeface="Arial" panose="020B0604020202020204" pitchFamily="34" charset="0"/>
              </a:rPr>
              <a:t>2</a:t>
            </a:r>
            <a:r>
              <a:rPr lang="en-US" sz="2000" baseline="30000"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operations (this includes guesses or conditioning)</a:t>
            </a:r>
          </a:p>
          <a:p>
            <a:pPr>
              <a:lnSpc>
                <a:spcPct val="90000"/>
              </a:lnSpc>
            </a:pPr>
            <a:r>
              <a:rPr lang="en-US" sz="2000" dirty="0">
                <a:latin typeface="Arial" panose="020B0604020202020204" pitchFamily="34" charset="0"/>
                <a:cs typeface="Arial" panose="020B0604020202020204" pitchFamily="34" charset="0"/>
              </a:rPr>
              <a:t>How?</a:t>
            </a:r>
          </a:p>
          <a:p>
            <a:pPr lvl="1">
              <a:lnSpc>
                <a:spcPct val="90000"/>
              </a:lnSpc>
            </a:pPr>
            <a:r>
              <a:rPr lang="en-US" sz="2000" dirty="0">
                <a:latin typeface="Arial" panose="020B0604020202020204" pitchFamily="34" charset="0"/>
                <a:cs typeface="Arial" panose="020B0604020202020204" pitchFamily="34" charset="0"/>
              </a:rPr>
              <a:t>Reduction to scheduling problem (given actual physical jitter)</a:t>
            </a:r>
          </a:p>
          <a:p>
            <a:pPr lvl="1">
              <a:lnSpc>
                <a:spcPct val="90000"/>
              </a:lnSpc>
            </a:pPr>
            <a:r>
              <a:rPr lang="en-US" sz="2000" dirty="0">
                <a:latin typeface="Arial" panose="020B0604020202020204" pitchFamily="34" charset="0"/>
                <a:cs typeface="Arial" panose="020B0604020202020204" pitchFamily="34" charset="0"/>
              </a:rPr>
              <a:t>Thousands of bits of machine state contribute to producing the precise environment:</a:t>
            </a:r>
          </a:p>
          <a:p>
            <a:pPr lvl="2">
              <a:lnSpc>
                <a:spcPct val="90000"/>
              </a:lnSpc>
            </a:pPr>
            <a:r>
              <a:rPr lang="en-US" sz="1800" dirty="0">
                <a:latin typeface="Arial" panose="020B0604020202020204" pitchFamily="34" charset="0"/>
                <a:cs typeface="Arial" panose="020B0604020202020204" pitchFamily="34" charset="0"/>
              </a:rPr>
              <a:t>Cache state, TLB, branches, precise timing of board level interrupts and their affect on state, races that affect physical maps, microcode.</a:t>
            </a:r>
          </a:p>
          <a:p>
            <a:pPr lvl="2">
              <a:lnSpc>
                <a:spcPct val="90000"/>
              </a:lnSpc>
            </a:pPr>
            <a:r>
              <a:rPr lang="en-US" sz="1800" dirty="0">
                <a:latin typeface="Arial" panose="020B0604020202020204" pitchFamily="34" charset="0"/>
                <a:cs typeface="Arial" panose="020B060402020202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Tree>
    <p:extLst>
      <p:ext uri="{BB962C8B-B14F-4D97-AF65-F5344CB8AC3E}">
        <p14:creationId xmlns:p14="http://schemas.microsoft.com/office/powerpoint/2010/main" val="14235810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1066800"/>
          </a:xfrm>
        </p:spPr>
        <p:txBody>
          <a:bodyPr/>
          <a:lstStyle/>
          <a:p>
            <a:r>
              <a:rPr lang="en-US" sz="3600" dirty="0"/>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mn-lt"/>
                <a:cs typeface="Calibri" panose="020F0502020204030204" pitchFamily="34" charset="0"/>
              </a:rPr>
              <a:t> Components are:</a:t>
            </a:r>
          </a:p>
          <a:p>
            <a:pPr marL="800100" lvl="1" indent="-342900">
              <a:buFont typeface="Arial" panose="020B0604020202020204" pitchFamily="34" charset="0"/>
              <a:buChar char="•"/>
            </a:pPr>
            <a:r>
              <a:rPr lang="en-US" sz="2000" dirty="0">
                <a:latin typeface="+mn-lt"/>
                <a:cs typeface="Calibri" panose="020F0502020204030204" pitchFamily="34" charset="0"/>
              </a:rPr>
              <a:t>Entropy Subsystem including characterized noise source, health </a:t>
            </a:r>
            <a:r>
              <a:rPr lang="en-US" sz="2000" dirty="0">
                <a:latin typeface="Arial" panose="020B0604020202020204" pitchFamily="34" charset="0"/>
                <a:cs typeface="Arial" panose="020B0604020202020204" pitchFamily="34" charset="0"/>
              </a:rPr>
              <a:t>tests, entropy conditioning.  This is the critical component which prevents adversaries from guessing keys.  The output of this system is a seed containing enough “entropy” (more later) to generate keys. The entropy subsystem is specified in NIST 800-90B.  This is the hard part.</a:t>
            </a:r>
            <a:endParaRPr lang="en-US" sz="2000" dirty="0">
              <a:latin typeface="+mn-lt"/>
              <a:cs typeface="Calibri" panose="020F0502020204030204" pitchFamily="34" charset="0"/>
            </a:endParaRPr>
          </a:p>
          <a:p>
            <a:pPr marL="800100" lvl="1" indent="-342900">
              <a:buFont typeface="Arial" panose="020B0604020202020204" pitchFamily="34" charset="0"/>
              <a:buChar char="•"/>
            </a:pPr>
            <a:r>
              <a:rPr lang="en-US" sz="2000" dirty="0">
                <a:latin typeface="+mn-lt"/>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914400" y="1027430"/>
            <a:ext cx="6477000" cy="5068570"/>
          </a:xfrm>
          <a:prstGeom prst="rect">
            <a:avLst/>
          </a:prstGeom>
        </p:spPr>
      </p:pic>
    </p:spTree>
    <p:extLst>
      <p:ext uri="{BB962C8B-B14F-4D97-AF65-F5344CB8AC3E}">
        <p14:creationId xmlns:p14="http://schemas.microsoft.com/office/powerpoint/2010/main" val="2053364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72361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extLst>
              <p:ext uri="{D42A27DB-BD31-4B8C-83A1-F6EECF244321}">
                <p14:modId xmlns:p14="http://schemas.microsoft.com/office/powerpoint/2010/main" val="2132829059"/>
              </p:ext>
            </p:extLst>
          </p:nvPr>
        </p:nvGraphicFramePr>
        <p:xfrm>
          <a:off x="457200" y="1676414"/>
          <a:ext cx="8153400" cy="4267185"/>
        </p:xfrm>
        <a:graphic>
          <a:graphicData uri="http://schemas.openxmlformats.org/drawingml/2006/table">
            <a:tbl>
              <a:tblPr firstRow="1" firstCol="1" bandRow="1">
                <a:tableStyleId>{5C22544A-7EE6-4342-B048-85BDC9FD1C3A}</a:tableStyleId>
              </a:tblPr>
              <a:tblGrid>
                <a:gridCol w="4191000">
                  <a:extLst>
                    <a:ext uri="{9D8B030D-6E8A-4147-A177-3AD203B41FA5}">
                      <a16:colId xmlns:a16="http://schemas.microsoft.com/office/drawing/2014/main" val="191467620"/>
                    </a:ext>
                  </a:extLst>
                </a:gridCol>
                <a:gridCol w="3962400">
                  <a:extLst>
                    <a:ext uri="{9D8B030D-6E8A-4147-A177-3AD203B41FA5}">
                      <a16:colId xmlns:a16="http://schemas.microsoft.com/office/drawing/2014/main" val="1193095984"/>
                    </a:ext>
                  </a:extLst>
                </a:gridCol>
              </a:tblGrid>
              <a:tr h="284479">
                <a:tc>
                  <a:txBody>
                    <a:bodyPr/>
                    <a:lstStyle/>
                    <a:p>
                      <a:pPr marL="0" marR="0">
                        <a:spcBef>
                          <a:spcPts val="0"/>
                        </a:spcBef>
                        <a:spcAft>
                          <a:spcPts val="0"/>
                        </a:spcAft>
                      </a:pPr>
                      <a:r>
                        <a:rPr lang="en-US" sz="1200" dirty="0">
                          <a:solidFill>
                            <a:schemeClr val="tx1"/>
                          </a:solidFill>
                          <a:effectLst/>
                        </a:rPr>
                        <a:t>Feature</a:t>
                      </a:r>
                      <a:endParaRPr lang="en-US" sz="12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spcBef>
                          <a:spcPts val="0"/>
                        </a:spcBef>
                        <a:spcAft>
                          <a:spcPts val="0"/>
                        </a:spcAft>
                      </a:pPr>
                      <a:r>
                        <a:rPr lang="en-US" sz="1200" dirty="0">
                          <a:solidFill>
                            <a:schemeClr val="tx1"/>
                          </a:solidFill>
                          <a:effectLst/>
                        </a:rPr>
                        <a:t>Core i7</a:t>
                      </a:r>
                      <a:endParaRPr lang="en-US" sz="12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329257411"/>
                  </a:ext>
                </a:extLst>
              </a:tr>
              <a:tr h="284479">
                <a:tc>
                  <a:txBody>
                    <a:bodyPr/>
                    <a:lstStyle/>
                    <a:p>
                      <a:pPr marL="0" marR="0">
                        <a:spcBef>
                          <a:spcPts val="0"/>
                        </a:spcBef>
                        <a:spcAft>
                          <a:spcPts val="0"/>
                        </a:spcAft>
                      </a:pPr>
                      <a:r>
                        <a:rPr lang="en-US" sz="1200" b="0">
                          <a:solidFill>
                            <a:schemeClr val="tx1"/>
                          </a:solidFill>
                          <a:effectLst/>
                        </a:rPr>
                        <a:t>Pipeline</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OoO</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10799187"/>
                  </a:ext>
                </a:extLst>
              </a:tr>
              <a:tr h="284479">
                <a:tc>
                  <a:txBody>
                    <a:bodyPr/>
                    <a:lstStyle/>
                    <a:p>
                      <a:pPr marL="0" marR="0">
                        <a:spcBef>
                          <a:spcPts val="0"/>
                        </a:spcBef>
                        <a:spcAft>
                          <a:spcPts val="0"/>
                        </a:spcAft>
                      </a:pPr>
                      <a:r>
                        <a:rPr lang="en-US" sz="1200" b="0">
                          <a:solidFill>
                            <a:schemeClr val="tx1"/>
                          </a:solidFill>
                          <a:effectLst/>
                        </a:rPr>
                        <a:t>Number of stages</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19</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785710591"/>
                  </a:ext>
                </a:extLst>
              </a:tr>
              <a:tr h="284479">
                <a:tc>
                  <a:txBody>
                    <a:bodyPr/>
                    <a:lstStyle/>
                    <a:p>
                      <a:pPr marL="0" marR="0">
                        <a:spcBef>
                          <a:spcPts val="0"/>
                        </a:spcBef>
                        <a:spcAft>
                          <a:spcPts val="0"/>
                        </a:spcAft>
                      </a:pPr>
                      <a:r>
                        <a:rPr lang="en-US" sz="1200" b="0">
                          <a:solidFill>
                            <a:schemeClr val="tx1"/>
                          </a:solidFill>
                          <a:effectLst/>
                        </a:rPr>
                        <a:t>Width of fetch</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6 instructions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975939"/>
                  </a:ext>
                </a:extLst>
              </a:tr>
              <a:tr h="284479">
                <a:tc>
                  <a:txBody>
                    <a:bodyPr/>
                    <a:lstStyle/>
                    <a:p>
                      <a:pPr marL="0" marR="0">
                        <a:spcBef>
                          <a:spcPts val="0"/>
                        </a:spcBef>
                        <a:spcAft>
                          <a:spcPts val="0"/>
                        </a:spcAft>
                      </a:pPr>
                      <a:r>
                        <a:rPr lang="en-US" sz="1200" b="0">
                          <a:solidFill>
                            <a:schemeClr val="tx1"/>
                          </a:solidFill>
                          <a:effectLst/>
                        </a:rPr>
                        <a:t>Width of decode</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4-7 fused u-ops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300885499"/>
                  </a:ext>
                </a:extLst>
              </a:tr>
              <a:tr h="284479">
                <a:tc>
                  <a:txBody>
                    <a:bodyPr/>
                    <a:lstStyle/>
                    <a:p>
                      <a:pPr marL="0" marR="0">
                        <a:spcBef>
                          <a:spcPts val="0"/>
                        </a:spcBef>
                        <a:spcAft>
                          <a:spcPts val="0"/>
                        </a:spcAft>
                      </a:pPr>
                      <a:r>
                        <a:rPr lang="en-US" sz="1200" b="0">
                          <a:solidFill>
                            <a:schemeClr val="tx1"/>
                          </a:solidFill>
                          <a:effectLst/>
                        </a:rPr>
                        <a:t>Size of decode queue</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56 entries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28008180"/>
                  </a:ext>
                </a:extLst>
              </a:tr>
              <a:tr h="284479">
                <a:tc>
                  <a:txBody>
                    <a:bodyPr/>
                    <a:lstStyle/>
                    <a:p>
                      <a:pPr marL="0" marR="0">
                        <a:spcBef>
                          <a:spcPts val="0"/>
                        </a:spcBef>
                        <a:spcAft>
                          <a:spcPts val="0"/>
                        </a:spcAft>
                      </a:pPr>
                      <a:r>
                        <a:rPr lang="en-US" sz="1200" b="0">
                          <a:solidFill>
                            <a:schemeClr val="tx1"/>
                          </a:solidFill>
                          <a:effectLst/>
                        </a:rPr>
                        <a:t>Width of reissue/rename</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4 fused u-ops</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991439578"/>
                  </a:ext>
                </a:extLst>
              </a:tr>
              <a:tr h="284479">
                <a:tc>
                  <a:txBody>
                    <a:bodyPr/>
                    <a:lstStyle/>
                    <a:p>
                      <a:pPr marL="0" marR="0">
                        <a:spcBef>
                          <a:spcPts val="0"/>
                        </a:spcBef>
                        <a:spcAft>
                          <a:spcPts val="0"/>
                        </a:spcAft>
                      </a:pPr>
                      <a:r>
                        <a:rPr lang="en-US" sz="1200" b="0">
                          <a:solidFill>
                            <a:schemeClr val="tx1"/>
                          </a:solidFill>
                          <a:effectLst/>
                        </a:rPr>
                        <a:t>Width of dispatch</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8 u ops</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87935868"/>
                  </a:ext>
                </a:extLst>
              </a:tr>
              <a:tr h="284479">
                <a:tc>
                  <a:txBody>
                    <a:bodyPr/>
                    <a:lstStyle/>
                    <a:p>
                      <a:pPr marL="0" marR="0">
                        <a:spcBef>
                          <a:spcPts val="0"/>
                        </a:spcBef>
                        <a:spcAft>
                          <a:spcPts val="0"/>
                        </a:spcAft>
                      </a:pPr>
                      <a:r>
                        <a:rPr lang="en-US" sz="1200" b="0">
                          <a:solidFill>
                            <a:schemeClr val="tx1"/>
                          </a:solidFill>
                          <a:effectLst/>
                        </a:rPr>
                        <a:t>Width of commit</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4 fused u-ops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668003173"/>
                  </a:ext>
                </a:extLst>
              </a:tr>
              <a:tr h="284479">
                <a:tc>
                  <a:txBody>
                    <a:bodyPr/>
                    <a:lstStyle/>
                    <a:p>
                      <a:pPr marL="0" marR="0">
                        <a:spcBef>
                          <a:spcPts val="0"/>
                        </a:spcBef>
                        <a:spcAft>
                          <a:spcPts val="0"/>
                        </a:spcAft>
                      </a:pPr>
                      <a:r>
                        <a:rPr lang="en-US" sz="1200" b="0" dirty="0">
                          <a:solidFill>
                            <a:schemeClr val="tx1"/>
                          </a:solidFill>
                          <a:effectLst/>
                        </a:rPr>
                        <a:t>Reservation station</a:t>
                      </a:r>
                      <a:endParaRPr lang="en-US" sz="1200" b="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60 u-ops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59024853"/>
                  </a:ext>
                </a:extLst>
              </a:tr>
              <a:tr h="284479">
                <a:tc>
                  <a:txBody>
                    <a:bodyPr/>
                    <a:lstStyle/>
                    <a:p>
                      <a:pPr marL="0" marR="0">
                        <a:spcBef>
                          <a:spcPts val="0"/>
                        </a:spcBef>
                        <a:spcAft>
                          <a:spcPts val="0"/>
                        </a:spcAft>
                      </a:pPr>
                      <a:r>
                        <a:rPr lang="en-US" sz="1200" b="0">
                          <a:solidFill>
                            <a:schemeClr val="tx1"/>
                          </a:solidFill>
                          <a:effectLst/>
                        </a:rPr>
                        <a:t>Reorder buffer</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192 u-ops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24327760"/>
                  </a:ext>
                </a:extLst>
              </a:tr>
              <a:tr h="284479">
                <a:tc>
                  <a:txBody>
                    <a:bodyPr/>
                    <a:lstStyle/>
                    <a:p>
                      <a:pPr marL="0" marR="0">
                        <a:spcBef>
                          <a:spcPts val="0"/>
                        </a:spcBef>
                        <a:spcAft>
                          <a:spcPts val="0"/>
                        </a:spcAft>
                      </a:pPr>
                      <a:r>
                        <a:rPr lang="en-US" sz="1200" b="0" dirty="0">
                          <a:solidFill>
                            <a:schemeClr val="tx1"/>
                          </a:solidFill>
                          <a:effectLst/>
                        </a:rPr>
                        <a:t>L1 (Data cache)</a:t>
                      </a:r>
                      <a:endParaRPr lang="en-US" sz="1200" b="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8 way, 32KB</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186988297"/>
                  </a:ext>
                </a:extLst>
              </a:tr>
              <a:tr h="284479">
                <a:tc>
                  <a:txBody>
                    <a:bodyPr/>
                    <a:lstStyle/>
                    <a:p>
                      <a:pPr marL="0" marR="0">
                        <a:spcBef>
                          <a:spcPts val="0"/>
                        </a:spcBef>
                        <a:spcAft>
                          <a:spcPts val="0"/>
                        </a:spcAft>
                      </a:pPr>
                      <a:r>
                        <a:rPr lang="en-US" sz="1200" b="0" dirty="0">
                          <a:solidFill>
                            <a:schemeClr val="tx1"/>
                          </a:solidFill>
                          <a:effectLst/>
                        </a:rPr>
                        <a:t>L1 (Instruction cache)</a:t>
                      </a:r>
                      <a:endParaRPr lang="en-US" sz="1200" b="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8 way 32 KB</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384858705"/>
                  </a:ext>
                </a:extLst>
              </a:tr>
              <a:tr h="284479">
                <a:tc>
                  <a:txBody>
                    <a:bodyPr/>
                    <a:lstStyle/>
                    <a:p>
                      <a:pPr marL="0" marR="0">
                        <a:spcBef>
                          <a:spcPts val="0"/>
                        </a:spcBef>
                        <a:spcAft>
                          <a:spcPts val="0"/>
                        </a:spcAft>
                      </a:pPr>
                      <a:r>
                        <a:rPr lang="en-US" sz="1200" b="0">
                          <a:solidFill>
                            <a:schemeClr val="tx1"/>
                          </a:solidFill>
                          <a:effectLst/>
                        </a:rPr>
                        <a:t>L2</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8 way, 256 KB</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718167368"/>
                  </a:ext>
                </a:extLst>
              </a:tr>
              <a:tr h="284479">
                <a:tc>
                  <a:txBody>
                    <a:bodyPr/>
                    <a:lstStyle/>
                    <a:p>
                      <a:pPr marL="0" marR="0">
                        <a:spcBef>
                          <a:spcPts val="0"/>
                        </a:spcBef>
                        <a:spcAft>
                          <a:spcPts val="0"/>
                        </a:spcAft>
                      </a:pPr>
                      <a:r>
                        <a:rPr lang="en-US" sz="1200" b="0" dirty="0">
                          <a:solidFill>
                            <a:schemeClr val="tx1"/>
                          </a:solidFill>
                          <a:effectLst/>
                        </a:rPr>
                        <a:t>L3</a:t>
                      </a:r>
                      <a:endParaRPr lang="en-US" sz="1200" b="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16 way, 16MB</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2604818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extLst>
              <p:ext uri="{D42A27DB-BD31-4B8C-83A1-F6EECF244321}">
                <p14:modId xmlns:p14="http://schemas.microsoft.com/office/powerpoint/2010/main" val="391327718"/>
              </p:ext>
            </p:extLst>
          </p:nvPr>
        </p:nvGraphicFramePr>
        <p:xfrm>
          <a:off x="493776" y="1804320"/>
          <a:ext cx="8150352" cy="3592260"/>
        </p:xfrm>
        <a:graphic>
          <a:graphicData uri="http://schemas.openxmlformats.org/drawingml/2006/table">
            <a:tbl>
              <a:tblPr firstRow="1" firstCol="1" bandRow="1">
                <a:tableStyleId>{5C22544A-7EE6-4342-B048-85BDC9FD1C3A}</a:tableStyleId>
              </a:tblPr>
              <a:tblGrid>
                <a:gridCol w="3886200">
                  <a:extLst>
                    <a:ext uri="{9D8B030D-6E8A-4147-A177-3AD203B41FA5}">
                      <a16:colId xmlns:a16="http://schemas.microsoft.com/office/drawing/2014/main" val="872588650"/>
                    </a:ext>
                  </a:extLst>
                </a:gridCol>
                <a:gridCol w="4264152">
                  <a:extLst>
                    <a:ext uri="{9D8B030D-6E8A-4147-A177-3AD203B41FA5}">
                      <a16:colId xmlns:a16="http://schemas.microsoft.com/office/drawing/2014/main" val="1150892001"/>
                    </a:ext>
                  </a:extLst>
                </a:gridCol>
              </a:tblGrid>
              <a:tr h="299355">
                <a:tc>
                  <a:txBody>
                    <a:bodyPr/>
                    <a:lstStyle/>
                    <a:p>
                      <a:pPr marL="0" marR="0">
                        <a:spcBef>
                          <a:spcPts val="0"/>
                        </a:spcBef>
                        <a:spcAft>
                          <a:spcPts val="0"/>
                        </a:spcAft>
                      </a:pPr>
                      <a:r>
                        <a:rPr lang="en-US" sz="1200" dirty="0">
                          <a:solidFill>
                            <a:schemeClr val="tx1"/>
                          </a:solidFill>
                          <a:effectLst/>
                        </a:rPr>
                        <a:t>Feature</a:t>
                      </a:r>
                      <a:endParaRPr lang="en-US" sz="12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spcBef>
                          <a:spcPts val="0"/>
                        </a:spcBef>
                        <a:spcAft>
                          <a:spcPts val="0"/>
                        </a:spcAft>
                      </a:pPr>
                      <a:r>
                        <a:rPr lang="en-US" sz="1200" dirty="0">
                          <a:solidFill>
                            <a:schemeClr val="tx1"/>
                          </a:solidFill>
                          <a:effectLst/>
                        </a:rPr>
                        <a:t>Core i7</a:t>
                      </a:r>
                      <a:endParaRPr lang="en-US" sz="12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spcBef>
                          <a:spcPts val="0"/>
                        </a:spcBef>
                        <a:spcAft>
                          <a:spcPts val="0"/>
                        </a:spcAft>
                      </a:pPr>
                      <a:r>
                        <a:rPr lang="en-US" sz="1200" b="0">
                          <a:solidFill>
                            <a:schemeClr val="tx1"/>
                          </a:solidFill>
                          <a:effectLst/>
                        </a:rPr>
                        <a:t>L1 latency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4 cycles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spcBef>
                          <a:spcPts val="0"/>
                        </a:spcBef>
                        <a:spcAft>
                          <a:spcPts val="0"/>
                        </a:spcAft>
                      </a:pPr>
                      <a:r>
                        <a:rPr lang="en-US" sz="1200" b="0">
                          <a:solidFill>
                            <a:schemeClr val="tx1"/>
                          </a:solidFill>
                          <a:effectLst/>
                        </a:rPr>
                        <a:t>L2 latency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12 cycles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spcBef>
                          <a:spcPts val="0"/>
                        </a:spcBef>
                        <a:spcAft>
                          <a:spcPts val="0"/>
                        </a:spcAft>
                      </a:pPr>
                      <a:r>
                        <a:rPr lang="en-US" sz="1200" b="0">
                          <a:solidFill>
                            <a:schemeClr val="tx1"/>
                          </a:solidFill>
                          <a:effectLst/>
                        </a:rPr>
                        <a:t>L3 latency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36 cycles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spcBef>
                          <a:spcPts val="0"/>
                        </a:spcBef>
                        <a:spcAft>
                          <a:spcPts val="0"/>
                        </a:spcAft>
                      </a:pPr>
                      <a:r>
                        <a:rPr lang="en-US" sz="1200" b="0">
                          <a:solidFill>
                            <a:schemeClr val="tx1"/>
                          </a:solidFill>
                          <a:effectLst/>
                        </a:rPr>
                        <a:t>Size of cache block</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64Bytes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spcBef>
                          <a:spcPts val="0"/>
                        </a:spcBef>
                        <a:spcAft>
                          <a:spcPts val="0"/>
                        </a:spcAft>
                      </a:pPr>
                      <a:r>
                        <a:rPr lang="en-US" sz="1200" b="0">
                          <a:solidFill>
                            <a:schemeClr val="tx1"/>
                          </a:solidFill>
                          <a:effectLst/>
                        </a:rPr>
                        <a:t>BTB associativity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4096, 4 way</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spcBef>
                          <a:spcPts val="0"/>
                        </a:spcBef>
                        <a:spcAft>
                          <a:spcPts val="0"/>
                        </a:spcAft>
                      </a:pPr>
                      <a:r>
                        <a:rPr lang="en-US" sz="1200" b="0">
                          <a:solidFill>
                            <a:schemeClr val="tx1"/>
                          </a:solidFill>
                          <a:effectLst/>
                        </a:rPr>
                        <a:t>RAS</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16 entries</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spcBef>
                          <a:spcPts val="0"/>
                        </a:spcBef>
                        <a:spcAft>
                          <a:spcPts val="0"/>
                        </a:spcAft>
                      </a:pPr>
                      <a:r>
                        <a:rPr lang="en-US" sz="1200" b="0">
                          <a:solidFill>
                            <a:schemeClr val="tx1"/>
                          </a:solidFill>
                          <a:effectLst/>
                        </a:rPr>
                        <a:t>Branch mispredict penalty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14 cycles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spcBef>
                          <a:spcPts val="0"/>
                        </a:spcBef>
                        <a:spcAft>
                          <a:spcPts val="0"/>
                        </a:spcAft>
                      </a:pPr>
                      <a:r>
                        <a:rPr lang="en-US" sz="1200" b="0">
                          <a:solidFill>
                            <a:schemeClr val="tx1"/>
                          </a:solidFill>
                          <a:effectLst/>
                        </a:rPr>
                        <a:t>Integer/float registers</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168/168</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spcBef>
                          <a:spcPts val="0"/>
                        </a:spcBef>
                        <a:spcAft>
                          <a:spcPts val="0"/>
                        </a:spcAft>
                      </a:pPr>
                      <a:r>
                        <a:rPr lang="en-US" sz="1200" b="0">
                          <a:solidFill>
                            <a:schemeClr val="tx1"/>
                          </a:solidFill>
                          <a:effectLst/>
                        </a:rPr>
                        <a:t>Instruction TLB</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128 entries</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spcBef>
                          <a:spcPts val="0"/>
                        </a:spcBef>
                        <a:spcAft>
                          <a:spcPts val="0"/>
                        </a:spcAft>
                      </a:pPr>
                      <a:r>
                        <a:rPr lang="en-US" sz="1200" b="0">
                          <a:solidFill>
                            <a:schemeClr val="tx1"/>
                          </a:solidFill>
                          <a:effectLst/>
                        </a:rPr>
                        <a:t>Data TLB, associativity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64, 4 way</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spcBef>
                          <a:spcPts val="0"/>
                        </a:spcBef>
                        <a:spcAft>
                          <a:spcPts val="0"/>
                        </a:spcAft>
                      </a:pPr>
                      <a:r>
                        <a:rPr lang="en-US" sz="1200" b="0" dirty="0">
                          <a:solidFill>
                            <a:schemeClr val="tx1"/>
                          </a:solidFill>
                          <a:effectLst/>
                        </a:rPr>
                        <a:t>L2 TLB size, associativity</a:t>
                      </a:r>
                      <a:endParaRPr lang="en-US" sz="1200" b="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1024 entries, 8 way</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24371642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23557" name="Rectangle 3"/>
          <p:cNvSpPr>
            <a:spLocks noGrp="1" noChangeArrowheads="1"/>
          </p:cNvSpPr>
          <p:nvPr>
            <p:ph type="body" idx="1"/>
          </p:nvPr>
        </p:nvSpPr>
        <p:spPr>
          <a:xfrm>
            <a:off x="455676" y="1447800"/>
            <a:ext cx="8226552" cy="4953000"/>
          </a:xfrm>
        </p:spPr>
        <p:txBody>
          <a:bodyPr/>
          <a:lstStyle/>
          <a:p>
            <a:pPr>
              <a:lnSpc>
                <a:spcPct val="90000"/>
              </a:lnSpc>
            </a:pPr>
            <a:r>
              <a:rPr lang="en-US" sz="2000" dirty="0">
                <a:latin typeface="Arial" panose="020B0604020202020204" pitchFamily="34" charset="0"/>
                <a:cs typeface="Arial" panose="020B0604020202020204" pitchFamily="34" charset="0"/>
              </a:rPr>
              <a:t>Time of day clock</a:t>
            </a:r>
          </a:p>
          <a:p>
            <a:pPr>
              <a:lnSpc>
                <a:spcPct val="90000"/>
              </a:lnSpc>
            </a:pPr>
            <a:r>
              <a:rPr lang="en-US" sz="2000" dirty="0">
                <a:latin typeface="Arial" panose="020B0604020202020204" pitchFamily="34" charset="0"/>
                <a:cs typeface="Arial" panose="020B0604020202020204" pitchFamily="34" charset="0"/>
              </a:rPr>
              <a:t>CPU cycle rate</a:t>
            </a:r>
          </a:p>
          <a:p>
            <a:pPr>
              <a:lnSpc>
                <a:spcPct val="90000"/>
              </a:lnSpc>
            </a:pPr>
            <a:r>
              <a:rPr lang="en-US" sz="2000" dirty="0">
                <a:latin typeface="Arial" panose="020B0604020202020204" pitchFamily="34" charset="0"/>
                <a:cs typeface="Arial" panose="020B0604020202020204" pitchFamily="34" charset="0"/>
              </a:rPr>
              <a:t>DRAM cycle and refresh rates</a:t>
            </a:r>
          </a:p>
          <a:p>
            <a:pPr lvl="0"/>
            <a:r>
              <a:rPr lang="en-US" sz="2000" dirty="0"/>
              <a:t>CPU instruction pipelines fill level </a:t>
            </a:r>
          </a:p>
          <a:p>
            <a:pPr lvl="0"/>
            <a:r>
              <a:rPr lang="en-US" sz="2000" dirty="0"/>
              <a:t>The CPU frequency scaling</a:t>
            </a:r>
          </a:p>
          <a:p>
            <a:pPr lvl="0"/>
            <a:r>
              <a:rPr lang="en-US" sz="2000" dirty="0"/>
              <a:t>The CPU power management may disable CPU features. </a:t>
            </a:r>
          </a:p>
          <a:p>
            <a:pPr lvl="0"/>
            <a:r>
              <a:rPr lang="en-US" sz="2000" dirty="0"/>
              <a:t>Instruction and data caches</a:t>
            </a:r>
          </a:p>
          <a:p>
            <a:pPr lvl="0"/>
            <a:r>
              <a:rPr lang="en-US" sz="2000" dirty="0"/>
              <a:t>TLB (Miss penalty: 9 cycles)</a:t>
            </a:r>
          </a:p>
          <a:p>
            <a:pPr lvl="0"/>
            <a:r>
              <a:rPr lang="en-US" sz="2000" dirty="0"/>
              <a:t>CPU topology and caches used jointly by multiple CPUs affect execution time.</a:t>
            </a:r>
          </a:p>
          <a:p>
            <a:pPr lvl="0"/>
            <a:r>
              <a:rPr lang="en-US" sz="2000" dirty="0"/>
              <a:t>Branch prediction (Mis-predict penalty between 10 and 40 cycles)</a:t>
            </a:r>
          </a:p>
          <a:p>
            <a:pPr lvl="0"/>
            <a:r>
              <a:rPr lang="en-US" sz="2000" dirty="0"/>
              <a:t>Kernel locks/barriers</a:t>
            </a:r>
          </a:p>
          <a:p>
            <a:pPr lvl="0"/>
            <a:r>
              <a:rPr lang="en-US" sz="2000" dirty="0"/>
              <a:t>CPU configuration on multi-core machine</a:t>
            </a:r>
          </a:p>
          <a:p>
            <a:r>
              <a:rPr lang="en-US" sz="2000" dirty="0"/>
              <a:t>Hardware interrupts</a:t>
            </a:r>
            <a:endParaRPr lang="en-US" sz="2000" dirty="0">
              <a:latin typeface="Arial" panose="020B0604020202020204" pitchFamily="34" charset="0"/>
              <a:cs typeface="Arial" panose="020B0604020202020204" pitchFamily="34" charset="0"/>
            </a:endParaRP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Tree>
    <p:extLst>
      <p:ext uri="{BB962C8B-B14F-4D97-AF65-F5344CB8AC3E}">
        <p14:creationId xmlns:p14="http://schemas.microsoft.com/office/powerpoint/2010/main" val="23907038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Data</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228600" y="1295400"/>
                <a:ext cx="8610600" cy="4953000"/>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 (250 </a:t>
                </a:r>
                <a14:m>
                  <m:oMath xmlns:m="http://schemas.openxmlformats.org/officeDocument/2006/math">
                    <m:r>
                      <a:rPr lang="en-US" sz="2000" i="1">
                        <a:latin typeface="Cambria Math" panose="02040503050406030204" pitchFamily="18" charset="0"/>
                        <a:ea typeface="Cambria Math" panose="02040503050406030204" pitchFamily="18" charset="0"/>
                        <a:cs typeface="Arial" panose="020B0604020202020204" pitchFamily="34" charset="0"/>
                      </a:rPr>
                      <m:t>𝜇</m:t>
                    </m:r>
                    <m:r>
                      <a:rPr lang="en-US" sz="2000" i="1">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509 interrupts/sec, .51/</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 (510 </a:t>
                </a:r>
                <a14:m>
                  <m:oMath xmlns:m="http://schemas.openxmlformats.org/officeDocument/2006/math">
                    <m:r>
                      <a:rPr lang="en-US" sz="2000" i="1">
                        <a:latin typeface="Cambria Math" panose="02040503050406030204" pitchFamily="18" charset="0"/>
                        <a:ea typeface="Cambria Math" panose="02040503050406030204" pitchFamily="18" charset="0"/>
                        <a:cs typeface="Arial" panose="020B0604020202020204" pitchFamily="34" charset="0"/>
                      </a:rPr>
                      <m:t>𝜇</m:t>
                    </m:r>
                    <m:r>
                      <a:rPr lang="en-US" sz="2000" i="1">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For has test with 10 repeats: 19200 cycles (19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1"/>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Need to know what CPU services interrupt</a:t>
                </a:r>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228600" y="1295400"/>
                <a:ext cx="8610600" cy="4953000"/>
              </a:xfrm>
              <a:blipFill>
                <a:blip r:embed="rId3"/>
                <a:stretch>
                  <a:fillRect l="-737" t="-767"/>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896317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85800" y="228600"/>
            <a:ext cx="7772400" cy="1063624"/>
          </a:xfrm>
        </p:spPr>
        <p:txBody>
          <a:bodyPr/>
          <a:lstStyle/>
          <a:p>
            <a:r>
              <a:rPr lang="en-US" sz="3600" dirty="0"/>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t>“Anyone discussing deterministic generation of random number is, strictly speaking, already in a state of sin” – von Neuman.</a:t>
            </a:r>
          </a:p>
          <a:p>
            <a:pPr lvl="1">
              <a:lnSpc>
                <a:spcPct val="80000"/>
              </a:lnSpc>
            </a:pPr>
            <a:r>
              <a:rPr lang="en-US" sz="2000" dirty="0"/>
              <a:t>So, a “seed”  with full entropy is critical</a:t>
            </a:r>
          </a:p>
          <a:p>
            <a:pPr>
              <a:lnSpc>
                <a:spcPct val="80000"/>
              </a:lnSpc>
            </a:pPr>
            <a:r>
              <a:rPr lang="en-US" sz="2000" dirty="0"/>
              <a:t>Smooths and stretches entropy</a:t>
            </a:r>
          </a:p>
          <a:p>
            <a:pPr>
              <a:lnSpc>
                <a:spcPct val="80000"/>
              </a:lnSpc>
            </a:pPr>
            <a:r>
              <a:rPr lang="en-US" sz="2000" dirty="0"/>
              <a:t>DBRG’s can be built using</a:t>
            </a:r>
          </a:p>
          <a:p>
            <a:pPr lvl="1">
              <a:lnSpc>
                <a:spcPct val="80000"/>
              </a:lnSpc>
            </a:pPr>
            <a:r>
              <a:rPr lang="en-US" sz="2000" dirty="0"/>
              <a:t>Block ciphers</a:t>
            </a:r>
          </a:p>
          <a:p>
            <a:pPr lvl="1">
              <a:lnSpc>
                <a:spcPct val="80000"/>
              </a:lnSpc>
            </a:pPr>
            <a:r>
              <a:rPr lang="en-US" sz="2000" dirty="0"/>
              <a:t>Hash functions</a:t>
            </a:r>
          </a:p>
          <a:p>
            <a:pPr lvl="1">
              <a:lnSpc>
                <a:spcPct val="80000"/>
              </a:lnSpc>
            </a:pPr>
            <a:r>
              <a:rPr lang="en-US" sz="2000" dirty="0"/>
              <a:t>Stream ciphers</a:t>
            </a:r>
          </a:p>
          <a:p>
            <a:pPr lvl="1">
              <a:lnSpc>
                <a:spcPct val="80000"/>
              </a:lnSpc>
            </a:pPr>
            <a:r>
              <a:rPr lang="en-US" sz="2000" dirty="0"/>
              <a:t>Even public key systems</a:t>
            </a:r>
          </a:p>
          <a:p>
            <a:pPr>
              <a:lnSpc>
                <a:spcPct val="80000"/>
              </a:lnSpc>
            </a:pPr>
            <a:r>
              <a:rPr lang="en-US" sz="2000" dirty="0"/>
              <a:t>Building good, certifiable DRBG’s is a “solved problem”</a:t>
            </a:r>
          </a:p>
          <a:p>
            <a:pPr lvl="1">
              <a:lnSpc>
                <a:spcPct val="80000"/>
              </a:lnSpc>
            </a:pPr>
            <a:r>
              <a:rPr lang="en-US" sz="2000" dirty="0"/>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06503"/>
            <a:ext cx="4953000" cy="40180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066800"/>
            <a:ext cx="8610600" cy="1138773"/>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mn-lt"/>
              </a:rPr>
              <a:t>This is the hard part we’ll talk about.</a:t>
            </a:r>
          </a:p>
          <a:p>
            <a:pPr marL="628650" lvl="1"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t>Entropy is a measure of uncertainty or equivocation. It comes from thermal physics.</a:t>
                </a:r>
              </a:p>
              <a:p>
                <a:pPr marL="800100" lvl="1">
                  <a:lnSpc>
                    <a:spcPct val="90000"/>
                  </a:lnSpc>
                  <a:spcBef>
                    <a:spcPts val="0"/>
                  </a:spcBef>
                </a:pPr>
                <a:r>
                  <a:rPr lang="en-US" sz="1800" dirty="0"/>
                  <a:t>Entropy is related to how easy it is to “guess” the outcome of an experiment.</a:t>
                </a:r>
              </a:p>
              <a:p>
                <a:pPr marL="800100" lvl="1">
                  <a:lnSpc>
                    <a:spcPct val="90000"/>
                  </a:lnSpc>
                  <a:spcBef>
                    <a:spcPts val="0"/>
                  </a:spcBef>
                </a:pPr>
                <a:r>
                  <a:rPr lang="en-US" sz="1800" dirty="0"/>
                  <a:t>It is measured in bits (as we’ll see).  If you have n bits of entropy, you should be able to determine the outcome after 2</a:t>
                </a:r>
                <a:r>
                  <a:rPr lang="en-US" sz="1800" baseline="30000" dirty="0"/>
                  <a:t>n</a:t>
                </a:r>
                <a:r>
                  <a:rPr lang="en-US" sz="1800" dirty="0"/>
                  <a:t> “guesses.”</a:t>
                </a:r>
              </a:p>
              <a:p>
                <a:pPr marL="800100" lvl="1">
                  <a:lnSpc>
                    <a:spcPct val="90000"/>
                  </a:lnSpc>
                  <a:spcBef>
                    <a:spcPts val="0"/>
                  </a:spcBef>
                </a:pPr>
                <a:r>
                  <a:rPr lang="en-US" sz="1800" dirty="0"/>
                  <a:t>In symmetric crypto, for example, if a key has n bits of entropy and you have a solid encryption algorithm, given ciphertext, an adversary should need to try 2</a:t>
                </a:r>
                <a:r>
                  <a:rPr lang="en-US" sz="1800" baseline="30000" dirty="0"/>
                  <a:t>n</a:t>
                </a:r>
                <a:r>
                  <a:rPr lang="en-US" sz="1800" dirty="0"/>
                  <a:t> keys to get the plaintext.</a:t>
                </a:r>
              </a:p>
              <a:p>
                <a:pPr>
                  <a:lnSpc>
                    <a:spcPct val="90000"/>
                  </a:lnSpc>
                </a:pPr>
                <a:r>
                  <a:rPr lang="en-US" sz="2000" dirty="0"/>
                  <a:t>Caution</a:t>
                </a:r>
              </a:p>
              <a:p>
                <a:pPr lvl="1">
                  <a:lnSpc>
                    <a:spcPct val="90000"/>
                  </a:lnSpc>
                  <a:spcBef>
                    <a:spcPts val="0"/>
                  </a:spcBef>
                </a:pPr>
                <a:r>
                  <a:rPr lang="en-US" sz="1800" dirty="0"/>
                  <a:t>Entropy is defined with respect to probability distributions. It cannot be calculated using statistical tests.</a:t>
                </a:r>
              </a:p>
              <a:p>
                <a:pPr lvl="1">
                  <a:lnSpc>
                    <a:spcPct val="90000"/>
                  </a:lnSpc>
                  <a:spcBef>
                    <a:spcPts val="0"/>
                  </a:spcBef>
                </a:pPr>
                <a:r>
                  <a:rPr lang="en-US" sz="1800" dirty="0"/>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t>.</a:t>
                </a:r>
              </a:p>
              <a:p>
                <a:pPr lvl="1">
                  <a:lnSpc>
                    <a:spcPct val="90000"/>
                  </a:lnSpc>
                  <a:spcBef>
                    <a:spcPts val="0"/>
                  </a:spcBef>
                </a:pPr>
                <a:r>
                  <a:rPr lang="en-US" sz="1800" i="1" dirty="0"/>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747" t="-125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838200"/>
          </a:xfrm>
        </p:spPr>
        <p:txBody>
          <a:bodyPr/>
          <a:lstStyle/>
          <a:p>
            <a:r>
              <a:rPr lang="en-US" sz="3600" dirty="0"/>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p>
              <a:p>
                <a:pPr lvl="1">
                  <a:lnSpc>
                    <a:spcPct val="90000"/>
                  </a:lnSpc>
                </a:pPr>
                <a:r>
                  <a:rPr lang="en-US" sz="2000" dirty="0"/>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p>
              <a:p>
                <a:pPr lvl="1">
                  <a:lnSpc>
                    <a:spcPct val="90000"/>
                  </a:lnSpc>
                </a:pPr>
                <a:r>
                  <a:rPr lang="en-US" sz="2000" dirty="0"/>
                  <a:t>For a probability distribution to be useful, it should be </a:t>
                </a:r>
                <a:r>
                  <a:rPr lang="en-US" sz="2000" i="1" dirty="0">
                    <a:solidFill>
                      <a:srgbClr val="FF0000"/>
                    </a:solidFill>
                  </a:rPr>
                  <a:t>stationary</a:t>
                </a:r>
                <a:r>
                  <a:rPr lang="en-US" sz="2000" dirty="0"/>
                  <a:t>, that is, every time you perform an experiment, the probability distribution should be the same.  This does </a:t>
                </a:r>
                <a:r>
                  <a:rPr lang="en-US" sz="2000" i="1" dirty="0"/>
                  <a:t>not</a:t>
                </a:r>
                <a:r>
                  <a:rPr lang="en-US" sz="2000" dirty="0"/>
                  <a:t> mean the outcome of two successive experiments should be the same!</a:t>
                </a:r>
              </a:p>
              <a:p>
                <a:pPr lvl="1">
                  <a:lnSpc>
                    <a:spcPct val="90000"/>
                  </a:lnSpc>
                </a:pPr>
                <a:r>
                  <a:rPr lang="en-US" sz="2000" dirty="0">
                    <a:solidFill>
                      <a:schemeClr val="accent2"/>
                    </a:solidFill>
                  </a:rPr>
                  <a:t>These are </a:t>
                </a:r>
                <a:r>
                  <a:rPr lang="en-US" sz="2000" i="1" dirty="0">
                    <a:solidFill>
                      <a:schemeClr val="accent2"/>
                    </a:solidFill>
                  </a:rPr>
                  <a:t>very</a:t>
                </a:r>
                <a:r>
                  <a:rPr lang="en-US" sz="2000" dirty="0">
                    <a:solidFill>
                      <a:schemeClr val="accent2"/>
                    </a:solidFill>
                  </a:rPr>
                  <a:t> strong conditions.</a:t>
                </a:r>
              </a:p>
              <a:p>
                <a:pPr>
                  <a:lnSpc>
                    <a:spcPct val="90000"/>
                  </a:lnSpc>
                </a:pPr>
                <a:r>
                  <a:rPr lang="en-US" sz="2000" dirty="0"/>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614" t="-131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72439</TotalTime>
  <Words>4210</Words>
  <Application>Microsoft Macintosh PowerPoint</Application>
  <PresentationFormat>On-screen Show (4:3)</PresentationFormat>
  <Paragraphs>521</Paragraphs>
  <Slides>45</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But wait, there’s more</vt:lpstr>
      <vt:lpstr>Why is Jitter execution entropy “good”</vt:lpstr>
      <vt:lpstr>Why are other sources (say interrupt arrival time) “bad”</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Security Model</vt:lpstr>
      <vt:lpstr>Security Model --- symmetric crypto</vt:lpstr>
      <vt:lpstr>Translating this to execution jitter</vt:lpstr>
      <vt:lpstr>Machine state (Intel x64)</vt:lpstr>
      <vt:lpstr>Machine state (Intel x64)</vt:lpstr>
      <vt:lpstr>Machine state (Intel x64)</vt:lpstr>
      <vt:lpstr>Machine state (Intel x64)</vt:lpstr>
      <vt:lpstr>Machine state (Intel x64)</vt:lpstr>
      <vt:lpstr>Machine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4221</cp:revision>
  <dcterms:created xsi:type="dcterms:W3CDTF">2013-04-08T19:09:24Z</dcterms:created>
  <dcterms:modified xsi:type="dcterms:W3CDTF">2021-06-26T02:32:46Z</dcterms:modified>
</cp:coreProperties>
</file>