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41" r:id="rId31"/>
    <p:sldId id="3576" r:id="rId32"/>
    <p:sldId id="3408" r:id="rId33"/>
    <p:sldId id="3444" r:id="rId34"/>
    <p:sldId id="3539" r:id="rId35"/>
    <p:sldId id="3581" r:id="rId36"/>
    <p:sldId id="3549" r:id="rId37"/>
    <p:sldId id="3550" r:id="rId38"/>
    <p:sldId id="3551" r:id="rId39"/>
    <p:sldId id="3547" r:id="rId40"/>
    <p:sldId id="3543" r:id="rId41"/>
    <p:sldId id="3558" r:id="rId42"/>
    <p:sldId id="3447" r:id="rId43"/>
    <p:sldId id="3424" r:id="rId44"/>
    <p:sldId id="3554" r:id="rId45"/>
    <p:sldId id="3555" r:id="rId46"/>
    <p:sldId id="3556" r:id="rId47"/>
    <p:sldId id="3557" r:id="rId48"/>
    <p:sldId id="3552" r:id="rId49"/>
    <p:sldId id="3553" r:id="rId50"/>
    <p:sldId id="3568" r:id="rId51"/>
    <p:sldId id="3570" r:id="rId52"/>
    <p:sldId id="3574" r:id="rId53"/>
    <p:sldId id="3579" r:id="rId54"/>
    <p:sldId id="3580" r:id="rId55"/>
    <p:sldId id="3457" r:id="rId56"/>
    <p:sldId id="3173" r:id="rId57"/>
    <p:sldId id="3528" r:id="rId58"/>
    <p:sldId id="3529" r:id="rId59"/>
    <p:sldId id="3530" r:id="rId60"/>
    <p:sldId id="3531" r:id="rId61"/>
    <p:sldId id="3532" r:id="rId62"/>
    <p:sldId id="3533" r:id="rId63"/>
    <p:sldId id="3534" r:id="rId64"/>
    <p:sldId id="3535" r:id="rId65"/>
    <p:sldId id="3536" r:id="rId66"/>
    <p:sldId id="3537" r:id="rId67"/>
    <p:sldId id="3538" r:id="rId68"/>
    <p:sldId id="3577" r:id="rId69"/>
    <p:sldId id="3578" r:id="rId70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80721" autoAdjust="0"/>
  </p:normalViewPr>
  <p:slideViewPr>
    <p:cSldViewPr>
      <p:cViewPr varScale="1">
        <p:scale>
          <a:sx n="107" d="100"/>
          <a:sy n="107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7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12243"/>
              </p:ext>
            </p:extLst>
          </p:nvPr>
        </p:nvGraphicFramePr>
        <p:xfrm>
          <a:off x="609603" y="144780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3,8,14,25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4648200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47244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438355" y="4953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71546"/>
              </p:ext>
            </p:extLst>
          </p:nvPr>
        </p:nvGraphicFramePr>
        <p:xfrm>
          <a:off x="304800" y="1120268"/>
          <a:ext cx="8458199" cy="3527932"/>
        </p:xfrm>
        <a:graphic>
          <a:graphicData uri="http://schemas.openxmlformats.org/drawingml/2006/table">
            <a:tbl>
              <a:tblPr/>
              <a:tblGrid>
                <a:gridCol w="31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287338" y="4724400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endParaRPr lang="en-US" sz="1400" dirty="0">
              <a:latin typeface="Courier New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2272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281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030072" y="1339107"/>
              <a:ext cx="229352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07462" y="23281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3949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07462" y="33949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3855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07462" y="43855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184458" y="5376119"/>
              <a:ext cx="225486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] 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[17] 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23724" y="31663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23724" y="41569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479062" y="20995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66596" y="2099519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583462" y="31779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583462" y="41685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527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4478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28600" y="10297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0" y="2353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334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1276290"/>
            <a:ext cx="2895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146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4093" y="2286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2098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57200" y="2057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57200" y="609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609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57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10000" y="2057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572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100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28800" y="3420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33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514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74093" y="3352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72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8100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720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28600" y="3276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457200" y="2743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2819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828800" y="5248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5334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5146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74093" y="5181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457200" y="5029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810000" y="5029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74638" y="5029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457200" y="3810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57200" y="3886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828800" y="44107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5334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5146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074093" y="43434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4572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81000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457200" y="4572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810000" y="4495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274637" y="4267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457200" y="4800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457199" y="4800600"/>
            <a:ext cx="3352801" cy="1715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58769" y="20574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458769" y="31358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34969" y="41264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51835" y="4953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436179" y="20574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453045" y="3059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53045" y="41264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453045" y="4964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75635" y="5715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172200" y="2048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5720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48768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044173" y="5943600"/>
            <a:ext cx="277992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8580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417493" y="1981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5532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48006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4800600" y="548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8006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1534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48006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1534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172200" y="3115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48768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68580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417493" y="3048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8006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1534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8006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1534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45720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8006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48006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172200" y="4944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8580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417493" y="4876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4800600" y="4724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153400" y="472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 flipH="1">
            <a:off x="4800600" y="5208210"/>
            <a:ext cx="0" cy="2781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153400" y="5029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4618038" y="48576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4800600" y="3505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48006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172200" y="4105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48768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68580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417493" y="4038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48006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153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153400" y="4191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4618037" y="39432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4800600" y="4419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48006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4802169" y="1752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4802169" y="2831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4878369" y="38216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4895235" y="4648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7779579" y="1752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7796445" y="2754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7796445" y="3821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7796445" y="4659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453045" y="57150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4572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457200" y="5410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8100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8100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533400" y="12192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4800600" y="580283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 Box 52"/>
          <p:cNvSpPr txBox="1">
            <a:spLocks noChangeArrowheads="1"/>
          </p:cNvSpPr>
          <p:nvPr/>
        </p:nvSpPr>
        <p:spPr bwMode="auto">
          <a:xfrm>
            <a:off x="838200" y="2130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1828800" y="1981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[25,29]</a:t>
            </a:r>
          </a:p>
        </p:txBody>
      </p:sp>
      <p:sp>
        <p:nvSpPr>
          <p:cNvPr id="132" name="Text Box 52"/>
          <p:cNvSpPr txBox="1">
            <a:spLocks noChangeArrowheads="1"/>
          </p:cNvSpPr>
          <p:nvPr/>
        </p:nvSpPr>
        <p:spPr bwMode="auto">
          <a:xfrm>
            <a:off x="2743200" y="2133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[16,20]</a:t>
            </a:r>
          </a:p>
        </p:txBody>
      </p:sp>
      <p:sp>
        <p:nvSpPr>
          <p:cNvPr id="137" name="Text Box 52"/>
          <p:cNvSpPr txBox="1">
            <a:spLocks noChangeArrowheads="1"/>
          </p:cNvSpPr>
          <p:nvPr/>
        </p:nvSpPr>
        <p:spPr bwMode="auto">
          <a:xfrm>
            <a:off x="1981200" y="4038601"/>
            <a:ext cx="6858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4" name="Text Box 52"/>
          <p:cNvSpPr txBox="1">
            <a:spLocks noChangeArrowheads="1"/>
          </p:cNvSpPr>
          <p:nvPr/>
        </p:nvSpPr>
        <p:spPr bwMode="auto">
          <a:xfrm>
            <a:off x="6324600" y="3733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5" name="Text Box 52"/>
          <p:cNvSpPr txBox="1">
            <a:spLocks noChangeArrowheads="1"/>
          </p:cNvSpPr>
          <p:nvPr/>
        </p:nvSpPr>
        <p:spPr bwMode="auto">
          <a:xfrm>
            <a:off x="6096000" y="4569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  <p:sp>
        <p:nvSpPr>
          <p:cNvPr id="146" name="Text Box 52"/>
          <p:cNvSpPr txBox="1">
            <a:spLocks noChangeArrowheads="1"/>
          </p:cNvSpPr>
          <p:nvPr/>
        </p:nvSpPr>
        <p:spPr bwMode="auto">
          <a:xfrm>
            <a:off x="8382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8382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5105400" y="3886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51" name="Text Box 52"/>
          <p:cNvSpPr txBox="1">
            <a:spLocks noChangeArrowheads="1"/>
          </p:cNvSpPr>
          <p:nvPr/>
        </p:nvSpPr>
        <p:spPr bwMode="auto">
          <a:xfrm>
            <a:off x="26670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52" name="Text Box 52"/>
          <p:cNvSpPr txBox="1">
            <a:spLocks noChangeArrowheads="1"/>
          </p:cNvSpPr>
          <p:nvPr/>
        </p:nvSpPr>
        <p:spPr bwMode="auto">
          <a:xfrm>
            <a:off x="26670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</a:p>
        </p:txBody>
      </p:sp>
      <p:sp>
        <p:nvSpPr>
          <p:cNvPr id="157" name="Text Box 52"/>
          <p:cNvSpPr txBox="1">
            <a:spLocks noChangeArrowheads="1"/>
          </p:cNvSpPr>
          <p:nvPr/>
        </p:nvSpPr>
        <p:spPr bwMode="auto">
          <a:xfrm>
            <a:off x="7065738" y="3883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5105400" y="1825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67" name="Text Box 52"/>
          <p:cNvSpPr txBox="1">
            <a:spLocks noChangeArrowheads="1"/>
          </p:cNvSpPr>
          <p:nvPr/>
        </p:nvSpPr>
        <p:spPr bwMode="auto">
          <a:xfrm>
            <a:off x="7086600" y="1828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105400" y="47244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1" name="Text Box 52"/>
          <p:cNvSpPr txBox="1">
            <a:spLocks noChangeArrowheads="1"/>
          </p:cNvSpPr>
          <p:nvPr/>
        </p:nvSpPr>
        <p:spPr bwMode="auto">
          <a:xfrm>
            <a:off x="6934200" y="4721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72" name="Text Box 52"/>
          <p:cNvSpPr txBox="1">
            <a:spLocks noChangeArrowheads="1"/>
          </p:cNvSpPr>
          <p:nvPr/>
        </p:nvSpPr>
        <p:spPr bwMode="auto">
          <a:xfrm>
            <a:off x="6324600" y="1676400"/>
            <a:ext cx="6096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54" name="Text Box 52"/>
          <p:cNvSpPr txBox="1">
            <a:spLocks noChangeArrowheads="1"/>
          </p:cNvSpPr>
          <p:nvPr/>
        </p:nvSpPr>
        <p:spPr bwMode="auto">
          <a:xfrm>
            <a:off x="1981200" y="4876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2755900" y="2438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9" name="Line 11"/>
          <p:cNvSpPr>
            <a:spLocks noChangeShapeType="1"/>
          </p:cNvSpPr>
          <p:nvPr/>
        </p:nvSpPr>
        <p:spPr bwMode="auto">
          <a:xfrm flipH="1">
            <a:off x="2514600" y="26245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Text Box 24"/>
          <p:cNvSpPr txBox="1">
            <a:spLocks noChangeArrowheads="1"/>
          </p:cNvSpPr>
          <p:nvPr/>
        </p:nvSpPr>
        <p:spPr bwMode="auto">
          <a:xfrm>
            <a:off x="7099300" y="4995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 flipH="1">
            <a:off x="6858000" y="51899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7099300" y="4114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73" name="Line 11"/>
          <p:cNvSpPr>
            <a:spLocks noChangeShapeType="1"/>
          </p:cNvSpPr>
          <p:nvPr/>
        </p:nvSpPr>
        <p:spPr bwMode="auto">
          <a:xfrm flipH="1">
            <a:off x="6858000" y="43093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 Box 24"/>
          <p:cNvSpPr txBox="1">
            <a:spLocks noChangeArrowheads="1"/>
          </p:cNvSpPr>
          <p:nvPr/>
        </p:nvSpPr>
        <p:spPr bwMode="auto">
          <a:xfrm>
            <a:off x="7099300" y="3124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75" name="Line 11"/>
          <p:cNvSpPr>
            <a:spLocks noChangeShapeType="1"/>
          </p:cNvSpPr>
          <p:nvPr/>
        </p:nvSpPr>
        <p:spPr bwMode="auto">
          <a:xfrm flipH="1">
            <a:off x="6858000" y="33187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 Box 24"/>
          <p:cNvSpPr txBox="1">
            <a:spLocks noChangeArrowheads="1"/>
          </p:cNvSpPr>
          <p:nvPr/>
        </p:nvSpPr>
        <p:spPr bwMode="auto">
          <a:xfrm>
            <a:off x="7099300" y="2057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77" name="Line 11"/>
          <p:cNvSpPr>
            <a:spLocks noChangeShapeType="1"/>
          </p:cNvSpPr>
          <p:nvPr/>
        </p:nvSpPr>
        <p:spPr bwMode="auto">
          <a:xfrm flipH="1">
            <a:off x="6858000" y="22519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 Box 24"/>
          <p:cNvSpPr txBox="1">
            <a:spLocks noChangeArrowheads="1"/>
          </p:cNvSpPr>
          <p:nvPr/>
        </p:nvSpPr>
        <p:spPr bwMode="auto">
          <a:xfrm>
            <a:off x="2755900" y="3471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 flipH="1">
            <a:off x="2514600" y="3657600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 Box 24"/>
          <p:cNvSpPr txBox="1">
            <a:spLocks noChangeArrowheads="1"/>
          </p:cNvSpPr>
          <p:nvPr/>
        </p:nvSpPr>
        <p:spPr bwMode="auto">
          <a:xfrm>
            <a:off x="2755900" y="44196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1" name="Line 11"/>
          <p:cNvSpPr>
            <a:spLocks noChangeShapeType="1"/>
          </p:cNvSpPr>
          <p:nvPr/>
        </p:nvSpPr>
        <p:spPr bwMode="auto">
          <a:xfrm flipH="1">
            <a:off x="2514600" y="46057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 Box 24"/>
          <p:cNvSpPr txBox="1">
            <a:spLocks noChangeArrowheads="1"/>
          </p:cNvSpPr>
          <p:nvPr/>
        </p:nvSpPr>
        <p:spPr bwMode="auto">
          <a:xfrm>
            <a:off x="2755900" y="5257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3" name="Line 11"/>
          <p:cNvSpPr>
            <a:spLocks noChangeShapeType="1"/>
          </p:cNvSpPr>
          <p:nvPr/>
        </p:nvSpPr>
        <p:spPr bwMode="auto">
          <a:xfrm flipH="1">
            <a:off x="2514600" y="54439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01094"/>
              </p:ext>
            </p:extLst>
          </p:nvPr>
        </p:nvGraphicFramePr>
        <p:xfrm>
          <a:off x="3048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59470"/>
              </p:ext>
            </p:extLst>
          </p:nvPr>
        </p:nvGraphicFramePr>
        <p:xfrm>
          <a:off x="33528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58699"/>
              </p:ext>
            </p:extLst>
          </p:nvPr>
        </p:nvGraphicFramePr>
        <p:xfrm>
          <a:off x="60198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ED3CC-F1EA-2A9C-D18A-8A07B4B42F00}"/>
              </a:ext>
            </a:extLst>
          </p:cNvPr>
          <p:cNvGrpSpPr/>
          <p:nvPr/>
        </p:nvGrpSpPr>
        <p:grpSpPr>
          <a:xfrm>
            <a:off x="3962399" y="1584734"/>
            <a:ext cx="4876801" cy="3825466"/>
            <a:chOff x="3962399" y="1584734"/>
            <a:chExt cx="4876801" cy="3825466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4648199" y="3620092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4724399" y="3657923"/>
              <a:ext cx="3136392" cy="1551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657049" y="28194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162799" y="28133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5791199" y="3264086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4571999" y="3188208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6324599" y="34290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4800599" y="3398520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838364" y="3245643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4724399" y="31242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7848599" y="3124200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4724399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6324599" y="3352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6476999" y="30447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4663439" y="3855719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842503" y="382828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4549681" y="2825496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038599" y="28194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4648199" y="4918541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4724399" y="4971290"/>
              <a:ext cx="3136392" cy="1402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7657049" y="4117849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162799" y="411175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5791199" y="4562535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4571999" y="4486657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6324599" y="4727449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4800599" y="4696969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5838364" y="4513136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4724399" y="442264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7848599" y="4422649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4724399" y="477316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6324599" y="4651249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6439948" y="4263926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4663439" y="515416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7842503" y="5126737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4549681" y="4123945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038599" y="41178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7650637" y="1590830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7162799" y="158473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4538460" y="159692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038599" y="159083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7693151" y="23561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7848599" y="227990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7848599" y="263042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4800599" y="2310384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7848599" y="3270504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4800599" y="2462784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4800599" y="2557272"/>
              <a:ext cx="29809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7696199" y="20116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648199" y="20878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962399" y="21303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H="1">
              <a:off x="4343399" y="228295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243418" y="2011680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H="1">
              <a:off x="7924799" y="219783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7848599" y="1898904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800599" y="1926336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43187" y="1828800"/>
            <a:ext cx="3557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069099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D8E85E-62E9-5660-DD99-CA33BD1ABAD7}"/>
              </a:ext>
            </a:extLst>
          </p:cNvPr>
          <p:cNvGrpSpPr/>
          <p:nvPr/>
        </p:nvGrpSpPr>
        <p:grpSpPr>
          <a:xfrm>
            <a:off x="1726615" y="838200"/>
            <a:ext cx="5055186" cy="5863900"/>
            <a:chOff x="1726615" y="575846"/>
            <a:chExt cx="5055186" cy="6126254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026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32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4676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914400" y="3016589"/>
            <a:ext cx="2356104" cy="2170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969818" y="3065021"/>
            <a:ext cx="2297638" cy="1871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3085050" y="2215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590800" y="2209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676400" y="2660582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838200" y="25847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2209800" y="285597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1054608" y="2779776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723565" y="264213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990600" y="252069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3276600" y="252069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990600" y="28712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2209800" y="274929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209800" y="239877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929640" y="3252215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270504" y="322478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815882" y="2221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04800" y="2215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929639" y="4344817"/>
            <a:ext cx="2337815" cy="2180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969818" y="4376929"/>
            <a:ext cx="2297637" cy="1280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3085050" y="351434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590800" y="35082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1676400" y="395903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838200" y="388315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723565" y="390963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990600" y="381914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3276600" y="3819145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990600" y="41696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2438400" y="38100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929640" y="455066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270504" y="4523233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815882" y="3520441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04800" y="351434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3078638" y="137769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2590800" y="1371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804661" y="1383792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4800" y="1377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3121152" y="1752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3276600" y="1676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3276600" y="2026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1066800" y="170688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14400" y="185928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66800" y="1941576"/>
            <a:ext cx="2103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777240" y="466953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4" name="Text Box 7"/>
          <p:cNvSpPr txBox="1">
            <a:spLocks noChangeArrowheads="1"/>
          </p:cNvSpPr>
          <p:nvPr/>
        </p:nvSpPr>
        <p:spPr bwMode="auto">
          <a:xfrm>
            <a:off x="3107334" y="46482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932688" y="496214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6" name="Line 19"/>
          <p:cNvSpPr>
            <a:spLocks noChangeShapeType="1"/>
          </p:cNvSpPr>
          <p:nvPr/>
        </p:nvSpPr>
        <p:spPr bwMode="auto">
          <a:xfrm>
            <a:off x="3267456" y="4953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8" name="Text Box 9"/>
          <p:cNvSpPr txBox="1">
            <a:spLocks noChangeArrowheads="1"/>
          </p:cNvSpPr>
          <p:nvPr/>
        </p:nvSpPr>
        <p:spPr bwMode="auto">
          <a:xfrm>
            <a:off x="1639349" y="48006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2667000" y="4830116"/>
            <a:ext cx="496349" cy="70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V="1">
            <a:off x="995544" y="4873847"/>
            <a:ext cx="36576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2209800" y="418185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2209800" y="407517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5498593" y="2715447"/>
            <a:ext cx="2420110" cy="2439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5486400" y="2719139"/>
            <a:ext cx="2432303" cy="1668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733250" y="188061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187452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72200" y="2318730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334000" y="224942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>
            <a:off x="6705600" y="2514600"/>
            <a:ext cx="1213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562600" y="2459511"/>
            <a:ext cx="609600" cy="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19365" y="2300287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86400" y="21854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924800" y="218541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5486400" y="253593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705600" y="241401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744749" y="21059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7924800" y="465711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918704" y="288950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11682" y="188671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188061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7733250" y="317906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317296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6172200" y="362375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334000" y="354787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 flipH="1">
            <a:off x="6705600" y="3810000"/>
            <a:ext cx="12252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 flipV="1">
            <a:off x="5562600" y="3758185"/>
            <a:ext cx="609600" cy="89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219365" y="357435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486400" y="34838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7924800" y="3483865"/>
            <a:ext cx="0" cy="8229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6705600" y="3711773"/>
            <a:ext cx="257764" cy="6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6820949" y="34013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334000" y="317274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800600" y="317906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 flipV="1">
            <a:off x="7801897" y="483695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562600" y="137160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5562600" y="15240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486400" y="4953000"/>
            <a:ext cx="23154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5486400" y="384962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7645028" y="5217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162800" y="5248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5218651" y="5181600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00600" y="521795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7924800" y="509603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924800" y="1377696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7733250" y="43459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239000" y="43399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334000" y="4339673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800600" y="43459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86400" y="4684550"/>
            <a:ext cx="0" cy="5486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98593" y="2962656"/>
            <a:ext cx="0" cy="23774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H="1">
            <a:off x="1054608" y="4114800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1942051" cy="50270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  <a:p>
            <a:pPr algn="ctr"/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4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Refactored FEAL-4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8790"/>
            <a:ext cx="8534400" cy="4800600"/>
          </a:xfrm>
        </p:spPr>
        <p:txBody>
          <a:bodyPr/>
          <a:lstStyle/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Substituting, 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 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7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144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914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981200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1000" y="5638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3848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00" y="1905000"/>
            <a:ext cx="8153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Now we’ll use linear cryptanalysis to break Feal-4.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actually break the equivalent refactored FEAL-4 in the end.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Notation: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let Y=F(X).  We use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to denote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X[j]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the definition of F, we will see (next slide) that the following linear constraints hold with probability 1.   These are called the F-constraints.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Y[13] = X[7, 15, 23, 31] + 1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Y[5, 15] = X[7]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Y[15, 21] = X[23, 31]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Y[23, 29] = X[31] + 1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kern="0" dirty="0">
              <a:sym typeface="Symbol" pitchFamily="18" charset="2"/>
            </a:endParaRPr>
          </a:p>
          <a:p>
            <a:endParaRPr lang="en-US" sz="18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284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6171"/>
              </p:ext>
            </p:extLst>
          </p:nvPr>
        </p:nvGraphicFramePr>
        <p:xfrm>
          <a:off x="3810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61670"/>
              </p:ext>
            </p:extLst>
          </p:nvPr>
        </p:nvGraphicFramePr>
        <p:xfrm>
          <a:off x="34290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Constraint Derivation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7150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(mod 256))[7], so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)[7], similarly,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⨁1)[7]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Y[13]=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 = X[7,15,23,31]⨁1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    Y[15]⨁X[7]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Y[21]=y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Y[15]⨁X[23,31]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Y[29]=y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[7]⨁1= Y[23]⨁X[31]⨁1</a:t>
            </a: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latin typeface="Times-Roman" charset="0"/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p:pic>
        <p:nvPicPr>
          <p:cNvPr id="30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836" y="2201629"/>
            <a:ext cx="2819400" cy="28194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76999" y="916891"/>
            <a:ext cx="2514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Arial"/>
              </a:rPr>
              <a:t>Y=F(X)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Y=(y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X=(x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  <a:endParaRPr lang="en-US" sz="18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999" y="532011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</p:spTree>
    <p:extLst>
      <p:ext uri="{BB962C8B-B14F-4D97-AF65-F5344CB8AC3E}">
        <p14:creationId xmlns:p14="http://schemas.microsoft.com/office/powerpoint/2010/main" val="28006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Adapting the F constraint equations for each round, we get: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Looking at the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original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FEAL-4 diagram (using “+” instead of “⨁”),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“adding” these gives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or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Since 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have finally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that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so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08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first-round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allows us to compute the intermediate keys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 and then we can compute the original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From F-constraint 4,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))[31]+1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Rearranging, we get “Equation A:”</a:t>
            </a:r>
          </a:p>
          <a:p>
            <a:pPr marL="5715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[23,29] 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</a:t>
            </a:r>
          </a:p>
          <a:p>
            <a:pPr marL="857250" lvl="2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 attack consists of guessing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 computing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for a number of corresponding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).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the guessed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right,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 will have the same value for each corresponding pair of plain-text and cipher-text.</a:t>
            </a:r>
          </a:p>
          <a:p>
            <a:pPr marL="57150" indent="0">
              <a:buNone/>
            </a:pPr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336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Remember, Equation A gave us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got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</p:txBody>
      </p:sp>
    </p:spTree>
    <p:extLst>
      <p:ext uri="{BB962C8B-B14F-4D97-AF65-F5344CB8AC3E}">
        <p14:creationId xmlns:p14="http://schemas.microsoft.com/office/powerpoint/2010/main" val="100767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3137" y="1676400"/>
            <a:ext cx="82536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85750" lvl="1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28357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20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7476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" y="15621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4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25499"/>
              </p:ext>
            </p:extLst>
          </p:nvPr>
        </p:nvGraphicFramePr>
        <p:xfrm>
          <a:off x="609600" y="1600201"/>
          <a:ext cx="7696201" cy="4306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142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511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073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46138"/>
              </p:ext>
            </p:extLst>
          </p:nvPr>
        </p:nvGraphicFramePr>
        <p:xfrm>
          <a:off x="609600" y="1524000"/>
          <a:ext cx="76962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09154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68335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1430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4876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-75406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4876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-75406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4572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4782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9151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4782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9151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4478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54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30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4688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19057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4688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19057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4384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4594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28963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4594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28963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4290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33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643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6858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7315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7620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7315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336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7432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7432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7432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7526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7526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7620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6764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6858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432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9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574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144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908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764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0668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2909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Truncated Differentials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63CB-1F6E-0890-4527-A5C8813AAEDF}"/>
              </a:ext>
            </a:extLst>
          </p:cNvPr>
          <p:cNvGrpSpPr/>
          <p:nvPr/>
        </p:nvGrpSpPr>
        <p:grpSpPr>
          <a:xfrm>
            <a:off x="1726615" y="609600"/>
            <a:ext cx="5055186" cy="6092500"/>
            <a:chOff x="1726615" y="609600"/>
            <a:chExt cx="5055186" cy="6092500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 xmlns=""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304801" y="990600"/>
            <a:ext cx="4038600" cy="5257800"/>
            <a:chOff x="304800" y="990600"/>
            <a:chExt cx="4648641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133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</a:rPr>
                <a:t>L </a:t>
              </a:r>
              <a:r>
                <a:rPr lang="en-US" sz="1800" dirty="0">
                  <a:latin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6000" y="2133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00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29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6000" y="5029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191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6000" y="4191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304800" y="1828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04800" y="2895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04800" y="3886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7244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9462" y="18288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9462" y="29072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14800" y="38862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9462" y="48122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304800" y="5562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14800" y="55626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838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0" y="418802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856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3000" y="792479"/>
            <a:ext cx="3886197" cy="5455899"/>
            <a:chOff x="4800600" y="792480"/>
            <a:chExt cx="4191000" cy="526944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7830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792480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</a:rPr>
                <a:t>4</a:t>
              </a:r>
              <a:r>
                <a:rPr lang="en-US" sz="1800" dirty="0">
                  <a:latin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</a:rPr>
                <a:t>4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29101" y="5562600"/>
              <a:ext cx="77207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</a:rPr>
                <a:t> C</a:t>
              </a:r>
              <a:r>
                <a:rPr lang="en-US" sz="1800" baseline="-25000" dirty="0">
                  <a:latin typeface="Arial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8498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6786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8404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55262" y="155448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55262" y="25567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55262" y="36235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55262" y="44617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34400" y="49646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75025</TotalTime>
  <Words>9804</Words>
  <Application>Microsoft Macintosh PowerPoint</Application>
  <PresentationFormat>Letter Paper (8.5x11 in)</PresentationFormat>
  <Paragraphs>1636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Original FEAL-4</vt:lpstr>
      <vt:lpstr>FEAL-4 Round Function</vt:lpstr>
      <vt:lpstr>FEAL-4 Key Schedule</vt:lpstr>
      <vt:lpstr>Refactored FEAL-4</vt:lpstr>
      <vt:lpstr>Refactored FEAL-4 Equations</vt:lpstr>
      <vt:lpstr>FEAL-4 Basic Differential Attack</vt:lpstr>
      <vt:lpstr>FEAL-4 Improved Differential Attack</vt:lpstr>
      <vt:lpstr>FEAL-4 Differential Attack</vt:lpstr>
      <vt:lpstr>FEAL-4 Linear Attack</vt:lpstr>
      <vt:lpstr>FEAL-4 Constraint Derivation</vt:lpstr>
      <vt:lpstr>FEAL-4 Linear Attack Equations</vt:lpstr>
      <vt:lpstr>FEAL-4 Linear Attack using refactored FEAL-4</vt:lpstr>
      <vt:lpstr>FEAL-4 Linear Attack</vt:lpstr>
      <vt:lpstr>Computing the Final Equations - A</vt:lpstr>
      <vt:lpstr>Computing the Final Equations - B</vt:lpstr>
      <vt:lpstr>Computing the Final Equations - C</vt:lpstr>
      <vt:lpstr>Computing the Final Equations - D</vt:lpstr>
      <vt:lpstr>Computing the Final Equations - E</vt:lpstr>
      <vt:lpstr>FEAL-4 Summary of invariants</vt:lpstr>
      <vt:lpstr>FEAL-4 Summary of invariants</vt:lpstr>
      <vt:lpstr>Strategy for FEAL-4 Linear Attack</vt:lpstr>
      <vt:lpstr>FEAL-4 Linear Attack in gory detail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4122</cp:revision>
  <cp:lastPrinted>2023-11-04T03:22:12Z</cp:lastPrinted>
  <dcterms:created xsi:type="dcterms:W3CDTF">2013-02-11T03:53:24Z</dcterms:created>
  <dcterms:modified xsi:type="dcterms:W3CDTF">2023-11-05T20:59:14Z</dcterms:modified>
</cp:coreProperties>
</file>