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175" r:id="rId2"/>
    <p:sldId id="3358" r:id="rId3"/>
    <p:sldId id="3360" r:id="rId4"/>
    <p:sldId id="3363" r:id="rId5"/>
    <p:sldId id="3364" r:id="rId6"/>
    <p:sldId id="3521" r:id="rId7"/>
    <p:sldId id="3523" r:id="rId8"/>
    <p:sldId id="3367" r:id="rId9"/>
    <p:sldId id="3383" r:id="rId10"/>
    <p:sldId id="3387" r:id="rId11"/>
    <p:sldId id="3446" r:id="rId12"/>
    <p:sldId id="3522" r:id="rId13"/>
    <p:sldId id="3524" r:id="rId14"/>
    <p:sldId id="3452" r:id="rId15"/>
    <p:sldId id="3450" r:id="rId16"/>
    <p:sldId id="3515" r:id="rId17"/>
    <p:sldId id="3454" r:id="rId18"/>
    <p:sldId id="3456" r:id="rId19"/>
    <p:sldId id="3458" r:id="rId20"/>
    <p:sldId id="3460" r:id="rId21"/>
    <p:sldId id="3462" r:id="rId22"/>
    <p:sldId id="3463" r:id="rId23"/>
    <p:sldId id="3465" r:id="rId24"/>
    <p:sldId id="3467" r:id="rId25"/>
    <p:sldId id="3468" r:id="rId26"/>
    <p:sldId id="3470" r:id="rId27"/>
    <p:sldId id="3516" r:id="rId28"/>
    <p:sldId id="3517" r:id="rId29"/>
    <p:sldId id="3471" r:id="rId30"/>
    <p:sldId id="3472" r:id="rId31"/>
    <p:sldId id="3474" r:id="rId32"/>
    <p:sldId id="3475" r:id="rId33"/>
    <p:sldId id="3477" r:id="rId34"/>
    <p:sldId id="3518" r:id="rId35"/>
    <p:sldId id="3519" r:id="rId36"/>
    <p:sldId id="3520" r:id="rId37"/>
    <p:sldId id="3431" r:id="rId38"/>
    <p:sldId id="3432" r:id="rId39"/>
    <p:sldId id="3527" r:id="rId40"/>
    <p:sldId id="3584" r:id="rId41"/>
    <p:sldId id="3528" r:id="rId42"/>
    <p:sldId id="3529" r:id="rId43"/>
    <p:sldId id="3530" r:id="rId44"/>
    <p:sldId id="3531" r:id="rId45"/>
    <p:sldId id="3532" r:id="rId46"/>
    <p:sldId id="3533" r:id="rId47"/>
    <p:sldId id="3534" r:id="rId48"/>
    <p:sldId id="3535" r:id="rId49"/>
    <p:sldId id="3536" r:id="rId50"/>
    <p:sldId id="3537" r:id="rId51"/>
    <p:sldId id="3538" r:id="rId52"/>
    <p:sldId id="3539" r:id="rId53"/>
    <p:sldId id="3540" r:id="rId54"/>
    <p:sldId id="3541" r:id="rId55"/>
    <p:sldId id="3543" r:id="rId56"/>
    <p:sldId id="3544" r:id="rId57"/>
    <p:sldId id="3545" r:id="rId58"/>
    <p:sldId id="3547" r:id="rId59"/>
    <p:sldId id="3548" r:id="rId60"/>
    <p:sldId id="3549" r:id="rId61"/>
    <p:sldId id="3550" r:id="rId62"/>
    <p:sldId id="3551" r:id="rId63"/>
    <p:sldId id="3552" r:id="rId64"/>
    <p:sldId id="3553" r:id="rId65"/>
    <p:sldId id="3554" r:id="rId66"/>
    <p:sldId id="3555" r:id="rId67"/>
    <p:sldId id="3556" r:id="rId68"/>
    <p:sldId id="3557" r:id="rId69"/>
    <p:sldId id="3558" r:id="rId70"/>
    <p:sldId id="3559" r:id="rId71"/>
    <p:sldId id="3560" r:id="rId72"/>
    <p:sldId id="3561" r:id="rId73"/>
    <p:sldId id="3562" r:id="rId74"/>
    <p:sldId id="3563" r:id="rId75"/>
    <p:sldId id="3564" r:id="rId76"/>
    <p:sldId id="3565" r:id="rId77"/>
    <p:sldId id="3566" r:id="rId78"/>
    <p:sldId id="3567" r:id="rId79"/>
    <p:sldId id="3568" r:id="rId80"/>
    <p:sldId id="3569" r:id="rId81"/>
    <p:sldId id="3570" r:id="rId82"/>
    <p:sldId id="3571" r:id="rId83"/>
    <p:sldId id="3572" r:id="rId84"/>
    <p:sldId id="3573" r:id="rId85"/>
    <p:sldId id="3574" r:id="rId86"/>
    <p:sldId id="3575" r:id="rId87"/>
    <p:sldId id="3576" r:id="rId88"/>
    <p:sldId id="3577" r:id="rId89"/>
    <p:sldId id="3578" r:id="rId90"/>
    <p:sldId id="3579" r:id="rId91"/>
    <p:sldId id="3580" r:id="rId92"/>
    <p:sldId id="3581" r:id="rId93"/>
    <p:sldId id="3582" r:id="rId94"/>
    <p:sldId id="3583" r:id="rId95"/>
    <p:sldId id="3585" r:id="rId9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 autoAdjust="0"/>
    <p:restoredTop sz="50000" autoAdjust="0"/>
  </p:normalViewPr>
  <p:slideViewPr>
    <p:cSldViewPr>
      <p:cViewPr varScale="1">
        <p:scale>
          <a:sx n="93" d="100"/>
          <a:sy n="93" d="100"/>
        </p:scale>
        <p:origin x="2560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52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means to choose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uniformly</a:t>
            </a:r>
            <a:r>
              <a:rPr lang="en-US" baseline="0" dirty="0">
                <a:sym typeface="Symbol"/>
              </a:rPr>
              <a:t> at random from the set </a:t>
            </a:r>
            <a:r>
              <a:rPr lang="en-US" i="1" baseline="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/>
              <a:t> denotes the DES decryption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d/d5/SHA-1.p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2" Type="http://schemas.openxmlformats.org/officeDocument/2006/relationships/hyperlink" Target="https://131002.net/blake/bla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ein-hash.info/sites/default/files/skein1.1.pdf" TargetMode="External"/><Relationship Id="rId5" Type="http://schemas.openxmlformats.org/officeDocument/2006/relationships/hyperlink" Target="http://keccak.noekeon.org/Keccak-submission-3.pdf" TargetMode="External"/><Relationship Id="rId4" Type="http://schemas.openxmlformats.org/officeDocument/2006/relationships/hyperlink" Target="http://www3.ntu.edu.sg/home/wuhj/research/jh/jh_round3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Cryptographic Hashes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86400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02FFB-0200-4439-AC47-FCE82F1339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 dirty="0"/>
              <a:t>SHA-0/1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810000" cy="5029200"/>
          </a:xfrm>
        </p:spPr>
        <p:txBody>
          <a:bodyPr/>
          <a:lstStyle/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A= 0x67452301, B= 0xefcdab89,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C= 0x98badcfe, D= 0x10325476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E= 0xc3d2e1f0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⋀Y)⋁((¬X)⋀Z),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0,…,19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⋀Y)⋁(X⋀Z)⋁(Y⋀Z),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t= 60,…,79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0x5a827999, t= 0,…,19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0x6ed9eba1, t=20,…,39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0x8f1bbcdc, 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0xca62c1d6, t=60,…,79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419600" y="12954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Do until no more input blocks {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If last input block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Pad to 512 bits by adding 1 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then 0s then 64 bits of length.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M</a:t>
            </a:r>
            <a:r>
              <a:rPr kumimoji="1" lang="en-US" sz="1600" b="1" baseline="-25000" dirty="0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input block(32 bits)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     </a:t>
            </a:r>
            <a:r>
              <a:rPr kumimoji="1" lang="en-US" sz="1600" b="1" dirty="0" err="1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0,…,15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M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, 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0,…,15;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(W</a:t>
            </a:r>
            <a:r>
              <a:rPr kumimoji="1" lang="en-US" sz="1600" b="1" baseline="-25000" dirty="0">
                <a:sym typeface="Symbol" pitchFamily="18" charset="2"/>
              </a:rPr>
              <a:t>t-3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t-8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t-14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t-16</a:t>
            </a:r>
            <a:r>
              <a:rPr kumimoji="1" lang="en-US" sz="1600" b="1" dirty="0">
                <a:sym typeface="Symbol" pitchFamily="18" charset="2"/>
              </a:rPr>
              <a:t>) </a:t>
            </a:r>
            <a:r>
              <a:rPr kumimoji="1" lang="en-US" sz="1600" b="1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kumimoji="1" lang="en-US" sz="1600" b="1" dirty="0">
                <a:sym typeface="Symbol" pitchFamily="18" charset="2"/>
              </a:rPr>
              <a:t>,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	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16,…,79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a= A;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 B;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C;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 D;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E;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 err="1">
                <a:sym typeface="Symbol" pitchFamily="18" charset="2"/>
              </a:rPr>
              <a:t>for(t</a:t>
            </a:r>
            <a:r>
              <a:rPr kumimoji="1" lang="en-US" sz="1600" b="1" dirty="0">
                <a:sym typeface="Symbol" pitchFamily="18" charset="2"/>
              </a:rPr>
              <a:t>=0 to 79) {	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= (a&lt;&lt;&lt;5)+f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(b,c,d)+e+W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+K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endParaRPr kumimoji="1" lang="en-US" sz="1600" b="1" dirty="0">
              <a:sym typeface="Symbol" pitchFamily="18" charset="2"/>
            </a:endParaRP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&lt;&lt;&lt;30;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=a; a= 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}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A+= a; B+=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; C+=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D+=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E+=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}</a:t>
            </a:r>
          </a:p>
          <a:p>
            <a:pPr marL="533400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Output (A, B, C, D, E)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4191000" y="1295400"/>
            <a:ext cx="0" cy="533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784860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5653088" y="457200"/>
            <a:ext cx="3221037" cy="5175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Absence of this term is only </a:t>
            </a:r>
          </a:p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difference between  SHA-0 and SHA-1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562600" y="457200"/>
            <a:ext cx="3352800" cy="6096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153400" y="1219200"/>
            <a:ext cx="0" cy="201168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MD4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2971800"/>
          </a:xfrm>
        </p:spPr>
        <p:txBody>
          <a:bodyPr/>
          <a:lstStyle/>
          <a:p>
            <a:r>
              <a:rPr lang="en-US" sz="2000" dirty="0"/>
              <a:t>Invented by </a:t>
            </a:r>
            <a:r>
              <a:rPr lang="en-US" sz="2000" dirty="0" err="1"/>
              <a:t>Rivest</a:t>
            </a:r>
            <a:r>
              <a:rPr lang="en-US" sz="2000" dirty="0"/>
              <a:t>, ca 1990</a:t>
            </a:r>
          </a:p>
          <a:p>
            <a:r>
              <a:rPr lang="en-US" sz="2000" dirty="0"/>
              <a:t>Weaknesses found by 1992</a:t>
            </a:r>
          </a:p>
          <a:p>
            <a:pPr lvl="1"/>
            <a:r>
              <a:rPr lang="en-US" sz="2000" dirty="0" err="1"/>
              <a:t>Rivest</a:t>
            </a:r>
            <a:r>
              <a:rPr lang="en-US" sz="2000" dirty="0"/>
              <a:t> proposed improved version (MD5), 1992</a:t>
            </a:r>
          </a:p>
          <a:p>
            <a:pPr lvl="1"/>
            <a:r>
              <a:rPr lang="en-US" sz="2000" dirty="0"/>
              <a:t>SHA-0/1, 1993/1995</a:t>
            </a:r>
          </a:p>
          <a:p>
            <a:pPr lvl="1"/>
            <a:r>
              <a:rPr lang="en-US" sz="2000" dirty="0"/>
              <a:t>SHA-2,  2001</a:t>
            </a:r>
          </a:p>
          <a:p>
            <a:pPr lvl="1"/>
            <a:r>
              <a:rPr lang="en-US" sz="2000" dirty="0"/>
              <a:t>SHA-3, 2012</a:t>
            </a:r>
          </a:p>
          <a:p>
            <a:r>
              <a:rPr lang="en-US" sz="2000" dirty="0" err="1"/>
              <a:t>Dobbertin</a:t>
            </a:r>
            <a:r>
              <a:rPr lang="en-US" sz="2000" dirty="0"/>
              <a:t> found MD4 collision in 1998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MD-4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4EB143-41CD-C348-401B-17D81DE2B148}"/>
              </a:ext>
            </a:extLst>
          </p:cNvPr>
          <p:cNvGrpSpPr/>
          <p:nvPr/>
        </p:nvGrpSpPr>
        <p:grpSpPr>
          <a:xfrm>
            <a:off x="304800" y="1905000"/>
            <a:ext cx="6375400" cy="4758047"/>
            <a:chOff x="304800" y="1905000"/>
            <a:chExt cx="6375400" cy="4758047"/>
          </a:xfrm>
        </p:grpSpPr>
        <p:sp>
          <p:nvSpPr>
            <p:cNvPr id="40965" name="AutoShape 3"/>
            <p:cNvSpPr>
              <a:spLocks noChangeArrowheads="1"/>
            </p:cNvSpPr>
            <p:nvPr/>
          </p:nvSpPr>
          <p:spPr bwMode="auto">
            <a:xfrm>
              <a:off x="2743200" y="3276600"/>
              <a:ext cx="3657600" cy="1143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Compression</a:t>
              </a:r>
            </a:p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Function</a:t>
              </a:r>
            </a:p>
          </p:txBody>
        </p:sp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>
              <a:off x="4572000" y="4419600"/>
              <a:ext cx="0" cy="1143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3505200" y="5638800"/>
              <a:ext cx="2044149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128-bit Output</a:t>
              </a:r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5410200" y="2362200"/>
              <a:ext cx="0" cy="914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9" name="Text Box 7"/>
            <p:cNvSpPr txBox="1">
              <a:spLocks noChangeArrowheads="1"/>
            </p:cNvSpPr>
            <p:nvPr/>
          </p:nvSpPr>
          <p:spPr bwMode="auto">
            <a:xfrm>
              <a:off x="4800600" y="1905000"/>
              <a:ext cx="18796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512-bit Input</a:t>
              </a:r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3733800" y="27432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 flipH="1">
              <a:off x="2286000" y="2743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2286000" y="2743200"/>
              <a:ext cx="0" cy="2133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2286000" y="4876800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4" name="Text Box 12"/>
            <p:cNvSpPr txBox="1">
              <a:spLocks noChangeArrowheads="1"/>
            </p:cNvSpPr>
            <p:nvPr/>
          </p:nvSpPr>
          <p:spPr bwMode="auto">
            <a:xfrm>
              <a:off x="2514600" y="1905000"/>
              <a:ext cx="197361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(IV ) – 128 bits</a:t>
              </a:r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 flipV="1">
              <a:off x="3733800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304800" y="6386048"/>
              <a:ext cx="25590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aseline="-25000" dirty="0">
                  <a:latin typeface="Arial" charset="0"/>
                </a:rPr>
                <a:t>Slide by Josh Benaloh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MD4: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734"/>
            <a:ext cx="8153400" cy="282386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128-bit state and 512 bit input and produces new 128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48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(t)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0≤t&lt;47 (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three rounds)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48 rounds, 3 round functions</a:t>
            </a:r>
          </a:p>
          <a:p>
            <a:pPr lvl="2">
              <a:buNone/>
            </a:pPr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67066"/>
              </p:ext>
            </p:extLst>
          </p:nvPr>
        </p:nvGraphicFramePr>
        <p:xfrm>
          <a:off x="533400" y="4191000"/>
          <a:ext cx="8077209" cy="21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sz="3600" dirty="0"/>
              <a:t>MD4 round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3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82675"/>
            <a:ext cx="4648200" cy="3794125"/>
          </a:xfrm>
          <a:prstGeom prst="rect">
            <a:avLst/>
          </a:prstGeom>
          <a:noFill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638800" cy="1025525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371600"/>
            <a:ext cx="381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</a:t>
            </a:r>
            <a:r>
              <a:rPr lang="en-US" sz="1600" baseline="-25000" dirty="0" err="1"/>
              <a:t>i</a:t>
            </a:r>
            <a:r>
              <a:rPr lang="en-US" sz="1600" dirty="0" err="1"/>
              <a:t>(A,B,C</a:t>
            </a:r>
            <a:r>
              <a:rPr lang="en-US" sz="1600" dirty="0"/>
              <a:t>)</a:t>
            </a:r>
          </a:p>
          <a:p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</a:t>
            </a:r>
            <a:r>
              <a:rPr lang="en-US" sz="1600" dirty="0">
                <a:sym typeface="Symbol" pitchFamily="18" charset="2"/>
              </a:rPr>
              <a:t>¬</a:t>
            </a:r>
            <a:r>
              <a:rPr lang="en-US" sz="1600" dirty="0"/>
              <a:t>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0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i&lt;16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(B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16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i&lt;32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A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B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C, 32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i&lt;48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</a:t>
            </a:r>
            <a:endParaRPr lang="en-US" sz="1600" dirty="0">
              <a:sym typeface="Symbol" pitchFamily="18" charset="2"/>
            </a:endParaRPr>
          </a:p>
          <a:p>
            <a:r>
              <a:rPr lang="en-US" sz="1600" dirty="0"/>
              <a:t>K</a:t>
            </a:r>
            <a:r>
              <a:rPr lang="en-US" sz="1600" baseline="-25000" dirty="0"/>
              <a:t>0</a:t>
            </a:r>
            <a:r>
              <a:rPr lang="en-US" sz="1600" dirty="0"/>
              <a:t> = 0x00000000,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  <a:r>
              <a:rPr lang="en-US" sz="1600" dirty="0"/>
              <a:t> = 0x5a827999,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  <a:r>
              <a:rPr lang="en-US" sz="1600" dirty="0"/>
              <a:t> = 0x6ed9eba1.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 dirty="0"/>
              <a:t>MD4 Algorithm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19188"/>
            <a:ext cx="6324600" cy="51292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Overview of pre-image attack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669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to find one block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Denote M 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 and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Word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appears in steps 12, 19, 35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a “natural” round division of the attack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have the freedom to choose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our convenience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 is to find pair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(0,0,0,0) [Distance is subtraction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Dobbertin’s attack strategy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065" y="15240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Specify a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condition holds, there’s a probability of collision---try enough times for overall probability to be high.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 system of nonlinear equations: solution satisfies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efficient method to solve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enough solutions to yield a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one-block collision, where M=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Difference is subtraction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Blocks differ in only 1 word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Difference in that word is exactly 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Limits avalanche effect to steps 12 thru19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8 of the 48 steps are critical to attack!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of equations applies to these 8 steps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and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where subtraction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denote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0x02000000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0xffffffe0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arithmetic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Three phases of MD4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91000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implies probability at least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holds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differential cryptanalysis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12: We can start at step 12 and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solving system of nonlinear equations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0: And find collision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each phase of attack, some words of M are determined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completed, have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but h(M) = h(M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solving step is tricky part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Nonlinear system of equations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able to solve efficiently</a:t>
            </a:r>
          </a:p>
          <a:p>
            <a:pPr marL="533400" indent="-533400">
              <a:buSzTx/>
              <a:buFont typeface="Times" charset="0"/>
              <a:buAutoNum type="arabicPeriod"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93B4F-88DB-48FE-ACB5-0EF584AA391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Cryptographic Hashes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905000"/>
            <a:ext cx="8610600" cy="3657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cryptographic hash (“CH”) is a “one way function,” h, from all binary strings (of arbitrary length) into a fixed block of size n (called the size of the hash) with the following properties: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Computing h is relatively cheap.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y=h(x) it is infeasible to calculate x.  (“One way,” “non-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invertibility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or “pre-image” resistance).  Functions satisfying this condition are called One Way Hash Functions (OWHF)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u, it is infeasible to find w such that h(u)=h(w).  (weak collision resistance,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resistance). 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infeasible to find u, w such that h(u)=h(w).  (strong collision resistance).  Note 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3.  Functions satisfying this condition are called Collision Resistant Functions (CRFs).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Steps 19 to 35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3733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Differential phase of the attack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 and 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given above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differ in word 12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G(Q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Then we compute probabilities of “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conditions at steps 19 thru 35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probability: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-30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actually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-29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5867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752600"/>
            <a:ext cx="4981101" cy="391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Computing 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j = 34 holds: Then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(0,0,0,1) and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 with probability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summarized in j = 35 row of table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731" y="2397125"/>
            <a:ext cx="6477000" cy="1565275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46482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steps 12 to 19, find conditions that ensure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as required in differential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12 to 19—equation solving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most complex part of attack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Last phase, steps 0 to 11, is easy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81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183" y="3124200"/>
            <a:ext cx="4492815" cy="333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733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apply differential phase, must have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step 12 we have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and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&lt;&lt;&lt;29)= 1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1524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Equations for 12 to 19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990600"/>
          </a:xfrm>
        </p:spPr>
        <p:txBody>
          <a:bodyPr/>
          <a:lstStyle/>
          <a:p>
            <a:r>
              <a:rPr lang="en-US" sz="2000" dirty="0"/>
              <a:t>Similar analysis for remaining steps yields system of equations: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64544"/>
            <a:ext cx="7162800" cy="3490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257800" y="5715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Solving the equations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752600"/>
            <a:ext cx="8610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solve this system must find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so that all equations hold.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14 variables and 8 equations, we have wiggle room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such a solution, we determine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 = 13, 14, 15, 0, 4, 8, 12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so that we begin at step 12 and arrive at step 19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phase reduces to solving (nonlinear) system of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manipulate the equations so that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arbitrary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96200" cy="442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9436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Conditions for 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conditions must be satisfied: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2 are “check”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Third is “admissible”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Naïve algorithm: choose six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yields five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3 equations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work is this</a:t>
            </a:r>
            <a:r>
              <a:rPr lang="en-US" sz="2000" dirty="0"/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057401"/>
            <a:ext cx="6324600" cy="990600"/>
            <a:chOff x="672" y="1622"/>
            <a:chExt cx="4752" cy="730"/>
          </a:xfrm>
        </p:grpSpPr>
        <p:pic>
          <p:nvPicPr>
            <p:cNvPr id="2426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</p:spPr>
        </p:pic>
        <p:pic>
          <p:nvPicPr>
            <p:cNvPr id="2426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</p:spPr>
        </p:pic>
      </p:grp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Message conditions for equations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6868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this we can solve for seven message words: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anything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-1,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’=0,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 Then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’&lt;&lt;&lt;19)-(Q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&lt;&lt;&lt;19)-1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’&lt;&lt;&lt;21)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’&lt;&lt;&lt;25)-(Q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&lt;&lt;&lt;25)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arbitrarily and solve for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0)-F(Q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-1)= 0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Continuous Approximation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holds with probability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that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 required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three 32-bit check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Birthday attack on MD4 is only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work!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“continuous approximation”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Small changes, converge to a solution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5029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EBF1-491F-4807-9698-D630DF1163B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3600" dirty="0"/>
              <a:t>Observations</a:t>
            </a:r>
            <a:endParaRPr lang="en-US" sz="32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resistance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-1 (mod p).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acts like a random function but is not a OWHF since square roots are easy to calculate mod p.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is a OWHF but is neither collision nor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resistant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either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or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is a CRHF so is h(x)=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(x)||h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MDC+signature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&amp;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MAC+unknown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Key require all three properties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Ideal Work Factors: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33443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456987"/>
              </p:ext>
            </p:extLst>
          </p:nvPr>
        </p:nvGraphicFramePr>
        <p:xfrm>
          <a:off x="762000" y="4040886"/>
          <a:ext cx="7315200" cy="20809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OWHF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Pre-image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nd</a:t>
                      </a: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Pre-image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recovery, computational 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Approximation technique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values until first check equation is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one-bit modifications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if 1st check equation still holds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2nd check equation is “closer” to holding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Else try different random modifications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Modifications converge to 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2 check equations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Repeat until admissible condition holds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Steps 0 to 11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this point, we have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finish, we must have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only difference between M,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first appears in step 12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already found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 to choose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1,2,3,5,6,7,9,10,11 so that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equation holds easily!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248400" y="5181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Recap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proceeds as follows…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12 to 19: Find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0 to 11: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remaining j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19 to 35: Check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have found a collision!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not, go to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53197" y="5795158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Meaningful Collision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r>
              <a:rPr lang="en-US" sz="2000" dirty="0"/>
              <a:t>Different contracts, same hash value</a:t>
            </a:r>
          </a:p>
        </p:txBody>
      </p:sp>
      <p:pic>
        <p:nvPicPr>
          <p:cNvPr id="246790" name="Picture 6" descr="slide0033_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</p:spPr>
      </p:pic>
      <p:pic>
        <p:nvPicPr>
          <p:cNvPr id="246791" name="Picture 7" descr="slide0033_image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019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429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h be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with compression function f and initial value IV . Goal is to hash a prefix value (P) quickly by appending random suffixes (S).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1: Pick k, generate K=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each pair of the values f(IV||d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two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collide 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Call this value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effort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each pair. Do this (colliding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produce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i,j+1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you reach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This is the diamond.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Publish y = w(d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w is the final transformation in the hash as the hash [i.e. - claim y = h(P||S)].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Diamond structure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A13565-E1A2-93AD-520D-FAE370F4D85D}"/>
              </a:ext>
            </a:extLst>
          </p:cNvPr>
          <p:cNvGrpSpPr/>
          <p:nvPr/>
        </p:nvGrpSpPr>
        <p:grpSpPr>
          <a:xfrm>
            <a:off x="234874" y="1905000"/>
            <a:ext cx="8604326" cy="4267200"/>
            <a:chOff x="234874" y="1905000"/>
            <a:chExt cx="8604326" cy="4267200"/>
          </a:xfrm>
        </p:grpSpPr>
        <p:sp>
          <p:nvSpPr>
            <p:cNvPr id="8" name="TextBox 7"/>
            <p:cNvSpPr txBox="1"/>
            <p:nvPr/>
          </p:nvSpPr>
          <p:spPr>
            <a:xfrm>
              <a:off x="2438400" y="19050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h(0,0)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38400" y="19354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23622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h(0,1)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38400" y="23926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28194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h(0,2)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28498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h(0,3)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7338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h(0,4)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38400" y="3736777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8400" y="41880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h(0,5)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38400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2126" y="46452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h(0,6)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32126" y="4675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51024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h(0,7)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38400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275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3)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275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3" idx="3"/>
            </p:cNvCxnSpPr>
            <p:nvPr/>
          </p:nvCxnSpPr>
          <p:spPr bwMode="auto">
            <a:xfrm>
              <a:off x="30480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3" idx="3"/>
              <a:endCxn id="25" idx="1"/>
            </p:cNvCxnSpPr>
            <p:nvPr/>
          </p:nvCxnSpPr>
          <p:spPr bwMode="auto">
            <a:xfrm>
              <a:off x="30480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895600" y="5257800"/>
              <a:ext cx="91440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048000" y="48006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727526" y="41880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2)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727526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048000" y="43556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endCxn id="38" idx="1"/>
            </p:cNvCxnSpPr>
            <p:nvPr/>
          </p:nvCxnSpPr>
          <p:spPr bwMode="auto">
            <a:xfrm>
              <a:off x="3048000" y="43556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48000" y="38862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727526" y="23592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0)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727526" y="2389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3048000" y="2526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43" idx="1"/>
            </p:cNvCxnSpPr>
            <p:nvPr/>
          </p:nvCxnSpPr>
          <p:spPr bwMode="auto">
            <a:xfrm>
              <a:off x="3048000" y="25268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3048000" y="20574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3727526" y="32736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1)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7275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30480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>
              <a:endCxn id="48" idx="1"/>
            </p:cNvCxnSpPr>
            <p:nvPr/>
          </p:nvCxnSpPr>
          <p:spPr bwMode="auto">
            <a:xfrm>
              <a:off x="30480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048000" y="29718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0229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 1)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0229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434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endCxn id="53" idx="1"/>
            </p:cNvCxnSpPr>
            <p:nvPr/>
          </p:nvCxnSpPr>
          <p:spPr bwMode="auto">
            <a:xfrm>
              <a:off x="43434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37" idx="3"/>
            </p:cNvCxnSpPr>
            <p:nvPr/>
          </p:nvCxnSpPr>
          <p:spPr bwMode="auto">
            <a:xfrm>
              <a:off x="4383475" y="4341912"/>
              <a:ext cx="645725" cy="763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5022926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h(2,0)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0229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43434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58" idx="1"/>
            </p:cNvCxnSpPr>
            <p:nvPr/>
          </p:nvCxnSpPr>
          <p:spPr bwMode="auto">
            <a:xfrm>
              <a:off x="43434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43" idx="3"/>
            </p:cNvCxnSpPr>
            <p:nvPr/>
          </p:nvCxnSpPr>
          <p:spPr bwMode="auto">
            <a:xfrm>
              <a:off x="4337126" y="2526863"/>
              <a:ext cx="692074" cy="7497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318326" y="510391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h(3,0)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318326" y="5134391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5638800" y="5271551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endCxn id="65" idx="1"/>
            </p:cNvCxnSpPr>
            <p:nvPr/>
          </p:nvCxnSpPr>
          <p:spPr bwMode="auto">
            <a:xfrm>
              <a:off x="5638800" y="5271551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58" idx="3"/>
            </p:cNvCxnSpPr>
            <p:nvPr/>
          </p:nvCxnSpPr>
          <p:spPr bwMode="auto">
            <a:xfrm>
              <a:off x="5632526" y="3441263"/>
              <a:ext cx="692074" cy="16656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7404192" y="4614446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Published hash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13726" y="510540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w(h(3,0))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13726" y="5135880"/>
              <a:ext cx="844474" cy="24622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934200" y="5273040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endCxn id="72" idx="1"/>
            </p:cNvCxnSpPr>
            <p:nvPr/>
          </p:nvCxnSpPr>
          <p:spPr bwMode="auto">
            <a:xfrm flipV="1">
              <a:off x="6934200" y="5258991"/>
              <a:ext cx="679526" cy="14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408160" y="3426023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34874" y="3456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844474" y="3590686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Straight Arrow Connector 78"/>
            <p:cNvCxnSpPr>
              <a:endCxn id="9" idx="1"/>
            </p:cNvCxnSpPr>
            <p:nvPr/>
          </p:nvCxnSpPr>
          <p:spPr bwMode="auto">
            <a:xfrm flipV="1">
              <a:off x="838200" y="2072640"/>
              <a:ext cx="1600200" cy="13563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14400" y="27402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0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996874" y="5955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endCxn id="23" idx="1"/>
            </p:cNvCxnSpPr>
            <p:nvPr/>
          </p:nvCxnSpPr>
          <p:spPr bwMode="auto">
            <a:xfrm>
              <a:off x="838200" y="3733800"/>
              <a:ext cx="1600200" cy="1536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838200" y="411480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57932" y="37308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5</a:t>
              </a:r>
            </a:p>
          </p:txBody>
        </p:sp>
        <p:cxnSp>
          <p:nvCxnSpPr>
            <p:cNvPr id="89" name="Straight Arrow Connector 88"/>
            <p:cNvCxnSpPr>
              <a:endCxn id="19" idx="1"/>
            </p:cNvCxnSpPr>
            <p:nvPr/>
          </p:nvCxnSpPr>
          <p:spPr bwMode="auto">
            <a:xfrm>
              <a:off x="838200" y="3581400"/>
              <a:ext cx="1600200" cy="774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5500"/>
            <a:ext cx="85344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of phase 1 is (2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-1)2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phase 2, guess S’ and compute T= f(IV||P||S’).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guessing until T is one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Once you get a collision, follow a path through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Append these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P||S’ and apply w to get right hash.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cost: W=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n-k-1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n/2+k/2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k=(n-5)/3 is a good choice.  For 160 bit hash, k=52.</a:t>
            </a:r>
            <a:endParaRPr lang="en-US" sz="2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2F70-86BE-4D33-BBD5-D187CB61F16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/>
              <a:t>Cryptographic Hashes and Performance</a:t>
            </a:r>
          </a:p>
        </p:txBody>
      </p:sp>
      <p:graphicFrame>
        <p:nvGraphicFramePr>
          <p:cNvPr id="32102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46774"/>
              </p:ext>
            </p:extLst>
          </p:nvPr>
        </p:nvGraphicFramePr>
        <p:xfrm>
          <a:off x="990600" y="1981200"/>
          <a:ext cx="6934200" cy="3124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Relative 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FE61-89F0-4286-9649-755FDE24A2D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What to take home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and hashes provide key ingredients for “distributed security”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Fast data transformation to provide confidentiality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 provides critical third component (trust negotiation, key distribution)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It’s important to know properties of cryptographic primitives and how likely possible attacks are, etc.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modern ciphers are designed so that knowing output of n-1 messages provides no useful information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an effect on some modes of operation.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28956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Jesse Walker, Ph.D.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One-Way Functions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2743200"/>
          </a:xfrm>
        </p:spPr>
        <p:txBody>
          <a:bodyPr/>
          <a:lstStyle/>
          <a:p>
            <a:r>
              <a:rPr lang="en-US" sz="2000" dirty="0"/>
              <a:t>Hashes come from two basic classes of one-way functions</a:t>
            </a:r>
          </a:p>
          <a:p>
            <a:pPr lvl="1"/>
            <a:r>
              <a:rPr lang="en-US" sz="2000" dirty="0"/>
              <a:t>Mathematical</a:t>
            </a:r>
          </a:p>
          <a:p>
            <a:pPr lvl="2"/>
            <a:r>
              <a:rPr lang="en-US" sz="2000" dirty="0"/>
              <a:t>Multiplication:  Z=X•Y</a:t>
            </a:r>
          </a:p>
          <a:p>
            <a:pPr lvl="2"/>
            <a:r>
              <a:rPr lang="en-US" sz="2000" dirty="0"/>
              <a:t>Modular Exponentiation:  Z =</a:t>
            </a:r>
            <a:r>
              <a:rPr lang="en-US" sz="2000" i="1" dirty="0"/>
              <a:t> </a:t>
            </a:r>
            <a:r>
              <a:rPr lang="en-US" sz="2000" dirty="0"/>
              <a:t>Y</a:t>
            </a:r>
            <a:r>
              <a:rPr lang="en-US" sz="2000" baseline="30000" dirty="0"/>
              <a:t>X</a:t>
            </a:r>
            <a:r>
              <a:rPr lang="en-US" sz="2000" i="1" dirty="0"/>
              <a:t> (</a:t>
            </a:r>
            <a:r>
              <a:rPr lang="en-US" sz="2000" dirty="0"/>
              <a:t>mod n) (</a:t>
            </a:r>
            <a:r>
              <a:rPr lang="en-US" sz="2000" dirty="0" err="1"/>
              <a:t>Chaum</a:t>
            </a:r>
            <a:r>
              <a:rPr lang="en-US" sz="2000" dirty="0"/>
              <a:t> </a:t>
            </a:r>
            <a:r>
              <a:rPr lang="en-US" sz="2000" dirty="0" err="1"/>
              <a:t>vP</a:t>
            </a:r>
            <a:r>
              <a:rPr lang="en-US" sz="2000" dirty="0"/>
              <a:t> Hash)</a:t>
            </a:r>
          </a:p>
          <a:p>
            <a:pPr lvl="1"/>
            <a:r>
              <a:rPr lang="en-US" sz="2000" dirty="0"/>
              <a:t>Ad-hoc (Symmetric cipher-like constructions)</a:t>
            </a:r>
          </a:p>
          <a:p>
            <a:pPr lvl="2"/>
            <a:r>
              <a:rPr lang="en-US" sz="2000" dirty="0"/>
              <a:t>Custom Hash functions (MD4, SHA, MD5, RIPEMD)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Early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22860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Historical Context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Rabin’s Hash Function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MDC2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scientists introduced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to create a compact table index optimizing search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Requirement: a hash function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Indices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acts like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mapping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Minimize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when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</a:p>
          <a:p>
            <a:pPr lvl="2">
              <a:buNone/>
            </a:pP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endParaRPr lang="en-US" sz="3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usually chosen to be a number theoretic mixer, e.g.,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h,m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 + am + 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for primes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1978 M. Rabin wanted to create a digital signature scheme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needed something like a hash function to “compress” the message into a fixed sized “index”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 like a random mapping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it is hard find two documents with same hash or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digest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of a document, it is hard to find a second document with same hash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value, it is to find a document that produces that hash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Rabin’s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realized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being a strong pseudo-random mixer, can replace the non-cryptographic 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in conventional hash function designs</a:t>
            </a: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RabinHash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return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instead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obtain collision resistance</a:t>
            </a:r>
          </a:p>
          <a:p>
            <a:pPr lvl="1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Lesson 1: The initial value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fixed to obtain collision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Birthday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standard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 Problem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people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two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Assuming birthdays are uniformly distributed,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Birthday Problem for two sets: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a population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boys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girls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a boy and girl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When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assuming birthdays are uniformly distributed,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Attacking Rabin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Coppersmith: To find a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pre-image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Then compute</a:t>
            </a: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the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exists with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approximately 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)/2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implies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because if we produce a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then we also produce a collision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Exercise: modify the attack to produce pre-images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Neutralizing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early 1980s Davies and Meyer observed that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is one-way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Given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it is hard to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Davies-Meyer construction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replaces DES in the Rabin hash function: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Does this work?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Ideal Cipher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Davies and Meyer reasoned as if DES were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“key”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) acts like a random permutation of 64 bits strings {0,1}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64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easy to reason about an 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⨁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] = 1/2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(pre-image resistance)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Also easy to show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 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(collision resistance) in the ideal cipher model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4. Nearly all hash function rationales or “security proofs” rely on the ideal cipher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5. The digest size must be at least twice the block size of the underlying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-Preimages with Davies-Meyer 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72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It is easy to find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fixed points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0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Attack: Given a message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(with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replacing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 lvl="1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marL="342900" lvl="1" indent="-34290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	  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with high probability there are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j, 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with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. . 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With Davies-Meyer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is no more expensive than collision resistance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912-4C11-46BA-ADEF-AD098608EB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 err="1"/>
              <a:t>Chaum-vanHeijst-Pfitzmann</a:t>
            </a:r>
            <a:r>
              <a:rPr lang="en-US" sz="3600" dirty="0"/>
              <a:t> Compression Function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86000"/>
            <a:ext cx="87630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p is prime, q=(p-1)/2 is prime, a is a primitive root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b is another primitive root 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=b (mod p) for some unknown x).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g: {1,2,…,q-1}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{1,2,…,p-1}, q=(p-1)/2 by: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g(s, t) =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Reduction to discrete log: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g(s, t)= g(u, v) can be found.  Then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s-u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Let b=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Then (s-u)=x(y-t) (mod p-1).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But p-1= 2q so we can solve for x, thus determining the discrete log of b.</a:t>
            </a:r>
          </a:p>
          <a:p>
            <a:pPr lvl="1">
              <a:buFontTx/>
              <a:buNone/>
            </a:pPr>
            <a:endParaRPr lang="en-US" sz="1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MDC2: Widening the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enhancement can only provide collision resistance to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1987 IBM proposed MDC2 to obtain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collision resistance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MDC2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construction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the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Matyas-Meyer-Oseas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Swapping the left and right digest halves is essential for security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could be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operations, because without the swap the digest is just the concatenation of digests from two independent hashes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Steinberger proved MDC2 is collision resistant in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 ({0,1}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+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i.e.,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is a string whose bit length is a multiple of 56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any string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it is easy to verify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for each of the hash constructions we have considered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called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succeed even if the attacker never sees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indicate something is still missing from our construction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581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Suppose the message digest of a hash function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 wide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By the standard birthday problem there is at probability of at least 0.5 that at least two messages in {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. . . 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} collide.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6. To achieve collision resistance the length of all the combined inputs to a hash function must be less than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Early Years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hash is too weak for practical applications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MDC2 hash is too expensive for practical use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DES operation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500 cycles; 1 MDC2 operation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1000 cycles = 125 cycles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per byte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something wrong in the way early hash functions deal with the length of their inputs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Even though the inner loop is collision/pre-image/2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resistant, why do we believe the hash function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458200" cy="4906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 Crypto 1989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published papers revolutionizing hash function design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Replace the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construction by a clean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 function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abstraction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operating 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an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chaining variable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 a padding scheme to block length extension attacks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Because it blocks length extension attacks, the padding scheme extends compression function’s collision resistance to the entire hash function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MD-Hash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compression function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operates 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chaining variables then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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				--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– 1		-- compute number of 0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0 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   bits needed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1 0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l&gt;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append a 1 bit,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0 bits,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		--   encoded as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bit integer 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property: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gives the number of bits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scheme makes it unambiguous where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ends and where the padding ends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254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does collision resistance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imply collision resistance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Suppose we can easily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cases: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with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1: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the last block (of padding) is the same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). There must be some 1 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but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. This contradicts the assumption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2: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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 we know that the final (padding) blocks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), a contradiction since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SHA-1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>
                <a:solidFill>
                  <a:srgbClr val="0071C6"/>
                </a:solidFill>
                <a:latin typeface="+mn-lt"/>
              </a:rPr>
              <a:t> construction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 key schedule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</a:t>
              </a: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Davies-Meyer feed-forward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pre-image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Mapping properties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Multi-block Differential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SHA-1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1242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2672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486400"/>
            <a:ext cx="211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160-bit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2098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6002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590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590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5908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7244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752600"/>
            <a:ext cx="197361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(IV ) – 160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184150" y="6200001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Joux’s</a:t>
            </a:r>
            <a:r>
              <a:rPr lang="en-US" sz="4000" dirty="0">
                <a:solidFill>
                  <a:srgbClr val="0070C0"/>
                </a:solidFill>
              </a:rPr>
              <a:t> Multi-collision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collision resistant compression function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2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bit message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assumption we can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Similarly we 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Therefore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preimages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under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 that we have found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/2+1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Clearly the attack can be extended to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block messages to find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pre-images in time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from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 is no stronger than collision resistance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Random Mapping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oracle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public random mapping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random oracle returns a fixed length random string in response to any input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widely assumed in practice that hash functions behave like random oracles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acted like a random oracle, then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pad (m) 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should assume independent values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makes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We don’t know that constructions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deliver the security claimed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leak that they are iterative constructions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Random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D. Simon showed that random oracles cannot be instantiated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oracles assume an infinite world, so can always be distinguished from real-word constructions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Maurer introduced the notion of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replace the notion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distinguishability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reasoning about hash functions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is not enough; hash functions should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Question: When can an iterated construction replace a monolithic construction?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Answer: When for every adversary a simulation environment exists wherein the adversary cannot distinguish the real construction from the monolithic construction operating in the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+mn-lt"/>
                  </a:rPr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Collision resistance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Random oracle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447800" y="1831777"/>
            <a:ext cx="6019800" cy="2359222"/>
            <a:chOff x="1447800" y="1831777"/>
            <a:chExt cx="6019800" cy="2359222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3906630" y="2496355"/>
              <a:ext cx="1329948" cy="792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10800000" flipV="1">
              <a:off x="1447800" y="2133599"/>
              <a:ext cx="2667000" cy="1524000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pre-image resistance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19209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Pre-image 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Non-trivial compression</a:t>
            </a:r>
          </a:p>
        </p:txBody>
      </p:sp>
      <p:grpSp>
        <p:nvGrpSpPr>
          <p:cNvPr id="7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+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Multi-block Differential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Differential cryptanalysis was introduced to study block ciphers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key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what is the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often yields useful information about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deep insight into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structure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compression functions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hashing is multi-block, we need some way to extend differential cryptanalysis to multi-block attacks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Multi-Block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grpSp>
        <p:nvGrpSpPr>
          <p:cNvPr id="19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=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Step 1. Find a 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near collision</a:t>
            </a:r>
            <a:r>
              <a:rPr lang="en-US" sz="1100" dirty="0">
                <a:latin typeface="+mn-lt"/>
              </a:rPr>
              <a:t> </a:t>
            </a:r>
            <a:r>
              <a:rPr lang="en-US" sz="1100" i="1" dirty="0">
                <a:latin typeface="+mn-lt"/>
                <a:cs typeface="Times New Roman" pitchFamily="18" charset="0"/>
              </a:rPr>
              <a:t>m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100" dirty="0">
                <a:latin typeface="+mn-lt"/>
              </a:rPr>
              <a:t>producing a designated output difference </a:t>
            </a:r>
            <a:r>
              <a:rPr lang="en-US" sz="1100" i="1" dirty="0">
                <a:latin typeface="+mn-lt"/>
                <a:cs typeface="Times New Roman" pitchFamily="18" charset="0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</a:rPr>
              <a:t>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</a:t>
            </a:r>
            <a:endParaRPr lang="en-US" sz="1100" dirty="0">
              <a:latin typeface="+mn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41982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2. Find a </a:t>
            </a:r>
            <a:r>
              <a:rPr lang="en-US" sz="1200" b="1" dirty="0">
                <a:solidFill>
                  <a:srgbClr val="0070C0"/>
                </a:solidFill>
                <a:latin typeface="+mn-lt"/>
              </a:rPr>
              <a:t>pseudo collision</a:t>
            </a:r>
            <a:r>
              <a:rPr lang="en-US" sz="1200" dirty="0">
                <a:latin typeface="+mn-lt"/>
              </a:rPr>
              <a:t> </a:t>
            </a:r>
            <a:r>
              <a:rPr lang="en-US" sz="1200" i="1" dirty="0">
                <a:latin typeface="+mn-lt"/>
                <a:cs typeface="Times New Roman" pitchFamily="18" charset="0"/>
              </a:rPr>
              <a:t>n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from a designated input difference </a:t>
            </a:r>
            <a:r>
              <a:rPr lang="en-US" sz="1200" i="1" dirty="0">
                <a:latin typeface="+mn-lt"/>
                <a:cs typeface="Times New Roman" pitchFamily="18" charset="0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</a:rPr>
              <a:t>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producing the same result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  <a:cs typeface="Times New Roman" pitchFamily="18" charset="0"/>
              </a:rPr>
              <a:t>m n</a:t>
            </a:r>
            <a:r>
              <a:rPr lang="en-US" sz="1200" dirty="0">
                <a:latin typeface="+mn-lt"/>
              </a:rPr>
              <a:t> and </a:t>
            </a:r>
            <a:r>
              <a:rPr lang="en-US" sz="1200" i="1" dirty="0">
                <a:latin typeface="+mn-lt"/>
                <a:cs typeface="Times New Roman" pitchFamily="18" charset="0"/>
              </a:rPr>
              <a:t>m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  <a:sym typeface="Symbol"/>
              </a:rPr>
              <a:t> are colliding messages when successful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Wang’s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Xiayuan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Wang applied the multi-block technique to break the collision resistance of MD4, MD5, and Ripe-MD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2009 their attack was extended to forge the certificate of real CA that supported MD5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2005 Wang and colleagues used the technique to defeat the collision resistance of SHA-1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showed a collision could be found at cost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attacks caused deep trauma and introspection in the crypto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“Do we know what a hash function 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Went Wrong?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block being hashed is the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attacks exploit the fact that making small changes in one block can be canceled by a later block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learned that hash functions and block ciphers are attacked in similar ways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longer surprising, given how hash function have been built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show that every input bit flows to every output bit after a few 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US" sz="3600" dirty="0"/>
              <a:t>SHA-1: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160-bit state and 512 bit input and produces new 160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80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0≤t&lt;16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16≤t&lt;80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80 rounds:</a:t>
            </a: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X= (a&lt;&lt;&lt;5)+f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(b,c,d)+e+W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&lt;&lt;&lt;30;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=a; a=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Three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functions.  First used in rounds 0 through 19,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Second used in rounds 20 through 39.   Third used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in rounds 40-59.  First reused in rounds 60-79</a:t>
            </a: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411479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theory finally puts collision resistance,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and pre-image resistance on a firm foundation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is much weaker than anticipated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hash functions do not act like random oracles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we don’t know many of our constructions are safe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Multi-block technique appears to threaten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19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and Modern Hash Function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343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SHA-3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winner is . 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adopted the SHA-2 family in 2003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Block sizes of 224, 256, 384, and 512 bits to address Moore’s Law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of SHA-2 family very similar to that for SHA-1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SHA-2 vulnerable to Wang’s attack? No, but this was not established until after SHA-3 competition was under way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 to similarity of SHA-2 family to SHA-1, consensus was we need a new hash algorithm design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 community’s BKM for designing new algorithms: hold a contest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published RFP January 7, 2007 announcing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Submissions due October 31, 2007, with 64 designs received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accepted 51 of the 64 submissions into Round 1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cryptanalysis of all designs by the international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designs independently analyzed by multiple parties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Majority of designs broken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performance data collected at the e-BACS site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14 designs for Round 2 in July 2009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5 finalist algorithms in December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Round 2 Candidates and </a:t>
            </a:r>
            <a:r>
              <a:rPr lang="en-US" sz="4000" dirty="0"/>
              <a:t>Finalists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Designer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/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Blue Midnight 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Fugue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/>
                        <a:t>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SHAvite-3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MD(+ 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Addressing </a:t>
            </a:r>
            <a:r>
              <a:rPr lang="en-US" dirty="0" err="1">
                <a:solidFill>
                  <a:srgbClr val="0070C0"/>
                </a:solidFill>
              </a:rPr>
              <a:t>Merkle-Damgård</a:t>
            </a:r>
            <a:r>
              <a:rPr lang="en-US" dirty="0">
                <a:solidFill>
                  <a:srgbClr val="0070C0"/>
                </a:solidFill>
              </a:rPr>
              <a:t>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 Approaches proposed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HAIFA construction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 (aka “Final Transform”)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 and domain switching patch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while a sponge is something entirely new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employ one or more of these approaches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appear to have comparable security levels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better safety margins than SHA-2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Dunkleman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hash each message block through the compression function with the number of bits hashed so far and an optional salt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This makes each compression function invocation independent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mapping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(0,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. . .  ((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is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prefix-free encoding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et al proved that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of a prefix-free encoded message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HAIFA Example: Skein’s UBI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" name="Group 132"/>
          <p:cNvGrpSpPr/>
          <p:nvPr/>
        </p:nvGrpSpPr>
        <p:grpSpPr>
          <a:xfrm>
            <a:off x="457200" y="1676400"/>
            <a:ext cx="8458200" cy="4062968"/>
            <a:chOff x="577273" y="2514600"/>
            <a:chExt cx="7195127" cy="3646017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3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IV</a:t>
                </a:r>
                <a:endParaRPr lang="en-US" sz="1050" baseline="-25000" dirty="0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84"/>
            <p:cNvGrpSpPr/>
            <p:nvPr/>
          </p:nvGrpSpPr>
          <p:grpSpPr>
            <a:xfrm>
              <a:off x="2667001" y="3234266"/>
              <a:ext cx="1445490" cy="1523739"/>
              <a:chOff x="2667001" y="3234266"/>
              <a:chExt cx="1445490" cy="15237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98955"/>
                <a:ext cx="457200" cy="35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+mn-lt"/>
                    <a:sym typeface="Symbol"/>
                  </a:rPr>
                  <a:t>+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1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12"/>
            <p:cNvGrpSpPr/>
            <p:nvPr/>
          </p:nvGrpSpPr>
          <p:grpSpPr>
            <a:xfrm>
              <a:off x="1219200" y="4724400"/>
              <a:ext cx="1219200" cy="1436217"/>
              <a:chOff x="1219200" y="4712055"/>
              <a:chExt cx="1219200" cy="14362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r>
                  <a:rPr lang="en-US" sz="1600" dirty="0">
                    <a:latin typeface="+mn-lt"/>
                  </a:rPr>
                  <a:t>,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Length = 64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1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18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85"/>
            <p:cNvGrpSpPr/>
            <p:nvPr/>
          </p:nvGrpSpPr>
          <p:grpSpPr>
            <a:xfrm>
              <a:off x="44981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83"/>
              <p:cNvGrpSpPr/>
              <p:nvPr/>
            </p:nvGrpSpPr>
            <p:grpSpPr>
              <a:xfrm>
                <a:off x="2667001" y="3234266"/>
                <a:ext cx="914400" cy="1301918"/>
                <a:chOff x="2667001" y="3234266"/>
                <a:chExt cx="914400" cy="1301918"/>
              </a:xfrm>
            </p:grpSpPr>
            <p:grpSp>
              <p:nvGrpSpPr>
                <p:cNvPr id="25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63889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94"/>
            <p:cNvGrpSpPr/>
            <p:nvPr/>
          </p:nvGrpSpPr>
          <p:grpSpPr>
            <a:xfrm>
              <a:off x="63269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28"/>
            <p:cNvGrpSpPr/>
            <p:nvPr/>
          </p:nvGrpSpPr>
          <p:grpSpPr>
            <a:xfrm>
              <a:off x="3048000" y="4724400"/>
              <a:ext cx="1371600" cy="1436217"/>
              <a:chOff x="3048000" y="4724400"/>
              <a:chExt cx="1371600" cy="143621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128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44" name="Group 103"/>
              <p:cNvGrpSpPr/>
              <p:nvPr/>
            </p:nvGrpSpPr>
            <p:grpSpPr>
              <a:xfrm>
                <a:off x="3733800" y="4724400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118"/>
            <p:cNvGrpSpPr/>
            <p:nvPr/>
          </p:nvGrpSpPr>
          <p:grpSpPr>
            <a:xfrm>
              <a:off x="4876800" y="4724400"/>
              <a:ext cx="1371600" cy="1436217"/>
              <a:chOff x="1143000" y="4712055"/>
              <a:chExt cx="1371600" cy="14362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192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1</a:t>
                </a:r>
              </a:p>
            </p:txBody>
          </p:sp>
          <p:grpSp>
            <p:nvGrpSpPr>
              <p:cNvPr id="55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269836" y="4181046"/>
              <a:ext cx="706582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8636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152400" y="510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Tweak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3341" y="379089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6941" y="381000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by Bellare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Idea: Rehash the output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 an independent compression function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Intuition: Hide the iterative structure with an independent hash (“domain switch”)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compression function acts like a random oracle, then so is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digest after being post-processed in this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3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11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Group 88"/>
          <p:cNvGrpSpPr/>
          <p:nvPr/>
        </p:nvGrpSpPr>
        <p:grpSpPr>
          <a:xfrm>
            <a:off x="1373909" y="4346073"/>
            <a:ext cx="1064491" cy="338554"/>
            <a:chOff x="1676400" y="4278868"/>
            <a:chExt cx="1064491" cy="338554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09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10"/>
          <p:cNvGrpSpPr/>
          <p:nvPr/>
        </p:nvGrpSpPr>
        <p:grpSpPr>
          <a:xfrm>
            <a:off x="3888509" y="4346073"/>
            <a:ext cx="1064491" cy="338554"/>
            <a:chOff x="1676400" y="4278868"/>
            <a:chExt cx="1064491" cy="3385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6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Message hashed in 1</a:t>
            </a:r>
            <a:r>
              <a:rPr lang="en-US" sz="1200" baseline="30000" dirty="0">
                <a:latin typeface="+mn-lt"/>
              </a:rPr>
              <a:t>st</a:t>
            </a:r>
            <a:r>
              <a:rPr lang="en-US" sz="1200" dirty="0">
                <a:latin typeface="+mn-lt"/>
              </a:rPr>
              <a:t> domain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Digest rehashed in a 2</a:t>
            </a:r>
            <a:r>
              <a:rPr lang="en-US" sz="1200" baseline="30000" dirty="0">
                <a:latin typeface="+mn-lt"/>
              </a:rPr>
              <a:t>nd</a:t>
            </a:r>
            <a:r>
              <a:rPr lang="en-US" sz="1200" dirty="0">
                <a:latin typeface="+mn-lt"/>
              </a:rPr>
              <a:t>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AB98-1950-4771-9DF6-238A6D4D37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/>
              <a:t>SHA-1round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7162800" y="5105400"/>
            <a:ext cx="182880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aseline="-25000">
                <a:latin typeface="Arial" charset="0"/>
              </a:rPr>
              <a:t>Picture from Wikipedia</a:t>
            </a:r>
          </a:p>
        </p:txBody>
      </p:sp>
      <p:pic>
        <p:nvPicPr>
          <p:cNvPr id="25606" name="Picture 4" descr="SHA-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81150"/>
            <a:ext cx="5638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We don’t know the right design criteria except that a hash function act like a random oracle, so make the design act as much like a random oracle as possible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A permutation with a large state space, only some of which can be updated by the environment, acts like a random oracle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prove a sponge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81</a:t>
            </a:fld>
            <a:endParaRPr lang="en-U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r</a:t>
              </a:r>
              <a:r>
                <a:rPr lang="en-US" sz="1800" dirty="0">
                  <a:latin typeface="+mn-lt"/>
                </a:rPr>
                <a:t> bits = “bit rate”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219200" y="4114800"/>
            <a:ext cx="2133600" cy="1255713"/>
            <a:chOff x="768" y="2544"/>
            <a:chExt cx="912" cy="79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c</a:t>
              </a:r>
              <a:r>
                <a:rPr lang="en-US" sz="1800" dirty="0">
                  <a:latin typeface="+mn-lt"/>
                </a:rPr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2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+mn-lt"/>
                    <a:sym typeface="Symbol" pitchFamily="18" charset="2"/>
                  </a:rPr>
                  <a:t>⨁</a:t>
                </a:r>
                <a:endParaRPr lang="en-US" sz="2000" baseline="-25000" dirty="0">
                  <a:latin typeface="+mn-lt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grpSp>
            <p:nvGrpSpPr>
              <p:cNvPr id="21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050">
                    <a:latin typeface="+mn-lt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i="1" dirty="0">
                      <a:latin typeface="+mn-lt"/>
                      <a:sym typeface="Symbol" pitchFamily="18" charset="2"/>
                    </a:rPr>
                    <a:t>p</a:t>
                  </a:r>
                  <a:endParaRPr lang="en-US" sz="2000" i="1" baseline="-25000" dirty="0">
                    <a:latin typeface="+mn-lt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3</a:t>
            </a:r>
          </a:p>
        </p:txBody>
      </p: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+mn-lt"/>
                  <a:sym typeface="Symbol" pitchFamily="18" charset="2"/>
                </a:rPr>
                <a:t>p</a:t>
              </a:r>
              <a:endParaRPr lang="en-US" sz="2000" i="1" baseline="-2500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0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n-lt"/>
                <a:cs typeface="Times New Roman" pitchFamily="18" charset="0"/>
              </a:rPr>
              <a:t>p</a:t>
            </a:r>
            <a:r>
              <a:rPr lang="en-US" sz="1600" dirty="0">
                <a:latin typeface="+mn-lt"/>
              </a:rPr>
              <a:t> = permutation of </a:t>
            </a:r>
            <a:r>
              <a:rPr lang="en-US" sz="1600" dirty="0">
                <a:latin typeface="+mn-lt"/>
                <a:cs typeface="Times New Roman" pitchFamily="18" charset="0"/>
              </a:rPr>
              <a:t>{0,1}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c</a:t>
            </a:r>
            <a:r>
              <a:rPr lang="en-US" sz="1600" baseline="30000" dirty="0" err="1">
                <a:latin typeface="+mn-lt"/>
                <a:cs typeface="Times New Roman" pitchFamily="18" charset="0"/>
              </a:rPr>
              <a:t>+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r</a:t>
            </a:r>
            <a:endParaRPr lang="en-US" sz="1600" i="1" baseline="30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 sz="105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And the Winner is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designed by Guido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Michael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Gilles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Vincent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Rijman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designed AES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announced the SHA-3 winner on October 2, 2012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AES winner announced 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October 2, 2000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indicated design diversity drove their choice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SHA-2, BLAKE,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Skein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permuation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called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parameterized by rate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capacity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1600 = 25  64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Keccak-512: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512,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1088  faster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544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Keccak-256: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256,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1344  slower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672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goal: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esign based on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wide-trail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design strategy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Spread a round’s non-linear across across the entire round using well-chosen linear transformations to get provable resistance to linear and differential cryptanalysis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round: (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(((((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)))))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143000"/>
          </a:xfrm>
        </p:spPr>
        <p:txBody>
          <a:bodyPr/>
          <a:lstStyle/>
          <a:p>
            <a:r>
              <a:rPr lang="en-US" sz="2400" dirty="0" err="1"/>
              <a:t>Keccak</a:t>
            </a:r>
            <a:r>
              <a:rPr lang="en-US" sz="2400" dirty="0"/>
              <a:t> represents its 1600 bit state as a </a:t>
            </a:r>
            <a:r>
              <a:rPr lang="en-US" sz="2400" dirty="0">
                <a:latin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sz="2400" dirty="0">
                <a:sym typeface="Symbol" pitchFamily="18" charset="2"/>
              </a:rPr>
              <a:t> bit cube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20574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037"/>
            <a:ext cx="8458200" cy="2239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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9812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sz="2400" dirty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362200"/>
            <a:chOff x="912" y="2352"/>
            <a:chExt cx="3696" cy="1488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488"/>
              <a:chOff x="2448" y="2352"/>
              <a:chExt cx="576" cy="1488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0437"/>
            <a:ext cx="8229600" cy="15541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as a linear mapping of GF(5)  GF(5)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8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9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1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225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6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227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228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230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23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7827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 provides non-linearity</a:t>
            </a:r>
          </a:p>
          <a:p>
            <a:r>
              <a:rPr lang="en-US" sz="2400" dirty="0">
                <a:sym typeface="Symbol" pitchFamily="18" charset="2"/>
              </a:rPr>
              <a:t>Note it is a </a:t>
            </a:r>
            <a:r>
              <a:rPr lang="en-US" sz="2400" dirty="0" err="1">
                <a:sym typeface="Symbol" pitchFamily="18" charset="2"/>
              </a:rPr>
              <a:t>Feistel</a:t>
            </a:r>
            <a:r>
              <a:rPr lang="en-US" sz="2400" dirty="0">
                <a:sym typeface="Symbol" pitchFamily="18" charset="2"/>
              </a:rPr>
              <a:t>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163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 breaks symmetry, 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Reduce the effectiveness of cross-round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 Cryptographic Hash: SHA -1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2362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Depending on the round, the “function f is one of the following.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solidFill>
                  <a:srgbClr val="66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f(X,Y,Z)=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⋀Y)⋁((¬X⋀Z)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⋀Y)⋁(X⋀Z)⋁(Y⋀Z)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X⨁Y⨁Z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first two are non-linear.  Third is linear and provides diffusion.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SHA-3 finalists offer excellent security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diversity drove NIST’s selection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the SHA-3 winner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oracle, and so meets any conceivable hash function 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 </a:t>
            </a:r>
            <a:r>
              <a:rPr lang="en-US" sz="4000" dirty="0" err="1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 function design has deep roots in conventional computer science, but only received a firm foundation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right problems to solve has been a treacherous adventure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New hash function designs should strive to construct random oracles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worthy winner of the SHA-3 competition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5052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Preneel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Analysis and Design of Cryptographic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Ph.D. thesis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P. Rogaway,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Black-Box Analysis of Block-Cipher-Based Hash Function Constructions from PGV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2002, pp 320-355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Rogaway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Hash-Function Basics: Definitions, Implications, and Separations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Second-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and Collision Resistance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FSE 2004, pp 371-388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One way hash functions and 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228-246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416-427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Y.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Dodis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Malinaud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P.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Puniya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Revisited: How to Construct a 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2005, pp 21-39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X. Wang and H. Yu.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to Break MD5 and Other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19-35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M. Bellare, and T. Ristenpart,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Multi-Property-Preserving Hash Domain Extension and the EMD Transform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2006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S. Lucks,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Failure-Friendly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M. Cochran,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Impossibility of Highly Efficient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Blockcipher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-Based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526-541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Joux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Multicollisions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 Iterated Hash Functions: Application to Cascaded Constructions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O.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Dunklemann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Framework for Iterative Hash Functions – HAIFA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eprints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2007/278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of the Sponge Construction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 Maurer,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Reener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Holenstein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Impossibility Results on Reductions, and Applications to the Random Oracle Methodology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TCC 2004, pp 21-39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J.P. Aumasson, 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Henzen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W. Meier, and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SHA-3 Proposal BLAKE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https://131002.net/blake/blake.pdf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Gauravaram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Knudsen, K. Matusiewicz, C. Rechberger,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Shläffer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S. Thomsen,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– a SHA-3 Candidate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http://www.groestl.info/Groestl.pdf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H. Wu,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Hash Function JH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http://www3.ntu.edu.sg/home/wuhj/research/jh/jh_round3.pdf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SHA-3 submission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http://keccak.noekeon.org/Keccak-submission-3.pdf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N. Ferguson, S. Lucks, B. Schneier, D. Whiting, M. Bellare, T. Kohno, J. Callas, J. Walker,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Skein Hash Function Family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http://www.skein-hash.info/sites/default/files/skein1.1.pdf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70947</TotalTime>
  <Words>9277</Words>
  <Application>Microsoft Macintosh PowerPoint</Application>
  <PresentationFormat>On-screen Show (4:3)</PresentationFormat>
  <Paragraphs>1100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Courier New</vt:lpstr>
      <vt:lpstr>Symbol</vt:lpstr>
      <vt:lpstr>Times</vt:lpstr>
      <vt:lpstr>Times New Roman</vt:lpstr>
      <vt:lpstr>Times-Roman</vt:lpstr>
      <vt:lpstr>Wingdings</vt:lpstr>
      <vt:lpstr>Contemporary</vt:lpstr>
      <vt:lpstr>PowerPoint Presentation</vt:lpstr>
      <vt:lpstr>Cryptographic Hashes</vt:lpstr>
      <vt:lpstr>Observations</vt:lpstr>
      <vt:lpstr>One-Way Functions</vt:lpstr>
      <vt:lpstr>Chaum-vanHeijst-Pfitzmann Compression Function</vt:lpstr>
      <vt:lpstr>A Cryptographic Hash:  SHA-1</vt:lpstr>
      <vt:lpstr>SHA-1:  State and message schedule</vt:lpstr>
      <vt:lpstr>SHA-1round</vt:lpstr>
      <vt:lpstr>A Cryptographic Hash: SHA -1</vt:lpstr>
      <vt:lpstr>SHA-0/1</vt:lpstr>
      <vt:lpstr>MD4</vt:lpstr>
      <vt:lpstr>A Cryptographic Hash:  MD-4</vt:lpstr>
      <vt:lpstr>MD4:  State and message schedule</vt:lpstr>
      <vt:lpstr>MD4 round</vt:lpstr>
      <vt:lpstr>MD4 Algorithm</vt:lpstr>
      <vt:lpstr>Overview of pre-image attack</vt:lpstr>
      <vt:lpstr>Dobbertin’s attack strategy</vt:lpstr>
      <vt:lpstr>Notation</vt:lpstr>
      <vt:lpstr>Three phases of MD4 attack</vt:lpstr>
      <vt:lpstr>Steps 19 to 35</vt:lpstr>
      <vt:lpstr>Computing p</vt:lpstr>
      <vt:lpstr>Steps 12 to 19</vt:lpstr>
      <vt:lpstr>Steps 12 to 19</vt:lpstr>
      <vt:lpstr>Equations for 12 to 19</vt:lpstr>
      <vt:lpstr>Solving the equations</vt:lpstr>
      <vt:lpstr>Conditions for solution</vt:lpstr>
      <vt:lpstr>Message conditions for equations</vt:lpstr>
      <vt:lpstr>Solution</vt:lpstr>
      <vt:lpstr>Continuous Approximation</vt:lpstr>
      <vt:lpstr>Approximation technique</vt:lpstr>
      <vt:lpstr>Steps 0 to 11</vt:lpstr>
      <vt:lpstr>Recap</vt:lpstr>
      <vt:lpstr>Meaningful Collision</vt:lpstr>
      <vt:lpstr>Nostradamus (“herding") attack</vt:lpstr>
      <vt:lpstr>Diamond structure</vt:lpstr>
      <vt:lpstr>Nostradamus (“herding") attack</vt:lpstr>
      <vt:lpstr>Cryptographic Hashes and Performance</vt:lpstr>
      <vt:lpstr>What to take home</vt:lpstr>
      <vt:lpstr>PowerPoint Presentation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Revolution</vt:lpstr>
      <vt:lpstr>Merkle-Damgård Padding</vt:lpstr>
      <vt:lpstr>Collision Resistance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in the 1990s</dc:title>
  <dc:subject>Cryptanalysis</dc:subject>
  <dc:creator>John Manferdelli</dc:creator>
  <cp:lastModifiedBy>John Manferdelli</cp:lastModifiedBy>
  <cp:revision>3469</cp:revision>
  <cp:lastPrinted>2013-02-25T03:36:59Z</cp:lastPrinted>
  <dcterms:created xsi:type="dcterms:W3CDTF">2013-04-07T20:15:24Z</dcterms:created>
  <dcterms:modified xsi:type="dcterms:W3CDTF">2025-03-11T19:54:26Z</dcterms:modified>
</cp:coreProperties>
</file>