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9" r:id="rId1"/>
  </p:sldMasterIdLst>
  <p:notesMasterIdLst>
    <p:notesMasterId r:id="rId38"/>
  </p:notesMasterIdLst>
  <p:handoutMasterIdLst>
    <p:handoutMasterId r:id="rId39"/>
  </p:handoutMasterIdLst>
  <p:sldIdLst>
    <p:sldId id="3175" r:id="rId2"/>
    <p:sldId id="3527" r:id="rId3"/>
    <p:sldId id="3538" r:id="rId4"/>
    <p:sldId id="3525" r:id="rId5"/>
    <p:sldId id="3242" r:id="rId6"/>
    <p:sldId id="3503" r:id="rId7"/>
    <p:sldId id="3245" r:id="rId8"/>
    <p:sldId id="3531" r:id="rId9"/>
    <p:sldId id="3537" r:id="rId10"/>
    <p:sldId id="3532" r:id="rId11"/>
    <p:sldId id="3246" r:id="rId12"/>
    <p:sldId id="3247" r:id="rId13"/>
    <p:sldId id="3514" r:id="rId14"/>
    <p:sldId id="3528" r:id="rId15"/>
    <p:sldId id="3529" r:id="rId16"/>
    <p:sldId id="3515" r:id="rId17"/>
    <p:sldId id="3516" r:id="rId18"/>
    <p:sldId id="3248" r:id="rId19"/>
    <p:sldId id="3509" r:id="rId20"/>
    <p:sldId id="3530" r:id="rId21"/>
    <p:sldId id="3521" r:id="rId22"/>
    <p:sldId id="3522" r:id="rId23"/>
    <p:sldId id="3773" r:id="rId24"/>
    <p:sldId id="3774" r:id="rId25"/>
    <p:sldId id="3775" r:id="rId26"/>
    <p:sldId id="3776" r:id="rId27"/>
    <p:sldId id="3777" r:id="rId28"/>
    <p:sldId id="3778" r:id="rId29"/>
    <p:sldId id="3779" r:id="rId30"/>
    <p:sldId id="3771" r:id="rId31"/>
    <p:sldId id="3772" r:id="rId32"/>
    <p:sldId id="3770" r:id="rId33"/>
    <p:sldId id="3748" r:id="rId34"/>
    <p:sldId id="3497" r:id="rId35"/>
    <p:sldId id="3536" r:id="rId36"/>
    <p:sldId id="3524" r:id="rId37"/>
  </p:sldIdLst>
  <p:sldSz cx="9144000" cy="6858000" type="letter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Courier New" pitchFamily="49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7">
          <p15:clr>
            <a:srgbClr val="A4A3A4"/>
          </p15:clr>
        </p15:guide>
        <p15:guide id="2" pos="2207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0066CC"/>
    <a:srgbClr val="66FF66"/>
    <a:srgbClr val="006600"/>
    <a:srgbClr val="008000"/>
    <a:srgbClr val="33CC33"/>
    <a:srgbClr val="00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16568" autoAdjust="0"/>
    <p:restoredTop sz="50000" autoAdjust="0"/>
  </p:normalViewPr>
  <p:slideViewPr>
    <p:cSldViewPr>
      <p:cViewPr>
        <p:scale>
          <a:sx n="113" d="100"/>
          <a:sy n="113" d="100"/>
        </p:scale>
        <p:origin x="2496" y="4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8320"/>
    </p:cViewPr>
  </p:sorterViewPr>
  <p:notesViewPr>
    <p:cSldViewPr>
      <p:cViewPr varScale="1">
        <p:scale>
          <a:sx n="37" d="100"/>
          <a:sy n="37" d="100"/>
        </p:scale>
        <p:origin x="-1440" y="-90"/>
      </p:cViewPr>
      <p:guideLst>
        <p:guide orient="horz" pos="2927"/>
        <p:guide pos="2207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31.xml"/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6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766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89F41C62-24AD-4422-86EA-35104763261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40026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3513" y="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51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81100" y="696913"/>
            <a:ext cx="4648200" cy="3486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915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5038" y="4414838"/>
            <a:ext cx="5140325" cy="41846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915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32850"/>
            <a:ext cx="3036888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915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3513" y="8832850"/>
            <a:ext cx="3036887" cy="46355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3169" tIns="46584" rIns="93169" bIns="46584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DA4E4DDF-A3B5-4DC0-AAB1-D8EC8F9D7F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288663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7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5291DE6-996C-6244-BC20-8A6123928F39}" type="slidenum">
              <a:rPr lang="en-US"/>
              <a:pPr/>
              <a:t>23</a:t>
            </a:fld>
            <a:endParaRPr lang="en-US"/>
          </a:p>
        </p:txBody>
      </p:sp>
      <p:sp>
        <p:nvSpPr>
          <p:cNvPr id="604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04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pPr marL="228600" indent="-228600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BAEE162-4361-9545-949F-9BC197DB1E65}" type="slidenum">
              <a:rPr lang="de-DE"/>
              <a:pPr/>
              <a:t>31</a:t>
            </a:fld>
            <a:endParaRPr lang="de-DE"/>
          </a:p>
        </p:txBody>
      </p:sp>
      <p:sp>
        <p:nvSpPr>
          <p:cNvPr id="412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33503" y="4417943"/>
            <a:ext cx="5140960" cy="3914386"/>
          </a:xfrm>
          <a:ln/>
        </p:spPr>
        <p:txBody>
          <a:bodyPr lIns="93162" tIns="46581" rIns="93162" bIns="46581"/>
          <a:lstStyle/>
          <a:p>
            <a:endParaRPr lang="en-US"/>
          </a:p>
        </p:txBody>
      </p:sp>
      <p:sp>
        <p:nvSpPr>
          <p:cNvPr id="412675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33500" y="811213"/>
            <a:ext cx="4343400" cy="3257550"/>
          </a:xfrm>
          <a:ln w="12700" cap="flat">
            <a:solidFill>
              <a:schemeClr val="tx1"/>
            </a:solidFill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E451D4C-9658-4597-AE05-5E92837D184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69988" y="687388"/>
            <a:ext cx="4673600" cy="3505200"/>
          </a:xfrm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421188"/>
            <a:ext cx="5184775" cy="4191000"/>
          </a:xfrm>
          <a:noFill/>
          <a:ln w="9525"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invGray">
          <a:xfrm>
            <a:off x="0" y="1295400"/>
            <a:ext cx="9142413" cy="762000"/>
          </a:xfrm>
          <a:prstGeom prst="rect">
            <a:avLst/>
          </a:prstGeom>
          <a:solidFill>
            <a:schemeClr val="hlink"/>
          </a:solidFill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>
              <a:defRPr/>
            </a:pPr>
            <a:endParaRPr lang="en-US"/>
          </a:p>
        </p:txBody>
      </p:sp>
      <p:grpSp>
        <p:nvGrpSpPr>
          <p:cNvPr id="5" name="Group 33"/>
          <p:cNvGrpSpPr>
            <a:grpSpLocks/>
          </p:cNvGrpSpPr>
          <p:nvPr/>
        </p:nvGrpSpPr>
        <p:grpSpPr bwMode="auto">
          <a:xfrm rot="-5400000">
            <a:off x="0" y="2514600"/>
            <a:ext cx="1909763" cy="1909763"/>
            <a:chOff x="0" y="1584"/>
            <a:chExt cx="1203" cy="1203"/>
          </a:xfrm>
        </p:grpSpPr>
        <p:sp>
          <p:nvSpPr>
            <p:cNvPr id="6" name="Freeform 25"/>
            <p:cNvSpPr>
              <a:spLocks/>
            </p:cNvSpPr>
            <p:nvPr/>
          </p:nvSpPr>
          <p:spPr bwMode="invGray">
            <a:xfrm>
              <a:off x="0" y="1632"/>
              <a:ext cx="443" cy="1033"/>
            </a:xfrm>
            <a:custGeom>
              <a:avLst/>
              <a:gdLst/>
              <a:ahLst/>
              <a:cxnLst>
                <a:cxn ang="0">
                  <a:pos x="290" y="1016"/>
                </a:cxn>
                <a:cxn ang="0">
                  <a:pos x="316" y="974"/>
                </a:cxn>
                <a:cxn ang="0">
                  <a:pos x="354" y="920"/>
                </a:cxn>
                <a:cxn ang="0">
                  <a:pos x="384" y="884"/>
                </a:cxn>
                <a:cxn ang="0">
                  <a:pos x="381" y="832"/>
                </a:cxn>
                <a:cxn ang="0">
                  <a:pos x="370" y="794"/>
                </a:cxn>
                <a:cxn ang="0">
                  <a:pos x="361" y="760"/>
                </a:cxn>
                <a:cxn ang="0">
                  <a:pos x="361" y="734"/>
                </a:cxn>
                <a:cxn ang="0">
                  <a:pos x="359" y="707"/>
                </a:cxn>
                <a:cxn ang="0">
                  <a:pos x="373" y="691"/>
                </a:cxn>
                <a:cxn ang="0">
                  <a:pos x="391" y="686"/>
                </a:cxn>
                <a:cxn ang="0">
                  <a:pos x="395" y="680"/>
                </a:cxn>
                <a:cxn ang="0">
                  <a:pos x="390" y="671"/>
                </a:cxn>
                <a:cxn ang="0">
                  <a:pos x="386" y="660"/>
                </a:cxn>
                <a:cxn ang="0">
                  <a:pos x="437" y="635"/>
                </a:cxn>
                <a:cxn ang="0">
                  <a:pos x="442" y="619"/>
                </a:cxn>
                <a:cxn ang="0">
                  <a:pos x="438" y="604"/>
                </a:cxn>
                <a:cxn ang="0">
                  <a:pos x="400" y="543"/>
                </a:cxn>
                <a:cxn ang="0">
                  <a:pos x="384" y="474"/>
                </a:cxn>
                <a:cxn ang="0">
                  <a:pos x="354" y="455"/>
                </a:cxn>
                <a:cxn ang="0">
                  <a:pos x="326" y="433"/>
                </a:cxn>
                <a:cxn ang="0">
                  <a:pos x="312" y="411"/>
                </a:cxn>
                <a:cxn ang="0">
                  <a:pos x="307" y="391"/>
                </a:cxn>
                <a:cxn ang="0">
                  <a:pos x="290" y="339"/>
                </a:cxn>
                <a:cxn ang="0">
                  <a:pos x="308" y="289"/>
                </a:cxn>
                <a:cxn ang="0">
                  <a:pos x="298" y="278"/>
                </a:cxn>
                <a:cxn ang="0">
                  <a:pos x="280" y="307"/>
                </a:cxn>
                <a:cxn ang="0">
                  <a:pos x="269" y="283"/>
                </a:cxn>
                <a:cxn ang="0">
                  <a:pos x="272" y="224"/>
                </a:cxn>
                <a:cxn ang="0">
                  <a:pos x="280" y="177"/>
                </a:cxn>
                <a:cxn ang="0">
                  <a:pos x="280" y="146"/>
                </a:cxn>
                <a:cxn ang="0">
                  <a:pos x="281" y="123"/>
                </a:cxn>
                <a:cxn ang="0">
                  <a:pos x="290" y="104"/>
                </a:cxn>
                <a:cxn ang="0">
                  <a:pos x="296" y="97"/>
                </a:cxn>
                <a:cxn ang="0">
                  <a:pos x="298" y="94"/>
                </a:cxn>
                <a:cxn ang="0">
                  <a:pos x="301" y="92"/>
                </a:cxn>
                <a:cxn ang="0">
                  <a:pos x="307" y="83"/>
                </a:cxn>
                <a:cxn ang="0">
                  <a:pos x="317" y="79"/>
                </a:cxn>
                <a:cxn ang="0">
                  <a:pos x="328" y="77"/>
                </a:cxn>
                <a:cxn ang="0">
                  <a:pos x="337" y="74"/>
                </a:cxn>
                <a:cxn ang="0">
                  <a:pos x="345" y="67"/>
                </a:cxn>
                <a:cxn ang="0">
                  <a:pos x="337" y="50"/>
                </a:cxn>
                <a:cxn ang="0">
                  <a:pos x="337" y="47"/>
                </a:cxn>
                <a:cxn ang="0">
                  <a:pos x="337" y="43"/>
                </a:cxn>
                <a:cxn ang="0">
                  <a:pos x="337" y="41"/>
                </a:cxn>
                <a:cxn ang="0">
                  <a:pos x="334" y="38"/>
                </a:cxn>
                <a:cxn ang="0">
                  <a:pos x="321" y="21"/>
                </a:cxn>
                <a:cxn ang="0">
                  <a:pos x="316" y="0"/>
                </a:cxn>
                <a:cxn ang="0">
                  <a:pos x="188" y="94"/>
                </a:cxn>
                <a:cxn ang="0">
                  <a:pos x="88" y="218"/>
                </a:cxn>
                <a:cxn ang="0">
                  <a:pos x="21" y="366"/>
                </a:cxn>
                <a:cxn ang="0">
                  <a:pos x="0" y="530"/>
                </a:cxn>
                <a:cxn ang="0">
                  <a:pos x="20" y="680"/>
                </a:cxn>
                <a:cxn ang="0">
                  <a:pos x="74" y="819"/>
                </a:cxn>
                <a:cxn ang="0">
                  <a:pos x="160" y="938"/>
                </a:cxn>
                <a:cxn ang="0">
                  <a:pos x="272" y="1032"/>
                </a:cxn>
              </a:cxnLst>
              <a:rect l="0" t="0" r="r" b="b"/>
              <a:pathLst>
                <a:path w="443" h="1033">
                  <a:moveTo>
                    <a:pt x="272" y="1032"/>
                  </a:moveTo>
                  <a:lnTo>
                    <a:pt x="290" y="1016"/>
                  </a:lnTo>
                  <a:lnTo>
                    <a:pt x="301" y="992"/>
                  </a:lnTo>
                  <a:lnTo>
                    <a:pt x="316" y="974"/>
                  </a:lnTo>
                  <a:lnTo>
                    <a:pt x="328" y="955"/>
                  </a:lnTo>
                  <a:lnTo>
                    <a:pt x="354" y="920"/>
                  </a:lnTo>
                  <a:lnTo>
                    <a:pt x="373" y="904"/>
                  </a:lnTo>
                  <a:lnTo>
                    <a:pt x="384" y="884"/>
                  </a:lnTo>
                  <a:lnTo>
                    <a:pt x="390" y="848"/>
                  </a:lnTo>
                  <a:lnTo>
                    <a:pt x="381" y="832"/>
                  </a:lnTo>
                  <a:lnTo>
                    <a:pt x="375" y="812"/>
                  </a:lnTo>
                  <a:lnTo>
                    <a:pt x="370" y="794"/>
                  </a:lnTo>
                  <a:lnTo>
                    <a:pt x="361" y="774"/>
                  </a:lnTo>
                  <a:lnTo>
                    <a:pt x="361" y="760"/>
                  </a:lnTo>
                  <a:lnTo>
                    <a:pt x="361" y="747"/>
                  </a:lnTo>
                  <a:lnTo>
                    <a:pt x="361" y="734"/>
                  </a:lnTo>
                  <a:lnTo>
                    <a:pt x="359" y="722"/>
                  </a:lnTo>
                  <a:lnTo>
                    <a:pt x="359" y="707"/>
                  </a:lnTo>
                  <a:lnTo>
                    <a:pt x="364" y="698"/>
                  </a:lnTo>
                  <a:lnTo>
                    <a:pt x="373" y="691"/>
                  </a:lnTo>
                  <a:lnTo>
                    <a:pt x="390" y="686"/>
                  </a:lnTo>
                  <a:lnTo>
                    <a:pt x="391" y="686"/>
                  </a:lnTo>
                  <a:lnTo>
                    <a:pt x="395" y="682"/>
                  </a:lnTo>
                  <a:lnTo>
                    <a:pt x="395" y="680"/>
                  </a:lnTo>
                  <a:lnTo>
                    <a:pt x="395" y="677"/>
                  </a:lnTo>
                  <a:lnTo>
                    <a:pt x="390" y="671"/>
                  </a:lnTo>
                  <a:lnTo>
                    <a:pt x="386" y="666"/>
                  </a:lnTo>
                  <a:lnTo>
                    <a:pt x="386" y="660"/>
                  </a:lnTo>
                  <a:lnTo>
                    <a:pt x="395" y="655"/>
                  </a:lnTo>
                  <a:lnTo>
                    <a:pt x="437" y="635"/>
                  </a:lnTo>
                  <a:lnTo>
                    <a:pt x="442" y="626"/>
                  </a:lnTo>
                  <a:lnTo>
                    <a:pt x="442" y="619"/>
                  </a:lnTo>
                  <a:lnTo>
                    <a:pt x="442" y="613"/>
                  </a:lnTo>
                  <a:lnTo>
                    <a:pt x="438" y="604"/>
                  </a:lnTo>
                  <a:lnTo>
                    <a:pt x="417" y="577"/>
                  </a:lnTo>
                  <a:lnTo>
                    <a:pt x="400" y="543"/>
                  </a:lnTo>
                  <a:lnTo>
                    <a:pt x="391" y="511"/>
                  </a:lnTo>
                  <a:lnTo>
                    <a:pt x="384" y="474"/>
                  </a:lnTo>
                  <a:lnTo>
                    <a:pt x="368" y="465"/>
                  </a:lnTo>
                  <a:lnTo>
                    <a:pt x="354" y="455"/>
                  </a:lnTo>
                  <a:lnTo>
                    <a:pt x="339" y="444"/>
                  </a:lnTo>
                  <a:lnTo>
                    <a:pt x="326" y="433"/>
                  </a:lnTo>
                  <a:lnTo>
                    <a:pt x="317" y="422"/>
                  </a:lnTo>
                  <a:lnTo>
                    <a:pt x="312" y="411"/>
                  </a:lnTo>
                  <a:lnTo>
                    <a:pt x="308" y="402"/>
                  </a:lnTo>
                  <a:lnTo>
                    <a:pt x="307" y="391"/>
                  </a:lnTo>
                  <a:lnTo>
                    <a:pt x="285" y="363"/>
                  </a:lnTo>
                  <a:lnTo>
                    <a:pt x="290" y="339"/>
                  </a:lnTo>
                  <a:lnTo>
                    <a:pt x="301" y="314"/>
                  </a:lnTo>
                  <a:lnTo>
                    <a:pt x="308" y="289"/>
                  </a:lnTo>
                  <a:lnTo>
                    <a:pt x="308" y="267"/>
                  </a:lnTo>
                  <a:lnTo>
                    <a:pt x="298" y="278"/>
                  </a:lnTo>
                  <a:lnTo>
                    <a:pt x="287" y="294"/>
                  </a:lnTo>
                  <a:lnTo>
                    <a:pt x="280" y="307"/>
                  </a:lnTo>
                  <a:lnTo>
                    <a:pt x="272" y="314"/>
                  </a:lnTo>
                  <a:lnTo>
                    <a:pt x="269" y="283"/>
                  </a:lnTo>
                  <a:lnTo>
                    <a:pt x="271" y="254"/>
                  </a:lnTo>
                  <a:lnTo>
                    <a:pt x="272" y="224"/>
                  </a:lnTo>
                  <a:lnTo>
                    <a:pt x="272" y="195"/>
                  </a:lnTo>
                  <a:lnTo>
                    <a:pt x="280" y="177"/>
                  </a:lnTo>
                  <a:lnTo>
                    <a:pt x="280" y="164"/>
                  </a:lnTo>
                  <a:lnTo>
                    <a:pt x="280" y="146"/>
                  </a:lnTo>
                  <a:lnTo>
                    <a:pt x="281" y="133"/>
                  </a:lnTo>
                  <a:lnTo>
                    <a:pt x="281" y="123"/>
                  </a:lnTo>
                  <a:lnTo>
                    <a:pt x="285" y="113"/>
                  </a:lnTo>
                  <a:lnTo>
                    <a:pt x="290" y="104"/>
                  </a:lnTo>
                  <a:lnTo>
                    <a:pt x="296" y="97"/>
                  </a:lnTo>
                  <a:lnTo>
                    <a:pt x="296" y="97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298" y="94"/>
                  </a:lnTo>
                  <a:lnTo>
                    <a:pt x="301" y="92"/>
                  </a:lnTo>
                  <a:lnTo>
                    <a:pt x="303" y="86"/>
                  </a:lnTo>
                  <a:lnTo>
                    <a:pt x="307" y="83"/>
                  </a:lnTo>
                  <a:lnTo>
                    <a:pt x="308" y="83"/>
                  </a:lnTo>
                  <a:lnTo>
                    <a:pt x="317" y="79"/>
                  </a:lnTo>
                  <a:lnTo>
                    <a:pt x="323" y="77"/>
                  </a:lnTo>
                  <a:lnTo>
                    <a:pt x="328" y="77"/>
                  </a:lnTo>
                  <a:lnTo>
                    <a:pt x="334" y="74"/>
                  </a:lnTo>
                  <a:lnTo>
                    <a:pt x="337" y="74"/>
                  </a:lnTo>
                  <a:lnTo>
                    <a:pt x="339" y="72"/>
                  </a:lnTo>
                  <a:lnTo>
                    <a:pt x="345" y="67"/>
                  </a:lnTo>
                  <a:lnTo>
                    <a:pt x="345" y="63"/>
                  </a:lnTo>
                  <a:lnTo>
                    <a:pt x="337" y="50"/>
                  </a:lnTo>
                  <a:lnTo>
                    <a:pt x="337" y="50"/>
                  </a:lnTo>
                  <a:lnTo>
                    <a:pt x="337" y="47"/>
                  </a:lnTo>
                  <a:lnTo>
                    <a:pt x="337" y="47"/>
                  </a:lnTo>
                  <a:lnTo>
                    <a:pt x="337" y="43"/>
                  </a:lnTo>
                  <a:lnTo>
                    <a:pt x="337" y="43"/>
                  </a:lnTo>
                  <a:lnTo>
                    <a:pt x="337" y="41"/>
                  </a:lnTo>
                  <a:lnTo>
                    <a:pt x="334" y="41"/>
                  </a:lnTo>
                  <a:lnTo>
                    <a:pt x="334" y="38"/>
                  </a:lnTo>
                  <a:lnTo>
                    <a:pt x="328" y="30"/>
                  </a:lnTo>
                  <a:lnTo>
                    <a:pt x="321" y="21"/>
                  </a:lnTo>
                  <a:lnTo>
                    <a:pt x="317" y="11"/>
                  </a:lnTo>
                  <a:lnTo>
                    <a:pt x="316" y="0"/>
                  </a:lnTo>
                  <a:lnTo>
                    <a:pt x="249" y="41"/>
                  </a:lnTo>
                  <a:lnTo>
                    <a:pt x="188" y="94"/>
                  </a:lnTo>
                  <a:lnTo>
                    <a:pt x="133" y="151"/>
                  </a:lnTo>
                  <a:lnTo>
                    <a:pt x="88" y="218"/>
                  </a:lnTo>
                  <a:lnTo>
                    <a:pt x="50" y="289"/>
                  </a:lnTo>
                  <a:lnTo>
                    <a:pt x="21" y="366"/>
                  </a:lnTo>
                  <a:lnTo>
                    <a:pt x="5" y="446"/>
                  </a:lnTo>
                  <a:lnTo>
                    <a:pt x="0" y="530"/>
                  </a:lnTo>
                  <a:lnTo>
                    <a:pt x="5" y="608"/>
                  </a:lnTo>
                  <a:lnTo>
                    <a:pt x="20" y="680"/>
                  </a:lnTo>
                  <a:lnTo>
                    <a:pt x="45" y="751"/>
                  </a:lnTo>
                  <a:lnTo>
                    <a:pt x="74" y="819"/>
                  </a:lnTo>
                  <a:lnTo>
                    <a:pt x="114" y="879"/>
                  </a:lnTo>
                  <a:lnTo>
                    <a:pt x="160" y="938"/>
                  </a:lnTo>
                  <a:lnTo>
                    <a:pt x="215" y="987"/>
                  </a:lnTo>
                  <a:lnTo>
                    <a:pt x="272" y="1032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sp>
          <p:nvSpPr>
            <p:cNvPr id="7" name="Freeform 26"/>
            <p:cNvSpPr>
              <a:spLocks/>
            </p:cNvSpPr>
            <p:nvPr/>
          </p:nvSpPr>
          <p:spPr bwMode="invGray">
            <a:xfrm>
              <a:off x="368" y="1584"/>
              <a:ext cx="824" cy="1203"/>
            </a:xfrm>
            <a:custGeom>
              <a:avLst/>
              <a:gdLst/>
              <a:ahLst/>
              <a:cxnLst>
                <a:cxn ang="0">
                  <a:pos x="796" y="688"/>
                </a:cxn>
                <a:cxn ang="0">
                  <a:pos x="756" y="641"/>
                </a:cxn>
                <a:cxn ang="0">
                  <a:pos x="812" y="615"/>
                </a:cxn>
                <a:cxn ang="0">
                  <a:pos x="814" y="502"/>
                </a:cxn>
                <a:cxn ang="0">
                  <a:pos x="705" y="247"/>
                </a:cxn>
                <a:cxn ang="0">
                  <a:pos x="651" y="262"/>
                </a:cxn>
                <a:cxn ang="0">
                  <a:pos x="574" y="289"/>
                </a:cxn>
                <a:cxn ang="0">
                  <a:pos x="536" y="258"/>
                </a:cxn>
                <a:cxn ang="0">
                  <a:pos x="563" y="170"/>
                </a:cxn>
                <a:cxn ang="0">
                  <a:pos x="532" y="81"/>
                </a:cxn>
                <a:cxn ang="0">
                  <a:pos x="455" y="56"/>
                </a:cxn>
                <a:cxn ang="0">
                  <a:pos x="484" y="150"/>
                </a:cxn>
                <a:cxn ang="0">
                  <a:pos x="465" y="190"/>
                </a:cxn>
                <a:cxn ang="0">
                  <a:pos x="442" y="200"/>
                </a:cxn>
                <a:cxn ang="0">
                  <a:pos x="419" y="164"/>
                </a:cxn>
                <a:cxn ang="0">
                  <a:pos x="381" y="108"/>
                </a:cxn>
                <a:cxn ang="0">
                  <a:pos x="406" y="108"/>
                </a:cxn>
                <a:cxn ang="0">
                  <a:pos x="424" y="72"/>
                </a:cxn>
                <a:cxn ang="0">
                  <a:pos x="325" y="0"/>
                </a:cxn>
                <a:cxn ang="0">
                  <a:pos x="281" y="27"/>
                </a:cxn>
                <a:cxn ang="0">
                  <a:pos x="240" y="72"/>
                </a:cxn>
                <a:cxn ang="0">
                  <a:pos x="209" y="114"/>
                </a:cxn>
                <a:cxn ang="0">
                  <a:pos x="209" y="150"/>
                </a:cxn>
                <a:cxn ang="0">
                  <a:pos x="240" y="164"/>
                </a:cxn>
                <a:cxn ang="0">
                  <a:pos x="209" y="222"/>
                </a:cxn>
                <a:cxn ang="0">
                  <a:pos x="213" y="242"/>
                </a:cxn>
                <a:cxn ang="0">
                  <a:pos x="267" y="222"/>
                </a:cxn>
                <a:cxn ang="0">
                  <a:pos x="303" y="170"/>
                </a:cxn>
                <a:cxn ang="0">
                  <a:pos x="354" y="231"/>
                </a:cxn>
                <a:cxn ang="0">
                  <a:pos x="372" y="291"/>
                </a:cxn>
                <a:cxn ang="0">
                  <a:pos x="348" y="294"/>
                </a:cxn>
                <a:cxn ang="0">
                  <a:pos x="298" y="309"/>
                </a:cxn>
                <a:cxn ang="0">
                  <a:pos x="323" y="330"/>
                </a:cxn>
                <a:cxn ang="0">
                  <a:pos x="260" y="339"/>
                </a:cxn>
                <a:cxn ang="0">
                  <a:pos x="189" y="411"/>
                </a:cxn>
                <a:cxn ang="0">
                  <a:pos x="184" y="469"/>
                </a:cxn>
                <a:cxn ang="0">
                  <a:pos x="148" y="435"/>
                </a:cxn>
                <a:cxn ang="0">
                  <a:pos x="83" y="402"/>
                </a:cxn>
                <a:cxn ang="0">
                  <a:pos x="0" y="455"/>
                </a:cxn>
                <a:cxn ang="0">
                  <a:pos x="54" y="496"/>
                </a:cxn>
                <a:cxn ang="0">
                  <a:pos x="74" y="485"/>
                </a:cxn>
                <a:cxn ang="0">
                  <a:pos x="54" y="608"/>
                </a:cxn>
                <a:cxn ang="0">
                  <a:pos x="132" y="641"/>
                </a:cxn>
                <a:cxn ang="0">
                  <a:pos x="195" y="661"/>
                </a:cxn>
                <a:cxn ang="0">
                  <a:pos x="249" y="744"/>
                </a:cxn>
                <a:cxn ang="0">
                  <a:pos x="334" y="886"/>
                </a:cxn>
                <a:cxn ang="0">
                  <a:pos x="391" y="1007"/>
                </a:cxn>
                <a:cxn ang="0">
                  <a:pos x="292" y="1052"/>
                </a:cxn>
                <a:cxn ang="0">
                  <a:pos x="182" y="1105"/>
                </a:cxn>
                <a:cxn ang="0">
                  <a:pos x="68" y="1180"/>
                </a:cxn>
                <a:cxn ang="0">
                  <a:pos x="200" y="1202"/>
                </a:cxn>
                <a:cxn ang="0">
                  <a:pos x="417" y="1168"/>
                </a:cxn>
                <a:cxn ang="0">
                  <a:pos x="613" y="1052"/>
                </a:cxn>
                <a:cxn ang="0">
                  <a:pos x="610" y="929"/>
                </a:cxn>
                <a:cxn ang="0">
                  <a:pos x="543" y="888"/>
                </a:cxn>
                <a:cxn ang="0">
                  <a:pos x="567" y="791"/>
                </a:cxn>
                <a:cxn ang="0">
                  <a:pos x="655" y="738"/>
                </a:cxn>
                <a:cxn ang="0">
                  <a:pos x="725" y="713"/>
                </a:cxn>
                <a:cxn ang="0">
                  <a:pos x="792" y="729"/>
                </a:cxn>
              </a:cxnLst>
              <a:rect l="0" t="0" r="r" b="b"/>
              <a:pathLst>
                <a:path w="824" h="1203">
                  <a:moveTo>
                    <a:pt x="803" y="736"/>
                  </a:moveTo>
                  <a:lnTo>
                    <a:pt x="807" y="724"/>
                  </a:lnTo>
                  <a:lnTo>
                    <a:pt x="808" y="713"/>
                  </a:lnTo>
                  <a:lnTo>
                    <a:pt x="812" y="702"/>
                  </a:lnTo>
                  <a:lnTo>
                    <a:pt x="814" y="691"/>
                  </a:lnTo>
                  <a:lnTo>
                    <a:pt x="803" y="691"/>
                  </a:lnTo>
                  <a:lnTo>
                    <a:pt x="796" y="688"/>
                  </a:lnTo>
                  <a:lnTo>
                    <a:pt x="783" y="686"/>
                  </a:lnTo>
                  <a:lnTo>
                    <a:pt x="776" y="680"/>
                  </a:lnTo>
                  <a:lnTo>
                    <a:pt x="770" y="675"/>
                  </a:lnTo>
                  <a:lnTo>
                    <a:pt x="767" y="666"/>
                  </a:lnTo>
                  <a:lnTo>
                    <a:pt x="761" y="661"/>
                  </a:lnTo>
                  <a:lnTo>
                    <a:pt x="760" y="655"/>
                  </a:lnTo>
                  <a:lnTo>
                    <a:pt x="756" y="641"/>
                  </a:lnTo>
                  <a:lnTo>
                    <a:pt x="756" y="624"/>
                  </a:lnTo>
                  <a:lnTo>
                    <a:pt x="760" y="610"/>
                  </a:lnTo>
                  <a:lnTo>
                    <a:pt x="767" y="599"/>
                  </a:lnTo>
                  <a:lnTo>
                    <a:pt x="781" y="597"/>
                  </a:lnTo>
                  <a:lnTo>
                    <a:pt x="792" y="599"/>
                  </a:lnTo>
                  <a:lnTo>
                    <a:pt x="803" y="608"/>
                  </a:lnTo>
                  <a:lnTo>
                    <a:pt x="812" y="615"/>
                  </a:lnTo>
                  <a:lnTo>
                    <a:pt x="819" y="628"/>
                  </a:lnTo>
                  <a:lnTo>
                    <a:pt x="823" y="619"/>
                  </a:lnTo>
                  <a:lnTo>
                    <a:pt x="823" y="610"/>
                  </a:lnTo>
                  <a:lnTo>
                    <a:pt x="823" y="605"/>
                  </a:lnTo>
                  <a:lnTo>
                    <a:pt x="823" y="597"/>
                  </a:lnTo>
                  <a:lnTo>
                    <a:pt x="819" y="549"/>
                  </a:lnTo>
                  <a:lnTo>
                    <a:pt x="814" y="502"/>
                  </a:lnTo>
                  <a:lnTo>
                    <a:pt x="807" y="455"/>
                  </a:lnTo>
                  <a:lnTo>
                    <a:pt x="792" y="411"/>
                  </a:lnTo>
                  <a:lnTo>
                    <a:pt x="776" y="366"/>
                  </a:lnTo>
                  <a:lnTo>
                    <a:pt x="756" y="325"/>
                  </a:lnTo>
                  <a:lnTo>
                    <a:pt x="734" y="285"/>
                  </a:lnTo>
                  <a:lnTo>
                    <a:pt x="709" y="247"/>
                  </a:lnTo>
                  <a:lnTo>
                    <a:pt x="705" y="247"/>
                  </a:lnTo>
                  <a:lnTo>
                    <a:pt x="702" y="244"/>
                  </a:lnTo>
                  <a:lnTo>
                    <a:pt x="698" y="244"/>
                  </a:lnTo>
                  <a:lnTo>
                    <a:pt x="693" y="242"/>
                  </a:lnTo>
                  <a:lnTo>
                    <a:pt x="677" y="253"/>
                  </a:lnTo>
                  <a:lnTo>
                    <a:pt x="668" y="254"/>
                  </a:lnTo>
                  <a:lnTo>
                    <a:pt x="660" y="258"/>
                  </a:lnTo>
                  <a:lnTo>
                    <a:pt x="651" y="262"/>
                  </a:lnTo>
                  <a:lnTo>
                    <a:pt x="642" y="264"/>
                  </a:lnTo>
                  <a:lnTo>
                    <a:pt x="631" y="267"/>
                  </a:lnTo>
                  <a:lnTo>
                    <a:pt x="619" y="273"/>
                  </a:lnTo>
                  <a:lnTo>
                    <a:pt x="606" y="278"/>
                  </a:lnTo>
                  <a:lnTo>
                    <a:pt x="594" y="283"/>
                  </a:lnTo>
                  <a:lnTo>
                    <a:pt x="583" y="285"/>
                  </a:lnTo>
                  <a:lnTo>
                    <a:pt x="574" y="289"/>
                  </a:lnTo>
                  <a:lnTo>
                    <a:pt x="567" y="291"/>
                  </a:lnTo>
                  <a:lnTo>
                    <a:pt x="557" y="289"/>
                  </a:lnTo>
                  <a:lnTo>
                    <a:pt x="554" y="285"/>
                  </a:lnTo>
                  <a:lnTo>
                    <a:pt x="548" y="280"/>
                  </a:lnTo>
                  <a:lnTo>
                    <a:pt x="547" y="278"/>
                  </a:lnTo>
                  <a:lnTo>
                    <a:pt x="543" y="273"/>
                  </a:lnTo>
                  <a:lnTo>
                    <a:pt x="536" y="258"/>
                  </a:lnTo>
                  <a:lnTo>
                    <a:pt x="532" y="244"/>
                  </a:lnTo>
                  <a:lnTo>
                    <a:pt x="532" y="231"/>
                  </a:lnTo>
                  <a:lnTo>
                    <a:pt x="530" y="217"/>
                  </a:lnTo>
                  <a:lnTo>
                    <a:pt x="532" y="202"/>
                  </a:lnTo>
                  <a:lnTo>
                    <a:pt x="541" y="190"/>
                  </a:lnTo>
                  <a:lnTo>
                    <a:pt x="552" y="177"/>
                  </a:lnTo>
                  <a:lnTo>
                    <a:pt x="563" y="170"/>
                  </a:lnTo>
                  <a:lnTo>
                    <a:pt x="574" y="159"/>
                  </a:lnTo>
                  <a:lnTo>
                    <a:pt x="583" y="146"/>
                  </a:lnTo>
                  <a:lnTo>
                    <a:pt x="588" y="134"/>
                  </a:lnTo>
                  <a:lnTo>
                    <a:pt x="588" y="119"/>
                  </a:lnTo>
                  <a:lnTo>
                    <a:pt x="568" y="105"/>
                  </a:lnTo>
                  <a:lnTo>
                    <a:pt x="552" y="92"/>
                  </a:lnTo>
                  <a:lnTo>
                    <a:pt x="532" y="81"/>
                  </a:lnTo>
                  <a:lnTo>
                    <a:pt x="512" y="70"/>
                  </a:lnTo>
                  <a:lnTo>
                    <a:pt x="491" y="58"/>
                  </a:lnTo>
                  <a:lnTo>
                    <a:pt x="471" y="47"/>
                  </a:lnTo>
                  <a:lnTo>
                    <a:pt x="449" y="38"/>
                  </a:lnTo>
                  <a:lnTo>
                    <a:pt x="428" y="31"/>
                  </a:lnTo>
                  <a:lnTo>
                    <a:pt x="442" y="45"/>
                  </a:lnTo>
                  <a:lnTo>
                    <a:pt x="455" y="56"/>
                  </a:lnTo>
                  <a:lnTo>
                    <a:pt x="465" y="63"/>
                  </a:lnTo>
                  <a:lnTo>
                    <a:pt x="484" y="74"/>
                  </a:lnTo>
                  <a:lnTo>
                    <a:pt x="485" y="88"/>
                  </a:lnTo>
                  <a:lnTo>
                    <a:pt x="484" y="105"/>
                  </a:lnTo>
                  <a:lnTo>
                    <a:pt x="478" y="123"/>
                  </a:lnTo>
                  <a:lnTo>
                    <a:pt x="478" y="135"/>
                  </a:lnTo>
                  <a:lnTo>
                    <a:pt x="484" y="150"/>
                  </a:lnTo>
                  <a:lnTo>
                    <a:pt x="484" y="155"/>
                  </a:lnTo>
                  <a:lnTo>
                    <a:pt x="480" y="161"/>
                  </a:lnTo>
                  <a:lnTo>
                    <a:pt x="474" y="166"/>
                  </a:lnTo>
                  <a:lnTo>
                    <a:pt x="469" y="170"/>
                  </a:lnTo>
                  <a:lnTo>
                    <a:pt x="465" y="175"/>
                  </a:lnTo>
                  <a:lnTo>
                    <a:pt x="465" y="180"/>
                  </a:lnTo>
                  <a:lnTo>
                    <a:pt x="465" y="190"/>
                  </a:lnTo>
                  <a:lnTo>
                    <a:pt x="464" y="195"/>
                  </a:lnTo>
                  <a:lnTo>
                    <a:pt x="460" y="197"/>
                  </a:lnTo>
                  <a:lnTo>
                    <a:pt x="458" y="200"/>
                  </a:lnTo>
                  <a:lnTo>
                    <a:pt x="455" y="200"/>
                  </a:lnTo>
                  <a:lnTo>
                    <a:pt x="453" y="200"/>
                  </a:lnTo>
                  <a:lnTo>
                    <a:pt x="447" y="197"/>
                  </a:lnTo>
                  <a:lnTo>
                    <a:pt x="442" y="200"/>
                  </a:lnTo>
                  <a:lnTo>
                    <a:pt x="433" y="202"/>
                  </a:lnTo>
                  <a:lnTo>
                    <a:pt x="428" y="202"/>
                  </a:lnTo>
                  <a:lnTo>
                    <a:pt x="424" y="200"/>
                  </a:lnTo>
                  <a:lnTo>
                    <a:pt x="424" y="197"/>
                  </a:lnTo>
                  <a:lnTo>
                    <a:pt x="424" y="197"/>
                  </a:lnTo>
                  <a:lnTo>
                    <a:pt x="422" y="195"/>
                  </a:lnTo>
                  <a:lnTo>
                    <a:pt x="419" y="164"/>
                  </a:lnTo>
                  <a:lnTo>
                    <a:pt x="411" y="159"/>
                  </a:lnTo>
                  <a:lnTo>
                    <a:pt x="406" y="150"/>
                  </a:lnTo>
                  <a:lnTo>
                    <a:pt x="397" y="141"/>
                  </a:lnTo>
                  <a:lnTo>
                    <a:pt x="390" y="134"/>
                  </a:lnTo>
                  <a:lnTo>
                    <a:pt x="386" y="125"/>
                  </a:lnTo>
                  <a:lnTo>
                    <a:pt x="384" y="117"/>
                  </a:lnTo>
                  <a:lnTo>
                    <a:pt x="381" y="108"/>
                  </a:lnTo>
                  <a:lnTo>
                    <a:pt x="384" y="103"/>
                  </a:lnTo>
                  <a:lnTo>
                    <a:pt x="386" y="99"/>
                  </a:lnTo>
                  <a:lnTo>
                    <a:pt x="390" y="99"/>
                  </a:lnTo>
                  <a:lnTo>
                    <a:pt x="390" y="97"/>
                  </a:lnTo>
                  <a:lnTo>
                    <a:pt x="391" y="97"/>
                  </a:lnTo>
                  <a:lnTo>
                    <a:pt x="397" y="103"/>
                  </a:lnTo>
                  <a:lnTo>
                    <a:pt x="406" y="108"/>
                  </a:lnTo>
                  <a:lnTo>
                    <a:pt x="413" y="110"/>
                  </a:lnTo>
                  <a:lnTo>
                    <a:pt x="422" y="110"/>
                  </a:lnTo>
                  <a:lnTo>
                    <a:pt x="424" y="110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108"/>
                  </a:lnTo>
                  <a:lnTo>
                    <a:pt x="424" y="72"/>
                  </a:lnTo>
                  <a:lnTo>
                    <a:pt x="411" y="56"/>
                  </a:lnTo>
                  <a:lnTo>
                    <a:pt x="395" y="42"/>
                  </a:lnTo>
                  <a:lnTo>
                    <a:pt x="377" y="27"/>
                  </a:lnTo>
                  <a:lnTo>
                    <a:pt x="364" y="9"/>
                  </a:lnTo>
                  <a:lnTo>
                    <a:pt x="350" y="5"/>
                  </a:lnTo>
                  <a:lnTo>
                    <a:pt x="339" y="2"/>
                  </a:lnTo>
                  <a:lnTo>
                    <a:pt x="325" y="0"/>
                  </a:lnTo>
                  <a:lnTo>
                    <a:pt x="312" y="0"/>
                  </a:lnTo>
                  <a:lnTo>
                    <a:pt x="308" y="0"/>
                  </a:lnTo>
                  <a:lnTo>
                    <a:pt x="308" y="2"/>
                  </a:lnTo>
                  <a:lnTo>
                    <a:pt x="308" y="5"/>
                  </a:lnTo>
                  <a:lnTo>
                    <a:pt x="307" y="9"/>
                  </a:lnTo>
                  <a:lnTo>
                    <a:pt x="289" y="14"/>
                  </a:lnTo>
                  <a:lnTo>
                    <a:pt x="281" y="27"/>
                  </a:lnTo>
                  <a:lnTo>
                    <a:pt x="276" y="42"/>
                  </a:lnTo>
                  <a:lnTo>
                    <a:pt x="265" y="56"/>
                  </a:lnTo>
                  <a:lnTo>
                    <a:pt x="260" y="56"/>
                  </a:lnTo>
                  <a:lnTo>
                    <a:pt x="256" y="56"/>
                  </a:lnTo>
                  <a:lnTo>
                    <a:pt x="251" y="56"/>
                  </a:lnTo>
                  <a:lnTo>
                    <a:pt x="249" y="58"/>
                  </a:lnTo>
                  <a:lnTo>
                    <a:pt x="240" y="72"/>
                  </a:lnTo>
                  <a:lnTo>
                    <a:pt x="231" y="87"/>
                  </a:lnTo>
                  <a:lnTo>
                    <a:pt x="224" y="99"/>
                  </a:lnTo>
                  <a:lnTo>
                    <a:pt x="213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0"/>
                  </a:lnTo>
                  <a:lnTo>
                    <a:pt x="209" y="114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39"/>
                  </a:lnTo>
                  <a:lnTo>
                    <a:pt x="184" y="141"/>
                  </a:lnTo>
                  <a:lnTo>
                    <a:pt x="195" y="146"/>
                  </a:lnTo>
                  <a:lnTo>
                    <a:pt x="209" y="150"/>
                  </a:lnTo>
                  <a:lnTo>
                    <a:pt x="224" y="153"/>
                  </a:lnTo>
                  <a:lnTo>
                    <a:pt x="234" y="153"/>
                  </a:lnTo>
                  <a:lnTo>
                    <a:pt x="236" y="155"/>
                  </a:lnTo>
                  <a:lnTo>
                    <a:pt x="240" y="155"/>
                  </a:lnTo>
                  <a:lnTo>
                    <a:pt x="240" y="159"/>
                  </a:lnTo>
                  <a:lnTo>
                    <a:pt x="242" y="161"/>
                  </a:lnTo>
                  <a:lnTo>
                    <a:pt x="240" y="164"/>
                  </a:lnTo>
                  <a:lnTo>
                    <a:pt x="234" y="166"/>
                  </a:lnTo>
                  <a:lnTo>
                    <a:pt x="231" y="170"/>
                  </a:lnTo>
                  <a:lnTo>
                    <a:pt x="225" y="171"/>
                  </a:lnTo>
                  <a:lnTo>
                    <a:pt x="220" y="180"/>
                  </a:lnTo>
                  <a:lnTo>
                    <a:pt x="215" y="195"/>
                  </a:lnTo>
                  <a:lnTo>
                    <a:pt x="209" y="208"/>
                  </a:lnTo>
                  <a:lnTo>
                    <a:pt x="209" y="222"/>
                  </a:lnTo>
                  <a:lnTo>
                    <a:pt x="213" y="227"/>
                  </a:lnTo>
                  <a:lnTo>
                    <a:pt x="215" y="227"/>
                  </a:lnTo>
                  <a:lnTo>
                    <a:pt x="213" y="231"/>
                  </a:lnTo>
                  <a:lnTo>
                    <a:pt x="209" y="238"/>
                  </a:lnTo>
                  <a:lnTo>
                    <a:pt x="209" y="238"/>
                  </a:lnTo>
                  <a:lnTo>
                    <a:pt x="213" y="242"/>
                  </a:lnTo>
                  <a:lnTo>
                    <a:pt x="213" y="242"/>
                  </a:lnTo>
                  <a:lnTo>
                    <a:pt x="215" y="244"/>
                  </a:lnTo>
                  <a:lnTo>
                    <a:pt x="231" y="233"/>
                  </a:lnTo>
                  <a:lnTo>
                    <a:pt x="260" y="231"/>
                  </a:lnTo>
                  <a:lnTo>
                    <a:pt x="260" y="227"/>
                  </a:lnTo>
                  <a:lnTo>
                    <a:pt x="262" y="226"/>
                  </a:lnTo>
                  <a:lnTo>
                    <a:pt x="265" y="226"/>
                  </a:lnTo>
                  <a:lnTo>
                    <a:pt x="267" y="222"/>
                  </a:lnTo>
                  <a:lnTo>
                    <a:pt x="267" y="200"/>
                  </a:lnTo>
                  <a:lnTo>
                    <a:pt x="289" y="155"/>
                  </a:lnTo>
                  <a:lnTo>
                    <a:pt x="289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292" y="155"/>
                  </a:lnTo>
                  <a:lnTo>
                    <a:pt x="303" y="170"/>
                  </a:lnTo>
                  <a:lnTo>
                    <a:pt x="312" y="180"/>
                  </a:lnTo>
                  <a:lnTo>
                    <a:pt x="323" y="195"/>
                  </a:lnTo>
                  <a:lnTo>
                    <a:pt x="336" y="206"/>
                  </a:lnTo>
                  <a:lnTo>
                    <a:pt x="343" y="211"/>
                  </a:lnTo>
                  <a:lnTo>
                    <a:pt x="345" y="217"/>
                  </a:lnTo>
                  <a:lnTo>
                    <a:pt x="350" y="226"/>
                  </a:lnTo>
                  <a:lnTo>
                    <a:pt x="354" y="231"/>
                  </a:lnTo>
                  <a:lnTo>
                    <a:pt x="354" y="244"/>
                  </a:lnTo>
                  <a:lnTo>
                    <a:pt x="354" y="258"/>
                  </a:lnTo>
                  <a:lnTo>
                    <a:pt x="359" y="273"/>
                  </a:lnTo>
                  <a:lnTo>
                    <a:pt x="364" y="283"/>
                  </a:lnTo>
                  <a:lnTo>
                    <a:pt x="366" y="285"/>
                  </a:lnTo>
                  <a:lnTo>
                    <a:pt x="370" y="289"/>
                  </a:lnTo>
                  <a:lnTo>
                    <a:pt x="372" y="291"/>
                  </a:lnTo>
                  <a:lnTo>
                    <a:pt x="375" y="294"/>
                  </a:lnTo>
                  <a:lnTo>
                    <a:pt x="375" y="298"/>
                  </a:lnTo>
                  <a:lnTo>
                    <a:pt x="372" y="300"/>
                  </a:lnTo>
                  <a:lnTo>
                    <a:pt x="372" y="305"/>
                  </a:lnTo>
                  <a:lnTo>
                    <a:pt x="370" y="309"/>
                  </a:lnTo>
                  <a:lnTo>
                    <a:pt x="359" y="305"/>
                  </a:lnTo>
                  <a:lnTo>
                    <a:pt x="348" y="294"/>
                  </a:lnTo>
                  <a:lnTo>
                    <a:pt x="336" y="285"/>
                  </a:lnTo>
                  <a:lnTo>
                    <a:pt x="323" y="283"/>
                  </a:lnTo>
                  <a:lnTo>
                    <a:pt x="314" y="289"/>
                  </a:lnTo>
                  <a:lnTo>
                    <a:pt x="308" y="294"/>
                  </a:lnTo>
                  <a:lnTo>
                    <a:pt x="299" y="300"/>
                  </a:lnTo>
                  <a:lnTo>
                    <a:pt x="296" y="305"/>
                  </a:lnTo>
                  <a:lnTo>
                    <a:pt x="298" y="309"/>
                  </a:lnTo>
                  <a:lnTo>
                    <a:pt x="299" y="310"/>
                  </a:lnTo>
                  <a:lnTo>
                    <a:pt x="299" y="314"/>
                  </a:lnTo>
                  <a:lnTo>
                    <a:pt x="303" y="314"/>
                  </a:lnTo>
                  <a:lnTo>
                    <a:pt x="312" y="314"/>
                  </a:lnTo>
                  <a:lnTo>
                    <a:pt x="317" y="316"/>
                  </a:lnTo>
                  <a:lnTo>
                    <a:pt x="319" y="321"/>
                  </a:lnTo>
                  <a:lnTo>
                    <a:pt x="323" y="330"/>
                  </a:lnTo>
                  <a:lnTo>
                    <a:pt x="323" y="330"/>
                  </a:lnTo>
                  <a:lnTo>
                    <a:pt x="319" y="334"/>
                  </a:lnTo>
                  <a:lnTo>
                    <a:pt x="317" y="339"/>
                  </a:lnTo>
                  <a:lnTo>
                    <a:pt x="317" y="339"/>
                  </a:lnTo>
                  <a:lnTo>
                    <a:pt x="260" y="327"/>
                  </a:lnTo>
                  <a:lnTo>
                    <a:pt x="260" y="334"/>
                  </a:lnTo>
                  <a:lnTo>
                    <a:pt x="260" y="339"/>
                  </a:lnTo>
                  <a:lnTo>
                    <a:pt x="260" y="345"/>
                  </a:lnTo>
                  <a:lnTo>
                    <a:pt x="256" y="347"/>
                  </a:lnTo>
                  <a:lnTo>
                    <a:pt x="251" y="356"/>
                  </a:lnTo>
                  <a:lnTo>
                    <a:pt x="249" y="357"/>
                  </a:lnTo>
                  <a:lnTo>
                    <a:pt x="242" y="366"/>
                  </a:lnTo>
                  <a:lnTo>
                    <a:pt x="225" y="393"/>
                  </a:lnTo>
                  <a:lnTo>
                    <a:pt x="189" y="411"/>
                  </a:lnTo>
                  <a:lnTo>
                    <a:pt x="188" y="413"/>
                  </a:lnTo>
                  <a:lnTo>
                    <a:pt x="184" y="419"/>
                  </a:lnTo>
                  <a:lnTo>
                    <a:pt x="184" y="424"/>
                  </a:lnTo>
                  <a:lnTo>
                    <a:pt x="184" y="430"/>
                  </a:lnTo>
                  <a:lnTo>
                    <a:pt x="184" y="439"/>
                  </a:lnTo>
                  <a:lnTo>
                    <a:pt x="184" y="453"/>
                  </a:lnTo>
                  <a:lnTo>
                    <a:pt x="184" y="469"/>
                  </a:lnTo>
                  <a:lnTo>
                    <a:pt x="184" y="478"/>
                  </a:lnTo>
                  <a:lnTo>
                    <a:pt x="173" y="478"/>
                  </a:lnTo>
                  <a:lnTo>
                    <a:pt x="164" y="475"/>
                  </a:lnTo>
                  <a:lnTo>
                    <a:pt x="157" y="469"/>
                  </a:lnTo>
                  <a:lnTo>
                    <a:pt x="151" y="464"/>
                  </a:lnTo>
                  <a:lnTo>
                    <a:pt x="151" y="449"/>
                  </a:lnTo>
                  <a:lnTo>
                    <a:pt x="148" y="435"/>
                  </a:lnTo>
                  <a:lnTo>
                    <a:pt x="141" y="424"/>
                  </a:lnTo>
                  <a:lnTo>
                    <a:pt x="130" y="413"/>
                  </a:lnTo>
                  <a:lnTo>
                    <a:pt x="117" y="417"/>
                  </a:lnTo>
                  <a:lnTo>
                    <a:pt x="110" y="417"/>
                  </a:lnTo>
                  <a:lnTo>
                    <a:pt x="101" y="413"/>
                  </a:lnTo>
                  <a:lnTo>
                    <a:pt x="94" y="408"/>
                  </a:lnTo>
                  <a:lnTo>
                    <a:pt x="83" y="402"/>
                  </a:lnTo>
                  <a:lnTo>
                    <a:pt x="72" y="397"/>
                  </a:lnTo>
                  <a:lnTo>
                    <a:pt x="59" y="393"/>
                  </a:lnTo>
                  <a:lnTo>
                    <a:pt x="49" y="392"/>
                  </a:lnTo>
                  <a:lnTo>
                    <a:pt x="38" y="402"/>
                  </a:lnTo>
                  <a:lnTo>
                    <a:pt x="21" y="424"/>
                  </a:lnTo>
                  <a:lnTo>
                    <a:pt x="5" y="448"/>
                  </a:lnTo>
                  <a:lnTo>
                    <a:pt x="0" y="455"/>
                  </a:lnTo>
                  <a:lnTo>
                    <a:pt x="21" y="475"/>
                  </a:lnTo>
                  <a:lnTo>
                    <a:pt x="25" y="516"/>
                  </a:lnTo>
                  <a:lnTo>
                    <a:pt x="29" y="516"/>
                  </a:lnTo>
                  <a:lnTo>
                    <a:pt x="38" y="513"/>
                  </a:lnTo>
                  <a:lnTo>
                    <a:pt x="43" y="511"/>
                  </a:lnTo>
                  <a:lnTo>
                    <a:pt x="49" y="505"/>
                  </a:lnTo>
                  <a:lnTo>
                    <a:pt x="54" y="496"/>
                  </a:lnTo>
                  <a:lnTo>
                    <a:pt x="58" y="491"/>
                  </a:lnTo>
                  <a:lnTo>
                    <a:pt x="63" y="485"/>
                  </a:lnTo>
                  <a:lnTo>
                    <a:pt x="72" y="480"/>
                  </a:lnTo>
                  <a:lnTo>
                    <a:pt x="74" y="480"/>
                  </a:lnTo>
                  <a:lnTo>
                    <a:pt x="74" y="484"/>
                  </a:lnTo>
                  <a:lnTo>
                    <a:pt x="74" y="484"/>
                  </a:lnTo>
                  <a:lnTo>
                    <a:pt x="74" y="485"/>
                  </a:lnTo>
                  <a:lnTo>
                    <a:pt x="63" y="538"/>
                  </a:lnTo>
                  <a:lnTo>
                    <a:pt x="79" y="556"/>
                  </a:lnTo>
                  <a:lnTo>
                    <a:pt x="77" y="567"/>
                  </a:lnTo>
                  <a:lnTo>
                    <a:pt x="68" y="574"/>
                  </a:lnTo>
                  <a:lnTo>
                    <a:pt x="59" y="583"/>
                  </a:lnTo>
                  <a:lnTo>
                    <a:pt x="54" y="597"/>
                  </a:lnTo>
                  <a:lnTo>
                    <a:pt x="54" y="608"/>
                  </a:lnTo>
                  <a:lnTo>
                    <a:pt x="63" y="619"/>
                  </a:lnTo>
                  <a:lnTo>
                    <a:pt x="74" y="630"/>
                  </a:lnTo>
                  <a:lnTo>
                    <a:pt x="88" y="641"/>
                  </a:lnTo>
                  <a:lnTo>
                    <a:pt x="101" y="646"/>
                  </a:lnTo>
                  <a:lnTo>
                    <a:pt x="114" y="646"/>
                  </a:lnTo>
                  <a:lnTo>
                    <a:pt x="124" y="644"/>
                  </a:lnTo>
                  <a:lnTo>
                    <a:pt x="132" y="641"/>
                  </a:lnTo>
                  <a:lnTo>
                    <a:pt x="141" y="635"/>
                  </a:lnTo>
                  <a:lnTo>
                    <a:pt x="148" y="635"/>
                  </a:lnTo>
                  <a:lnTo>
                    <a:pt x="153" y="639"/>
                  </a:lnTo>
                  <a:lnTo>
                    <a:pt x="160" y="641"/>
                  </a:lnTo>
                  <a:lnTo>
                    <a:pt x="168" y="644"/>
                  </a:lnTo>
                  <a:lnTo>
                    <a:pt x="184" y="652"/>
                  </a:lnTo>
                  <a:lnTo>
                    <a:pt x="195" y="661"/>
                  </a:lnTo>
                  <a:lnTo>
                    <a:pt x="209" y="670"/>
                  </a:lnTo>
                  <a:lnTo>
                    <a:pt x="220" y="677"/>
                  </a:lnTo>
                  <a:lnTo>
                    <a:pt x="225" y="691"/>
                  </a:lnTo>
                  <a:lnTo>
                    <a:pt x="229" y="706"/>
                  </a:lnTo>
                  <a:lnTo>
                    <a:pt x="231" y="722"/>
                  </a:lnTo>
                  <a:lnTo>
                    <a:pt x="234" y="738"/>
                  </a:lnTo>
                  <a:lnTo>
                    <a:pt x="249" y="744"/>
                  </a:lnTo>
                  <a:lnTo>
                    <a:pt x="262" y="749"/>
                  </a:lnTo>
                  <a:lnTo>
                    <a:pt x="276" y="758"/>
                  </a:lnTo>
                  <a:lnTo>
                    <a:pt x="287" y="772"/>
                  </a:lnTo>
                  <a:lnTo>
                    <a:pt x="298" y="800"/>
                  </a:lnTo>
                  <a:lnTo>
                    <a:pt x="308" y="830"/>
                  </a:lnTo>
                  <a:lnTo>
                    <a:pt x="319" y="861"/>
                  </a:lnTo>
                  <a:lnTo>
                    <a:pt x="334" y="886"/>
                  </a:lnTo>
                  <a:lnTo>
                    <a:pt x="350" y="904"/>
                  </a:lnTo>
                  <a:lnTo>
                    <a:pt x="366" y="924"/>
                  </a:lnTo>
                  <a:lnTo>
                    <a:pt x="381" y="944"/>
                  </a:lnTo>
                  <a:lnTo>
                    <a:pt x="395" y="966"/>
                  </a:lnTo>
                  <a:lnTo>
                    <a:pt x="397" y="980"/>
                  </a:lnTo>
                  <a:lnTo>
                    <a:pt x="397" y="993"/>
                  </a:lnTo>
                  <a:lnTo>
                    <a:pt x="391" y="1007"/>
                  </a:lnTo>
                  <a:lnTo>
                    <a:pt x="381" y="1018"/>
                  </a:lnTo>
                  <a:lnTo>
                    <a:pt x="364" y="1022"/>
                  </a:lnTo>
                  <a:lnTo>
                    <a:pt x="348" y="1027"/>
                  </a:lnTo>
                  <a:lnTo>
                    <a:pt x="334" y="1032"/>
                  </a:lnTo>
                  <a:lnTo>
                    <a:pt x="319" y="1038"/>
                  </a:lnTo>
                  <a:lnTo>
                    <a:pt x="307" y="1043"/>
                  </a:lnTo>
                  <a:lnTo>
                    <a:pt x="292" y="1052"/>
                  </a:lnTo>
                  <a:lnTo>
                    <a:pt x="278" y="1063"/>
                  </a:lnTo>
                  <a:lnTo>
                    <a:pt x="262" y="1074"/>
                  </a:lnTo>
                  <a:lnTo>
                    <a:pt x="249" y="1083"/>
                  </a:lnTo>
                  <a:lnTo>
                    <a:pt x="231" y="1090"/>
                  </a:lnTo>
                  <a:lnTo>
                    <a:pt x="215" y="1094"/>
                  </a:lnTo>
                  <a:lnTo>
                    <a:pt x="198" y="1099"/>
                  </a:lnTo>
                  <a:lnTo>
                    <a:pt x="182" y="1105"/>
                  </a:lnTo>
                  <a:lnTo>
                    <a:pt x="164" y="1110"/>
                  </a:lnTo>
                  <a:lnTo>
                    <a:pt x="151" y="1119"/>
                  </a:lnTo>
                  <a:lnTo>
                    <a:pt x="141" y="1132"/>
                  </a:lnTo>
                  <a:lnTo>
                    <a:pt x="124" y="1146"/>
                  </a:lnTo>
                  <a:lnTo>
                    <a:pt x="106" y="1160"/>
                  </a:lnTo>
                  <a:lnTo>
                    <a:pt x="88" y="1171"/>
                  </a:lnTo>
                  <a:lnTo>
                    <a:pt x="68" y="1180"/>
                  </a:lnTo>
                  <a:lnTo>
                    <a:pt x="88" y="1186"/>
                  </a:lnTo>
                  <a:lnTo>
                    <a:pt x="106" y="1188"/>
                  </a:lnTo>
                  <a:lnTo>
                    <a:pt x="124" y="1193"/>
                  </a:lnTo>
                  <a:lnTo>
                    <a:pt x="142" y="1197"/>
                  </a:lnTo>
                  <a:lnTo>
                    <a:pt x="162" y="1198"/>
                  </a:lnTo>
                  <a:lnTo>
                    <a:pt x="182" y="1198"/>
                  </a:lnTo>
                  <a:lnTo>
                    <a:pt x="200" y="1202"/>
                  </a:lnTo>
                  <a:lnTo>
                    <a:pt x="220" y="1202"/>
                  </a:lnTo>
                  <a:lnTo>
                    <a:pt x="252" y="1202"/>
                  </a:lnTo>
                  <a:lnTo>
                    <a:pt x="287" y="1198"/>
                  </a:lnTo>
                  <a:lnTo>
                    <a:pt x="319" y="1193"/>
                  </a:lnTo>
                  <a:lnTo>
                    <a:pt x="354" y="1186"/>
                  </a:lnTo>
                  <a:lnTo>
                    <a:pt x="386" y="1177"/>
                  </a:lnTo>
                  <a:lnTo>
                    <a:pt x="417" y="1168"/>
                  </a:lnTo>
                  <a:lnTo>
                    <a:pt x="447" y="1155"/>
                  </a:lnTo>
                  <a:lnTo>
                    <a:pt x="478" y="1141"/>
                  </a:lnTo>
                  <a:lnTo>
                    <a:pt x="505" y="1126"/>
                  </a:lnTo>
                  <a:lnTo>
                    <a:pt x="536" y="1110"/>
                  </a:lnTo>
                  <a:lnTo>
                    <a:pt x="559" y="1094"/>
                  </a:lnTo>
                  <a:lnTo>
                    <a:pt x="588" y="1074"/>
                  </a:lnTo>
                  <a:lnTo>
                    <a:pt x="613" y="1052"/>
                  </a:lnTo>
                  <a:lnTo>
                    <a:pt x="637" y="1029"/>
                  </a:lnTo>
                  <a:lnTo>
                    <a:pt x="660" y="1007"/>
                  </a:lnTo>
                  <a:lnTo>
                    <a:pt x="682" y="982"/>
                  </a:lnTo>
                  <a:lnTo>
                    <a:pt x="666" y="966"/>
                  </a:lnTo>
                  <a:lnTo>
                    <a:pt x="646" y="955"/>
                  </a:lnTo>
                  <a:lnTo>
                    <a:pt x="626" y="940"/>
                  </a:lnTo>
                  <a:lnTo>
                    <a:pt x="610" y="929"/>
                  </a:lnTo>
                  <a:lnTo>
                    <a:pt x="590" y="922"/>
                  </a:lnTo>
                  <a:lnTo>
                    <a:pt x="574" y="917"/>
                  </a:lnTo>
                  <a:lnTo>
                    <a:pt x="557" y="904"/>
                  </a:lnTo>
                  <a:lnTo>
                    <a:pt x="547" y="893"/>
                  </a:lnTo>
                  <a:lnTo>
                    <a:pt x="547" y="892"/>
                  </a:lnTo>
                  <a:lnTo>
                    <a:pt x="547" y="888"/>
                  </a:lnTo>
                  <a:lnTo>
                    <a:pt x="543" y="888"/>
                  </a:lnTo>
                  <a:lnTo>
                    <a:pt x="543" y="886"/>
                  </a:lnTo>
                  <a:lnTo>
                    <a:pt x="543" y="874"/>
                  </a:lnTo>
                  <a:lnTo>
                    <a:pt x="547" y="863"/>
                  </a:lnTo>
                  <a:lnTo>
                    <a:pt x="547" y="855"/>
                  </a:lnTo>
                  <a:lnTo>
                    <a:pt x="548" y="845"/>
                  </a:lnTo>
                  <a:lnTo>
                    <a:pt x="557" y="819"/>
                  </a:lnTo>
                  <a:lnTo>
                    <a:pt x="567" y="791"/>
                  </a:lnTo>
                  <a:lnTo>
                    <a:pt x="579" y="769"/>
                  </a:lnTo>
                  <a:lnTo>
                    <a:pt x="601" y="753"/>
                  </a:lnTo>
                  <a:lnTo>
                    <a:pt x="613" y="749"/>
                  </a:lnTo>
                  <a:lnTo>
                    <a:pt x="624" y="744"/>
                  </a:lnTo>
                  <a:lnTo>
                    <a:pt x="631" y="742"/>
                  </a:lnTo>
                  <a:lnTo>
                    <a:pt x="642" y="738"/>
                  </a:lnTo>
                  <a:lnTo>
                    <a:pt x="655" y="738"/>
                  </a:lnTo>
                  <a:lnTo>
                    <a:pt x="666" y="736"/>
                  </a:lnTo>
                  <a:lnTo>
                    <a:pt x="673" y="729"/>
                  </a:lnTo>
                  <a:lnTo>
                    <a:pt x="684" y="727"/>
                  </a:lnTo>
                  <a:lnTo>
                    <a:pt x="695" y="727"/>
                  </a:lnTo>
                  <a:lnTo>
                    <a:pt x="704" y="722"/>
                  </a:lnTo>
                  <a:lnTo>
                    <a:pt x="715" y="718"/>
                  </a:lnTo>
                  <a:lnTo>
                    <a:pt x="725" y="713"/>
                  </a:lnTo>
                  <a:lnTo>
                    <a:pt x="736" y="711"/>
                  </a:lnTo>
                  <a:lnTo>
                    <a:pt x="749" y="707"/>
                  </a:lnTo>
                  <a:lnTo>
                    <a:pt x="760" y="707"/>
                  </a:lnTo>
                  <a:lnTo>
                    <a:pt x="770" y="711"/>
                  </a:lnTo>
                  <a:lnTo>
                    <a:pt x="776" y="717"/>
                  </a:lnTo>
                  <a:lnTo>
                    <a:pt x="783" y="722"/>
                  </a:lnTo>
                  <a:lnTo>
                    <a:pt x="792" y="729"/>
                  </a:lnTo>
                  <a:lnTo>
                    <a:pt x="803" y="736"/>
                  </a:lnTo>
                </a:path>
              </a:pathLst>
            </a:custGeom>
            <a:solidFill>
              <a:schemeClr val="folHlink"/>
            </a:solidFill>
            <a:ln w="9525">
              <a:noFill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3100" name="Rectangle 28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0668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101" name="Rectangle 29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057400" y="28956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Rectangle 30"/>
          <p:cNvSpPr>
            <a:spLocks noGrp="1" noChangeArrowheads="1"/>
          </p:cNvSpPr>
          <p:nvPr>
            <p:ph type="dt" sz="quarter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9" name="Rectangle 31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Rectangle 32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latin typeface="Times New Roman" pitchFamily="18" charset="0"/>
              </a:defRPr>
            </a:lvl1pPr>
          </a:lstStyle>
          <a:p>
            <a:pPr>
              <a:defRPr/>
            </a:pPr>
            <a:fld id="{CEB514E7-811F-470E-BFE9-36ABAEC188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82EC33-5273-4846-8365-2BAA4363BE1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228600"/>
            <a:ext cx="19431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28600"/>
            <a:ext cx="5676900" cy="5867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57B0D8D-FF09-4EE5-8D75-3557F5E8110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01C81A-A3B6-49FE-A4E7-03128A4D0F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1C3642-962A-4049-AAC7-DBACCC61F6C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09DF16-9352-46A7-97F1-1D13A8547AD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5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369A4D-CC53-437F-8A0B-9942689ED81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97A5EF8-3742-46F9-BA51-838B99827BC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8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6554AE-9A91-4493-B57B-4F6B2946E43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4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2B65971-8623-4209-8B69-A1CAE38C6E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3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1B1EB-B86B-405A-8176-A6997F8E328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37D3E19-E8DB-4741-A180-2126D4AA989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9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6" name="Rectangle 20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2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9E4A94-7324-495B-8EAF-1B8E46F078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7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228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2291" name="Rectangle 1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67" name="Rectangle 1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r>
              <a:rPr lang="en-US"/>
              <a:t>JLM 20101208</a:t>
            </a:r>
          </a:p>
        </p:txBody>
      </p:sp>
      <p:sp>
        <p:nvSpPr>
          <p:cNvPr id="2068" name="Rectangle 2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69" name="Rectangle 2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50000"/>
              </a:spcBef>
              <a:defRPr sz="1400">
                <a:latin typeface="+mn-lt"/>
              </a:defRPr>
            </a:lvl1pPr>
          </a:lstStyle>
          <a:p>
            <a:pPr>
              <a:defRPr/>
            </a:pPr>
            <a:fld id="{0B298323-8532-4CF6-B08C-0CA7D9D4E09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34" r:id="rId1"/>
    <p:sldLayoutId id="2147483935" r:id="rId2"/>
    <p:sldLayoutId id="2147483936" r:id="rId3"/>
    <p:sldLayoutId id="2147483937" r:id="rId4"/>
    <p:sldLayoutId id="2147483938" r:id="rId5"/>
    <p:sldLayoutId id="2147483939" r:id="rId6"/>
    <p:sldLayoutId id="2147483940" r:id="rId7"/>
    <p:sldLayoutId id="2147483941" r:id="rId8"/>
    <p:sldLayoutId id="2147483942" r:id="rId9"/>
    <p:sldLayoutId id="2147483943" r:id="rId10"/>
    <p:sldLayoutId id="2147483944" r:id="rId11"/>
    <p:sldLayoutId id="2147483945" r:id="rId12"/>
    <p:sldLayoutId id="2147483946" r:id="rId13"/>
  </p:sldLayoutIdLst>
  <p:transition/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6.wmf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5F7E386-EAB2-4186-A02E-0736520B0714}" type="slidenum">
              <a:rPr lang="en-US" smtClean="0"/>
              <a:pPr>
                <a:defRPr/>
              </a:pPr>
              <a:t>1</a:t>
            </a:fld>
            <a:endParaRPr lang="en-US" dirty="0"/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77200" cy="2743200"/>
          </a:xfrm>
        </p:spPr>
        <p:txBody>
          <a:bodyPr/>
          <a:lstStyle/>
          <a:p>
            <a:pPr algn="ctr">
              <a:lnSpc>
                <a:spcPct val="80000"/>
              </a:lnSpc>
              <a:buFontTx/>
              <a:buNone/>
            </a:pPr>
            <a:r>
              <a:rPr lang="en-US" sz="4400" dirty="0"/>
              <a:t>Cryptanalysis</a:t>
            </a:r>
            <a:endParaRPr lang="en-US" sz="3600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endParaRPr lang="en-US" dirty="0"/>
          </a:p>
          <a:p>
            <a:pPr algn="ctr">
              <a:lnSpc>
                <a:spcPct val="80000"/>
              </a:lnSpc>
              <a:buFontTx/>
              <a:buNone/>
            </a:pPr>
            <a:r>
              <a:rPr lang="en-US" dirty="0"/>
              <a:t>Discrete Log Based Systems</a:t>
            </a:r>
          </a:p>
        </p:txBody>
      </p:sp>
      <p:sp>
        <p:nvSpPr>
          <p:cNvPr id="16389" name="Text Box 5"/>
          <p:cNvSpPr txBox="1">
            <a:spLocks noChangeArrowheads="1"/>
          </p:cNvSpPr>
          <p:nvPr/>
        </p:nvSpPr>
        <p:spPr bwMode="auto">
          <a:xfrm>
            <a:off x="5104673" y="4256782"/>
            <a:ext cx="3638261" cy="769441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none">
            <a:spAutoFit/>
          </a:bodyPr>
          <a:lstStyle/>
          <a:p>
            <a:pPr algn="r"/>
            <a:r>
              <a:rPr lang="en-US" sz="2400" dirty="0">
                <a:latin typeface="Arial" charset="0"/>
              </a:rPr>
              <a:t>John Manferdelli</a:t>
            </a:r>
            <a:endParaRPr lang="en-US" sz="1800" dirty="0">
              <a:latin typeface="Arial" charset="0"/>
            </a:endParaRPr>
          </a:p>
          <a:p>
            <a:pPr algn="r"/>
            <a:r>
              <a:rPr lang="en-US" sz="2000">
                <a:latin typeface="Arial" charset="0"/>
              </a:rPr>
              <a:t>JohnManferdelli</a:t>
            </a:r>
            <a:r>
              <a:rPr lang="en-US" sz="2000" dirty="0">
                <a:latin typeface="Arial" charset="0"/>
              </a:rPr>
              <a:t>@hotmail.com</a:t>
            </a:r>
          </a:p>
        </p:txBody>
      </p:sp>
      <p:sp>
        <p:nvSpPr>
          <p:cNvPr id="16390" name="Text Box 1028"/>
          <p:cNvSpPr txBox="1">
            <a:spLocks noChangeArrowheads="1"/>
          </p:cNvSpPr>
          <p:nvPr/>
        </p:nvSpPr>
        <p:spPr bwMode="auto">
          <a:xfrm>
            <a:off x="304800" y="5638800"/>
            <a:ext cx="8610600" cy="892552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 wrap="square">
            <a:spAutoFit/>
          </a:bodyPr>
          <a:lstStyle/>
          <a:p>
            <a:pPr algn="l"/>
            <a:r>
              <a:rPr lang="en-US" sz="1600" dirty="0">
                <a:latin typeface="Arial" charset="0"/>
              </a:rPr>
              <a:t>© 2004-2020, John L. Manferdelli.</a:t>
            </a:r>
          </a:p>
          <a:p>
            <a:pPr algn="l"/>
            <a:r>
              <a:rPr lang="en-US" sz="1200" i="1" dirty="0">
                <a:latin typeface="Arial" charset="0"/>
              </a:rPr>
              <a:t>This material is provided without warranty of any kind including, without limitation, warranty of non-infringement or suitability for any purpose.  This material is not guaranteed to be error free and is intended for instructional use only.</a:t>
            </a:r>
          </a:p>
          <a:p>
            <a:pPr algn="l"/>
            <a:endParaRPr lang="en-US" sz="1200" i="1" dirty="0">
              <a:latin typeface="Arial" charset="0"/>
            </a:endParaRP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Attack on reused nonce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057400"/>
                <a:ext cx="8382000" cy="3581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Bob reuses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for two different messages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 adversary, Eve, can see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𝐵𝑚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Suppose Eve discovers m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She can compute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b="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Don’t reuse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b’s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!</a:t>
                </a:r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057400"/>
                <a:ext cx="8382000" cy="3581400"/>
              </a:xfrm>
              <a:blipFill>
                <a:blip r:embed="rId2"/>
                <a:stretch>
                  <a:fillRect l="-758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B892C9-149E-4DFA-97D5-FE32335F351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9216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762000"/>
          </a:xfrm>
        </p:spPr>
        <p:txBody>
          <a:bodyPr/>
          <a:lstStyle/>
          <a:p>
            <a:r>
              <a:rPr lang="en-US" sz="3600" dirty="0"/>
              <a:t>DSA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2165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5300" y="1600200"/>
                <a:ext cx="8153400" cy="49530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159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&lt;q&lt;2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160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511+64t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&lt;p&lt;2</a:t>
                </a:r>
                <a:r>
                  <a:rPr lang="en-US" sz="18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512+64t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1≦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𝑡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≦8,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|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Select primitive root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);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compute: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p>
                        <m:f>
                          <m:fPr>
                            <m:type m:val="skw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num>
                          <m:den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den>
                        </m:f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.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Picks a random,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≤≤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A= </a:t>
                </a:r>
                <a:r>
                  <a:rPr lang="en-US" sz="18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</a:t>
                </a:r>
                <a:r>
                  <a:rPr lang="en-US" sz="18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(mod p)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Public Key: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Private Key: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Signature Generation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random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: </a:t>
                </a:r>
                <a:r>
                  <a:rPr lang="en-US" sz="1800" b="1" dirty="0">
                    <a:latin typeface="Calibri" panose="020F0502020204030204" pitchFamily="34" charset="0"/>
                    <a:cs typeface="Calibri" panose="020F0502020204030204" pitchFamily="34" charset="0"/>
                  </a:rPr>
                  <a:t>k must be different for each signature</a:t>
                </a: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h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𝑎𝑟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Signature 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18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Verification</a:t>
                </a: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),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𝑣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sSup>
                      <m:sSupPr>
                        <m:ctrlPr>
                          <a:rPr lang="en-US" sz="18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e>
                      <m:sup>
                        <m:r>
                          <a:rPr lang="en-US" sz="18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18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𝐴𝑣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?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Advantages over straight El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Gamal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Verification is more efficient (2 exponentiations rather than 3)</a:t>
                </a:r>
              </a:p>
              <a:p>
                <a:pPr lvl="1">
                  <a:spcBef>
                    <a:spcPts val="200"/>
                  </a:spcBef>
                </a:pPr>
                <a:r>
                  <a:rPr lang="en-US" sz="18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Exponent is 160 bits not 768</a:t>
                </a:r>
              </a:p>
            </p:txBody>
          </p:sp>
        </mc:Choice>
        <mc:Fallback xmlns="">
          <p:sp>
            <p:nvSpPr>
              <p:cNvPr id="9216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5300" y="1600200"/>
                <a:ext cx="8153400" cy="4953000"/>
              </a:xfrm>
              <a:blipFill>
                <a:blip r:embed="rId2"/>
                <a:stretch>
                  <a:fillRect l="-621" t="-7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--- Shanks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4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≈</m:t>
                    </m:r>
                    <m:rad>
                      <m:radPr>
                        <m:degHide m:val="on"/>
                        <m:ctrlP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radPr>
                      <m:deg/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</m:rad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Sort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400" b="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sSup>
                      <m:sSupPr>
                        <m:ctrlP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by second coordinate.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at random, compute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4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there is a match in the tables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4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𝑗𝑚</m:t>
                        </m:r>
                      </m:sup>
                    </m:sSup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sz="24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𝑚𝑗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4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4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is the discrete log.</a:t>
                </a:r>
              </a:p>
            </p:txBody>
          </p:sp>
        </mc:Choice>
        <mc:Fallback xmlns=""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62000" y="2057400"/>
                <a:ext cx="7772400" cy="3581400"/>
              </a:xfrm>
              <a:blipFill>
                <a:blip r:embed="rId2"/>
                <a:stretch>
                  <a:fillRect l="-1307" t="-10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Baby Step Giant Step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715193"/>
                <a:ext cx="8534400" cy="1028007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p=1</a:t>
                </a:r>
                <a14:m>
                  <m:oMath xmlns:m="http://schemas.openxmlformats.org/officeDocument/2006/math">
                    <m:r>
                      <a:rPr lang="en-US" sz="2000" b="0" i="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</m:t>
                    </m:r>
                    <m:rad>
                      <m:radPr>
                        <m:degHide m:val="on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radPr>
                      <m:deg/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𝑝</m:t>
                        </m:r>
                      </m:e>
                    </m:rad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=1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0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g= 3.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&gt; 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ℤ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101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b=37.  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100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=1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 101)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Compute log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101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(37).   Note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3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𝑚𝑜𝑑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 101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=34</m:t>
                    </m:r>
                  </m:oMath>
                </a14:m>
                <a:r>
                  <a:rPr lang="en-US" sz="2000" dirty="0"/>
                  <a:t>.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=10.</m:t>
                    </m:r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49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715193"/>
                <a:ext cx="8534400" cy="1028007"/>
              </a:xfrm>
              <a:blipFill>
                <a:blip r:embed="rId3"/>
                <a:stretch>
                  <a:fillRect l="-744" t="-24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9208738"/>
              </p:ext>
            </p:extLst>
          </p:nvPr>
        </p:nvGraphicFramePr>
        <p:xfrm>
          <a:off x="1086453" y="3078480"/>
          <a:ext cx="622874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747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44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264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5191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5191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5191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191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19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076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19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19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L="83127" marR="8312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baseline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  <a:r>
                        <a:rPr lang="en-US" sz="1600" baseline="30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j</a:t>
                      </a: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66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37(34)</a:t>
                      </a:r>
                      <a:r>
                        <a:rPr lang="en-US" sz="1600" baseline="30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mj</a:t>
                      </a:r>
                      <a:endParaRPr lang="en-US" sz="1600" baseline="30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83127" marR="83127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chemeClr val="accent2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81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64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78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82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3"/>
              <p:cNvSpPr txBox="1">
                <a:spLocks noChangeArrowheads="1"/>
              </p:cNvSpPr>
              <p:nvPr/>
            </p:nvSpPr>
            <p:spPr bwMode="auto">
              <a:xfrm>
                <a:off x="609600" y="4717473"/>
                <a:ext cx="8001000" cy="130232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2075" tIns="46038" rIns="92075" bIns="46038" numCol="1" anchor="t" anchorCtr="0" compatLnSpc="1">
                <a:prstTxWarp prst="textNoShape">
                  <a:avLst/>
                </a:prstTxWarp>
              </a:bodyPr>
              <a:lstStyle/>
              <a:p>
                <a:pPr marL="342900" marR="0" lvl="0" indent="-342900" algn="l" defTabSz="914400" rtl="0" eaLnBrk="0" fontAlgn="base" latinLnBrk="0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Tx/>
                  <a:buSzTx/>
                  <a:buFontTx/>
                  <a:buChar char="•"/>
                  <a:tabLst/>
                  <a:defRPr/>
                </a:pPr>
                <a:r>
                  <a:rPr kumimoji="1"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</a:t>
                </a:r>
                <a14:m>
                  <m:oMath xmlns:m="http://schemas.openxmlformats.org/officeDocument/2006/math">
                    <m:r>
                      <a:rPr kumimoji="1"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37</m:t>
                    </m:r>
                    <m:r>
                      <a:rPr kumimoji="1"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kumimoji="1"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1"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kumimoji="1"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−10∙2</m:t>
                        </m:r>
                      </m:sup>
                    </m:sSup>
                    <m:r>
                      <a:rPr kumimoji="1"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kumimoji="1"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1"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kumimoji="1" lang="en-US" sz="2000" b="0" i="1" kern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4</m:t>
                        </m:r>
                      </m:sup>
                    </m:sSup>
                    <m:r>
                      <a:rPr kumimoji="1"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kumimoji="1"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kumimoji="1" lang="en-US" sz="2000" b="0" i="1" kern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101)</m:t>
                    </m:r>
                  </m:oMath>
                </a14:m>
                <a:endPara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342900" lvl="0" indent="-342900"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kumimoji="1"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sz="200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kumimoji="1"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e>
                      <m:sup>
                        <m:r>
                          <a:rPr kumimoji="1" lang="en-US" sz="2000" b="0" i="1" kern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24</m:t>
                        </m:r>
                      </m:sup>
                    </m:sSup>
                    <m:r>
                      <a:rPr kumimoji="1"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=37 (</m:t>
                    </m:r>
                    <m:r>
                      <a:rPr kumimoji="1"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kumimoji="1" lang="en-US" sz="2000" b="0" i="1" kern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101)</m:t>
                    </m:r>
                  </m:oMath>
                </a14:m>
                <a:r>
                  <a:rPr kumimoji="1"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</a:p>
              <a:p>
                <a:pPr marL="342900" lvl="0" indent="-342900">
                  <a:lnSpc>
                    <a:spcPct val="90000"/>
                  </a:lnSpc>
                  <a:spcBef>
                    <a:spcPct val="20000"/>
                  </a:spcBef>
                  <a:buFontTx/>
                  <a:buChar char="•"/>
                </a:pPr>
                <a:r>
                  <a:rPr kumimoji="1"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kumimoji="1" lang="en-US" sz="2000" kern="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101</a:t>
                </a:r>
                <a:r>
                  <a:rPr kumimoji="1" lang="en-US" sz="2000" kern="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(37)= 24.</a:t>
                </a:r>
                <a:endParaRPr kumimoji="1" 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8" name="Rectangle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600" y="4717473"/>
                <a:ext cx="8001000" cy="1302327"/>
              </a:xfrm>
              <a:prstGeom prst="rect">
                <a:avLst/>
              </a:prstGeom>
              <a:blipFill>
                <a:blip r:embed="rId4"/>
                <a:stretch>
                  <a:fillRect l="-792" t="-576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762000"/>
          </a:xfrm>
        </p:spPr>
        <p:txBody>
          <a:bodyPr/>
          <a:lstStyle/>
          <a:p>
            <a:r>
              <a:rPr lang="en-US" sz="3600" dirty="0"/>
              <a:t>Discrete log Pollard </a:t>
            </a:r>
            <a:endParaRPr lang="en-US" sz="3600" dirty="0">
              <a:latin typeface="Math1Mono" charset="2"/>
              <a:cs typeface="Math1Mono" charset="2"/>
            </a:endParaRPr>
          </a:p>
        </p:txBody>
      </p:sp>
      <p:sp>
        <p:nvSpPr>
          <p:cNvPr id="931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0" y="1447800"/>
            <a:ext cx="7772400" cy="4419600"/>
          </a:xfrm>
        </p:spPr>
        <p:txBody>
          <a:bodyPr/>
          <a:lstStyle/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i+1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f(x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bx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)=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f(x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)=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ax</a:t>
            </a:r>
            <a:r>
              <a:rPr lang="en-US" sz="24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[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4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]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2a[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a[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]+1,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2b[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]= b[</a:t>
            </a:r>
            <a:r>
              <a:rPr lang="en-US" sz="24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], if 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𝝴 S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>
              <a:spcBef>
                <a:spcPts val="200"/>
              </a:spcBef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=x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 a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-a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L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(b)(b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-b</a:t>
            </a:r>
            <a:r>
              <a:rPr lang="en-US" sz="24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i</a:t>
            </a: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</a:t>
            </a:r>
            <a:endParaRPr lang="en-US" sz="24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/>
            <a:endParaRPr lang="en-US" sz="2400" dirty="0"/>
          </a:p>
        </p:txBody>
      </p:sp>
    </p:spTree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6" name="Rectangle 2"/>
              <p:cNvSpPr>
                <a:spLocks noGrp="1" noChangeArrowheads="1"/>
              </p:cNvSpPr>
              <p:nvPr>
                <p:ph type="title"/>
              </p:nvPr>
            </p:nvSpPr>
            <p:spPr>
              <a:xfrm>
                <a:off x="685800" y="228600"/>
                <a:ext cx="7772400" cy="685800"/>
              </a:xfrm>
            </p:spPr>
            <p:txBody>
              <a:bodyPr/>
              <a:lstStyle/>
              <a:p>
                <a:r>
                  <a:rPr lang="en-US" sz="3600" dirty="0"/>
                  <a:t>Pollard </a:t>
                </a:r>
                <a14:m>
                  <m:oMath xmlns:m="http://schemas.openxmlformats.org/officeDocument/2006/math">
                    <m:r>
                      <a:rPr lang="en-US" sz="3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𝜌</m:t>
                    </m:r>
                    <m:r>
                      <a:rPr lang="en-US" sz="3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Math1Mono" charset="2"/>
                      </a:rPr>
                      <m:t> </m:t>
                    </m:r>
                  </m:oMath>
                </a14:m>
                <a:r>
                  <a:rPr lang="en-US" sz="3600" dirty="0">
                    <a:latin typeface="Arial" pitchFamily="34" charset="0"/>
                    <a:cs typeface="Arial" pitchFamily="34" charset="0"/>
                  </a:rPr>
                  <a:t>e</a:t>
                </a:r>
                <a:r>
                  <a:rPr lang="en-US" sz="3600" dirty="0"/>
                  <a:t>xample</a:t>
                </a:r>
              </a:p>
            </p:txBody>
          </p:sp>
        </mc:Choice>
        <mc:Fallback xmlns="">
          <p:sp>
            <p:nvSpPr>
              <p:cNvPr id="84996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85800" y="228600"/>
                <a:ext cx="7772400" cy="685800"/>
              </a:xfrm>
              <a:blipFill>
                <a:blip r:embed="rId3"/>
                <a:stretch>
                  <a:fillRect t="-11111" b="-3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153400" cy="5334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p=229, n=191, b=228, a=2.  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(228)=110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686873"/>
              </p:ext>
            </p:extLst>
          </p:nvPr>
        </p:nvGraphicFramePr>
        <p:xfrm>
          <a:off x="990600" y="19050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baseline="-250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205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1125586"/>
              </p:ext>
            </p:extLst>
          </p:nvPr>
        </p:nvGraphicFramePr>
        <p:xfrm>
          <a:off x="4648200" y="1930400"/>
          <a:ext cx="320040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1600" dirty="0" err="1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</a:t>
                      </a:r>
                      <a:endParaRPr lang="en-US" sz="1600" dirty="0">
                        <a:solidFill>
                          <a:schemeClr val="tx1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x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</a:t>
                      </a:r>
                      <a:r>
                        <a:rPr lang="en-US" sz="1600" baseline="-2500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279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184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152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235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154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118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119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256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97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120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304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98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51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13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121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104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144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10</a:t>
                      </a:r>
                    </a:p>
                  </a:txBody>
                  <a:tcPr marT="0" marB="0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1600" b="0" dirty="0">
                          <a:solidFill>
                            <a:schemeClr val="tx1"/>
                          </a:solidFill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163</a:t>
                      </a:r>
                    </a:p>
                  </a:txBody>
                  <a:tcPr marT="0" marB="0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</a:tbl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533400" y="5791200"/>
            <a:ext cx="8153400" cy="533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marL="342900" lvl="0" indent="-342900">
              <a:lnSpc>
                <a:spcPct val="90000"/>
              </a:lnSpc>
              <a:spcBef>
                <a:spcPct val="20000"/>
              </a:spcBef>
              <a:buFontTx/>
              <a:buChar char="•"/>
              <a:defRPr/>
            </a:pP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(b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-b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125 (mod 191), 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L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(228)=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125</a:t>
            </a:r>
            <a:r>
              <a:rPr kumimoji="1" lang="en-US" sz="2000" b="0" i="0" u="none" strike="noStrike" kern="0" cap="none" spc="0" normalizeH="0" baseline="30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(a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28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-a</a:t>
            </a:r>
            <a:r>
              <a:rPr kumimoji="1" lang="en-US" sz="2000" b="0" i="0" u="none" strike="noStrike" kern="0" cap="none" spc="0" normalizeH="0" baseline="-2500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14</a:t>
            </a:r>
            <a:r>
              <a:rPr kumimoji="1" lang="en-US" sz="2000" b="0" i="0" u="none" strike="noStrike" kern="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)= 110.</a:t>
            </a:r>
            <a:endParaRPr kumimoji="1" lang="en-US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E3C0A30-6820-4FEA-A895-738D1462901A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9318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189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−1=</m:t>
                    </m:r>
                    <m:nary>
                      <m:naryPr>
                        <m:chr m:val="∏"/>
                        <m:limLoc m:val="subSup"/>
                        <m:supHide m:val="on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  <m:sup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sup>
                        </m:sSup>
                      </m:e>
                    </m:nary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Solve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use Chinese Remainder Theorem.</a:t>
                </a: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 … +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𝑞</m:t>
                        </m:r>
                      </m:e>
                      <m:sup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  <m:sub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accPr>
                      <m:e/>
                    </m:acc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−1)/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−1)/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𝑞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−1)(…)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b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x[0](p-1)/q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Solve for 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Then put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sup>
                    </m:sSup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]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and solve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(p-1)/(q x q)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x[1](p-1)/q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costs O(∑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e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lg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(n)+√q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93189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396836"/>
                <a:ext cx="8458200" cy="3886200"/>
              </a:xfrm>
              <a:blipFill>
                <a:blip r:embed="rId2"/>
                <a:stretch>
                  <a:fillRect l="-750" t="-120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 dirty="0" err="1"/>
              <a:t>Pohlig</a:t>
            </a:r>
            <a:r>
              <a:rPr lang="en-US" sz="3600" dirty="0"/>
              <a:t>-Hellman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99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2209800"/>
                <a:ext cx="8077200" cy="39624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p=251.  a= 71, b=210, &lt;a&gt;=F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251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*.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=250= 2 ∙53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71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(210)= 1 (mod 2).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0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5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So, a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n/5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71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b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n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/5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210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149.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20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(149)=2.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1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4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x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2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= 2</a:t>
                </a:r>
              </a:p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2+ 4∙5 + 2∙25= 72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125)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Applying CRT: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(210)= 197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49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2209800"/>
                <a:ext cx="8077200" cy="3962400"/>
              </a:xfrm>
              <a:blipFill>
                <a:blip r:embed="rId3"/>
                <a:stretch>
                  <a:fillRect l="-942" t="-19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8548F73-D5D0-4503-80D3-5013094FB46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9421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609600"/>
          </a:xfrm>
        </p:spPr>
        <p:txBody>
          <a:bodyPr/>
          <a:lstStyle/>
          <a:p>
            <a:r>
              <a:rPr lang="en-US" sz="3600" dirty="0"/>
              <a:t>Index Calculus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21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</p:spPr>
            <p:txBody>
              <a:bodyPr/>
              <a:lstStyle/>
              <a:p>
                <a:pPr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… , 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lnSpc>
                    <a:spcPct val="80000"/>
                  </a:lnSpc>
                </a:pP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Precompute</a:t>
                </a: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…</a:t>
                </a:r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…+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𝑘𝑗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If you get enough of these, you can solve for the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b>
                      <m:sSub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Pick s at random and compute: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</m:sSub>
                      </m:sup>
                    </m:sSup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…∙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lnSpc>
                    <a:spcPct val="8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+ …+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𝑐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𝑙𝑜𝑔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sSub>
                      <m:sSub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</m:e>
                      <m:sub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This takes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𝑒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1+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ln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(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p</m:t>
                    </m:r>
                    <m:r>
                      <m:rPr>
                        <m:nor/>
                      </m:rPr>
                      <a:rPr lang="en-US" sz="2000" baseline="30000" dirty="0">
                        <a:solidFill>
                          <a:srgbClr val="000000"/>
                        </a:solidFill>
                        <a:latin typeface="Calibri" panose="020F0502020204030204" pitchFamily="34" charset="0"/>
                        <a:cs typeface="Calibri" panose="020F0502020204030204" pitchFamily="34" charset="0"/>
                      </a:rPr>
                      <m:t>)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time.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8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LaMacchia and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Odlyzko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used Gaussian integer index calculus variant to attack discrete log.</a:t>
                </a:r>
              </a:p>
            </p:txBody>
          </p:sp>
        </mc:Choice>
        <mc:Fallback xmlns="">
          <p:sp>
            <p:nvSpPr>
              <p:cNvPr id="9421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" y="1828800"/>
                <a:ext cx="8305800" cy="4038600"/>
              </a:xfrm>
              <a:blipFill>
                <a:blip r:embed="rId2"/>
                <a:stretch>
                  <a:fillRect l="-917" t="-25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99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19100" y="1371600"/>
                <a:ext cx="8305800" cy="5181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=229.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=6.  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229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∗. 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=228. 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=13. 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2,3,5,7,11</m:t>
                        </m:r>
                      </m:e>
                    </m:d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lnSpc>
                    <a:spcPct val="90000"/>
                  </a:lnSpc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Step 1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100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229)= 180=  22 ∙ 32∙51∙70∙110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229)=  176=  24∙30∙50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70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111.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12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229)=  165=  20∙31∙51∙70∙111.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62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229)=  154=  21∙30∙50∙71∙111.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143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229)= 198=  21∙32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50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70 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111.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206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229)= 210=  21∙31∙51∙71∙110.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457200" lvl="1" indent="0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14350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Taking L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() of both sides, we get: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100= 2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(5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18= 4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(11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12=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(5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(11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62=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(7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(11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143=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(11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206= 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(5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)+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18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18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(7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(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18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18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849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19100" y="1371600"/>
                <a:ext cx="8305800" cy="5181600"/>
              </a:xfrm>
              <a:blipFill>
                <a:blip r:embed="rId3"/>
                <a:stretch>
                  <a:fillRect l="-917" t="-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14400"/>
          </a:xfrm>
        </p:spPr>
        <p:txBody>
          <a:bodyPr/>
          <a:lstStyle/>
          <a:p>
            <a:r>
              <a:rPr lang="en-US" sz="3600" dirty="0" err="1"/>
              <a:t>HMAC’s</a:t>
            </a:r>
            <a:r>
              <a:rPr lang="en-US" sz="3600" dirty="0"/>
              <a:t> concluded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286000"/>
                <a:ext cx="8382000" cy="297180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𝐻𝑀𝐴𝐶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𝑡𝑒𝑥𝑡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⊕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𝑜𝑝𝑎𝑑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)||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𝐻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𝐾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⊕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𝑖𝑝𝑎𝑑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)||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𝑡𝑒𝑥𝑡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)))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H is a cryptographic hash like SHA-256</a:t>
                </a:r>
              </a:p>
              <a:p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ipad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 inner pad: the byte 0x36 repeated B times where B is key size</a:t>
                </a:r>
              </a:p>
              <a:p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opad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 outer pad: the byte 0x5c repeated B times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Verification requires knowledge of K.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286000"/>
                <a:ext cx="8382000" cy="2971800"/>
              </a:xfrm>
              <a:blipFill>
                <a:blip r:embed="rId2"/>
                <a:stretch>
                  <a:fillRect l="-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Index Calculus example - continued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4997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419600"/>
              </a:xfrm>
            </p:spPr>
            <p:txBody>
              <a:bodyPr/>
              <a:lstStyle/>
              <a:p>
                <a:pPr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Review</a:t>
                </a:r>
              </a:p>
              <a:p>
                <a:pPr lvl="1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=229.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=6.  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𝐹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229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∗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Solving, we got: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21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208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(5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= 98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(7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107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162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" indent="0">
                  <a:lnSpc>
                    <a:spcPct val="90000"/>
                  </a:lnSpc>
                  <a:spcBef>
                    <a:spcPts val="200"/>
                  </a:spcBef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57150" indent="0">
                  <a:lnSpc>
                    <a:spcPct val="90000"/>
                  </a:lnSpc>
                  <a:spcBef>
                    <a:spcPts val="200"/>
                  </a:spcBef>
                  <a:buNone/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Step 2:</a:t>
                </a: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Recall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=13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Pick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=77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13 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6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77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147 = 3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∙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7</m:t>
                    </m:r>
                    <m:r>
                      <a:rPr lang="en-US" sz="2000" i="1" baseline="30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229)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(13)= 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(3)+2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  <m:r>
                      <a:rPr lang="en-US" sz="2000" i="1" baseline="-25000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6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(7)−77)= 117 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228)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marL="914400" lvl="1" indent="-457200">
                  <a:lnSpc>
                    <a:spcPct val="90000"/>
                  </a:lnSpc>
                </a:pPr>
                <a:endParaRPr lang="en-US" sz="1800" dirty="0"/>
              </a:p>
              <a:p>
                <a:pPr marL="914400" lvl="1" indent="-457200">
                  <a:lnSpc>
                    <a:spcPct val="90000"/>
                  </a:lnSpc>
                  <a:buNone/>
                </a:pPr>
                <a:endParaRPr lang="en-US" sz="2000" dirty="0"/>
              </a:p>
            </p:txBody>
          </p:sp>
        </mc:Choice>
        <mc:Fallback>
          <p:sp>
            <p:nvSpPr>
              <p:cNvPr id="84997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1524000"/>
                <a:ext cx="8458200" cy="4419600"/>
              </a:xfrm>
              <a:blipFill>
                <a:blip r:embed="rId3"/>
                <a:stretch>
                  <a:fillRect l="-901" t="-17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Diffie</a:t>
            </a:r>
            <a:r>
              <a:rPr lang="en-US" sz="3600" dirty="0"/>
              <a:t> Hellman key exchange</a:t>
            </a:r>
          </a:p>
        </p:txBody>
      </p:sp>
      <p:sp>
        <p:nvSpPr>
          <p:cNvPr id="8806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1600200" cy="381000"/>
          </a:xfrm>
        </p:spPr>
        <p:txBody>
          <a:bodyPr/>
          <a:lstStyle/>
          <a:p>
            <a:pPr lvl="1">
              <a:buFontTx/>
              <a:buNone/>
            </a:pPr>
            <a:r>
              <a:rPr lang="en-US" dirty="0"/>
              <a:t>Alice</a:t>
            </a:r>
          </a:p>
        </p:txBody>
      </p:sp>
      <p:sp>
        <p:nvSpPr>
          <p:cNvPr id="88070" name="Rectangle 4"/>
          <p:cNvSpPr>
            <a:spLocks noChangeArrowheads="1"/>
          </p:cNvSpPr>
          <p:nvPr/>
        </p:nvSpPr>
        <p:spPr bwMode="auto">
          <a:xfrm>
            <a:off x="6096000" y="1447800"/>
            <a:ext cx="16002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/>
          <a:lstStyle/>
          <a:p>
            <a:pPr marL="742950" lvl="1" indent="-285750"/>
            <a:r>
              <a:rPr lang="en-US" sz="2800" dirty="0">
                <a:latin typeface="Arial" pitchFamily="34" charset="0"/>
                <a:cs typeface="Arial" pitchFamily="34" charset="0"/>
              </a:rPr>
              <a:t>Bob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F5DA7A3-5556-EC4B-0BBA-86B5742EB0FD}"/>
              </a:ext>
            </a:extLst>
          </p:cNvPr>
          <p:cNvGrpSpPr/>
          <p:nvPr/>
        </p:nvGrpSpPr>
        <p:grpSpPr>
          <a:xfrm>
            <a:off x="457200" y="2133600"/>
            <a:ext cx="8077200" cy="3733800"/>
            <a:chOff x="457200" y="2133600"/>
            <a:chExt cx="8077200" cy="3733800"/>
          </a:xfrm>
        </p:grpSpPr>
        <p:sp>
          <p:nvSpPr>
            <p:cNvPr id="88071" name="Text Box 5"/>
            <p:cNvSpPr txBox="1">
              <a:spLocks noChangeArrowheads="1"/>
            </p:cNvSpPr>
            <p:nvPr/>
          </p:nvSpPr>
          <p:spPr bwMode="auto">
            <a:xfrm>
              <a:off x="582612" y="2133600"/>
              <a:ext cx="2160588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A1: s= min(p size),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N</a:t>
              </a:r>
              <a:r>
                <a:rPr kumimoji="0" lang="en-US" sz="1800" baseline="-25000" dirty="0">
                  <a:latin typeface="Arial" pitchFamily="34" charset="0"/>
                  <a:cs typeface="Arial" pitchFamily="34" charset="0"/>
                </a:rPr>
                <a:t>a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2" name="Line 6"/>
            <p:cNvSpPr>
              <a:spLocks noChangeShapeType="1"/>
            </p:cNvSpPr>
            <p:nvPr/>
          </p:nvSpPr>
          <p:spPr bwMode="auto">
            <a:xfrm>
              <a:off x="3048000" y="25908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3" name="Text Box 7"/>
            <p:cNvSpPr txBox="1">
              <a:spLocks noChangeArrowheads="1"/>
            </p:cNvSpPr>
            <p:nvPr/>
          </p:nvSpPr>
          <p:spPr bwMode="auto">
            <a:xfrm>
              <a:off x="3276600" y="21336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s,N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4" name="Text Box 8"/>
            <p:cNvSpPr txBox="1">
              <a:spLocks noChangeArrowheads="1"/>
            </p:cNvSpPr>
            <p:nvPr/>
          </p:nvSpPr>
          <p:spPr bwMode="auto">
            <a:xfrm>
              <a:off x="6019800" y="3429000"/>
              <a:ext cx="25146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B1: Choose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</a:t>
              </a:r>
            </a:p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x in {0, … 2</a:t>
              </a:r>
              <a:r>
                <a:rPr kumimoji="0" lang="en-US" sz="1800" baseline="30000" dirty="0">
                  <a:latin typeface="Arial" pitchFamily="34" charset="0"/>
                  <a:cs typeface="Arial" pitchFamily="34" charset="0"/>
                </a:rPr>
                <a:t>256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-1}</a:t>
              </a:r>
            </a:p>
          </p:txBody>
        </p:sp>
        <p:sp>
          <p:nvSpPr>
            <p:cNvPr id="88075" name="Line 9"/>
            <p:cNvSpPr>
              <a:spLocks noChangeShapeType="1"/>
            </p:cNvSpPr>
            <p:nvPr/>
          </p:nvSpPr>
          <p:spPr bwMode="auto">
            <a:xfrm flipH="1">
              <a:off x="3124200" y="3886200"/>
              <a:ext cx="2209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6" name="Text Box 10"/>
            <p:cNvSpPr txBox="1">
              <a:spLocks noChangeArrowheads="1"/>
            </p:cNvSpPr>
            <p:nvPr/>
          </p:nvSpPr>
          <p:spPr bwMode="auto">
            <a:xfrm>
              <a:off x="3352800" y="3200400"/>
              <a:ext cx="1828800" cy="646331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), X=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77" name="Text Box 11"/>
            <p:cNvSpPr txBox="1">
              <a:spLocks noChangeArrowheads="1"/>
            </p:cNvSpPr>
            <p:nvPr/>
          </p:nvSpPr>
          <p:spPr bwMode="auto">
            <a:xfrm>
              <a:off x="457200" y="4648200"/>
              <a:ext cx="2362200" cy="923330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A2: Check (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p,q,g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) X,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B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pick y in {0,…q-1}</a:t>
              </a:r>
            </a:p>
          </p:txBody>
        </p:sp>
        <p:sp>
          <p:nvSpPr>
            <p:cNvPr id="88078" name="Text Box 12"/>
            <p:cNvSpPr txBox="1">
              <a:spLocks noChangeArrowheads="1"/>
            </p:cNvSpPr>
            <p:nvPr/>
          </p:nvSpPr>
          <p:spPr bwMode="auto">
            <a:xfrm>
              <a:off x="6019800" y="4800600"/>
              <a:ext cx="25146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>
                  <a:latin typeface="Arial" pitchFamily="34" charset="0"/>
                  <a:cs typeface="Arial" pitchFamily="34" charset="0"/>
                </a:rPr>
                <a:t>B2: Check  Y, Auth</a:t>
              </a:r>
              <a:r>
                <a:rPr kumimoji="0" lang="en-US" sz="1800" baseline="-25000">
                  <a:latin typeface="Arial" pitchFamily="34" charset="0"/>
                  <a:cs typeface="Arial" pitchFamily="34" charset="0"/>
                </a:rPr>
                <a:t>A</a:t>
              </a:r>
            </a:p>
          </p:txBody>
        </p:sp>
        <p:sp>
          <p:nvSpPr>
            <p:cNvPr id="88079" name="Line 13"/>
            <p:cNvSpPr>
              <a:spLocks noChangeShapeType="1"/>
            </p:cNvSpPr>
            <p:nvPr/>
          </p:nvSpPr>
          <p:spPr bwMode="auto">
            <a:xfrm>
              <a:off x="3200400" y="5181600"/>
              <a:ext cx="23622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</p:spPr>
          <p:txBody>
            <a:bodyPr wrap="none" anchor="ctr">
              <a:spAutoFit/>
            </a:bodyPr>
            <a:lstStyle/>
            <a:p>
              <a:endParaRPr lang="en-US" sz="180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0" name="Text Box 14"/>
            <p:cNvSpPr txBox="1">
              <a:spLocks noChangeArrowheads="1"/>
            </p:cNvSpPr>
            <p:nvPr/>
          </p:nvSpPr>
          <p:spPr bwMode="auto">
            <a:xfrm>
              <a:off x="3429000" y="4724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Y=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g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,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Auth</a:t>
              </a:r>
              <a:r>
                <a:rPr kumimoji="0" lang="en-US" sz="1800" baseline="-25000" dirty="0" err="1">
                  <a:latin typeface="Arial" pitchFamily="34" charset="0"/>
                  <a:cs typeface="Arial" pitchFamily="34" charset="0"/>
                </a:rPr>
                <a:t>A</a:t>
              </a:r>
              <a:endParaRPr kumimoji="0" lang="en-US" sz="1800" baseline="-25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1" name="Text Box 15"/>
            <p:cNvSpPr txBox="1">
              <a:spLocks noChangeArrowheads="1"/>
            </p:cNvSpPr>
            <p:nvPr/>
          </p:nvSpPr>
          <p:spPr bwMode="auto">
            <a:xfrm>
              <a:off x="1981200" y="5486400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X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y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88082" name="Text Box 16"/>
            <p:cNvSpPr txBox="1">
              <a:spLocks noChangeArrowheads="1"/>
            </p:cNvSpPr>
            <p:nvPr/>
          </p:nvSpPr>
          <p:spPr bwMode="auto">
            <a:xfrm>
              <a:off x="5638800" y="5498068"/>
              <a:ext cx="1600200" cy="369332"/>
            </a:xfrm>
            <a:prstGeom prst="rect">
              <a:avLst/>
            </a:prstGeom>
            <a:noFill/>
            <a:ln w="12700" cap="sq" algn="ctr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>
                <a:spcBef>
                  <a:spcPct val="0"/>
                </a:spcBef>
              </a:pPr>
              <a:r>
                <a:rPr kumimoji="0" lang="en-US" sz="1800" dirty="0">
                  <a:latin typeface="Arial" pitchFamily="34" charset="0"/>
                  <a:cs typeface="Arial" pitchFamily="34" charset="0"/>
                </a:rPr>
                <a:t>K= </a:t>
              </a:r>
              <a:r>
                <a:rPr kumimoji="0" lang="en-US" sz="1800" dirty="0" err="1">
                  <a:latin typeface="Arial" pitchFamily="34" charset="0"/>
                  <a:cs typeface="Arial" pitchFamily="34" charset="0"/>
                </a:rPr>
                <a:t>Y</a:t>
              </a:r>
              <a:r>
                <a:rPr kumimoji="0" lang="en-US" sz="1800" baseline="30000" dirty="0" err="1">
                  <a:latin typeface="Arial" pitchFamily="34" charset="0"/>
                  <a:cs typeface="Arial" pitchFamily="34" charset="0"/>
                </a:rPr>
                <a:t>x</a:t>
              </a:r>
              <a:endParaRPr kumimoji="0" lang="en-US" sz="1800" baseline="30000" dirty="0">
                <a:latin typeface="Arial" pitchFamily="34" charset="0"/>
                <a:cs typeface="Arial" pitchFamily="34" charset="0"/>
              </a:endParaRPr>
            </a:p>
          </p:txBody>
        </p:sp>
      </p:grp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9A33861-F72A-4200-9D6A-AB90B340D2A6}" type="slidenum">
              <a:rPr lang="en-US" smtClean="0"/>
              <a:pPr/>
              <a:t>22</a:t>
            </a:fld>
            <a:endParaRPr lang="en-US"/>
          </a:p>
        </p:txBody>
      </p:sp>
      <p:sp>
        <p:nvSpPr>
          <p:cNvPr id="8806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/>
              <a:t>DH key exchange example</a:t>
            </a:r>
          </a:p>
        </p:txBody>
      </p:sp>
      <p:sp>
        <p:nvSpPr>
          <p:cNvPr id="20" name="Content Placeholder 19"/>
          <p:cNvSpPr>
            <a:spLocks noGrp="1"/>
          </p:cNvSpPr>
          <p:nvPr>
            <p:ph idx="1"/>
          </p:nvPr>
        </p:nvSpPr>
        <p:spPr>
          <a:xfrm>
            <a:off x="685800" y="2057400"/>
            <a:ext cx="7772400" cy="4114800"/>
          </a:xfrm>
        </p:spPr>
        <p:txBody>
          <a:bodyPr/>
          <a:lstStyle/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p=3547, g=2.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Alice: a= 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Bob:   b=17.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B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A=128 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A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(SHA-2(128||r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A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:  B=3380(=2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),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Sign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B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(SHA-2(3380||r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))</a:t>
            </a:r>
          </a:p>
          <a:p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K= 128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17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=3380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Wingdings" pitchFamily="2" charset="2"/>
              </a:rPr>
              <a:t>= 362.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3" name="Slide Number Placeholder 4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49C15D-2CAA-9B43-919A-040B55A3CFF4}" type="slidenum">
              <a:rPr lang="en-US"/>
              <a:pPr/>
              <a:t>23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304800"/>
            <a:ext cx="8915400" cy="533400"/>
          </a:xfrm>
        </p:spPr>
        <p:txBody>
          <a:bodyPr/>
          <a:lstStyle/>
          <a:p>
            <a:r>
              <a:rPr lang="en-US" sz="3600" dirty="0"/>
              <a:t>Access Control: authentication and authorization</a:t>
            </a:r>
          </a:p>
        </p:txBody>
      </p:sp>
      <p:sp>
        <p:nvSpPr>
          <p:cNvPr id="59395" name="Rectangle 3"/>
          <p:cNvSpPr>
            <a:spLocks noChangeArrowheads="1"/>
          </p:cNvSpPr>
          <p:nvPr/>
        </p:nvSpPr>
        <p:spPr bwMode="auto">
          <a:xfrm>
            <a:off x="5703887" y="2173288"/>
            <a:ext cx="850900" cy="735012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6" name="Rectangle 4"/>
          <p:cNvSpPr>
            <a:spLocks noChangeArrowheads="1"/>
          </p:cNvSpPr>
          <p:nvPr/>
        </p:nvSpPr>
        <p:spPr bwMode="auto">
          <a:xfrm>
            <a:off x="5727700" y="2449513"/>
            <a:ext cx="828675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Object</a:t>
            </a:r>
            <a:endParaRPr lang="en-US">
              <a:latin typeface="Segoe" pitchFamily="34" charset="0"/>
            </a:endParaRPr>
          </a:p>
        </p:txBody>
      </p:sp>
      <p:sp>
        <p:nvSpPr>
          <p:cNvPr id="59397" name="Rectangle 5"/>
          <p:cNvSpPr>
            <a:spLocks noChangeArrowheads="1"/>
          </p:cNvSpPr>
          <p:nvPr/>
        </p:nvSpPr>
        <p:spPr bwMode="auto">
          <a:xfrm>
            <a:off x="6573837" y="2913063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398" name="Rectangle 6"/>
          <p:cNvSpPr>
            <a:spLocks noChangeArrowheads="1"/>
          </p:cNvSpPr>
          <p:nvPr/>
        </p:nvSpPr>
        <p:spPr bwMode="auto">
          <a:xfrm>
            <a:off x="4171950" y="2182813"/>
            <a:ext cx="1162050" cy="706437"/>
          </a:xfrm>
          <a:prstGeom prst="rect">
            <a:avLst/>
          </a:prstGeom>
          <a:noFill/>
          <a:ln w="25400" cap="rnd">
            <a:solidFill>
              <a:srgbClr val="FC0128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399" name="Rectangle 7"/>
          <p:cNvSpPr>
            <a:spLocks noChangeArrowheads="1"/>
          </p:cNvSpPr>
          <p:nvPr/>
        </p:nvSpPr>
        <p:spPr bwMode="auto">
          <a:xfrm>
            <a:off x="5157787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0" name="Rectangle 8"/>
          <p:cNvSpPr>
            <a:spLocks noChangeArrowheads="1"/>
          </p:cNvSpPr>
          <p:nvPr/>
        </p:nvSpPr>
        <p:spPr bwMode="auto">
          <a:xfrm>
            <a:off x="5218112" y="25288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FF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1" name="Rectangle 9"/>
          <p:cNvSpPr>
            <a:spLocks noChangeArrowheads="1"/>
          </p:cNvSpPr>
          <p:nvPr/>
        </p:nvSpPr>
        <p:spPr bwMode="auto">
          <a:xfrm>
            <a:off x="4248150" y="2449513"/>
            <a:ext cx="1001712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Guard</a:t>
            </a:r>
            <a:endParaRPr lang="en-US">
              <a:latin typeface="Segoe" pitchFamily="34" charset="0"/>
            </a:endParaRPr>
          </a:p>
        </p:txBody>
      </p:sp>
      <p:sp>
        <p:nvSpPr>
          <p:cNvPr id="59402" name="Rectangle 10"/>
          <p:cNvSpPr>
            <a:spLocks noChangeArrowheads="1"/>
          </p:cNvSpPr>
          <p:nvPr/>
        </p:nvSpPr>
        <p:spPr bwMode="auto">
          <a:xfrm>
            <a:off x="49879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3" name="Rectangle 11"/>
          <p:cNvSpPr>
            <a:spLocks noChangeArrowheads="1"/>
          </p:cNvSpPr>
          <p:nvPr/>
        </p:nvSpPr>
        <p:spPr bwMode="auto">
          <a:xfrm>
            <a:off x="2819400" y="2311400"/>
            <a:ext cx="42862" cy="184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4" name="Rectangle 12"/>
          <p:cNvSpPr>
            <a:spLocks noChangeArrowheads="1"/>
          </p:cNvSpPr>
          <p:nvPr/>
        </p:nvSpPr>
        <p:spPr bwMode="auto">
          <a:xfrm>
            <a:off x="2254250" y="2476500"/>
            <a:ext cx="901700" cy="219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>
              <a:lnSpc>
                <a:spcPct val="80000"/>
              </a:lnSpc>
            </a:pPr>
            <a:r>
              <a:rPr lang="en-US" b="1">
                <a:latin typeface="Segoe" pitchFamily="34" charset="0"/>
              </a:rPr>
              <a:t>Request</a:t>
            </a:r>
          </a:p>
        </p:txBody>
      </p:sp>
      <p:sp>
        <p:nvSpPr>
          <p:cNvPr id="59405" name="Oval 13"/>
          <p:cNvSpPr>
            <a:spLocks noChangeArrowheads="1"/>
          </p:cNvSpPr>
          <p:nvPr/>
        </p:nvSpPr>
        <p:spPr bwMode="auto">
          <a:xfrm>
            <a:off x="2108200" y="2178050"/>
            <a:ext cx="1200150" cy="849313"/>
          </a:xfrm>
          <a:prstGeom prst="ellipse">
            <a:avLst/>
          </a:prstGeom>
          <a:noFill/>
          <a:ln w="50800" cap="rnd">
            <a:solidFill>
              <a:schemeClr val="tx1"/>
            </a:solidFill>
            <a:round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6" name="Rectangle 14"/>
          <p:cNvSpPr>
            <a:spLocks noChangeArrowheads="1"/>
          </p:cNvSpPr>
          <p:nvPr/>
        </p:nvSpPr>
        <p:spPr bwMode="auto">
          <a:xfrm>
            <a:off x="3806825" y="2913063"/>
            <a:ext cx="42862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07" name="Rectangle 15"/>
          <p:cNvSpPr>
            <a:spLocks noChangeArrowheads="1"/>
          </p:cNvSpPr>
          <p:nvPr/>
        </p:nvSpPr>
        <p:spPr bwMode="auto">
          <a:xfrm>
            <a:off x="620712" y="2193925"/>
            <a:ext cx="1136650" cy="704850"/>
          </a:xfrm>
          <a:prstGeom prst="rect">
            <a:avLst/>
          </a:prstGeom>
          <a:noFill/>
          <a:ln w="25400" cap="rnd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08" name="Rectangle 16"/>
          <p:cNvSpPr>
            <a:spLocks noChangeArrowheads="1"/>
          </p:cNvSpPr>
          <p:nvPr/>
        </p:nvSpPr>
        <p:spPr bwMode="auto">
          <a:xfrm>
            <a:off x="657225" y="2449513"/>
            <a:ext cx="1036637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latin typeface="Segoe" pitchFamily="34" charset="0"/>
              </a:rPr>
              <a:t>Principal</a:t>
            </a:r>
            <a:endParaRPr lang="en-US">
              <a:latin typeface="Segoe" pitchFamily="34" charset="0"/>
            </a:endParaRPr>
          </a:p>
        </p:txBody>
      </p:sp>
      <p:sp>
        <p:nvSpPr>
          <p:cNvPr id="59409" name="Rectangle 17"/>
          <p:cNvSpPr>
            <a:spLocks noChangeArrowheads="1"/>
          </p:cNvSpPr>
          <p:nvPr/>
        </p:nvSpPr>
        <p:spPr bwMode="auto">
          <a:xfrm>
            <a:off x="1630362" y="2922588"/>
            <a:ext cx="42863" cy="182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200" b="1">
                <a:solidFill>
                  <a:srgbClr val="000000"/>
                </a:solidFill>
                <a:latin typeface="Helvetica" charset="0"/>
              </a:rPr>
              <a:t> </a:t>
            </a:r>
            <a:endParaRPr lang="en-US" sz="1200">
              <a:latin typeface="Times New Roman" charset="0"/>
            </a:endParaRPr>
          </a:p>
        </p:txBody>
      </p:sp>
      <p:sp>
        <p:nvSpPr>
          <p:cNvPr id="59410" name="Freeform 18"/>
          <p:cNvSpPr>
            <a:spLocks/>
          </p:cNvSpPr>
          <p:nvPr/>
        </p:nvSpPr>
        <p:spPr bwMode="auto">
          <a:xfrm>
            <a:off x="5573712" y="3419475"/>
            <a:ext cx="1196975" cy="912813"/>
          </a:xfrm>
          <a:custGeom>
            <a:avLst/>
            <a:gdLst>
              <a:gd name="T0" fmla="*/ 2147483647 w 957"/>
              <a:gd name="T1" fmla="*/ 0 h 570"/>
              <a:gd name="T2" fmla="*/ 0 w 957"/>
              <a:gd name="T3" fmla="*/ 2147483647 h 570"/>
              <a:gd name="T4" fmla="*/ 2147483647 w 957"/>
              <a:gd name="T5" fmla="*/ 2147483647 h 570"/>
              <a:gd name="T6" fmla="*/ 2147483647 w 957"/>
              <a:gd name="T7" fmla="*/ 2147483647 h 570"/>
              <a:gd name="T8" fmla="*/ 2147483647 w 957"/>
              <a:gd name="T9" fmla="*/ 0 h 57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957"/>
              <a:gd name="T16" fmla="*/ 0 h 570"/>
              <a:gd name="T17" fmla="*/ 957 w 957"/>
              <a:gd name="T18" fmla="*/ 570 h 57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957" h="570">
                <a:moveTo>
                  <a:pt x="479" y="0"/>
                </a:moveTo>
                <a:lnTo>
                  <a:pt x="0" y="285"/>
                </a:lnTo>
                <a:lnTo>
                  <a:pt x="479" y="570"/>
                </a:lnTo>
                <a:lnTo>
                  <a:pt x="957" y="285"/>
                </a:lnTo>
                <a:lnTo>
                  <a:pt x="479" y="0"/>
                </a:lnTo>
                <a:close/>
              </a:path>
            </a:pathLst>
          </a:custGeom>
          <a:noFill/>
          <a:ln w="25400" cap="rnd">
            <a:solidFill>
              <a:srgbClr val="008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1" name="Rectangle 19"/>
          <p:cNvSpPr>
            <a:spLocks noChangeArrowheads="1"/>
          </p:cNvSpPr>
          <p:nvPr/>
        </p:nvSpPr>
        <p:spPr bwMode="auto">
          <a:xfrm>
            <a:off x="5641975" y="3741738"/>
            <a:ext cx="10477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008000"/>
                </a:solidFill>
                <a:latin typeface="Segoe" pitchFamily="34" charset="0"/>
              </a:rPr>
              <a:t>Audit log</a:t>
            </a:r>
            <a:endParaRPr lang="en-US">
              <a:solidFill>
                <a:srgbClr val="008000"/>
              </a:solidFill>
              <a:latin typeface="Segoe" pitchFamily="34" charset="0"/>
            </a:endParaRPr>
          </a:p>
        </p:txBody>
      </p:sp>
      <p:sp>
        <p:nvSpPr>
          <p:cNvPr id="59412" name="Freeform 20"/>
          <p:cNvSpPr>
            <a:spLocks/>
          </p:cNvSpPr>
          <p:nvPr/>
        </p:nvSpPr>
        <p:spPr bwMode="auto">
          <a:xfrm>
            <a:off x="3706812" y="3413125"/>
            <a:ext cx="1069975" cy="882650"/>
          </a:xfrm>
          <a:custGeom>
            <a:avLst/>
            <a:gdLst>
              <a:gd name="T0" fmla="*/ 2147483647 w 856"/>
              <a:gd name="T1" fmla="*/ 0 h 581"/>
              <a:gd name="T2" fmla="*/ 0 w 856"/>
              <a:gd name="T3" fmla="*/ 2147483647 h 581"/>
              <a:gd name="T4" fmla="*/ 2147483647 w 856"/>
              <a:gd name="T5" fmla="*/ 2147483647 h 581"/>
              <a:gd name="T6" fmla="*/ 2147483647 w 856"/>
              <a:gd name="T7" fmla="*/ 2147483647 h 581"/>
              <a:gd name="T8" fmla="*/ 2147483647 w 856"/>
              <a:gd name="T9" fmla="*/ 0 h 581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856"/>
              <a:gd name="T16" fmla="*/ 0 h 581"/>
              <a:gd name="T17" fmla="*/ 856 w 856"/>
              <a:gd name="T18" fmla="*/ 581 h 581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856" h="581">
                <a:moveTo>
                  <a:pt x="428" y="0"/>
                </a:moveTo>
                <a:lnTo>
                  <a:pt x="0" y="291"/>
                </a:lnTo>
                <a:lnTo>
                  <a:pt x="428" y="581"/>
                </a:lnTo>
                <a:lnTo>
                  <a:pt x="856" y="291"/>
                </a:lnTo>
                <a:lnTo>
                  <a:pt x="428" y="0"/>
                </a:lnTo>
                <a:close/>
              </a:path>
            </a:pathLst>
          </a:custGeom>
          <a:noFill/>
          <a:ln w="25400" cap="rnd">
            <a:solidFill>
              <a:srgbClr val="FF0000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3" name="Rectangle 21"/>
          <p:cNvSpPr>
            <a:spLocks noChangeArrowheads="1"/>
          </p:cNvSpPr>
          <p:nvPr/>
        </p:nvSpPr>
        <p:spPr bwMode="auto">
          <a:xfrm>
            <a:off x="3695700" y="3740150"/>
            <a:ext cx="1042987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0" tIns="0" rIns="0" bIns="0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b="1">
                <a:solidFill>
                  <a:srgbClr val="FF0000"/>
                </a:solidFill>
                <a:latin typeface="Segoe" pitchFamily="34" charset="0"/>
              </a:rPr>
              <a:t>Policy</a:t>
            </a:r>
            <a:endParaRPr lang="en-US">
              <a:latin typeface="Segoe" pitchFamily="34" charset="0"/>
            </a:endParaRPr>
          </a:p>
        </p:txBody>
      </p:sp>
      <p:sp>
        <p:nvSpPr>
          <p:cNvPr id="59414" name="Freeform 22"/>
          <p:cNvSpPr>
            <a:spLocks noEditPoints="1"/>
          </p:cNvSpPr>
          <p:nvPr/>
        </p:nvSpPr>
        <p:spPr bwMode="auto">
          <a:xfrm>
            <a:off x="5157787" y="2908300"/>
            <a:ext cx="393700" cy="1039813"/>
          </a:xfrm>
          <a:custGeom>
            <a:avLst/>
            <a:gdLst>
              <a:gd name="T0" fmla="*/ 2147483647 w 3075"/>
              <a:gd name="T1" fmla="*/ 2147483647 h 5775"/>
              <a:gd name="T2" fmla="*/ 2147483647 w 3075"/>
              <a:gd name="T3" fmla="*/ 2147483647 h 5775"/>
              <a:gd name="T4" fmla="*/ 0 w 3075"/>
              <a:gd name="T5" fmla="*/ 2147483647 h 5775"/>
              <a:gd name="T6" fmla="*/ 0 w 3075"/>
              <a:gd name="T7" fmla="*/ 0 h 5775"/>
              <a:gd name="T8" fmla="*/ 2147483647 w 3075"/>
              <a:gd name="T9" fmla="*/ 0 h 5775"/>
              <a:gd name="T10" fmla="*/ 2147483647 w 3075"/>
              <a:gd name="T11" fmla="*/ 2147483647 h 5775"/>
              <a:gd name="T12" fmla="*/ 2147483647 w 3075"/>
              <a:gd name="T13" fmla="*/ 2147483647 h 5775"/>
              <a:gd name="T14" fmla="*/ 2147483647 w 3075"/>
              <a:gd name="T15" fmla="*/ 2147483647 h 5775"/>
              <a:gd name="T16" fmla="*/ 2147483647 w 3075"/>
              <a:gd name="T17" fmla="*/ 2147483647 h 5775"/>
              <a:gd name="T18" fmla="*/ 2147483647 w 3075"/>
              <a:gd name="T19" fmla="*/ 2147483647 h 5775"/>
              <a:gd name="T20" fmla="*/ 2147483647 w 3075"/>
              <a:gd name="T21" fmla="*/ 2147483647 h 5775"/>
              <a:gd name="T22" fmla="*/ 2147483647 w 3075"/>
              <a:gd name="T23" fmla="*/ 2147483647 h 5775"/>
              <a:gd name="T24" fmla="*/ 2147483647 w 3075"/>
              <a:gd name="T25" fmla="*/ 2147483647 h 5775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w 3075"/>
              <a:gd name="T40" fmla="*/ 0 h 5775"/>
              <a:gd name="T41" fmla="*/ 3075 w 3075"/>
              <a:gd name="T42" fmla="*/ 5775 h 5775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T39" t="T40" r="T41" b="T42"/>
            <a:pathLst>
              <a:path w="3075" h="5775">
                <a:moveTo>
                  <a:pt x="2400" y="5475"/>
                </a:moveTo>
                <a:lnTo>
                  <a:pt x="75" y="5475"/>
                </a:lnTo>
                <a:cubicBezTo>
                  <a:pt x="34" y="5475"/>
                  <a:pt x="0" y="5441"/>
                  <a:pt x="0" y="5400"/>
                </a:cubicBezTo>
                <a:lnTo>
                  <a:pt x="0" y="0"/>
                </a:lnTo>
                <a:lnTo>
                  <a:pt x="150" y="0"/>
                </a:lnTo>
                <a:lnTo>
                  <a:pt x="150" y="5400"/>
                </a:lnTo>
                <a:lnTo>
                  <a:pt x="75" y="5325"/>
                </a:lnTo>
                <a:lnTo>
                  <a:pt x="2400" y="5325"/>
                </a:lnTo>
                <a:lnTo>
                  <a:pt x="2400" y="5475"/>
                </a:lnTo>
                <a:close/>
                <a:moveTo>
                  <a:pt x="2325" y="5025"/>
                </a:moveTo>
                <a:lnTo>
                  <a:pt x="3075" y="5400"/>
                </a:lnTo>
                <a:lnTo>
                  <a:pt x="2325" y="5775"/>
                </a:lnTo>
                <a:lnTo>
                  <a:pt x="2325" y="5025"/>
                </a:lnTo>
                <a:close/>
              </a:path>
            </a:pathLst>
          </a:custGeom>
          <a:solidFill>
            <a:srgbClr val="00FF00"/>
          </a:solidFill>
          <a:ln w="38100">
            <a:solidFill>
              <a:srgbClr val="008000"/>
            </a:solidFill>
            <a:bevel/>
            <a:headEnd/>
            <a:tailEnd/>
          </a:ln>
        </p:spPr>
        <p:txBody>
          <a:bodyPr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 flipV="1">
            <a:off x="4240212" y="2874963"/>
            <a:ext cx="0" cy="5524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6" name="Rectangle 24"/>
          <p:cNvSpPr>
            <a:spLocks noChangeArrowheads="1"/>
          </p:cNvSpPr>
          <p:nvPr/>
        </p:nvSpPr>
        <p:spPr bwMode="auto">
          <a:xfrm>
            <a:off x="5299075" y="3257550"/>
            <a:ext cx="1611312" cy="1204913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7" name="Rectangle 25"/>
          <p:cNvSpPr>
            <a:spLocks noChangeArrowheads="1"/>
          </p:cNvSpPr>
          <p:nvPr/>
        </p:nvSpPr>
        <p:spPr bwMode="auto">
          <a:xfrm>
            <a:off x="3487737" y="2108200"/>
            <a:ext cx="3598863" cy="2454275"/>
          </a:xfrm>
          <a:prstGeom prst="rect">
            <a:avLst/>
          </a:prstGeom>
          <a:noFill/>
          <a:ln w="38100">
            <a:solidFill>
              <a:srgbClr val="0000FF"/>
            </a:solidFill>
            <a:miter lim="800000"/>
            <a:headEnd/>
            <a:tailEnd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pPr algn="ctr" eaLnBrk="0" hangingPunct="0"/>
            <a:endParaRPr lang="en-US"/>
          </a:p>
        </p:txBody>
      </p:sp>
      <p:sp>
        <p:nvSpPr>
          <p:cNvPr id="59418" name="Line 26"/>
          <p:cNvSpPr>
            <a:spLocks noChangeShapeType="1"/>
          </p:cNvSpPr>
          <p:nvPr/>
        </p:nvSpPr>
        <p:spPr bwMode="auto">
          <a:xfrm>
            <a:off x="1735137" y="2565400"/>
            <a:ext cx="3714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19" name="Line 27"/>
          <p:cNvSpPr>
            <a:spLocks noChangeShapeType="1"/>
          </p:cNvSpPr>
          <p:nvPr/>
        </p:nvSpPr>
        <p:spPr bwMode="auto">
          <a:xfrm>
            <a:off x="3338512" y="2565400"/>
            <a:ext cx="81915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0" name="Line 28"/>
          <p:cNvSpPr>
            <a:spLocks noChangeShapeType="1"/>
          </p:cNvSpPr>
          <p:nvPr/>
        </p:nvSpPr>
        <p:spPr bwMode="auto">
          <a:xfrm>
            <a:off x="5324475" y="2565400"/>
            <a:ext cx="415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2203450" y="3262313"/>
            <a:ext cx="938212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Channel</a:t>
            </a:r>
          </a:p>
        </p:txBody>
      </p:sp>
      <p:sp>
        <p:nvSpPr>
          <p:cNvPr id="59422" name="Line 30"/>
          <p:cNvSpPr>
            <a:spLocks noChangeShapeType="1"/>
          </p:cNvSpPr>
          <p:nvPr/>
        </p:nvSpPr>
        <p:spPr bwMode="auto">
          <a:xfrm flipV="1">
            <a:off x="3035300" y="2592388"/>
            <a:ext cx="746125" cy="7048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grpSp>
        <p:nvGrpSpPr>
          <p:cNvPr id="2" name="Group 31"/>
          <p:cNvGrpSpPr>
            <a:grpSpLocks/>
          </p:cNvGrpSpPr>
          <p:nvPr/>
        </p:nvGrpSpPr>
        <p:grpSpPr bwMode="auto">
          <a:xfrm>
            <a:off x="681037" y="1463675"/>
            <a:ext cx="3819525" cy="684213"/>
            <a:chOff x="2032" y="1613"/>
            <a:chExt cx="1520" cy="307"/>
          </a:xfrm>
        </p:grpSpPr>
        <p:sp>
          <p:nvSpPr>
            <p:cNvPr id="59432" name="Freeform 32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3" name="Rectangle 33"/>
            <p:cNvSpPr>
              <a:spLocks noChangeArrowheads="1"/>
            </p:cNvSpPr>
            <p:nvPr/>
          </p:nvSpPr>
          <p:spPr bwMode="auto">
            <a:xfrm>
              <a:off x="2039" y="1613"/>
              <a:ext cx="1506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Authenticate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grpSp>
        <p:nvGrpSpPr>
          <p:cNvPr id="3" name="Group 34"/>
          <p:cNvGrpSpPr>
            <a:grpSpLocks/>
          </p:cNvGrpSpPr>
          <p:nvPr/>
        </p:nvGrpSpPr>
        <p:grpSpPr bwMode="auto">
          <a:xfrm>
            <a:off x="4981575" y="1447800"/>
            <a:ext cx="1493837" cy="681038"/>
            <a:chOff x="2032" y="1613"/>
            <a:chExt cx="1520" cy="307"/>
          </a:xfrm>
        </p:grpSpPr>
        <p:sp>
          <p:nvSpPr>
            <p:cNvPr id="59430" name="Freeform 35"/>
            <p:cNvSpPr>
              <a:spLocks/>
            </p:cNvSpPr>
            <p:nvPr/>
          </p:nvSpPr>
          <p:spPr bwMode="auto">
            <a:xfrm>
              <a:off x="2032" y="1744"/>
              <a:ext cx="1520" cy="176"/>
            </a:xfrm>
            <a:custGeom>
              <a:avLst/>
              <a:gdLst>
                <a:gd name="T0" fmla="*/ 0 w 1520"/>
                <a:gd name="T1" fmla="*/ 176 h 176"/>
                <a:gd name="T2" fmla="*/ 0 w 1520"/>
                <a:gd name="T3" fmla="*/ 0 h 176"/>
                <a:gd name="T4" fmla="*/ 1520 w 1520"/>
                <a:gd name="T5" fmla="*/ 0 h 176"/>
                <a:gd name="T6" fmla="*/ 1520 w 1520"/>
                <a:gd name="T7" fmla="*/ 152 h 176"/>
                <a:gd name="T8" fmla="*/ 0 60000 65536"/>
                <a:gd name="T9" fmla="*/ 0 60000 65536"/>
                <a:gd name="T10" fmla="*/ 0 60000 65536"/>
                <a:gd name="T11" fmla="*/ 0 60000 65536"/>
                <a:gd name="T12" fmla="*/ 0 w 1520"/>
                <a:gd name="T13" fmla="*/ 0 h 176"/>
                <a:gd name="T14" fmla="*/ 1520 w 1520"/>
                <a:gd name="T15" fmla="*/ 176 h 17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T12" t="T13" r="T14" b="T15"/>
              <a:pathLst>
                <a:path w="1520" h="176">
                  <a:moveTo>
                    <a:pt x="0" y="176"/>
                  </a:moveTo>
                  <a:lnTo>
                    <a:pt x="0" y="0"/>
                  </a:lnTo>
                  <a:lnTo>
                    <a:pt x="1520" y="0"/>
                  </a:lnTo>
                  <a:lnTo>
                    <a:pt x="1520" y="152"/>
                  </a:lnTo>
                </a:path>
              </a:pathLst>
            </a:custGeom>
            <a:noFill/>
            <a:ln w="38100">
              <a:solidFill>
                <a:schemeClr val="tx2"/>
              </a:solidFill>
              <a:round/>
              <a:headEnd/>
              <a:tailEnd/>
            </a:ln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endParaRPr lang="en-US"/>
            </a:p>
          </p:txBody>
        </p:sp>
        <p:sp>
          <p:nvSpPr>
            <p:cNvPr id="59431" name="Rectangle 36"/>
            <p:cNvSpPr>
              <a:spLocks noChangeArrowheads="1"/>
            </p:cNvSpPr>
            <p:nvPr/>
          </p:nvSpPr>
          <p:spPr bwMode="auto">
            <a:xfrm>
              <a:off x="2037" y="1613"/>
              <a:ext cx="1510" cy="1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0" tIns="0" rIns="0" bIns="0">
              <a:prstTxWarp prst="textNoShape">
                <a:avLst/>
              </a:prstTxWarp>
              <a:spAutoFit/>
            </a:bodyPr>
            <a:lstStyle/>
            <a:p>
              <a:pPr algn="ctr" eaLnBrk="0" hangingPunct="0"/>
              <a:r>
                <a:rPr lang="en-US" sz="2000" b="1">
                  <a:solidFill>
                    <a:schemeClr val="tx2"/>
                  </a:solidFill>
                  <a:latin typeface="Segoe" pitchFamily="34" charset="0"/>
                </a:rPr>
                <a:t>Authorize</a:t>
              </a:r>
              <a:endParaRPr lang="en-US" sz="2000">
                <a:solidFill>
                  <a:schemeClr val="tx2"/>
                </a:solidFill>
                <a:latin typeface="Segoe" pitchFamily="34" charset="0"/>
              </a:endParaRPr>
            </a:p>
          </p:txBody>
        </p:sp>
      </p:grpSp>
      <p:sp>
        <p:nvSpPr>
          <p:cNvPr id="59425" name="Text Box 37"/>
          <p:cNvSpPr txBox="1">
            <a:spLocks noChangeArrowheads="1"/>
          </p:cNvSpPr>
          <p:nvPr/>
        </p:nvSpPr>
        <p:spPr bwMode="auto">
          <a:xfrm>
            <a:off x="1298575" y="4144963"/>
            <a:ext cx="1843087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r" eaLnBrk="0" hangingPunct="0"/>
            <a:r>
              <a:rPr lang="en-US" sz="1600">
                <a:latin typeface="Segoe" pitchFamily="34" charset="0"/>
              </a:rPr>
              <a:t>Isolation boundary</a:t>
            </a:r>
          </a:p>
        </p:txBody>
      </p:sp>
      <p:sp>
        <p:nvSpPr>
          <p:cNvPr id="59426" name="Line 38"/>
          <p:cNvSpPr>
            <a:spLocks noChangeShapeType="1"/>
          </p:cNvSpPr>
          <p:nvPr/>
        </p:nvSpPr>
        <p:spPr bwMode="auto">
          <a:xfrm flipV="1">
            <a:off x="3040062" y="3986213"/>
            <a:ext cx="411163" cy="365125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7" name="Text Box 39"/>
          <p:cNvSpPr txBox="1">
            <a:spLocks noChangeArrowheads="1"/>
          </p:cNvSpPr>
          <p:nvPr/>
        </p:nvSpPr>
        <p:spPr bwMode="auto">
          <a:xfrm>
            <a:off x="903287" y="3700463"/>
            <a:ext cx="2249488" cy="336550"/>
          </a:xfrm>
          <a:prstGeom prst="rect">
            <a:avLst/>
          </a:prstGeom>
          <a:noFill/>
          <a:ln w="38100">
            <a:noFill/>
            <a:miter lim="800000"/>
            <a:headEnd/>
            <a:tailEnd/>
          </a:ln>
        </p:spPr>
        <p:txBody>
          <a:bodyPr wrap="none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1600">
                <a:latin typeface="Segoe" pitchFamily="34" charset="0"/>
              </a:rPr>
              <a:t>Execution environment</a:t>
            </a:r>
          </a:p>
        </p:txBody>
      </p:sp>
      <p:sp>
        <p:nvSpPr>
          <p:cNvPr id="59428" name="Line 40"/>
          <p:cNvSpPr>
            <a:spLocks noChangeShapeType="1"/>
          </p:cNvSpPr>
          <p:nvPr/>
        </p:nvSpPr>
        <p:spPr bwMode="auto">
          <a:xfrm flipV="1">
            <a:off x="3094037" y="3168650"/>
            <a:ext cx="708025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</p:spPr>
        <p:txBody>
          <a:bodyPr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9429" name="Rectangle 3"/>
          <p:cNvSpPr>
            <a:spLocks noChangeArrowheads="1"/>
          </p:cNvSpPr>
          <p:nvPr/>
        </p:nvSpPr>
        <p:spPr bwMode="auto">
          <a:xfrm>
            <a:off x="171448" y="4572000"/>
            <a:ext cx="8972552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spcBef>
                <a:spcPct val="20000"/>
              </a:spcBef>
            </a:pPr>
            <a:endParaRPr kumimoji="1" lang="en-GB" sz="1000" dirty="0"/>
          </a:p>
          <a:p>
            <a:pPr marL="342900" indent="-342900" eaLnBrk="0" hangingPunct="0">
              <a:spcBef>
                <a:spcPts val="200"/>
              </a:spcBef>
              <a:buFontTx/>
              <a:buChar char="•"/>
            </a:pPr>
            <a:r>
              <a:rPr kumimoji="1" lang="en-GB" sz="2000" dirty="0">
                <a:latin typeface="Calibri"/>
                <a:cs typeface="Calibri"/>
              </a:rPr>
              <a:t>Authentication is process of identifying a security principal.  Here are some ways: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Login/password or smart card/pin (user)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Cryptographic Hash (program)</a:t>
            </a:r>
          </a:p>
          <a:p>
            <a:pPr marL="742950" lvl="1" indent="-285750" eaLnBrk="0" hangingPunct="0">
              <a:spcBef>
                <a:spcPts val="200"/>
              </a:spcBef>
              <a:buFontTx/>
              <a:buChar char="–"/>
            </a:pPr>
            <a:r>
              <a:rPr kumimoji="1" lang="en-GB" sz="2000" dirty="0">
                <a:latin typeface="Calibri"/>
                <a:cs typeface="Calibri"/>
              </a:rPr>
              <a:t>Ability to decrypt (channel)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80C39B-7262-DB48-9E06-FCAA49B4836D}" type="slidenum">
              <a:rPr lang="de-DE"/>
              <a:pPr/>
              <a:t>24</a:t>
            </a:fld>
            <a:endParaRPr lang="de-DE"/>
          </a:p>
        </p:txBody>
      </p:sp>
      <p:sp>
        <p:nvSpPr>
          <p:cNvPr id="22937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GB" sz="4000" dirty="0"/>
              <a:t>Authentication</a:t>
            </a:r>
          </a:p>
        </p:txBody>
      </p:sp>
      <p:sp>
        <p:nvSpPr>
          <p:cNvPr id="2293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772400" cy="4264025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When logging on to a computer you enter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user name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</a:p>
          <a:p>
            <a:pPr lvl="1">
              <a:lnSpc>
                <a:spcPct val="90000"/>
              </a:lnSpc>
            </a:pP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password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first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identification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announce who you are.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The second step is called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 You prove that you are who you claim to be.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distinguish this type of ‘authentication’ from other interpretations, we may refer specifically to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entity authentication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: The process of verifying a claimed identity.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3E5F85AA-86CC-3049-A232-833FB529BB93}" type="slidenum">
              <a:rPr lang="en-US"/>
              <a:pPr/>
              <a:t>25</a:t>
            </a:fld>
            <a:endParaRPr lang="en-US"/>
          </a:p>
        </p:txBody>
      </p:sp>
      <p:sp>
        <p:nvSpPr>
          <p:cNvPr id="313346" name="Slide Number Placeholder 5"/>
          <p:cNvSpPr txBox="1">
            <a:spLocks noGrp="1"/>
          </p:cNvSpPr>
          <p:nvPr/>
        </p:nvSpPr>
        <p:spPr bwMode="auto">
          <a:xfrm>
            <a:off x="6858000" y="5943600"/>
            <a:ext cx="1905000" cy="457200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</p:spPr>
        <p:txBody>
          <a:bodyPr>
            <a:prstTxWarp prst="textNoShape">
              <a:avLst/>
            </a:prstTxWarp>
          </a:bodyPr>
          <a:lstStyle/>
          <a:p>
            <a:pPr algn="r" eaLnBrk="0" hangingPunct="0">
              <a:spcBef>
                <a:spcPct val="50000"/>
              </a:spcBef>
            </a:pPr>
            <a:fld id="{29E4065B-56F1-A04B-B962-F92AD7356CDF}" type="slidenum">
              <a:rPr lang="en-US" sz="1400"/>
              <a:pPr algn="r" eaLnBrk="0" hangingPunct="0">
                <a:spcBef>
                  <a:spcPct val="50000"/>
                </a:spcBef>
              </a:pPr>
              <a:t>25</a:t>
            </a:fld>
            <a:endParaRPr lang="en-US" sz="1400"/>
          </a:p>
        </p:txBody>
      </p:sp>
      <p:sp>
        <p:nvSpPr>
          <p:cNvPr id="313347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685800" y="0"/>
            <a:ext cx="7772400" cy="1600200"/>
          </a:xfrm>
        </p:spPr>
        <p:txBody>
          <a:bodyPr/>
          <a:lstStyle/>
          <a:p>
            <a:r>
              <a:rPr lang="en-US" sz="4000" dirty="0"/>
              <a:t>Authentication</a:t>
            </a:r>
          </a:p>
        </p:txBody>
      </p:sp>
      <p:sp>
        <p:nvSpPr>
          <p:cNvPr id="313348" name="Rectangle 4"/>
          <p:cNvSpPr>
            <a:spLocks noChangeArrowheads="1"/>
          </p:cNvSpPr>
          <p:nvPr/>
        </p:nvSpPr>
        <p:spPr bwMode="auto">
          <a:xfrm>
            <a:off x="685800" y="1676400"/>
            <a:ext cx="7772400" cy="427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2075" tIns="46038" rIns="92075" bIns="46038">
            <a:prstTxWarp prst="textNoShape">
              <a:avLst/>
            </a:prstTxWarp>
          </a:bodyPr>
          <a:lstStyle/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  <a:buFontTx/>
              <a:buChar char="•"/>
            </a:pPr>
            <a:endParaRPr kumimoji="1" lang="en-US" sz="2400" dirty="0">
              <a:solidFill>
                <a:schemeClr val="accent2"/>
              </a:solidFill>
            </a:endParaRP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Login: </a:t>
            </a:r>
            <a:r>
              <a:rPr kumimoji="1" lang="en-GB" sz="2000" dirty="0" err="1"/>
              <a:t>jlm</a:t>
            </a: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Password: ********</a:t>
            </a:r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Welcome John </a:t>
            </a:r>
            <a:r>
              <a:rPr kumimoji="1" lang="en-GB" sz="2000" dirty="0" err="1"/>
              <a:t>Manferdelli</a:t>
            </a:r>
            <a:endParaRPr kumimoji="1" lang="en-GB" sz="2000" dirty="0"/>
          </a:p>
          <a:p>
            <a:pPr marL="342900" indent="-342900" eaLnBrk="0" hangingPunct="0">
              <a:lnSpc>
                <a:spcPct val="80000"/>
              </a:lnSpc>
              <a:spcBef>
                <a:spcPct val="20000"/>
              </a:spcBef>
            </a:pPr>
            <a:r>
              <a:rPr kumimoji="1" lang="en-GB" sz="2000" dirty="0"/>
              <a:t>&gt; 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7E65BFC-D740-6243-9A93-43DBAD642DCD}" type="slidenum">
              <a:rPr lang="de-DE"/>
              <a:pPr/>
              <a:t>26</a:t>
            </a:fld>
            <a:endParaRPr lang="de-DE"/>
          </a:p>
        </p:txBody>
      </p:sp>
      <p:sp>
        <p:nvSpPr>
          <p:cNvPr id="2324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sz="4000" dirty="0"/>
              <a:t>Problems with Passwords</a:t>
            </a:r>
          </a:p>
        </p:txBody>
      </p:sp>
      <p:sp>
        <p:nvSpPr>
          <p:cNvPr id="2324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4268788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Authentication by password is widely accepted and not too difficult to implement.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Managing password security can be quite expensive; obtaining a valid password is a common way of gaining unauthorised access to a computer system. </a:t>
            </a:r>
          </a:p>
          <a:p>
            <a:pPr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issues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how to get the password to the user,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forgotten passwords,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guessing,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password spoofing,</a:t>
            </a:r>
          </a:p>
          <a:p>
            <a:pPr lvl="1">
              <a:lnSpc>
                <a:spcPct val="8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compromise of the password file.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940623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B596FAF-6712-B041-9BD8-5D9C80276E77}" type="slidenum">
              <a:rPr lang="de-DE"/>
              <a:pPr/>
              <a:t>27</a:t>
            </a:fld>
            <a:endParaRPr lang="de-DE"/>
          </a:p>
        </p:txBody>
      </p:sp>
      <p:sp>
        <p:nvSpPr>
          <p:cNvPr id="2355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914400"/>
          </a:xfrm>
        </p:spPr>
        <p:txBody>
          <a:bodyPr/>
          <a:lstStyle/>
          <a:p>
            <a:r>
              <a:rPr lang="en-GB" dirty="0"/>
              <a:t>Guessing Passwords</a:t>
            </a:r>
          </a:p>
        </p:txBody>
      </p:sp>
      <p:sp>
        <p:nvSpPr>
          <p:cNvPr id="2355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305800" cy="4191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Exhaustive search (brute force): Try all possible combinations of valid symbols up to a certain length.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Intelligent search: search through a restricted name space, e.g. passwords that are somehow associated with a user like name, names of friends and relatives, car brand, car registration number, phone number,…, or try passwords that are generally popular. 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Typical example for the second approach: dictionary attack trying all passwords from an on-line dictionary.</a:t>
            </a:r>
          </a:p>
          <a:p>
            <a:pPr>
              <a:lnSpc>
                <a:spcPct val="90000"/>
              </a:lnSpc>
            </a:pP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You cannot prevent an attacker from accidentally guessing a valid password, but you can try to reduce the probability of a password compromise.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D724681-37D4-1C49-AB48-909139672B84}" type="slidenum">
              <a:rPr lang="de-DE"/>
              <a:pPr/>
              <a:t>28</a:t>
            </a:fld>
            <a:endParaRPr lang="de-DE"/>
          </a:p>
        </p:txBody>
      </p:sp>
      <p:sp>
        <p:nvSpPr>
          <p:cNvPr id="270338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GB" dirty="0"/>
              <a:t>Password Salting</a:t>
            </a:r>
          </a:p>
        </p:txBody>
      </p:sp>
      <p:sp>
        <p:nvSpPr>
          <p:cNvPr id="2703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2209800"/>
            <a:ext cx="7772400" cy="3048000"/>
          </a:xfrm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To slow down dictionary attacks, a </a:t>
            </a:r>
            <a:r>
              <a:rPr lang="en-GB" sz="2000" dirty="0">
                <a:solidFill>
                  <a:schemeClr val="accent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salt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can be appended to the password before encryption and stored with the encrypted password.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If two users have the same password, they will now have different entries in the file of encrypted passwords. 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Example: Unix uses a 12 bit salt.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21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/>
          <a:p>
            <a:fld id="{7149C3D3-E2DC-E346-8D66-267C45BE82FC}" type="slidenum">
              <a:rPr lang="en-US"/>
              <a:pPr/>
              <a:t>29</a:t>
            </a:fld>
            <a:endParaRPr lang="en-US"/>
          </a:p>
        </p:txBody>
      </p:sp>
      <p:sp>
        <p:nvSpPr>
          <p:cNvPr id="151554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1143000"/>
          </a:xfrm>
        </p:spPr>
        <p:txBody>
          <a:bodyPr/>
          <a:lstStyle/>
          <a:p>
            <a:r>
              <a:rPr lang="en-GB" dirty="0"/>
              <a:t>Access Control Matrix</a:t>
            </a:r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468313" y="4343400"/>
            <a:ext cx="8229600" cy="1447800"/>
            <a:chOff x="336" y="3120"/>
            <a:chExt cx="5184" cy="720"/>
          </a:xfrm>
        </p:grpSpPr>
        <p:sp>
          <p:nvSpPr>
            <p:cNvPr id="151557" name="Rectangle 5"/>
            <p:cNvSpPr>
              <a:spLocks noChangeArrowheads="1"/>
            </p:cNvSpPr>
            <p:nvPr/>
          </p:nvSpPr>
          <p:spPr bwMode="auto">
            <a:xfrm>
              <a:off x="336" y="336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Alice</a:t>
              </a:r>
            </a:p>
          </p:txBody>
        </p:sp>
        <p:sp>
          <p:nvSpPr>
            <p:cNvPr id="151558" name="Rectangle 6"/>
            <p:cNvSpPr>
              <a:spLocks noChangeArrowheads="1"/>
            </p:cNvSpPr>
            <p:nvPr/>
          </p:nvSpPr>
          <p:spPr bwMode="auto">
            <a:xfrm>
              <a:off x="336" y="3600"/>
              <a:ext cx="912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Bob</a:t>
              </a:r>
            </a:p>
          </p:txBody>
        </p:sp>
        <p:sp>
          <p:nvSpPr>
            <p:cNvPr id="151559" name="Rectangle 7"/>
            <p:cNvSpPr>
              <a:spLocks noChangeArrowheads="1"/>
            </p:cNvSpPr>
            <p:nvPr/>
          </p:nvSpPr>
          <p:spPr bwMode="auto">
            <a:xfrm>
              <a:off x="124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-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0" name="Rectangle 8"/>
            <p:cNvSpPr>
              <a:spLocks noChangeArrowheads="1"/>
            </p:cNvSpPr>
            <p:nvPr/>
          </p:nvSpPr>
          <p:spPr bwMode="auto">
            <a:xfrm>
              <a:off x="124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{read,write}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1" name="Rectangle 9"/>
            <p:cNvSpPr>
              <a:spLocks noChangeArrowheads="1"/>
            </p:cNvSpPr>
            <p:nvPr/>
          </p:nvSpPr>
          <p:spPr bwMode="auto">
            <a:xfrm>
              <a:off x="124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bill.doc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2" name="Rectangle 10"/>
            <p:cNvSpPr>
              <a:spLocks noChangeArrowheads="1"/>
            </p:cNvSpPr>
            <p:nvPr/>
          </p:nvSpPr>
          <p:spPr bwMode="auto">
            <a:xfrm>
              <a:off x="2688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3" name="Rectangle 11"/>
            <p:cNvSpPr>
              <a:spLocks noChangeArrowheads="1"/>
            </p:cNvSpPr>
            <p:nvPr/>
          </p:nvSpPr>
          <p:spPr bwMode="auto">
            <a:xfrm>
              <a:off x="2688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4" name="Rectangle 12"/>
            <p:cNvSpPr>
              <a:spLocks noChangeArrowheads="1"/>
            </p:cNvSpPr>
            <p:nvPr/>
          </p:nvSpPr>
          <p:spPr bwMode="auto">
            <a:xfrm>
              <a:off x="2688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edit.exe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5" name="Rectangle 13"/>
            <p:cNvSpPr>
              <a:spLocks noChangeArrowheads="1"/>
            </p:cNvSpPr>
            <p:nvPr/>
          </p:nvSpPr>
          <p:spPr bwMode="auto">
            <a:xfrm>
              <a:off x="4080" y="336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{exec,read}</a:t>
              </a:r>
              <a:endParaRPr lang="en-US" sz="2000" i="1">
                <a:latin typeface="+mn-lt"/>
              </a:endParaRPr>
            </a:p>
          </p:txBody>
        </p:sp>
        <p:sp>
          <p:nvSpPr>
            <p:cNvPr id="151566" name="Rectangle 14"/>
            <p:cNvSpPr>
              <a:spLocks noChangeArrowheads="1"/>
            </p:cNvSpPr>
            <p:nvPr/>
          </p:nvSpPr>
          <p:spPr bwMode="auto">
            <a:xfrm>
              <a:off x="4080" y="360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 dirty="0">
                  <a:latin typeface="+mn-lt"/>
                </a:rPr>
                <a:t>{</a:t>
              </a:r>
              <a:r>
                <a:rPr lang="en-US" sz="2000" dirty="0" err="1">
                  <a:latin typeface="+mn-lt"/>
                </a:rPr>
                <a:t>exec,read,write</a:t>
              </a:r>
              <a:r>
                <a:rPr lang="en-US" sz="2000" dirty="0">
                  <a:latin typeface="+mn-lt"/>
                </a:rPr>
                <a:t>}</a:t>
              </a:r>
              <a:endParaRPr lang="en-US" sz="2000" i="1" dirty="0">
                <a:latin typeface="+mn-lt"/>
              </a:endParaRPr>
            </a:p>
          </p:txBody>
        </p:sp>
        <p:sp>
          <p:nvSpPr>
            <p:cNvPr id="151567" name="Rectangle 15"/>
            <p:cNvSpPr>
              <a:spLocks noChangeArrowheads="1"/>
            </p:cNvSpPr>
            <p:nvPr/>
          </p:nvSpPr>
          <p:spPr bwMode="auto">
            <a:xfrm>
              <a:off x="4080" y="3120"/>
              <a:ext cx="1440" cy="240"/>
            </a:xfrm>
            <a:prstGeom prst="rect">
              <a:avLst/>
            </a:prstGeom>
            <a:solidFill>
              <a:srgbClr val="CCFFFF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lang="en-US" sz="2000">
                  <a:latin typeface="+mn-lt"/>
                </a:rPr>
                <a:t>fun.com</a:t>
              </a:r>
              <a:endParaRPr lang="en-US" sz="2000" i="1">
                <a:latin typeface="+mn-lt"/>
              </a:endParaRPr>
            </a:p>
          </p:txBody>
        </p:sp>
      </p:grpSp>
      <p:sp>
        <p:nvSpPr>
          <p:cNvPr id="151569" name="Rectangle 17"/>
          <p:cNvSpPr>
            <a:spLocks noGrp="1" noChangeArrowheads="1"/>
          </p:cNvSpPr>
          <p:nvPr>
            <p:ph type="body" idx="1"/>
          </p:nvPr>
        </p:nvSpPr>
        <p:spPr>
          <a:xfrm>
            <a:off x="773113" y="1600200"/>
            <a:ext cx="8370887" cy="2514600"/>
          </a:xfrm>
          <a:noFill/>
          <a:ln/>
        </p:spPr>
        <p:txBody>
          <a:bodyPr/>
          <a:lstStyle/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Capabilities: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subject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rows of the access control matrix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Control Lists (ACLs)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access rights are stored with the object.</a:t>
            </a:r>
          </a:p>
          <a:p>
            <a:pPr lvl="1"/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columns of the access control matrix.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286000"/>
            <a:ext cx="7772400" cy="1676400"/>
          </a:xfrm>
        </p:spPr>
        <p:txBody>
          <a:bodyPr/>
          <a:lstStyle/>
          <a:p>
            <a:r>
              <a:rPr lang="en-US" sz="3600" dirty="0"/>
              <a:t>Discrete log based public key systems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3F36B6-7266-1143-B6ED-E90582A93146}" type="slidenum">
              <a:rPr lang="de-DE"/>
              <a:pPr/>
              <a:t>30</a:t>
            </a:fld>
            <a:endParaRPr lang="de-DE"/>
          </a:p>
        </p:txBody>
      </p:sp>
      <p:sp>
        <p:nvSpPr>
          <p:cNvPr id="410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Digital signatures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685800" y="1828800"/>
            <a:ext cx="7486650" cy="3714750"/>
            <a:chOff x="432" y="1152"/>
            <a:chExt cx="4716" cy="2340"/>
          </a:xfrm>
        </p:grpSpPr>
        <p:sp>
          <p:nvSpPr>
            <p:cNvPr id="410628" name="AutoShape 4"/>
            <p:cNvSpPr>
              <a:spLocks noChangeArrowheads="1"/>
            </p:cNvSpPr>
            <p:nvPr/>
          </p:nvSpPr>
          <p:spPr bwMode="auto">
            <a:xfrm>
              <a:off x="1431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A</a:t>
              </a:r>
            </a:p>
          </p:txBody>
        </p:sp>
        <p:sp>
          <p:nvSpPr>
            <p:cNvPr id="410629" name="Text Box 5"/>
            <p:cNvSpPr txBox="1">
              <a:spLocks noChangeArrowheads="1"/>
            </p:cNvSpPr>
            <p:nvPr/>
          </p:nvSpPr>
          <p:spPr bwMode="auto">
            <a:xfrm>
              <a:off x="1488" y="2832"/>
              <a:ext cx="429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</a:t>
              </a:r>
            </a:p>
          </p:txBody>
        </p:sp>
        <p:pic>
          <p:nvPicPr>
            <p:cNvPr id="410630" name="Picture 6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28" y="202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410631" name="AutoShape 7"/>
            <p:cNvSpPr>
              <a:spLocks noChangeArrowheads="1"/>
            </p:cNvSpPr>
            <p:nvPr/>
          </p:nvSpPr>
          <p:spPr bwMode="auto">
            <a:xfrm>
              <a:off x="3543" y="2090"/>
              <a:ext cx="765" cy="765"/>
            </a:xfrm>
            <a:prstGeom prst="cube">
              <a:avLst>
                <a:gd name="adj" fmla="val 25000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>
              <a:prstTxWarp prst="textNoShape">
                <a:avLst/>
              </a:prstTxWarp>
            </a:bodyPr>
            <a:lstStyle/>
            <a:p>
              <a:pPr algn="ctr" eaLnBrk="1" hangingPunct="1"/>
              <a:r>
                <a:rPr lang="en-GB" sz="4000">
                  <a:latin typeface="Calibri" panose="020F0502020204030204" pitchFamily="34" charset="0"/>
                  <a:cs typeface="Calibri" panose="020F0502020204030204" pitchFamily="34" charset="0"/>
                </a:rPr>
                <a:t>B</a:t>
              </a:r>
            </a:p>
          </p:txBody>
        </p:sp>
        <p:sp>
          <p:nvSpPr>
            <p:cNvPr id="410632" name="Text Box 8"/>
            <p:cNvSpPr txBox="1">
              <a:spLocks noChangeArrowheads="1"/>
            </p:cNvSpPr>
            <p:nvPr/>
          </p:nvSpPr>
          <p:spPr bwMode="auto">
            <a:xfrm>
              <a:off x="3553" y="2832"/>
              <a:ext cx="575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verify</a:t>
              </a:r>
            </a:p>
          </p:txBody>
        </p:sp>
        <p:sp>
          <p:nvSpPr>
            <p:cNvPr id="410633" name="Line 9"/>
            <p:cNvSpPr>
              <a:spLocks noChangeShapeType="1"/>
            </p:cNvSpPr>
            <p:nvPr/>
          </p:nvSpPr>
          <p:spPr bwMode="auto">
            <a:xfrm>
              <a:off x="2112" y="2544"/>
              <a:ext cx="14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4" name="Line 10"/>
            <p:cNvSpPr>
              <a:spLocks noChangeShapeType="1"/>
            </p:cNvSpPr>
            <p:nvPr/>
          </p:nvSpPr>
          <p:spPr bwMode="auto">
            <a:xfrm>
              <a:off x="1200" y="2544"/>
              <a:ext cx="24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5" name="Line 11"/>
            <p:cNvSpPr>
              <a:spLocks noChangeShapeType="1"/>
            </p:cNvSpPr>
            <p:nvPr/>
          </p:nvSpPr>
          <p:spPr bwMode="auto">
            <a:xfrm>
              <a:off x="4224" y="2544"/>
              <a:ext cx="33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6" name="Text Box 12"/>
            <p:cNvSpPr txBox="1">
              <a:spLocks noChangeArrowheads="1"/>
            </p:cNvSpPr>
            <p:nvPr/>
          </p:nvSpPr>
          <p:spPr bwMode="auto">
            <a:xfrm>
              <a:off x="432" y="2976"/>
              <a:ext cx="920" cy="2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</a:t>
              </a:r>
            </a:p>
          </p:txBody>
        </p:sp>
        <p:sp>
          <p:nvSpPr>
            <p:cNvPr id="410637" name="Line 13"/>
            <p:cNvSpPr>
              <a:spLocks noChangeShapeType="1"/>
            </p:cNvSpPr>
            <p:nvPr/>
          </p:nvSpPr>
          <p:spPr bwMode="auto">
            <a:xfrm>
              <a:off x="393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410638" name="Line 14"/>
            <p:cNvSpPr>
              <a:spLocks noChangeShapeType="1"/>
            </p:cNvSpPr>
            <p:nvPr/>
          </p:nvSpPr>
          <p:spPr bwMode="auto">
            <a:xfrm>
              <a:off x="1776" y="1776"/>
              <a:ext cx="0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>
              <a:prstTxWarp prst="textNoShape">
                <a:avLst/>
              </a:prstTxWarp>
            </a:bodyPr>
            <a:lstStyle/>
            <a:p>
              <a:endParaRPr lang="en-US"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410639" name="Picture 15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344" y="1152"/>
              <a:ext cx="816" cy="7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0" name="Picture 1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3504" y="1344"/>
              <a:ext cx="768" cy="37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pic>
          <p:nvPicPr>
            <p:cNvPr id="410641" name="Picture 17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48" y="1488"/>
              <a:ext cx="720" cy="8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grpSp>
          <p:nvGrpSpPr>
            <p:cNvPr id="3" name="Group 18"/>
            <p:cNvGrpSpPr>
              <a:grpSpLocks/>
            </p:cNvGrpSpPr>
            <p:nvPr/>
          </p:nvGrpSpPr>
          <p:grpSpPr bwMode="auto">
            <a:xfrm>
              <a:off x="2784" y="2064"/>
              <a:ext cx="369" cy="551"/>
              <a:chOff x="2431" y="2697"/>
              <a:chExt cx="492" cy="738"/>
            </a:xfrm>
          </p:grpSpPr>
          <p:sp>
            <p:nvSpPr>
              <p:cNvPr id="410643" name="Freeform 19"/>
              <p:cNvSpPr>
                <a:spLocks/>
              </p:cNvSpPr>
              <p:nvPr/>
            </p:nvSpPr>
            <p:spPr bwMode="auto">
              <a:xfrm>
                <a:off x="2431" y="2891"/>
                <a:ext cx="492" cy="544"/>
              </a:xfrm>
              <a:custGeom>
                <a:avLst/>
                <a:gdLst/>
                <a:ahLst/>
                <a:cxnLst>
                  <a:cxn ang="0">
                    <a:pos x="340" y="56"/>
                  </a:cxn>
                  <a:cxn ang="0">
                    <a:pos x="243" y="421"/>
                  </a:cxn>
                  <a:cxn ang="0">
                    <a:pos x="130" y="732"/>
                  </a:cxn>
                  <a:cxn ang="0">
                    <a:pos x="0" y="1088"/>
                  </a:cxn>
                  <a:cxn ang="0">
                    <a:pos x="110" y="1018"/>
                  </a:cxn>
                  <a:cxn ang="0">
                    <a:pos x="236" y="938"/>
                  </a:cxn>
                  <a:cxn ang="0">
                    <a:pos x="306" y="901"/>
                  </a:cxn>
                  <a:cxn ang="0">
                    <a:pos x="362" y="877"/>
                  </a:cxn>
                  <a:cxn ang="0">
                    <a:pos x="418" y="864"/>
                  </a:cxn>
                  <a:cxn ang="0">
                    <a:pos x="469" y="858"/>
                  </a:cxn>
                  <a:cxn ang="0">
                    <a:pos x="542" y="843"/>
                  </a:cxn>
                  <a:cxn ang="0">
                    <a:pos x="497" y="725"/>
                  </a:cxn>
                  <a:cxn ang="0">
                    <a:pos x="553" y="717"/>
                  </a:cxn>
                  <a:cxn ang="0">
                    <a:pos x="620" y="732"/>
                  </a:cxn>
                  <a:cxn ang="0">
                    <a:pos x="686" y="766"/>
                  </a:cxn>
                  <a:cxn ang="0">
                    <a:pos x="738" y="797"/>
                  </a:cxn>
                  <a:cxn ang="0">
                    <a:pos x="783" y="834"/>
                  </a:cxn>
                  <a:cxn ang="0">
                    <a:pos x="829" y="871"/>
                  </a:cxn>
                  <a:cxn ang="0">
                    <a:pos x="901" y="938"/>
                  </a:cxn>
                  <a:cxn ang="0">
                    <a:pos x="985" y="1003"/>
                  </a:cxn>
                  <a:cxn ang="0">
                    <a:pos x="966" y="771"/>
                  </a:cxn>
                  <a:cxn ang="0">
                    <a:pos x="922" y="586"/>
                  </a:cxn>
                  <a:cxn ang="0">
                    <a:pos x="875" y="371"/>
                  </a:cxn>
                  <a:cxn ang="0">
                    <a:pos x="837" y="213"/>
                  </a:cxn>
                  <a:cxn ang="0">
                    <a:pos x="811" y="89"/>
                  </a:cxn>
                  <a:cxn ang="0">
                    <a:pos x="799" y="0"/>
                  </a:cxn>
                  <a:cxn ang="0">
                    <a:pos x="340" y="56"/>
                  </a:cxn>
                </a:cxnLst>
                <a:rect l="0" t="0" r="r" b="b"/>
                <a:pathLst>
                  <a:path w="985" h="1088">
                    <a:moveTo>
                      <a:pt x="340" y="56"/>
                    </a:moveTo>
                    <a:lnTo>
                      <a:pt x="243" y="421"/>
                    </a:lnTo>
                    <a:lnTo>
                      <a:pt x="130" y="732"/>
                    </a:lnTo>
                    <a:lnTo>
                      <a:pt x="0" y="1088"/>
                    </a:lnTo>
                    <a:lnTo>
                      <a:pt x="110" y="1018"/>
                    </a:lnTo>
                    <a:lnTo>
                      <a:pt x="236" y="938"/>
                    </a:lnTo>
                    <a:lnTo>
                      <a:pt x="306" y="901"/>
                    </a:lnTo>
                    <a:lnTo>
                      <a:pt x="362" y="877"/>
                    </a:lnTo>
                    <a:lnTo>
                      <a:pt x="418" y="864"/>
                    </a:lnTo>
                    <a:lnTo>
                      <a:pt x="469" y="858"/>
                    </a:lnTo>
                    <a:lnTo>
                      <a:pt x="542" y="843"/>
                    </a:lnTo>
                    <a:lnTo>
                      <a:pt x="497" y="725"/>
                    </a:lnTo>
                    <a:lnTo>
                      <a:pt x="553" y="717"/>
                    </a:lnTo>
                    <a:lnTo>
                      <a:pt x="620" y="732"/>
                    </a:lnTo>
                    <a:lnTo>
                      <a:pt x="686" y="766"/>
                    </a:lnTo>
                    <a:lnTo>
                      <a:pt x="738" y="797"/>
                    </a:lnTo>
                    <a:lnTo>
                      <a:pt x="783" y="834"/>
                    </a:lnTo>
                    <a:lnTo>
                      <a:pt x="829" y="871"/>
                    </a:lnTo>
                    <a:lnTo>
                      <a:pt x="901" y="938"/>
                    </a:lnTo>
                    <a:lnTo>
                      <a:pt x="985" y="1003"/>
                    </a:lnTo>
                    <a:lnTo>
                      <a:pt x="966" y="771"/>
                    </a:lnTo>
                    <a:lnTo>
                      <a:pt x="922" y="586"/>
                    </a:lnTo>
                    <a:lnTo>
                      <a:pt x="875" y="371"/>
                    </a:lnTo>
                    <a:lnTo>
                      <a:pt x="837" y="213"/>
                    </a:lnTo>
                    <a:lnTo>
                      <a:pt x="811" y="89"/>
                    </a:lnTo>
                    <a:lnTo>
                      <a:pt x="799" y="0"/>
                    </a:lnTo>
                    <a:lnTo>
                      <a:pt x="340" y="56"/>
                    </a:lnTo>
                    <a:close/>
                  </a:path>
                </a:pathLst>
              </a:custGeom>
              <a:solidFill>
                <a:srgbClr val="FF0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4" name="Oval 20"/>
              <p:cNvSpPr>
                <a:spLocks noChangeArrowheads="1"/>
              </p:cNvSpPr>
              <p:nvPr/>
            </p:nvSpPr>
            <p:spPr bwMode="auto">
              <a:xfrm>
                <a:off x="2562" y="2697"/>
                <a:ext cx="300" cy="286"/>
              </a:xfrm>
              <a:prstGeom prst="ellipse">
                <a:avLst/>
              </a:prstGeom>
              <a:solidFill>
                <a:srgbClr val="FFFF00"/>
              </a:solidFill>
              <a:ln w="11113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5" name="Freeform 21"/>
              <p:cNvSpPr>
                <a:spLocks/>
              </p:cNvSpPr>
              <p:nvPr/>
            </p:nvSpPr>
            <p:spPr bwMode="auto">
              <a:xfrm>
                <a:off x="2567" y="2704"/>
                <a:ext cx="286" cy="277"/>
              </a:xfrm>
              <a:custGeom>
                <a:avLst/>
                <a:gdLst/>
                <a:ahLst/>
                <a:cxnLst>
                  <a:cxn ang="0">
                    <a:pos x="282" y="0"/>
                  </a:cxn>
                  <a:cxn ang="0">
                    <a:pos x="261" y="102"/>
                  </a:cxn>
                  <a:cxn ang="0">
                    <a:pos x="202" y="13"/>
                  </a:cxn>
                  <a:cxn ang="0">
                    <a:pos x="215" y="112"/>
                  </a:cxn>
                  <a:cxn ang="0">
                    <a:pos x="143" y="38"/>
                  </a:cxn>
                  <a:cxn ang="0">
                    <a:pos x="171" y="136"/>
                  </a:cxn>
                  <a:cxn ang="0">
                    <a:pos x="93" y="76"/>
                  </a:cxn>
                  <a:cxn ang="0">
                    <a:pos x="137" y="169"/>
                  </a:cxn>
                  <a:cxn ang="0">
                    <a:pos x="41" y="134"/>
                  </a:cxn>
                  <a:cxn ang="0">
                    <a:pos x="109" y="210"/>
                  </a:cxn>
                  <a:cxn ang="0">
                    <a:pos x="9" y="199"/>
                  </a:cxn>
                  <a:cxn ang="0">
                    <a:pos x="104" y="249"/>
                  </a:cxn>
                  <a:cxn ang="0">
                    <a:pos x="0" y="275"/>
                  </a:cxn>
                  <a:cxn ang="0">
                    <a:pos x="104" y="299"/>
                  </a:cxn>
                  <a:cxn ang="0">
                    <a:pos x="9" y="343"/>
                  </a:cxn>
                  <a:cxn ang="0">
                    <a:pos x="111" y="345"/>
                  </a:cxn>
                  <a:cxn ang="0">
                    <a:pos x="37" y="416"/>
                  </a:cxn>
                  <a:cxn ang="0">
                    <a:pos x="135" y="386"/>
                  </a:cxn>
                  <a:cxn ang="0">
                    <a:pos x="82" y="471"/>
                  </a:cxn>
                  <a:cxn ang="0">
                    <a:pos x="171" y="421"/>
                  </a:cxn>
                  <a:cxn ang="0">
                    <a:pos x="143" y="516"/>
                  </a:cxn>
                  <a:cxn ang="0">
                    <a:pos x="206" y="447"/>
                  </a:cxn>
                  <a:cxn ang="0">
                    <a:pos x="204" y="545"/>
                  </a:cxn>
                  <a:cxn ang="0">
                    <a:pos x="250" y="455"/>
                  </a:cxn>
                  <a:cxn ang="0">
                    <a:pos x="282" y="555"/>
                  </a:cxn>
                  <a:cxn ang="0">
                    <a:pos x="306" y="458"/>
                  </a:cxn>
                  <a:cxn ang="0">
                    <a:pos x="337" y="549"/>
                  </a:cxn>
                  <a:cxn ang="0">
                    <a:pos x="356" y="449"/>
                  </a:cxn>
                  <a:cxn ang="0">
                    <a:pos x="408" y="527"/>
                  </a:cxn>
                  <a:cxn ang="0">
                    <a:pos x="395" y="427"/>
                  </a:cxn>
                  <a:cxn ang="0">
                    <a:pos x="467" y="484"/>
                  </a:cxn>
                  <a:cxn ang="0">
                    <a:pos x="432" y="392"/>
                  </a:cxn>
                  <a:cxn ang="0">
                    <a:pos x="525" y="425"/>
                  </a:cxn>
                  <a:cxn ang="0">
                    <a:pos x="462" y="353"/>
                  </a:cxn>
                  <a:cxn ang="0">
                    <a:pos x="560" y="351"/>
                  </a:cxn>
                  <a:cxn ang="0">
                    <a:pos x="473" y="310"/>
                  </a:cxn>
                  <a:cxn ang="0">
                    <a:pos x="573" y="275"/>
                  </a:cxn>
                  <a:cxn ang="0">
                    <a:pos x="469" y="251"/>
                  </a:cxn>
                  <a:cxn ang="0">
                    <a:pos x="566" y="212"/>
                  </a:cxn>
                  <a:cxn ang="0">
                    <a:pos x="458" y="206"/>
                  </a:cxn>
                  <a:cxn ang="0">
                    <a:pos x="543" y="151"/>
                  </a:cxn>
                  <a:cxn ang="0">
                    <a:pos x="441" y="165"/>
                  </a:cxn>
                  <a:cxn ang="0">
                    <a:pos x="502" y="91"/>
                  </a:cxn>
                  <a:cxn ang="0">
                    <a:pos x="410" y="134"/>
                  </a:cxn>
                  <a:cxn ang="0">
                    <a:pos x="445" y="51"/>
                  </a:cxn>
                  <a:cxn ang="0">
                    <a:pos x="369" y="112"/>
                  </a:cxn>
                  <a:cxn ang="0">
                    <a:pos x="382" y="17"/>
                  </a:cxn>
                  <a:cxn ang="0">
                    <a:pos x="321" y="97"/>
                  </a:cxn>
                  <a:cxn ang="0">
                    <a:pos x="282" y="0"/>
                  </a:cxn>
                </a:cxnLst>
                <a:rect l="0" t="0" r="r" b="b"/>
                <a:pathLst>
                  <a:path w="573" h="555">
                    <a:moveTo>
                      <a:pt x="282" y="0"/>
                    </a:moveTo>
                    <a:lnTo>
                      <a:pt x="261" y="102"/>
                    </a:lnTo>
                    <a:lnTo>
                      <a:pt x="202" y="13"/>
                    </a:lnTo>
                    <a:lnTo>
                      <a:pt x="215" y="112"/>
                    </a:lnTo>
                    <a:lnTo>
                      <a:pt x="143" y="38"/>
                    </a:lnTo>
                    <a:lnTo>
                      <a:pt x="171" y="136"/>
                    </a:lnTo>
                    <a:lnTo>
                      <a:pt x="93" y="76"/>
                    </a:lnTo>
                    <a:lnTo>
                      <a:pt x="137" y="169"/>
                    </a:lnTo>
                    <a:lnTo>
                      <a:pt x="41" y="134"/>
                    </a:lnTo>
                    <a:lnTo>
                      <a:pt x="109" y="210"/>
                    </a:lnTo>
                    <a:lnTo>
                      <a:pt x="9" y="199"/>
                    </a:lnTo>
                    <a:lnTo>
                      <a:pt x="104" y="249"/>
                    </a:lnTo>
                    <a:lnTo>
                      <a:pt x="0" y="275"/>
                    </a:lnTo>
                    <a:lnTo>
                      <a:pt x="104" y="299"/>
                    </a:lnTo>
                    <a:lnTo>
                      <a:pt x="9" y="343"/>
                    </a:lnTo>
                    <a:lnTo>
                      <a:pt x="111" y="345"/>
                    </a:lnTo>
                    <a:lnTo>
                      <a:pt x="37" y="416"/>
                    </a:lnTo>
                    <a:lnTo>
                      <a:pt x="135" y="386"/>
                    </a:lnTo>
                    <a:lnTo>
                      <a:pt x="82" y="471"/>
                    </a:lnTo>
                    <a:lnTo>
                      <a:pt x="171" y="421"/>
                    </a:lnTo>
                    <a:lnTo>
                      <a:pt x="143" y="516"/>
                    </a:lnTo>
                    <a:lnTo>
                      <a:pt x="206" y="447"/>
                    </a:lnTo>
                    <a:lnTo>
                      <a:pt x="204" y="545"/>
                    </a:lnTo>
                    <a:lnTo>
                      <a:pt x="250" y="455"/>
                    </a:lnTo>
                    <a:lnTo>
                      <a:pt x="282" y="555"/>
                    </a:lnTo>
                    <a:lnTo>
                      <a:pt x="306" y="458"/>
                    </a:lnTo>
                    <a:lnTo>
                      <a:pt x="337" y="549"/>
                    </a:lnTo>
                    <a:lnTo>
                      <a:pt x="356" y="449"/>
                    </a:lnTo>
                    <a:lnTo>
                      <a:pt x="408" y="527"/>
                    </a:lnTo>
                    <a:lnTo>
                      <a:pt x="395" y="427"/>
                    </a:lnTo>
                    <a:lnTo>
                      <a:pt x="467" y="484"/>
                    </a:lnTo>
                    <a:lnTo>
                      <a:pt x="432" y="392"/>
                    </a:lnTo>
                    <a:lnTo>
                      <a:pt x="525" y="425"/>
                    </a:lnTo>
                    <a:lnTo>
                      <a:pt x="462" y="353"/>
                    </a:lnTo>
                    <a:lnTo>
                      <a:pt x="560" y="351"/>
                    </a:lnTo>
                    <a:lnTo>
                      <a:pt x="473" y="310"/>
                    </a:lnTo>
                    <a:lnTo>
                      <a:pt x="573" y="275"/>
                    </a:lnTo>
                    <a:lnTo>
                      <a:pt x="469" y="251"/>
                    </a:lnTo>
                    <a:lnTo>
                      <a:pt x="566" y="212"/>
                    </a:lnTo>
                    <a:lnTo>
                      <a:pt x="458" y="206"/>
                    </a:lnTo>
                    <a:lnTo>
                      <a:pt x="543" y="151"/>
                    </a:lnTo>
                    <a:lnTo>
                      <a:pt x="441" y="165"/>
                    </a:lnTo>
                    <a:lnTo>
                      <a:pt x="502" y="91"/>
                    </a:lnTo>
                    <a:lnTo>
                      <a:pt x="410" y="134"/>
                    </a:lnTo>
                    <a:lnTo>
                      <a:pt x="445" y="51"/>
                    </a:lnTo>
                    <a:lnTo>
                      <a:pt x="369" y="112"/>
                    </a:lnTo>
                    <a:lnTo>
                      <a:pt x="382" y="17"/>
                    </a:lnTo>
                    <a:lnTo>
                      <a:pt x="321" y="97"/>
                    </a:lnTo>
                    <a:lnTo>
                      <a:pt x="282" y="0"/>
                    </a:lnTo>
                    <a:close/>
                  </a:path>
                </a:pathLst>
              </a:custGeom>
              <a:solidFill>
                <a:srgbClr val="808000"/>
              </a:solidFill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6" name="Oval 22"/>
              <p:cNvSpPr>
                <a:spLocks noChangeArrowheads="1"/>
              </p:cNvSpPr>
              <p:nvPr/>
            </p:nvSpPr>
            <p:spPr bwMode="auto">
              <a:xfrm>
                <a:off x="2618" y="2743"/>
                <a:ext cx="188" cy="195"/>
              </a:xfrm>
              <a:prstGeom prst="ellipse">
                <a:avLst/>
              </a:prstGeom>
              <a:solidFill>
                <a:srgbClr val="FFFF00"/>
              </a:solidFill>
              <a:ln w="23813">
                <a:solidFill>
                  <a:srgbClr val="808000"/>
                </a:solidFill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  <p:sp>
            <p:nvSpPr>
              <p:cNvPr id="410647" name="Freeform 23"/>
              <p:cNvSpPr>
                <a:spLocks/>
              </p:cNvSpPr>
              <p:nvPr/>
            </p:nvSpPr>
            <p:spPr bwMode="auto">
              <a:xfrm>
                <a:off x="2636" y="2977"/>
                <a:ext cx="45" cy="297"/>
              </a:xfrm>
              <a:custGeom>
                <a:avLst/>
                <a:gdLst/>
                <a:ahLst/>
                <a:cxnLst>
                  <a:cxn ang="0">
                    <a:pos x="89" y="547"/>
                  </a:cxn>
                  <a:cxn ang="0">
                    <a:pos x="39" y="571"/>
                  </a:cxn>
                  <a:cxn ang="0">
                    <a:pos x="0" y="595"/>
                  </a:cxn>
                  <a:cxn ang="0">
                    <a:pos x="85" y="0"/>
                  </a:cxn>
                  <a:cxn ang="0">
                    <a:pos x="85" y="0"/>
                  </a:cxn>
                </a:cxnLst>
                <a:rect l="0" t="0" r="r" b="b"/>
                <a:pathLst>
                  <a:path w="89" h="595">
                    <a:moveTo>
                      <a:pt x="89" y="547"/>
                    </a:moveTo>
                    <a:lnTo>
                      <a:pt x="39" y="571"/>
                    </a:lnTo>
                    <a:lnTo>
                      <a:pt x="0" y="595"/>
                    </a:lnTo>
                    <a:lnTo>
                      <a:pt x="85" y="0"/>
                    </a:lnTo>
                    <a:lnTo>
                      <a:pt x="85" y="0"/>
                    </a:lnTo>
                  </a:path>
                </a:pathLst>
              </a:custGeom>
              <a:noFill/>
              <a:ln w="11113">
                <a:solidFill>
                  <a:srgbClr val="000000"/>
                </a:solidFill>
                <a:prstDash val="solid"/>
                <a:round/>
                <a:headEnd/>
                <a:tailEnd/>
              </a:ln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>
                  <a:latin typeface="Calibri" panose="020F0502020204030204" pitchFamily="34" charset="0"/>
                  <a:cs typeface="Calibri" panose="020F0502020204030204" pitchFamily="34" charset="0"/>
                </a:endParaRPr>
              </a:p>
            </p:txBody>
          </p:sp>
        </p:grpSp>
        <p:sp>
          <p:nvSpPr>
            <p:cNvPr id="410648" name="Text Box 24"/>
            <p:cNvSpPr txBox="1">
              <a:spLocks noChangeArrowheads="1"/>
            </p:cNvSpPr>
            <p:nvPr/>
          </p:nvSpPr>
          <p:spPr bwMode="auto">
            <a:xfrm>
              <a:off x="2377" y="2736"/>
              <a:ext cx="964" cy="7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document 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+</a:t>
              </a:r>
            </a:p>
            <a:p>
              <a:pPr algn="ctr"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signature</a:t>
              </a:r>
            </a:p>
          </p:txBody>
        </p:sp>
        <p:sp>
          <p:nvSpPr>
            <p:cNvPr id="410649" name="Text Box 25"/>
            <p:cNvSpPr txBox="1">
              <a:spLocks noChangeArrowheads="1"/>
            </p:cNvSpPr>
            <p:nvPr/>
          </p:nvSpPr>
          <p:spPr bwMode="auto">
            <a:xfrm>
              <a:off x="4512" y="2256"/>
              <a:ext cx="636" cy="52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>
              <a:prstTxWarp prst="textNoShape">
                <a:avLst/>
              </a:prstTxWarp>
              <a:spAutoFit/>
            </a:bodyPr>
            <a:lstStyle/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accept</a:t>
              </a:r>
            </a:p>
            <a:p>
              <a:pPr eaLnBrk="1" hangingPunct="1"/>
              <a:r>
                <a:rPr lang="en-GB" sz="2400">
                  <a:latin typeface="Calibri" panose="020F0502020204030204" pitchFamily="34" charset="0"/>
                  <a:cs typeface="Calibri" panose="020F0502020204030204" pitchFamily="34" charset="0"/>
                </a:rPr>
                <a:t>reject</a:t>
              </a:r>
            </a:p>
          </p:txBody>
        </p:sp>
      </p:grpSp>
      <p:sp>
        <p:nvSpPr>
          <p:cNvPr id="27" name="TextBox 26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Slide from Dieter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Gollmann</a:t>
            </a:r>
            <a:endParaRPr lang="en-US" sz="14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DE7347-9661-0F45-B0AB-C04F0FF79AC5}" type="slidenum">
              <a:rPr lang="de-DE"/>
              <a:pPr/>
              <a:t>31</a:t>
            </a:fld>
            <a:endParaRPr lang="de-DE"/>
          </a:p>
        </p:txBody>
      </p:sp>
      <p:sp>
        <p:nvSpPr>
          <p:cNvPr id="4116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GB" sz="4000" dirty="0"/>
              <a:t>Digital Signatures</a:t>
            </a:r>
            <a:endParaRPr lang="en-US" sz="4000" dirty="0"/>
          </a:p>
        </p:txBody>
      </p:sp>
      <p:sp>
        <p:nvSpPr>
          <p:cNvPr id="411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209800"/>
            <a:ext cx="8382000" cy="4114800"/>
          </a:xfrm>
        </p:spPr>
        <p:txBody>
          <a:bodyPr/>
          <a:lstStyle/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has a public verification key and a private signature key (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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public key cryptography).</a:t>
            </a: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her private key to compute her signature on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GB" sz="2000" i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GB" sz="2000" i="1" dirty="0"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uses a public verification key to check the signature on a document </a:t>
            </a:r>
            <a:r>
              <a:rPr lang="en-GB" sz="2000" i="1" dirty="0" err="1">
                <a:latin typeface="Calibri" panose="020F0502020204030204" pitchFamily="34" charset="0"/>
                <a:cs typeface="Calibri" panose="020F0502020204030204" pitchFamily="34" charset="0"/>
              </a:rPr>
              <a:t>m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he receives.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This provides non-repudiation.</a:t>
            </a:r>
          </a:p>
          <a:p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Signature algorithm= </a:t>
            </a:r>
            <a:r>
              <a:rPr lang="en-GB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hash+padding+private</a:t>
            </a:r>
            <a:r>
              <a:rPr lang="en-GB" sz="2000" dirty="0">
                <a:latin typeface="Calibri" panose="020F0502020204030204" pitchFamily="34" charset="0"/>
                <a:cs typeface="Calibri" panose="020F0502020204030204" pitchFamily="34" charset="0"/>
              </a:rPr>
              <a:t> key operation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6380E6E5-6D5C-8943-B4EC-2D550DF3D2C0}" type="slidenum">
              <a:rPr lang="en-US"/>
              <a:pPr/>
              <a:t>32</a:t>
            </a:fld>
            <a:endParaRPr lang="en-US"/>
          </a:p>
        </p:txBody>
      </p:sp>
      <p:sp>
        <p:nvSpPr>
          <p:cNvPr id="55910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4000" dirty="0" err="1"/>
              <a:t>Bleichenbacher</a:t>
            </a:r>
            <a:r>
              <a:rPr lang="en-US" sz="4000" dirty="0"/>
              <a:t> Attack on PKCS1</a:t>
            </a:r>
          </a:p>
        </p:txBody>
      </p:sp>
      <p:sp>
        <p:nvSpPr>
          <p:cNvPr id="5591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2057400"/>
            <a:ext cx="8382000" cy="3048000"/>
          </a:xfrm>
        </p:spPr>
        <p:txBody>
          <a:bodyPr>
            <a:no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Chosen-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attack.</a:t>
            </a: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RSA PKCS #1 v1.5 : 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 (00 || 02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r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|| 0 ||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m)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mod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Attacker can test if 16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MSBs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of plaintext = ’02’.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Attack:  to decrypt a given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ciphertext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C do: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Pick  r  Z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n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     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Compute  C’ =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r</a:t>
            </a:r>
            <a:r>
              <a:rPr lang="en-US" sz="2000" baseline="30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C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   = (r  PKCS1(M))</a:t>
            </a:r>
            <a:r>
              <a:rPr lang="en-US" sz="2000" baseline="60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e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.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  <a:sym typeface="Symbol" charset="2"/>
              </a:rPr>
              <a:t>Send  C’  to oracle and use response.</a:t>
            </a:r>
            <a:endParaRPr lang="en-US" sz="2000" baseline="-25000" dirty="0">
              <a:latin typeface="Calibri" panose="020F0502020204030204" pitchFamily="34" charset="0"/>
              <a:cs typeface="Calibri" panose="020F0502020204030204" pitchFamily="34" charset="0"/>
              <a:sym typeface="Symbol" charset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17686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Dan </a:t>
            </a:r>
            <a:r>
              <a:rPr lang="en-US" sz="1400" dirty="0" err="1">
                <a:latin typeface="Calibri"/>
              </a:rPr>
              <a:t>Boneh</a:t>
            </a:r>
            <a:endParaRPr lang="en-US" sz="1400" dirty="0">
              <a:latin typeface="Calibri"/>
            </a:endParaRP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 dirty="0"/>
              <a:t>Side-Channel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2133600"/>
            <a:ext cx="7772400" cy="4343400"/>
          </a:xfrm>
        </p:spPr>
        <p:txBody>
          <a:bodyPr>
            <a:normAutofit/>
          </a:bodyPr>
          <a:lstStyle/>
          <a:p>
            <a:pPr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Some attack vectors …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Fault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Timing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Cache Attacks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Power Analysis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Electromagnetic Emissions</a:t>
            </a:r>
          </a:p>
          <a:p>
            <a:pPr lvl="1"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Acoustic Emissions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AE78F1A-C5D7-4CDD-B860-BC70C668CFB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5715000" y="5867400"/>
            <a:ext cx="216614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/>
              </a:rPr>
              <a:t>Slide from Dieter </a:t>
            </a:r>
            <a:r>
              <a:rPr lang="en-US" sz="1400" dirty="0" err="1">
                <a:latin typeface="Calibri"/>
              </a:rPr>
              <a:t>Gollmann</a:t>
            </a:r>
            <a:endParaRPr lang="en-US" sz="1400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48846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5127626-FC9E-46A5-A69A-9DC834047FB9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15565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990600"/>
          </a:xfrm>
        </p:spPr>
        <p:txBody>
          <a:bodyPr/>
          <a:lstStyle/>
          <a:p>
            <a:r>
              <a:rPr lang="en-US" sz="4000"/>
              <a:t>End</a:t>
            </a:r>
          </a:p>
        </p:txBody>
      </p:sp>
    </p:spTree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526969"/>
            <a:ext cx="8534400" cy="49530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f(x)=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∏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=1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f</a:t>
            </a:r>
            <a:r>
              <a:rPr lang="en-US" sz="2000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(x) over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, deg(f(x))=n.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sz="2000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 irreducible.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F={f(x)};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&lt;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n;i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 err="1">
                <a:latin typeface="Calibri" panose="020F0502020204030204" pitchFamily="34" charset="0"/>
                <a:cs typeface="Calibri" panose="020F0502020204030204" pitchFamily="34" charset="0"/>
              </a:rPr>
              <a:t>iq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800" dirty="0">
                <a:latin typeface="Calibri" panose="020F0502020204030204" pitchFamily="34" charset="0"/>
                <a:cs typeface="Calibri" panose="020F0502020204030204" pitchFamily="34" charset="0"/>
              </a:rPr>
              <a:t>∑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j=0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j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 (mod f(x)),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q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ij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eF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 basis &lt;v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v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&gt; of null space of (Q-I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);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// w=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, …,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. w(x) = 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0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1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 … +w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n-1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x</a:t>
            </a:r>
            <a:r>
              <a:rPr lang="en-US" baseline="30000" dirty="0">
                <a:latin typeface="Calibri" panose="020F0502020204030204" pitchFamily="34" charset="0"/>
                <a:cs typeface="Calibri" panose="020F0502020204030204" pitchFamily="34" charset="0"/>
              </a:rPr>
              <a:t>n-1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for(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=1;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i⍃t;i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++) {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for (h(x)𝝴F, deg (h)&gt;1;) {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Compute (h(x), v</a:t>
            </a:r>
            <a:r>
              <a:rPr lang="en-US" baseline="-25000" dirty="0">
                <a:latin typeface="Calibri" panose="020F0502020204030204" pitchFamily="34" charset="0"/>
                <a:cs typeface="Calibri" panose="020F0502020204030204" pitchFamily="34" charset="0"/>
              </a:rPr>
              <a:t>i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(x)-a), a 𝝴 </a:t>
            </a:r>
            <a:r>
              <a:rPr lang="en-US" dirty="0" err="1"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lang="en-US" baseline="-25000" dirty="0" err="1"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;</a:t>
            </a:r>
          </a:p>
          <a:p>
            <a:pPr lvl="5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Replace h(x) in F with these;</a:t>
            </a:r>
          </a:p>
          <a:p>
            <a:pPr lvl="4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}</a:t>
            </a:r>
          </a:p>
          <a:p>
            <a:pPr lvl="3">
              <a:lnSpc>
                <a:spcPct val="90000"/>
              </a:lnSpc>
              <a:spcBef>
                <a:spcPts val="200"/>
              </a:spcBef>
              <a:buNone/>
            </a:pP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return (F);</a:t>
            </a: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+tpn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), t= # irreducible factors.  Can be reduced to O(n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+t </a:t>
            </a:r>
            <a:r>
              <a:rPr lang="en-US" sz="2000" dirty="0" err="1">
                <a:latin typeface="Calibri" panose="020F0502020204030204" pitchFamily="34" charset="0"/>
                <a:cs typeface="Calibri" panose="020F0502020204030204" pitchFamily="34" charset="0"/>
              </a:rPr>
              <a:t>lg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(p)n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838200"/>
          </a:xfrm>
        </p:spPr>
        <p:txBody>
          <a:bodyPr/>
          <a:lstStyle/>
          <a:p>
            <a:r>
              <a:rPr lang="en-US" sz="3600" dirty="0" err="1"/>
              <a:t>Berlekamp</a:t>
            </a:r>
            <a:r>
              <a:rPr lang="en-US" sz="3600" dirty="0"/>
              <a:t> factorization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0608" y="2397991"/>
            <a:ext cx="7239000" cy="76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000" dirty="0"/>
              <a:t>Factor x</a:t>
            </a:r>
            <a:r>
              <a:rPr lang="en-US" sz="2000" baseline="30000" dirty="0"/>
              <a:t>7</a:t>
            </a:r>
            <a:r>
              <a:rPr lang="en-US" sz="2000" dirty="0"/>
              <a:t>-1 over GF(2).</a:t>
            </a:r>
          </a:p>
          <a:p>
            <a:pPr>
              <a:lnSpc>
                <a:spcPct val="90000"/>
              </a:lnSpc>
            </a:pPr>
            <a:endParaRPr lang="en-US" sz="24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3135922"/>
              </p:ext>
            </p:extLst>
          </p:nvPr>
        </p:nvGraphicFramePr>
        <p:xfrm>
          <a:off x="4419600" y="1859280"/>
          <a:ext cx="2514596" cy="259588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92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922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9224970"/>
              </p:ext>
            </p:extLst>
          </p:nvPr>
        </p:nvGraphicFramePr>
        <p:xfrm>
          <a:off x="7315199" y="1905002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2697781"/>
              </p:ext>
            </p:extLst>
          </p:nvPr>
        </p:nvGraphicFramePr>
        <p:xfrm>
          <a:off x="8381999" y="1935480"/>
          <a:ext cx="533400" cy="25603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533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41811"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x</a:t>
                      </a:r>
                      <a:r>
                        <a:rPr lang="en-US" b="0" baseline="30000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7848599" y="2926080"/>
            <a:ext cx="369012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Arial" pitchFamily="34" charset="0"/>
                <a:cs typeface="Arial" pitchFamily="34" charset="0"/>
              </a:rPr>
              <a:t>=</a:t>
            </a:r>
            <a:endParaRPr lang="en-US" sz="2400" baseline="30000" dirty="0">
              <a:latin typeface="Arial" pitchFamily="34" charset="0"/>
              <a:cs typeface="Arial" pitchFamily="34" charset="0"/>
            </a:endParaRPr>
          </a:p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3400" y="4738217"/>
            <a:ext cx="61722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Adding and solving get: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1 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 = x(x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6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5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+1)</a:t>
            </a:r>
          </a:p>
          <a:p>
            <a:pPr lvl="1">
              <a:buFont typeface="Arial" pitchFamily="34" charset="0"/>
              <a:buChar char="•"/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Dividing into x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7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-1, we get: (x+1)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Discrete Log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828800"/>
                <a:ext cx="7772400" cy="46482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𝑦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the discrete log function.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𝑥𝐿</m:t>
                    </m:r>
                    <m:r>
                      <a:rPr lang="en-US" sz="2000" i="1" baseline="-25000" dirty="0" err="1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)=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1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 +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2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Discrete Log Problem (DLP):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&gt;=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Given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find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𝐿</m:t>
                    </m:r>
                    <m:r>
                      <a:rPr lang="en-US" sz="2000" i="1" baseline="-25000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Computational </a:t>
                </a:r>
                <a:r>
                  <a:rPr lang="en-US" sz="2000" b="1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Diffie</a:t>
                </a: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Hellman Problem (CDHP):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Suppose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is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&lt;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&gt;=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dirty="0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  <m:t>∗</m:t>
                        </m:r>
                      </m:sup>
                    </m:sSup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.  Given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p),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</a:t>
                </a:r>
                <a:r>
                  <a:rPr lang="en-US" sz="2000" baseline="30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p), find g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ab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(mod p).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Theorem: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CDHP </a:t>
                </a:r>
                <a:r>
                  <a:rPr lang="en-US" sz="24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≦</a:t>
                </a:r>
                <a:r>
                  <a:rPr lang="en-US" sz="2000" baseline="-25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DLP.  If the factorization of p-1 is known and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𝜑𝜑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−1)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is O((ln(p))</a:t>
                </a:r>
                <a:r>
                  <a:rPr lang="en-US" sz="2000" baseline="30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)-smooth then DLP and CDHP are equivalent.</a:t>
                </a:r>
                <a:endParaRPr lang="en-US" sz="24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  <a:sym typeface="Symbol" pitchFamily="18" charset="2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b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Conclusion: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Exponentiation is a one-way trap-door function.</a:t>
                </a:r>
              </a:p>
              <a:p>
                <a:pPr marL="660400" indent="-660400"/>
                <a:endParaRPr lang="en-US" sz="2400" dirty="0">
                  <a:sym typeface="Symbol" pitchFamily="18" charset="2"/>
                </a:endParaRP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828800"/>
                <a:ext cx="7772400" cy="4648200"/>
              </a:xfrm>
              <a:blipFill>
                <a:blip r:embed="rId2"/>
                <a:stretch>
                  <a:fillRect l="-979" t="-8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cryptosystem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685800" y="1600200"/>
                <a:ext cx="79248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Alice, the private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keyholder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picks a large prime,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also has large prime divisors (say,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2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𝑟𝑞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+1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) and a generator,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for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picks a random number,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(secret), and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𝑔𝑎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). 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Alice’s public key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𝑖𝑠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&lt;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send a message,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Bob picks a random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(his secret) and computes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Bob transmits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𝑚𝐴</m:t>
                    </m:r>
                    <m:r>
                      <a:rPr lang="en-US" sz="2000" i="1" baseline="30000" dirty="0" err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(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𝐵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Alice decodes the message by computing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𝐶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𝑎𝑏</m:t>
                        </m:r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𝐵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𝑎𝑏</m:t>
                        </m:r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𝑏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Without knowing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an adversary has to solve the Computational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Diffie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Hellman Problem to get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pPr>
                  <a:spcBef>
                    <a:spcPts val="200"/>
                  </a:spcBef>
                  <a:buNone/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Note: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𝑏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must be random and never reused!</a:t>
                </a:r>
              </a:p>
            </p:txBody>
          </p:sp>
        </mc:Choice>
        <mc:Fallback xmlns=""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685800" y="1600200"/>
                <a:ext cx="7924800" cy="4343400"/>
              </a:xfrm>
              <a:blipFill>
                <a:blip r:embed="rId2"/>
                <a:stretch>
                  <a:fillRect l="-960" t="-875" r="-8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A87C188-DA0C-41BF-992B-5EB4DB367E15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8499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8382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Example</a:t>
            </a:r>
          </a:p>
        </p:txBody>
      </p:sp>
      <p:sp>
        <p:nvSpPr>
          <p:cNvPr id="8499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8001000" cy="4343400"/>
          </a:xfrm>
        </p:spPr>
        <p:txBody>
          <a:bodyPr/>
          <a:lstStyle/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chooses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p=919.  g=7.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a=111, A= 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461 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Alice’s Public key is &lt;919, 7, 461&gt;</a:t>
            </a:r>
          </a:p>
          <a:p>
            <a:pPr>
              <a:lnSpc>
                <a:spcPct val="90000"/>
              </a:lnSpc>
              <a:spcBef>
                <a:spcPts val="200"/>
              </a:spcBef>
              <a:buNone/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wants to send m=45, picks b= 29.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B=7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=788(mod 919),  461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29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 (mod 919), 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C= (45)(902)= 154(mod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Bob transmits (788, 154).</a:t>
            </a:r>
          </a:p>
          <a:p>
            <a:pPr>
              <a:lnSpc>
                <a:spcPct val="90000"/>
              </a:lnSpc>
              <a:spcBef>
                <a:spcPts val="200"/>
              </a:spcBef>
            </a:pPr>
            <a:endParaRPr lang="en-US" sz="20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Alice computes (788)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-111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(mod 919).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(54)(902)+(-53)(919)=1.  54= 902</a:t>
            </a:r>
            <a:r>
              <a:rPr lang="en-US" sz="2000" baseline="30000" dirty="0">
                <a:latin typeface="Calibri" panose="020F0502020204030204" pitchFamily="34" charset="0"/>
                <a:cs typeface="Calibri" panose="020F0502020204030204" pitchFamily="34" charset="0"/>
              </a:rPr>
              <a:t>-1</a:t>
            </a: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(mod 919)</a:t>
            </a:r>
          </a:p>
          <a:p>
            <a:pPr lvl="1">
              <a:lnSpc>
                <a:spcPct val="90000"/>
              </a:lnSpc>
              <a:spcBef>
                <a:spcPts val="200"/>
              </a:spcBef>
            </a:pPr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Calculates m= (154) (54)=45 (mod 919).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2442920-5917-4C93-9F31-2323EE03882D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9114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0"/>
            <a:ext cx="7772400" cy="990600"/>
          </a:xfrm>
        </p:spPr>
        <p:txBody>
          <a:bodyPr/>
          <a:lstStyle/>
          <a:p>
            <a:r>
              <a:rPr lang="en-US" sz="3600" dirty="0"/>
              <a:t>El </a:t>
            </a:r>
            <a:r>
              <a:rPr lang="en-US" sz="3600" dirty="0" err="1"/>
              <a:t>Gamal</a:t>
            </a:r>
            <a:r>
              <a:rPr lang="en-US" sz="3600" dirty="0"/>
              <a:t> Signature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1141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1447800"/>
                <a:ext cx="8382000" cy="4343400"/>
              </a:xfrm>
            </p:spPr>
            <p:txBody>
              <a:bodyPr/>
              <a:lstStyle/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&gt; 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𝐹</m:t>
                            </m:r>
                          </m:e>
                          <m:sub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𝑝</m:t>
                            </m:r>
                          </m:sub>
                        </m:sSub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as before.  Alice’s secret key is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 Alice publishes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𝐴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 </a:t>
                </a: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sign, Alice picks another secret,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: 1≤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−2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with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, 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1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𝑆𝑖𝑔</m:t>
                    </m:r>
                    <m:r>
                      <a:rPr lang="en-US" sz="2000" i="1" baseline="-25000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𝐾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i="1" dirty="0" err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𝑀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)= (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,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𝑟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i="1" dirty="0">
                  <a:latin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lvl="1">
                  <a:spcBef>
                    <a:spcPts val="200"/>
                  </a:spcBef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sup>
                    </m:sSup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𝑀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𝑎𝑟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−1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b="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verify: check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𝐴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𝑠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−1</m:t>
                            </m:r>
                          </m:sup>
                        </m:sSup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i="1">
                                    <a:latin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𝑎𝑟</m:t>
                            </m:r>
                          </m:e>
                        </m:d>
                      </m:sup>
                    </m:sSup>
                    <m:r>
                      <a:rPr lang="en-US" sz="2000" i="1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𝑔</m:t>
                            </m:r>
                          </m:e>
                          <m:sup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𝑔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h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𝑀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endParaRPr lang="en-US" sz="2000" dirty="0">
                  <a:latin typeface="Calibri" panose="020F0502020204030204" pitchFamily="34" charset="0"/>
                  <a:cs typeface="Calibri" panose="020F0502020204030204" pitchFamily="34" charset="0"/>
                </a:endParaRPr>
              </a:p>
              <a:p>
                <a:pPr>
                  <a:spcBef>
                    <a:spcPts val="200"/>
                  </a:spcBef>
                </a:pP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Notes:  The hash is important otherwise there is an existential forgery attack.  It’s important that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be different for every signature otherwise adversary can solve for key.</a:t>
                </a:r>
              </a:p>
            </p:txBody>
          </p:sp>
        </mc:Choice>
        <mc:Fallback xmlns="">
          <p:sp>
            <p:nvSpPr>
              <p:cNvPr id="9114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1447800"/>
                <a:ext cx="8382000" cy="4343400"/>
              </a:xfrm>
              <a:blipFill>
                <a:blip r:embed="rId2"/>
                <a:stretch>
                  <a:fillRect l="-758" t="-875" b="-34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0AAC0D-DE84-4250-B3F3-E5642FEA4063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8909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838200"/>
          </a:xfrm>
        </p:spPr>
        <p:txBody>
          <a:bodyPr/>
          <a:lstStyle/>
          <a:p>
            <a:r>
              <a:rPr lang="en-US" sz="3600" dirty="0"/>
              <a:t>Timing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093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57200" y="2286000"/>
                <a:ext cx="8153400" cy="24384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Finding g takes about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b="0" i="1" dirty="0" smtClean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operations, so does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</a:rPr>
                  <a:t>primality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testing and raising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𝑔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to the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𝑎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 power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𝑚𝑜𝑑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Encryption is also</a:t>
                </a:r>
                <a14:m>
                  <m:oMath xmlns:m="http://schemas.openxmlformats.org/officeDocument/2006/math"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  </m:t>
                    </m:r>
                    <m:r>
                      <a:rPr lang="en-US" sz="2000" b="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(</m:t>
                    </m:r>
                    <m:sSup>
                      <m:sSupPr>
                        <m:ctrlP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lg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⁡(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𝑝</m:t>
                        </m:r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)</m:t>
                        </m:r>
                      </m:e>
                      <m:sup>
                        <m:r>
                          <a:rPr lang="en-US" sz="2000" i="1" dirty="0">
                            <a:latin typeface="Cambria Math" panose="02040503050406030204" pitchFamily="18" charset="0"/>
                            <a:cs typeface="Calibri" panose="020F0502020204030204" pitchFamily="34" charset="0"/>
                          </a:rPr>
                          <m:t>3</m:t>
                        </m:r>
                      </m:sup>
                    </m:sSup>
                    <m:r>
                      <a:rPr lang="en-US" sz="2000" i="1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)</m:t>
                    </m:r>
                  </m:oMath>
                </a14:m>
                <a:r>
                  <a:rPr lang="en-US" sz="2000" dirty="0"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a:fld id="{825F15A7-03F4-43D7-82C5-3E23DA2F108C}" type="mathplaceholder"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a:t>Type equation here.</a:t>
                    </a:fld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and so is decryption.</a:t>
                </a: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Note that key generation is cheap but for safety,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𝑝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&gt;</m:t>
                    </m:r>
                    <m:r>
                      <a:rPr lang="en-US" sz="2000" i="1" dirty="0" smtClean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𝑤</m:t>
                    </m:r>
                    <m:r>
                      <a:rPr lang="en-US" sz="2000" i="1" baseline="30000" dirty="0">
                        <a:latin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</a:rPr>
                  <a:t>, where w is the “computational power” of the adversary.</a:t>
                </a:r>
              </a:p>
            </p:txBody>
          </p:sp>
        </mc:Choice>
        <mc:Fallback xmlns="">
          <p:sp>
            <p:nvSpPr>
              <p:cNvPr id="89093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57200" y="2286000"/>
                <a:ext cx="8153400" cy="2438400"/>
              </a:xfrm>
              <a:blipFill>
                <a:blip r:embed="rId2"/>
                <a:stretch>
                  <a:fillRect l="-778" t="-1563" r="-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70FBBB25-6C0D-4B4B-AB3E-BE6340ECF132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914400"/>
          </a:xfrm>
        </p:spPr>
        <p:txBody>
          <a:bodyPr/>
          <a:lstStyle/>
          <a:p>
            <a:r>
              <a:rPr lang="en-US" sz="3600" dirty="0"/>
              <a:t>Finding generators (Gauss)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0" name="Rectangle 3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04800" y="1524000"/>
                <a:ext cx="8382000" cy="4648200"/>
              </a:xfrm>
            </p:spPr>
            <p:txBody>
              <a:bodyPr/>
              <a:lstStyle/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Find a generator,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g, 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for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F</a:t>
                </a:r>
                <a:r>
                  <a:rPr lang="en-US" sz="2000" baseline="-25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p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*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𝑝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−1=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1</m:t>
                            </m:r>
                          </m:sub>
                        </m:sSub>
                      </m:sup>
                    </m:sSup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∙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2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ea typeface="Cambria Math" panose="02040503050406030204" pitchFamily="18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</m:oMath>
                </a14:m>
                <a:r>
                  <a:rPr lang="en-US" sz="2000" dirty="0">
                    <a:sym typeface="Symbol" pitchFamily="18" charset="2"/>
                  </a:rPr>
                  <a:t>…</a:t>
                </a:r>
                <a:r>
                  <a:rPr lang="en-US" sz="2000" dirty="0"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  <a:sym typeface="Symbol" pitchFamily="18" charset="2"/>
                      </a:rPr>
                      <m:t>∙ </m:t>
                    </m:r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  <a:cs typeface="Calibri" panose="020F0502020204030204" pitchFamily="34" charset="0"/>
                            <a:sym typeface="Symbol" pitchFamily="18" charset="2"/>
                          </a:rPr>
                        </m:ctrlPr>
                      </m:sSupPr>
                      <m:e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𝑝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e>
                      <m:sup>
                        <m:sSub>
                          <m:sSubPr>
                            <m:ctrlP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</m:ctrlPr>
                          </m:sSub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  <a:cs typeface="Calibri" panose="020F0502020204030204" pitchFamily="34" charset="0"/>
                                <a:sym typeface="Symbol" pitchFamily="18" charset="2"/>
                              </a:rPr>
                              <m:t>𝑘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sz="2000" dirty="0">
                    <a:sym typeface="Symbol" pitchFamily="18" charset="2"/>
                  </a:rPr>
                  <a:t>.</a:t>
                </a:r>
              </a:p>
              <a:p>
                <a:endParaRPr lang="en-US" sz="20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while(1) {</a:t>
                </a: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choose a random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gG</a:t>
                </a:r>
                <a:endParaRPr lang="en-US" sz="1800" dirty="0">
                  <a:latin typeface="Courier New" pitchFamily="49" charset="0"/>
                  <a:sym typeface="Symbol" pitchFamily="18" charset="2"/>
                </a:endParaRPr>
              </a:p>
              <a:p>
                <a:pPr marL="1460500" lvl="2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for(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=1;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&lt;=k; k++) {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b= 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g</a:t>
                </a:r>
                <a:r>
                  <a:rPr lang="en-US" sz="1800" baseline="30000" dirty="0" err="1">
                    <a:latin typeface="Courier New" pitchFamily="49" charset="0"/>
                    <a:sym typeface="Symbol" pitchFamily="18" charset="2"/>
                  </a:rPr>
                  <a:t>n</a:t>
                </a:r>
                <a:r>
                  <a:rPr lang="en-US" sz="1800" baseline="30000" dirty="0">
                    <a:latin typeface="Courier New" pitchFamily="49" charset="0"/>
                    <a:sym typeface="Symbol" pitchFamily="18" charset="2"/>
                  </a:rPr>
                  <a:t>/pi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if (b==1)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       break;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	if(</a:t>
                </a:r>
                <a:r>
                  <a:rPr lang="en-US" sz="1800" dirty="0" err="1">
                    <a:latin typeface="Courier New" pitchFamily="49" charset="0"/>
                    <a:sym typeface="Symbol" pitchFamily="18" charset="2"/>
                  </a:rPr>
                  <a:t>i</a:t>
                </a: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&gt;k)</a:t>
                </a:r>
                <a:br>
                  <a:rPr lang="en-US" sz="1800" dirty="0">
                    <a:latin typeface="Courier New" pitchFamily="49" charset="0"/>
                    <a:sym typeface="Symbol" pitchFamily="18" charset="2"/>
                  </a:rPr>
                </a:b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return g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r>
                  <a:rPr lang="en-US" sz="1800" dirty="0">
                    <a:latin typeface="Courier New" pitchFamily="49" charset="0"/>
                    <a:sym typeface="Symbol" pitchFamily="18" charset="2"/>
                  </a:rPr>
                  <a:t>   }</a:t>
                </a:r>
              </a:p>
              <a:p>
                <a:pPr marL="1060450" lvl="1" indent="-660400">
                  <a:spcBef>
                    <a:spcPts val="200"/>
                  </a:spcBef>
                  <a:buNone/>
                </a:pPr>
                <a:endParaRPr lang="en-US" sz="2400" dirty="0">
                  <a:sym typeface="Symbol" pitchFamily="18" charset="2"/>
                </a:endParaRPr>
              </a:p>
              <a:p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G has </a:t>
                </a:r>
                <a14:m>
                  <m:oMath xmlns:m="http://schemas.openxmlformats.org/officeDocument/2006/math">
                    <m:r>
                      <a:rPr lang="en-US" sz="2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generators.  Using the lower bound for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𝜙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(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𝑛</m:t>
                    </m:r>
                    <m:r>
                      <a:rPr lang="en-US" sz="20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)</m:t>
                    </m:r>
                    <m:r>
                      <a:rPr lang="en-US" sz="2000" i="1">
                        <a:latin typeface="Cambria Math" panose="02040503050406030204" pitchFamily="18" charset="0"/>
                        <a:ea typeface="Cambria Math" panose="02040503050406030204" pitchFamily="18" charset="0"/>
                        <a:sym typeface="Symbol" pitchFamily="18" charset="2"/>
                      </a:rPr>
                      <m:t> </m:t>
                    </m:r>
                  </m:oMath>
                </a14:m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the probability that g in line 2 is a generator is at least 1/(6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dirty="0" err="1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ln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 </a:t>
                </a:r>
                <a:r>
                  <a:rPr lang="en-US" sz="2000" i="1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n</a:t>
                </a:r>
                <a:r>
                  <a:rPr lang="en-US" sz="2000" dirty="0">
                    <a:latin typeface="Calibri" panose="020F0502020204030204" pitchFamily="34" charset="0"/>
                    <a:cs typeface="Calibri" panose="020F0502020204030204" pitchFamily="34" charset="0"/>
                    <a:sym typeface="Symbol" pitchFamily="18" charset="2"/>
                  </a:rPr>
                  <a:t>)</a:t>
                </a:r>
              </a:p>
            </p:txBody>
          </p:sp>
        </mc:Choice>
        <mc:Fallback xmlns="">
          <p:sp>
            <p:nvSpPr>
              <p:cNvPr id="103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04800" y="1524000"/>
                <a:ext cx="8382000" cy="4648200"/>
              </a:xfrm>
              <a:blipFill>
                <a:blip r:embed="rId2"/>
                <a:stretch>
                  <a:fillRect l="-758" t="-817" b="-43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Contemporary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0C0C0"/>
      </a:accent1>
      <a:accent2>
        <a:srgbClr val="FF0000"/>
      </a:accent2>
      <a:accent3>
        <a:srgbClr val="FFFFFF"/>
      </a:accent3>
      <a:accent4>
        <a:srgbClr val="000000"/>
      </a:accent4>
      <a:accent5>
        <a:srgbClr val="DCDCDC"/>
      </a:accent5>
      <a:accent6>
        <a:srgbClr val="E70000"/>
      </a:accent6>
      <a:hlink>
        <a:srgbClr val="330099"/>
      </a:hlink>
      <a:folHlink>
        <a:srgbClr val="CBCBCB"/>
      </a:folHlink>
    </a:clrScheme>
    <a:fontScheme name="Contempora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urier New" pitchFamily="49" charset="0"/>
          </a:defRPr>
        </a:defPPr>
      </a:lstStyle>
    </a:lnDef>
  </a:objectDefaults>
  <a:extraClrSchemeLst>
    <a:extraClrScheme>
      <a:clrScheme name="Contemporary 1">
        <a:dk1>
          <a:srgbClr val="000000"/>
        </a:dk1>
        <a:lt1>
          <a:srgbClr val="FFFFFF"/>
        </a:lt1>
        <a:dk2>
          <a:srgbClr val="0066CC"/>
        </a:dk2>
        <a:lt2>
          <a:srgbClr val="CBCBCB"/>
        </a:lt2>
        <a:accent1>
          <a:srgbClr val="009999"/>
        </a:accent1>
        <a:accent2>
          <a:srgbClr val="FF9933"/>
        </a:accent2>
        <a:accent3>
          <a:srgbClr val="AAB8E2"/>
        </a:accent3>
        <a:accent4>
          <a:srgbClr val="DADADA"/>
        </a:accent4>
        <a:accent5>
          <a:srgbClr val="AACACA"/>
        </a:accent5>
        <a:accent6>
          <a:srgbClr val="E78A2D"/>
        </a:accent6>
        <a:hlink>
          <a:srgbClr val="330099"/>
        </a:hlink>
        <a:folHlink>
          <a:srgbClr val="CBCBC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ntemporary 2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3366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ADB8FF"/>
        </a:accent5>
        <a:accent6>
          <a:srgbClr val="008A00"/>
        </a:accent6>
        <a:hlink>
          <a:srgbClr val="FF0033"/>
        </a:hlink>
        <a:folHlink>
          <a:srgbClr val="CC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ntemporary 3">
        <a:dk1>
          <a:srgbClr val="000000"/>
        </a:dk1>
        <a:lt1>
          <a:srgbClr val="FFFFFF"/>
        </a:lt1>
        <a:dk2>
          <a:srgbClr val="000000"/>
        </a:dk2>
        <a:lt2>
          <a:srgbClr val="868686"/>
        </a:lt2>
        <a:accent1>
          <a:srgbClr val="EAEAEA"/>
        </a:accent1>
        <a:accent2>
          <a:srgbClr val="5F5F5F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555555"/>
        </a:accent6>
        <a:hlink>
          <a:srgbClr val="969696"/>
        </a:hlink>
        <a:folHlink>
          <a:srgbClr val="CBCBCB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D:\Program Files\Microsoft Office\Templates\Presentation Designs\Contemporary.pot</Template>
  <TotalTime>72354</TotalTime>
  <Words>3541</Words>
  <Application>Microsoft Macintosh PowerPoint</Application>
  <PresentationFormat>Letter Paper (8.5x11 in)</PresentationFormat>
  <Paragraphs>605</Paragraphs>
  <Slides>36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6" baseType="lpstr">
      <vt:lpstr>Arial</vt:lpstr>
      <vt:lpstr>Calibri</vt:lpstr>
      <vt:lpstr>Cambria Math</vt:lpstr>
      <vt:lpstr>Courier New</vt:lpstr>
      <vt:lpstr>Helvetica</vt:lpstr>
      <vt:lpstr>Math1Mono</vt:lpstr>
      <vt:lpstr>Segoe</vt:lpstr>
      <vt:lpstr>Symbol</vt:lpstr>
      <vt:lpstr>Times New Roman</vt:lpstr>
      <vt:lpstr>Contemporary</vt:lpstr>
      <vt:lpstr>PowerPoint Presentation</vt:lpstr>
      <vt:lpstr>HMAC’s concluded</vt:lpstr>
      <vt:lpstr>Discrete log based public key systems</vt:lpstr>
      <vt:lpstr>Discrete Log</vt:lpstr>
      <vt:lpstr>El Gamal cryptosystem</vt:lpstr>
      <vt:lpstr>El Gamal Example</vt:lpstr>
      <vt:lpstr>El Gamal Signature</vt:lpstr>
      <vt:lpstr>Timing</vt:lpstr>
      <vt:lpstr>Finding generators (Gauss)</vt:lpstr>
      <vt:lpstr>Attack on reused nonce</vt:lpstr>
      <vt:lpstr>DSA</vt:lpstr>
      <vt:lpstr>Baby Step Giant Step --- Shanks</vt:lpstr>
      <vt:lpstr>Baby Step Giant Step Example</vt:lpstr>
      <vt:lpstr>Discrete log Pollard </vt:lpstr>
      <vt:lpstr>Pollard ρ example</vt:lpstr>
      <vt:lpstr>Pohlig-Hellman</vt:lpstr>
      <vt:lpstr>Pohlig-Hellman example</vt:lpstr>
      <vt:lpstr>Index Calculus</vt:lpstr>
      <vt:lpstr>Index Calculus Example</vt:lpstr>
      <vt:lpstr>Index Calculus example - continued</vt:lpstr>
      <vt:lpstr>Diffie Hellman key exchange</vt:lpstr>
      <vt:lpstr>DH key exchange example</vt:lpstr>
      <vt:lpstr>Access Control: authentication and authorization</vt:lpstr>
      <vt:lpstr>Authentication</vt:lpstr>
      <vt:lpstr>Authentication</vt:lpstr>
      <vt:lpstr>Problems with Passwords</vt:lpstr>
      <vt:lpstr>Guessing Passwords</vt:lpstr>
      <vt:lpstr>Password Salting</vt:lpstr>
      <vt:lpstr>Access Control Matrix</vt:lpstr>
      <vt:lpstr>Digital signatures</vt:lpstr>
      <vt:lpstr>Digital Signatures</vt:lpstr>
      <vt:lpstr>Bleichenbacher Attack on PKCS1</vt:lpstr>
      <vt:lpstr>Side-Channel Attacks</vt:lpstr>
      <vt:lpstr>End</vt:lpstr>
      <vt:lpstr>Berlekamp factorization</vt:lpstr>
      <vt:lpstr>Berlekamp factorization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Public Key Cryptosystems: Discrete Log</dc:title>
  <dc:subject>Cryptanalysis</dc:subject>
  <dc:creator>John L. Manferdelli</dc:creator>
  <cp:lastModifiedBy>John Manferdelli</cp:lastModifiedBy>
  <cp:revision>4038</cp:revision>
  <cp:lastPrinted>2023-11-04T18:49:57Z</cp:lastPrinted>
  <dcterms:created xsi:type="dcterms:W3CDTF">2013-04-26T22:34:28Z</dcterms:created>
  <dcterms:modified xsi:type="dcterms:W3CDTF">2025-04-23T00:59:41Z</dcterms:modified>
</cp:coreProperties>
</file>