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p:scale>
          <a:sx n="104" d="100"/>
          <a:sy n="104" d="100"/>
        </p:scale>
        <p:origin x="2776" y="27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latin typeface="Calibri" panose="020F0502020204030204" pitchFamily="34" charset="0"/>
                <a:cs typeface="Calibri" panose="020F0502020204030204" pitchFamily="34" charset="0"/>
              </a:rPr>
              <a:t>Rivest</a:t>
            </a:r>
            <a:r>
              <a:rPr lang="en-US" sz="2000" dirty="0">
                <a:latin typeface="Calibri" panose="020F0502020204030204" pitchFamily="34" charset="0"/>
                <a:cs typeface="Calibri" panose="020F0502020204030204" pitchFamily="34" charset="0"/>
              </a:rPr>
              <a:t> Shamir </a:t>
            </a:r>
            <a:r>
              <a:rPr lang="en-US" sz="2000" dirty="0" err="1">
                <a:latin typeface="Calibri" panose="020F0502020204030204" pitchFamily="34" charset="0"/>
                <a:cs typeface="Calibri" panose="020F0502020204030204" pitchFamily="34" charset="0"/>
              </a:rPr>
              <a:t>Andelman</a:t>
            </a:r>
            <a:r>
              <a:rPr lang="en-US" sz="2000" dirty="0">
                <a:latin typeface="Calibri" panose="020F0502020204030204" pitchFamily="34" charset="0"/>
                <a:cs typeface="Calibri" panose="020F0502020204030204" pitchFamily="34" charset="0"/>
              </a:rPr>
              <a:t> (1978)</a:t>
            </a:r>
          </a:p>
          <a:p>
            <a:pPr lvl="1"/>
            <a:r>
              <a:rPr lang="en-US" sz="2000" dirty="0">
                <a:latin typeface="Calibri" panose="020F0502020204030204" pitchFamily="34" charset="0"/>
                <a:cs typeface="Calibri" panose="020F0502020204030204" pitchFamily="34" charset="0"/>
              </a:rPr>
              <a:t>Based on factoring</a:t>
            </a:r>
          </a:p>
          <a:p>
            <a:r>
              <a:rPr lang="en-US" sz="2000" dirty="0">
                <a:latin typeface="Calibri" panose="020F0502020204030204" pitchFamily="34" charset="0"/>
                <a:cs typeface="Calibri" panose="020F0502020204030204" pitchFamily="34" charset="0"/>
              </a:rPr>
              <a:t>El Gamal (1984)</a:t>
            </a:r>
          </a:p>
          <a:p>
            <a:pPr lvl="1"/>
            <a:r>
              <a:rPr lang="en-US" sz="2000" dirty="0">
                <a:latin typeface="Calibri" panose="020F0502020204030204" pitchFamily="34" charset="0"/>
                <a:cs typeface="Calibri" panose="020F0502020204030204" pitchFamily="34" charset="0"/>
              </a:rPr>
              <a:t>Based on discrete log</a:t>
            </a:r>
          </a:p>
          <a:p>
            <a:r>
              <a:rPr lang="en-US" sz="2000" dirty="0">
                <a:latin typeface="Calibri" panose="020F0502020204030204" pitchFamily="34" charset="0"/>
                <a:cs typeface="Calibri" panose="020F0502020204030204" pitchFamily="34" charset="0"/>
              </a:rPr>
              <a:t>Elliptic Curve (1985, Miller-</a:t>
            </a:r>
            <a:r>
              <a:rPr lang="en-US" sz="2000" dirty="0" err="1">
                <a:latin typeface="Calibri" panose="020F0502020204030204" pitchFamily="34" charset="0"/>
                <a:cs typeface="Calibri" panose="020F0502020204030204" pitchFamily="34" charset="0"/>
              </a:rPr>
              <a:t>Koblitz</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Based on elliptic curve discrete log (over finite fields).</a:t>
            </a:r>
          </a:p>
          <a:p>
            <a:r>
              <a:rPr lang="en-US" sz="2000" dirty="0">
                <a:latin typeface="Calibri" panose="020F0502020204030204" pitchFamily="34" charset="0"/>
                <a:cs typeface="Calibri" panose="020F0502020204030204" pitchFamily="34" charset="0"/>
              </a:rPr>
              <a:t>New NIST PK systems</a:t>
            </a:r>
          </a:p>
          <a:p>
            <a:pPr lvl="1"/>
            <a:r>
              <a:rPr lang="en-US" sz="2000" dirty="0">
                <a:latin typeface="Calibri" panose="020F0502020204030204" pitchFamily="34" charset="0"/>
                <a:cs typeface="Calibri" panose="020F0502020204030204" pitchFamily="34" charset="0"/>
              </a:rPr>
              <a:t>Based on shortest vector in lattice</a:t>
            </a:r>
          </a:p>
          <a:p>
            <a:pPr>
              <a:buFontTx/>
              <a:buNone/>
            </a:pPr>
            <a:endParaRPr lang="en-US"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2133600"/>
            <a:ext cx="80772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Fundamental Theorem of Arithmetic</a:t>
            </a:r>
          </a:p>
          <a:p>
            <a:pPr>
              <a:lnSpc>
                <a:spcPct val="80000"/>
              </a:lnSpc>
            </a:pPr>
            <a:r>
              <a:rPr lang="en-US" sz="2000" dirty="0">
                <a:latin typeface="Calibri" panose="020F0502020204030204" pitchFamily="34" charset="0"/>
                <a:cs typeface="Calibri" panose="020F0502020204030204" pitchFamily="34" charset="0"/>
                <a:sym typeface="Symbol" pitchFamily="18" charset="2"/>
              </a:rPr>
              <a:t>Euclidean algorithm for GCD</a:t>
            </a:r>
          </a:p>
          <a:p>
            <a:pPr>
              <a:lnSpc>
                <a:spcPct val="80000"/>
              </a:lnSpc>
            </a:pPr>
            <a:r>
              <a:rPr lang="en-US" sz="2000" dirty="0">
                <a:latin typeface="Calibri" panose="020F0502020204030204" pitchFamily="34" charset="0"/>
                <a:cs typeface="Calibri" panose="020F0502020204030204" pitchFamily="34" charset="0"/>
                <a:sym typeface="Symbol" pitchFamily="18" charset="2"/>
              </a:rPr>
              <a:t>Solving congruences</a:t>
            </a:r>
          </a:p>
          <a:p>
            <a:pPr>
              <a:lnSpc>
                <a:spcPct val="80000"/>
              </a:lnSpc>
            </a:pPr>
            <a:r>
              <a:rPr lang="en-US" sz="2000" dirty="0">
                <a:latin typeface="Calibri" panose="020F0502020204030204" pitchFamily="34" charset="0"/>
                <a:cs typeface="Calibri" panose="020F0502020204030204" pitchFamily="34" charset="0"/>
                <a:sym typeface="Symbol" pitchFamily="18" charset="2"/>
              </a:rPr>
              <a:t>Chinese remainder theorem</a:t>
            </a:r>
          </a:p>
          <a:p>
            <a:pPr>
              <a:lnSpc>
                <a:spcPct val="80000"/>
              </a:lnSpc>
            </a:pPr>
            <a:r>
              <a:rPr lang="en-US" sz="2000" dirty="0">
                <a:latin typeface="Calibri" panose="020F0502020204030204" pitchFamily="34" charset="0"/>
                <a:cs typeface="Calibri" panose="020F0502020204030204" pitchFamily="34" charset="0"/>
                <a:sym typeface="Symbol" pitchFamily="18" charset="2"/>
              </a:rPr>
              <a:t>Integer arithmetic mod n</a:t>
            </a:r>
          </a:p>
          <a:p>
            <a:pPr>
              <a:lnSpc>
                <a:spcPct val="80000"/>
              </a:lnSpc>
            </a:pPr>
            <a:r>
              <a:rPr lang="en-US" sz="2000" dirty="0">
                <a:latin typeface="Calibri" panose="020F0502020204030204" pitchFamily="34" charset="0"/>
                <a:cs typeface="Calibri" panose="020F0502020204030204" pitchFamily="34" charset="0"/>
                <a:sym typeface="Symbol" pitchFamily="18" charset="2"/>
              </a:rPr>
              <a:t>Fermat’s Theorem</a:t>
            </a:r>
          </a:p>
          <a:p>
            <a:pPr>
              <a:lnSpc>
                <a:spcPct val="80000"/>
              </a:lnSpc>
            </a:pPr>
            <a:r>
              <a:rPr lang="en-US" sz="2000" dirty="0">
                <a:latin typeface="Calibri" panose="020F0502020204030204" pitchFamily="34" charset="0"/>
                <a:cs typeface="Calibri" panose="020F0502020204030204" pitchFamily="34" charset="0"/>
                <a:sym typeface="Symbol" pitchFamily="18" charset="2"/>
              </a:rPr>
              <a:t>Quadratic Reciprocity: Legendre and Jacobi symbols.</a:t>
            </a:r>
          </a:p>
          <a:p>
            <a:pPr>
              <a:lnSpc>
                <a:spcPct val="80000"/>
              </a:lnSpc>
            </a:pPr>
            <a:r>
              <a:rPr lang="en-US" sz="2000" dirty="0">
                <a:latin typeface="Calibri" panose="020F0502020204030204" pitchFamily="34" charset="0"/>
                <a:cs typeface="Calibri" panose="020F0502020204030204" pitchFamily="34" charset="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495300" y="2514600"/>
            <a:ext cx="8153400" cy="3048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n be any positive integer, n can be written as a product of primes in an essentially unique way (except for units and the order of the primes).</a:t>
            </a:r>
          </a:p>
          <a:p>
            <a:pPr>
              <a:lnSpc>
                <a:spcPct val="80000"/>
              </a:lnSpc>
              <a:spcBef>
                <a:spcPts val="200"/>
              </a:spcBef>
            </a:pPr>
            <a:r>
              <a:rPr lang="en-US" sz="2000" dirty="0">
                <a:latin typeface="Calibri" panose="020F0502020204030204" pitchFamily="34" charset="0"/>
                <a:cs typeface="Calibri" panose="020F0502020204030204" pitchFamily="34" charset="0"/>
              </a:rPr>
              <a:t>It may be hard to actually carry out this factorization.</a:t>
            </a:r>
          </a:p>
          <a:p>
            <a:pPr>
              <a:lnSpc>
                <a:spcPct val="80000"/>
              </a:lnSpc>
              <a:spcBef>
                <a:spcPts val="200"/>
              </a:spcBef>
            </a:pPr>
            <a:r>
              <a:rPr lang="en-US" sz="2000" dirty="0">
                <a:latin typeface="Calibri" panose="020F0502020204030204" pitchFamily="34" charset="0"/>
                <a:cs typeface="Calibri" panose="020F0502020204030204" pitchFamily="34" charset="0"/>
              </a:rPr>
              <a:t>Easy to get rid of small factors.</a:t>
            </a:r>
          </a:p>
          <a:p>
            <a:pPr>
              <a:lnSpc>
                <a:spcPct val="80000"/>
              </a:lnSpc>
              <a:spcBef>
                <a:spcPts val="200"/>
              </a:spcBef>
            </a:pPr>
            <a:r>
              <a:rPr lang="en-US" sz="2000" dirty="0">
                <a:latin typeface="Calibri" panose="020F0502020204030204" pitchFamily="34" charset="0"/>
                <a:cs typeface="Calibri" panose="020F0502020204030204" pitchFamily="34" charset="0"/>
              </a:rPr>
              <a:t>Suppose n=ab and a as well as b are “large.”</a:t>
            </a:r>
          </a:p>
          <a:p>
            <a:pPr>
              <a:lnSpc>
                <a:spcPct val="80000"/>
              </a:lnSpc>
              <a:spcBef>
                <a:spcPts val="200"/>
              </a:spcBef>
            </a:pPr>
            <a:r>
              <a:rPr lang="en-US" sz="2000" dirty="0">
                <a:latin typeface="Calibri" panose="020F0502020204030204" pitchFamily="34" charset="0"/>
                <a:cs typeface="Calibri" panose="020F0502020204030204" pitchFamily="34" charset="0"/>
              </a:rPr>
              <a:t>Example: Factor 9,313,729.</a:t>
            </a:r>
          </a:p>
          <a:p>
            <a:pPr lvl="1">
              <a:lnSpc>
                <a:spcPct val="80000"/>
              </a:lnSpc>
              <a:spcBef>
                <a:spcPts val="200"/>
              </a:spcBef>
              <a:buNone/>
            </a:pPr>
            <a:r>
              <a:rPr lang="en-US" sz="2000" dirty="0">
                <a:latin typeface="Calibri" panose="020F0502020204030204" pitchFamily="34" charset="0"/>
                <a:cs typeface="Calibri" panose="020F0502020204030204" pitchFamily="34" charset="0"/>
              </a:rPr>
              <a:t>= 2713 x 3433</a:t>
            </a:r>
          </a:p>
          <a:p>
            <a:pPr>
              <a:lnSpc>
                <a:spcPct val="80000"/>
              </a:lnSpc>
              <a:spcBef>
                <a:spcPts val="200"/>
              </a:spcBef>
            </a:pPr>
            <a:r>
              <a:rPr lang="en-US" sz="2000" dirty="0">
                <a:latin typeface="Calibri" panose="020F0502020204030204" pitchFamily="34" charset="0"/>
                <a:cs typeface="Calibri" panose="020F0502020204030204" pitchFamily="34" charset="0"/>
              </a:rPr>
              <a:t>Have to try factors until about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Factoring is hard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gcd(</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max{</a:t>
            </a:r>
            <a:r>
              <a:rPr lang="en-US" sz="2000" dirty="0" err="1">
                <a:latin typeface="Calibri" panose="020F0502020204030204" pitchFamily="34" charset="0"/>
                <a:cs typeface="Calibri" panose="020F0502020204030204" pitchFamily="34" charset="0"/>
                <a:sym typeface="Symbol" pitchFamily="18" charset="2"/>
              </a:rPr>
              <a:t>teZ</a:t>
            </a:r>
            <a:r>
              <a:rPr lang="en-US" sz="2000" dirty="0">
                <a:latin typeface="Calibri" panose="020F0502020204030204" pitchFamily="34" charset="0"/>
                <a:cs typeface="Calibri" panose="020F0502020204030204" pitchFamily="34" charset="0"/>
                <a:sym typeface="Symbol" pitchFamily="18" charset="2"/>
              </a:rPr>
              <a:t>, t&gt;0: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Sometimes simply denoted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(4,6)=2, (12, 36)=12, (2,5)=1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Euclid’s algorithm: If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a&gt;b, ∃q, r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0≤r&lt;b.</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r=0, </a:t>
            </a:r>
            <a:r>
              <a:rPr lang="en-US" sz="2000" dirty="0" err="1">
                <a:latin typeface="Calibri" panose="020F0502020204030204" pitchFamily="34" charset="0"/>
                <a:cs typeface="Calibri" panose="020F0502020204030204" pitchFamily="34" charset="0"/>
                <a:sym typeface="Symbol" pitchFamily="18" charset="2"/>
              </a:rPr>
              <a:t>b|a</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b="1" dirty="0" err="1">
                <a:latin typeface="Calibri" panose="020F0502020204030204" pitchFamily="34" charset="0"/>
                <a:cs typeface="Calibri" panose="020F0502020204030204" pitchFamily="34" charset="0"/>
                <a:sym typeface="Symbol" pitchFamily="18" charset="2"/>
              </a:rPr>
              <a:t>Plucker</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𝝴Z: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ax+by</a:t>
            </a:r>
            <a:endParaRPr lang="en-US" sz="2000" dirty="0">
              <a:latin typeface="Calibri" panose="020F0502020204030204" pitchFamily="34" charset="0"/>
              <a:cs typeface="Calibri" panose="020F0502020204030204" pitchFamily="34" charset="0"/>
              <a:sym typeface="Symbol" pitchFamily="18" charset="2"/>
            </a:endParaRP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(and efficient computation) uses Euclidean algorithm.  Suppose</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a&gt;b.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t|r</a:t>
            </a:r>
            <a:r>
              <a:rPr lang="en-US" sz="2000" dirty="0">
                <a:latin typeface="Calibri" panose="020F0502020204030204" pitchFamily="34" charset="0"/>
                <a:cs typeface="Calibri" panose="020F0502020204030204" pitchFamily="34" charset="0"/>
                <a:sym typeface="Wingdings"/>
              </a:rPr>
              <a:t>.  Put s=(</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and a=r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 and b=r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have 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and s|r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We compute successively 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noting that </a:t>
            </a:r>
            <a:r>
              <a:rPr lang="en-US" sz="2000" dirty="0" err="1">
                <a:latin typeface="Calibri" panose="020F0502020204030204" pitchFamily="34" charset="0"/>
                <a:cs typeface="Calibri" panose="020F0502020204030204" pitchFamily="34" charset="0"/>
                <a:sym typeface="Wingdings"/>
              </a:rPr>
              <a:t>s|r</a:t>
            </a:r>
            <a:r>
              <a:rPr lang="en-US" sz="2000" baseline="-25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Eventually, we come to a k: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and </a:t>
            </a: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claim (</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Observe that using these recursions, we can write</a:t>
            </a:r>
          </a:p>
          <a:p>
            <a:pPr lvl="1">
              <a:lnSpc>
                <a:spcPct val="80000"/>
              </a:lnSpc>
              <a:spcBef>
                <a:spcPts val="200"/>
              </a:spcBef>
              <a:buNone/>
            </a:pP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ax+by</a:t>
            </a:r>
            <a:r>
              <a:rPr lang="en-US" sz="2000" dirty="0">
                <a:latin typeface="Calibri" panose="020F0502020204030204" pitchFamily="34" charset="0"/>
                <a:cs typeface="Calibri" panose="020F0502020204030204" pitchFamily="34" charset="0"/>
                <a:sym typeface="Wingdings"/>
              </a:rPr>
              <a:t>; for example, the first two recursions give 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 yielding 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+b(1-q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It is also clear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by induction that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&lt;k+1.  Thus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|b so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Since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If x= 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and x=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and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then the simultaneous equations have a unique solution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p>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Proof: 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Set a=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9812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N= 1517= 37 x 41,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1517).</a:t>
            </a:r>
          </a:p>
          <a:p>
            <a:pPr>
              <a:lnSpc>
                <a:spcPct val="95000"/>
              </a:lnSpc>
              <a:spcBef>
                <a:spcPts val="200"/>
              </a:spcBef>
            </a:pPr>
            <a:r>
              <a:rPr lang="en-US" sz="2000" dirty="0">
                <a:latin typeface="Calibri" panose="020F0502020204030204" pitchFamily="34" charset="0"/>
                <a:cs typeface="Calibri" panose="020F0502020204030204" pitchFamily="34" charset="0"/>
              </a:rPr>
              <a:t>First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37) and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41).</a:t>
            </a:r>
          </a:p>
          <a:p>
            <a:pPr lvl="1">
              <a:lnSpc>
                <a:spcPct val="95000"/>
              </a:lnSpc>
              <a:spcBef>
                <a:spcPts val="200"/>
              </a:spcBef>
            </a:pPr>
            <a:r>
              <a:rPr lang="en-US" sz="2000" dirty="0">
                <a:latin typeface="Calibri" panose="020F0502020204030204" pitchFamily="34" charset="0"/>
                <a:cs typeface="Calibri" panose="020F0502020204030204" pitchFamily="34" charset="0"/>
              </a:rPr>
              <a:t>(15)5 + (-2)37 = 1 and (-8)5 + (1)41 =1 so:</a:t>
            </a:r>
          </a:p>
          <a:p>
            <a:pPr lvl="1">
              <a:lnSpc>
                <a:spcPct val="95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15 = 30 (mod 37) and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(-8) = 25 (mod 41).</a:t>
            </a:r>
          </a:p>
          <a:p>
            <a:pPr lvl="1">
              <a:lnSpc>
                <a:spcPct val="95000"/>
              </a:lnSpc>
              <a:spcBef>
                <a:spcPts val="200"/>
              </a:spcBef>
            </a:pPr>
            <a:r>
              <a:rPr lang="en-US" sz="2000" dirty="0">
                <a:latin typeface="Calibri" panose="020F0502020204030204" pitchFamily="34" charset="0"/>
                <a:cs typeface="Calibri" panose="020F0502020204030204" pitchFamily="34" charset="0"/>
              </a:rPr>
              <a:t>20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30 (mod 37) and 5</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25 (mod 41).</a:t>
            </a:r>
          </a:p>
          <a:p>
            <a:pPr>
              <a:lnSpc>
                <a:spcPct val="95000"/>
              </a:lnSpc>
              <a:spcBef>
                <a:spcPts val="200"/>
              </a:spcBef>
            </a:pPr>
            <a:r>
              <a:rPr lang="en-US" sz="2000" dirty="0">
                <a:latin typeface="Calibri" panose="020F0502020204030204" pitchFamily="34" charset="0"/>
                <a:cs typeface="Calibri" panose="020F0502020204030204" pitchFamily="34" charset="0"/>
              </a:rPr>
              <a:t>Use CRT</a:t>
            </a:r>
          </a:p>
          <a:p>
            <a:pPr lvl="1">
              <a:lnSpc>
                <a:spcPct val="95000"/>
              </a:lnSpc>
              <a:spcBef>
                <a:spcPts val="200"/>
              </a:spcBef>
            </a:pPr>
            <a:r>
              <a:rPr lang="en-US" sz="2000" dirty="0">
                <a:latin typeface="Calibri" panose="020F0502020204030204" pitchFamily="34" charset="0"/>
                <a:cs typeface="Calibri" panose="020F0502020204030204" pitchFamily="34" charset="0"/>
              </a:rPr>
              <a:t>(10)37+(-9)41= 1</a:t>
            </a:r>
          </a:p>
          <a:p>
            <a:pPr lvl="1">
              <a:lnSpc>
                <a:spcPct val="95000"/>
              </a:lnSpc>
              <a:spcBef>
                <a:spcPts val="200"/>
              </a:spcBef>
            </a:pPr>
            <a:r>
              <a:rPr lang="en-US" sz="2000" dirty="0">
                <a:latin typeface="Calibri" panose="020F0502020204030204" pitchFamily="34" charset="0"/>
                <a:cs typeface="Calibri" panose="020F0502020204030204" pitchFamily="34" charset="0"/>
              </a:rPr>
              <a:t>(5)(10)(37)+(20)(-9)(41)= 538= y (mod 1517)</a:t>
            </a:r>
          </a:p>
          <a:p>
            <a:pPr lvl="1">
              <a:lnSpc>
                <a:spcPct val="95000"/>
              </a:lnSpc>
              <a:spcBef>
                <a:spcPts val="200"/>
              </a:spcBef>
            </a:pPr>
            <a:r>
              <a:rPr lang="en-US" sz="2000" dirty="0">
                <a:latin typeface="Calibri" panose="020F0502020204030204" pitchFamily="34" charset="0"/>
                <a:cs typeface="Calibri" panose="020F0502020204030204" pitchFamily="34" charset="0"/>
              </a:rPr>
              <a:t>5 (538)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Solve ax=b (mod p)</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a,p</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b≠0(mod p) and everything is a solution if b=0(mod p).  After dividing both sides by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leaves us with (a, p)=1.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au+pv</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is very fast even if a, b and p are enormous integers.</a:t>
            </a:r>
          </a:p>
          <a:p>
            <a:pPr>
              <a:lnSpc>
                <a:spcPct val="80000"/>
              </a:lnSpc>
              <a:spcBef>
                <a:spcPts val="200"/>
              </a:spcBef>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We can also solve recurrences of the form ax=b (mod p</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 group, G, is a with an operation * (usually written as multiplication) such that: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a*(b*c)=(a*b)*c</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a*1=1*a=a</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 is a subgroup of G If S⊆G and S is a group.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Lagrange’s Theorem: if S is a subgroup of a finite group G, then</a:t>
            </a:r>
          </a:p>
          <a:p>
            <a:pPr>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|S| | |G|.</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Let a𝝴G then Sa= {</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 s𝝴S}.  Sa=Sb or </a:t>
            </a:r>
            <a:r>
              <a:rPr lang="en-US" sz="1800" dirty="0" err="1">
                <a:latin typeface="Calibri" panose="020F0502020204030204" pitchFamily="34" charset="0"/>
                <a:cs typeface="Calibri" panose="020F0502020204030204" pitchFamily="34" charset="0"/>
                <a:sym typeface="Symbol" pitchFamily="18" charset="2"/>
              </a:rPr>
              <a:t>Sa∩Sb</a:t>
            </a:r>
            <a:r>
              <a:rPr lang="en-US" sz="18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a:t>
            </a:r>
            <a:r>
              <a:rPr lang="en-US" sz="1800" dirty="0">
                <a:latin typeface="Calibri" panose="020F0502020204030204" pitchFamily="34" charset="0"/>
                <a:cs typeface="Calibri" panose="020F0502020204030204" pitchFamily="34" charset="0"/>
                <a:sym typeface="Symbol" pitchFamily="18" charset="2"/>
              </a:rPr>
              <a:t>. [If 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 then</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ss</a:t>
            </a:r>
            <a:r>
              <a:rPr lang="en-US" sz="1800" baseline="-25000" dirty="0">
                <a:latin typeface="Calibri" panose="020F0502020204030204" pitchFamily="34" charset="0"/>
                <a:cs typeface="Calibri" panose="020F0502020204030204" pitchFamily="34" charset="0"/>
                <a:sym typeface="Symbol" pitchFamily="18" charset="2"/>
              </a:rPr>
              <a:t>1</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𝝴Sb for any s𝝴S, similarly ss</a:t>
            </a:r>
            <a:r>
              <a:rPr lang="en-US" sz="1800" baseline="-25000" dirty="0">
                <a:latin typeface="Calibri" panose="020F0502020204030204" pitchFamily="34" charset="0"/>
                <a:cs typeface="Calibri" panose="020F0502020204030204" pitchFamily="34" charset="0"/>
                <a:sym typeface="Symbol" pitchFamily="18" charset="2"/>
              </a:rPr>
              <a:t>2</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𝝴Sa so Sa=Sb.]   Thus G is a</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disjoint union of Sa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for selected 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𝝴G.</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(cyclic groups):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=1}.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j</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err="1">
                <a:latin typeface="Calibri" panose="020F0502020204030204" pitchFamily="34" charset="0"/>
                <a:cs typeface="Calibri" panose="020F0502020204030204" pitchFamily="34" charset="0"/>
                <a:sym typeface="Symbol" pitchFamily="18" charset="2"/>
              </a:rPr>
              <a:t>i+j</a:t>
            </a:r>
            <a:r>
              <a:rPr lang="en-US" sz="2000" baseline="30000" dirty="0">
                <a:latin typeface="Calibri" panose="020F0502020204030204" pitchFamily="34" charset="0"/>
                <a:cs typeface="Calibri" panose="020F0502020204030204" pitchFamily="34" charset="0"/>
                <a:sym typeface="Symbol" pitchFamily="18" charset="2"/>
              </a:rPr>
              <a:t>)(mod 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{1,g,g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S</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S</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and S</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 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are all subgroups of 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Note that 1|6, 3|6 and 2|6.</a:t>
            </a:r>
          </a:p>
          <a:p>
            <a:pPr>
              <a:lnSpc>
                <a:spcPct val="80000"/>
              </a:lnSpc>
            </a:pPr>
            <a:endParaRPr lang="en-US" sz="2400" dirty="0">
              <a:sym typeface="Symbol" pitchFamily="18" charset="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latin typeface="Calibri" panose="020F0502020204030204" pitchFamily="34" charset="0"/>
                <a:cs typeface="Calibri" panose="020F0502020204030204" pitchFamily="34" charset="0"/>
              </a:rPr>
              <a:t>An asymmetric cipher is a pair of key </a:t>
            </a:r>
            <a:r>
              <a:rPr lang="en-US" sz="2000" dirty="0" err="1">
                <a:latin typeface="Calibri" panose="020F0502020204030204" pitchFamily="34" charset="0"/>
                <a:cs typeface="Calibri" panose="020F0502020204030204" pitchFamily="34" charset="0"/>
              </a:rPr>
              <a:t>dependant</a:t>
            </a:r>
            <a:r>
              <a:rPr lang="en-US" sz="2000" dirty="0">
                <a:latin typeface="Calibri" panose="020F0502020204030204" pitchFamily="34" charset="0"/>
                <a:cs typeface="Calibri" panose="020F0502020204030204" pitchFamily="34" charset="0"/>
              </a:rPr>
              <a:t> maps,  (E(PK,-), 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based on related keys (PK,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a:t>
            </a:r>
          </a:p>
          <a:p>
            <a:pPr>
              <a:lnSpc>
                <a:spcPct val="80000"/>
              </a:lnSpc>
            </a:pP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E(</a:t>
            </a:r>
            <a:r>
              <a:rPr lang="en-US" sz="2000" dirty="0" err="1">
                <a:latin typeface="Calibri" panose="020F0502020204030204" pitchFamily="34" charset="0"/>
                <a:cs typeface="Calibri" panose="020F0502020204030204" pitchFamily="34" charset="0"/>
              </a:rPr>
              <a:t>PK,x</a:t>
            </a:r>
            <a:r>
              <a:rPr lang="en-US" sz="2000" dirty="0">
                <a:latin typeface="Calibri" panose="020F0502020204030204" pitchFamily="34" charset="0"/>
                <a:cs typeface="Calibri" panose="020F0502020204030204" pitchFamily="34" charset="0"/>
              </a:rPr>
              <a:t>))=x, for all x.</a:t>
            </a:r>
          </a:p>
          <a:p>
            <a:pPr>
              <a:lnSpc>
                <a:spcPct val="80000"/>
              </a:lnSpc>
            </a:pPr>
            <a:r>
              <a:rPr lang="en-US" sz="2000" dirty="0">
                <a:latin typeface="Calibri" panose="020F0502020204030204" pitchFamily="34" charset="0"/>
                <a:cs typeface="Calibri" panose="020F0502020204030204" pitchFamily="34" charset="0"/>
              </a:rPr>
              <a:t>PK is called the public key.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is called the private key.  </a:t>
            </a:r>
          </a:p>
          <a:p>
            <a:pPr>
              <a:lnSpc>
                <a:spcPct val="80000"/>
              </a:lnSpc>
            </a:pPr>
            <a:r>
              <a:rPr lang="en-US" sz="2000" dirty="0">
                <a:latin typeface="Calibri" panose="020F0502020204030204" pitchFamily="34" charset="0"/>
                <a:cs typeface="Calibri" panose="020F0502020204030204" pitchFamily="34" charset="0"/>
              </a:rPr>
              <a:t>Given PK it is infeasible to compute </a:t>
            </a:r>
            <a:r>
              <a:rPr lang="en-US" sz="2000" dirty="0" err="1">
                <a:latin typeface="Calibri" panose="020F0502020204030204" pitchFamily="34" charset="0"/>
                <a:cs typeface="Calibri" panose="020F0502020204030204" pitchFamily="34" charset="0"/>
              </a:rPr>
              <a:t>pK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 infeasible to compute x given y= E(PK, x).</a:t>
            </a: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buNone/>
            </a:pPr>
            <a:r>
              <a:rPr lang="en-US" sz="1800" dirty="0">
                <a:latin typeface="Calibri" panose="020F0502020204030204" pitchFamily="34" charset="0"/>
                <a:cs typeface="Calibri" panose="020F0502020204030204" pitchFamily="34" charset="0"/>
              </a:rPr>
              <a:t>     Diffie, Hellman, Ellis, Cocks, Williamson. Diffie and Hellman, "New Directions</a:t>
            </a:r>
          </a:p>
          <a:p>
            <a:pPr>
              <a:lnSpc>
                <a:spcPct val="80000"/>
              </a:lnSpc>
              <a:buNone/>
            </a:pPr>
            <a:r>
              <a:rPr lang="en-US" sz="1800" dirty="0">
                <a:latin typeface="Calibri" panose="020F0502020204030204" pitchFamily="34" charset="0"/>
                <a:cs typeface="Calibri" panose="020F0502020204030204" pitchFamily="34" charset="0"/>
              </a:rPr>
              <a:t>     in Cryptography“, IEEE Trans on IT 11/1976.  CESG work in 1/70-74.</a:t>
            </a:r>
            <a:endParaRPr lang="en-US" sz="2000" dirty="0">
              <a:latin typeface="Calibri" panose="020F0502020204030204" pitchFamily="34" charset="0"/>
              <a:cs typeface="Calibri" panose="020F0502020204030204" pitchFamily="34" charset="0"/>
            </a:endParaRPr>
          </a:p>
          <a:p>
            <a:pPr>
              <a:lnSpc>
                <a:spcPct val="80000"/>
              </a:lnSpc>
            </a:pP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816" t="-2979"/>
                </a:stretch>
              </a:blipFill>
            </p:spPr>
            <p:txBody>
              <a:bodyPr/>
              <a:lstStyle/>
              <a:p>
                <a:r>
                  <a:rPr 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423654"/>
            <a:ext cx="8382000" cy="222504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Wilson’s theorem: a</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 =1 (mod p)</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The size of the multiplicative group,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 is p-1.  &lt;a</a:t>
            </a:r>
            <a:r>
              <a:rPr lang="en-US" sz="1800" baseline="30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=1,….&gt;=S is a subgroup of the multiplicative group. |S|= smallest t≧1: a</a:t>
            </a:r>
            <a:r>
              <a:rPr lang="en-US" sz="1800" baseline="30000" dirty="0">
                <a:latin typeface="Calibri" panose="020F0502020204030204" pitchFamily="34" charset="0"/>
                <a:cs typeface="Calibri" panose="020F0502020204030204" pitchFamily="34" charset="0"/>
                <a:sym typeface="Symbol" pitchFamily="18" charset="2"/>
              </a:rPr>
              <a:t>t</a:t>
            </a:r>
            <a:r>
              <a:rPr lang="en-US" sz="1800" dirty="0">
                <a:latin typeface="Calibri" panose="020F0502020204030204" pitchFamily="34" charset="0"/>
                <a:cs typeface="Calibri" panose="020F0502020204030204" pitchFamily="34" charset="0"/>
                <a:sym typeface="Symbol" pitchFamily="18" charset="2"/>
              </a:rPr>
              <a:t>=1.  By Lagrange, </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t=|S| |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*|=p-1 so a</a:t>
            </a:r>
            <a:r>
              <a:rPr lang="en-US" sz="1800" baseline="30000" dirty="0">
                <a:latin typeface="Calibri" panose="020F0502020204030204" pitchFamily="34" charset="0"/>
                <a:cs typeface="Calibri" panose="020F0502020204030204" pitchFamily="34" charset="0"/>
                <a:sym typeface="Symbol" pitchFamily="18" charset="2"/>
              </a:rPr>
              <a:t>p-1</a:t>
            </a:r>
            <a:r>
              <a:rPr lang="en-US" sz="1800" dirty="0">
                <a:latin typeface="Calibri" panose="020F0502020204030204" pitchFamily="34" charset="0"/>
                <a:cs typeface="Calibri" panose="020F0502020204030204" pitchFamily="34" charset="0"/>
                <a:sym typeface="Symbol" pitchFamily="18" charset="2"/>
              </a:rPr>
              <a:t> =1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Generators mod p are also called primitive roots primitive roots are “irreducible” solutions to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=0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graphicFrame>
        <p:nvGraphicFramePr>
          <p:cNvPr id="7" name="Table 6"/>
          <p:cNvGraphicFramePr>
            <a:graphicFrameLocks noGrp="1"/>
          </p:cNvGraphicFramePr>
          <p:nvPr>
            <p:extLst>
              <p:ext uri="{D42A27DB-BD31-4B8C-83A1-F6EECF244321}">
                <p14:modId xmlns:p14="http://schemas.microsoft.com/office/powerpoint/2010/main" val="522240367"/>
              </p:ext>
            </p:extLst>
          </p:nvPr>
        </p:nvGraphicFramePr>
        <p:xfrm>
          <a:off x="1066800" y="365760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dirty="0"/>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47505827"/>
              </p:ext>
            </p:extLst>
          </p:nvPr>
        </p:nvGraphicFramePr>
        <p:xfrm>
          <a:off x="5181600" y="365760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1600200"/>
                <a:ext cx="8458200" cy="4876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={0&lt;x&lt;n: (</a:t>
                </a:r>
                <a:r>
                  <a:rPr lang="en-US" sz="2000" dirty="0" err="1">
                    <a:latin typeface="Calibri" panose="020F0502020204030204" pitchFamily="34" charset="0"/>
                    <a:cs typeface="Calibri" panose="020F0502020204030204" pitchFamily="34" charset="0"/>
                    <a:sym typeface="Symbol" pitchFamily="18" charset="2"/>
                  </a:rPr>
                  <a:t>x,n</a:t>
                </a:r>
                <a:r>
                  <a:rPr lang="en-US" sz="2000" dirty="0">
                    <a:latin typeface="Calibri" panose="020F0502020204030204" pitchFamily="34" charset="0"/>
                    <a:cs typeface="Calibri" panose="020F0502020204030204" pitchFamily="34" charset="0"/>
                    <a:sym typeface="Symbol" pitchFamily="18" charset="2"/>
                  </a:rPr>
                  <a:t>)=1}.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is a multiplicative group:</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x, y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x,n</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y,n</a:t>
                </a:r>
                <a:r>
                  <a:rPr lang="en-US" sz="2000" dirty="0">
                    <a:latin typeface="Calibri" panose="020F0502020204030204" pitchFamily="34" charset="0"/>
                    <a:cs typeface="Calibri" panose="020F0502020204030204" pitchFamily="34" charset="0"/>
                    <a:sym typeface="Wingdings"/>
                  </a:rPr>
                  <a:t>)=1 so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Wingdings"/>
                  </a:rPr>
                  <a:t>, n)=1 and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Symbol" pitchFamily="18" charset="2"/>
                  </a:rPr>
                  <a:t>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If ax=ay (mod n), and </a:t>
                </a:r>
                <a:r>
                  <a:rPr lang="en-US" sz="2000" dirty="0" err="1">
                    <a:latin typeface="Calibri" panose="020F0502020204030204" pitchFamily="34" charset="0"/>
                    <a:cs typeface="Calibri" panose="020F0502020204030204" pitchFamily="34" charset="0"/>
                    <a:sym typeface="Wingdings"/>
                  </a:rPr>
                  <a:t>a,x,y</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𝝴</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then x=y since a(x-y)=</a:t>
                </a:r>
                <a:r>
                  <a:rPr lang="en-US" sz="2000" dirty="0" err="1">
                    <a:latin typeface="Calibri" panose="020F0502020204030204" pitchFamily="34" charset="0"/>
                    <a:cs typeface="Calibri" panose="020F0502020204030204" pitchFamily="34" charset="0"/>
                    <a:sym typeface="Symbol" pitchFamily="18" charset="2"/>
                  </a:rPr>
                  <a:t>kn</a:t>
                </a:r>
                <a:r>
                  <a:rPr lang="en-US" sz="2000" dirty="0">
                    <a:latin typeface="Calibri" panose="020F0502020204030204" pitchFamily="34" charset="0"/>
                    <a:cs typeface="Calibri" panose="020F0502020204030204" pitchFamily="34" charset="0"/>
                    <a:sym typeface="Symbol" pitchFamily="18" charset="2"/>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Wingdings"/>
                  </a:rPr>
                  <a:t> (x-y)|n so x=y (mod n).  Now, since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is finite, x</a:t>
                </a:r>
                <a:r>
                  <a:rPr lang="en-US" sz="2000" baseline="30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x</a:t>
                </a:r>
                <a:r>
                  <a:rPr lang="en-US" sz="2000" baseline="30000" dirty="0" err="1">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 for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some </a:t>
                </a:r>
                <a:r>
                  <a:rPr lang="en-US" sz="2000" dirty="0" err="1">
                    <a:latin typeface="Calibri" panose="020F0502020204030204" pitchFamily="34" charset="0"/>
                    <a:cs typeface="Calibri" panose="020F0502020204030204" pitchFamily="34" charset="0"/>
                    <a:sym typeface="Wingdings"/>
                  </a:rPr>
                  <a:t>i≠j</a:t>
                </a:r>
                <a:r>
                  <a:rPr lang="en-US" sz="2000" dirty="0">
                    <a:latin typeface="Calibri" panose="020F0502020204030204" pitchFamily="34" charset="0"/>
                    <a:cs typeface="Calibri" panose="020F0502020204030204" pitchFamily="34" charset="0"/>
                    <a:sym typeface="Wingdings"/>
                  </a:rPr>
                  <a:t>.  So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&gt;j, x</a:t>
                </a:r>
                <a:r>
                  <a:rPr lang="en-US" sz="2000" baseline="30000" dirty="0">
                    <a:latin typeface="Calibri" panose="020F0502020204030204" pitchFamily="34" charset="0"/>
                    <a:cs typeface="Calibri" panose="020F0502020204030204" pitchFamily="34" charset="0"/>
                    <a:sym typeface="Wingdings"/>
                  </a:rPr>
                  <a:t>(</a:t>
                </a:r>
                <a:r>
                  <a:rPr lang="en-US" sz="2000" baseline="30000" dirty="0" err="1">
                    <a:latin typeface="Calibri" panose="020F0502020204030204" pitchFamily="34" charset="0"/>
                    <a:cs typeface="Calibri" panose="020F0502020204030204" pitchFamily="34" charset="0"/>
                    <a:sym typeface="Wingdings"/>
                  </a:rPr>
                  <a:t>i</a:t>
                </a:r>
                <a:r>
                  <a:rPr lang="en-US" sz="2000" baseline="30000" dirty="0">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=1 (mod n) by the cancellation property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Thus xx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=1 (mod n) and 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 is the inverse of x.</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4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and this is just Wilson’s theorem.</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a:t>
                </a:r>
              </a:p>
              <a:p>
                <a:pPr>
                  <a:lnSpc>
                    <a:spcPct val="80000"/>
                  </a:lnSpc>
                  <a:spcBef>
                    <a:spcPts val="200"/>
                  </a:spcBef>
                </a:pPr>
                <a:r>
                  <a:rPr lang="en-US" sz="1800" dirty="0">
                    <a:latin typeface="Calibri" panose="020F0502020204030204" pitchFamily="34" charset="0"/>
                    <a:cs typeface="Calibri" panose="020F0502020204030204" pitchFamily="34" charset="0"/>
                    <a:sym typeface="Symbol" pitchFamily="18" charset="2"/>
                  </a:rPr>
                  <a:t>Proof:  Since (</a:t>
                </a:r>
                <a:r>
                  <a:rPr lang="en-US" sz="1800" dirty="0" err="1">
                    <a:latin typeface="Calibri" panose="020F0502020204030204" pitchFamily="34" charset="0"/>
                    <a:cs typeface="Calibri" panose="020F0502020204030204" pitchFamily="34" charset="0"/>
                    <a:sym typeface="Symbol" pitchFamily="18" charset="2"/>
                  </a:rPr>
                  <a:t>a,b</a:t>
                </a:r>
                <a:r>
                  <a:rPr lang="en-US" sz="1800" dirty="0">
                    <a:latin typeface="Calibri" panose="020F0502020204030204" pitchFamily="34" charset="0"/>
                    <a:cs typeface="Calibri" panose="020F0502020204030204" pitchFamily="34" charset="0"/>
                    <a:sym typeface="Symbol" pitchFamily="18" charset="2"/>
                  </a:rPr>
                  <a:t>)=1, ∃</a:t>
                </a:r>
                <a:r>
                  <a:rPr lang="en-US" sz="1800" dirty="0" err="1">
                    <a:latin typeface="Calibri" panose="020F0502020204030204" pitchFamily="34" charset="0"/>
                    <a:cs typeface="Calibri" panose="020F0502020204030204" pitchFamily="34" charset="0"/>
                    <a:sym typeface="Symbol" pitchFamily="18" charset="2"/>
                  </a:rPr>
                  <a:t>x,y</a:t>
                </a:r>
                <a:r>
                  <a:rPr lang="en-US" sz="1800" dirty="0">
                    <a:latin typeface="Calibri" panose="020F0502020204030204" pitchFamily="34" charset="0"/>
                    <a:cs typeface="Calibri" panose="020F0502020204030204" pitchFamily="34" charset="0"/>
                    <a:sym typeface="Symbol" pitchFamily="18" charset="2"/>
                  </a:rPr>
                  <a:t> 𝝴 Z: </a:t>
                </a:r>
                <a:r>
                  <a:rPr lang="en-US" sz="1800" dirty="0" err="1">
                    <a:latin typeface="Calibri" panose="020F0502020204030204" pitchFamily="34" charset="0"/>
                    <a:cs typeface="Calibri" panose="020F0502020204030204" pitchFamily="34" charset="0"/>
                    <a:sym typeface="Symbol" pitchFamily="18" charset="2"/>
                  </a:rPr>
                  <a:t>ax+by</a:t>
                </a:r>
                <a:r>
                  <a:rPr lang="en-US" sz="1800" dirty="0">
                    <a:latin typeface="Calibri" panose="020F0502020204030204" pitchFamily="34" charset="0"/>
                    <a:cs typeface="Calibri" panose="020F0502020204030204" pitchFamily="34" charset="0"/>
                    <a:sym typeface="Symbol" pitchFamily="18" charset="2"/>
                  </a:rPr>
                  <a:t>=1.  Suppose (</a:t>
                </a:r>
                <a:r>
                  <a:rPr lang="en-US" sz="1800" dirty="0" err="1">
                    <a:latin typeface="Calibri" panose="020F0502020204030204" pitchFamily="34" charset="0"/>
                    <a:cs typeface="Calibri" panose="020F0502020204030204" pitchFamily="34" charset="0"/>
                    <a:sym typeface="Symbol" pitchFamily="18" charset="2"/>
                  </a:rPr>
                  <a:t>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 and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dirty="0">
                    <a:latin typeface="Calibri" panose="020F0502020204030204" pitchFamily="34" charset="0"/>
                    <a:cs typeface="Calibri" panose="020F0502020204030204" pitchFamily="34" charset="0"/>
                    <a:sym typeface="Symbol" pitchFamily="18" charset="2"/>
                  </a:rPr>
                  <a:t>, b)=1,</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put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ax+a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by</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a:t>
                </a:r>
                <a:r>
                  <a:rPr lang="en-US" sz="1800" baseline="-25000" dirty="0">
                    <a:latin typeface="Calibri" panose="020F0502020204030204" pitchFamily="34" charset="0"/>
                    <a:cs typeface="Calibri" panose="020F0502020204030204" pitchFamily="34" charset="0"/>
                    <a:sym typeface="Symbol" pitchFamily="18" charset="2"/>
                  </a:rPr>
                  <a:t>i </a:t>
                </a:r>
                <a:r>
                  <a:rPr lang="en-US" sz="1800" dirty="0">
                    <a:latin typeface="Calibri" panose="020F0502020204030204" pitchFamily="34" charset="0"/>
                    <a:cs typeface="Calibri" panose="020F0502020204030204" pitchFamily="34" charset="0"/>
                    <a:sym typeface="Symbol" pitchFamily="18" charset="2"/>
                  </a:rPr>
                  <a:t>(mod a) and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baseline="-25000" dirty="0">
                    <a:latin typeface="Calibri" panose="020F0502020204030204" pitchFamily="34" charset="0"/>
                    <a:cs typeface="Calibri" panose="020F0502020204030204" pitchFamily="34" charset="0"/>
                    <a:sym typeface="Symbol" pitchFamily="18" charset="2"/>
                  </a:rPr>
                  <a:t> </a:t>
                </a:r>
                <a:r>
                  <a:rPr lang="en-US" sz="1800" dirty="0">
                    <a:latin typeface="Calibri" panose="020F0502020204030204" pitchFamily="34" charset="0"/>
                    <a:cs typeface="Calibri" panose="020F0502020204030204" pitchFamily="34" charset="0"/>
                    <a:sym typeface="Symbol" pitchFamily="18" charset="2"/>
                  </a:rPr>
                  <a:t>(mod b).  By the CRT,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is unique</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mod ab and further,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b).  There are f(a)f(b)  such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so </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latin typeface="Calibri" panose="020F0502020204030204" pitchFamily="34" charset="0"/>
                    <a:cs typeface="Calibri" panose="020F0502020204030204" pitchFamily="34" charset="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1600200"/>
                <a:ext cx="8458200" cy="4876800"/>
              </a:xfrm>
              <a:blipFill>
                <a:blip r:embed="rId3"/>
                <a:stretch>
                  <a:fillRect l="-1048" t="-2078" r="-1198"/>
                </a:stretch>
              </a:blipFill>
            </p:spPr>
            <p:txBody>
              <a:bodyPr/>
              <a:lstStyle/>
              <a:p>
                <a:r>
                  <a:rPr 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xmlns:a14="http://schemas.microsoft.com/office/drawing/2010/main">
        <mc:Choice Requires="a14">
          <p:sp>
            <p:nvSpPr>
              <p:cNvPr id="30725" name="Rectangle 3"/>
              <p:cNvSpPr>
                <a:spLocks noGrp="1" noChangeArrowheads="1"/>
              </p:cNvSpPr>
              <p:nvPr>
                <p:ph type="body" idx="1"/>
              </p:nvPr>
            </p:nvSpPr>
            <p:spPr>
              <a:xfrm>
                <a:off x="457200" y="2133600"/>
                <a:ext cx="8305800" cy="30480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latin typeface="Calibri" panose="020F0502020204030204" pitchFamily="34" charset="0"/>
                  <a:ea typeface="Cambria Math" panose="02040503050406030204" pitchFamily="18" charset="0"/>
                  <a:cs typeface="Calibri" panose="020F0502020204030204" pitchFamily="34" charset="0"/>
                </a:endParaRPr>
              </a:p>
              <a:p>
                <a:pPr marL="342900" lvl="1" indent="-342900">
                  <a:lnSpc>
                    <a:spcPct val="80000"/>
                  </a:lnSpc>
                  <a:spcBef>
                    <a:spcPts val="200"/>
                  </a:spcBef>
                  <a:buFontTx/>
                  <a:buChar char="•"/>
                </a:pPr>
                <a:r>
                  <a:rPr lang="en-US" sz="2000" b="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Calibri" panose="020F0502020204030204" pitchFamily="34" charset="0"/>
                    <a:cs typeface="Calibri" panose="020F0502020204030204" pitchFamily="34" charset="0"/>
                    <a:sym typeface="Symbol" pitchFamily="18" charset="2"/>
                  </a:rPr>
                  <a:t>) </a:t>
                </a:r>
              </a:p>
              <a:p>
                <a:pPr marL="400050" lvl="2" indent="0">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t>
                </a:r>
                <a:r>
                  <a:rPr lang="en-US" sz="2000" dirty="0">
                    <a:latin typeface="Calibri" panose="020F0502020204030204" pitchFamily="34" charset="0"/>
                    <a:cs typeface="Calibri" panose="020F0502020204030204" pitchFamily="34" charset="0"/>
                  </a:rPr>
                  <a:t>f(n)= f(</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f(</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n </a:t>
                </a:r>
                <a:r>
                  <a:rPr lang="en-US" sz="2000" b="1"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(1-1/p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so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latin typeface="Calibri" panose="020F0502020204030204" pitchFamily="34" charset="0"/>
                  <a:cs typeface="Calibri" panose="020F0502020204030204" pitchFamily="34" charset="0"/>
                </a:endParaRPr>
              </a:p>
              <a:p>
                <a:pPr lvl="1">
                  <a:spcBef>
                    <a:spcPts val="200"/>
                  </a:spcBef>
                  <a:buNone/>
                </a:pPr>
                <a:r>
                  <a:rPr lang="en-US" sz="2000" dirty="0">
                    <a:latin typeface="Calibri" panose="020F0502020204030204" pitchFamily="34" charset="0"/>
                    <a:cs typeface="Calibri" panose="020F0502020204030204" pitchFamily="34" charset="0"/>
                  </a:rPr>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 so by Lagrange’s Theorem the size of the subgroup generated by a which is the smallest integer |a|, such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latin typeface="Calibri" panose="020F0502020204030204" pitchFamily="34" charset="0"/>
                    <a:cs typeface="Calibri" panose="020F0502020204030204" pitchFamily="34" charset="0"/>
                  </a:rPr>
                  <a:t>. As a result,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f</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|a|m</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lvl="1">
                  <a:buNone/>
                </a:pPr>
                <a:endParaRPr lang="en-US" sz="2000" dirty="0"/>
              </a:p>
            </p:txBody>
          </p:sp>
        </mc:Choice>
        <mc:Fallback xmlns="">
          <p:sp>
            <p:nvSpPr>
              <p:cNvPr id="30725" name="Rectangle 3"/>
              <p:cNvSpPr>
                <a:spLocks noGrp="1" noRot="1" noChangeAspect="1" noMove="1" noResize="1" noEditPoints="1" noAdjustHandles="1" noChangeArrowheads="1" noChangeShapeType="1" noTextEdit="1"/>
              </p:cNvSpPr>
              <p:nvPr>
                <p:ph type="body" idx="1"/>
              </p:nvPr>
            </p:nvSpPr>
            <p:spPr>
              <a:xfrm>
                <a:off x="457200" y="2133600"/>
                <a:ext cx="8305800" cy="3048000"/>
              </a:xfrm>
              <a:blipFill>
                <a:blip r:embed="rId2"/>
                <a:stretch>
                  <a:fillRect l="-763" t="-7469"/>
                </a:stretch>
              </a:blipFill>
            </p:spPr>
            <p:txBody>
              <a:bodyPr/>
              <a:lstStyle/>
              <a:p>
                <a:r>
                  <a:rPr 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228600" y="1803400"/>
                <a:ext cx="8496300" cy="1854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with this property too.</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Thus, the multiplicative group may not be cyclic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latin typeface="Calibri" panose="020F0502020204030204" pitchFamily="34" charset="0"/>
                    <a:cs typeface="Calibri" panose="020F0502020204030204" pitchFamily="34" charset="0"/>
                    <a:sym typeface="Symbol" pitchFamily="18" charset="2"/>
                  </a:rPr>
                  <a:t>, but if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 15)=1, a</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=1 (mod 15)</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latin typeface="Calibri" panose="020F0502020204030204" pitchFamily="34" charset="0"/>
                    <a:cs typeface="Calibri" panose="020F0502020204030204" pitchFamily="34" charset="0"/>
                    <a:sym typeface="Symbol" pitchFamily="18" charset="2"/>
                  </a:rPr>
                  <a:t>, but if (a, 2800)=1, a</a:t>
                </a:r>
                <a:r>
                  <a:rPr lang="en-US" sz="2000" baseline="30000" dirty="0">
                    <a:latin typeface="Calibri" panose="020F0502020204030204" pitchFamily="34" charset="0"/>
                    <a:cs typeface="Calibri" panose="020F0502020204030204" pitchFamily="34" charset="0"/>
                    <a:sym typeface="Symbol" pitchFamily="18" charset="2"/>
                  </a:rPr>
                  <a:t>60</a:t>
                </a:r>
                <a:r>
                  <a:rPr lang="en-US" sz="2000" dirty="0">
                    <a:latin typeface="Calibri" panose="020F0502020204030204" pitchFamily="34" charset="0"/>
                    <a:cs typeface="Calibri" panose="020F0502020204030204" pitchFamily="34" charset="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228600" y="1803400"/>
                <a:ext cx="8496300" cy="1854200"/>
              </a:xfrm>
              <a:blipFill>
                <a:blip r:embed="rId2"/>
                <a:stretch>
                  <a:fillRect l="-897" t="-4795"/>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e=5 and (e, (p-1)(q-1))=1</a:t>
                </a:r>
              </a:p>
              <a:p>
                <a:pPr>
                  <a:lnSpc>
                    <a:spcPct val="95000"/>
                  </a:lnSpc>
                  <a:spcBef>
                    <a:spcPts val="200"/>
                  </a:spcBef>
                </a:pPr>
                <a:r>
                  <a:rPr lang="en-US" sz="2000" dirty="0">
                    <a:latin typeface="Calibri" panose="020F0502020204030204" pitchFamily="34" charset="0"/>
                    <a:cs typeface="Calibri" panose="020F0502020204030204" pitchFamily="34" charset="0"/>
                  </a:rPr>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latin typeface="Calibri" panose="020F0502020204030204" pitchFamily="34" charset="0"/>
                  <a:cs typeface="Calibri" panose="020F0502020204030204" pitchFamily="34" charset="0"/>
                </a:endParaRPr>
              </a:p>
              <a:p>
                <a:pPr>
                  <a:lnSpc>
                    <a:spcPct val="95000"/>
                  </a:lnSpc>
                  <a:spcBef>
                    <a:spcPts val="200"/>
                  </a:spcBef>
                </a:pPr>
                <a:r>
                  <a:rPr lang="en-US" sz="2000" dirty="0">
                    <a:latin typeface="Calibri" panose="020F0502020204030204" pitchFamily="34" charset="0"/>
                    <a:cs typeface="Calibri" panose="020F0502020204030204" pitchFamily="34" charset="0"/>
                  </a:rPr>
                  <a:t>Put x= a</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Example: </a:t>
                </a:r>
              </a:p>
              <a:p>
                <a:pPr lvl="1">
                  <a:lnSpc>
                    <a:spcPct val="95000"/>
                  </a:lnSpc>
                  <a:spcBef>
                    <a:spcPts val="200"/>
                  </a:spcBef>
                </a:pPr>
                <a:r>
                  <a:rPr lang="en-US" sz="2000" dirty="0">
                    <a:latin typeface="Calibri" panose="020F0502020204030204" pitchFamily="34" charset="0"/>
                    <a:cs typeface="Calibri" panose="020F0502020204030204" pitchFamily="34" charset="0"/>
                  </a:rPr>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latin typeface="Calibri" panose="020F0502020204030204" pitchFamily="34" charset="0"/>
                    <a:cs typeface="Calibri" panose="020F0502020204030204" pitchFamily="34" charset="0"/>
                  </a:rPr>
                  <a:t>.  </a:t>
                </a:r>
              </a:p>
              <a:p>
                <a:pPr lvl="1">
                  <a:lnSpc>
                    <a:spcPct val="95000"/>
                  </a:lnSpc>
                  <a:spcBef>
                    <a:spcPts val="200"/>
                  </a:spcBef>
                </a:pPr>
                <a:r>
                  <a:rPr lang="en-US" sz="2000" dirty="0">
                    <a:latin typeface="Calibri" panose="020F0502020204030204" pitchFamily="34" charset="0"/>
                    <a:cs typeface="Calibri" panose="020F0502020204030204" pitchFamily="34" charset="0"/>
                  </a:rPr>
                  <a:t>5(-115)+192(3)=1.  d=-115=192-115=77 (mod f(n)).</a:t>
                </a:r>
              </a:p>
              <a:p>
                <a:pPr lvl="1">
                  <a:lnSpc>
                    <a:spcPct val="95000"/>
                  </a:lnSpc>
                  <a:spcBef>
                    <a:spcPts val="200"/>
                  </a:spcBef>
                </a:pPr>
                <a:r>
                  <a:rPr lang="en-US" sz="2000" dirty="0">
                    <a:latin typeface="Calibri" panose="020F0502020204030204" pitchFamily="34" charset="0"/>
                    <a:cs typeface="Calibri" panose="020F0502020204030204" pitchFamily="34" charset="0"/>
                  </a:rPr>
                  <a:t>a= 53 so x= 53</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 (mod 221)= 157x157x53= 66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 66, 66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(mod 221)= 157,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(mod 221)= 118,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(mod 221)= 1. </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xmlns="">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870" t="-1055"/>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latin typeface="Calibri" panose="020F0502020204030204" pitchFamily="34" charset="0"/>
                    <a:cs typeface="Calibri" panose="020F0502020204030204" pitchFamily="34" charset="0"/>
                    <a:sym typeface="Symbol" pitchFamily="18" charset="2"/>
                  </a:rPr>
                  <a:t>Solve ax=b (mod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Same as for n=p, except some equations will not have solutions.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b&gt;0 (mod n) and everything is a solution if b=0 (mod n).  After dividing both sides by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Calibri" panose="020F0502020204030204" pitchFamily="34" charset="0"/>
                    <a:cs typeface="Calibri" panose="020F0502020204030204" pitchFamily="34" charset="0"/>
                  </a:rPr>
                  <a:t>.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au+pn</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190" t="-3257"/>
                </a:stretch>
              </a:blipFill>
            </p:spPr>
            <p:txBody>
              <a:bodyPr/>
              <a:lstStyle/>
              <a:p>
                <a:r>
                  <a:rPr lang="en-US">
                    <a:noFill/>
                  </a:rPr>
                  <a:t> </a:t>
                </a:r>
              </a:p>
            </p:txBody>
          </p:sp>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95400"/>
                <a:ext cx="8534400" cy="5181600"/>
              </a:xfrm>
            </p:spPr>
            <p:txBody>
              <a:bodyPr>
                <a:noAutofit/>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have square roots?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Is there a y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such that x=y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Suppose g is a generator, look at {g,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Even if x= g</a:t>
                </a:r>
                <a:r>
                  <a:rPr lang="en-US" sz="2000" baseline="30000" dirty="0">
                    <a:latin typeface="Calibri" panose="020F0502020204030204" pitchFamily="34" charset="0"/>
                    <a:cs typeface="Calibri" panose="020F0502020204030204" pitchFamily="34" charset="0"/>
                    <a:sym typeface="Symbol" pitchFamily="18" charset="2"/>
                  </a:rPr>
                  <a:t>2k</a:t>
                </a:r>
                <a:r>
                  <a:rPr lang="en-US" sz="2000" dirty="0">
                    <a:latin typeface="Calibri" panose="020F0502020204030204" pitchFamily="34" charset="0"/>
                    <a:cs typeface="Calibri" panose="020F0502020204030204" pitchFamily="34" charset="0"/>
                    <a:sym typeface="Symbol" pitchFamily="18" charset="2"/>
                  </a:rPr>
                  <a:t> and y=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then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has a square root, y, then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=y</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≠1 then x does not have a square root.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Since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is 1 or -1 (mod p).  This leads to:</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has a square root.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does not have a square root.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Define (a/p)=1 if a has a square root and (a/p)=-1.  This is called the </a:t>
                </a:r>
                <a:r>
                  <a:rPr lang="en-US" sz="2000" i="1" dirty="0">
                    <a:latin typeface="Calibri" panose="020F0502020204030204" pitchFamily="34" charset="0"/>
                    <a:cs typeface="Calibri" panose="020F0502020204030204" pitchFamily="34" charset="0"/>
                    <a:sym typeface="Symbol" pitchFamily="18" charset="2"/>
                  </a:rPr>
                  <a:t>Legendre symbol</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(a/p)= a</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and b both have square roots so does ab.  If neither a nor b has a square root ab has a square root.  If only one of a, b has a square root then ab does not have a square root.</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cs typeface="Calibri" panose="020F0502020204030204" pitchFamily="34" charset="0"/>
                            <a:sym typeface="Symbol" pitchFamily="18" charset="2"/>
                          </a:rPr>
                        </m:ctrlPr>
                      </m:dPr>
                      <m:e>
                        <m:f>
                          <m:fPr>
                            <m:ctrlPr>
                              <a:rPr lang="en-US" sz="2000" b="0" i="1" smtClean="0">
                                <a:latin typeface="Cambria Math" panose="02040503050406030204" pitchFamily="18" charset="0"/>
                                <a:cs typeface="Calibri" panose="020F0502020204030204" pitchFamily="34" charset="0"/>
                                <a:sym typeface="Symbol" pitchFamily="18" charset="2"/>
                              </a:rPr>
                            </m:ctrlPr>
                          </m:fPr>
                          <m:num>
                            <m:r>
                              <a:rPr lang="en-US" sz="2000" b="0" i="1" smtClean="0">
                                <a:latin typeface="Cambria Math" panose="02040503050406030204" pitchFamily="18" charset="0"/>
                                <a:cs typeface="Calibri" panose="020F0502020204030204" pitchFamily="34" charset="0"/>
                                <a:sym typeface="Symbol" pitchFamily="18" charset="2"/>
                              </a:rPr>
                              <m:t>𝑎𝑏</m:t>
                            </m:r>
                          </m:num>
                          <m:den>
                            <m:r>
                              <a:rPr lang="en-US" sz="2000" b="0" i="1" smtClean="0">
                                <a:latin typeface="Cambria Math" panose="02040503050406030204" pitchFamily="18" charset="0"/>
                                <a:cs typeface="Calibri" panose="020F0502020204030204" pitchFamily="34" charset="0"/>
                                <a:sym typeface="Symbol" pitchFamily="18" charset="2"/>
                              </a:rPr>
                              <m:t>𝑝</m:t>
                            </m:r>
                          </m:den>
                        </m:f>
                      </m:e>
                    </m:d>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𝑎</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𝑏</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marL="0" indent="0">
                  <a:lnSpc>
                    <a:spcPct val="80000"/>
                  </a:lnSpc>
                  <a:spcBef>
                    <a:spcPts val="200"/>
                  </a:spcBef>
                  <a:buNone/>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5181600"/>
              </a:xfrm>
              <a:blipFill>
                <a:blip r:embed="rId2"/>
                <a:stretch>
                  <a:fillRect l="-744" t="-1711" r="-893"/>
                </a:stretch>
              </a:blipFill>
            </p:spPr>
            <p:txBody>
              <a:bodyPr/>
              <a:lstStyle/>
              <a:p>
                <a:r>
                  <a:rPr 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latin typeface="Calibri" panose="020F0502020204030204" pitchFamily="34" charset="0"/>
                    <a:cs typeface="Calibri" panose="020F0502020204030204" pitchFamily="34" charset="0"/>
                    <a:sym typeface="Symbol" pitchFamily="18" charset="2"/>
                  </a:rPr>
                  <a:t> if there is an x: x</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 (mod p), 0 of </a:t>
                </a:r>
                <a:r>
                  <a:rPr lang="en-US" sz="2000" dirty="0" err="1">
                    <a:latin typeface="Calibri" panose="020F0502020204030204" pitchFamily="34" charset="0"/>
                    <a:cs typeface="Calibri" panose="020F0502020204030204" pitchFamily="34" charset="0"/>
                    <a:sym typeface="Symbol" pitchFamily="18" charset="2"/>
                  </a:rPr>
                  <a:t>p|a</a:t>
                </a:r>
                <a:r>
                  <a:rPr lang="en-US" sz="2000" dirty="0">
                    <a:latin typeface="Calibri" panose="020F0502020204030204" pitchFamily="34" charset="0"/>
                    <a:cs typeface="Calibri" panose="020F0502020204030204" pitchFamily="34" charset="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allows us to solve quadratic equations in a prime field.</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892" t="-831"/>
                </a:stretch>
              </a:blipFill>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676400"/>
            <a:ext cx="8153400" cy="4114800"/>
          </a:xfrm>
        </p:spPr>
        <p:txBody>
          <a:bodyPr/>
          <a:lstStyle/>
          <a:p>
            <a:r>
              <a:rPr lang="en-US" sz="2000" dirty="0">
                <a:latin typeface="Calibri" panose="020F0502020204030204" pitchFamily="34" charset="0"/>
                <a:cs typeface="Calibri" panose="020F0502020204030204" pitchFamily="34" charset="0"/>
              </a:rPr>
              <a:t>Symmetric Key Distribution </a:t>
            </a:r>
          </a:p>
          <a:p>
            <a:r>
              <a:rPr lang="en-US" sz="2000" dirty="0">
                <a:latin typeface="Calibri" panose="020F0502020204030204" pitchFamily="34" charset="0"/>
                <a:cs typeface="Calibri" panose="020F0502020204030204" pitchFamily="34" charset="0"/>
              </a:rPr>
              <a:t>Key Exchange and other protocols</a:t>
            </a:r>
          </a:p>
          <a:p>
            <a:r>
              <a:rPr lang="en-US" sz="2000" dirty="0">
                <a:latin typeface="Calibri" panose="020F0502020204030204" pitchFamily="34" charset="0"/>
                <a:cs typeface="Calibri" panose="020F0502020204030204" pitchFamily="34" charset="0"/>
              </a:rPr>
              <a:t>Digital Signatures</a:t>
            </a:r>
          </a:p>
          <a:p>
            <a:r>
              <a:rPr lang="en-US" sz="2000" dirty="0">
                <a:latin typeface="Calibri" panose="020F0502020204030204" pitchFamily="34" charset="0"/>
                <a:cs typeface="Calibri" panose="020F0502020204030204" pitchFamily="34" charset="0"/>
              </a:rPr>
              <a:t>Sealing Symmetric Keys (SMIME)</a:t>
            </a:r>
          </a:p>
          <a:p>
            <a:r>
              <a:rPr lang="en-US" sz="2000" dirty="0">
                <a:latin typeface="Calibri" panose="020F0502020204030204" pitchFamily="34" charset="0"/>
                <a:cs typeface="Calibri" panose="020F0502020204030204" pitchFamily="34" charset="0"/>
              </a:rPr>
              <a:t>Authentication</a:t>
            </a:r>
          </a:p>
          <a:p>
            <a:r>
              <a:rPr lang="en-US" sz="2000" dirty="0">
                <a:latin typeface="Calibri" panose="020F0502020204030204" pitchFamily="34" charset="0"/>
                <a:cs typeface="Calibri" panose="020F0502020204030204" pitchFamily="34" charset="0"/>
              </a:rPr>
              <a:t>Proving Knowledge without disclosing secrets (used in anonymous authentication)</a:t>
            </a:r>
          </a:p>
          <a:p>
            <a:r>
              <a:rPr lang="en-US" sz="2000" dirty="0">
                <a:latin typeface="Calibri" panose="020F0502020204030204" pitchFamily="34" charset="0"/>
                <a:cs typeface="Calibri" panose="020F0502020204030204" pitchFamily="34" charset="0"/>
              </a:rPr>
              <a:t>Symmetric Key systems cannot do any of these.  However, symmetric key systems are </a:t>
            </a:r>
            <a:r>
              <a:rPr lang="en-US" sz="2000" i="1" dirty="0">
                <a:latin typeface="Calibri" panose="020F0502020204030204" pitchFamily="34" charset="0"/>
                <a:cs typeface="Calibri" panose="020F0502020204030204" pitchFamily="34" charset="0"/>
              </a:rPr>
              <a:t>much</a:t>
            </a:r>
            <a:r>
              <a:rPr lang="en-US" sz="2000" dirty="0">
                <a:latin typeface="Calibri" panose="020F0502020204030204" pitchFamily="34" charset="0"/>
                <a:cs typeface="Calibri" panose="020F0502020204030204" pitchFamily="34" charset="0"/>
              </a:rPr>
              <a:t> faster than Public Key systems.</a:t>
            </a:r>
          </a:p>
          <a:p>
            <a:pPr>
              <a:buFontTx/>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4953000" cy="1828800"/>
          </a:xfrm>
        </p:spPr>
        <p:txBody>
          <a:bodyPr/>
          <a:lstStyle/>
          <a:p>
            <a:pPr>
              <a:lnSpc>
                <a:spcPct val="95000"/>
              </a:lnSpc>
            </a:pPr>
            <a:r>
              <a:rPr lang="en-US" sz="2000" dirty="0">
                <a:latin typeface="Calibri" panose="020F0502020204030204" pitchFamily="34" charset="0"/>
                <a:cs typeface="Calibri" panose="020F0502020204030204" pitchFamily="34" charset="0"/>
              </a:rPr>
              <a:t>Entry in row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column j is p[</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([j]-1)/2</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10931579"/>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7</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latin typeface="Calibri" panose="020F0502020204030204" pitchFamily="34" charset="0"/>
                          <a:cs typeface="Calibri" panose="020F0502020204030204" pitchFamily="34" charset="0"/>
                        </a:rPr>
                        <a:t>31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marL="0" algn="l" defTabSz="914400" rtl="0" eaLnBrk="1" latinLnBrk="0" hangingPunct="1"/>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(7/11)(11/7)=(-1)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5x3</a:t>
            </a:r>
            <a:r>
              <a:rPr kumimoji="1" lang="en-US" sz="2000" b="0" i="0" u="none" strike="noStrike" kern="0" cap="none" spc="0" normalizeH="0" noProof="0" dirty="0">
                <a:ln>
                  <a:noFill/>
                </a:ln>
                <a:solidFill>
                  <a:schemeClr val="tx1"/>
                </a:solidFill>
                <a:effectLst/>
                <a:uLnTx/>
                <a:uFillTx/>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(7/13)(13/7)=(-1)</a:t>
            </a:r>
            <a:r>
              <a:rPr kumimoji="1" lang="en-US" sz="2000" kern="0" baseline="30000" dirty="0">
                <a:latin typeface="Calibri" panose="020F0502020204030204" pitchFamily="34" charset="0"/>
                <a:cs typeface="Calibri" panose="020F0502020204030204" pitchFamily="34" charset="0"/>
              </a:rPr>
              <a:t>6x3</a:t>
            </a:r>
            <a:r>
              <a:rPr kumimoji="1" lang="en-US" sz="2000" kern="0" dirty="0">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(7/17)(17/7)=(-1)</a:t>
            </a:r>
            <a:r>
              <a:rPr kumimoji="1" lang="en-US" sz="2000" kern="0" baseline="30000" dirty="0">
                <a:latin typeface="Calibri" panose="020F0502020204030204" pitchFamily="34" charset="0"/>
                <a:cs typeface="Calibri" panose="020F0502020204030204" pitchFamily="34" charset="0"/>
              </a:rPr>
              <a:t>8x3</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(11/31)(31/11)=(-1)</a:t>
            </a:r>
            <a:r>
              <a:rPr kumimoji="1" lang="en-US" sz="2000" kern="0" baseline="30000" dirty="0">
                <a:latin typeface="Calibri" panose="020F0502020204030204" pitchFamily="34" charset="0"/>
                <a:cs typeface="Calibri" panose="020F0502020204030204" pitchFamily="34" charset="0"/>
              </a:rPr>
              <a:t>15x5</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Almost all public key algorithms are based on “hard” number theory problems over enormous (e.g.- 2048 bit) integers.</a:t>
            </a:r>
          </a:p>
          <a:p>
            <a:pPr>
              <a:lnSpc>
                <a:spcPct val="80000"/>
              </a:lnSpc>
            </a:pPr>
            <a:r>
              <a:rPr lang="en-US" sz="2000" dirty="0">
                <a:latin typeface="Calibri" panose="020F0502020204030204" pitchFamily="34" charset="0"/>
                <a:cs typeface="Calibri" panose="020F0502020204030204" pitchFamily="34" charset="0"/>
                <a:sym typeface="Symbol" pitchFamily="18" charset="2"/>
              </a:rPr>
              <a:t>We need to know how to do arithmetic on computers with huge numbers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Addition/subtraction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Multiplication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Modulus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Modular inverses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Exponentiation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Testing Primality</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Factoring</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Adding two m-bit numbers takes O(m) time.</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two m-bit numbers takes &lt;O(m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a 2m-bit number and reducing modulo and m-bit number takes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Computing (a, b) for a, b&lt; n  takes O(ln</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(n)) time (i.e.- fast).  This is Euclid’s Algorithm and it started Knuth, Euclid and everyone else off on computational complexity.  If n has m bits this is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Testing a number n for primality takes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clg</a:t>
            </a:r>
            <a:r>
              <a:rPr lang="en-US" sz="2000" baseline="30000" dirty="0">
                <a:latin typeface="Calibri" panose="020F0502020204030204" pitchFamily="34" charset="0"/>
                <a:cs typeface="Calibri" panose="020F0502020204030204" pitchFamily="34" charset="0"/>
                <a:sym typeface="Symbol" pitchFamily="18" charset="2"/>
              </a:rPr>
              <a:t>(lg(n))</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cmlg(m)</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Best known factoring: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a:t>
            </a:r>
            <a:r>
              <a:rPr lang="en-US" sz="2000" baseline="30000" dirty="0">
                <a:latin typeface="Calibri" panose="020F0502020204030204" pitchFamily="34" charset="0"/>
                <a:cs typeface="Calibri" panose="020F0502020204030204" pitchFamily="34" charset="0"/>
                <a:sym typeface="Symbol" pitchFamily="18" charset="2"/>
              </a:rPr>
              <a:t>(lg(n)^(1/3)(lg(lg(n))^(2/3))</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cm(m^(1/3)(lg(m)^(2/3))</a:t>
            </a:r>
            <a:r>
              <a:rPr lang="en-US" sz="2000" dirty="0">
                <a:latin typeface="Calibri" panose="020F0502020204030204" pitchFamily="34" charset="0"/>
                <a:cs typeface="Calibri" panose="020F0502020204030204" pitchFamily="34" charset="0"/>
                <a:sym typeface="Symbol" pitchFamily="18" charset="2"/>
              </a:rPr>
              <a:t>). [a lot longer].</a:t>
            </a:r>
          </a:p>
          <a:p>
            <a:pPr>
              <a:lnSpc>
                <a:spcPct val="90000"/>
              </a:lnSpc>
              <a:buFontTx/>
              <a:buNone/>
            </a:pPr>
            <a:endParaRPr lang="en-US" sz="2400" dirty="0">
              <a:sym typeface="Symbol" pitchFamily="18"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xmlns:a14="http://schemas.microsoft.com/office/drawing/2010/main">
        <mc:Choice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Euclid: There are infinitely many primes</a:t>
                </a:r>
              </a:p>
              <a:p>
                <a:pPr>
                  <a:lnSpc>
                    <a:spcPct val="80000"/>
                  </a:lnSpc>
                  <a:spcBef>
                    <a:spcPts val="200"/>
                  </a:spcBef>
                </a:pPr>
                <a:r>
                  <a:rPr lang="en-US" sz="2000" dirty="0">
                    <a:latin typeface="Calibri" panose="020F0502020204030204" pitchFamily="34" charset="0"/>
                    <a:cs typeface="Calibri" panose="020F0502020204030204" pitchFamily="34" charset="0"/>
                  </a:rPr>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Spookily accurate even for pretty small n.</a:t>
                </a:r>
              </a:p>
              <a:p>
                <a:pPr lvl="1">
                  <a:lnSpc>
                    <a:spcPct val="80000"/>
                  </a:lnSpc>
                  <a:spcBef>
                    <a:spcPts val="200"/>
                  </a:spcBef>
                </a:pPr>
                <a:r>
                  <a:rPr lang="en-US" sz="2000" dirty="0">
                    <a:latin typeface="Calibri" panose="020F0502020204030204" pitchFamily="34" charset="0"/>
                    <a:cs typeface="Calibri" panose="020F0502020204030204" pitchFamily="34" charset="0"/>
                  </a:rPr>
                  <a:t>First proof using complex analysis sketched by Riemann, finished by Hadamard and de la Vallee-Poussin. “Elementary” proof by </a:t>
                </a:r>
                <a:r>
                  <a:rPr lang="en-US" sz="2000" dirty="0" err="1">
                    <a:latin typeface="Calibri" panose="020F0502020204030204" pitchFamily="34" charset="0"/>
                    <a:cs typeface="Calibri" panose="020F0502020204030204" pitchFamily="34" charset="0"/>
                  </a:rPr>
                  <a:t>Erdos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Selberg</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Pretty easy to prove.</a:t>
                </a:r>
              </a:p>
              <a:p>
                <a:pPr>
                  <a:lnSpc>
                    <a:spcPct val="80000"/>
                  </a:lnSpc>
                  <a:spcBef>
                    <a:spcPts val="200"/>
                  </a:spcBef>
                </a:pPr>
                <a:r>
                  <a:rPr lang="en-US" sz="2000" dirty="0">
                    <a:latin typeface="Calibri" panose="020F0502020204030204" pitchFamily="34" charset="0"/>
                    <a:cs typeface="Calibri" panose="020F0502020204030204" pitchFamily="34" charset="0"/>
                  </a:rPr>
                  <a:t>Bertrand’s Postulate: For all n&gt;2 there is a prime between n and 2n</a:t>
                </a:r>
              </a:p>
            </p:txBody>
          </p:sp>
        </mc:Choice>
        <mc:Fallback xmlns="">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736" t="-2508" r="-884"/>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04800"/>
            <a:ext cx="7772400" cy="990600"/>
          </a:xfrm>
        </p:spPr>
        <p:txBody>
          <a:bodyPr/>
          <a:lstStyle/>
          <a:p>
            <a:r>
              <a:rPr lang="en-US" sz="3600"/>
              <a:t>Prime Distribution Example</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4942525"/>
              </p:ext>
            </p:extLst>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chemeClr val="tx1"/>
                          </a:solidFill>
                          <a:latin typeface="Calibri" panose="020F0502020204030204" pitchFamily="34" charset="0"/>
                          <a:cs typeface="Calibri" panose="020F0502020204030204" pitchFamily="34" charset="0"/>
                        </a:rPr>
                        <a:t>p(n)</a:t>
                      </a:r>
                    </a:p>
                  </a:txBody>
                  <a:tcPr/>
                </a:tc>
                <a:tc>
                  <a:txBody>
                    <a:bodyPr/>
                    <a:lstStyle/>
                    <a:p>
                      <a:pPr algn="r"/>
                      <a:r>
                        <a:rPr lang="en-US">
                          <a:solidFill>
                            <a:schemeClr val="tx1"/>
                          </a:solidFill>
                          <a:latin typeface="Calibri" panose="020F0502020204030204" pitchFamily="34" charset="0"/>
                          <a:cs typeface="Calibri" panose="020F0502020204030204" pitchFamily="34" charset="0"/>
                        </a:rPr>
                        <a:t>n/</a:t>
                      </a:r>
                      <a:r>
                        <a:rPr lang="en-US" err="1">
                          <a:solidFill>
                            <a:schemeClr val="tx1"/>
                          </a:solidFill>
                          <a:latin typeface="Calibri" panose="020F0502020204030204" pitchFamily="34" charset="0"/>
                          <a:cs typeface="Calibri" panose="020F0502020204030204" pitchFamily="34" charset="0"/>
                        </a:rPr>
                        <a:t>ln</a:t>
                      </a:r>
                      <a:r>
                        <a:rPr lang="en-US">
                          <a:solidFill>
                            <a:schemeClr val="tx1"/>
                          </a:solidFill>
                          <a:latin typeface="Calibri" panose="020F0502020204030204" pitchFamily="34" charset="0"/>
                          <a:cs typeface="Calibri" panose="020F0502020204030204" pitchFamily="34" charset="0"/>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pitchFamily="34" charset="0"/>
                          <a:cs typeface="Calibri" panose="020F0502020204030204" pitchFamily="34" charset="0"/>
                        </a:rPr>
                        <a:t>p(n)/</a:t>
                      </a:r>
                      <a:r>
                        <a:rPr lang="en-US" baseline="0" dirty="0">
                          <a:solidFill>
                            <a:schemeClr val="tx1"/>
                          </a:solidFill>
                          <a:latin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cs typeface="Calibri" panose="020F0502020204030204" pitchFamily="34" charset="0"/>
                        </a:rPr>
                        <a:t>n/ln(n))</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4.34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12.78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21.71</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80.46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168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144.76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r>
                        <a:rPr lang="en-US" b="0" baseline="30000">
                          <a:solidFill>
                            <a:schemeClr val="tx1"/>
                          </a:solidFill>
                          <a:latin typeface="Calibri" panose="020F0502020204030204" pitchFamily="34" charset="0"/>
                          <a:cs typeface="Calibri" panose="020F0502020204030204" pitchFamily="34" charset="0"/>
                        </a:rPr>
                        <a:t>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78498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72382</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1.08</a:t>
                      </a:r>
                    </a:p>
                  </a:txBody>
                  <a:tcPr/>
                </a:tc>
                <a:extLst>
                  <a:ext uri="{0D108BD9-81ED-4DB2-BD59-A6C34878D82A}">
                    <a16:rowId xmlns:a16="http://schemas.microsoft.com/office/drawing/2014/main" val="10006"/>
                  </a:ext>
                </a:extLst>
              </a:tr>
              <a:tr h="370840">
                <a:tc>
                  <a:txBody>
                    <a:bodyPr/>
                    <a:lstStyle/>
                    <a:p>
                      <a:pPr algn="r"/>
                      <a:r>
                        <a:rPr lang="en-US" b="0" dirty="0">
                          <a:solidFill>
                            <a:schemeClr val="tx1"/>
                          </a:solidFill>
                          <a:latin typeface="Calibri" panose="020F0502020204030204" pitchFamily="34" charset="0"/>
                          <a:cs typeface="Calibri" panose="020F0502020204030204" pitchFamily="34" charset="0"/>
                        </a:rPr>
                        <a:t>10</a:t>
                      </a:r>
                      <a:r>
                        <a:rPr lang="en-US" b="0" baseline="30000" dirty="0">
                          <a:solidFill>
                            <a:schemeClr val="tx1"/>
                          </a:solidFill>
                          <a:latin typeface="Calibri" panose="020F0502020204030204" pitchFamily="34" charset="0"/>
                          <a:cs typeface="Calibri" panose="020F0502020204030204" pitchFamily="34" charset="0"/>
                        </a:rPr>
                        <a:t>9</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50847478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48254949</a:t>
                      </a:r>
                    </a:p>
                  </a:txBody>
                  <a:tcPr/>
                </a:tc>
                <a:tc>
                  <a:txBody>
                    <a:bodyPr/>
                    <a:lstStyle/>
                    <a:p>
                      <a:pPr algn="r"/>
                      <a:r>
                        <a:rPr lang="en-US" b="0" dirty="0">
                          <a:solidFill>
                            <a:schemeClr val="tx1"/>
                          </a:solidFill>
                          <a:latin typeface="Calibri" panose="020F0502020204030204" pitchFamily="34" charset="0"/>
                          <a:cs typeface="Calibri" panose="020F0502020204030204" pitchFamily="34" charset="0"/>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is known, we can calculate p and q.</a:t>
                </a: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Proof:  </a:t>
                </a:r>
              </a:p>
              <a:p>
                <a:pPr marL="857250" lvl="1" indent="-457200">
                  <a:lnSpc>
                    <a:spcPct val="80000"/>
                  </a:lnSpc>
                </a:pPr>
                <a:r>
                  <a:rPr lang="en-US" sz="2000" dirty="0">
                    <a:latin typeface="Calibri" panose="020F0502020204030204" pitchFamily="34" charset="0"/>
                    <a:cs typeface="Calibri" panose="020F0502020204030204" pitchFamily="34" charset="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rPr>
                  <a:t>.  </a:t>
                </a:r>
              </a:p>
              <a:p>
                <a:pPr marL="857250" lvl="1" indent="-457200">
                  <a:lnSpc>
                    <a:spcPct val="80000"/>
                  </a:lnSpc>
                </a:pPr>
                <a:r>
                  <a:rPr lang="en-US" sz="2000" dirty="0">
                    <a:latin typeface="Calibri" panose="020F0502020204030204" pitchFamily="34" charset="0"/>
                    <a:cs typeface="Calibri" panose="020F0502020204030204" pitchFamily="34" charset="0"/>
                  </a:rPr>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latin typeface="Calibri" panose="020F0502020204030204" pitchFamily="34" charset="0"/>
                    <a:cs typeface="Calibri" panose="020F0502020204030204" pitchFamily="34" charset="0"/>
                  </a:rPr>
                  <a:t>.  We can solve this equation.</a:t>
                </a:r>
              </a:p>
              <a:p>
                <a:pPr marL="857250" lvl="1" indent="-457200">
                  <a:lnSpc>
                    <a:spcPct val="80000"/>
                  </a:lnSpc>
                </a:pP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if we know p and q, this theorem tells us if we know a universal exponent, we can calculate d.</a:t>
                </a:r>
                <a:endParaRPr lang="en-US" sz="2000" dirty="0">
                  <a:latin typeface="Calibri" panose="020F0502020204030204" pitchFamily="34" charset="0"/>
                  <a:cs typeface="Calibri" panose="020F0502020204030204"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792" t="-3089"/>
                </a:stretch>
              </a:blipFill>
            </p:spPr>
            <p:txBody>
              <a:bodyPr/>
              <a:lstStyle/>
              <a:p>
                <a:r>
                  <a:rPr 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composite, say,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Given r&gt;0, </a:t>
                </a:r>
                <a:r>
                  <a:rPr lang="en-US" sz="2000" dirty="0" err="1">
                    <a:latin typeface="Calibri" panose="020F0502020204030204" pitchFamily="34" charset="0"/>
                    <a:cs typeface="Calibri" panose="020F0502020204030204" pitchFamily="34" charset="0"/>
                    <a:sym typeface="Symbol" pitchFamily="18" charset="2"/>
                  </a:rPr>
                  <a:t>a</a:t>
                </a:r>
                <a:r>
                  <a:rPr lang="en-US" sz="2000" baseline="30000" dirty="0" err="1">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 1 (mod n), for all a: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we can factor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we can factor n.</a:t>
                </a:r>
              </a:p>
              <a:p>
                <a:pPr lvl="1">
                  <a:lnSpc>
                    <a:spcPct val="80000"/>
                  </a:lnSpc>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pPr>
                <a:r>
                  <a:rPr lang="en-US" sz="2000" dirty="0">
                    <a:latin typeface="Calibri" panose="020F0502020204030204" pitchFamily="34" charset="0"/>
                    <a:cs typeface="Calibri" panose="020F0502020204030204" pitchFamily="34" charset="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m, odd. Put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a</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(mod n) and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b</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n).</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rPr>
                  <a:t>&gt;=±1</a:t>
                </a:r>
                <a:r>
                  <a:rPr lang="en-US" sz="2000" dirty="0">
                    <a:latin typeface="Calibri" panose="020F0502020204030204" pitchFamily="34" charset="0"/>
                    <a:cs typeface="Calibri" panose="020F0502020204030204" pitchFamily="34" charset="0"/>
                    <a:sym typeface="Symbol" pitchFamily="18" charset="2"/>
                  </a:rPr>
                  <a:t>, 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736" t="-2658" r="-1031"/>
                </a:stretch>
              </a:blipFill>
            </p:spPr>
            <p:txBody>
              <a:bodyPr/>
              <a:lstStyle/>
              <a:p>
                <a:r>
                  <a:rPr 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9050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Let n= 1517.  Note that a</a:t>
            </a:r>
            <a:r>
              <a:rPr lang="en-US" sz="2000" baseline="30000" dirty="0">
                <a:latin typeface="Calibri" panose="020F0502020204030204" pitchFamily="34" charset="0"/>
                <a:cs typeface="Calibri" panose="020F0502020204030204" pitchFamily="34" charset="0"/>
              </a:rPr>
              <a:t>1440</a:t>
            </a:r>
            <a:r>
              <a:rPr lang="en-US" sz="2000" dirty="0">
                <a:latin typeface="Calibri" panose="020F0502020204030204" pitchFamily="34" charset="0"/>
                <a:cs typeface="Calibri" panose="020F0502020204030204" pitchFamily="34" charset="0"/>
              </a:rPr>
              <a:t>=1 (mod n).</a:t>
            </a:r>
          </a:p>
          <a:p>
            <a:pPr lvl="1">
              <a:lnSpc>
                <a:spcPct val="95000"/>
              </a:lnSpc>
              <a:spcBef>
                <a:spcPts val="200"/>
              </a:spcBef>
            </a:pPr>
            <a:r>
              <a:rPr lang="en-US" sz="2000" dirty="0">
                <a:latin typeface="Calibri" panose="020F0502020204030204" pitchFamily="34" charset="0"/>
                <a:cs typeface="Calibri" panose="020F0502020204030204" pitchFamily="34" charset="0"/>
              </a:rPr>
              <a:t>1440=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(45), m= 45.</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=401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401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  Try again.</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=776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776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=1444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1444</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=778(mod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778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a:t>
            </a:r>
          </a:p>
          <a:p>
            <a:pPr lvl="1">
              <a:lnSpc>
                <a:spcPct val="95000"/>
              </a:lnSpc>
              <a:spcBef>
                <a:spcPts val="200"/>
              </a:spcBef>
            </a:pPr>
            <a:r>
              <a:rPr lang="en-US" sz="2000" dirty="0">
                <a:latin typeface="Calibri" panose="020F0502020204030204" pitchFamily="34" charset="0"/>
                <a:cs typeface="Calibri" panose="020F0502020204030204" pitchFamily="34" charset="0"/>
              </a:rPr>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Numbers are represented in base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where </a:t>
            </a:r>
            <a:r>
              <a:rPr lang="en-US" sz="2000" dirty="0" err="1">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is the number of bits in the “standard” unsigned integer (e.g. – 32 on IA32, 64 on x64)</a:t>
            </a:r>
            <a:endParaRPr lang="en-US" sz="2000" baseline="30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Each number has three components: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Sign</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Size in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 where n=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[ws-1]2</a:t>
            </a:r>
            <a:r>
              <a:rPr lang="en-US" sz="2000" baseline="30000" dirty="0">
                <a:solidFill>
                  <a:schemeClr val="tx2"/>
                </a:solidFill>
                <a:latin typeface="Calibri" panose="020F0502020204030204" pitchFamily="34" charset="0"/>
                <a:cs typeface="Calibri" panose="020F0502020204030204" pitchFamily="34" charset="0"/>
              </a:rPr>
              <a:t>ws(size-1) </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[1]2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[0]</a:t>
            </a:r>
            <a:endParaRPr lang="en-US" sz="2000" baseline="30000" dirty="0">
              <a:solidFill>
                <a:schemeClr val="tx2"/>
              </a:solidFill>
              <a:latin typeface="Calibri" panose="020F0502020204030204" pitchFamily="34" charset="0"/>
              <a:cs typeface="Calibri" panose="020F0502020204030204" pitchFamily="34" charset="0"/>
            </a:endParaRPr>
          </a:p>
          <a:p>
            <a:pPr lvl="1">
              <a:spcBef>
                <a:spcPts val="200"/>
              </a:spcBef>
            </a:pPr>
            <a:r>
              <a:rPr lang="en-US" sz="2000" dirty="0">
                <a:solidFill>
                  <a:schemeClr val="tx2"/>
                </a:solidFill>
                <a:latin typeface="Calibri" panose="020F0502020204030204" pitchFamily="34" charset="0"/>
                <a:cs typeface="Calibri" panose="020F0502020204030204" pitchFamily="34" charset="0"/>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03225" y="1524000"/>
            <a:ext cx="8153400" cy="44958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For two numbers of size 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and s</a:t>
            </a:r>
            <a:r>
              <a:rPr lang="en-US" sz="2000" baseline="-25000" dirty="0">
                <a:solidFill>
                  <a:schemeClr val="tx2"/>
                </a:solidFill>
                <a:latin typeface="Calibri" panose="020F0502020204030204" pitchFamily="34" charset="0"/>
                <a:cs typeface="Calibri" panose="020F0502020204030204" pitchFamily="34" charset="0"/>
              </a:rPr>
              <a:t>2 </a:t>
            </a:r>
            <a:r>
              <a:rPr lang="en-US" sz="2000" dirty="0">
                <a:solidFill>
                  <a:schemeClr val="tx2"/>
                </a:solidFill>
                <a:latin typeface="Calibri" panose="020F0502020204030204" pitchFamily="34" charset="0"/>
                <a:cs typeface="Calibri" panose="020F0502020204030204" pitchFamily="34" charset="0"/>
              </a:rPr>
              <a:t>(in bits)</a:t>
            </a:r>
            <a:endParaRPr lang="en-US" sz="2000" baseline="-25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Addition/Subtraction: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max(s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)+1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Multiplication/Squaring: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 (you can save roughly half the multiplies on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Division: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a:t>
            </a:r>
          </a:p>
          <a:p>
            <a:pPr lvl="2">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Uses heuristic for estimating iterative single digit divisor: less than 1 high after normalization</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Extended GCD: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versions use same time (plus time for one division by modulus) but smaller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Exponentiation (a</a:t>
            </a:r>
            <a:r>
              <a:rPr lang="en-US" sz="2000" baseline="30000" dirty="0">
                <a:solidFill>
                  <a:schemeClr val="tx2"/>
                </a:solidFill>
                <a:latin typeface="Calibri" panose="020F0502020204030204" pitchFamily="34" charset="0"/>
                <a:cs typeface="Calibri" panose="020F0502020204030204" pitchFamily="34" charset="0"/>
              </a:rPr>
              <a:t>e</a:t>
            </a:r>
            <a:r>
              <a:rPr lang="en-US" sz="2000" dirty="0">
                <a:solidFill>
                  <a:schemeClr val="tx2"/>
                </a:solidFill>
                <a:latin typeface="Calibri" panose="020F0502020204030204" pitchFamily="34" charset="0"/>
                <a:cs typeface="Calibri" panose="020F0502020204030204" pitchFamily="34" charset="0"/>
              </a:rPr>
              <a:t> (mod n)): O((size e)(size n)</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using repeated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Solve simultaneous linear congruence's (using CRT): O(m</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981200"/>
            <a:ext cx="8153400" cy="4038600"/>
          </a:xfrm>
        </p:spPr>
        <p:txBody>
          <a:bodyPr/>
          <a:lstStyle/>
          <a:p>
            <a:pPr>
              <a:spcBef>
                <a:spcPts val="200"/>
              </a:spcBef>
            </a:pPr>
            <a:r>
              <a:rPr lang="en-US" sz="2000" dirty="0">
                <a:latin typeface="Calibri" panose="020F0502020204030204" pitchFamily="34" charset="0"/>
                <a:cs typeface="Calibri" panose="020F0502020204030204" pitchFamily="34" charset="0"/>
              </a:rPr>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latin typeface="Calibri" panose="020F0502020204030204" pitchFamily="34" charset="0"/>
                <a:cs typeface="Calibri" panose="020F0502020204030204" pitchFamily="34" charset="0"/>
              </a:rPr>
              <a:t>Every day, just before 0</a:t>
            </a:r>
            <a:r>
              <a:rPr lang="en-US" sz="2000" baseline="30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Zulu, you generate a new symmetric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encrypt it and transmit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to each black box,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(Hopefully, using a mechanism that insures that it comes from you or what happens?)</a:t>
            </a:r>
          </a:p>
          <a:p>
            <a:pPr>
              <a:spcBef>
                <a:spcPts val="200"/>
              </a:spcBef>
            </a:pPr>
            <a:r>
              <a:rPr lang="en-US" sz="2000" dirty="0">
                <a:latin typeface="Calibri" panose="020F0502020204030204" pitchFamily="34" charset="0"/>
                <a:cs typeface="Calibri" panose="020F0502020204030204" pitchFamily="34" charset="0"/>
              </a:rPr>
              <a:t>What’s good about this?  Keys are never touched by humans.</a:t>
            </a:r>
          </a:p>
          <a:p>
            <a:pPr>
              <a:spcBef>
                <a:spcPts val="200"/>
              </a:spcBef>
            </a:pPr>
            <a:r>
              <a:rPr lang="en-US" sz="2000" dirty="0">
                <a:latin typeface="Calibri" panose="020F0502020204030204" pitchFamily="34" charset="0"/>
                <a:cs typeface="Calibri" panose="020F0502020204030204" pitchFamily="34" charset="0"/>
              </a:rPr>
              <a:t>What would you do if you were worried that some black boxes could be compromised (i.e.- private keys determined)?</a:t>
            </a:r>
            <a:endParaRPr lang="en-US" sz="2400"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2133600"/>
            <a:ext cx="7772400" cy="32766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 (c2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+d)= ac2</a:t>
            </a:r>
            <a:r>
              <a:rPr lang="en-US" sz="2000" baseline="30000" dirty="0">
                <a:solidFill>
                  <a:schemeClr val="tx2"/>
                </a:solidFill>
                <a:latin typeface="Calibri" panose="020F0502020204030204" pitchFamily="34" charset="0"/>
                <a:cs typeface="Calibri" panose="020F0502020204030204" pitchFamily="34" charset="0"/>
              </a:rPr>
              <a:t>2k</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ad+bc</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n</a:t>
            </a:r>
            <a:r>
              <a:rPr lang="en-US" sz="2000" baseline="30000" dirty="0">
                <a:solidFill>
                  <a:schemeClr val="tx2"/>
                </a:solidFill>
                <a:latin typeface="Calibri" panose="020F0502020204030204" pitchFamily="34" charset="0"/>
                <a:cs typeface="Calibri" panose="020F0502020204030204" pitchFamily="34" charset="0"/>
              </a:rPr>
              <a:t>2</a:t>
            </a:r>
            <a:endParaRPr lang="en-US" sz="2000" dirty="0">
              <a:solidFill>
                <a:schemeClr val="tx2"/>
              </a:solidFill>
              <a:latin typeface="Calibri" panose="020F0502020204030204" pitchFamily="34" charset="0"/>
              <a:cs typeface="Calibri" panose="020F0502020204030204" pitchFamily="34" charset="0"/>
            </a:endParaRPr>
          </a:p>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To save 1 multiply compute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 (</a:t>
            </a:r>
            <a:r>
              <a:rPr lang="en-US" sz="2000" dirty="0" err="1">
                <a:solidFill>
                  <a:schemeClr val="tx2"/>
                </a:solidFill>
                <a:latin typeface="Calibri" panose="020F0502020204030204" pitchFamily="34" charset="0"/>
                <a:cs typeface="Calibri" panose="020F0502020204030204" pitchFamily="34" charset="0"/>
              </a:rPr>
              <a:t>a+b</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c+d</a:t>
            </a:r>
            <a:r>
              <a:rPr lang="en-US" sz="2000" dirty="0">
                <a:solidFill>
                  <a:schemeClr val="tx2"/>
                </a:solidFill>
                <a:latin typeface="Calibri" panose="020F0502020204030204" pitchFamily="34" charset="0"/>
                <a:cs typeface="Calibri" panose="020F0502020204030204" pitchFamily="34" charset="0"/>
              </a:rPr>
              <a:t>)= </a:t>
            </a:r>
            <a:r>
              <a:rPr lang="en-US" sz="2000" dirty="0" err="1">
                <a:solidFill>
                  <a:schemeClr val="tx2"/>
                </a:solidFill>
                <a:latin typeface="Calibri" panose="020F0502020204030204" pitchFamily="34" charset="0"/>
                <a:cs typeface="Calibri" panose="020F0502020204030204" pitchFamily="34" charset="0"/>
              </a:rPr>
              <a:t>ac+ad+bc+bd</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ac</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t-ac-bd= </a:t>
            </a:r>
            <a:r>
              <a:rPr lang="en-US" sz="2000" dirty="0" err="1">
                <a:solidFill>
                  <a:schemeClr val="tx2"/>
                </a:solidFill>
                <a:latin typeface="Calibri" panose="020F0502020204030204" pitchFamily="34" charset="0"/>
                <a:cs typeface="Calibri" panose="020F0502020204030204" pitchFamily="34" charset="0"/>
              </a:rPr>
              <a:t>ad+bc</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3 multiplies, 2 adds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a:t>
            </a:r>
            <a:r>
              <a:rPr lang="en-US" sz="2000" dirty="0" err="1">
                <a:solidFill>
                  <a:schemeClr val="tx2"/>
                </a:solidFill>
                <a:latin typeface="Calibri" panose="020F0502020204030204" pitchFamily="34" charset="0"/>
                <a:cs typeface="Calibri" panose="020F0502020204030204" pitchFamily="34" charset="0"/>
              </a:rPr>
              <a:t>n</a:t>
            </a:r>
            <a:r>
              <a:rPr lang="en-US" sz="2000" baseline="30000" dirty="0" err="1">
                <a:solidFill>
                  <a:schemeClr val="tx2"/>
                </a:solidFill>
                <a:latin typeface="Calibri" panose="020F0502020204030204" pitchFamily="34" charset="0"/>
                <a:cs typeface="Calibri" panose="020F0502020204030204" pitchFamily="34" charset="0"/>
              </a:rPr>
              <a:t>lg</a:t>
            </a:r>
            <a:r>
              <a:rPr lang="en-US" sz="2000" baseline="30000" dirty="0">
                <a:solidFill>
                  <a:schemeClr val="tx2"/>
                </a:solidFill>
                <a:latin typeface="Calibri" panose="020F0502020204030204" pitchFamily="34" charset="0"/>
                <a:cs typeface="Calibri" panose="020F0502020204030204" pitchFamily="34" charset="0"/>
              </a:rPr>
              <a:t>(3)</a:t>
            </a:r>
            <a:r>
              <a:rPr lang="en-US" sz="2000" dirty="0">
                <a:solidFill>
                  <a:schemeClr val="tx2"/>
                </a:solidFill>
                <a:latin typeface="Calibri" panose="020F0502020204030204" pitchFamily="34" charset="0"/>
                <a:cs typeface="Calibri" panose="020F0502020204030204" pitchFamily="34" charset="0"/>
              </a:rPr>
              <a:t>, lg(3) is about 1.58</a:t>
            </a:r>
            <a:endParaRPr lang="en-US" sz="2000" baseline="30000" dirty="0">
              <a:solidFill>
                <a:schemeClr val="tx2"/>
              </a:solidFill>
              <a:latin typeface="Calibri" panose="020F0502020204030204" pitchFamily="34" charset="0"/>
              <a:cs typeface="Calibri" panose="020F0502020204030204" pitchFamily="34" charset="0"/>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Reduced number of multiplies because of symmetry</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b=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ab=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 </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a:t>
            </a:r>
          </a:p>
          <a:p>
            <a:pPr lvl="2">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baseline="30000" dirty="0">
                <a:solidFill>
                  <a:schemeClr val="tx2"/>
                </a:solidFill>
                <a:latin typeface="Calibri" panose="020F0502020204030204" pitchFamily="34" charset="0"/>
                <a:cs typeface="Calibri" panose="020F0502020204030204" pitchFamily="34" charset="0"/>
              </a:rPr>
              <a:t>2</a:t>
            </a:r>
          </a:p>
          <a:p>
            <a:pPr lvl="2">
              <a:spcBef>
                <a:spcPts val="200"/>
              </a:spcBef>
            </a:pPr>
            <a:r>
              <a:rPr lang="en-US" sz="2000" dirty="0">
                <a:solidFill>
                  <a:schemeClr val="tx2"/>
                </a:solidFill>
                <a:latin typeface="Calibri" panose="020F0502020204030204" pitchFamily="34" charset="0"/>
                <a:cs typeface="Calibri" panose="020F0502020204030204" pitchFamily="34" charset="0"/>
              </a:rPr>
              <a:t>3 multiplies</a:t>
            </a:r>
          </a:p>
          <a:p>
            <a:pPr>
              <a:spcBef>
                <a:spcPts val="200"/>
              </a:spcBef>
            </a:pPr>
            <a:r>
              <a:rPr lang="en-US" sz="2000" dirty="0">
                <a:solidFill>
                  <a:schemeClr val="tx2"/>
                </a:solidFill>
                <a:latin typeface="Calibri" panose="020F0502020204030204" pitchFamily="34" charset="0"/>
                <a:cs typeface="Calibri" panose="020F0502020204030204" pitchFamily="34" charset="0"/>
              </a:rPr>
              <a:t>Cost:  If a is t words long, 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takes (t+1)t/2 single precision multiplies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x= (</a:t>
            </a:r>
            <a:r>
              <a:rPr lang="en-US" sz="2000" dirty="0" err="1">
                <a:solidFill>
                  <a:schemeClr val="tx2"/>
                </a:solidFill>
                <a:latin typeface="Calibri" panose="020F0502020204030204" pitchFamily="34" charset="0"/>
                <a:cs typeface="Calibri" panose="020F0502020204030204" pitchFamily="34" charset="0"/>
              </a:rPr>
              <a:t>x</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x</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y=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y</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y</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x/y=q= (</a:t>
            </a:r>
            <a:r>
              <a:rPr lang="en-US" sz="2000" dirty="0" err="1">
                <a:solidFill>
                  <a:schemeClr val="tx2"/>
                </a:solidFill>
                <a:latin typeface="Calibri" panose="020F0502020204030204" pitchFamily="34" charset="0"/>
                <a:cs typeface="Calibri" panose="020F0502020204030204" pitchFamily="34" charset="0"/>
              </a:rPr>
              <a:t>q</a:t>
            </a:r>
            <a:r>
              <a:rPr lang="en-US" sz="2000" baseline="-25000" dirty="0" err="1">
                <a:solidFill>
                  <a:schemeClr val="tx2"/>
                </a:solidFill>
                <a:latin typeface="Calibri" panose="020F0502020204030204" pitchFamily="34" charset="0"/>
                <a:cs typeface="Calibri" panose="020F0502020204030204" pitchFamily="34" charset="0"/>
              </a:rPr>
              <a:t>n</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q</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q</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x mod y= r = (r</a:t>
            </a:r>
            <a:r>
              <a:rPr lang="en-US" sz="2000" baseline="-25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r</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r</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endParaRPr lang="en-US" sz="2000" baseline="-25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Key Step: Estimate Quotient</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a:t>
            </a:r>
            <a:r>
              <a:rPr lang="en-US" sz="2000" dirty="0">
                <a:solidFill>
                  <a:schemeClr val="tx2"/>
                </a:solidFill>
                <a:latin typeface="Calibri" panose="020F0502020204030204" pitchFamily="34" charset="0"/>
                <a:cs typeface="Calibri" panose="020F0502020204030204" pitchFamily="34" charset="0"/>
              </a:rPr>
              <a:t>  [b/2], the estimate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is at most 2 greater than the correct value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i-2</a:t>
            </a:r>
            <a:r>
              <a:rPr lang="en-US" sz="2000" dirty="0">
                <a:solidFill>
                  <a:schemeClr val="tx2"/>
                </a:solidFill>
                <a:latin typeface="Calibri" panose="020F0502020204030204" pitchFamily="34" charset="0"/>
                <a:cs typeface="Calibri" panose="020F0502020204030204" pitchFamily="34" charset="0"/>
              </a:rPr>
              <a:t>)/(y</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b+y</a:t>
            </a:r>
            <a:r>
              <a:rPr lang="en-US" sz="2000" baseline="-25000" dirty="0">
                <a:solidFill>
                  <a:schemeClr val="tx2"/>
                </a:solidFill>
                <a:latin typeface="Calibri" panose="020F0502020204030204" pitchFamily="34" charset="0"/>
                <a:cs typeface="Calibri" panose="020F0502020204030204" pitchFamily="34" charset="0"/>
              </a:rPr>
              <a:t>t-1</a:t>
            </a:r>
            <a:r>
              <a:rPr lang="en-US" sz="2000" dirty="0">
                <a:solidFill>
                  <a:schemeClr val="tx2"/>
                </a:solidFill>
                <a:latin typeface="Calibri" panose="020F0502020204030204" pitchFamily="34" charset="0"/>
                <a:cs typeface="Calibri" panose="020F0502020204030204" pitchFamily="34" charset="0"/>
              </a:rPr>
              <a:t>) is at most 1 greater than the correct value</a:t>
            </a:r>
          </a:p>
          <a:p>
            <a:pPr lvl="1">
              <a:buFontTx/>
              <a:buNone/>
            </a:pPr>
            <a:endParaRPr lang="en-US" sz="2000" baseline="-25000"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1800" dirty="0">
                <a:solidFill>
                  <a:schemeClr val="tx2"/>
                </a:solidFill>
                <a:latin typeface="Courier New" pitchFamily="49" charset="0"/>
              </a:rPr>
              <a:t>Normalize: while(x&gt;=</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 </a:t>
            </a:r>
            <a:r>
              <a:rPr lang="en-US" sz="1800" dirty="0" err="1">
                <a:solidFill>
                  <a:schemeClr val="tx2"/>
                </a:solidFill>
                <a:latin typeface="Courier New" pitchFamily="49" charset="0"/>
              </a:rPr>
              <a:t>q</a:t>
            </a:r>
            <a:r>
              <a:rPr lang="en-US" sz="1800" baseline="-25000" dirty="0" err="1">
                <a:solidFill>
                  <a:schemeClr val="tx2"/>
                </a:solidFill>
                <a:latin typeface="Courier New" pitchFamily="49" charset="0"/>
              </a:rPr>
              <a:t>n</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 x-= </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a:t>
            </a:r>
          </a:p>
          <a:p>
            <a:pPr marL="1009650" lvl="1" indent="-609600">
              <a:spcBef>
                <a:spcPts val="200"/>
              </a:spcBef>
              <a:buFontTx/>
              <a:buAutoNum type="arabicPeriod"/>
            </a:pPr>
            <a:r>
              <a:rPr lang="en-US" sz="1800" dirty="0">
                <a:solidFill>
                  <a:schemeClr val="tx2"/>
                </a:solidFill>
                <a:latin typeface="Courier New" pitchFamily="49" charset="0"/>
              </a:rPr>
              <a:t>For(</a:t>
            </a:r>
            <a:r>
              <a:rPr lang="en-US" sz="1800" dirty="0" err="1">
                <a:solidFill>
                  <a:schemeClr val="tx2"/>
                </a:solidFill>
                <a:latin typeface="Courier New" pitchFamily="49" charset="0"/>
              </a:rPr>
              <a:t>i</a:t>
            </a:r>
            <a:r>
              <a:rPr lang="en-US" sz="1800" dirty="0">
                <a:solidFill>
                  <a:schemeClr val="tx2"/>
                </a:solidFill>
                <a:latin typeface="Courier New" pitchFamily="49" charset="0"/>
              </a:rPr>
              <a:t>=n, </a:t>
            </a:r>
            <a:r>
              <a:rPr lang="en-US" sz="1800" dirty="0" err="1">
                <a:solidFill>
                  <a:schemeClr val="tx2"/>
                </a:solidFill>
                <a:latin typeface="Courier New" pitchFamily="49" charset="0"/>
              </a:rPr>
              <a:t>downto</a:t>
            </a:r>
            <a:r>
              <a:rPr lang="en-US" sz="1800" dirty="0">
                <a:solidFill>
                  <a:schemeClr val="tx2"/>
                </a:solidFill>
                <a:latin typeface="Courier New" pitchFamily="49" charset="0"/>
              </a:rPr>
              <a:t> t+1)</a:t>
            </a:r>
          </a:p>
          <a:p>
            <a:pPr marL="1009650" lvl="1" indent="-609600">
              <a:spcBef>
                <a:spcPts val="200"/>
              </a:spcBef>
              <a:buNone/>
            </a:pPr>
            <a:r>
              <a:rPr lang="en-US" sz="1800" dirty="0">
                <a:solidFill>
                  <a:schemeClr val="tx2"/>
                </a:solidFill>
                <a:latin typeface="Courier New" pitchFamily="49" charset="0"/>
              </a:rPr>
              <a:t>       2.1   if(x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b-1</a:t>
            </a:r>
          </a:p>
          <a:p>
            <a:pPr marL="1009650" lvl="1" indent="-609600">
              <a:spcBef>
                <a:spcPts val="200"/>
              </a:spcBef>
              <a:buNone/>
            </a:pPr>
            <a:r>
              <a:rPr lang="en-US" sz="1800" dirty="0">
                <a:solidFill>
                  <a:schemeClr val="tx2"/>
                </a:solidFill>
                <a:latin typeface="Courier New" pitchFamily="49" charset="0"/>
              </a:rPr>
              <a:t>             else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2.2  while(q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(y</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b+y</a:t>
            </a:r>
            <a:r>
              <a:rPr lang="en-US" sz="1800" baseline="-25000" dirty="0">
                <a:solidFill>
                  <a:schemeClr val="tx2"/>
                </a:solidFill>
                <a:latin typeface="Courier New" pitchFamily="49" charset="0"/>
              </a:rPr>
              <a:t>t-1</a:t>
            </a:r>
            <a:r>
              <a:rPr lang="en-US" sz="1800" dirty="0">
                <a:solidFill>
                  <a:schemeClr val="tx2"/>
                </a:solidFill>
                <a:latin typeface="Courier New" pitchFamily="49" charset="0"/>
              </a:rPr>
              <a:t>)&gt;(x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a:t>
            </a:r>
            <a:r>
              <a:rPr lang="en-US" sz="1800" baseline="30000" dirty="0">
                <a:solidFill>
                  <a:schemeClr val="tx2"/>
                </a:solidFill>
                <a:latin typeface="Courier New" pitchFamily="49" charset="0"/>
              </a:rPr>
              <a:t>2</a:t>
            </a:r>
            <a:r>
              <a:rPr lang="en-US" sz="1800" dirty="0">
                <a:solidFill>
                  <a:schemeClr val="tx2"/>
                </a:solidFill>
                <a:latin typeface="Courier New" pitchFamily="49" charset="0"/>
              </a:rPr>
              <a:t>+x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i-2</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2.3  x-= q</a:t>
            </a:r>
            <a:r>
              <a:rPr lang="en-US" sz="1800" baseline="-25000" dirty="0">
                <a:solidFill>
                  <a:schemeClr val="tx2"/>
                </a:solidFill>
                <a:latin typeface="Courier New" pitchFamily="49" charset="0"/>
              </a:rPr>
              <a:t>i-t-1 </a:t>
            </a:r>
            <a:r>
              <a:rPr lang="en-US" sz="1800" dirty="0">
                <a:solidFill>
                  <a:schemeClr val="tx2"/>
                </a:solidFill>
                <a:latin typeface="Courier New" pitchFamily="49" charset="0"/>
              </a:rPr>
              <a:t>yb</a:t>
            </a:r>
            <a:r>
              <a:rPr lang="en-US" sz="1800" baseline="30000" dirty="0">
                <a:solidFill>
                  <a:schemeClr val="tx2"/>
                </a:solidFill>
                <a:latin typeface="Courier New" pitchFamily="49" charset="0"/>
              </a:rPr>
              <a:t>i-t-1</a:t>
            </a:r>
          </a:p>
          <a:p>
            <a:pPr marL="1828800" lvl="3" indent="-457200">
              <a:spcBef>
                <a:spcPts val="200"/>
              </a:spcBef>
              <a:buNone/>
            </a:pPr>
            <a:r>
              <a:rPr lang="en-US" sz="1800" dirty="0">
                <a:solidFill>
                  <a:schemeClr val="tx2"/>
                </a:solidFill>
                <a:latin typeface="Courier New" pitchFamily="49" charset="0"/>
              </a:rPr>
              <a:t>2.4  if (x&gt;0) x+= yb</a:t>
            </a:r>
            <a:r>
              <a:rPr lang="en-US" sz="1800" baseline="30000" dirty="0">
                <a:solidFill>
                  <a:schemeClr val="tx2"/>
                </a:solidFill>
                <a:latin typeface="Courier New" pitchFamily="49" charset="0"/>
              </a:rPr>
              <a:t>i-t-1</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009650" lvl="1" indent="-609600">
              <a:spcBef>
                <a:spcPts val="200"/>
              </a:spcBef>
              <a:buFontTx/>
              <a:buAutoNum type="arabicPeriod" startAt="3"/>
            </a:pPr>
            <a:r>
              <a:rPr lang="en-US" sz="1800" dirty="0">
                <a:solidFill>
                  <a:schemeClr val="tx2"/>
                </a:solidFill>
                <a:latin typeface="Courier New" pitchFamily="49" charset="0"/>
              </a:rPr>
              <a:t>r= x</a:t>
            </a:r>
          </a:p>
          <a:p>
            <a:pPr marL="1009650" lvl="1" indent="-609600">
              <a:spcBef>
                <a:spcPts val="200"/>
              </a:spcBef>
              <a:buFontTx/>
              <a:buAutoNum type="arabicPeriod" startAt="3"/>
            </a:pPr>
            <a:r>
              <a:rPr lang="en-US" sz="1800" dirty="0">
                <a:solidFill>
                  <a:schemeClr val="tx2"/>
                </a:solidFill>
                <a:latin typeface="Courier New" pitchFamily="49" charset="0"/>
              </a:rPr>
              <a:t>return(</a:t>
            </a:r>
            <a:r>
              <a:rPr lang="en-US" sz="1800" dirty="0" err="1">
                <a:solidFill>
                  <a:schemeClr val="tx2"/>
                </a:solidFill>
                <a:latin typeface="Courier New" pitchFamily="49" charset="0"/>
              </a:rPr>
              <a:t>q,r</a:t>
            </a:r>
            <a:r>
              <a:rPr lang="en-US" sz="18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latin typeface="Calibri" panose="020F0502020204030204" pitchFamily="34" charset="0"/>
                <a:cs typeface="Calibri" panose="020F0502020204030204" pitchFamily="34" charset="0"/>
              </a:rPr>
              <a:t>Cost: (n-t)(t+3) multiplies, (n-t) divisions.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905000"/>
            <a:ext cx="7924800" cy="3200400"/>
          </a:xfrm>
        </p:spPr>
        <p:txBody>
          <a:bodyPr/>
          <a:lstStyle/>
          <a:p>
            <a:r>
              <a:rPr lang="en-US" sz="2000" dirty="0">
                <a:solidFill>
                  <a:schemeClr val="tx2"/>
                </a:solidFill>
                <a:latin typeface="Calibri" panose="020F0502020204030204" pitchFamily="34" charset="0"/>
                <a:cs typeface="Calibri" panose="020F0502020204030204" pitchFamily="34" charset="0"/>
              </a:rPr>
              <a:t>Motivation: Modular reduction is expensive (a divide operation).  Can we replace the divide with some cheap operation (like shifting?)</a:t>
            </a:r>
          </a:p>
          <a:p>
            <a:r>
              <a:rPr lang="en-US" sz="2000" dirty="0">
                <a:solidFill>
                  <a:schemeClr val="tx2"/>
                </a:solidFill>
                <a:latin typeface="Calibri" panose="020F0502020204030204" pitchFamily="34" charset="0"/>
                <a:cs typeface="Calibri" panose="020F0502020204030204" pitchFamily="34" charset="0"/>
              </a:rPr>
              <a:t>Let A, B, and M be </a:t>
            </a:r>
            <a:r>
              <a:rPr lang="en-US" sz="2000" i="1"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-block integers represented in base </a:t>
            </a:r>
            <a:r>
              <a:rPr lang="en-US" sz="2000" i="1" dirty="0">
                <a:solidFill>
                  <a:schemeClr val="tx2"/>
                </a:solidFill>
                <a:latin typeface="Calibri" panose="020F0502020204030204" pitchFamily="34" charset="0"/>
                <a:cs typeface="Calibri" panose="020F0502020204030204" pitchFamily="34" charset="0"/>
              </a:rPr>
              <a:t>x</a:t>
            </a:r>
            <a:r>
              <a:rPr lang="en-US" sz="2000" dirty="0">
                <a:solidFill>
                  <a:schemeClr val="tx2"/>
                </a:solidFill>
                <a:latin typeface="Calibri" panose="020F0502020204030204" pitchFamily="34" charset="0"/>
                <a:cs typeface="Calibri" panose="020F0502020204030204" pitchFamily="34" charset="0"/>
              </a:rPr>
              <a:t> with 0</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R= </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  </a:t>
            </a:r>
            <a:r>
              <a:rPr lang="en-US" sz="2000" dirty="0">
                <a:solidFill>
                  <a:schemeClr val="tx2"/>
                </a:solidFill>
                <a:latin typeface="Calibri" panose="020F0502020204030204" pitchFamily="34" charset="0"/>
                <a:cs typeface="Calibri" panose="020F0502020204030204" pitchFamily="34" charset="0"/>
                <a:sym typeface="Symbol" pitchFamily="18" charset="2"/>
              </a:rPr>
              <a:t>gcd(R,M)= 1.</a:t>
            </a:r>
          </a:p>
          <a:p>
            <a:r>
              <a:rPr lang="en-US" sz="2000" dirty="0">
                <a:solidFill>
                  <a:schemeClr val="tx2"/>
                </a:solidFill>
                <a:latin typeface="Calibri" panose="020F0502020204030204" pitchFamily="34" charset="0"/>
                <a:cs typeface="Calibri" panose="020F0502020204030204" pitchFamily="34" charset="0"/>
                <a:sym typeface="Symbol" pitchFamily="18" charset="2"/>
              </a:rPr>
              <a:t>The </a:t>
            </a:r>
            <a:r>
              <a:rPr lang="en-US" sz="2000" i="1" dirty="0">
                <a:solidFill>
                  <a:schemeClr val="tx2"/>
                </a:solidFill>
                <a:latin typeface="Calibri" panose="020F0502020204030204" pitchFamily="34" charset="0"/>
                <a:cs typeface="Calibri" panose="020F0502020204030204" pitchFamily="34" charset="0"/>
                <a:sym typeface="Symbol" pitchFamily="18" charset="2"/>
              </a:rPr>
              <a:t>Montgomery Product </a:t>
            </a:r>
            <a:r>
              <a:rPr lang="en-US" sz="2000" dirty="0">
                <a:solidFill>
                  <a:schemeClr val="tx2"/>
                </a:solidFill>
                <a:latin typeface="Calibri" panose="020F0502020204030204" pitchFamily="34" charset="0"/>
                <a:cs typeface="Calibri" panose="020F0502020204030204" pitchFamily="34" charset="0"/>
                <a:sym typeface="Symbol" pitchFamily="18" charset="2"/>
              </a:rPr>
              <a:t>of A and B modulo M is the integer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M= </a:t>
            </a:r>
            <a:r>
              <a:rPr lang="en-US" sz="2000" dirty="0">
                <a:solidFill>
                  <a:schemeClr val="tx2"/>
                </a:solidFill>
                <a:latin typeface="Calibri" panose="020F0502020204030204" pitchFamily="34" charset="0"/>
                <a:cs typeface="Calibri" panose="020F0502020204030204" pitchFamily="34" charset="0"/>
              </a:rPr>
              <a:t>–</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R and S= ABM mod R.</a:t>
            </a:r>
          </a:p>
          <a:p>
            <a:r>
              <a:rPr lang="en-US" sz="2000" dirty="0">
                <a:solidFill>
                  <a:schemeClr val="tx2"/>
                </a:solidFill>
                <a:latin typeface="Calibri" panose="020F0502020204030204" pitchFamily="34" charset="0"/>
                <a:cs typeface="Calibri" panose="020F0502020204030204" pitchFamily="34" charset="0"/>
                <a:sym typeface="Symbol" pitchFamily="18" charset="2"/>
              </a:rPr>
              <a:t>Fact:  (AB+SM)/R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865416"/>
            <a:ext cx="8458200" cy="3849584"/>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 n)= 1, r= ab (mod n), a</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ar</a:t>
            </a:r>
            <a:r>
              <a:rPr lang="en-US" sz="2000" dirty="0">
                <a:solidFill>
                  <a:schemeClr val="tx2"/>
                </a:solidFill>
                <a:latin typeface="Calibri" panose="020F0502020204030204" pitchFamily="34" charset="0"/>
                <a:cs typeface="Calibri" panose="020F0502020204030204" pitchFamily="34" charset="0"/>
                <a:sym typeface="Symbol" pitchFamily="18" charset="2"/>
              </a:rPr>
              <a:t> (mod n), </a:t>
            </a:r>
            <a:r>
              <a:rPr lang="en-US" sz="2000" dirty="0" err="1">
                <a:solidFill>
                  <a:schemeClr val="tx2"/>
                </a:solidFill>
                <a:latin typeface="Calibri" panose="020F0502020204030204" pitchFamily="34" charset="0"/>
                <a:cs typeface="Calibri" panose="020F0502020204030204" pitchFamily="34" charset="0"/>
                <a:sym typeface="Symbol" pitchFamily="18" charset="2"/>
              </a:rPr>
              <a:t>rr</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nn</a:t>
            </a:r>
            <a:r>
              <a:rPr lang="en-US" sz="2000" dirty="0">
                <a:solidFill>
                  <a:schemeClr val="tx2"/>
                </a:solidFill>
                <a:latin typeface="Calibri" panose="020F0502020204030204" pitchFamily="34" charset="0"/>
                <a:cs typeface="Calibri" panose="020F0502020204030204" pitchFamily="34" charset="0"/>
                <a:sym typeface="Symbol" pitchFamily="18" charset="2"/>
              </a:rPr>
              <a:t>’=1, all t words long</a:t>
            </a:r>
            <a:r>
              <a:rPr lang="en-US" sz="2000" dirty="0">
                <a:solidFill>
                  <a:schemeClr val="tx2"/>
                </a:solidFill>
                <a:sym typeface="Symbol" pitchFamily="18" charset="2"/>
              </a:rPr>
              <a:t>.</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t=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Compute n’,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endParaRPr lang="en-US" sz="16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return(MontPro(x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Cost: Reduction takes 2t(t+1) multiplies, no divisions.  </a:t>
            </a: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Right to left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k-</a:t>
            </a:r>
            <a:r>
              <a:rPr lang="en-US" sz="2000" dirty="0" err="1">
                <a:solidFill>
                  <a:schemeClr val="tx2"/>
                </a:solidFill>
                <a:latin typeface="Calibri" panose="020F0502020204030204" pitchFamily="34" charset="0"/>
                <a:cs typeface="Calibri" panose="020F0502020204030204" pitchFamily="34" charset="0"/>
                <a:sym typeface="Symbol" pitchFamily="18" charset="2"/>
              </a:rPr>
              <a:t>ary</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Square and multiply exponentiation (SME) timing, if </a:t>
            </a:r>
            <a:r>
              <a:rPr lang="en-US" sz="2000" dirty="0" err="1">
                <a:solidFill>
                  <a:schemeClr val="tx2"/>
                </a:solidFill>
                <a:latin typeface="Calibri" panose="020F0502020204030204" pitchFamily="34" charset="0"/>
                <a:cs typeface="Calibri" panose="020F0502020204030204" pitchFamily="34" charset="0"/>
                <a:sym typeface="Symbol" pitchFamily="18" charset="2"/>
              </a:rPr>
              <a:t>bitlen</a:t>
            </a:r>
            <a:r>
              <a:rPr lang="en-US" sz="2000" dirty="0">
                <a:solidFill>
                  <a:schemeClr val="tx2"/>
                </a:solidFill>
                <a:latin typeface="Calibri" panose="020F0502020204030204" pitchFamily="34" charset="0"/>
                <a:cs typeface="Calibri" panose="020F0502020204030204" pitchFamily="34" charset="0"/>
                <a:sym typeface="Symbol" pitchFamily="18" charset="2"/>
              </a:rPr>
              <a:t>(e)=t+1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is the Hamming weight, SME takes t </a:t>
            </a:r>
            <a:r>
              <a:rPr lang="en-US" sz="2000" dirty="0" err="1">
                <a:solidFill>
                  <a:schemeClr val="tx2"/>
                </a:solidFill>
                <a:latin typeface="Calibri" panose="020F0502020204030204" pitchFamily="34" charset="0"/>
                <a:cs typeface="Calibri" panose="020F0502020204030204" pitchFamily="34" charset="0"/>
                <a:sym typeface="Symbol" pitchFamily="18" charset="2"/>
              </a:rPr>
              <a:t>squarings</a:t>
            </a:r>
            <a:r>
              <a:rPr lang="en-US" sz="2000" dirty="0">
                <a:solidFill>
                  <a:schemeClr val="tx2"/>
                </a:solidFill>
                <a:latin typeface="Calibri" panose="020F0502020204030204" pitchFamily="34" charset="0"/>
                <a:cs typeface="Calibri" panose="020F0502020204030204" pitchFamily="34" charset="0"/>
                <a:sym typeface="Symbol" pitchFamily="18" charset="2"/>
              </a:rPr>
              <a:t>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multiplies.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x= (x</a:t>
            </a:r>
            <a:r>
              <a:rPr lang="en-US" sz="1800" baseline="-25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x</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 x</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e= (e</a:t>
            </a:r>
            <a:r>
              <a:rPr lang="en-US" sz="1800" baseline="-25000" dirty="0">
                <a:solidFill>
                  <a:schemeClr val="tx2"/>
                </a:solidFill>
                <a:latin typeface="Calibri" panose="020F0502020204030204" pitchFamily="34" charset="0"/>
                <a:cs typeface="Calibri" panose="020F0502020204030204" pitchFamily="34" charset="0"/>
              </a:rPr>
              <a:t>t</a:t>
            </a:r>
            <a:r>
              <a:rPr lang="en-US" sz="1800" dirty="0">
                <a:solidFill>
                  <a:schemeClr val="tx2"/>
                </a:solidFill>
                <a:latin typeface="Calibri" panose="020F0502020204030204" pitchFamily="34" charset="0"/>
                <a:cs typeface="Calibri" panose="020F0502020204030204" pitchFamily="34" charset="0"/>
              </a:rPr>
              <a:t> e</a:t>
            </a:r>
            <a:r>
              <a:rPr lang="en-US" sz="1800" baseline="-25000" dirty="0">
                <a:solidFill>
                  <a:schemeClr val="tx2"/>
                </a:solidFill>
                <a:latin typeface="Calibri" panose="020F0502020204030204" pitchFamily="34" charset="0"/>
                <a:cs typeface="Calibri" panose="020F0502020204030204" pitchFamily="34" charset="0"/>
              </a:rPr>
              <a:t>t-1</a:t>
            </a:r>
            <a:r>
              <a:rPr lang="en-US" sz="1800" dirty="0">
                <a:solidFill>
                  <a:schemeClr val="tx2"/>
                </a:solidFill>
                <a:latin typeface="Calibri" panose="020F0502020204030204" pitchFamily="34" charset="0"/>
                <a:cs typeface="Calibri" panose="020F0502020204030204" pitchFamily="34" charset="0"/>
              </a:rPr>
              <a:t> … e</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m = (m</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m</a:t>
            </a:r>
            <a:r>
              <a:rPr lang="en-US" sz="1800" baseline="-25000" dirty="0">
                <a:solidFill>
                  <a:schemeClr val="tx2"/>
                </a:solidFill>
                <a:latin typeface="Calibri" panose="020F0502020204030204" pitchFamily="34" charset="0"/>
                <a:cs typeface="Calibri" panose="020F0502020204030204" pitchFamily="34" charset="0"/>
              </a:rPr>
              <a:t>l-2</a:t>
            </a:r>
            <a:r>
              <a:rPr lang="en-US" sz="1800" dirty="0">
                <a:solidFill>
                  <a:schemeClr val="tx2"/>
                </a:solidFill>
                <a:latin typeface="Calibri" panose="020F0502020204030204" pitchFamily="34" charset="0"/>
                <a:cs typeface="Calibri" panose="020F0502020204030204" pitchFamily="34" charset="0"/>
              </a:rPr>
              <a:t> … m</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a:t>
            </a:r>
          </a:p>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R= b</a:t>
            </a:r>
            <a:r>
              <a:rPr lang="en-US" sz="1800" baseline="30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m’= -m</a:t>
            </a:r>
            <a:r>
              <a:rPr lang="en-US" sz="1800" baseline="30000" dirty="0">
                <a:solidFill>
                  <a:schemeClr val="tx2"/>
                </a:solidFill>
                <a:latin typeface="Calibri" panose="020F0502020204030204" pitchFamily="34" charset="0"/>
                <a:cs typeface="Calibri" panose="020F0502020204030204" pitchFamily="34" charset="0"/>
              </a:rPr>
              <a:t>-1</a:t>
            </a:r>
            <a:r>
              <a:rPr lang="en-US" sz="1800" dirty="0">
                <a:solidFill>
                  <a:schemeClr val="tx2"/>
                </a:solidFill>
                <a:latin typeface="Calibri" panose="020F0502020204030204" pitchFamily="34" charset="0"/>
                <a:cs typeface="Calibri" panose="020F0502020204030204" pitchFamily="34" charset="0"/>
              </a:rPr>
              <a:t> (mod b)</a:t>
            </a:r>
          </a:p>
          <a:p>
            <a:pPr marL="533400" indent="-533400">
              <a:buFontTx/>
              <a:buNone/>
            </a:pPr>
            <a:r>
              <a:rPr lang="en-US" sz="1800" dirty="0" err="1">
                <a:solidFill>
                  <a:schemeClr val="tx2"/>
                </a:solidFill>
                <a:latin typeface="Calibri" panose="020F0502020204030204" pitchFamily="34" charset="0"/>
                <a:cs typeface="Calibri" panose="020F0502020204030204" pitchFamily="34" charset="0"/>
                <a:sym typeface="Symbol" pitchFamily="18" charset="2"/>
              </a:rPr>
              <a:t>MontExp</a:t>
            </a:r>
            <a:r>
              <a:rPr lang="en-US" sz="18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err="1">
                <a:solidFill>
                  <a:schemeClr val="tx2"/>
                </a:solidFill>
                <a:latin typeface="Calibri" panose="020F0502020204030204" pitchFamily="34" charset="0"/>
                <a:cs typeface="Calibri" panose="020F0502020204030204" pitchFamily="34" charset="0"/>
                <a:sym typeface="Symbol" pitchFamily="18" charset="2"/>
              </a:rPr>
              <a:t>x,e,m</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 MontMult(x, R</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1800" dirty="0">
                <a:solidFill>
                  <a:schemeClr val="tx2"/>
                </a:solidFill>
                <a:latin typeface="Calibri" panose="020F0502020204030204" pitchFamily="34" charset="0"/>
                <a:cs typeface="Calibri" panose="020F0502020204030204" pitchFamily="34" charset="0"/>
                <a:sym typeface="Symbol" pitchFamily="18" charset="2"/>
              </a:rPr>
              <a:t>, m), A= R (mod m)</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for(</a:t>
            </a:r>
            <a:r>
              <a:rPr lang="en-US" sz="18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 t </a:t>
            </a:r>
            <a:r>
              <a:rPr lang="en-US" sz="1800" dirty="0" err="1">
                <a:solidFill>
                  <a:schemeClr val="tx2"/>
                </a:solidFill>
                <a:latin typeface="Calibri" panose="020F0502020204030204" pitchFamily="34" charset="0"/>
                <a:cs typeface="Calibri" panose="020F0502020204030204" pitchFamily="34" charset="0"/>
                <a:sym typeface="Symbol" pitchFamily="18" charset="2"/>
              </a:rPr>
              <a:t>downto</a:t>
            </a:r>
            <a:r>
              <a:rPr lang="en-US" sz="1800" dirty="0">
                <a:solidFill>
                  <a:schemeClr val="tx2"/>
                </a:solidFill>
                <a:latin typeface="Calibri" panose="020F0502020204030204" pitchFamily="34" charset="0"/>
                <a:cs typeface="Calibri" panose="020F0502020204030204" pitchFamily="34" charset="0"/>
                <a:sym typeface="Symbol" pitchFamily="18" charset="2"/>
              </a:rPr>
              <a:t> 0)</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2.1   </a:t>
            </a:r>
            <a:r>
              <a:rPr lang="en-US" sz="1600" dirty="0">
                <a:solidFill>
                  <a:schemeClr val="tx2"/>
                </a:solidFill>
                <a:latin typeface="Calibri" panose="020F0502020204030204" pitchFamily="34" charset="0"/>
                <a:cs typeface="Calibri" panose="020F0502020204030204" pitchFamily="34" charset="0"/>
                <a:sym typeface="Symbol" pitchFamily="18" charset="2"/>
              </a:rPr>
              <a:t> </a:t>
            </a:r>
            <a:r>
              <a:rPr lang="en-US" sz="1800" dirty="0">
                <a:solidFill>
                  <a:schemeClr val="tx2"/>
                </a:solidFill>
                <a:latin typeface="Calibri" panose="020F0502020204030204" pitchFamily="34" charset="0"/>
                <a:cs typeface="Calibri" panose="020F0502020204030204" pitchFamily="34" charset="0"/>
                <a:sym typeface="Symbol" pitchFamily="18" charset="2"/>
              </a:rPr>
              <a:t>A= MontMult(A,A)</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2.2    if (</a:t>
            </a:r>
            <a:r>
              <a:rPr lang="en-US" sz="1800" dirty="0" err="1">
                <a:solidFill>
                  <a:schemeClr val="tx2"/>
                </a:solidFill>
                <a:latin typeface="Calibri" panose="020F0502020204030204" pitchFamily="34" charset="0"/>
                <a:cs typeface="Calibri" panose="020F0502020204030204" pitchFamily="34" charset="0"/>
                <a:sym typeface="Symbol" pitchFamily="18" charset="2"/>
              </a:rPr>
              <a:t>e</a:t>
            </a:r>
            <a:r>
              <a:rPr lang="en-US" sz="1800" baseline="-250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==1)  A= MontMult(A, 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lain" startAt="3"/>
            </a:pPr>
            <a:r>
              <a:rPr lang="en-US" sz="1800" dirty="0">
                <a:solidFill>
                  <a:schemeClr val="tx2"/>
                </a:solidFill>
                <a:latin typeface="Calibri" panose="020F0502020204030204" pitchFamily="34" charset="0"/>
                <a:cs typeface="Calibri" panose="020F0502020204030204" pitchFamily="34" charset="0"/>
                <a:sym typeface="Symbol" pitchFamily="18" charset="2"/>
              </a:rPr>
              <a:t>return(MontMult(A,1))</a:t>
            </a:r>
          </a:p>
          <a:p>
            <a:pPr marL="914400" lvl="1" indent="-457200">
              <a:buFontTx/>
              <a:buNone/>
            </a:pPr>
            <a:endParaRPr lang="en-US" sz="1600" dirty="0">
              <a:solidFill>
                <a:schemeClr val="tx2"/>
              </a:solidFill>
              <a:latin typeface="Calibri" panose="020F0502020204030204" pitchFamily="34" charset="0"/>
              <a:cs typeface="Calibri" panose="020F0502020204030204" pitchFamily="34" charset="0"/>
              <a:sym typeface="Symbol" pitchFamily="18" charset="2"/>
            </a:endParaRPr>
          </a:p>
          <a:p>
            <a:pPr marL="533400" indent="-533400">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Cost: Total:  3l(l+1)(t+1).  [For Classical: 2l(l+1) plus l divisions</a:t>
            </a:r>
            <a:r>
              <a:rPr lang="en-US" sz="1800" dirty="0">
                <a:solidFill>
                  <a:schemeClr val="tx2"/>
                </a:solidFill>
                <a:sym typeface="Symbol" pitchFamily="18" charset="2"/>
              </a:rPr>
              <a:t>.]</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2928714546"/>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685800" y="2133600"/>
            <a:ext cx="7772400" cy="4114800"/>
          </a:xfrm>
        </p:spPr>
        <p:txBody>
          <a:bodyPr/>
          <a:lstStyle/>
          <a:p>
            <a:pPr>
              <a:spcBef>
                <a:spcPts val="200"/>
              </a:spcBef>
            </a:pPr>
            <a:r>
              <a:rPr lang="en-US" sz="2000" dirty="0">
                <a:latin typeface="Calibri" panose="020F0502020204030204" pitchFamily="34" charset="0"/>
                <a:cs typeface="Calibri" panose="020F0502020204030204" pitchFamily="34" charset="0"/>
              </a:rPr>
              <a:t>Suppose N = 79, a = 61 and b = 5</a:t>
            </a:r>
          </a:p>
          <a:p>
            <a:pPr>
              <a:spcBef>
                <a:spcPts val="200"/>
              </a:spcBef>
            </a:pPr>
            <a:r>
              <a:rPr lang="en-US" sz="2000" dirty="0">
                <a:latin typeface="Calibri" panose="020F0502020204030204" pitchFamily="34" charset="0"/>
                <a:cs typeface="Calibri" panose="020F0502020204030204" pitchFamily="34" charset="0"/>
              </a:rPr>
              <a:t>R = 10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100.  RR’-NN’=1, R’=64, N’=81.</a:t>
            </a:r>
          </a:p>
          <a:p>
            <a:pPr lvl="1">
              <a:spcBef>
                <a:spcPts val="200"/>
              </a:spcBef>
            </a:pPr>
            <a:r>
              <a:rPr lang="en-US"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61</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17 (mod 79)</a:t>
            </a:r>
          </a:p>
          <a:p>
            <a:pPr lvl="1">
              <a:spcBef>
                <a:spcPts val="200"/>
              </a:spcBef>
            </a:pPr>
            <a:r>
              <a:rPr lang="en-US" sz="2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5</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26 (mod 79)</a:t>
            </a:r>
          </a:p>
          <a:p>
            <a:pPr lvl="1">
              <a:spcBef>
                <a:spcPts val="200"/>
              </a:spcBef>
            </a:pPr>
            <a:r>
              <a:rPr lang="en-US" sz="2000" dirty="0" err="1">
                <a:latin typeface="Calibri" panose="020F0502020204030204" pitchFamily="34" charset="0"/>
                <a:cs typeface="Calibri" panose="020F0502020204030204" pitchFamily="34" charset="0"/>
              </a:rPr>
              <a:t>abR</a:t>
            </a:r>
            <a:r>
              <a:rPr lang="en-US" sz="2000" dirty="0">
                <a:latin typeface="Calibri" panose="020F0502020204030204" pitchFamily="34" charset="0"/>
                <a:cs typeface="Calibri" panose="020F0502020204030204" pitchFamily="34" charset="0"/>
              </a:rPr>
              <a:t> (mod 79)=  61x5x100 (mod 79)= 6</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’=442= abR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spcBef>
                <a:spcPts val="200"/>
              </a:spcBef>
            </a:pPr>
            <a:r>
              <a:rPr lang="en-US" sz="2000" dirty="0">
                <a:latin typeface="Calibri" panose="020F0502020204030204" pitchFamily="34" charset="0"/>
                <a:cs typeface="Calibri" panose="020F0502020204030204" pitchFamily="34" charset="0"/>
              </a:rPr>
              <a:t>m= (X(mod R))(N’ (mod R))= 42x81 =2 (mod R)</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X+mN</a:t>
            </a:r>
            <a:r>
              <a:rPr lang="en-US" sz="2000" dirty="0">
                <a:latin typeface="Calibri" panose="020F0502020204030204" pitchFamily="34" charset="0"/>
                <a:cs typeface="Calibri" panose="020F0502020204030204" pitchFamily="34" charset="0"/>
              </a:rPr>
              <a:t>)/R= (442+2x79)/100 = </a:t>
            </a:r>
            <a:r>
              <a:rPr lang="en-US" sz="2000" dirty="0"/>
              <a:t>6</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sz="2400" dirty="0">
                <a:latin typeface="Calibri" panose="020F0502020204030204" pitchFamily="34" charset="0"/>
                <a:cs typeface="Calibri" panose="020F0502020204030204" pitchFamily="34" charset="0"/>
              </a:rPr>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400" dirty="0">
                <a:latin typeface="Calibri" panose="020F0502020204030204" pitchFamily="34" charset="0"/>
                <a:cs typeface="Calibri" panose="020F0502020204030204" pitchFamily="34" charset="0"/>
              </a:rPr>
              <a:t>Bob</a:t>
            </a:r>
            <a:endParaRPr lang="en-US" sz="2800" dirty="0">
              <a:latin typeface="Calibri" panose="020F0502020204030204" pitchFamily="34" charset="0"/>
              <a:cs typeface="Calibri" panose="020F0502020204030204" pitchFamily="34" charset="0"/>
            </a:endParaRP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Calibri" panose="020F0502020204030204" pitchFamily="34" charset="0"/>
                <a:cs typeface="Calibri" panose="020F0502020204030204" pitchFamily="34" charset="0"/>
              </a:rPr>
              <a:t>A1: s= min(p size),</a:t>
            </a:r>
          </a:p>
          <a:p>
            <a:pPr>
              <a:spcBef>
                <a:spcPct val="0"/>
              </a:spcBef>
            </a:pPr>
            <a:r>
              <a:rPr kumimoji="0" lang="en-US" sz="1800">
                <a:latin typeface="Calibri" panose="020F0502020204030204" pitchFamily="34" charset="0"/>
                <a:cs typeface="Calibri" panose="020F0502020204030204" pitchFamily="34" charset="0"/>
              </a:rPr>
              <a:t>N</a:t>
            </a:r>
            <a:r>
              <a:rPr kumimoji="0" lang="en-US" sz="1800" baseline="-25000">
                <a:latin typeface="Calibri" panose="020F0502020204030204" pitchFamily="34" charset="0"/>
                <a:cs typeface="Calibri" panose="020F0502020204030204" pitchFamily="34" charset="0"/>
              </a:rPr>
              <a:t>a</a:t>
            </a:r>
            <a:r>
              <a:rPr kumimoji="0" lang="en-US" sz="1800">
                <a:latin typeface="Calibri" panose="020F0502020204030204" pitchFamily="34" charset="0"/>
                <a:cs typeface="Calibri" panose="020F0502020204030204" pitchFamily="34" charset="0"/>
              </a:rPr>
              <a:t> in {0, … 2</a:t>
            </a:r>
            <a:r>
              <a:rPr kumimoji="0" lang="en-US" sz="1800" baseline="30000">
                <a:latin typeface="Calibri" panose="020F0502020204030204" pitchFamily="34" charset="0"/>
                <a:cs typeface="Calibri" panose="020F0502020204030204" pitchFamily="34" charset="0"/>
              </a:rPr>
              <a:t>256</a:t>
            </a:r>
            <a:r>
              <a:rPr kumimoji="0" lang="en-US" sz="1800">
                <a:latin typeface="Calibri" panose="020F0502020204030204" pitchFamily="34" charset="0"/>
                <a:cs typeface="Calibri" panose="020F0502020204030204"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s,N</a:t>
            </a:r>
            <a:r>
              <a:rPr kumimoji="0" lang="en-US" sz="1800" baseline="-25000">
                <a:latin typeface="Calibri" panose="020F0502020204030204" pitchFamily="34" charset="0"/>
                <a:cs typeface="Calibri" panose="020F0502020204030204" pitchFamily="34" charset="0"/>
              </a:rPr>
              <a:t>a</a:t>
            </a:r>
            <a:endParaRPr kumimoji="0" lang="en-US" sz="1800">
              <a:latin typeface="Calibri" panose="020F0502020204030204" pitchFamily="34" charset="0"/>
              <a:cs typeface="Calibri" panose="020F0502020204030204"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B1: Choose (</a:t>
            </a:r>
            <a:r>
              <a:rPr kumimoji="0" lang="en-US" sz="1800" dirty="0" err="1">
                <a:latin typeface="Calibri" panose="020F0502020204030204" pitchFamily="34" charset="0"/>
                <a:cs typeface="Calibri" panose="020F0502020204030204" pitchFamily="34" charset="0"/>
              </a:rPr>
              <a:t>p,q,g</a:t>
            </a:r>
            <a:r>
              <a:rPr kumimoji="0" lang="en-US" sz="1800" dirty="0">
                <a:latin typeface="Calibri" panose="020F0502020204030204" pitchFamily="34" charset="0"/>
                <a:cs typeface="Calibri" panose="020F0502020204030204" pitchFamily="34" charset="0"/>
              </a:rPr>
              <a:t>),</a:t>
            </a:r>
          </a:p>
          <a:p>
            <a:pPr>
              <a:spcBef>
                <a:spcPct val="0"/>
              </a:spcBef>
            </a:pPr>
            <a:r>
              <a:rPr kumimoji="0" lang="en-US" sz="1800" dirty="0">
                <a:latin typeface="Calibri" panose="020F0502020204030204" pitchFamily="34" charset="0"/>
                <a:cs typeface="Calibri" panose="020F0502020204030204" pitchFamily="34" charset="0"/>
              </a:rPr>
              <a:t>x in {0, … 2</a:t>
            </a:r>
            <a:r>
              <a:rPr kumimoji="0" lang="en-US" sz="1800" baseline="30000" dirty="0">
                <a:latin typeface="Calibri" panose="020F0502020204030204" pitchFamily="34" charset="0"/>
                <a:cs typeface="Calibri" panose="020F0502020204030204" pitchFamily="34" charset="0"/>
              </a:rPr>
              <a:t>256</a:t>
            </a:r>
            <a:r>
              <a:rPr kumimoji="0" lang="en-US" sz="1800" dirty="0">
                <a:latin typeface="Calibri" panose="020F0502020204030204" pitchFamily="34" charset="0"/>
                <a:cs typeface="Calibri" panose="020F0502020204030204"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Calibri" panose="020F0502020204030204" pitchFamily="34" charset="0"/>
              <a:cs typeface="Calibri" panose="020F0502020204030204"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x</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endParaRPr kumimoji="0" lang="en-US" sz="1800" baseline="-25000">
              <a:latin typeface="Calibri" panose="020F0502020204030204" pitchFamily="34" charset="0"/>
              <a:cs typeface="Calibri" panose="020F0502020204030204"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A2: Check (</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r>
              <a:rPr kumimoji="0" lang="en-US" sz="1800">
                <a:latin typeface="Calibri" panose="020F0502020204030204" pitchFamily="34" charset="0"/>
                <a:cs typeface="Calibri" panose="020F0502020204030204"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B2: Check  Y, </a:t>
            </a:r>
            <a:r>
              <a:rPr kumimoji="0" lang="en-US" sz="1800" dirty="0" err="1">
                <a:latin typeface="Calibri" panose="020F0502020204030204" pitchFamily="34" charset="0"/>
                <a:cs typeface="Calibri" panose="020F0502020204030204" pitchFamily="34" charset="0"/>
              </a:rPr>
              <a:t>Auth</a:t>
            </a:r>
            <a:r>
              <a:rPr kumimoji="0" lang="en-US" sz="1800" baseline="-25000" dirty="0" err="1">
                <a:latin typeface="Calibri" panose="020F0502020204030204" pitchFamily="34" charset="0"/>
                <a:cs typeface="Calibri" panose="020F0502020204030204" pitchFamily="34" charset="0"/>
              </a:rPr>
              <a:t>A</a:t>
            </a:r>
            <a:endParaRPr kumimoji="0" lang="en-US" sz="1800" baseline="-25000" dirty="0">
              <a:latin typeface="Calibri" panose="020F0502020204030204" pitchFamily="34" charset="0"/>
              <a:cs typeface="Calibri" panose="020F0502020204030204" pitchFamily="34" charset="0"/>
            </a:endParaRP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Y= </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y</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A</a:t>
            </a:r>
            <a:endParaRPr kumimoji="0" lang="en-US" sz="1800" baseline="-25000">
              <a:latin typeface="Calibri" panose="020F0502020204030204" pitchFamily="34" charset="0"/>
              <a:cs typeface="Calibri" panose="020F0502020204030204"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X</a:t>
            </a:r>
            <a:r>
              <a:rPr kumimoji="0" lang="en-US" sz="1800" baseline="30000" err="1">
                <a:latin typeface="Calibri" panose="020F0502020204030204" pitchFamily="34" charset="0"/>
                <a:cs typeface="Calibri" panose="020F0502020204030204" pitchFamily="34" charset="0"/>
              </a:rPr>
              <a:t>y</a:t>
            </a:r>
            <a:endParaRPr kumimoji="0" lang="en-US" sz="1800" baseline="30000">
              <a:latin typeface="Calibri" panose="020F0502020204030204" pitchFamily="34" charset="0"/>
              <a:cs typeface="Calibri" panose="020F0502020204030204"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Y</a:t>
            </a:r>
            <a:r>
              <a:rPr kumimoji="0" lang="en-US" sz="1800" baseline="30000" err="1">
                <a:latin typeface="Calibri" panose="020F0502020204030204" pitchFamily="34" charset="0"/>
                <a:cs typeface="Calibri" panose="020F0502020204030204" pitchFamily="34" charset="0"/>
              </a:rPr>
              <a:t>x</a:t>
            </a:r>
            <a:endParaRPr kumimoji="0" lang="en-US" sz="1800" baseline="30000">
              <a:latin typeface="Calibri" panose="020F0502020204030204" pitchFamily="34" charset="0"/>
              <a:cs typeface="Calibri" panose="020F050202020403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1219200"/>
            <a:ext cx="8686800" cy="5257800"/>
          </a:xfrm>
        </p:spPr>
        <p:txBody>
          <a:bodyPr/>
          <a:lstStyle/>
          <a:p>
            <a:pPr>
              <a:spcBef>
                <a:spcPts val="200"/>
              </a:spcBef>
            </a:pPr>
            <a:r>
              <a:rPr lang="en-US" sz="2000" b="1" dirty="0">
                <a:latin typeface="Calibri" panose="020F0502020204030204" pitchFamily="34" charset="0"/>
                <a:cs typeface="Calibri" panose="020F0502020204030204" pitchFamily="34" charset="0"/>
              </a:rPr>
              <a:t>Fermat test: </a:t>
            </a:r>
            <a:r>
              <a:rPr lang="en-US" sz="2000" dirty="0">
                <a:latin typeface="Calibri" panose="020F0502020204030204" pitchFamily="34" charset="0"/>
                <a:cs typeface="Calibri" panose="020F0502020204030204" pitchFamily="34" charset="0"/>
              </a:rPr>
              <a:t>If a</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≠1 (mod n) for any a&lt;n, n is not prime.</a:t>
            </a:r>
          </a:p>
          <a:p>
            <a:pPr lvl="1">
              <a:spcBef>
                <a:spcPts val="200"/>
              </a:spcBef>
              <a:buNone/>
            </a:pPr>
            <a:r>
              <a:rPr lang="en-US" sz="1800" dirty="0" err="1">
                <a:latin typeface="Calibri" panose="020F0502020204030204" pitchFamily="34" charset="0"/>
                <a:cs typeface="Calibri" panose="020F0502020204030204" pitchFamily="34" charset="0"/>
              </a:rPr>
              <a:t>Testprime</a:t>
            </a:r>
            <a:r>
              <a:rPr lang="en-US" sz="1800" dirty="0">
                <a:latin typeface="Calibri" panose="020F0502020204030204" pitchFamily="34" charset="0"/>
                <a:cs typeface="Calibri" panose="020F0502020204030204" pitchFamily="34" charset="0"/>
              </a:rPr>
              <a:t>(n, k)</a:t>
            </a:r>
          </a:p>
          <a:p>
            <a:pPr lvl="1">
              <a:spcBef>
                <a:spcPts val="200"/>
              </a:spcBef>
              <a:buNone/>
            </a:pPr>
            <a:r>
              <a:rPr lang="en-US" sz="1800" dirty="0">
                <a:latin typeface="Calibri" panose="020F0502020204030204" pitchFamily="34" charset="0"/>
                <a:cs typeface="Calibri" panose="020F0502020204030204" pitchFamily="34" charset="0"/>
              </a:rPr>
              <a:t>   // check to see that no small primes </a:t>
            </a:r>
            <a:r>
              <a:rPr lang="en-US" sz="1800" dirty="0" err="1">
                <a:latin typeface="Calibri" panose="020F0502020204030204" pitchFamily="34" charset="0"/>
                <a:cs typeface="Calibri" panose="020F0502020204030204" pitchFamily="34" charset="0"/>
              </a:rPr>
              <a:t>p≤B</a:t>
            </a:r>
            <a:r>
              <a:rPr lang="en-US" sz="1800" dirty="0">
                <a:latin typeface="Calibri" panose="020F0502020204030204" pitchFamily="34" charset="0"/>
                <a:cs typeface="Calibri" panose="020F0502020204030204" pitchFamily="34" charset="0"/>
              </a:rPr>
              <a:t> divide n.</a:t>
            </a:r>
          </a:p>
          <a:p>
            <a:pPr lvl="2">
              <a:spcBef>
                <a:spcPts val="200"/>
              </a:spcBef>
              <a:buNone/>
            </a:pPr>
            <a:r>
              <a:rPr lang="en-US" sz="1800" dirty="0">
                <a:latin typeface="Calibri" panose="020F0502020204030204" pitchFamily="34" charset="0"/>
                <a:cs typeface="Calibri" panose="020F0502020204030204" pitchFamily="34" charset="0"/>
              </a:rPr>
              <a:t>for(</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i≤k</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a:t>
            </a:r>
          </a:p>
          <a:p>
            <a:pPr lvl="2">
              <a:spcBef>
                <a:spcPts val="200"/>
              </a:spcBef>
              <a:buNone/>
            </a:pPr>
            <a:r>
              <a:rPr lang="en-US" sz="1800" dirty="0">
                <a:latin typeface="Calibri" panose="020F0502020204030204" pitchFamily="34" charset="0"/>
                <a:cs typeface="Calibri" panose="020F0502020204030204" pitchFamily="34" charset="0"/>
              </a:rPr>
              <a:t>	    pick a&lt;n randomly</a:t>
            </a:r>
          </a:p>
          <a:p>
            <a:pPr lvl="2">
              <a:spcBef>
                <a:spcPts val="200"/>
              </a:spcBef>
              <a:buNone/>
            </a:pPr>
            <a:r>
              <a:rPr lang="en-US" sz="1800" dirty="0">
                <a:latin typeface="Calibri" panose="020F0502020204030204" pitchFamily="34" charset="0"/>
                <a:cs typeface="Calibri" panose="020F0502020204030204" pitchFamily="34" charset="0"/>
              </a:rPr>
              <a:t>       compute a</a:t>
            </a:r>
            <a:r>
              <a:rPr lang="en-US" sz="1800" baseline="30000" dirty="0">
                <a:latin typeface="Calibri" panose="020F0502020204030204" pitchFamily="34" charset="0"/>
                <a:cs typeface="Calibri" panose="020F0502020204030204" pitchFamily="34" charset="0"/>
              </a:rPr>
              <a:t>n-1 </a:t>
            </a:r>
            <a:r>
              <a:rPr lang="en-US" sz="1800" dirty="0">
                <a:latin typeface="Calibri" panose="020F0502020204030204" pitchFamily="34" charset="0"/>
                <a:cs typeface="Calibri" panose="020F0502020204030204" pitchFamily="34" charset="0"/>
              </a:rPr>
              <a:t>(mod n).  </a:t>
            </a:r>
          </a:p>
          <a:p>
            <a:pPr lvl="2">
              <a:spcBef>
                <a:spcPts val="200"/>
              </a:spcBef>
              <a:buNone/>
            </a:pPr>
            <a:r>
              <a:rPr lang="en-US" sz="1800" dirty="0">
                <a:latin typeface="Calibri" panose="020F0502020204030204" pitchFamily="34" charset="0"/>
                <a:cs typeface="Calibri" panose="020F0502020204030204" pitchFamily="34" charset="0"/>
              </a:rPr>
              <a:t>	    If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(mod n)≠1 then return “n is not prime”</a:t>
            </a:r>
          </a:p>
          <a:p>
            <a:pPr lvl="2">
              <a:spcBef>
                <a:spcPts val="200"/>
              </a:spcBef>
              <a:buNone/>
            </a:pP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return “n is prime”</a:t>
            </a:r>
          </a:p>
          <a:p>
            <a:pPr marL="457200" indent="-457200">
              <a:spcBef>
                <a:spcPts val="200"/>
              </a:spcBef>
            </a:pPr>
            <a:r>
              <a:rPr lang="en-US" sz="2000" i="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Testprime</a:t>
            </a:r>
            <a:r>
              <a:rPr lang="en-US" sz="2000" dirty="0">
                <a:latin typeface="Calibri" panose="020F0502020204030204" pitchFamily="34" charset="0"/>
                <a:cs typeface="Calibri" panose="020F0502020204030204" pitchFamily="34" charset="0"/>
              </a:rPr>
              <a:t>(n, 20) returns “n is not prime”, it isn’t, otherwise n is prime with an error of 1 in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a:t>
            </a:r>
          </a:p>
          <a:p>
            <a:pPr marL="457200" indent="-457200">
              <a:spcBef>
                <a:spcPts val="200"/>
              </a:spcBef>
            </a:pPr>
            <a:r>
              <a:rPr lang="en-US" sz="2000" dirty="0">
                <a:latin typeface="Calibri" panose="020F0502020204030204" pitchFamily="34" charset="0"/>
                <a:cs typeface="Calibri" panose="020F0502020204030204" pitchFamily="34" charset="0"/>
              </a:rPr>
              <a:t>Unfortunately, some composite numbers, n, have the property that          </a:t>
            </a:r>
          </a:p>
          <a:p>
            <a:pPr marL="457200" indent="-457200">
              <a:spcBef>
                <a:spcPts val="200"/>
              </a:spcBef>
              <a:buNone/>
            </a:pPr>
            <a:r>
              <a:rPr lang="en-US" sz="2000" dirty="0">
                <a:latin typeface="Calibri" panose="020F0502020204030204" pitchFamily="34" charset="0"/>
                <a:cs typeface="Calibri" panose="020F0502020204030204" pitchFamily="34" charset="0"/>
              </a:rPr>
              <a:t>      all a: 0&lt;a&lt;n will pass Fermat test.  These are called Carmichael numbers.  n=561= 3x11x17 is a Carmichael number.</a:t>
            </a:r>
          </a:p>
          <a:p>
            <a:pPr marL="457200" indent="-457200">
              <a:spcBef>
                <a:spcPts val="200"/>
              </a:spcBef>
            </a:pPr>
            <a:r>
              <a:rPr lang="en-US" sz="2000" dirty="0">
                <a:latin typeface="Calibri" panose="020F0502020204030204" pitchFamily="34" charset="0"/>
                <a:cs typeface="Calibri" panose="020F0502020204030204" pitchFamily="34" charset="0"/>
              </a:rPr>
              <a:t>There are better tests, however!</a:t>
            </a:r>
          </a:p>
          <a:p>
            <a:endParaRPr 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we say b is a “witness” to n’s primality.</a:t>
            </a:r>
          </a:p>
          <a:p>
            <a:pPr>
              <a:spcBef>
                <a:spcPts val="200"/>
              </a:spcBef>
            </a:pPr>
            <a:r>
              <a:rPr lang="en-US" sz="2000" dirty="0">
                <a:latin typeface="Calibri" panose="020F0502020204030204" pitchFamily="34" charset="0"/>
                <a:cs typeface="Calibri" panose="020F0502020204030204" pitchFamily="34" charset="0"/>
              </a:rPr>
              <a:t>If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¹1 (mod n) b is said to be a “witness” to n’s compositeness.</a:t>
            </a:r>
          </a:p>
          <a:p>
            <a:pPr>
              <a:spcBef>
                <a:spcPts val="200"/>
              </a:spcBef>
            </a:pPr>
            <a:r>
              <a:rPr lang="en-US" sz="2000" dirty="0">
                <a:latin typeface="Calibri" panose="020F0502020204030204" pitchFamily="34" charset="0"/>
                <a:cs typeface="Calibri" panose="020F0502020204030204" pitchFamily="34" charset="0"/>
              </a:rPr>
              <a:t>b is a liar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and n is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prime.  </a:t>
            </a:r>
          </a:p>
          <a:p>
            <a:pPr lvl="1">
              <a:spcBef>
                <a:spcPts val="200"/>
              </a:spcBef>
            </a:pPr>
            <a:r>
              <a:rPr lang="en-US" sz="2000" dirty="0">
                <a:latin typeface="Calibri" panose="020F0502020204030204" pitchFamily="34" charset="0"/>
                <a:cs typeface="Calibri" panose="020F0502020204030204" pitchFamily="34" charset="0"/>
              </a:rPr>
              <a:t>2 is a liar for 341, 561, 645.</a:t>
            </a:r>
          </a:p>
          <a:p>
            <a:pPr lvl="1">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There are infinitely many numbers for which 2 is a liar</a:t>
            </a:r>
          </a:p>
          <a:p>
            <a:pPr lvl="2">
              <a:spcBef>
                <a:spcPts val="200"/>
              </a:spcBef>
              <a:buFontTx/>
              <a:buNone/>
            </a:pPr>
            <a:r>
              <a:rPr lang="en-US" sz="2000" b="1" dirty="0">
                <a:latin typeface="Calibri" panose="020F0502020204030204" pitchFamily="34" charset="0"/>
                <a:cs typeface="Calibri" panose="020F0502020204030204" pitchFamily="34" charset="0"/>
              </a:rPr>
              <a:t>Proof:  </a:t>
            </a:r>
            <a:r>
              <a:rPr lang="en-US" sz="2000" dirty="0" err="1">
                <a:latin typeface="Calibri" panose="020F0502020204030204" pitchFamily="34" charset="0"/>
                <a:cs typeface="Calibri" panose="020F0502020204030204" pitchFamily="34" charset="0"/>
              </a:rPr>
              <a:t>d|n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2</a:t>
            </a:r>
            <a:r>
              <a:rPr lang="en-US" sz="2000" baseline="30000" dirty="0">
                <a:latin typeface="Calibri" panose="020F0502020204030204" pitchFamily="34" charset="0"/>
                <a:cs typeface="Calibri" panose="020F0502020204030204" pitchFamily="34" charset="0"/>
                <a:sym typeface="Wingdings" pitchFamily="2" charset="2"/>
              </a:rPr>
              <a:t>d</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Suppose n is a 2-pseudo-prime, so is</a:t>
            </a:r>
          </a:p>
          <a:p>
            <a:pPr lvl="2">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m=2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m is obviously composite.  Since n is a 2 pseudo-prime </a:t>
            </a:r>
          </a:p>
          <a:p>
            <a:pPr lvl="2">
              <a:spcBef>
                <a:spcPts val="200"/>
              </a:spcBef>
              <a:buFontTx/>
              <a:buNone/>
            </a:pPr>
            <a:r>
              <a:rPr lang="en-US" sz="2000" dirty="0" err="1">
                <a:latin typeface="Calibri" panose="020F0502020204030204" pitchFamily="34" charset="0"/>
                <a:cs typeface="Calibri" panose="020F0502020204030204" pitchFamily="34" charset="0"/>
                <a:sym typeface="Wingdings" pitchFamily="2" charset="2"/>
              </a:rPr>
              <a:t>n|k</a:t>
            </a:r>
            <a:r>
              <a:rPr lang="en-US" sz="2000" dirty="0">
                <a:latin typeface="Calibri" panose="020F0502020204030204" pitchFamily="34" charset="0"/>
                <a:cs typeface="Calibri" panose="020F0502020204030204" pitchFamily="34" charset="0"/>
                <a:sym typeface="Wingdings" pitchFamily="2" charset="2"/>
              </a:rPr>
              <a:t>=2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-2 so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k</a:t>
            </a:r>
            <a:r>
              <a:rPr lang="en-US" sz="2000" dirty="0">
                <a:latin typeface="Calibri" panose="020F0502020204030204" pitchFamily="34" charset="0"/>
                <a:cs typeface="Calibri" panose="020F0502020204030204" pitchFamily="34" charset="0"/>
                <a:sym typeface="Wingdings" pitchFamily="2" charset="2"/>
              </a:rPr>
              <a:t>-1.</a:t>
            </a:r>
          </a:p>
          <a:p>
            <a:pPr>
              <a:spcBef>
                <a:spcPts val="200"/>
              </a:spcBef>
            </a:pPr>
            <a:r>
              <a:rPr lang="en-US" sz="2000" dirty="0">
                <a:latin typeface="Calibri" panose="020F0502020204030204" pitchFamily="34" charset="0"/>
                <a:cs typeface="Calibri" panose="020F0502020204030204" pitchFamily="34" charset="0"/>
              </a:rPr>
              <a:t>n is a Carmichael number if n is composite and every 1&lt;b&lt;n is a liar.  561 is a Carmichael number.</a:t>
            </a:r>
          </a:p>
          <a:p>
            <a:pPr>
              <a:spcBef>
                <a:spcPts val="200"/>
              </a:spcBef>
            </a:pPr>
            <a:r>
              <a:rPr lang="en-US" sz="2000" dirty="0">
                <a:latin typeface="Calibri" panose="020F0502020204030204" pitchFamily="34" charset="0"/>
                <a:cs typeface="Calibri" panose="020F0502020204030204" pitchFamily="34" charset="0"/>
              </a:rPr>
              <a:t>Alford, Granville, </a:t>
            </a:r>
            <a:r>
              <a:rPr lang="en-US" sz="2000" dirty="0" err="1">
                <a:latin typeface="Calibri" panose="020F0502020204030204" pitchFamily="34" charset="0"/>
                <a:cs typeface="Calibri" panose="020F0502020204030204" pitchFamily="34" charset="0"/>
              </a:rPr>
              <a:t>Pomerance</a:t>
            </a:r>
            <a:r>
              <a:rPr lang="en-US" sz="2000" dirty="0">
                <a:latin typeface="Calibri" panose="020F0502020204030204" pitchFamily="34" charset="0"/>
                <a:cs typeface="Calibri" panose="020F0502020204030204" pitchFamily="34" charset="0"/>
              </a:rPr>
              <a:t>:  There are infinitely many Carmichael numbers.  Bummer.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n is an odd composite Carmichael number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it is square-free and for every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(p-1)|(n-1).</a:t>
            </a:r>
          </a:p>
          <a:p>
            <a:pPr lvl="1">
              <a:spcBef>
                <a:spcPts val="200"/>
              </a:spcBef>
              <a:buNone/>
            </a:pPr>
            <a:r>
              <a:rPr lang="en-US" sz="1800" dirty="0">
                <a:latin typeface="Calibri" panose="020F0502020204030204" pitchFamily="34" charset="0"/>
                <a:cs typeface="Calibri" panose="020F0502020204030204" pitchFamily="34" charset="0"/>
              </a:rPr>
              <a:t>Proof: If n is a Carmichael number,  a</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1 (mod n) so p-1|n-1.   If p</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|n then</a:t>
            </a:r>
          </a:p>
          <a:p>
            <a:pPr lvl="1">
              <a:spcBef>
                <a:spcPts val="200"/>
              </a:spcBef>
              <a:buNone/>
            </a:pPr>
            <a:r>
              <a:rPr lang="en-US" sz="1800" dirty="0">
                <a:latin typeface="Calibri" panose="020F0502020204030204" pitchFamily="34" charset="0"/>
                <a:cs typeface="Calibri" panose="020F0502020204030204" pitchFamily="34" charset="0"/>
              </a:rPr>
              <a:t>p(p-1)|f(n) and there is an a: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whose order is p.  Hence p|n-1 which is</a:t>
            </a:r>
          </a:p>
          <a:p>
            <a:pPr lvl="1">
              <a:spcBef>
                <a:spcPts val="200"/>
              </a:spcBef>
              <a:buNone/>
            </a:pPr>
            <a:r>
              <a:rPr lang="en-US" sz="1800" dirty="0">
                <a:latin typeface="Calibri" panose="020F0502020204030204" pitchFamily="34" charset="0"/>
                <a:cs typeface="Calibri" panose="020F0502020204030204" pitchFamily="34" charset="0"/>
              </a:rPr>
              <a:t>impossible.</a:t>
            </a:r>
          </a:p>
          <a:p>
            <a:pPr lvl="1">
              <a:spcBef>
                <a:spcPts val="200"/>
              </a:spcBef>
              <a:buNone/>
            </a:pPr>
            <a:endParaRPr lang="en-US" sz="1800" dirty="0">
              <a:latin typeface="Calibri" panose="020F0502020204030204" pitchFamily="34" charset="0"/>
              <a:cs typeface="Calibri" panose="020F0502020204030204" pitchFamily="34" charset="0"/>
            </a:endParaRPr>
          </a:p>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If n is an odd composite Carmichael number, n is divisible by at least 3 distinct primes.</a:t>
            </a:r>
          </a:p>
          <a:p>
            <a:pPr lvl="1">
              <a:spcBef>
                <a:spcPts val="200"/>
              </a:spcBef>
              <a:buNone/>
            </a:pPr>
            <a:r>
              <a:rPr lang="en-US" sz="1800" dirty="0">
                <a:latin typeface="Calibri" panose="020F0502020204030204" pitchFamily="34" charset="0"/>
                <a:cs typeface="Calibri" panose="020F0502020204030204" pitchFamily="34" charset="0"/>
              </a:rPr>
              <a:t>Proof: Suppose the theorem is false.  If n is prime, it is not a Carmichael</a:t>
            </a:r>
          </a:p>
          <a:p>
            <a:pPr lvl="1">
              <a:spcBef>
                <a:spcPts val="200"/>
              </a:spcBef>
              <a:buNone/>
            </a:pPr>
            <a:r>
              <a:rPr lang="en-US" sz="1800" dirty="0">
                <a:latin typeface="Calibri" panose="020F0502020204030204" pitchFamily="34" charset="0"/>
                <a:cs typeface="Calibri" panose="020F0502020204030204" pitchFamily="34" charset="0"/>
              </a:rPr>
              <a:t>number so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(p-1)|(pq-1) and (q-1)|(pq-1), thus</a:t>
            </a:r>
          </a:p>
          <a:p>
            <a:pPr lvl="1">
              <a:spcBef>
                <a:spcPts val="200"/>
              </a:spcBef>
              <a:buNone/>
            </a:pPr>
            <a:r>
              <a:rPr lang="en-US" sz="1800" dirty="0">
                <a:latin typeface="Calibri" panose="020F0502020204030204" pitchFamily="34" charset="0"/>
                <a:cs typeface="Calibri" panose="020F0502020204030204" pitchFamily="34" charset="0"/>
              </a:rPr>
              <a:t>(p-1)≧(pq-1)/2 and (q-1)≧(pq-1)/2 so p≧(pq+1)/2 and q≧(pq+1)/2.  Hence</a:t>
            </a:r>
          </a:p>
          <a:p>
            <a:pPr lvl="1">
              <a:spcBef>
                <a:spcPts val="200"/>
              </a:spcBef>
              <a:buNone/>
            </a:pPr>
            <a:r>
              <a:rPr lang="en-US" sz="1800" dirty="0">
                <a:latin typeface="Calibri" panose="020F0502020204030204" pitchFamily="34" charset="0"/>
                <a:cs typeface="Calibri" panose="020F0502020204030204" pitchFamily="34" charset="0"/>
              </a:rPr>
              <a:t>4pq≧(pq+1)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 and 0≧(</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-2pq+1=(p-1)(q-1), which is</a:t>
            </a:r>
          </a:p>
          <a:p>
            <a:pPr lvl="1">
              <a:spcBef>
                <a:spcPts val="200"/>
              </a:spcBef>
              <a:buNone/>
            </a:pPr>
            <a:r>
              <a:rPr lang="en-US" sz="1800" dirty="0">
                <a:latin typeface="Calibri" panose="020F0502020204030204" pitchFamily="34" charset="0"/>
                <a:cs typeface="Calibri" panose="020F0502020204030204" pitchFamily="34" charset="0"/>
              </a:rPr>
              <a:t>Impossible.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Miller-Rabin: </a:t>
                </a:r>
              </a:p>
              <a:p>
                <a:pPr lvl="1">
                  <a:spcBef>
                    <a:spcPts val="200"/>
                  </a:spcBef>
                </a:pPr>
                <a:r>
                  <a:rPr lang="en-US" sz="2000" dirty="0">
                    <a:latin typeface="Calibri" panose="020F0502020204030204" pitchFamily="34" charset="0"/>
                    <a:cs typeface="Calibri" panose="020F0502020204030204" pitchFamily="34" charset="0"/>
                  </a:rPr>
                  <a:t>Pick a𝝴</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latin typeface="Calibri" panose="020F0502020204030204" pitchFamily="34" charset="0"/>
                    <a:cs typeface="Calibri" panose="020F0502020204030204" pitchFamily="34" charset="0"/>
                  </a:rPr>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latin typeface="Calibri" panose="020F0502020204030204" pitchFamily="34" charset="0"/>
                  <a:cs typeface="Calibri" panose="020F0502020204030204" pitchFamily="34" charset="0"/>
                </a:endParaRPr>
              </a:p>
              <a:p>
                <a:pPr lvl="1">
                  <a:spcBef>
                    <a:spcPts val="200"/>
                  </a:spcBef>
                </a:pPr>
                <a:r>
                  <a:rPr lang="en-US" sz="2000" dirty="0">
                    <a:latin typeface="Calibri" panose="020F0502020204030204" pitchFamily="34" charset="0"/>
                    <a:cs typeface="Calibri" panose="020F0502020204030204" pitchFamily="34" charset="0"/>
                  </a:rPr>
                  <a:t>If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declare n prime.</a:t>
                </a:r>
              </a:p>
              <a:p>
                <a:pPr lvl="1">
                  <a:spcBef>
                    <a:spcPts val="200"/>
                  </a:spcBef>
                </a:pPr>
                <a:r>
                  <a:rPr lang="en-US" sz="2000" dirty="0">
                    <a:latin typeface="Calibri" panose="020F0502020204030204" pitchFamily="34" charset="0"/>
                    <a:cs typeface="Calibri" panose="020F0502020204030204" pitchFamily="34" charset="0"/>
                  </a:rPr>
                  <a:t>Otherwise declare n composite</a:t>
                </a:r>
              </a:p>
              <a:p>
                <a:pPr lvl="1">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If this declares n is composite, n is composite.</a:t>
                </a:r>
              </a:p>
              <a:p>
                <a:pPr>
                  <a:spcBef>
                    <a:spcPts val="200"/>
                  </a:spcBef>
                </a:pPr>
                <a:r>
                  <a:rPr lang="en-US" sz="2000" dirty="0">
                    <a:latin typeface="Calibri" panose="020F0502020204030204" pitchFamily="34" charset="0"/>
                    <a:cs typeface="Calibri" panose="020F0502020204030204" pitchFamily="34" charset="0"/>
                  </a:rPr>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latin typeface="Calibri" panose="020F0502020204030204" pitchFamily="34" charset="0"/>
                    <a:cs typeface="Calibri" panose="020F0502020204030204" pitchFamily="34" charset="0"/>
                  </a:rPr>
                  <a:t>, will fail the Miller Rabin test.</a:t>
                </a:r>
              </a:p>
              <a:p>
                <a:pPr>
                  <a:spcBef>
                    <a:spcPts val="200"/>
                  </a:spcBef>
                </a:pPr>
                <a:r>
                  <a:rPr lang="en-US" sz="2000" dirty="0">
                    <a:latin typeface="Calibri" panose="020F0502020204030204" pitchFamily="34" charset="0"/>
                    <a:cs typeface="Calibri" panose="020F0502020204030204" pitchFamily="34" charset="0"/>
                  </a:rPr>
                  <a:t>Thus if we run Miller-Rabin t times and get “prime” back every time, then the probability that n is not prime is ≤ 2</a:t>
                </a:r>
                <a:r>
                  <a:rPr lang="en-US" sz="2000" baseline="30000" dirty="0">
                    <a:latin typeface="Calibri" panose="020F0502020204030204" pitchFamily="34" charset="0"/>
                    <a:cs typeface="Calibri" panose="020F0502020204030204" pitchFamily="34" charset="0"/>
                  </a:rPr>
                  <a:t>-2t</a:t>
                </a:r>
                <a:r>
                  <a:rPr lang="en-US" sz="2000" dirty="0">
                    <a:latin typeface="Calibri" panose="020F0502020204030204" pitchFamily="34" charset="0"/>
                    <a:cs typeface="Calibri" panose="020F0502020204030204" pitchFamily="34" charset="0"/>
                  </a:rPr>
                  <a:t>.</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892" t="-958" r="-1040"/>
                </a:stretch>
              </a:blipFill>
            </p:spPr>
            <p:txBody>
              <a:bodyPr/>
              <a:lstStyle/>
              <a:p>
                <a:r>
                  <a:rPr 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152400" y="1600200"/>
                <a:ext cx="8915400" cy="48768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n be an odd composite number with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d and put L= {</a:t>
                </a:r>
                <a:r>
                  <a:rPr lang="en-US" sz="2000" dirty="0" err="1">
                    <a:latin typeface="Calibri" panose="020F0502020204030204" pitchFamily="34" charset="0"/>
                    <a:cs typeface="Calibri" panose="020F0502020204030204" pitchFamily="34" charset="0"/>
                  </a:rPr>
                  <a:t>aeZ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Note that the elements of L are the liars in the Miller Rabin test and this result</a:t>
                </a:r>
              </a:p>
              <a:p>
                <a:pPr lvl="1">
                  <a:spcBef>
                    <a:spcPts val="200"/>
                  </a:spcBef>
                  <a:buNone/>
                </a:pPr>
                <a:r>
                  <a:rPr lang="en-US" sz="1800" dirty="0">
                    <a:latin typeface="Calibri" panose="020F0502020204030204" pitchFamily="34" charset="0"/>
                    <a:cs typeface="Calibri" panose="020F0502020204030204" pitchFamily="34" charset="0"/>
                  </a:rPr>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latin typeface="Calibri" panose="020F0502020204030204" pitchFamily="34" charset="0"/>
                    <a:cs typeface="Calibri" panose="020F0502020204030204" pitchFamily="34" charset="0"/>
                  </a:rPr>
                  <a:t> will act as witnesses to n’s compositeness.</a:t>
                </a:r>
              </a:p>
              <a:p>
                <a:pPr lvl="1">
                  <a:spcBef>
                    <a:spcPts val="200"/>
                  </a:spcBef>
                  <a:buNone/>
                </a:pPr>
                <a:r>
                  <a:rPr lang="en-US" sz="1800" dirty="0">
                    <a:latin typeface="Calibri" panose="020F0502020204030204" pitchFamily="34" charset="0"/>
                    <a:cs typeface="Calibri" panose="020F0502020204030204" pitchFamily="34" charset="0"/>
                  </a:rPr>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latin typeface="Calibri" panose="020F0502020204030204" pitchFamily="34" charset="0"/>
                    <a:cs typeface="Calibri" panose="020F0502020204030204" pitchFamily="34" charset="0"/>
                  </a:rPr>
                  <a:t> and let m= 2</a:t>
                </a:r>
                <a:r>
                  <a:rPr lang="en-US" sz="1800" baseline="30000"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d, M={a𝝴Z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a:t>
                </a:r>
              </a:p>
              <a:p>
                <a:pPr lvl="1">
                  <a:spcBef>
                    <a:spcPts val="200"/>
                  </a:spcBef>
                  <a:buNone/>
                </a:pPr>
                <a:r>
                  <a:rPr lang="en-US" sz="1800" dirty="0">
                    <a:latin typeface="Calibri" panose="020F0502020204030204" pitchFamily="34" charset="0"/>
                    <a:cs typeface="Calibri" panose="020F0502020204030204" pitchFamily="34" charset="0"/>
                  </a:rPr>
                  <a:t>L={a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K={a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p|n</a:t>
                </a:r>
                <a:r>
                  <a:rPr lang="en-US" sz="18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J={a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=1 (mod n)}. Then </a:t>
                </a:r>
                <a:r>
                  <a:rPr lang="en-US" sz="1800" dirty="0" err="1">
                    <a:latin typeface="Calibri" panose="020F0502020204030204" pitchFamily="34" charset="0"/>
                    <a:cs typeface="Calibri" panose="020F0502020204030204" pitchFamily="34" charset="0"/>
                  </a:rPr>
                  <a:t>M⊆L⊆K⊆J⊆Z</a:t>
                </a:r>
                <a:r>
                  <a:rPr lang="en-US" sz="1800" baseline="-25000" dirty="0" err="1">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p>
              <a:p>
                <a:pPr lvl="1">
                  <a:spcBef>
                    <a:spcPts val="200"/>
                  </a:spcBef>
                  <a:buNone/>
                </a:pPr>
                <a:endParaRPr lang="en-US" sz="1800" dirty="0">
                  <a:latin typeface="Calibri" panose="020F0502020204030204" pitchFamily="34" charset="0"/>
                  <a:cs typeface="Calibri" panose="020F0502020204030204" pitchFamily="34" charset="0"/>
                </a:endParaRPr>
              </a:p>
              <a:p>
                <a:pPr lvl="1">
                  <a:spcBef>
                    <a:spcPts val="200"/>
                  </a:spcBef>
                  <a:buNone/>
                </a:pPr>
                <a:r>
                  <a:rPr lang="en-US" sz="1800" dirty="0">
                    <a:latin typeface="Calibri" panose="020F0502020204030204" pitchFamily="34" charset="0"/>
                    <a:cs typeface="Calibri" panose="020F0502020204030204" pitchFamily="34" charset="0"/>
                  </a:rPr>
                  <a:t>If x𝝴K,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M, so |K|/|M|= 2</a:t>
                </a:r>
                <a:r>
                  <a:rPr lang="en-US" sz="1800" baseline="30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,k≧0 and so |K|/|L|= 2</a:t>
                </a:r>
                <a:r>
                  <a:rPr lang="en-US" sz="1800" baseline="300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j≧0.  If j≧2, we’re done.  </a:t>
                </a:r>
              </a:p>
              <a:p>
                <a:pPr lvl="1">
                  <a:spcBef>
                    <a:spcPts val="200"/>
                  </a:spcBef>
                  <a:buNone/>
                </a:pPr>
                <a:r>
                  <a:rPr lang="en-US" sz="1800" dirty="0">
                    <a:latin typeface="Calibri" panose="020F0502020204030204" pitchFamily="34" charset="0"/>
                    <a:cs typeface="Calibri" panose="020F0502020204030204" pitchFamily="34" charset="0"/>
                  </a:rPr>
                  <a:t>If j=1,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and so n is not a Carmichael number and thus J is a proper subset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so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*|/|J|≧2.  Since |J|/|K|≧2,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*|/|L|≧|Z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So j=0.  But then n=p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and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(p-1)p</a:t>
                </a:r>
                <a:r>
                  <a:rPr lang="en-US" sz="1800" baseline="30000" dirty="0">
                    <a:latin typeface="Calibri" panose="020F0502020204030204" pitchFamily="34" charset="0"/>
                    <a:cs typeface="Calibri" panose="020F0502020204030204" pitchFamily="34" charset="0"/>
                  </a:rPr>
                  <a:t>e-1</a:t>
                </a:r>
                <a:r>
                  <a:rPr lang="en-US" sz="1800" dirty="0">
                    <a:latin typeface="Calibri" panose="020F0502020204030204" pitchFamily="34" charset="0"/>
                    <a:cs typeface="Calibri" panose="020F0502020204030204" pitchFamily="34" charset="0"/>
                  </a:rPr>
                  <a:t> and J has a cyclic group of order p-1.  The cyclic subgroups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dirty="0" err="1">
                    <a:latin typeface="Calibri" panose="020F0502020204030204" pitchFamily="34" charset="0"/>
                    <a:cs typeface="Calibri" panose="020F0502020204030204" pitchFamily="34" charset="0"/>
                  </a:rPr>
                  <a:t>p</a:t>
                </a:r>
                <a:r>
                  <a:rPr lang="en-US" sz="1800" baseline="30000" dirty="0" err="1">
                    <a:latin typeface="Calibri" panose="020F0502020204030204" pitchFamily="34" charset="0"/>
                    <a:cs typeface="Calibri" panose="020F0502020204030204" pitchFamily="34" charset="0"/>
                  </a:rPr>
                  <a:t>e</a:t>
                </a:r>
                <a:r>
                  <a:rPr lang="en-US" sz="1800" dirty="0" err="1">
                    <a:latin typeface="Calibri" panose="020F0502020204030204" pitchFamily="34" charset="0"/>
                    <a:cs typeface="Calibri" panose="020F0502020204030204" pitchFamily="34" charset="0"/>
                  </a:rPr>
                  <a:t>Z</a:t>
                </a:r>
                <a:r>
                  <a:rPr lang="en-US" sz="1800" dirty="0">
                    <a:latin typeface="Calibri" panose="020F0502020204030204" pitchFamily="34" charset="0"/>
                    <a:cs typeface="Calibri" panose="020F0502020204030204" pitchFamily="34" charset="0"/>
                  </a:rPr>
                  <a:t>) have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unless n=9 and we can verify the theorem holds for n=9.</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152400" y="1600200"/>
                <a:ext cx="8915400" cy="4876800"/>
              </a:xfrm>
              <a:blipFill>
                <a:blip r:embed="rId2"/>
                <a:stretch>
                  <a:fillRect l="-711" t="-779" r="-1138"/>
                </a:stretch>
              </a:blipFill>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latin typeface="Calibri" panose="020F0502020204030204" pitchFamily="34" charset="0"/>
                <a:cs typeface="Calibri" panose="020F0502020204030204" pitchFamily="34" charset="0"/>
              </a:rPr>
              <a:t>Deterministic test</a:t>
            </a:r>
          </a:p>
          <a:p>
            <a:pPr lvl="1">
              <a:spcBef>
                <a:spcPts val="200"/>
              </a:spcBef>
            </a:pPr>
            <a:r>
              <a:rPr lang="en-US" sz="2000" dirty="0">
                <a:latin typeface="Calibri" panose="020F0502020204030204" pitchFamily="34" charset="0"/>
                <a:cs typeface="Calibri" panose="020F0502020204030204" pitchFamily="34" charset="0"/>
              </a:rPr>
              <a:t>n is prime if m does not divide n for all m&lt;√n.</a:t>
            </a:r>
          </a:p>
          <a:p>
            <a:pPr lvl="1">
              <a:spcBef>
                <a:spcPts val="200"/>
              </a:spcBef>
            </a:pPr>
            <a:r>
              <a:rPr lang="en-US" sz="2000" dirty="0">
                <a:latin typeface="Calibri" panose="020F0502020204030204" pitchFamily="34" charset="0"/>
                <a:cs typeface="Calibri" panose="020F0502020204030204" pitchFamily="34" charset="0"/>
              </a:rPr>
              <a:t>Deterministic tests too slow</a:t>
            </a:r>
          </a:p>
          <a:p>
            <a:pPr>
              <a:spcBef>
                <a:spcPts val="200"/>
              </a:spcBef>
            </a:pPr>
            <a:r>
              <a:rPr lang="en-US" sz="2000" dirty="0">
                <a:latin typeface="Calibri" panose="020F0502020204030204" pitchFamily="34" charset="0"/>
                <a:cs typeface="Calibri" panose="020F0502020204030204" pitchFamily="34" charset="0"/>
              </a:rPr>
              <a:t>Randomized tests</a:t>
            </a:r>
          </a:p>
          <a:p>
            <a:pPr lvl="1">
              <a:spcBef>
                <a:spcPts val="200"/>
              </a:spcBef>
            </a:pPr>
            <a:r>
              <a:rPr lang="en-US" sz="2000" dirty="0">
                <a:latin typeface="Calibri" panose="020F0502020204030204" pitchFamily="34" charset="0"/>
                <a:cs typeface="Calibri" panose="020F0502020204030204" pitchFamily="34" charset="0"/>
              </a:rPr>
              <a:t>Fermat test doesn’t work for Carmichael composite</a:t>
            </a:r>
          </a:p>
          <a:p>
            <a:pPr lvl="1">
              <a:spcBef>
                <a:spcPts val="200"/>
              </a:spcBef>
            </a:pPr>
            <a:r>
              <a:rPr lang="en-US" sz="2000" dirty="0" err="1">
                <a:latin typeface="Calibri" panose="020F0502020204030204" pitchFamily="34" charset="0"/>
                <a:cs typeface="Calibri" panose="020F0502020204030204" pitchFamily="34" charset="0"/>
              </a:rPr>
              <a:t>Solovay</a:t>
            </a:r>
            <a:r>
              <a:rPr lang="en-US" sz="2000" dirty="0">
                <a:latin typeface="Calibri" panose="020F0502020204030204" pitchFamily="34" charset="0"/>
                <a:cs typeface="Calibri" panose="020F0502020204030204" pitchFamily="34" charset="0"/>
              </a:rPr>
              <a:t>-Strassen</a:t>
            </a:r>
          </a:p>
          <a:p>
            <a:pPr lvl="1">
              <a:spcBef>
                <a:spcPts val="200"/>
              </a:spcBef>
            </a:pPr>
            <a:r>
              <a:rPr lang="en-US" sz="2000" dirty="0">
                <a:latin typeface="Calibri" panose="020F0502020204030204" pitchFamily="34" charset="0"/>
                <a:cs typeface="Calibri" panose="020F0502020204030204" pitchFamily="34" charset="0"/>
              </a:rPr>
              <a:t>Miller-Rabin works fine</a:t>
            </a:r>
          </a:p>
          <a:p>
            <a:pPr lvl="1">
              <a:spcBef>
                <a:spcPts val="200"/>
              </a:spcBef>
            </a:pPr>
            <a:r>
              <a:rPr lang="en-US" sz="2000" dirty="0">
                <a:latin typeface="Calibri" panose="020F0502020204030204" pitchFamily="34" charset="0"/>
                <a:cs typeface="Calibri" panose="020F0502020204030204" pitchFamily="34" charset="0"/>
              </a:rPr>
              <a:t>If the extended Riemann Hypothesis is true, the Miller-Rabin test is dispositive as to the primality of n if we try all bases up to 2(ln(n))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latin typeface="Calibri" panose="020F0502020204030204" pitchFamily="34" charset="0"/>
                <a:cs typeface="Calibri" panose="020F0502020204030204" pitchFamily="34" charset="0"/>
              </a:rPr>
              <a:t>MR(n, .25, t), n&gt;3, n, odd.  Set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r, r, odd. (t&gt;3, in practice)</a:t>
            </a:r>
          </a:p>
          <a:p>
            <a:pPr marL="609600" indent="-609600">
              <a:lnSpc>
                <a:spcPct val="80000"/>
              </a:lnSpc>
            </a:pPr>
            <a:r>
              <a:rPr lang="en-US" sz="2000" dirty="0">
                <a:latin typeface="Calibri" panose="020F0502020204030204" pitchFamily="34" charset="0"/>
                <a:cs typeface="Calibri" panose="020F0502020204030204" pitchFamily="34" charset="0"/>
              </a:rPr>
              <a:t>Takes ~ O(lg(n)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marL="0" indent="0">
              <a:lnSpc>
                <a:spcPct val="80000"/>
              </a:lnSpc>
              <a:buNone/>
            </a:pPr>
            <a:endParaRPr lang="en-US" sz="2000" dirty="0">
              <a:latin typeface="Calibri" panose="020F0502020204030204" pitchFamily="34" charset="0"/>
              <a:cs typeface="Calibri" panose="020F0502020204030204" pitchFamily="34" charset="0"/>
            </a:endParaRP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905000"/>
            <a:ext cx="7848600" cy="3048000"/>
          </a:xfrm>
        </p:spPr>
        <p:txBody>
          <a:bodyPr/>
          <a:lstStyle/>
          <a:p>
            <a:pPr>
              <a:lnSpc>
                <a:spcPct val="90000"/>
              </a:lnSpc>
            </a:pPr>
            <a:r>
              <a:rPr lang="en-US" sz="2000" dirty="0">
                <a:latin typeface="Calibri" panose="020F0502020204030204" pitchFamily="34" charset="0"/>
                <a:cs typeface="Calibri" panose="020F0502020204030204" pitchFamily="34" charset="0"/>
              </a:rPr>
              <a:t>From Trappe and Washington.  n=561.</a:t>
            </a:r>
          </a:p>
          <a:p>
            <a:pPr>
              <a:lnSpc>
                <a:spcPct val="90000"/>
              </a:lnSpc>
            </a:pPr>
            <a:r>
              <a:rPr lang="en-US" sz="2000" dirty="0">
                <a:latin typeface="Calibri" panose="020F0502020204030204" pitchFamily="34" charset="0"/>
                <a:cs typeface="Calibri" panose="020F0502020204030204" pitchFamily="34" charset="0"/>
              </a:rPr>
              <a:t>n-1=560=2</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x5x7.  Pick a=2.</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 263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166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67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 (mod n)</a:t>
            </a:r>
          </a:p>
          <a:p>
            <a:pPr lvl="1">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561 is composite.  In fact,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561)=33.</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dirty="0">
                <a:latin typeface="Calibri" panose="020F0502020204030204" pitchFamily="34" charset="0"/>
                <a:cs typeface="Calibri" panose="020F0502020204030204" pitchFamily="34" charset="0"/>
              </a:rPr>
              <a:t>Alice (Private Keyholder)</a:t>
            </a:r>
          </a:p>
          <a:p>
            <a:pPr algn="ctr">
              <a:buFontTx/>
              <a:buNone/>
            </a:pPr>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Select two large random primes p and q.</a:t>
            </a:r>
          </a:p>
          <a:p>
            <a:r>
              <a:rPr lang="en-US" sz="2000" dirty="0">
                <a:latin typeface="Calibri" panose="020F0502020204030204" pitchFamily="34" charset="0"/>
                <a:cs typeface="Calibri" panose="020F0502020204030204" pitchFamily="34" charset="0"/>
              </a:rPr>
              <a:t>Publish the product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latin typeface="Calibri" panose="020F0502020204030204" pitchFamily="34" charset="0"/>
                <a:cs typeface="Calibri" panose="020F0502020204030204" pitchFamily="34" charset="0"/>
              </a:rPr>
              <a:t>Anyone (Public Key Holder)</a:t>
            </a:r>
          </a:p>
          <a:p>
            <a:pPr algn="ctr">
              <a:buFontTx/>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send message Y to Alice, compute Z=Y</a:t>
            </a:r>
            <a:r>
              <a:rPr lang="en-US" sz="2000" baseline="30000"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Calibri" panose="020F0502020204030204" pitchFamily="34" charset="0"/>
                <a:cs typeface="Calibri" panose="020F0502020204030204" pitchFamily="34" charset="0"/>
              </a:rPr>
              <a:t>Rivest</a:t>
            </a:r>
            <a:r>
              <a:rPr kumimoji="0" lang="en-US" sz="2000" dirty="0">
                <a:latin typeface="Calibri" panose="020F0502020204030204" pitchFamily="34" charset="0"/>
                <a:cs typeface="Calibri" panose="020F0502020204030204" pitchFamily="34" charset="0"/>
              </a:rPr>
              <a:t>, Shamir and </a:t>
            </a:r>
            <a:r>
              <a:rPr kumimoji="0" lang="en-US" sz="2000" dirty="0" err="1">
                <a:latin typeface="Calibri" panose="020F0502020204030204" pitchFamily="34" charset="0"/>
                <a:cs typeface="Calibri" panose="020F0502020204030204" pitchFamily="34" charset="0"/>
              </a:rPr>
              <a:t>Adleman</a:t>
            </a:r>
            <a:r>
              <a:rPr kumimoji="0" lang="en-US" sz="2000" dirty="0">
                <a:latin typeface="Calibri" panose="020F0502020204030204" pitchFamily="34" charset="0"/>
                <a:cs typeface="Calibri" panose="020F0502020204030204" pitchFamily="34" charset="0"/>
              </a:rPr>
              <a:t>, “On Digital Signatures and Public Key Cryptosystems.”  CACM, 2/78.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xmlns:a14="http://schemas.microsoft.com/office/drawing/2010/main">
        <mc:Choice Requires="a14">
          <p:sp>
            <p:nvSpPr>
              <p:cNvPr id="54277" name="Rectangle 3"/>
              <p:cNvSpPr>
                <a:spLocks noGrp="1" noChangeArrowheads="1"/>
              </p:cNvSpPr>
              <p:nvPr>
                <p:ph type="body" idx="1"/>
              </p:nvPr>
            </p:nvSpPr>
            <p:spPr>
              <a:xfrm>
                <a:off x="685800" y="1981200"/>
                <a:ext cx="8077200" cy="2895600"/>
              </a:xfrm>
            </p:spPr>
            <p:txBody>
              <a:bodyPr/>
              <a:lstStyle/>
              <a:p>
                <a:r>
                  <a:rPr lang="en-US" sz="2000" dirty="0">
                    <a:latin typeface="Calibri" panose="020F0502020204030204" pitchFamily="34" charset="0"/>
                    <a:cs typeface="Calibri" panose="020F0502020204030204" pitchFamily="34" charset="0"/>
                  </a:rPr>
                  <a:t>Encryption:  E(Y)= Y</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Decryption: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lvl="1"/>
                <a:r>
                  <a:rPr lang="en-US" sz="2000" dirty="0">
                    <a:latin typeface="Calibri" panose="020F0502020204030204" pitchFamily="34" charset="0"/>
                    <a:cs typeface="Calibri" panose="020F0502020204030204" pitchFamily="34" charset="0"/>
                  </a:rPr>
                  <a:t>D(E(Y</a:t>
                </a:r>
                <a:r>
                  <a:rPr lang="en-US" sz="1800" dirty="0">
                    <a:latin typeface="Calibri" panose="020F0502020204030204" pitchFamily="34" charset="0"/>
                    <a:cs typeface="Calibri" panose="020F0502020204030204" pitchFamily="34" charset="0"/>
                  </a:rPr>
                  <a:t>))= (Y</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mod n)</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ed</a:t>
                </a:r>
                <a:r>
                  <a:rPr lang="en-US" sz="1800" dirty="0">
                    <a:latin typeface="Calibri" panose="020F0502020204030204" pitchFamily="34" charset="0"/>
                    <a:cs typeface="Calibri" panose="020F0502020204030204" pitchFamily="34" charset="0"/>
                  </a:rPr>
                  <a:t> (mod n)= Y</a:t>
                </a:r>
              </a:p>
              <a:p>
                <a:r>
                  <a:rPr lang="en-US" sz="2000" dirty="0">
                    <a:solidFill>
                      <a:schemeClr val="tx2"/>
                    </a:solidFill>
                    <a:latin typeface="Calibri" panose="020F0502020204030204" pitchFamily="34" charset="0"/>
                    <a:cs typeface="Calibri" panose="020F0502020204030204" pitchFamily="34" charset="0"/>
                  </a:rPr>
                  <a:t>Speedup: Compute mod p and mod q then assemble using CRT</a:t>
                </a:r>
              </a:p>
              <a:p>
                <a:r>
                  <a:rPr lang="en-US" sz="2000" dirty="0">
                    <a:solidFill>
                      <a:schemeClr val="tx2"/>
                    </a:solidFill>
                    <a:latin typeface="Calibri" panose="020F0502020204030204" pitchFamily="34" charset="0"/>
                    <a:cs typeface="Calibri" panose="020F0502020204030204" pitchFamily="34" charset="0"/>
                  </a:rPr>
                  <a:t>Remember (</a:t>
                </a:r>
                <a:r>
                  <a:rPr lang="en-US" sz="2000" dirty="0" err="1">
                    <a:solidFill>
                      <a:schemeClr val="tx2"/>
                    </a:solidFill>
                    <a:latin typeface="Calibri" panose="020F0502020204030204" pitchFamily="34" charset="0"/>
                    <a:cs typeface="Calibri" panose="020F0502020204030204" pitchFamily="34" charset="0"/>
                  </a:rPr>
                  <a:t>p,q</a:t>
                </a:r>
                <a:r>
                  <a:rPr lang="en-US" sz="2000" dirty="0">
                    <a:solidFill>
                      <a:schemeClr val="tx2"/>
                    </a:solidFill>
                    <a:latin typeface="Calibri" panose="020F0502020204030204" pitchFamily="34" charset="0"/>
                    <a:cs typeface="Calibri" panose="020F0502020204030204" pitchFamily="34" charset="0"/>
                  </a:rPr>
                  <a:t>)= 1 </a:t>
                </a:r>
                <a:r>
                  <a:rPr lang="en-US" sz="2000" dirty="0">
                    <a:solidFill>
                      <a:schemeClr val="tx2"/>
                    </a:solidFill>
                    <a:latin typeface="Calibri" panose="020F0502020204030204" pitchFamily="34" charset="0"/>
                    <a:cs typeface="Calibri" panose="020F0502020204030204" pitchFamily="34" charset="0"/>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latin typeface="Calibri" panose="020F0502020204030204" pitchFamily="34" charset="0"/>
                  <a:cs typeface="Calibri" panose="020F0502020204030204" pitchFamily="34" charset="0"/>
                  <a:sym typeface="Wingdings" pitchFamily="2" charset="2"/>
                </a:endParaRPr>
              </a:p>
              <a:p>
                <a:r>
                  <a:rPr lang="en-US" sz="2000" dirty="0">
                    <a:solidFill>
                      <a:schemeClr val="tx2"/>
                    </a:solidFill>
                    <a:latin typeface="Calibri" panose="020F0502020204030204" pitchFamily="34" charset="0"/>
                    <a:cs typeface="Calibri" panose="020F0502020204030204" pitchFamily="34" charset="0"/>
                    <a:sym typeface="Wingdings" pitchFamily="2" charset="2"/>
                  </a:rPr>
                  <a:t>Saves roughly factor of 4 in time</a:t>
                </a:r>
                <a:endParaRPr lang="en-US" sz="2000" dirty="0">
                  <a:solidFill>
                    <a:schemeClr val="tx2"/>
                  </a:solidFill>
                  <a:latin typeface="Calibri" panose="020F0502020204030204" pitchFamily="34" charset="0"/>
                  <a:cs typeface="Calibri" panose="020F0502020204030204" pitchFamily="34" charset="0"/>
                </a:endParaRPr>
              </a:p>
              <a:p>
                <a:pPr>
                  <a:buFontTx/>
                  <a:buNone/>
                </a:pPr>
                <a:endParaRPr lang="en-US" sz="2400" dirty="0">
                  <a:solidFill>
                    <a:schemeClr val="accent2"/>
                  </a:solidFill>
                </a:endParaRPr>
              </a:p>
            </p:txBody>
          </p:sp>
        </mc:Choice>
        <mc:Fallback xmlns="">
          <p:sp>
            <p:nvSpPr>
              <p:cNvPr id="54277" name="Rectangle 3"/>
              <p:cNvSpPr>
                <a:spLocks noGrp="1" noRot="1" noChangeAspect="1" noMove="1" noResize="1" noEditPoints="1" noAdjustHandles="1" noChangeArrowheads="1" noChangeShapeType="1" noTextEdit="1"/>
              </p:cNvSpPr>
              <p:nvPr>
                <p:ph type="body" idx="1"/>
              </p:nvPr>
            </p:nvSpPr>
            <p:spPr>
              <a:xfrm>
                <a:off x="685800" y="1981200"/>
                <a:ext cx="8077200" cy="2895600"/>
              </a:xfrm>
              <a:blipFill>
                <a:blip r:embed="rId2"/>
                <a:stretch>
                  <a:fillRect l="-942" t="-1316"/>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messages you can rely from time to time, like: </a:t>
            </a:r>
          </a:p>
          <a:p>
            <a:pPr lvl="1">
              <a:spcBef>
                <a:spcPts val="200"/>
              </a:spcBef>
            </a:pPr>
            <a:r>
              <a:rPr lang="en-US" sz="2000" dirty="0">
                <a:latin typeface="Calibri" panose="020F0502020204030204" pitchFamily="34" charset="0"/>
                <a:cs typeface="Calibri" panose="020F0502020204030204" pitchFamily="34" charset="0"/>
              </a:rPr>
              <a:t>M=“I, John Manferdelli, promise on March 1, 2013, that (1) I will give everyone in CS 294-90 an A, (2) I will eat my vegetables.”</a:t>
            </a:r>
          </a:p>
          <a:p>
            <a:pPr>
              <a:spcBef>
                <a:spcPts val="200"/>
              </a:spcBef>
            </a:pPr>
            <a:r>
              <a:rPr lang="en-US" sz="2000" dirty="0">
                <a:latin typeface="Calibri" panose="020F0502020204030204" pitchFamily="34" charset="0"/>
                <a:cs typeface="Calibri" panose="020F0502020204030204" pitchFamily="34" charset="0"/>
              </a:rPr>
              <a:t>How can I prove (electronically) they come from me?</a:t>
            </a:r>
          </a:p>
          <a:p>
            <a:pPr lvl="1">
              <a:spcBef>
                <a:spcPts val="200"/>
              </a:spcBef>
            </a:pPr>
            <a:r>
              <a:rPr lang="en-US" sz="2000" dirty="0">
                <a:latin typeface="Calibri" panose="020F0502020204030204" pitchFamily="34" charset="0"/>
                <a:cs typeface="Calibri" panose="020F0502020204030204" pitchFamily="34" charset="0"/>
              </a:rPr>
              <a:t>I generate a public/private key pair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One day in class I personally give you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on a piece of paper.</a:t>
            </a:r>
          </a:p>
          <a:p>
            <a:pPr lvl="1">
              <a:spcBef>
                <a:spcPts val="200"/>
              </a:spcBef>
            </a:pPr>
            <a:r>
              <a:rPr lang="en-US" sz="2000" dirty="0">
                <a:latin typeface="Calibri" panose="020F0502020204030204" pitchFamily="34" charset="0"/>
                <a:cs typeface="Calibri" panose="020F0502020204030204" pitchFamily="34" charset="0"/>
              </a:rPr>
              <a:t>When I send a message like M I also transmit: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a:t>
            </a:r>
          </a:p>
          <a:p>
            <a:pPr lvl="1">
              <a:spcBef>
                <a:spcPts val="200"/>
              </a:spcBef>
            </a:pPr>
            <a:r>
              <a:rPr lang="en-US" sz="2000" dirty="0">
                <a:latin typeface="Calibri" panose="020F0502020204030204" pitchFamily="34" charset="0"/>
                <a:cs typeface="Calibri" panose="020F0502020204030204" pitchFamily="34" charset="0"/>
              </a:rPr>
              <a:t>When you get M, you calculate SHA-256(M) and compare it to E(PK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 if it matches, you can tell it’s from me.</a:t>
            </a:r>
          </a:p>
          <a:p>
            <a:endParaRPr lang="en-US" dirty="0"/>
          </a:p>
          <a:p>
            <a:pPr>
              <a:buFontTx/>
              <a:buNone/>
            </a:pPr>
            <a:endParaRPr lang="en-US" sz="32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p=691, q=797,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=550727. </a:t>
            </a:r>
            <a:r>
              <a:rPr lang="en-US" sz="2000" dirty="0">
                <a:latin typeface="Calibri" panose="020F0502020204030204" pitchFamily="34" charset="0"/>
                <a:cs typeface="Calibri" panose="020F0502020204030204" pitchFamily="34" charset="0"/>
                <a:sym typeface="Symbol" pitchFamily="18" charset="2"/>
              </a:rPr>
              <a:t>f(n)= 690 x 796=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x3x5x23x199.</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Need (e, f(n))=1, pick e=7.</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1= 7 x 78463 + (-1)f(n), so d= 78463.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78463= 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 65536+8192+4096+512+64+32+16+8+4+2+1.  Use this in the successive squaring calculation.</a:t>
            </a:r>
          </a:p>
          <a:p>
            <a:pPr>
              <a:lnSpc>
                <a:spcPct val="9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Public Key: &lt;n=550727, e=7&gt;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Private Key: &lt;p=691, q=797, d=78463&gt;.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Encrypt 10.  10</a:t>
            </a:r>
            <a:r>
              <a:rPr lang="en-US" sz="2000" baseline="30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 (mod n)= 86914.</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Decrypt: (86914)</a:t>
            </a:r>
            <a:r>
              <a:rPr lang="en-US" sz="2000" baseline="30000" dirty="0">
                <a:latin typeface="Calibri" panose="020F0502020204030204" pitchFamily="34" charset="0"/>
                <a:cs typeface="Calibri" panose="020F0502020204030204" pitchFamily="34" charset="0"/>
                <a:sym typeface="Symbol" pitchFamily="18" charset="2"/>
              </a:rPr>
              <a:t>78463 </a:t>
            </a:r>
            <a:r>
              <a:rPr lang="en-US" sz="2000" dirty="0">
                <a:latin typeface="Calibri" panose="020F0502020204030204" pitchFamily="34" charset="0"/>
                <a:cs typeface="Calibri" panose="020F0502020204030204" pitchFamily="34" charset="0"/>
                <a:sym typeface="Symbol" pitchFamily="18" charset="2"/>
              </a:rPr>
              <a:t>(mod n)=10.</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Successive squares: 86914, 271864, 268188, 407871, 97024, 79965, 460755, 375388,444736, 362735, 289747, 500129, 378508,532103, 446093, 371923, 66612.</a:t>
            </a:r>
            <a:endParaRPr lang="en-US" sz="2000" dirty="0">
              <a:latin typeface="Calibri" panose="020F0502020204030204" pitchFamily="34" charset="0"/>
              <a:cs typeface="Calibri" panose="020F0502020204030204" pitchFamily="34" charset="0"/>
            </a:endParaRPr>
          </a:p>
          <a:p>
            <a:pPr>
              <a:lnSpc>
                <a:spcPct val="90000"/>
              </a:lnSpc>
            </a:pP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2209800"/>
            <a:ext cx="7620000" cy="2971800"/>
          </a:xfrm>
        </p:spPr>
        <p:txBody>
          <a:bodyPr/>
          <a:lstStyle/>
          <a:p>
            <a:pPr>
              <a:buFontTx/>
              <a:buNone/>
            </a:pPr>
            <a:r>
              <a:rPr lang="en-US" sz="2000" dirty="0">
                <a:latin typeface="Calibri" panose="020F0502020204030204" pitchFamily="34" charset="0"/>
                <a:cs typeface="Calibri" panose="020F0502020204030204" pitchFamily="34" charset="0"/>
              </a:rPr>
              <a:t>An additional property</a:t>
            </a:r>
          </a:p>
          <a:p>
            <a:pPr>
              <a:buFontTx/>
              <a:buNone/>
            </a:pPr>
            <a:r>
              <a:rPr lang="en-US" sz="2000" dirty="0">
                <a:latin typeface="Calibri" panose="020F0502020204030204" pitchFamily="34" charset="0"/>
                <a:cs typeface="Calibri" panose="020F0502020204030204" pitchFamily="34" charset="0"/>
              </a:rPr>
              <a:t>	D(E(Y))=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 mod n= Y </a:t>
            </a:r>
          </a:p>
          <a:p>
            <a:pPr>
              <a:buFontTx/>
              <a:buNone/>
            </a:pPr>
            <a:r>
              <a:rPr lang="en-US" sz="2000" dirty="0">
                <a:latin typeface="Calibri" panose="020F0502020204030204" pitchFamily="34" charset="0"/>
                <a:cs typeface="Calibri" panose="020F0502020204030204" pitchFamily="34" charset="0"/>
              </a:rPr>
              <a:t>	E(D(Y))=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de</a:t>
            </a:r>
            <a:r>
              <a:rPr lang="en-US" sz="2000" dirty="0">
                <a:latin typeface="Calibri" panose="020F0502020204030204" pitchFamily="34" charset="0"/>
                <a:cs typeface="Calibri" panose="020F0502020204030204" pitchFamily="34" charset="0"/>
              </a:rPr>
              <a:t> mod n= Y</a:t>
            </a:r>
          </a:p>
          <a:p>
            <a:pPr>
              <a:buFontTx/>
              <a:buNone/>
            </a:pPr>
            <a:r>
              <a:rPr lang="en-US" sz="2000" dirty="0">
                <a:latin typeface="Calibri" panose="020F0502020204030204" pitchFamily="34" charset="0"/>
                <a:cs typeface="Calibri" panose="020F0502020204030204" pitchFamily="34" charset="0"/>
              </a:rPr>
              <a:t>Only Alice (knowing the factorization of n) knows D.  Hence only Alice can compute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a:buFontTx/>
              <a:buNone/>
            </a:pPr>
            <a:r>
              <a:rPr lang="en-US" sz="2000" dirty="0">
                <a:latin typeface="Calibri" panose="020F0502020204030204" pitchFamily="34" charset="0"/>
                <a:cs typeface="Calibri" panose="020F0502020204030204" pitchFamily="34" charset="0"/>
              </a:rPr>
              <a:t>This D(Y) serves as Alice’s signature on 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76200" y="141514"/>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95300" y="1465613"/>
            <a:ext cx="8153400" cy="5029200"/>
          </a:xfrm>
        </p:spPr>
        <p:txBody>
          <a:bodyPr/>
          <a:lstStyle/>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p is a “strong prime” if</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r.</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s.</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r-1 has a large prime factor, t.</a:t>
            </a:r>
          </a:p>
          <a:p>
            <a:pPr marL="609600" indent="-609600">
              <a:lnSpc>
                <a:spcPct val="90000"/>
              </a:lnSpc>
              <a:spcBef>
                <a:spcPts val="200"/>
              </a:spcBef>
              <a:buFontTx/>
              <a:buNone/>
            </a:pPr>
            <a:endParaRPr lang="en-US" sz="2000" dirty="0">
              <a:latin typeface="Calibri" panose="020F0502020204030204" pitchFamily="34" charset="0"/>
              <a:cs typeface="Calibri" panose="020F0502020204030204" pitchFamily="34" charset="0"/>
            </a:endParaRPr>
          </a:p>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Other criteria (X9.31)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If e is odd (e,p-1) =1=(e, q-1)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(p-1, q-1) should be “small”</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should not be near the ratio of two small integers</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has a large prime factor</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t>
            </a: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test</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 Lucas test</a:t>
            </a:r>
          </a:p>
          <a:p>
            <a:pPr marL="590550" indent="-533400">
              <a:lnSpc>
                <a:spcPct val="90000"/>
              </a:lnSpc>
              <a:buNone/>
            </a:pPr>
            <a:endParaRPr lang="en-US" sz="2400" dirty="0">
              <a:latin typeface="Calibri" panose="020F0502020204030204" pitchFamily="34" charset="0"/>
              <a:cs typeface="Calibri" panose="020F0502020204030204" pitchFamily="34" charset="0"/>
            </a:endParaRPr>
          </a:p>
          <a:p>
            <a:pPr marL="590550" indent="-533400">
              <a:lnSpc>
                <a:spcPct val="90000"/>
              </a:lnSpc>
              <a:buNone/>
            </a:pPr>
            <a:r>
              <a:rPr lang="en-US" sz="2000" dirty="0">
                <a:latin typeface="Calibri" panose="020F0502020204030204" pitchFamily="34" charset="0"/>
                <a:cs typeface="Calibri" panose="020F0502020204030204" pitchFamily="34" charset="0"/>
              </a:rPr>
              <a:t>Doesn’t matter:  ECM does just as well on strong primes.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2209800"/>
            <a:ext cx="7772400" cy="3276600"/>
          </a:xfrm>
        </p:spPr>
        <p:txBody>
          <a:bodyPr/>
          <a:lstStyle/>
          <a:p>
            <a:pPr marL="609600" indent="-609600">
              <a:spcBef>
                <a:spcPts val="200"/>
              </a:spcBef>
              <a:buFontTx/>
              <a:buNone/>
            </a:pPr>
            <a:r>
              <a:rPr lang="en-US" sz="2000" dirty="0">
                <a:latin typeface="Calibri" panose="020F0502020204030204" pitchFamily="34" charset="0"/>
                <a:cs typeface="Calibri" panose="020F0502020204030204" pitchFamily="34" charset="0"/>
              </a:rPr>
              <a:t>Gordan’s algorithm</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Generate 2 primes,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roughly same length.</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Pick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(2it+1),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r= (2it+1).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Compute,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2(s</a:t>
            </a:r>
            <a:r>
              <a:rPr lang="en-US" sz="2000" baseline="30000" dirty="0">
                <a:latin typeface="Calibri" panose="020F0502020204030204" pitchFamily="34" charset="0"/>
                <a:cs typeface="Calibri" panose="020F0502020204030204" pitchFamily="34" charset="0"/>
              </a:rPr>
              <a:t>(r-2)</a:t>
            </a:r>
            <a:r>
              <a:rPr lang="en-US" sz="2000" dirty="0">
                <a:latin typeface="Calibri" panose="020F0502020204030204" pitchFamily="34" charset="0"/>
                <a:cs typeface="Calibri" panose="020F0502020204030204" pitchFamily="34" charset="0"/>
              </a:rPr>
              <a:t> (mod r))s-1.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Select 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 j=j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p=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return(p)</a:t>
            </a:r>
          </a:p>
          <a:p>
            <a:pPr marL="609600" indent="-609600">
              <a:buFontTx/>
              <a:buAutoNum type="arabicPeriod"/>
            </a:pPr>
            <a:endParaRPr lang="en-US" sz="20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905000"/>
            <a:ext cx="8763000" cy="3276600"/>
          </a:xfrm>
        </p:spPr>
        <p:txBody>
          <a:bodyPr/>
          <a:lstStyle/>
          <a:p>
            <a:pPr>
              <a:spcBef>
                <a:spcPts val="200"/>
              </a:spcBef>
            </a:pPr>
            <a:r>
              <a:rPr lang="en-US" sz="2000" dirty="0">
                <a:latin typeface="Calibri" panose="020F0502020204030204" pitchFamily="34" charset="0"/>
                <a:cs typeface="Calibri" panose="020F0502020204030204" pitchFamily="34" charset="0"/>
              </a:rPr>
              <a:t>Elementary</a:t>
            </a:r>
          </a:p>
          <a:p>
            <a:pPr lvl="1">
              <a:spcBef>
                <a:spcPts val="200"/>
              </a:spcBef>
            </a:pPr>
            <a:r>
              <a:rPr lang="en-US" sz="2000" dirty="0">
                <a:latin typeface="Calibri" panose="020F0502020204030204" pitchFamily="34" charset="0"/>
                <a:cs typeface="Calibri" panose="020F0502020204030204" pitchFamily="34" charset="0"/>
              </a:rPr>
              <a:t>Common Modulus: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,pq)</a:t>
            </a:r>
          </a:p>
          <a:p>
            <a:pPr>
              <a:spcBef>
                <a:spcPts val="200"/>
              </a:spcBef>
            </a:pPr>
            <a:r>
              <a:rPr lang="en-US" sz="2000" dirty="0">
                <a:latin typeface="Calibri" panose="020F0502020204030204" pitchFamily="34" charset="0"/>
                <a:cs typeface="Calibri" panose="020F0502020204030204" pitchFamily="34" charset="0"/>
              </a:rPr>
              <a:t>Low Public Exponent</a:t>
            </a:r>
          </a:p>
          <a:p>
            <a:pPr lvl="1">
              <a:spcBef>
                <a:spcPts val="200"/>
              </a:spcBef>
            </a:pPr>
            <a:r>
              <a:rPr lang="en-US" sz="2000" dirty="0">
                <a:latin typeface="Calibri" panose="020F0502020204030204" pitchFamily="34" charset="0"/>
                <a:cs typeface="Calibri" panose="020F0502020204030204" pitchFamily="34" charset="0"/>
              </a:rPr>
              <a:t>Wiener: Let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q&lt;p&lt;2q, d&lt;1/3n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given &lt;</a:t>
            </a:r>
            <a:r>
              <a:rPr lang="en-US" sz="2000" dirty="0" err="1">
                <a:latin typeface="Calibri" panose="020F0502020204030204" pitchFamily="34" charset="0"/>
                <a:cs typeface="Calibri" panose="020F0502020204030204" pitchFamily="34" charset="0"/>
              </a:rPr>
              <a:t>N,e</a:t>
            </a:r>
            <a:r>
              <a:rPr lang="en-US" sz="2000" dirty="0">
                <a:latin typeface="Calibri" panose="020F0502020204030204" pitchFamily="34" charset="0"/>
                <a:cs typeface="Calibri" panose="020F0502020204030204" pitchFamily="34" charset="0"/>
              </a:rPr>
              <a:t>&gt; and  ed=1 (mod f(n)), we can find d efficiently.</a:t>
            </a:r>
          </a:p>
          <a:p>
            <a:pPr lvl="2">
              <a:spcBef>
                <a:spcPts val="200"/>
              </a:spcBef>
            </a:pPr>
            <a:r>
              <a:rPr lang="en-US" sz="2000" dirty="0">
                <a:latin typeface="Calibri" panose="020F0502020204030204" pitchFamily="34" charset="0"/>
                <a:cs typeface="Calibri" panose="020F0502020204030204" pitchFamily="34" charset="0"/>
              </a:rPr>
              <a:t>Uses continued fractions</a:t>
            </a:r>
          </a:p>
          <a:p>
            <a:pPr lvl="1">
              <a:spcBef>
                <a:spcPts val="200"/>
              </a:spcBef>
            </a:pPr>
            <a:r>
              <a:rPr lang="en-US" sz="2000" dirty="0">
                <a:latin typeface="Calibri" panose="020F0502020204030204" pitchFamily="34" charset="0"/>
                <a:cs typeface="Calibri" panose="020F0502020204030204" pitchFamily="34" charset="0"/>
              </a:rPr>
              <a:t>Coppersmith’s Theorem: Let N be an integer and f a monic polynomial over Z, X=N</a:t>
            </a:r>
            <a:r>
              <a:rPr lang="en-US" sz="2000" baseline="30000" dirty="0">
                <a:latin typeface="Calibri" panose="020F0502020204030204" pitchFamily="34" charset="0"/>
                <a:cs typeface="Calibri" panose="020F0502020204030204" pitchFamily="34" charset="0"/>
              </a:rPr>
              <a:t>1/d-e</a:t>
            </a:r>
            <a:r>
              <a:rPr lang="en-US" sz="2000" dirty="0">
                <a:latin typeface="Calibri" panose="020F0502020204030204" pitchFamily="34" charset="0"/>
                <a:cs typeface="Calibri" panose="020F0502020204030204" pitchFamily="34" charset="0"/>
              </a:rPr>
              <a:t> for some e≠0.  Given &lt;N, f&gt;, we can efficiently find all integers |x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|&lt;X satisfying f(x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 (mod N).  Running time is dominated by LLL on lattice with dimension O(min(1/𝜖, lg(N)).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868384"/>
            <a:ext cx="82296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Related Messages and low exponents</a:t>
            </a:r>
          </a:p>
          <a:p>
            <a:pPr lvl="1">
              <a:lnSpc>
                <a:spcPct val="80000"/>
              </a:lnSpc>
              <a:spcBef>
                <a:spcPts val="200"/>
              </a:spcBef>
            </a:pPr>
            <a:r>
              <a:rPr lang="en-US" sz="2000" dirty="0">
                <a:latin typeface="Calibri" panose="020F0502020204030204" pitchFamily="34" charset="0"/>
                <a:cs typeface="Calibri" panose="020F0502020204030204" pitchFamily="34" charset="0"/>
              </a:rPr>
              <a:t>Coppersmith’s theorem can be used to strengthen Franklin-Reiter Related Message attack if e=3 and pad is &lt;1/9 message length.</a:t>
            </a:r>
          </a:p>
          <a:p>
            <a:pPr>
              <a:lnSpc>
                <a:spcPct val="80000"/>
              </a:lnSpc>
              <a:spcBef>
                <a:spcPts val="200"/>
              </a:spcBef>
            </a:pPr>
            <a:r>
              <a:rPr lang="en-US" sz="2000" dirty="0">
                <a:latin typeface="Calibri" panose="020F0502020204030204" pitchFamily="34" charset="0"/>
                <a:cs typeface="Calibri" panose="020F0502020204030204" pitchFamily="34" charset="0"/>
              </a:rPr>
              <a:t>Timing/Glitching</a:t>
            </a:r>
          </a:p>
          <a:p>
            <a:pPr>
              <a:lnSpc>
                <a:spcPct val="80000"/>
              </a:lnSpc>
              <a:spcBef>
                <a:spcPts val="200"/>
              </a:spcBef>
            </a:pPr>
            <a:r>
              <a:rPr lang="en-US" sz="2000" dirty="0" err="1">
                <a:latin typeface="Calibri" panose="020F0502020204030204" pitchFamily="34" charset="0"/>
                <a:cs typeface="Calibri" panose="020F0502020204030204" pitchFamily="34" charset="0"/>
              </a:rPr>
              <a:t>Bleichenbacher’s</a:t>
            </a:r>
            <a:r>
              <a:rPr lang="en-US" sz="2000" dirty="0">
                <a:latin typeface="Calibri" panose="020F0502020204030204" pitchFamily="34" charset="0"/>
                <a:cs typeface="Calibri" panose="020F0502020204030204" pitchFamily="34" charset="0"/>
              </a:rPr>
              <a:t> Attack on PKCS 1</a:t>
            </a:r>
          </a:p>
          <a:p>
            <a:pPr>
              <a:lnSpc>
                <a:spcPct val="80000"/>
              </a:lnSpc>
              <a:spcBef>
                <a:spcPts val="200"/>
              </a:spcBef>
            </a:pPr>
            <a:r>
              <a:rPr lang="en-US" sz="2000" dirty="0">
                <a:latin typeface="Calibri" panose="020F0502020204030204" pitchFamily="34" charset="0"/>
                <a:cs typeface="Calibri" panose="020F0502020204030204" pitchFamily="34" charset="0"/>
              </a:rPr>
              <a:t>Factoring</a:t>
            </a:r>
          </a:p>
          <a:p>
            <a:pPr lvl="1">
              <a:lnSpc>
                <a:spcPct val="80000"/>
              </a:lnSpc>
              <a:spcBef>
                <a:spcPts val="200"/>
              </a:spcBef>
            </a:pPr>
            <a:r>
              <a:rPr lang="en-US" sz="2000" dirty="0">
                <a:latin typeface="Calibri" panose="020F0502020204030204" pitchFamily="34" charset="0"/>
                <a:cs typeface="Calibri" panose="020F0502020204030204" pitchFamily="34" charset="0"/>
              </a:rPr>
              <a:t>Pollard rho</a:t>
            </a:r>
          </a:p>
          <a:p>
            <a:pPr lvl="1">
              <a:lnSpc>
                <a:spcPct val="80000"/>
              </a:lnSpc>
              <a:spcBef>
                <a:spcPts val="200"/>
              </a:spcBef>
            </a:pPr>
            <a:r>
              <a:rPr lang="en-US" sz="2000" dirty="0">
                <a:latin typeface="Calibri" panose="020F0502020204030204" pitchFamily="34" charset="0"/>
                <a:cs typeface="Calibri" panose="020F0502020204030204" pitchFamily="34" charset="0"/>
              </a:rPr>
              <a:t>p-1</a:t>
            </a:r>
          </a:p>
          <a:p>
            <a:pPr lvl="1">
              <a:lnSpc>
                <a:spcPct val="80000"/>
              </a:lnSpc>
              <a:spcBef>
                <a:spcPts val="200"/>
              </a:spcBef>
            </a:pPr>
            <a:r>
              <a:rPr lang="en-US" sz="2000" dirty="0">
                <a:latin typeface="Calibri" panose="020F0502020204030204" pitchFamily="34" charset="0"/>
                <a:cs typeface="Calibri" panose="020F0502020204030204" pitchFamily="34" charset="0"/>
              </a:rPr>
              <a:t>Quadratic Sieve</a:t>
            </a:r>
          </a:p>
          <a:p>
            <a:pPr lvl="1">
              <a:lnSpc>
                <a:spcPct val="80000"/>
              </a:lnSpc>
              <a:spcBef>
                <a:spcPts val="200"/>
              </a:spcBef>
            </a:pPr>
            <a:r>
              <a:rPr lang="en-US" sz="2000" dirty="0">
                <a:latin typeface="Calibri" panose="020F0502020204030204" pitchFamily="34" charset="0"/>
                <a:cs typeface="Calibri" panose="020F0502020204030204" pitchFamily="34" charset="0"/>
              </a:rPr>
              <a:t>Number Field Sieve</a:t>
            </a:r>
          </a:p>
          <a:p>
            <a:pPr lvl="1">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Reference: </a:t>
            </a:r>
            <a:r>
              <a:rPr lang="en-US" sz="2000" dirty="0" err="1">
                <a:latin typeface="Calibri" panose="020F0502020204030204" pitchFamily="34" charset="0"/>
                <a:cs typeface="Calibri" panose="020F0502020204030204" pitchFamily="34" charset="0"/>
              </a:rPr>
              <a:t>Boneh</a:t>
            </a:r>
            <a:r>
              <a:rPr lang="en-US" sz="2000" dirty="0">
                <a:latin typeface="Calibri" panose="020F0502020204030204" pitchFamily="34" charset="0"/>
                <a:cs typeface="Calibri" panose="020F0502020204030204" pitchFamily="34" charset="0"/>
              </a:rPr>
              <a:t>, Twenty years of attacks on RSA. Notices AMS.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e1</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e2</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d2 </a:t>
            </a:r>
            <a:r>
              <a:rPr lang="en-US" sz="2000" dirty="0">
                <a:latin typeface="Calibri" panose="020F0502020204030204" pitchFamily="34" charset="0"/>
                <a:cs typeface="Calibri" panose="020F0502020204030204" pitchFamily="34" charset="0"/>
              </a:rPr>
              <a:t>= m, oops!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2057400"/>
                <a:ext cx="84582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q&lt;p&lt;2q,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d,e&lt;</a:t>
                </a:r>
                <a:r>
                  <a:rPr lang="en-US" sz="2000" dirty="0">
                    <a:latin typeface="Calibri" panose="020F0502020204030204" pitchFamily="34" charset="0"/>
                    <a:cs typeface="Calibri" panose="020F0502020204030204" pitchFamily="34" charset="0"/>
                  </a:rPr>
                  <a:t>f(n) and d&lt;1/3 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d can be calculated quickly.</a:t>
                </a: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Proof: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q&lt;</a:t>
                </a:r>
                <a:r>
                  <a:rPr lang="en-US" sz="2000" dirty="0">
                    <a:latin typeface="Calibri" panose="020F0502020204030204" pitchFamily="34" charset="0"/>
                    <a:cs typeface="Calibri" panose="020F0502020204030204" pitchFamily="34" charset="0"/>
                  </a:rPr>
                  <a:t>√n, n-f(n)&lt;3√n.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libri" panose="020F0502020204030204" pitchFamily="34" charset="0"/>
                    <a:cs typeface="Calibri" panose="020F0502020204030204" pitchFamily="34" charset="0"/>
                  </a:rPr>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latin typeface="Calibri" panose="020F0502020204030204" pitchFamily="34" charset="0"/>
                    <a:cs typeface="Calibri" panose="020F0502020204030204" pitchFamily="34" charset="0"/>
                  </a:rPr>
                  <a:t>.  </a:t>
                </a:r>
              </a:p>
              <a:p>
                <a:pPr lvl="1">
                  <a:lnSpc>
                    <a:spcPct val="80000"/>
                  </a:lnSpc>
                  <a:spcBef>
                    <a:spcPts val="200"/>
                  </a:spcBef>
                </a:pPr>
                <a:r>
                  <a:rPr lang="en-US" sz="2000" dirty="0">
                    <a:latin typeface="Calibri" panose="020F0502020204030204" pitchFamily="34" charset="0"/>
                    <a:cs typeface="Calibri" panose="020F0502020204030204" pitchFamily="34" charset="0"/>
                  </a:rPr>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2057400"/>
                <a:ext cx="8458200" cy="4419600"/>
              </a:xfrm>
              <a:blipFill>
                <a:blip r:embed="rId2"/>
                <a:stretch>
                  <a:fillRect l="-599" t="-2292"/>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2209800"/>
            <a:ext cx="8077200" cy="2438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c= m</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m, unknown (but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Make two lists: cx</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with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When they match: </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cx</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c=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(mod n).</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xmlns:a14="http://schemas.microsoft.com/office/drawing/2010/main">
        <mc:Choice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&lt;</a:t>
                </a:r>
                <a:r>
                  <a:rPr lang="en-US" sz="2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Suppose signer uses the CRT, 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p) and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q).   The correct solution is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the computation is done on a  w-bit (e.g.-32) machine which miscomputes a x b for two specific w-bit values a, b. </a:t>
                </a:r>
              </a:p>
              <a:p>
                <a:pPr lvl="1">
                  <a:spcBef>
                    <a:spcPts val="200"/>
                  </a:spcBef>
                </a:pPr>
                <a:r>
                  <a:rPr lang="en-US" sz="1800" dirty="0">
                    <a:latin typeface="Calibri" panose="020F0502020204030204" pitchFamily="34" charset="0"/>
                    <a:cs typeface="Calibri" panose="020F0502020204030204" pitchFamily="34" charset="0"/>
                  </a:rPr>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satisfying  p&lt;m&lt;q involving a and b; for example, m= c</a:t>
                </a:r>
                <a:r>
                  <a:rPr lang="en-US" sz="1800" baseline="-25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k-1</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w(k-1)</a:t>
                </a:r>
                <a:r>
                  <a:rPr lang="en-US" sz="1800" dirty="0">
                    <a:latin typeface="Calibri" panose="020F0502020204030204" pitchFamily="34" charset="0"/>
                    <a:cs typeface="Calibri" panose="020F0502020204030204" pitchFamily="34" charset="0"/>
                  </a:rPr>
                  <a:t> + … + a 2</a:t>
                </a:r>
                <a:r>
                  <a:rPr lang="en-US" sz="1800" baseline="30000" dirty="0">
                    <a:latin typeface="Calibri" panose="020F0502020204030204" pitchFamily="34" charset="0"/>
                    <a:cs typeface="Calibri" panose="020F0502020204030204" pitchFamily="34" charset="0"/>
                  </a:rPr>
                  <a:t>w</a:t>
                </a:r>
                <a:r>
                  <a:rPr lang="en-US" sz="1800" dirty="0">
                    <a:latin typeface="Calibri" panose="020F0502020204030204" pitchFamily="34" charset="0"/>
                    <a:cs typeface="Calibri" panose="020F0502020204030204" pitchFamily="34" charset="0"/>
                  </a:rPr>
                  <a:t> + b.</a:t>
                </a:r>
              </a:p>
              <a:p>
                <a:pPr lvl="1">
                  <a:spcBef>
                    <a:spcPts val="200"/>
                  </a:spcBef>
                </a:pPr>
                <a:r>
                  <a:rPr lang="en-US" sz="1800" dirty="0">
                    <a:latin typeface="Calibri" panose="020F0502020204030204" pitchFamily="34" charset="0"/>
                    <a:cs typeface="Calibri" panose="020F0502020204030204" pitchFamily="34" charset="0"/>
                  </a:rPr>
                  <a:t>We submit m for signing. Because of the error, the signer will (mis)compute y= 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in a way we can take advantage of.</a:t>
                </a:r>
              </a:p>
              <a:p>
                <a:pPr lvl="1">
                  <a:spcBef>
                    <a:spcPts val="200"/>
                  </a:spcBef>
                </a:pPr>
                <a:r>
                  <a:rPr lang="en-US" sz="1800" dirty="0">
                    <a:latin typeface="Calibri" panose="020F0502020204030204" pitchFamily="34" charset="0"/>
                    <a:cs typeface="Calibri" panose="020F0502020204030204" pitchFamily="34" charset="0"/>
                  </a:rPr>
                  <a:t>In normal squaring,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correctly (mod p) but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incorrectly (mod q).  We get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[correct]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Resulting y’ will be correct (mod p) but wrong (mod q).  </a:t>
                </a:r>
              </a:p>
              <a:p>
                <a:pPr lvl="1">
                  <a:spcBef>
                    <a:spcPts val="200"/>
                  </a:spcBef>
                </a:pPr>
                <a:r>
                  <a:rPr lang="en-US" sz="1800" dirty="0">
                    <a:latin typeface="Calibri" panose="020F0502020204030204" pitchFamily="34" charset="0"/>
                    <a:cs typeface="Calibri" panose="020F0502020204030204" pitchFamily="34" charset="0"/>
                  </a:rPr>
                  <a:t>Now </a:t>
                </a:r>
                <a14:m>
                  <m:oMath xmlns:m="http://schemas.openxmlformats.org/officeDocument/2006/math">
                    <m:d>
                      <m:dPr>
                        <m:ctrlPr>
                          <a:rPr 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latin typeface="Calibri" panose="020F0502020204030204" pitchFamily="34" charset="0"/>
                    <a:cs typeface="Calibri" panose="020F0502020204030204" pitchFamily="34" charset="0"/>
                  </a:rPr>
                  <a:t>.  Oops.</a:t>
                </a:r>
                <a:endParaRPr lang="en-US" sz="1800" baseline="30000" dirty="0">
                  <a:latin typeface="Calibri" panose="020F0502020204030204" pitchFamily="34" charset="0"/>
                  <a:cs typeface="Calibri" panose="020F0502020204030204" pitchFamily="34" charset="0"/>
                </a:endParaRPr>
              </a:p>
            </p:txBody>
          </p:sp>
        </mc:Choice>
        <mc:Fallback xmlns="">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892" t="-723"/>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342900"/>
            <a:ext cx="7772400" cy="685800"/>
          </a:xfrm>
        </p:spPr>
        <p:txBody>
          <a:bodyPr/>
          <a:lstStyle/>
          <a:p>
            <a:r>
              <a:rPr lang="en-US" sz="3600" dirty="0"/>
              <a:t>Sealing Symmetric Keys</a:t>
            </a:r>
            <a:br>
              <a:rPr lang="en-US" sz="3600" dirty="0"/>
            </a:br>
            <a:r>
              <a:rPr lang="en-US" sz="2800" dirty="0"/>
              <a:t>(Key encapsulation)</a:t>
            </a:r>
            <a:endParaRPr lang="en-US" sz="3600" dirty="0"/>
          </a:p>
        </p:txBody>
      </p:sp>
      <p:sp>
        <p:nvSpPr>
          <p:cNvPr id="23557" name="Rectangle 3"/>
          <p:cNvSpPr>
            <a:spLocks noGrp="1" noChangeArrowheads="1"/>
          </p:cNvSpPr>
          <p:nvPr>
            <p:ph type="body" sz="half" idx="1"/>
          </p:nvPr>
        </p:nvSpPr>
        <p:spPr>
          <a:xfrm>
            <a:off x="457200" y="1905000"/>
            <a:ext cx="8153400" cy="35052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a confidential document, M (like an email).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(maybe you told it to me, maybe it’s in a directory, maybe someone I trust gave it to me and vouched for it).</a:t>
            </a:r>
          </a:p>
          <a:p>
            <a:pPr>
              <a:spcBef>
                <a:spcPts val="200"/>
              </a:spcBef>
            </a:pPr>
            <a:r>
              <a:rPr lang="en-US" sz="2000" dirty="0">
                <a:latin typeface="Calibri" panose="020F0502020204030204" pitchFamily="34" charset="0"/>
                <a:cs typeface="Calibri" panose="020F0502020204030204" pitchFamily="34" charset="0"/>
              </a:rPr>
              <a:t>I generate a new symmetric key, K, at random.</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 encrypt M with CBC-AES using K and transmit to you:</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IV</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CBC-AES</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(IV,M)</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K)</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 may also sign the message so you can be sure it came from me</a:t>
            </a:r>
          </a:p>
          <a:p>
            <a:pPr marL="457200" indent="-457200">
              <a:spcBef>
                <a:spcPts val="200"/>
              </a:spcBef>
            </a:pPr>
            <a:r>
              <a:rPr lang="en-US" sz="2000" dirty="0">
                <a:latin typeface="Calibri" panose="020F0502020204030204" pitchFamily="34" charset="0"/>
                <a:cs typeface="Calibri" panose="020F0502020204030204" pitchFamily="34" charset="0"/>
              </a:rPr>
              <a:t>This is essentially how S/MIME mail works.</a:t>
            </a:r>
          </a:p>
          <a:p>
            <a:pPr>
              <a:buFontTx/>
              <a:buNone/>
            </a:pPr>
            <a:endParaRPr lang="en-US"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447800"/>
            <a:ext cx="8458200" cy="5181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p=37, q=41.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=1517.  f(n) = 36 x 40 =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x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 5 = 1440.</a:t>
            </a:r>
          </a:p>
          <a:p>
            <a:pPr>
              <a:lnSpc>
                <a:spcPct val="90000"/>
              </a:lnSpc>
              <a:spcBef>
                <a:spcPts val="200"/>
              </a:spcBef>
            </a:pPr>
            <a:r>
              <a:rPr lang="en-US" sz="2000" dirty="0">
                <a:latin typeface="Calibri" panose="020F0502020204030204" pitchFamily="34" charset="0"/>
                <a:cs typeface="Calibri" panose="020F0502020204030204" pitchFamily="34" charset="0"/>
              </a:rPr>
              <a:t>Note as before that 10(37)+(-1)41=1.c= Ö1517 ~ 38.  We pick m= 39.</a:t>
            </a:r>
          </a:p>
          <a:p>
            <a:pPr>
              <a:lnSpc>
                <a:spcPct val="90000"/>
              </a:lnSpc>
              <a:spcBef>
                <a:spcPts val="200"/>
              </a:spcBef>
            </a:pPr>
            <a:r>
              <a:rPr lang="en-US" sz="2000" dirty="0">
                <a:latin typeface="Calibri" panose="020F0502020204030204" pitchFamily="34" charset="0"/>
                <a:cs typeface="Calibri" panose="020F0502020204030204" pitchFamily="34" charset="0"/>
              </a:rPr>
              <a:t>Now imagine an RSA scheme with e=7 and the foregoing parameters.</a:t>
            </a:r>
          </a:p>
          <a:p>
            <a:pPr lvl="1">
              <a:lnSpc>
                <a:spcPct val="90000"/>
              </a:lnSpc>
              <a:spcBef>
                <a:spcPts val="200"/>
              </a:spcBef>
            </a:pPr>
            <a:r>
              <a:rPr lang="en-US" sz="1800" dirty="0">
                <a:latin typeface="Calibri" panose="020F0502020204030204" pitchFamily="34" charset="0"/>
                <a:cs typeface="Calibri" panose="020F0502020204030204" pitchFamily="34" charset="0"/>
              </a:rPr>
              <a:t>3 (1440) +(-617) 7=1, so d= -617=823 (mod 1440).</a:t>
            </a:r>
          </a:p>
          <a:p>
            <a:pPr lvl="1">
              <a:lnSpc>
                <a:spcPct val="90000"/>
              </a:lnSpc>
              <a:spcBef>
                <a:spcPts val="200"/>
              </a:spcBef>
            </a:pPr>
            <a:r>
              <a:rPr lang="en-US" sz="1800" dirty="0">
                <a:latin typeface="Calibri" panose="020F0502020204030204" pitchFamily="34" charset="0"/>
                <a:cs typeface="Calibri" panose="020F0502020204030204" pitchFamily="34" charset="0"/>
              </a:rPr>
              <a:t>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37)=2,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41)= 39.</a:t>
            </a:r>
          </a:p>
          <a:p>
            <a:pPr lvl="1">
              <a:lnSpc>
                <a:spcPct val="90000"/>
              </a:lnSpc>
              <a:spcBef>
                <a:spcPts val="200"/>
              </a:spcBef>
            </a:pPr>
            <a:r>
              <a:rPr lang="en-US" sz="1800" dirty="0">
                <a:latin typeface="Calibri" panose="020F0502020204030204" pitchFamily="34" charset="0"/>
                <a:cs typeface="Calibri" panose="020F0502020204030204" pitchFamily="34" charset="0"/>
              </a:rPr>
              <a:t>d</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d (mod 36)= 31, d</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d (mod 40)= 23.</a:t>
            </a:r>
          </a:p>
          <a:p>
            <a:pPr lvl="1">
              <a:lnSpc>
                <a:spcPct val="90000"/>
              </a:lnSpc>
              <a:spcBef>
                <a:spcPts val="200"/>
              </a:spcBef>
            </a:pP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=22 (mod 37),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33 (mod 41).  </a:t>
            </a:r>
          </a:p>
          <a:p>
            <a:pPr lvl="1">
              <a:lnSpc>
                <a:spcPct val="90000"/>
              </a:lnSpc>
              <a:spcBef>
                <a:spcPts val="200"/>
              </a:spcBef>
            </a:pPr>
            <a:r>
              <a:rPr lang="en-US" sz="1800" dirty="0">
                <a:latin typeface="Calibri" panose="020F0502020204030204" pitchFamily="34" charset="0"/>
                <a:cs typeface="Calibri" panose="020F0502020204030204" pitchFamily="34" charset="0"/>
              </a:rPr>
              <a:t>By the CRT, y=m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(10)(37)(33)+(-9)(41)22= 1058.  We confirm 1058</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39 (mod n).</a:t>
            </a:r>
          </a:p>
          <a:p>
            <a:pPr>
              <a:lnSpc>
                <a:spcPct val="90000"/>
              </a:lnSpc>
              <a:spcBef>
                <a:spcPts val="200"/>
              </a:spcBef>
            </a:pPr>
            <a:r>
              <a:rPr lang="en-US" sz="2000" dirty="0">
                <a:latin typeface="Calibri" panose="020F0502020204030204" pitchFamily="34" charset="0"/>
                <a:cs typeface="Calibri" panose="020F0502020204030204" pitchFamily="34" charset="0"/>
              </a:rPr>
              <a:t>Now suppose w=3, 39= 4 x 8 + 7 and suppose the error in the computer is that it thinks 4 x 7 = 26.</a:t>
            </a:r>
          </a:p>
          <a:p>
            <a:pPr lvl="1">
              <a:lnSpc>
                <a:spcPct val="90000"/>
              </a:lnSpc>
              <a:spcBef>
                <a:spcPts val="200"/>
              </a:spcBef>
            </a:pPr>
            <a:r>
              <a:rPr lang="en-US" sz="1800" dirty="0">
                <a:latin typeface="Calibri" panose="020F0502020204030204" pitchFamily="34" charset="0"/>
                <a:cs typeface="Calibri" panose="020F0502020204030204" pitchFamily="34" charset="0"/>
              </a:rPr>
              <a:t>Computing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41) we get 13 instead of the correct answer, 4. </a:t>
            </a:r>
          </a:p>
          <a:p>
            <a:pPr lvl="1">
              <a:lnSpc>
                <a:spcPct val="90000"/>
              </a:lnSpc>
              <a:spcBef>
                <a:spcPts val="200"/>
              </a:spcBef>
            </a:pPr>
            <a:r>
              <a:rPr lang="en-US" sz="1800" dirty="0">
                <a:latin typeface="Calibri" panose="020F0502020204030204" pitchFamily="34" charset="0"/>
                <a:cs typeface="Calibri" panose="020F0502020204030204" pitchFamily="34" charset="0"/>
              </a:rPr>
              <a:t>Using the usual exponentiation procedure, we would compute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(mod 41) =12 (wrong!) and y’= (10)(37)(12)+(-9)(41)22 =873.  873</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(mod n)=1334.</a:t>
            </a:r>
          </a:p>
          <a:p>
            <a:pPr lvl="1">
              <a:lnSpc>
                <a:spcPct val="90000"/>
              </a:lnSpc>
              <a:spcBef>
                <a:spcPts val="200"/>
              </a:spcBef>
            </a:pPr>
            <a:r>
              <a:rPr lang="en-US" sz="1800" dirty="0">
                <a:latin typeface="Calibri" panose="020F0502020204030204" pitchFamily="34" charset="0"/>
                <a:cs typeface="Calibri" panose="020F0502020204030204"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905000"/>
            <a:ext cx="8382000" cy="3352800"/>
          </a:xfrm>
        </p:spPr>
        <p:txBody>
          <a:bodyPr/>
          <a:lstStyle/>
          <a:p>
            <a:pPr>
              <a:lnSpc>
                <a:spcPct val="90000"/>
              </a:lnSpc>
              <a:spcBef>
                <a:spcPts val="200"/>
              </a:spcBef>
              <a:buFont typeface="Wingdings" pitchFamily="2" charset="2"/>
              <a:buNone/>
            </a:pPr>
            <a:r>
              <a:rPr lang="en-US" sz="2000" dirty="0">
                <a:latin typeface="Arial" pitchFamily="34" charset="0"/>
                <a:cs typeface="Arial" pitchFamily="34" charset="0"/>
              </a:rPr>
              <a:t>	</a:t>
            </a:r>
            <a:r>
              <a:rPr lang="en-US" sz="1800" dirty="0">
                <a:latin typeface="Courier New" pitchFamily="49" charset="0"/>
                <a:cs typeface="Courier New" pitchFamily="49" charset="0"/>
              </a:rPr>
              <a:t>// Compute y =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d</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 where, in binary, d =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2</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with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 = 1</a:t>
            </a:r>
          </a:p>
          <a:p>
            <a:pPr>
              <a:lnSpc>
                <a:spcPct val="90000"/>
              </a:lnSpc>
              <a:spcBef>
                <a:spcPts val="200"/>
              </a:spcBef>
              <a:buFont typeface="Wingdings" pitchFamily="2" charset="2"/>
              <a:buNone/>
            </a:pPr>
            <a:r>
              <a:rPr lang="en-US" sz="1800" dirty="0">
                <a:latin typeface="Courier New" pitchFamily="49" charset="0"/>
                <a:cs typeface="Courier New" pitchFamily="49" charset="0"/>
              </a:rPr>
              <a:t>	s = x	</a:t>
            </a:r>
          </a:p>
          <a:p>
            <a:pPr>
              <a:lnSpc>
                <a:spcPct val="90000"/>
              </a:lnSpc>
              <a:spcBef>
                <a:spcPts val="200"/>
              </a:spcBef>
              <a:buFont typeface="Wingdings" pitchFamily="2"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s</a:t>
            </a:r>
            <a:r>
              <a:rPr lang="en-US" sz="1800" baseline="30000" dirty="0">
                <a:latin typeface="Courier New" pitchFamily="49" charset="0"/>
                <a:cs typeface="Courier New" pitchFamily="49" charset="0"/>
              </a:rPr>
              <a:t>2</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if d</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a:t>
            </a:r>
            <a:r>
              <a:rPr lang="en-US" sz="1800" dirty="0" err="1">
                <a:latin typeface="Courier New" pitchFamily="49" charset="0"/>
                <a:cs typeface="Courier New" pitchFamily="49" charset="0"/>
              </a:rPr>
              <a:t>s</a:t>
            </a:r>
            <a:r>
              <a:rPr lang="en-US" sz="1800" dirty="0" err="1">
                <a:latin typeface="Courier New" pitchFamily="49" charset="0"/>
                <a:cs typeface="Courier New" pitchFamily="49" charset="0"/>
                <a:sym typeface="Symbol" pitchFamily="18" charset="2"/>
              </a:rPr>
              <a:t></a:t>
            </a:r>
            <a:r>
              <a:rPr lang="en-US" sz="1800" dirty="0" err="1">
                <a:latin typeface="Courier New" pitchFamily="49" charset="0"/>
                <a:cs typeface="Courier New" pitchFamily="49" charset="0"/>
              </a:rPr>
              <a:t>x</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1800" dirty="0">
                <a:latin typeface="Courier New" pitchFamily="49" charset="0"/>
                <a:cs typeface="Courier New" pitchFamily="49" charset="0"/>
              </a:rPr>
              <a:t>	next </a:t>
            </a:r>
            <a:r>
              <a:rPr lang="en-US" sz="1800" dirty="0" err="1">
                <a:latin typeface="Courier New" pitchFamily="49" charset="0"/>
                <a:cs typeface="Courier New" pitchFamily="49" charset="0"/>
              </a:rPr>
              <a:t>i</a:t>
            </a:r>
            <a:endParaRPr lang="en-US" sz="1800" dirty="0">
              <a:latin typeface="Courier New" pitchFamily="49" charset="0"/>
              <a:cs typeface="Courier New" pitchFamily="49" charset="0"/>
            </a:endParaRPr>
          </a:p>
          <a:p>
            <a:pPr>
              <a:lnSpc>
                <a:spcPct val="90000"/>
              </a:lnSpc>
              <a:spcBef>
                <a:spcPts val="200"/>
              </a:spcBef>
              <a:buFont typeface="Wingdings" pitchFamily="2" charset="2"/>
              <a:buNone/>
            </a:pPr>
            <a:r>
              <a:rPr lang="en-US" sz="1800" dirty="0">
                <a:latin typeface="Courier New" pitchFamily="49" charset="0"/>
                <a:cs typeface="Courier New" pitchFamily="49" charset="0"/>
              </a:rPr>
              <a:t>	return 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828800"/>
            <a:ext cx="8153400" cy="4191000"/>
          </a:xfrm>
        </p:spPr>
        <p:txBody>
          <a:bodyPr/>
          <a:lstStyle/>
          <a:p>
            <a:r>
              <a:rPr lang="en-US" sz="2000" dirty="0">
                <a:latin typeface="Calibri" panose="020F0502020204030204" pitchFamily="34" charset="0"/>
                <a:cs typeface="Calibri" panose="020F0502020204030204" pitchFamily="34" charset="0"/>
              </a:rPr>
              <a:t>Attack on repeated squaring</a:t>
            </a:r>
          </a:p>
          <a:p>
            <a:pPr lvl="1"/>
            <a:r>
              <a:rPr lang="en-US" sz="2000" dirty="0">
                <a:latin typeface="Calibri" panose="020F0502020204030204" pitchFamily="34" charset="0"/>
                <a:cs typeface="Calibri" panose="020F0502020204030204" pitchFamily="34" charset="0"/>
              </a:rPr>
              <a:t>Does not work if CRT or Montgomery used</a:t>
            </a:r>
          </a:p>
          <a:p>
            <a:pPr lvl="1"/>
            <a:r>
              <a:rPr lang="en-US" sz="2000" dirty="0">
                <a:latin typeface="Calibri" panose="020F0502020204030204" pitchFamily="34" charset="0"/>
                <a:cs typeface="Calibri" panose="020F0502020204030204" pitchFamily="34" charset="0"/>
              </a:rPr>
              <a:t>In most applications, CRT and Montgomery multiplication are used</a:t>
            </a:r>
          </a:p>
          <a:p>
            <a:r>
              <a:rPr lang="en-US" sz="2000" dirty="0">
                <a:latin typeface="Calibri" panose="020F0502020204030204" pitchFamily="34" charset="0"/>
                <a:cs typeface="Calibri" panose="020F0502020204030204" pitchFamily="34" charset="0"/>
              </a:rPr>
              <a:t>This attack originally designed for smartcards </a:t>
            </a:r>
          </a:p>
          <a:p>
            <a:r>
              <a:rPr lang="en-US" sz="2000" dirty="0">
                <a:latin typeface="Calibri" panose="020F0502020204030204" pitchFamily="34" charset="0"/>
                <a:cs typeface="Calibri" panose="020F0502020204030204" pitchFamily="34" charset="0"/>
              </a:rPr>
              <a:t>Can be generalized (differential power analysis)</a:t>
            </a:r>
          </a:p>
          <a:p>
            <a:r>
              <a:rPr lang="en-US" sz="2000" dirty="0">
                <a:latin typeface="Calibri" panose="020F0502020204030204" pitchFamily="34" charset="0"/>
                <a:cs typeface="Calibri" panose="020F0502020204030204" pitchFamily="34" charset="0"/>
              </a:rPr>
              <a:t>Recover private key bits one (or a few) at a time</a:t>
            </a:r>
          </a:p>
          <a:p>
            <a:pPr lvl="1"/>
            <a:r>
              <a:rPr lang="en-US" sz="2000" dirty="0">
                <a:latin typeface="Calibri" panose="020F0502020204030204" pitchFamily="34" charset="0"/>
                <a:cs typeface="Calibri" panose="020F0502020204030204" pitchFamily="34" charset="0"/>
              </a:rPr>
              <a:t>Private key: d =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with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1</a:t>
            </a:r>
          </a:p>
          <a:p>
            <a:pPr lvl="1"/>
            <a:r>
              <a:rPr lang="en-US" sz="2000" dirty="0">
                <a:latin typeface="Calibri" panose="020F0502020204030204" pitchFamily="34" charset="0"/>
                <a:cs typeface="Calibri" panose="020F0502020204030204" pitchFamily="34" charset="0"/>
              </a:rPr>
              <a:t>Recover bits in order,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457200" y="2282508"/>
            <a:ext cx="8610600" cy="3352800"/>
          </a:xfrm>
        </p:spPr>
        <p:txBody>
          <a:bodyPr/>
          <a:lstStyle/>
          <a:p>
            <a:r>
              <a:rPr lang="en-US" sz="2000" dirty="0">
                <a:latin typeface="Calibri" panose="020F0502020204030204" pitchFamily="34" charset="0"/>
                <a:cs typeface="Calibri" panose="020F0502020204030204" pitchFamily="34" charset="0"/>
              </a:rPr>
              <a:t>Suppose bits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are known</a:t>
            </a:r>
          </a:p>
          <a:p>
            <a:r>
              <a:rPr lang="en-US" sz="2000" dirty="0">
                <a:latin typeface="Calibri" panose="020F0502020204030204" pitchFamily="34" charset="0"/>
                <a:cs typeface="Calibri" panose="020F0502020204030204" pitchFamily="34" charset="0"/>
              </a:rPr>
              <a:t>We want to determine bit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Randomly select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j=0,1,…,m-1, obtain timings T(</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for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emulate steps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=1,2,…,k-1 of repeated squaring</a:t>
            </a:r>
          </a:p>
          <a:p>
            <a:r>
              <a:rPr lang="en-US" sz="2000" dirty="0">
                <a:latin typeface="Calibri" panose="020F0502020204030204" pitchFamily="34" charset="0"/>
                <a:cs typeface="Calibri" panose="020F0502020204030204" pitchFamily="34" charset="0"/>
              </a:rPr>
              <a:t>At step k, emulate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0 and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1</a:t>
            </a:r>
          </a:p>
          <a:p>
            <a:r>
              <a:rPr lang="en-US" sz="2000" i="1" dirty="0">
                <a:latin typeface="Calibri" panose="020F0502020204030204" pitchFamily="34" charset="0"/>
                <a:cs typeface="Calibri" panose="020F0502020204030204" pitchFamily="34" charset="0"/>
              </a:rPr>
              <a:t>Variance</a:t>
            </a:r>
            <a:r>
              <a:rPr lang="en-US" sz="2000" dirty="0">
                <a:latin typeface="Calibri" panose="020F0502020204030204" pitchFamily="34" charset="0"/>
                <a:cs typeface="Calibri" panose="020F0502020204030204" pitchFamily="34" charset="0"/>
              </a:rPr>
              <a:t> of timing difference will be smaller for correct choice of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latin typeface="Calibri" panose="020F0502020204030204" pitchFamily="34" charset="0"/>
                <a:cs typeface="Calibri" panose="020F0502020204030204" pitchFamily="34" charset="0"/>
              </a:rPr>
              <a:t>RSA Blinding</a:t>
            </a:r>
          </a:p>
          <a:p>
            <a:r>
              <a:rPr lang="en-US" sz="2000" dirty="0">
                <a:latin typeface="Calibri" panose="020F0502020204030204" pitchFamily="34" charset="0"/>
                <a:cs typeface="Calibri" panose="020F0502020204030204" pitchFamily="34" charset="0"/>
              </a:rPr>
              <a:t>To decrypt C, generate random r</a:t>
            </a:r>
          </a:p>
          <a:p>
            <a:pPr>
              <a:buFont typeface="Wingdings" pitchFamily="2" charset="2"/>
              <a:buNone/>
            </a:pPr>
            <a:r>
              <a:rPr lang="en-US" sz="2000" dirty="0">
                <a:latin typeface="Calibri" panose="020F0502020204030204" pitchFamily="34" charset="0"/>
                <a:cs typeface="Calibri" panose="020F0502020204030204" pitchFamily="34" charset="0"/>
              </a:rPr>
              <a:t>	Y =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 Y then multiply by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N):</a:t>
            </a:r>
          </a:p>
          <a:p>
            <a:pPr>
              <a:buFont typeface="Wingdings" pitchFamily="2" charset="2"/>
              <a:buNone/>
            </a:pPr>
            <a:r>
              <a:rPr lang="en-US" sz="2000" dirty="0">
                <a:latin typeface="Calibri" panose="020F0502020204030204" pitchFamily="34" charset="0"/>
                <a:cs typeface="Calibri" panose="020F0502020204030204" pitchFamily="34" charset="0"/>
              </a:rPr>
              <a:t>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Yd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Since r is random, timing information is hidden</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latin typeface="Calibri" panose="020F0502020204030204" pitchFamily="34" charset="0"/>
                <a:cs typeface="Calibri" panose="020F0502020204030204" pitchFamily="34" charset="0"/>
              </a:rPr>
              <a:t>Security of RSA algorithm depends on (presumed) difficulty of factoring</a:t>
            </a:r>
          </a:p>
          <a:p>
            <a:pPr lvl="1"/>
            <a:r>
              <a:rPr lang="en-US" sz="2000" dirty="0">
                <a:latin typeface="Calibri" panose="020F0502020204030204" pitchFamily="34" charset="0"/>
                <a:cs typeface="Calibri" panose="020F0502020204030204" pitchFamily="34" charset="0"/>
              </a:rPr>
              <a:t>Given n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find p or q and RSA is broken</a:t>
            </a:r>
          </a:p>
          <a:p>
            <a:r>
              <a:rPr lang="en-US" sz="2000" dirty="0">
                <a:latin typeface="Calibri" panose="020F0502020204030204" pitchFamily="34" charset="0"/>
                <a:cs typeface="Calibri" panose="020F0502020204030204" pitchFamily="34" charset="0"/>
              </a:rPr>
              <a:t>Factoring like “exhaustive search” for RSA</a:t>
            </a:r>
          </a:p>
          <a:p>
            <a:r>
              <a:rPr lang="en-US" sz="2000" dirty="0">
                <a:latin typeface="Calibri" panose="020F0502020204030204" pitchFamily="34" charset="0"/>
                <a:cs typeface="Calibri" panose="020F0502020204030204" pitchFamily="34" charset="0"/>
              </a:rPr>
              <a:t>What are best factoring methods?</a:t>
            </a:r>
          </a:p>
          <a:p>
            <a:r>
              <a:rPr lang="en-US" sz="2000" dirty="0">
                <a:latin typeface="Calibri" panose="020F0502020204030204" pitchFamily="34" charset="0"/>
                <a:cs typeface="Calibri" panose="020F0502020204030204" pitchFamily="34" charset="0"/>
              </a:rPr>
              <a:t>How does RSA “key size” compare to symmetric cipher key size?</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Given n, trial divide n by 2, 3, 4, 5, 6, 7,…, </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Symbol" pitchFamily="18" charset="2"/>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Trying only prime numbers reduces search </a:t>
                </a:r>
              </a:p>
              <a:p>
                <a:endParaRPr lang="en-US" sz="2000" dirty="0">
                  <a:latin typeface="Calibri" panose="020F0502020204030204" pitchFamily="34" charset="0"/>
                  <a:cs typeface="Calibri" panose="020F0502020204030204" pitchFamily="34" charset="0"/>
                  <a:sym typeface="Symbol" pitchFamily="18" charset="2"/>
                </a:endParaRPr>
              </a:p>
              <a:p>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 ≈ n/ln(n) is number of primes up to n.</a:t>
                </a:r>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924" t="-1208"/>
                </a:stretch>
              </a:blipFill>
            </p:spPr>
            <p:txBody>
              <a:bodyPr/>
              <a:lstStyle/>
              <a:p>
                <a:r>
                  <a:rPr lang="en-US">
                    <a:noFill/>
                  </a:rPr>
                  <a:t> </a:t>
                </a:r>
              </a:p>
            </p:txBody>
          </p:sp>
        </mc:Fallback>
      </mc:AlternateContent>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457200" y="1828800"/>
            <a:ext cx="8229600" cy="4191000"/>
          </a:xfrm>
        </p:spPr>
        <p:txBody>
          <a:bodyPr/>
          <a:lstStyle/>
          <a:p>
            <a:r>
              <a:rPr lang="en-US" sz="2000" dirty="0">
                <a:latin typeface="Calibri" panose="020F0502020204030204" pitchFamily="34" charset="0"/>
                <a:cs typeface="Calibri" panose="020F0502020204030204" pitchFamily="34" charset="0"/>
              </a:rPr>
              <a:t>Pollard p-1</a:t>
            </a:r>
          </a:p>
          <a:p>
            <a:r>
              <a:rPr lang="en-US" sz="2000" dirty="0">
                <a:latin typeface="Calibri" panose="020F0502020204030204" pitchFamily="34" charset="0"/>
                <a:cs typeface="Calibri" panose="020F0502020204030204" pitchFamily="34" charset="0"/>
              </a:rPr>
              <a:t>Elliptic curve factoring</a:t>
            </a:r>
          </a:p>
          <a:p>
            <a:r>
              <a:rPr lang="en-US" sz="2000" dirty="0">
                <a:latin typeface="Calibri" panose="020F0502020204030204" pitchFamily="34" charset="0"/>
                <a:cs typeface="Calibri" panose="020F0502020204030204" pitchFamily="34" charset="0"/>
              </a:rPr>
              <a:t>Pollard r</a:t>
            </a:r>
          </a:p>
          <a:p>
            <a:r>
              <a:rPr lang="en-US" sz="2000" dirty="0">
                <a:latin typeface="Calibri" panose="020F0502020204030204" pitchFamily="34" charset="0"/>
                <a:cs typeface="Calibri" panose="020F0502020204030204" pitchFamily="34" charset="0"/>
              </a:rPr>
              <a:t>Quadratic sieve</a:t>
            </a:r>
          </a:p>
          <a:p>
            <a:r>
              <a:rPr lang="en-US" sz="2000" dirty="0">
                <a:latin typeface="Calibri" panose="020F0502020204030204" pitchFamily="34" charset="0"/>
                <a:cs typeface="Calibri" panose="020F0502020204030204" pitchFamily="34" charset="0"/>
              </a:rPr>
              <a:t>Number field sieve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Last three exploit basic idea of finding x, y with</a:t>
            </a:r>
          </a:p>
          <a:p>
            <a:pPr marL="400050" lvl="1" indent="0">
              <a:buNone/>
            </a:pP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using methods that make it likely</a:t>
            </a:r>
          </a:p>
          <a:p>
            <a:pPr marL="400050" lvl="1" indent="0">
              <a:buNone/>
            </a:pPr>
            <a:r>
              <a:rPr lang="en-US" sz="2000" dirty="0">
                <a:latin typeface="Calibri" panose="020F0502020204030204" pitchFamily="34" charset="0"/>
                <a:cs typeface="Calibri" panose="020F0502020204030204" pitchFamily="34" charset="0"/>
              </a:rPr>
              <a:t>    that (x-y) and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“split” the factors of n.</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latin typeface="Calibri" panose="020F0502020204030204" pitchFamily="34" charset="0"/>
                    <a:cs typeface="Calibri" panose="020F0502020204030204" pitchFamily="34" charset="0"/>
                  </a:rPr>
                  <a:t>Goal: Factor n.</a:t>
                </a:r>
              </a:p>
              <a:p>
                <a:pPr lvl="1"/>
                <a:r>
                  <a:rPr lang="en-US" sz="2000" dirty="0">
                    <a:latin typeface="Calibri" panose="020F0502020204030204" pitchFamily="34" charset="0"/>
                    <a:cs typeface="Calibri" panose="020F0502020204030204" pitchFamily="34" charset="0"/>
                  </a:rPr>
                  <a:t>Pick an integer B.</a:t>
                </a:r>
              </a:p>
              <a:p>
                <a:pPr lvl="1"/>
                <a:r>
                  <a:rPr lang="en-US" sz="2000" dirty="0">
                    <a:latin typeface="Calibri" panose="020F0502020204030204" pitchFamily="34" charset="0"/>
                    <a:cs typeface="Calibri" panose="020F0502020204030204" pitchFamily="34" charset="0"/>
                  </a:rPr>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latin typeface="Calibri" panose="020F0502020204030204" pitchFamily="34" charset="0"/>
                    <a:cs typeface="Calibri" panose="020F0502020204030204" pitchFamily="34" charset="0"/>
                  </a:rPr>
                  <a:t>, where t=</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largest power of q (prime) ≤B.</a:t>
                </a:r>
              </a:p>
              <a:p>
                <a:pPr lvl="1">
                  <a:spcBef>
                    <a:spcPts val="200"/>
                  </a:spcBef>
                </a:pPr>
                <a:r>
                  <a:rPr lang="en-US" sz="2000" dirty="0">
                    <a:latin typeface="Calibri" panose="020F0502020204030204" pitchFamily="34" charset="0"/>
                    <a:cs typeface="Calibri" panose="020F0502020204030204" pitchFamily="34" charset="0"/>
                  </a:rPr>
                  <a:t>If n has a factor p and p-1 has small factors, it is likely that a random a has the property that p-1| k and thus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(mod p).</a:t>
                </a:r>
              </a:p>
              <a:p>
                <a:pPr lvl="1"/>
                <a:r>
                  <a:rPr lang="en-US" sz="2000" dirty="0">
                    <a:latin typeface="Calibri" panose="020F0502020204030204" pitchFamily="34" charset="0"/>
                    <a:cs typeface="Calibri" panose="020F0502020204030204" pitchFamily="34" charset="0"/>
                  </a:rPr>
                  <a:t>Compute (a</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n).</a:t>
                </a:r>
              </a:p>
              <a:p>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Elliptic Curve Factoring Method is an extension of this idea.</a:t>
                </a:r>
              </a:p>
              <a:p>
                <a:r>
                  <a:rPr lang="en-US" sz="2000" dirty="0">
                    <a:latin typeface="Calibri" panose="020F0502020204030204" pitchFamily="34" charset="0"/>
                    <a:cs typeface="Calibri" panose="020F0502020204030204" pitchFamily="34" charset="0"/>
                  </a:rPr>
                  <a:t>Example:</a:t>
                </a:r>
              </a:p>
              <a:p>
                <a:pPr lvl="1"/>
                <a:r>
                  <a:rPr lang="en-US" sz="2000" dirty="0">
                    <a:latin typeface="Calibri" panose="020F0502020204030204" pitchFamily="34" charset="0"/>
                    <a:cs typeface="Calibri" panose="020F0502020204030204" pitchFamily="34" charset="0"/>
                  </a:rPr>
                  <a:t>n=1241143, B=13, k= 8⋅9⋅5⋅7⋅11⋅13.</a:t>
                </a:r>
              </a:p>
              <a:p>
                <a:pPr lvl="1"/>
                <a:r>
                  <a:rPr lang="en-US" sz="2000" dirty="0">
                    <a:latin typeface="Calibri" panose="020F0502020204030204" pitchFamily="34" charset="0"/>
                    <a:cs typeface="Calibri" panose="020F0502020204030204" pitchFamily="34" charset="0"/>
                  </a:rPr>
                  <a:t>a=2,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861526 (mod 1241143), (861525, 1241143)= 547. 1241143/547=2269.   </a:t>
                </a:r>
              </a:p>
              <a:p>
                <a:pPr lvl="1"/>
                <a:r>
                  <a:rPr lang="en-US" sz="2000" dirty="0">
                    <a:latin typeface="Calibri" panose="020F0502020204030204" pitchFamily="34" charset="0"/>
                    <a:cs typeface="Calibri" panose="020F0502020204030204" pitchFamily="34" charset="0"/>
                  </a:rPr>
                  <a:t>n=547⋅2269.</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892" t="-733"/>
                </a:stretch>
              </a:blipFill>
            </p:spPr>
            <p:txBody>
              <a:bodyPr/>
              <a:lstStyle/>
              <a:p>
                <a:r>
                  <a:rPr lang="en-US">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04800" y="1981200"/>
            <a:ext cx="8534400" cy="4191000"/>
          </a:xfrm>
        </p:spPr>
        <p:txBody>
          <a:bodyPr/>
          <a:lstStyle/>
          <a:p>
            <a:pPr>
              <a:spcBef>
                <a:spcPts val="200"/>
              </a:spcBef>
            </a:pPr>
            <a:r>
              <a:rPr lang="en-US" sz="2000" dirty="0">
                <a:latin typeface="Calibri" panose="020F0502020204030204" pitchFamily="34" charset="0"/>
                <a:cs typeface="Calibri" panose="020F0502020204030204" pitchFamily="34" charset="0"/>
              </a:rPr>
              <a:t>We want to factor n=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we find x, y such that n|x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using unrelated “random” processes for generating x and y.</a:t>
            </a:r>
          </a:p>
          <a:p>
            <a:pPr>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(mod n).</a:t>
            </a:r>
          </a:p>
          <a:p>
            <a:pPr>
              <a:spcBef>
                <a:spcPts val="200"/>
              </a:spcBef>
            </a:pPr>
            <a:r>
              <a:rPr lang="en-US" sz="2000" dirty="0">
                <a:latin typeface="Calibri" panose="020F0502020204030204" pitchFamily="34" charset="0"/>
                <a:cs typeface="Calibri" panose="020F0502020204030204" pitchFamily="34" charset="0"/>
              </a:rPr>
              <a:t>If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it is much more likely that p and q will appear in different factors than that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will divide one of the factors.</a:t>
            </a:r>
          </a:p>
          <a:p>
            <a:pPr lvl="1">
              <a:spcBef>
                <a:spcPts val="200"/>
              </a:spcBef>
            </a:pPr>
            <a:r>
              <a:rPr lang="en-US" sz="2000" dirty="0">
                <a:latin typeface="Calibri" panose="020F0502020204030204" pitchFamily="34" charset="0"/>
                <a:cs typeface="Calibri" panose="020F0502020204030204" pitchFamily="34" charset="0"/>
              </a:rPr>
              <a:t>The odds are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:1 for nearly equal p and q.</a:t>
            </a:r>
          </a:p>
          <a:p>
            <a:pPr>
              <a:spcBef>
                <a:spcPts val="200"/>
              </a:spcBef>
            </a:pPr>
            <a:r>
              <a:rPr lang="en-US" sz="2000" dirty="0">
                <a:latin typeface="Calibri" panose="020F0502020204030204" pitchFamily="34" charset="0"/>
                <a:cs typeface="Calibri" panose="020F0502020204030204" pitchFamily="34" charset="0"/>
              </a:rPr>
              <a:t>To factor, compute ((x-y), n) and in the “likely” case well get </a:t>
            </a:r>
          </a:p>
          <a:p>
            <a:pPr>
              <a:spcBef>
                <a:spcPts val="200"/>
              </a:spcBef>
              <a:buNone/>
            </a:pPr>
            <a:r>
              <a:rPr lang="en-US" sz="2000" dirty="0">
                <a:latin typeface="Calibri" panose="020F0502020204030204" pitchFamily="34" charset="0"/>
                <a:cs typeface="Calibri" panose="020F0502020204030204" pitchFamily="34" charset="0"/>
              </a:rPr>
              <a:t>     (x-y, n)= p or (x-y, n)= q.</a:t>
            </a:r>
          </a:p>
          <a:p>
            <a:endParaRPr lang="en-US" sz="2400" dirty="0"/>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981200"/>
            <a:ext cx="8153400" cy="3733800"/>
          </a:xfrm>
        </p:spPr>
        <p:txBody>
          <a:bodyPr/>
          <a:lstStyle/>
          <a:p>
            <a:r>
              <a:rPr lang="en-US" sz="2000" dirty="0">
                <a:latin typeface="Calibri" panose="020F0502020204030204" pitchFamily="34" charset="0"/>
                <a:cs typeface="Calibri" panose="020F0502020204030204" pitchFamily="34" charset="0"/>
              </a:rPr>
              <a:t>I am on a physically secure line (no one can eavesdrop or modify messages between me and the other end point) so I’m not worried about confidentiality.</a:t>
            </a:r>
          </a:p>
          <a:p>
            <a:r>
              <a:rPr lang="en-US" sz="2000" dirty="0">
                <a:latin typeface="Calibri" panose="020F0502020204030204" pitchFamily="34" charset="0"/>
                <a:cs typeface="Calibri" panose="020F0502020204030204" pitchFamily="34" charset="0"/>
              </a:rPr>
              <a:t>I want to make sure you, my lawyer, is on the other end and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Before I say anything I’d regret reading in the New York Times, I generate a (big) random number, N and append the date and time, calling this entire message, M.  I transmit M and ask you to apply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  If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M)=M, I can be sure it’s my attorney; otherwise, I take the fifth</a:t>
            </a:r>
            <a:r>
              <a:rPr lang="en-US" sz="24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680852" y="2305050"/>
                <a:ext cx="7772400" cy="2552700"/>
              </a:xfrm>
            </p:spPr>
            <p:txBody>
              <a:bodyPr/>
              <a:lstStyle/>
              <a:p>
                <a:pPr>
                  <a:spcBef>
                    <a:spcPts val="200"/>
                  </a:spcBef>
                </a:pPr>
                <a:r>
                  <a:rPr lang="en-US" sz="2000" dirty="0">
                    <a:latin typeface="Calibri" panose="020F0502020204030204" pitchFamily="34" charset="0"/>
                    <a:cs typeface="Calibri" panose="020F0502020204030204" pitchFamily="34" charset="0"/>
                  </a:rPr>
                  <a:t>f(x)=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n).</a:t>
                </a:r>
              </a:p>
              <a:p>
                <a:pPr>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f(x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n).</a:t>
                </a:r>
              </a:p>
              <a:p>
                <a:pPr>
                  <a:spcBef>
                    <a:spcPts val="200"/>
                  </a:spcBef>
                </a:pPr>
                <a:r>
                  <a:rPr lang="en-US" sz="2000" dirty="0">
                    <a:latin typeface="Calibri" panose="020F0502020204030204" pitchFamily="34" charset="0"/>
                    <a:cs typeface="Calibri" panose="020F0502020204030204" pitchFamily="34" charset="0"/>
                  </a:rPr>
                  <a:t>Look at (x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n).</a:t>
                </a:r>
              </a:p>
              <a:p>
                <a:pPr lvl="1">
                  <a:spcBef>
                    <a:spcPts val="200"/>
                  </a:spcBef>
                </a:pPr>
                <a:r>
                  <a:rPr lang="en-US" sz="2000" dirty="0">
                    <a:latin typeface="Calibri" panose="020F0502020204030204" pitchFamily="34" charset="0"/>
                    <a:cs typeface="Calibri" panose="020F0502020204030204" pitchFamily="34" charset="0"/>
                  </a:rPr>
                  <a:t>Actually, use Floyd’s trick and look at (x</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2m</a:t>
                </a:r>
                <a:r>
                  <a:rPr lang="en-US" sz="2000" dirty="0">
                    <a:latin typeface="Calibri" panose="020F0502020204030204" pitchFamily="34" charset="0"/>
                    <a:cs typeface="Calibri" panose="020F0502020204030204" pitchFamily="34" charset="0"/>
                  </a:rPr>
                  <a:t>, n).</a:t>
                </a:r>
              </a:p>
              <a:p>
                <a:pPr>
                  <a:spcBef>
                    <a:spcPts val="200"/>
                  </a:spcBef>
                </a:pPr>
                <a:r>
                  <a:rPr lang="en-US" sz="2000" dirty="0">
                    <a:latin typeface="Calibri" panose="020F0502020204030204" pitchFamily="34" charset="0"/>
                    <a:cs typeface="Calibri" panose="020F0502020204030204" pitchFamily="34" charset="0"/>
                  </a:rPr>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latin typeface="Calibri" panose="020F0502020204030204" pitchFamily="34" charset="0"/>
                    <a:cs typeface="Calibri" panose="020F0502020204030204" pitchFamily="34" charset="0"/>
                  </a:rPr>
                  <a:t> steps).</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680852" y="2305050"/>
                <a:ext cx="7772400" cy="2552700"/>
              </a:xfrm>
              <a:blipFill>
                <a:blip r:embed="rId3"/>
                <a:stretch>
                  <a:fillRect l="-816" t="-990"/>
                </a:stretch>
              </a:blipFill>
            </p:spPr>
            <p:txBody>
              <a:bodyPr/>
              <a:lstStyle/>
              <a:p>
                <a:r>
                  <a:rPr lang="en-US">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78370" y="1972892"/>
                <a:ext cx="5791200" cy="3276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use our old favorite n=1517.  </a:t>
                </a:r>
              </a:p>
              <a:p>
                <a:pPr>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𝑓</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𝑥</m:t>
                        </m:r>
                      </m:e>
                    </m:d>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 (</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𝑓</m:t>
                    </m:r>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𝑖</m:t>
                        </m:r>
                      </m:sub>
                    </m:sSub>
                    <m:r>
                      <a:rPr lang="en-US" sz="2000" b="0" i="1" smtClean="0">
                        <a:latin typeface="Cambria Math" panose="02040503050406030204" pitchFamily="18" charset="0"/>
                        <a:cs typeface="Calibri" panose="020F0502020204030204" pitchFamily="34" charset="0"/>
                      </a:rPr>
                      <m:t>)</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=952,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=656, x</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=1026, x</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=1396, x</a:t>
                </a:r>
                <a:r>
                  <a:rPr lang="en-US" sz="2000" baseline="-25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=989, </a:t>
                </a: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=1174, x</a:t>
                </a:r>
                <a:r>
                  <a:rPr lang="en-US" sz="2000" baseline="-25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=841, x</a:t>
                </a:r>
                <a:r>
                  <a:rPr lang="en-US" sz="2000" baseline="-25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=360, x</a:t>
                </a:r>
                <a:r>
                  <a:rPr lang="en-US" sz="2000" baseline="-25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=656</a:t>
                </a:r>
              </a:p>
              <a:p>
                <a:pPr lvl="1">
                  <a:lnSpc>
                    <a:spcPct val="90000"/>
                  </a:lnSpc>
                  <a:spcBef>
                    <a:spcPts val="200"/>
                  </a:spcBef>
                </a:pPr>
                <a14:m>
                  <m:oMath xmlns:m="http://schemas.openxmlformats.org/officeDocument/2006/math">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952</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=656=</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360</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 </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e>
                    </m:d>
                  </m:oMath>
                </a14:m>
                <a:endParaRPr lang="en-US" sz="2000" b="0" dirty="0">
                  <a:latin typeface="Calibri" panose="020F0502020204030204" pitchFamily="34" charset="0"/>
                  <a:cs typeface="Calibri" panose="020F0502020204030204" pitchFamily="34" charset="0"/>
                </a:endParaRPr>
              </a:p>
              <a:p>
                <a:pPr lvl="1">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952−360=592</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(592, 1517)= 37.</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Question:  Where does the name </a:t>
                </a:r>
                <a:r>
                  <a:rPr lang="en-US" sz="2000" dirty="0" err="1">
                    <a:latin typeface="Calibri" panose="020F0502020204030204" pitchFamily="34" charset="0"/>
                    <a:cs typeface="Calibri" panose="020F0502020204030204" pitchFamily="34" charset="0"/>
                  </a:rPr>
                  <a:t>ρ</a:t>
                </a:r>
                <a:r>
                  <a:rPr lang="en-US" sz="2000" dirty="0">
                    <a:latin typeface="Calibri" panose="020F0502020204030204" pitchFamily="34" charset="0"/>
                    <a:cs typeface="Calibri" panose="020F0502020204030204" pitchFamily="34" charset="0"/>
                  </a:rPr>
                  <a:t> factoring come from?</a:t>
                </a:r>
              </a:p>
              <a:p>
                <a:pPr>
                  <a:lnSpc>
                    <a:spcPct val="90000"/>
                  </a:lnSpc>
                </a:pPr>
                <a:endParaRPr lang="en-US" sz="2400" dirty="0"/>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78370" y="1972892"/>
                <a:ext cx="5791200" cy="3276600"/>
              </a:xfrm>
              <a:blipFill>
                <a:blip r:embed="rId3"/>
                <a:stretch>
                  <a:fillRect l="-1094" t="-2317" r="-1313" b="-5019"/>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4C5F058-B837-886F-6071-784D9DD526AF}"/>
              </a:ext>
            </a:extLst>
          </p:cNvPr>
          <p:cNvGrpSpPr/>
          <p:nvPr/>
        </p:nvGrpSpPr>
        <p:grpSpPr>
          <a:xfrm>
            <a:off x="6313249" y="1790700"/>
            <a:ext cx="2594234" cy="2807732"/>
            <a:chOff x="6019800" y="1752600"/>
            <a:chExt cx="2594234" cy="2807732"/>
          </a:xfrm>
        </p:grpSpPr>
        <p:sp>
          <p:nvSpPr>
            <p:cNvPr id="2" name="Oval 1">
              <a:extLst>
                <a:ext uri="{FF2B5EF4-FFF2-40B4-BE49-F238E27FC236}">
                  <a16:creationId xmlns:a16="http://schemas.microsoft.com/office/drawing/2014/main" id="{4E3B1AFC-0127-086C-312B-45E5B301395D}"/>
                </a:ext>
              </a:extLst>
            </p:cNvPr>
            <p:cNvSpPr/>
            <p:nvPr/>
          </p:nvSpPr>
          <p:spPr bwMode="auto">
            <a:xfrm>
              <a:off x="6705600" y="42291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 name="Oval 2">
              <a:extLst>
                <a:ext uri="{FF2B5EF4-FFF2-40B4-BE49-F238E27FC236}">
                  <a16:creationId xmlns:a16="http://schemas.microsoft.com/office/drawing/2014/main" id="{3D37AD3F-518B-ED7A-7C09-122B7F399B82}"/>
                </a:ext>
              </a:extLst>
            </p:cNvPr>
            <p:cNvSpPr/>
            <p:nvPr/>
          </p:nvSpPr>
          <p:spPr bwMode="auto">
            <a:xfrm>
              <a:off x="6705600" y="37338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9" name="Straight Arrow Connector 8">
              <a:extLst>
                <a:ext uri="{FF2B5EF4-FFF2-40B4-BE49-F238E27FC236}">
                  <a16:creationId xmlns:a16="http://schemas.microsoft.com/office/drawing/2014/main" id="{005FFC63-1D00-39C9-2A69-AC88DB5A3C2B}"/>
                </a:ext>
              </a:extLst>
            </p:cNvPr>
            <p:cNvCxnSpPr>
              <a:cxnSpLocks/>
            </p:cNvCxnSpPr>
            <p:nvPr/>
          </p:nvCxnSpPr>
          <p:spPr bwMode="auto">
            <a:xfrm flipV="1">
              <a:off x="6781800" y="38862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1" name="Oval 10">
              <a:extLst>
                <a:ext uri="{FF2B5EF4-FFF2-40B4-BE49-F238E27FC236}">
                  <a16:creationId xmlns:a16="http://schemas.microsoft.com/office/drawing/2014/main" id="{DDDF797E-F895-205C-F327-78099B26B385}"/>
                </a:ext>
              </a:extLst>
            </p:cNvPr>
            <p:cNvSpPr/>
            <p:nvPr/>
          </p:nvSpPr>
          <p:spPr bwMode="auto">
            <a:xfrm>
              <a:off x="6705600" y="32385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 name="Oval 11">
              <a:extLst>
                <a:ext uri="{FF2B5EF4-FFF2-40B4-BE49-F238E27FC236}">
                  <a16:creationId xmlns:a16="http://schemas.microsoft.com/office/drawing/2014/main" id="{D735A7DA-A361-9EE8-5E3C-789253656554}"/>
                </a:ext>
              </a:extLst>
            </p:cNvPr>
            <p:cNvSpPr/>
            <p:nvPr/>
          </p:nvSpPr>
          <p:spPr bwMode="auto">
            <a:xfrm>
              <a:off x="6705600" y="27432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3" name="Straight Arrow Connector 12">
              <a:extLst>
                <a:ext uri="{FF2B5EF4-FFF2-40B4-BE49-F238E27FC236}">
                  <a16:creationId xmlns:a16="http://schemas.microsoft.com/office/drawing/2014/main" id="{9F2E1613-FB25-948A-CFC5-CBFEE65B1766}"/>
                </a:ext>
              </a:extLst>
            </p:cNvPr>
            <p:cNvCxnSpPr>
              <a:cxnSpLocks/>
            </p:cNvCxnSpPr>
            <p:nvPr/>
          </p:nvCxnSpPr>
          <p:spPr bwMode="auto">
            <a:xfrm flipV="1">
              <a:off x="6781800" y="28956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0C9E0AC-7187-4ADD-8321-319BF302A073}"/>
                </a:ext>
              </a:extLst>
            </p:cNvPr>
            <p:cNvCxnSpPr>
              <a:cxnSpLocks/>
            </p:cNvCxnSpPr>
            <p:nvPr/>
          </p:nvCxnSpPr>
          <p:spPr bwMode="auto">
            <a:xfrm flipV="1">
              <a:off x="6781800" y="33909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5" name="Oval 14">
              <a:extLst>
                <a:ext uri="{FF2B5EF4-FFF2-40B4-BE49-F238E27FC236}">
                  <a16:creationId xmlns:a16="http://schemas.microsoft.com/office/drawing/2014/main" id="{8FAAAE9E-2429-8415-3BAB-0DD3092ED0CB}"/>
                </a:ext>
              </a:extLst>
            </p:cNvPr>
            <p:cNvSpPr/>
            <p:nvPr/>
          </p:nvSpPr>
          <p:spPr bwMode="auto">
            <a:xfrm>
              <a:off x="6705600" y="22479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6" name="Straight Arrow Connector 15">
              <a:extLst>
                <a:ext uri="{FF2B5EF4-FFF2-40B4-BE49-F238E27FC236}">
                  <a16:creationId xmlns:a16="http://schemas.microsoft.com/office/drawing/2014/main" id="{A409CD66-3FFA-A9C1-E297-1DD437B87CA4}"/>
                </a:ext>
              </a:extLst>
            </p:cNvPr>
            <p:cNvCxnSpPr>
              <a:cxnSpLocks/>
            </p:cNvCxnSpPr>
            <p:nvPr/>
          </p:nvCxnSpPr>
          <p:spPr bwMode="auto">
            <a:xfrm flipV="1">
              <a:off x="6781800" y="24003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Oval 18">
              <a:extLst>
                <a:ext uri="{FF2B5EF4-FFF2-40B4-BE49-F238E27FC236}">
                  <a16:creationId xmlns:a16="http://schemas.microsoft.com/office/drawing/2014/main" id="{7912FE34-7555-D8A5-33C2-CC92414D1B47}"/>
                </a:ext>
              </a:extLst>
            </p:cNvPr>
            <p:cNvSpPr/>
            <p:nvPr/>
          </p:nvSpPr>
          <p:spPr bwMode="auto">
            <a:xfrm rot="5400000">
              <a:off x="766572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0" name="Straight Arrow Connector 19">
              <a:extLst>
                <a:ext uri="{FF2B5EF4-FFF2-40B4-BE49-F238E27FC236}">
                  <a16:creationId xmlns:a16="http://schemas.microsoft.com/office/drawing/2014/main" id="{29B60EC2-5546-71C1-8AD7-EB4FA2B73BCE}"/>
                </a:ext>
              </a:extLst>
            </p:cNvPr>
            <p:cNvCxnSpPr>
              <a:cxnSpLocks/>
            </p:cNvCxnSpPr>
            <p:nvPr/>
          </p:nvCxnSpPr>
          <p:spPr bwMode="auto">
            <a:xfrm rot="5400000" flipV="1">
              <a:off x="75247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Oval 20">
              <a:extLst>
                <a:ext uri="{FF2B5EF4-FFF2-40B4-BE49-F238E27FC236}">
                  <a16:creationId xmlns:a16="http://schemas.microsoft.com/office/drawing/2014/main" id="{43ABCE59-47B8-B890-6BD0-E60EC221D4CD}"/>
                </a:ext>
              </a:extLst>
            </p:cNvPr>
            <p:cNvSpPr/>
            <p:nvPr/>
          </p:nvSpPr>
          <p:spPr bwMode="auto">
            <a:xfrm rot="5400000">
              <a:off x="716280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2" name="Straight Arrow Connector 21">
              <a:extLst>
                <a:ext uri="{FF2B5EF4-FFF2-40B4-BE49-F238E27FC236}">
                  <a16:creationId xmlns:a16="http://schemas.microsoft.com/office/drawing/2014/main" id="{BE4C37CF-E7A0-5CB9-45FE-7D11A0F5530C}"/>
                </a:ext>
              </a:extLst>
            </p:cNvPr>
            <p:cNvCxnSpPr>
              <a:cxnSpLocks/>
            </p:cNvCxnSpPr>
            <p:nvPr/>
          </p:nvCxnSpPr>
          <p:spPr bwMode="auto">
            <a:xfrm rot="5400000" flipV="1">
              <a:off x="70294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E2F548BD-88FD-A25C-121A-305B7E4804D4}"/>
                </a:ext>
              </a:extLst>
            </p:cNvPr>
            <p:cNvSpPr txBox="1"/>
            <p:nvPr/>
          </p:nvSpPr>
          <p:spPr>
            <a:xfrm>
              <a:off x="6172200" y="41910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952</a:t>
              </a:r>
              <a:endParaRPr lang="en-US"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57E44D4-7F8A-B5EE-8C37-9584C95A129A}"/>
                </a:ext>
              </a:extLst>
            </p:cNvPr>
            <p:cNvSpPr txBox="1"/>
            <p:nvPr/>
          </p:nvSpPr>
          <p:spPr>
            <a:xfrm>
              <a:off x="6172200" y="36576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656</a:t>
              </a:r>
              <a:endParaRPr lang="en-US"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9309D6A6-1AE5-2926-824F-8FB38AF4E0DC}"/>
                </a:ext>
              </a:extLst>
            </p:cNvPr>
            <p:cNvSpPr txBox="1"/>
            <p:nvPr/>
          </p:nvSpPr>
          <p:spPr>
            <a:xfrm>
              <a:off x="6019800" y="31242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1026</a:t>
              </a:r>
              <a:endParaRPr lang="en-US"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616655BE-A959-8FFB-8490-407E984FDFAF}"/>
                </a:ext>
              </a:extLst>
            </p:cNvPr>
            <p:cNvSpPr txBox="1"/>
            <p:nvPr/>
          </p:nvSpPr>
          <p:spPr>
            <a:xfrm>
              <a:off x="6019800" y="26670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1396</a:t>
              </a:r>
              <a:endParaRPr lang="en-US"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B930DABB-3108-8D26-ADF2-EFD73DFCBFE1}"/>
                </a:ext>
              </a:extLst>
            </p:cNvPr>
            <p:cNvSpPr txBox="1"/>
            <p:nvPr/>
          </p:nvSpPr>
          <p:spPr>
            <a:xfrm>
              <a:off x="6019800" y="2133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989</a:t>
              </a:r>
              <a:endParaRPr lang="en-US"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3974ED09-F93E-02A8-AA4D-A564DCEB2E52}"/>
                </a:ext>
              </a:extLst>
            </p:cNvPr>
            <p:cNvSpPr txBox="1"/>
            <p:nvPr/>
          </p:nvSpPr>
          <p:spPr>
            <a:xfrm>
              <a:off x="6858000" y="176426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1174</a:t>
              </a:r>
              <a:endParaRPr lang="en-US"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5EA681B6-1A08-5353-AEA2-A3FBE2F728A7}"/>
                </a:ext>
              </a:extLst>
            </p:cNvPr>
            <p:cNvSpPr txBox="1"/>
            <p:nvPr/>
          </p:nvSpPr>
          <p:spPr>
            <a:xfrm>
              <a:off x="7467600" y="1752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841</a:t>
              </a:r>
              <a:endParaRPr lang="en-US" dirty="0">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F2CE3240-3EE5-E5B7-7FA2-ED3ABBCE049B}"/>
                </a:ext>
              </a:extLst>
            </p:cNvPr>
            <p:cNvSpPr/>
            <p:nvPr/>
          </p:nvSpPr>
          <p:spPr bwMode="auto">
            <a:xfrm rot="5400000">
              <a:off x="7665720" y="30480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a:extLst>
                <a:ext uri="{FF2B5EF4-FFF2-40B4-BE49-F238E27FC236}">
                  <a16:creationId xmlns:a16="http://schemas.microsoft.com/office/drawing/2014/main" id="{644BB6D0-5146-4AE2-B51C-E0BEC60AF005}"/>
                </a:ext>
              </a:extLst>
            </p:cNvPr>
            <p:cNvSpPr txBox="1"/>
            <p:nvPr/>
          </p:nvSpPr>
          <p:spPr>
            <a:xfrm>
              <a:off x="7928234" y="296060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360</a:t>
              </a:r>
              <a:endParaRPr lang="en-US" dirty="0">
                <a:latin typeface="Calibri" panose="020F050202020403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929D19DC-5812-F2BA-AADD-0BE7EA70A950}"/>
                </a:ext>
              </a:extLst>
            </p:cNvPr>
            <p:cNvCxnSpPr>
              <a:cxnSpLocks/>
            </p:cNvCxnSpPr>
            <p:nvPr/>
          </p:nvCxnSpPr>
          <p:spPr bwMode="auto">
            <a:xfrm>
              <a:off x="7732154" y="2438400"/>
              <a:ext cx="0" cy="6096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F7698B3C-89DE-83E9-17F0-87C23505A98A}"/>
                </a:ext>
              </a:extLst>
            </p:cNvPr>
            <p:cNvCxnSpPr>
              <a:cxnSpLocks/>
              <a:stCxn id="30" idx="5"/>
              <a:endCxn id="3" idx="6"/>
            </p:cNvCxnSpPr>
            <p:nvPr/>
          </p:nvCxnSpPr>
          <p:spPr bwMode="auto">
            <a:xfrm flipH="1">
              <a:off x="6888480" y="3204098"/>
              <a:ext cx="804022" cy="62114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mc:AlternateContent xmlns:mc="http://schemas.openxmlformats.org/markup-compatibility/2006">
        <mc:Choice xmlns:a14="http://schemas.microsoft.com/office/drawing/2010/main" Requires="a14">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Goal: factor n= 7429. </a:t>
                </a:r>
              </a:p>
              <a:p>
                <a:pPr>
                  <a:lnSpc>
                    <a:spcPct val="90000"/>
                  </a:lnSpc>
                  <a:spcBef>
                    <a:spcPts val="200"/>
                  </a:spcBef>
                </a:pPr>
                <a:r>
                  <a:rPr lang="en-US" sz="2000" dirty="0">
                    <a:latin typeface="Calibri" panose="020F0502020204030204" pitchFamily="34" charset="0"/>
                    <a:cs typeface="Calibri" panose="020F0502020204030204" pitchFamily="34" charset="0"/>
                  </a:rPr>
                  <a:t>Pick a “base” B of small primes.</a:t>
                </a:r>
              </a:p>
              <a:p>
                <a:pPr lvl="1">
                  <a:lnSpc>
                    <a:spcPct val="90000"/>
                  </a:lnSpc>
                  <a:spcBef>
                    <a:spcPts val="200"/>
                  </a:spcBef>
                </a:pPr>
                <a:r>
                  <a:rPr lang="en-US" sz="2000" dirty="0">
                    <a:latin typeface="Calibri" panose="020F0502020204030204" pitchFamily="34" charset="0"/>
                    <a:cs typeface="Calibri" panose="020F0502020204030204" pitchFamily="34" charset="0"/>
                  </a:rPr>
                  <a:t>B={-1,2,3,5,7}.  A number is “B-smooth” if all its prime factors are </a:t>
                </a:r>
                <a14:m>
                  <m:oMath xmlns:m="http://schemas.openxmlformats.org/officeDocument/2006/math">
                    <m:r>
                      <a:rPr lang="en-US" sz="200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𝐵</m:t>
                    </m:r>
                  </m:oMath>
                </a14:m>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Put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f</m:t>
                    </m:r>
                    <m:d>
                      <m:dPr>
                        <m:ctrlPr>
                          <a:rPr lang="en-US" sz="2000" b="0" i="1" smtClean="0">
                            <a:latin typeface="Cambria Math" panose="02040503050406030204" pitchFamily="18" charset="0"/>
                            <a:cs typeface="Calibri" panose="020F0502020204030204" pitchFamily="34" charset="0"/>
                          </a:rPr>
                        </m:ctrlPr>
                      </m:dPr>
                      <m:e>
                        <m:r>
                          <m:rPr>
                            <m:sty m:val="p"/>
                          </m:rPr>
                          <a:rPr lang="en-US" sz="2000" b="0" i="0" smtClean="0">
                            <a:latin typeface="Cambria Math" panose="02040503050406030204" pitchFamily="18" charset="0"/>
                            <a:cs typeface="Calibri" panose="020F0502020204030204" pitchFamily="34" charset="0"/>
                          </a:rPr>
                          <m:t>x</m:t>
                        </m:r>
                      </m:e>
                    </m:d>
                    <m:r>
                      <a:rPr lang="en-US" sz="2000" b="0" i="0" smtClean="0">
                        <a:latin typeface="Cambria Math" panose="02040503050406030204" pitchFamily="18" charset="0"/>
                        <a:cs typeface="Calibri" panose="020F0502020204030204" pitchFamily="34" charset="0"/>
                      </a:rPr>
                      <m:t>=(</m:t>
                    </m:r>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r>
                          <a:rPr lang="en-US" sz="2000" b="0" i="1" smtClean="0">
                            <a:latin typeface="Cambria Math" panose="02040503050406030204" pitchFamily="18" charset="0"/>
                            <a:cs typeface="Calibri" panose="020F0502020204030204" pitchFamily="34" charset="0"/>
                          </a:rPr>
                          <m:t>+↾</m:t>
                        </m:r>
                        <m:rad>
                          <m:radPr>
                            <m:degHide m:val="on"/>
                            <m:ctrlPr>
                              <a:rPr lang="en-US" sz="2000" b="0" i="1" smtClean="0">
                                <a:latin typeface="Cambria Math" panose="02040503050406030204" pitchFamily="18" charset="0"/>
                                <a:ea typeface="Cambria Math" panose="02040503050406030204" pitchFamily="18" charset="0"/>
                                <a:cs typeface="Calibri" panose="020F0502020204030204" pitchFamily="34" charset="0"/>
                              </a:rPr>
                            </m:ctrlPr>
                          </m:radPr>
                          <m:deg/>
                          <m:e>
                            <m:r>
                              <a:rPr lang="en-US" sz="2000" b="0" i="1" smtClean="0">
                                <a:latin typeface="Cambria Math" panose="02040503050406030204" pitchFamily="18" charset="0"/>
                                <a:ea typeface="Cambria Math" panose="02040503050406030204" pitchFamily="18" charset="0"/>
                                <a:cs typeface="Calibri" panose="020F0502020204030204" pitchFamily="34" charset="0"/>
                              </a:rPr>
                              <m:t>𝑛</m:t>
                            </m:r>
                          </m:e>
                        </m:rad>
                        <m:r>
                          <a:rPr lang="en-US" sz="2000" b="0" i="1" smtClean="0">
                            <a:latin typeface="Cambria Math" panose="02040503050406030204" pitchFamily="18" charset="0"/>
                            <a:ea typeface="Cambria Math" panose="02040503050406030204" pitchFamily="18" charset="0"/>
                            <a:cs typeface="Calibri" panose="020F0502020204030204" pitchFamily="34" charset="0"/>
                          </a:rPr>
                          <m:t>↿)</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𝑛</m:t>
                    </m:r>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f(x)= (x+86)</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f(x) for small |x| small and try to fully factor over the base</a:t>
                </a:r>
              </a:p>
              <a:p>
                <a:pPr lvl="1">
                  <a:lnSpc>
                    <a:spcPct val="90000"/>
                  </a:lnSpc>
                  <a:spcBef>
                    <a:spcPts val="200"/>
                  </a:spcBef>
                </a:pPr>
                <a:r>
                  <a:rPr lang="en-US" sz="2000" dirty="0">
                    <a:latin typeface="Calibri" panose="020F0502020204030204" pitchFamily="34" charset="0"/>
                    <a:cs typeface="Calibri" panose="020F0502020204030204" pitchFamily="34" charset="0"/>
                  </a:rPr>
                  <a:t>f(-3)= 83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a:lnSpc>
                    <a:spcPct val="90000"/>
                  </a:lnSpc>
                  <a:spcBef>
                    <a:spcPts val="200"/>
                  </a:spcBef>
                </a:pPr>
                <a:r>
                  <a:rPr lang="en-US" sz="2000" dirty="0">
                    <a:latin typeface="Calibri" panose="020F0502020204030204" pitchFamily="34" charset="0"/>
                    <a:cs typeface="Calibri" panose="020F0502020204030204" pitchFamily="34" charset="0"/>
                  </a:rPr>
                  <a:t>Multiply both sides of a set of these equations so that the the primes occur with even exponents</a:t>
                </a:r>
              </a:p>
              <a:p>
                <a:pPr lvl="1">
                  <a:lnSpc>
                    <a:spcPct val="90000"/>
                  </a:lnSpc>
                  <a:spcBef>
                    <a:spcPts val="200"/>
                  </a:spcBef>
                </a:pPr>
                <a:r>
                  <a:rPr lang="en-US" sz="2000" dirty="0">
                    <a:latin typeface="Calibri" panose="020F0502020204030204" pitchFamily="34" charset="0"/>
                    <a:cs typeface="Calibri" panose="020F0502020204030204" pitchFamily="34" charset="0"/>
                  </a:rPr>
                  <a:t>(87⋅88)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(2⋅3⋅5⋅7)</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(x-y, n) </a:t>
                </a:r>
              </a:p>
              <a:p>
                <a:pPr lvl="1">
                  <a:lnSpc>
                    <a:spcPct val="90000"/>
                  </a:lnSpc>
                  <a:spcBef>
                    <a:spcPts val="200"/>
                  </a:spcBef>
                </a:pPr>
                <a:r>
                  <a:rPr lang="en-US" sz="2000" dirty="0">
                    <a:latin typeface="Calibri" panose="020F0502020204030204" pitchFamily="34" charset="0"/>
                    <a:cs typeface="Calibri" panose="020F0502020204030204" pitchFamily="34" charset="0"/>
                  </a:rPr>
                  <a:t>87⋅88-2⋅3⋅5⋅7=227-210=17.  (17, 7429)= 17.</a:t>
                </a:r>
              </a:p>
              <a:p>
                <a:pPr lvl="1">
                  <a:lnSpc>
                    <a:spcPct val="90000"/>
                  </a:lnSpc>
                </a:pPr>
                <a:endParaRPr lang="en-US" sz="2000" dirty="0"/>
              </a:p>
            </p:txBody>
          </p:sp>
        </mc:Choice>
        <mc:Fallback>
          <p:sp>
            <p:nvSpPr>
              <p:cNvPr id="84997" name="Rectangle 3"/>
              <p:cNvSpPr>
                <a:spLocks noGrp="1" noRot="1" noChangeAspect="1" noMove="1" noResize="1" noEditPoints="1" noAdjustHandles="1" noChangeArrowheads="1" noChangeShapeType="1" noTextEdit="1"/>
              </p:cNvSpPr>
              <p:nvPr>
                <p:ph type="body" idx="1"/>
              </p:nvPr>
            </p:nvSpPr>
            <p:spPr>
              <a:xfrm>
                <a:off x="304800" y="1524000"/>
                <a:ext cx="8458200" cy="4800600"/>
              </a:xfrm>
              <a:blipFill>
                <a:blip r:embed="rId3"/>
                <a:stretch>
                  <a:fillRect l="-750" t="-1583"/>
                </a:stretch>
              </a:blipFill>
            </p:spPr>
            <p:txBody>
              <a:bodyPr/>
              <a:lstStyle/>
              <a:p>
                <a:r>
                  <a:rPr 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304800" y="1600200"/>
            <a:ext cx="8534400" cy="4876800"/>
          </a:xfrm>
        </p:spPr>
        <p:txBody>
          <a:bodyPr/>
          <a:lstStyle/>
          <a:p>
            <a:pPr>
              <a:spcBef>
                <a:spcPts val="200"/>
              </a:spcBef>
            </a:pPr>
            <a:r>
              <a:rPr lang="en-US" sz="2000" dirty="0">
                <a:latin typeface="Calibri" panose="020F0502020204030204" pitchFamily="34" charset="0"/>
                <a:cs typeface="Calibri" panose="020F0502020204030204" pitchFamily="34" charset="0"/>
              </a:rPr>
              <a:t>Let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={p: p&lt;B} and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k.  </a:t>
            </a:r>
          </a:p>
          <a:p>
            <a:pPr>
              <a:spcBef>
                <a:spcPts val="200"/>
              </a:spcBef>
            </a:pPr>
            <a:r>
              <a:rPr lang="en-US" sz="2000" dirty="0">
                <a:latin typeface="Calibri" panose="020F0502020204030204" pitchFamily="34" charset="0"/>
                <a:cs typeface="Calibri" panose="020F0502020204030204" pitchFamily="34" charset="0"/>
              </a:rPr>
              <a:t>If we have r&gt;k “smooth” numbers</a:t>
            </a:r>
          </a:p>
          <a:p>
            <a:pPr lvl="1" indent="-342900">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j&lt;k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e</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i,j</a:t>
            </a:r>
            <a:r>
              <a:rPr lang="en-US" sz="2000" baseline="30000" dirty="0">
                <a:latin typeface="Calibri" panose="020F0502020204030204" pitchFamily="34" charset="0"/>
                <a:cs typeface="Calibri" panose="020F0502020204030204" pitchFamily="34" charset="0"/>
              </a:rPr>
              <a:t>]</a:t>
            </a:r>
            <a:endParaRPr lang="en-US" sz="2000" baseline="-25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Solve </a:t>
            </a:r>
            <a:r>
              <a:rPr lang="en-US" b="1"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&lt;k</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]=0 (mod 2), j= 1,2,…,k using Gaussian elimination.</a:t>
            </a:r>
          </a:p>
          <a:p>
            <a:pPr lvl="1" indent="-342900">
              <a:spcBef>
                <a:spcPts val="200"/>
              </a:spcBef>
            </a:pPr>
            <a:r>
              <a:rPr lang="en-US" sz="2000" dirty="0">
                <a:latin typeface="Calibri" panose="020F0502020204030204" pitchFamily="34" charset="0"/>
                <a:cs typeface="Calibri" panose="020F0502020204030204" pitchFamily="34" charset="0"/>
              </a:rPr>
              <a:t>Need “non-trivial” solution.  It </a:t>
            </a:r>
            <a:r>
              <a:rPr lang="en-US" sz="2000" dirty="0" err="1">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include equation </a:t>
            </a:r>
            <a:r>
              <a:rPr lang="en-US" sz="2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For large sets, we use a more efficient solver: block </a:t>
            </a:r>
            <a:r>
              <a:rPr lang="en-US" sz="2000" dirty="0" err="1">
                <a:latin typeface="Calibri" panose="020F0502020204030204" pitchFamily="34" charset="0"/>
                <a:cs typeface="Calibri" panose="020F0502020204030204" pitchFamily="34" charset="0"/>
              </a:rPr>
              <a:t>Weidemann</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Previous example</a:t>
            </a:r>
            <a:endParaRPr lang="en-US" sz="24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    </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f(1):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f(2):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p>
          <a:p>
            <a:pPr lvl="1">
              <a:lnSpc>
                <a:spcPct val="90000"/>
              </a:lnSpc>
              <a:spcBef>
                <a:spcPts val="200"/>
              </a:spcBef>
              <a:buNone/>
            </a:pPr>
            <a:r>
              <a:rPr lang="en-US" sz="2000" dirty="0">
                <a:latin typeface="Calibri" panose="020F0502020204030204" pitchFamily="34" charset="0"/>
                <a:cs typeface="Calibri" panose="020F0502020204030204" pitchFamily="34" charset="0"/>
              </a:rPr>
              <a:t>Solve: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Solutions are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(0,0), (1,1).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First solution is “trivial,” second leads to the factorization on previous page</a:t>
            </a:r>
          </a:p>
          <a:p>
            <a:pPr lvl="1">
              <a:lnSpc>
                <a:spcPct val="90000"/>
              </a:lnSpc>
              <a:buNone/>
            </a:pPr>
            <a:endParaRPr lang="en-US" sz="2000" dirty="0"/>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752600"/>
            <a:ext cx="8610600" cy="4495800"/>
          </a:xfrm>
        </p:spPr>
        <p:txBody>
          <a:bodyPr/>
          <a:lstStyle/>
          <a:p>
            <a:pPr>
              <a:spcBef>
                <a:spcPts val="200"/>
              </a:spcBef>
            </a:pPr>
            <a:r>
              <a:rPr lang="en-US" sz="2000" dirty="0">
                <a:latin typeface="Calibri" panose="020F0502020204030204" pitchFamily="34" charset="0"/>
                <a:cs typeface="Calibri" panose="020F0502020204030204" pitchFamily="34" charset="0"/>
              </a:rPr>
              <a:t>Pick the mechanism for generating fully factored squares.</a:t>
            </a:r>
          </a:p>
          <a:p>
            <a:pPr>
              <a:spcBef>
                <a:spcPts val="200"/>
              </a:spcBef>
            </a:pPr>
            <a:r>
              <a:rPr lang="en-US" sz="2000" dirty="0">
                <a:latin typeface="Calibri" panose="020F0502020204030204" pitchFamily="34" charset="0"/>
                <a:cs typeface="Calibri" panose="020F0502020204030204" pitchFamily="34" charset="0"/>
              </a:rPr>
              <a:t>Pick the size of the required number of fully factored squared for reduction.</a:t>
            </a:r>
          </a:p>
          <a:p>
            <a:pPr lvl="1">
              <a:spcBef>
                <a:spcPts val="200"/>
              </a:spcBef>
            </a:pPr>
            <a:r>
              <a:rPr lang="en-US" sz="2000" dirty="0">
                <a:latin typeface="Calibri" panose="020F0502020204030204" pitchFamily="34" charset="0"/>
                <a:cs typeface="Calibri" panose="020F0502020204030204" pitchFamily="34" charset="0"/>
              </a:rPr>
              <a:t>In our case, this is determined by the (pre-specified) interval [-C,C].</a:t>
            </a:r>
          </a:p>
          <a:p>
            <a:pPr>
              <a:spcBef>
                <a:spcPts val="200"/>
              </a:spcBef>
            </a:pPr>
            <a:r>
              <a:rPr lang="en-US" sz="2000" dirty="0">
                <a:latin typeface="Calibri" panose="020F0502020204030204" pitchFamily="34" charset="0"/>
                <a:cs typeface="Calibri" panose="020F0502020204030204" pitchFamily="34" charset="0"/>
              </a:rPr>
              <a:t>Pick the factor base (B) of primes.</a:t>
            </a:r>
          </a:p>
          <a:p>
            <a:pPr lvl="1">
              <a:spcBef>
                <a:spcPts val="200"/>
              </a:spcBef>
            </a:pPr>
            <a:r>
              <a:rPr lang="en-US" sz="2000" dirty="0">
                <a:latin typeface="Calibri" panose="020F0502020204030204" pitchFamily="34" charset="0"/>
                <a:cs typeface="Calibri" panose="020F0502020204030204" pitchFamily="34" charset="0"/>
              </a:rPr>
              <a:t>Tradeoff between size of B and effort to fully factor trial square</a:t>
            </a:r>
          </a:p>
          <a:p>
            <a:pPr lvl="1">
              <a:spcBef>
                <a:spcPts val="200"/>
              </a:spcBef>
            </a:pPr>
            <a:r>
              <a:rPr lang="en-US" sz="2000" dirty="0">
                <a:latin typeface="Calibri" panose="020F0502020204030204" pitchFamily="34" charset="0"/>
                <a:cs typeface="Calibri" panose="020F0502020204030204" pitchFamily="34" charset="0"/>
              </a:rPr>
              <a:t>Tradeoff between the size of B and C to ensure sufficient relations for the linear algebra phase.</a:t>
            </a:r>
          </a:p>
          <a:p>
            <a:pPr>
              <a:spcBef>
                <a:spcPts val="200"/>
              </a:spcBef>
            </a:pPr>
            <a:r>
              <a:rPr lang="en-US" sz="2000" dirty="0">
                <a:latin typeface="Calibri" panose="020F0502020204030204" pitchFamily="34" charset="0"/>
                <a:cs typeface="Calibri" panose="020F0502020204030204" pitchFamily="34" charset="0"/>
              </a:rPr>
              <a:t>Pick the mechanism to accelerate factoring</a:t>
            </a:r>
          </a:p>
          <a:p>
            <a:pPr lvl="1">
              <a:spcBef>
                <a:spcPts val="200"/>
              </a:spcBef>
            </a:pPr>
            <a:r>
              <a:rPr lang="en-US" sz="2000" dirty="0">
                <a:latin typeface="Calibri" panose="020F0502020204030204" pitchFamily="34" charset="0"/>
                <a:cs typeface="Calibri" panose="020F0502020204030204" pitchFamily="34" charset="0"/>
              </a:rPr>
              <a:t>Sieving in our case</a:t>
            </a:r>
          </a:p>
          <a:p>
            <a:pPr lvl="1">
              <a:spcBef>
                <a:spcPts val="200"/>
              </a:spcBef>
            </a:pPr>
            <a:r>
              <a:rPr lang="en-US" sz="2000" dirty="0">
                <a:latin typeface="Calibri" panose="020F0502020204030204" pitchFamily="34" charset="0"/>
                <a:cs typeface="Calibri" panose="020F0502020204030204" pitchFamily="34" charset="0"/>
              </a:rPr>
              <a:t>Some more recent mechanisms involve ECM</a:t>
            </a:r>
          </a:p>
          <a:p>
            <a:pPr>
              <a:spcBef>
                <a:spcPts val="200"/>
              </a:spcBef>
            </a:pPr>
            <a:r>
              <a:rPr lang="en-US" sz="2000" dirty="0">
                <a:latin typeface="Calibri" panose="020F0502020204030204" pitchFamily="34" charset="0"/>
                <a:cs typeface="Calibri" panose="020F0502020204030204" pitchFamily="34" charset="0"/>
              </a:rPr>
              <a:t>Use Linear algebra to solve equations</a:t>
            </a:r>
            <a:endParaRPr lang="en-US" sz="2400" dirty="0">
              <a:latin typeface="Calibri" panose="020F0502020204030204" pitchFamily="34" charset="0"/>
              <a:cs typeface="Calibri" panose="020F0502020204030204" pitchFamily="34" charset="0"/>
            </a:endParaRPr>
          </a:p>
          <a:p>
            <a:endParaRPr lang="en-US" sz="2000" dirty="0"/>
          </a:p>
          <a:p>
            <a:endParaRPr lang="en-US" baseline="30000" dirty="0">
              <a:latin typeface="Arial Unicode MS" pitchFamily="34" charset="-128"/>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mc:Choice xmlns:a14="http://schemas.microsoft.com/office/drawing/2010/main" Requires="a14">
          <p:sp>
            <p:nvSpPr>
              <p:cNvPr id="51205" name="Rectangle 3"/>
              <p:cNvSpPr>
                <a:spLocks noGrp="1" noChangeArrowheads="1"/>
              </p:cNvSpPr>
              <p:nvPr>
                <p:ph type="body" idx="1"/>
              </p:nvPr>
            </p:nvSpPr>
            <p:spPr>
              <a:xfrm>
                <a:off x="457200" y="1866900"/>
                <a:ext cx="8458200" cy="46101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f(x)= 0 (mod p),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x</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2000" dirty="0">
                    <a:solidFill>
                      <a:schemeClr val="tx2"/>
                    </a:solidFill>
                    <a:latin typeface="Calibri" panose="020F0502020204030204" pitchFamily="34" charset="0"/>
                    <a:cs typeface="Calibri" panose="020F0502020204030204" pitchFamily="34" charset="0"/>
                    <a:sym typeface="Symbol" pitchFamily="18" charset="2"/>
                  </a:rPr>
                  <a:t>+ax+b= 0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using the quadratic formula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Reduces </a:t>
                </a:r>
                <a:r>
                  <a:rPr lang="en-US" sz="2000" dirty="0">
                    <a:latin typeface="Calibri" panose="020F0502020204030204" pitchFamily="34" charset="0"/>
                    <a:cs typeface="Calibri" panose="020F0502020204030204" pitchFamily="34" charset="0"/>
                    <a:sym typeface="Symbol" pitchFamily="18" charset="2"/>
                  </a:rPr>
                  <a:t>to finding square roots mod p.  </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If a= g</a:t>
                </a:r>
                <a:r>
                  <a:rPr lang="en-US" sz="2000" baseline="30000" dirty="0">
                    <a:latin typeface="Calibri" panose="020F0502020204030204" pitchFamily="34" charset="0"/>
                    <a:cs typeface="Calibri" panose="020F0502020204030204" pitchFamily="34" charset="0"/>
                    <a:sym typeface="Symbol" pitchFamily="18" charset="2"/>
                  </a:rPr>
                  <a:t>2m</a:t>
                </a:r>
                <a:r>
                  <a:rPr lang="en-US" sz="2000" dirty="0">
                    <a:latin typeface="Calibri" panose="020F0502020204030204" pitchFamily="34" charset="0"/>
                    <a:cs typeface="Calibri" panose="020F0502020204030204" pitchFamily="34" charset="0"/>
                    <a:sym typeface="Symbol" pitchFamily="18" charset="2"/>
                  </a:rPr>
                  <a:t>, √a= g</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Two solutions for each f(x):  every factor in interval is some multiple of p away from these (sieving).</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Divide all equations by highest power of p possible for each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  Fully factored entries will be ±1 (see table on next slide).</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𝐶</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𝑠</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𝐶</m:t>
                    </m:r>
                  </m:oMath>
                </a14:m>
                <a:r>
                  <a:rPr lang="en-US" sz="2000" dirty="0">
                    <a:solidFill>
                      <a:schemeClr val="tx2"/>
                    </a:solidFill>
                    <a:latin typeface="Calibri" panose="020F0502020204030204" pitchFamily="34" charset="0"/>
                    <a:cs typeface="Calibri" panose="020F0502020204030204" pitchFamily="34" charset="0"/>
                    <a:sym typeface="Symbol" pitchFamily="18" charset="2"/>
                  </a:rPr>
                  <a:t> is the sieving interval and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𝑞</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𝑥</m:t>
                    </m:r>
                  </m:oMath>
                </a14:m>
                <a:r>
                  <a:rPr lang="en-US" sz="2000" dirty="0">
                    <a:solidFill>
                      <a:schemeClr val="tx2"/>
                    </a:solidFill>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𝑞</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 | (</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𝑥</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𝑘𝑞</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oMath>
                </a14:m>
                <a:r>
                  <a:rPr lang="en-US" sz="2000" dirty="0">
                    <a:solidFill>
                      <a:schemeClr val="tx2"/>
                    </a:solidFill>
                    <a:latin typeface="Calibri" panose="020F0502020204030204" pitchFamily="34" charset="0"/>
                    <a:cs typeface="Calibri" panose="020F0502020204030204" pitchFamily="34" charset="0"/>
                    <a:sym typeface="Symbol" pitchFamily="18" charset="2"/>
                  </a:rPr>
                  <a:t>.   This is the sieve.</a:t>
                </a:r>
              </a:p>
            </p:txBody>
          </p:sp>
        </mc:Choice>
        <mc:Fallback>
          <p:sp>
            <p:nvSpPr>
              <p:cNvPr id="51205" name="Rectangle 3"/>
              <p:cNvSpPr>
                <a:spLocks noGrp="1" noRot="1" noChangeAspect="1" noMove="1" noResize="1" noEditPoints="1" noAdjustHandles="1" noChangeArrowheads="1" noChangeShapeType="1" noTextEdit="1"/>
              </p:cNvSpPr>
              <p:nvPr>
                <p:ph type="body" idx="1"/>
              </p:nvPr>
            </p:nvSpPr>
            <p:spPr>
              <a:xfrm>
                <a:off x="457200" y="1866900"/>
                <a:ext cx="8458200" cy="4610100"/>
              </a:xfrm>
              <a:blipFill>
                <a:blip r:embed="rId2"/>
                <a:stretch>
                  <a:fillRect l="-750" t="-548" r="-600"/>
                </a:stretch>
              </a:blipFill>
            </p:spPr>
            <p:txBody>
              <a:bodyPr/>
              <a:lstStyle/>
              <a:p>
                <a:r>
                  <a:rPr lang="en-US">
                    <a:noFill/>
                  </a:rPr>
                  <a:t> </a:t>
                </a:r>
              </a:p>
            </p:txBody>
          </p:sp>
        </mc:Fallback>
      </mc:AlternateContent>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685798" y="1295400"/>
            <a:ext cx="7696200" cy="533400"/>
          </a:xfrm>
        </p:spPr>
        <p:txBody>
          <a:bodyPr/>
          <a:lstStyle/>
          <a:p>
            <a:pPr>
              <a:lnSpc>
                <a:spcPct val="90000"/>
              </a:lnSpc>
            </a:pPr>
            <a:r>
              <a:rPr lang="en-US" sz="2000" dirty="0">
                <a:latin typeface="Calibri" panose="020F0502020204030204" pitchFamily="34" charset="0"/>
                <a:cs typeface="Calibri" panose="020F0502020204030204" pitchFamily="34" charset="0"/>
              </a:rPr>
              <a:t>n= 7429, m=86.  B={-1,2,3,5,7}</a:t>
            </a:r>
            <a:endParaRPr lang="en-US" sz="16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180618334"/>
              </p:ext>
            </p:extLst>
          </p:nvPr>
        </p:nvGraphicFramePr>
        <p:xfrm>
          <a:off x="762000" y="1828800"/>
          <a:ext cx="7543797" cy="2225040"/>
        </p:xfrm>
        <a:graphic>
          <a:graphicData uri="http://schemas.openxmlformats.org/drawingml/2006/table">
            <a:tbl>
              <a:tblPr firstRow="1" bandRow="1">
                <a:tableStyleId>{5C22544A-7EE6-4342-B048-85BDC9FD1C3A}</a:tableStyleId>
              </a:tblPr>
              <a:tblGrid>
                <a:gridCol w="1752600">
                  <a:extLst>
                    <a:ext uri="{9D8B030D-6E8A-4147-A177-3AD203B41FA5}">
                      <a16:colId xmlns:a16="http://schemas.microsoft.com/office/drawing/2014/main" val="20000"/>
                    </a:ext>
                  </a:extLst>
                </a:gridCol>
                <a:gridCol w="9144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838200">
                  <a:extLst>
                    <a:ext uri="{9D8B030D-6E8A-4147-A177-3AD203B41FA5}">
                      <a16:colId xmlns:a16="http://schemas.microsoft.com/office/drawing/2014/main" val="20003"/>
                    </a:ext>
                  </a:extLst>
                </a:gridCol>
                <a:gridCol w="914400">
                  <a:extLst>
                    <a:ext uri="{9D8B030D-6E8A-4147-A177-3AD203B41FA5}">
                      <a16:colId xmlns:a16="http://schemas.microsoft.com/office/drawing/2014/main" val="20004"/>
                    </a:ext>
                  </a:extLst>
                </a:gridCol>
                <a:gridCol w="669469">
                  <a:extLst>
                    <a:ext uri="{9D8B030D-6E8A-4147-A177-3AD203B41FA5}">
                      <a16:colId xmlns:a16="http://schemas.microsoft.com/office/drawing/2014/main" val="20005"/>
                    </a:ext>
                  </a:extLst>
                </a:gridCol>
                <a:gridCol w="808264">
                  <a:extLst>
                    <a:ext uri="{9D8B030D-6E8A-4147-A177-3AD203B41FA5}">
                      <a16:colId xmlns:a16="http://schemas.microsoft.com/office/drawing/2014/main" val="20006"/>
                    </a:ext>
                  </a:extLst>
                </a:gridCol>
                <a:gridCol w="808264">
                  <a:extLst>
                    <a:ext uri="{9D8B030D-6E8A-4147-A177-3AD203B41FA5}">
                      <a16:colId xmlns:a16="http://schemas.microsoft.com/office/drawing/2014/main" val="20007"/>
                    </a:ext>
                  </a:extLst>
                </a:gridCol>
              </a:tblGrid>
              <a:tr h="370840">
                <a:tc>
                  <a:txBody>
                    <a:bodyPr/>
                    <a:lstStyle/>
                    <a:p>
                      <a:r>
                        <a:rPr lang="en-US">
                          <a:solidFill>
                            <a:schemeClr val="tx1"/>
                          </a:solidFill>
                          <a:latin typeface="Calibri" panose="020F0502020204030204" pitchFamily="34" charset="0"/>
                          <a:cs typeface="Calibri" panose="020F0502020204030204" pitchFamily="34" charset="0"/>
                        </a:rPr>
                        <a:t>       </a:t>
                      </a:r>
                      <a:r>
                        <a:rPr lang="en-US" err="1">
                          <a:solidFill>
                            <a:schemeClr val="tx1"/>
                          </a:solidFill>
                          <a:latin typeface="Calibri" panose="020F0502020204030204" pitchFamily="34" charset="0"/>
                          <a:cs typeface="Calibri" panose="020F0502020204030204" pitchFamily="34" charset="0"/>
                        </a:rPr>
                        <a:t>s</a:t>
                      </a: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extLst>
                  <a:ext uri="{0D108BD9-81ED-4DB2-BD59-A6C34878D82A}">
                    <a16:rowId xmlns:a16="http://schemas.microsoft.com/office/drawing/2014/main" val="10000"/>
                  </a:ext>
                </a:extLst>
              </a:tr>
              <a:tr h="370840">
                <a:tc>
                  <a:txBody>
                    <a:bodyPr/>
                    <a:lstStyle/>
                    <a:p>
                      <a:r>
                        <a:rPr lang="en-US" err="1">
                          <a:solidFill>
                            <a:schemeClr val="tx1"/>
                          </a:solidFill>
                          <a:latin typeface="Calibri" panose="020F0502020204030204" pitchFamily="34" charset="0"/>
                          <a:cs typeface="Calibri" panose="020F0502020204030204" pitchFamily="34" charset="0"/>
                        </a:rPr>
                        <a:t>F(s</a:t>
                      </a:r>
                      <a:r>
                        <a:rPr lang="en-US">
                          <a:solidFill>
                            <a:schemeClr val="tx1"/>
                          </a:solidFill>
                          <a:latin typeface="Calibri" panose="020F0502020204030204" pitchFamily="34" charset="0"/>
                          <a:cs typeface="Calibri" panose="020F0502020204030204" pitchFamily="34" charset="0"/>
                        </a:rPr>
                        <a:t>)= (s+m)</a:t>
                      </a:r>
                      <a:r>
                        <a:rPr lang="en-US" baseline="30000">
                          <a:solidFill>
                            <a:schemeClr val="tx1"/>
                          </a:solidFill>
                          <a:latin typeface="Calibri" panose="020F0502020204030204" pitchFamily="34" charset="0"/>
                          <a:cs typeface="Calibri" panose="020F0502020204030204" pitchFamily="34" charset="0"/>
                        </a:rPr>
                        <a:t>2</a:t>
                      </a: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rgbClr val="C00000"/>
                          </a:solidFill>
                          <a:latin typeface="Calibri" panose="020F0502020204030204" pitchFamily="34" charset="0"/>
                          <a:cs typeface="Calibri" panose="020F0502020204030204" pitchFamily="34" charset="0"/>
                        </a:rPr>
                        <a:t>-540</a:t>
                      </a:r>
                    </a:p>
                  </a:txBody>
                  <a:tcPr/>
                </a:tc>
                <a:tc>
                  <a:txBody>
                    <a:bodyPr/>
                    <a:lstStyle/>
                    <a:p>
                      <a:pPr algn="r"/>
                      <a:r>
                        <a:rPr lang="en-US">
                          <a:solidFill>
                            <a:schemeClr val="tx1"/>
                          </a:solidFill>
                          <a:latin typeface="Calibri" panose="020F0502020204030204" pitchFamily="34" charset="0"/>
                          <a:cs typeface="Calibri" panose="020F0502020204030204" pitchFamily="34" charset="0"/>
                        </a:rPr>
                        <a:t>-373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-204</a:t>
                      </a:r>
                    </a:p>
                  </a:txBody>
                  <a:tcPr/>
                </a:tc>
                <a:tc>
                  <a:txBody>
                    <a:bodyPr/>
                    <a:lstStyle/>
                    <a:p>
                      <a:pPr algn="r"/>
                      <a:r>
                        <a:rPr lang="en-US">
                          <a:solidFill>
                            <a:schemeClr val="tx1"/>
                          </a:solidFill>
                          <a:latin typeface="Calibri" panose="020F0502020204030204" pitchFamily="34" charset="0"/>
                          <a:cs typeface="Calibri" panose="020F0502020204030204" pitchFamily="34" charset="0"/>
                        </a:rPr>
                        <a:t>-33</a:t>
                      </a:r>
                    </a:p>
                  </a:txBody>
                  <a:tcPr/>
                </a:tc>
                <a:tc>
                  <a:txBody>
                    <a:bodyPr/>
                    <a:lstStyle/>
                    <a:p>
                      <a:pPr algn="r"/>
                      <a:r>
                        <a:rPr lang="en-US">
                          <a:solidFill>
                            <a:srgbClr val="FF0000"/>
                          </a:solidFill>
                          <a:latin typeface="Calibri" panose="020F0502020204030204" pitchFamily="34" charset="0"/>
                          <a:cs typeface="Calibri" panose="020F0502020204030204" pitchFamily="34" charset="0"/>
                        </a:rPr>
                        <a:t>140</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315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492</a:t>
                      </a:r>
                    </a:p>
                  </a:txBody>
                  <a:tcPr/>
                </a:tc>
                <a:extLst>
                  <a:ext uri="{0D108BD9-81ED-4DB2-BD59-A6C34878D82A}">
                    <a16:rowId xmlns:a16="http://schemas.microsoft.com/office/drawing/2014/main" val="10001"/>
                  </a:ext>
                </a:extLst>
              </a:tr>
              <a:tr h="370840">
                <a:tc>
                  <a:txBody>
                    <a:bodyPr/>
                    <a:lstStyle/>
                    <a:p>
                      <a:r>
                        <a:rPr lang="en-US">
                          <a:solidFill>
                            <a:schemeClr val="tx1"/>
                          </a:solidFill>
                          <a:latin typeface="Calibri" panose="020F0502020204030204" pitchFamily="34" charset="0"/>
                          <a:cs typeface="Calibri" panose="020F0502020204030204" pitchFamily="34" charset="0"/>
                        </a:rPr>
                        <a:t>p=2</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-135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-51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35</a:t>
                      </a: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123</a:t>
                      </a:r>
                    </a:p>
                  </a:txBody>
                  <a:tcPr/>
                </a:tc>
                <a:extLst>
                  <a:ext uri="{0D108BD9-81ED-4DB2-BD59-A6C34878D82A}">
                    <a16:rowId xmlns:a16="http://schemas.microsoft.com/office/drawing/2014/main" val="10002"/>
                  </a:ext>
                </a:extLst>
              </a:tr>
              <a:tr h="370840">
                <a:tc>
                  <a:txBody>
                    <a:bodyPr/>
                    <a:lstStyle/>
                    <a:p>
                      <a:r>
                        <a:rPr lang="en-US">
                          <a:solidFill>
                            <a:schemeClr val="tx1"/>
                          </a:solidFill>
                          <a:latin typeface="Calibri" panose="020F0502020204030204" pitchFamily="34" charset="0"/>
                          <a:cs typeface="Calibri" panose="020F0502020204030204" pitchFamily="34" charset="0"/>
                        </a:rPr>
                        <a:t>p=3</a:t>
                      </a:r>
                    </a:p>
                  </a:txBody>
                  <a:tcPr/>
                </a:tc>
                <a:tc>
                  <a:txBody>
                    <a:bodyPr/>
                    <a:lstStyle/>
                    <a:p>
                      <a:pPr algn="r"/>
                      <a:r>
                        <a:rPr lang="en-US" dirty="0">
                          <a:solidFill>
                            <a:srgbClr val="C00000"/>
                          </a:solidFill>
                          <a:latin typeface="Calibri" panose="020F0502020204030204" pitchFamily="34" charset="0"/>
                          <a:cs typeface="Calibri" panose="020F0502020204030204" pitchFamily="34" charset="0"/>
                        </a:rPr>
                        <a:t>-5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r>
                        <a:rPr lang="en-US">
                          <a:solidFill>
                            <a:schemeClr val="accent2"/>
                          </a:solidFill>
                          <a:latin typeface="Calibri" panose="020F0502020204030204" pitchFamily="34" charset="0"/>
                          <a:cs typeface="Calibri" panose="020F0502020204030204" pitchFamily="34" charset="0"/>
                        </a:rPr>
                        <a:t>35</a:t>
                      </a:r>
                    </a:p>
                  </a:txBody>
                  <a:tcPr/>
                </a:tc>
                <a:tc>
                  <a:txBody>
                    <a:bodyPr/>
                    <a:lstStyle/>
                    <a:p>
                      <a:pPr algn="r"/>
                      <a:r>
                        <a:rPr lang="en-US">
                          <a:solidFill>
                            <a:schemeClr val="tx1"/>
                          </a:solidFill>
                          <a:latin typeface="Calibri" panose="020F0502020204030204" pitchFamily="34" charset="0"/>
                          <a:cs typeface="Calibri" panose="020F0502020204030204" pitchFamily="34" charset="0"/>
                        </a:rPr>
                        <a:t>41</a:t>
                      </a:r>
                    </a:p>
                  </a:txBody>
                  <a:tcPr/>
                </a:tc>
                <a:extLst>
                  <a:ext uri="{0D108BD9-81ED-4DB2-BD59-A6C34878D82A}">
                    <a16:rowId xmlns:a16="http://schemas.microsoft.com/office/drawing/2014/main" val="10003"/>
                  </a:ext>
                </a:extLst>
              </a:tr>
              <a:tr h="370840">
                <a:tc>
                  <a:txBody>
                    <a:bodyPr/>
                    <a:lstStyle/>
                    <a:p>
                      <a:r>
                        <a:rPr lang="en-US">
                          <a:solidFill>
                            <a:schemeClr val="tx1"/>
                          </a:solidFill>
                          <a:latin typeface="Calibri" panose="020F0502020204030204" pitchFamily="34" charset="0"/>
                          <a:cs typeface="Calibri" panose="020F0502020204030204" pitchFamily="34" charset="0"/>
                        </a:rPr>
                        <a:t>p=5</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7</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7</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a:solidFill>
                            <a:schemeClr val="tx1"/>
                          </a:solidFill>
                          <a:latin typeface="Calibri" panose="020F0502020204030204" pitchFamily="34" charset="0"/>
                          <a:cs typeface="Calibri" panose="020F0502020204030204" pitchFamily="34" charset="0"/>
                        </a:rPr>
                        <a:t>p=7</a:t>
                      </a:r>
                    </a:p>
                  </a:txBody>
                  <a:tcPr/>
                </a:tc>
                <a:tc>
                  <a:txBody>
                    <a:bodyPr/>
                    <a:lstStyle/>
                    <a:p>
                      <a:pPr algn="r"/>
                      <a:endParaRPr lang="en-US">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1</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1</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B79ABB94-D2F1-5B60-AC1A-0EC9AE7CA4C2}"/>
                  </a:ext>
                </a:extLst>
              </p:cNvPr>
              <p:cNvSpPr txBox="1">
                <a:spLocks noChangeArrowheads="1"/>
              </p:cNvSpPr>
              <p:nvPr/>
            </p:nvSpPr>
            <p:spPr bwMode="auto">
              <a:xfrm>
                <a:off x="609597" y="4191000"/>
                <a:ext cx="7696200" cy="25146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83</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cs typeface="Calibri" panose="020F0502020204030204" pitchFamily="34" charset="0"/>
                      </a:rPr>
                      <m:t>=−540=</m:t>
                    </m:r>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−2</m:t>
                        </m:r>
                      </m:e>
                      <m:sup>
                        <m:r>
                          <a:rPr lang="en-US" sz="1800" b="0" i="1" kern="0" smtClean="0">
                            <a:latin typeface="Cambria Math" panose="02040503050406030204" pitchFamily="18" charset="0"/>
                            <a:cs typeface="Calibri" panose="020F0502020204030204" pitchFamily="34" charset="0"/>
                          </a:rPr>
                          <m:t>3</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∙5∙17</m:t>
                    </m:r>
                    <m:r>
                      <a:rPr lang="en-US" sz="1800" b="0" i="0" kern="0" smtClean="0">
                        <a:latin typeface="Cambria Math" panose="02040503050406030204" pitchFamily="18" charset="0"/>
                        <a:ea typeface="Cambria Math" panose="02040503050406030204" pitchFamily="18" charset="0"/>
                        <a:cs typeface="Calibri" panose="020F0502020204030204" pitchFamily="34" charset="0"/>
                      </a:rPr>
                      <m:t> (</m:t>
                    </m:r>
                    <m:r>
                      <m:rPr>
                        <m:sty m:val="p"/>
                      </m:rPr>
                      <a:rPr lang="en-US" sz="1800" b="0" i="0" kern="0" smtClean="0">
                        <a:latin typeface="Cambria Math" panose="02040503050406030204" pitchFamily="18" charset="0"/>
                        <a:ea typeface="Cambria Math" panose="02040503050406030204" pitchFamily="18" charset="0"/>
                        <a:cs typeface="Calibri" panose="020F0502020204030204" pitchFamily="34" charset="0"/>
                      </a:rPr>
                      <m:t>mod</m:t>
                    </m:r>
                    <m:r>
                      <a:rPr lang="en-US" sz="1800" b="0" i="0" kern="0" smtClean="0">
                        <a:latin typeface="Cambria Math" panose="02040503050406030204" pitchFamily="18" charset="0"/>
                        <a:ea typeface="Cambria Math" panose="02040503050406030204" pitchFamily="18" charset="0"/>
                        <a:cs typeface="Calibri" panose="020F0502020204030204" pitchFamily="34" charset="0"/>
                      </a:rPr>
                      <m:t> 7429)</m:t>
                    </m:r>
                  </m:oMath>
                </a14:m>
                <a:r>
                  <a:rPr lang="en-US" sz="1800" b="0" kern="0" dirty="0">
                    <a:latin typeface="Calibri" panose="020F0502020204030204" pitchFamily="34" charset="0"/>
                    <a:ea typeface="Cambria Math" panose="02040503050406030204" pitchFamily="18" charset="0"/>
                    <a:cs typeface="Calibri" panose="020F0502020204030204" pitchFamily="34" charset="0"/>
                  </a:rPr>
                  <a:t> </a:t>
                </a:r>
              </a:p>
              <a:p>
                <a:pPr>
                  <a:lnSpc>
                    <a:spcPct val="90000"/>
                  </a:lnSpc>
                </a:pPr>
                <a14:m>
                  <m:oMath xmlns:m="http://schemas.openxmlformats.org/officeDocument/2006/math">
                    <m:sSup>
                      <m:sSupPr>
                        <m:ctrlPr>
                          <a:rPr lang="en-US" sz="1800" i="1" kern="0">
                            <a:latin typeface="Cambria Math" panose="02040503050406030204" pitchFamily="18" charset="0"/>
                            <a:ea typeface="Cambria Math" panose="02040503050406030204" pitchFamily="18" charset="0"/>
                            <a:cs typeface="Calibri" panose="020F0502020204030204" pitchFamily="34" charset="0"/>
                          </a:rPr>
                        </m:ctrlPr>
                      </m:sSupPr>
                      <m:e>
                        <m:r>
                          <a:rPr lang="en-US" sz="1800" i="1" kern="0">
                            <a:latin typeface="Cambria Math" panose="02040503050406030204" pitchFamily="18" charset="0"/>
                            <a:ea typeface="Cambria Math" panose="02040503050406030204" pitchFamily="18" charset="0"/>
                            <a:cs typeface="Calibri" panose="020F0502020204030204" pitchFamily="34" charset="0"/>
                          </a:rPr>
                          <m:t>87</m:t>
                        </m:r>
                      </m:e>
                      <m:sup>
                        <m:r>
                          <a:rPr lang="en-US" sz="1800" i="1" kern="0">
                            <a:latin typeface="Cambria Math" panose="02040503050406030204" pitchFamily="18" charset="0"/>
                            <a:ea typeface="Cambria Math" panose="02040503050406030204" pitchFamily="18" charset="0"/>
                            <a:cs typeface="Calibri" panose="020F0502020204030204" pitchFamily="34" charset="0"/>
                          </a:rPr>
                          <m:t>2</m:t>
                        </m:r>
                      </m:sup>
                    </m:sSup>
                    <m:r>
                      <a:rPr lang="en-US" sz="1800" i="1" ker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cs typeface="Calibri" panose="020F0502020204030204" pitchFamily="34" charset="0"/>
                      </a:rPr>
                      <m:t>140=2</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∙5∙17(</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88</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cs typeface="Calibri" panose="020F0502020204030204" pitchFamily="34" charset="0"/>
                      </a:rPr>
                      <m:t>=315=</m:t>
                    </m:r>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3</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∙5∙7(</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1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r>
                      <a:rPr lang="en-US" sz="1800" b="0" i="1" kern="0" smtClean="0">
                        <a:latin typeface="Cambria Math" panose="02040503050406030204" pitchFamily="18" charset="0"/>
                        <a:cs typeface="Calibri" panose="020F0502020204030204" pitchFamily="34" charset="0"/>
                      </a:rPr>
                      <m:t>540</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∙140= </m:t>
                    </m:r>
                    <m:sSup>
                      <m:sSupPr>
                        <m:ctrlPr>
                          <a:rPr lang="en-US" sz="18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4</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5</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17</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oMath>
                </a14:m>
                <a:endParaRPr lang="en-US" sz="1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cs typeface="Calibri" panose="020F0502020204030204" pitchFamily="34" charset="0"/>
                          </a:rPr>
                        </m:ctrlPr>
                      </m:dPr>
                      <m:e>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83</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87</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e>
                    </m:d>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i="1" kern="0">
                            <a:latin typeface="Cambria Math" panose="02040503050406030204" pitchFamily="18" charset="0"/>
                            <a:ea typeface="Cambria Math" panose="02040503050406030204" pitchFamily="18" charset="0"/>
                            <a:cs typeface="Calibri" panose="020F0502020204030204" pitchFamily="34" charset="0"/>
                          </a:rPr>
                        </m:ctrlPr>
                      </m:sSupPr>
                      <m:e>
                        <m:r>
                          <a:rPr lang="en-US" sz="1800" i="1" kern="0">
                            <a:latin typeface="Cambria Math" panose="02040503050406030204" pitchFamily="18" charset="0"/>
                            <a:ea typeface="Cambria Math" panose="02040503050406030204" pitchFamily="18" charset="0"/>
                            <a:cs typeface="Calibri" panose="020F0502020204030204" pitchFamily="34" charset="0"/>
                          </a:rPr>
                          <m:t>2</m:t>
                        </m:r>
                      </m:e>
                      <m:sup>
                        <m:r>
                          <a:rPr lang="en-US" sz="1800" i="1" kern="0">
                            <a:latin typeface="Cambria Math" panose="02040503050406030204" pitchFamily="18" charset="0"/>
                            <a:ea typeface="Cambria Math" panose="02040503050406030204" pitchFamily="18" charset="0"/>
                            <a:cs typeface="Calibri" panose="020F0502020204030204" pitchFamily="34" charset="0"/>
                          </a:rPr>
                          <m:t>4</m:t>
                        </m:r>
                      </m:sup>
                    </m:sSup>
                    <m:r>
                      <a:rPr lang="en-US" sz="18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i="1" kern="0">
                            <a:latin typeface="Cambria Math" panose="02040503050406030204" pitchFamily="18" charset="0"/>
                            <a:ea typeface="Cambria Math" panose="02040503050406030204" pitchFamily="18" charset="0"/>
                            <a:cs typeface="Calibri" panose="020F0502020204030204" pitchFamily="34" charset="0"/>
                          </a:rPr>
                        </m:ctrlPr>
                      </m:sSupPr>
                      <m:e>
                        <m:r>
                          <a:rPr lang="en-US" sz="1800" i="1" kern="0">
                            <a:latin typeface="Cambria Math" panose="02040503050406030204" pitchFamily="18" charset="0"/>
                            <a:ea typeface="Cambria Math" panose="02040503050406030204" pitchFamily="18" charset="0"/>
                            <a:cs typeface="Calibri" panose="020F0502020204030204" pitchFamily="34" charset="0"/>
                          </a:rPr>
                          <m:t>5</m:t>
                        </m:r>
                      </m:e>
                      <m:sup>
                        <m:r>
                          <a:rPr lang="en-US" sz="1800" i="1" kern="0">
                            <a:latin typeface="Cambria Math" panose="02040503050406030204" pitchFamily="18" charset="0"/>
                            <a:ea typeface="Cambria Math" panose="02040503050406030204" pitchFamily="18" charset="0"/>
                            <a:cs typeface="Calibri" panose="020F0502020204030204" pitchFamily="34" charset="0"/>
                          </a:rPr>
                          <m:t>2</m:t>
                        </m:r>
                      </m:sup>
                    </m:sSup>
                    <m:r>
                      <a:rPr lang="en-US" sz="18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i="1" kern="0">
                            <a:latin typeface="Cambria Math" panose="02040503050406030204" pitchFamily="18" charset="0"/>
                            <a:ea typeface="Cambria Math" panose="02040503050406030204" pitchFamily="18" charset="0"/>
                            <a:cs typeface="Calibri" panose="020F0502020204030204" pitchFamily="34" charset="0"/>
                          </a:rPr>
                        </m:ctrlPr>
                      </m:sSupPr>
                      <m:e>
                        <m:r>
                          <a:rPr lang="en-US" sz="1800" i="1" kern="0">
                            <a:latin typeface="Cambria Math" panose="02040503050406030204" pitchFamily="18" charset="0"/>
                            <a:ea typeface="Cambria Math" panose="02040503050406030204" pitchFamily="18" charset="0"/>
                            <a:cs typeface="Calibri" panose="020F0502020204030204" pitchFamily="34" charset="0"/>
                          </a:rPr>
                          <m:t>17</m:t>
                        </m:r>
                      </m:e>
                      <m:sup>
                        <m:r>
                          <a:rPr lang="en-US" sz="1800" i="1" kern="0">
                            <a:latin typeface="Cambria Math" panose="02040503050406030204" pitchFamily="18" charset="0"/>
                            <a:ea typeface="Cambria Math" panose="02040503050406030204" pitchFamily="18" charset="0"/>
                            <a:cs typeface="Calibri" panose="020F0502020204030204" pitchFamily="34" charset="0"/>
                          </a:rPr>
                          <m:t>2</m:t>
                        </m:r>
                      </m:sup>
                    </m:sSup>
                  </m:oMath>
                </a14:m>
                <a:endParaRPr lang="en-US" sz="1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cs typeface="Calibri" panose="020F0502020204030204" pitchFamily="34" charset="0"/>
                          </a:rPr>
                        </m:ctrlPr>
                      </m:dPr>
                      <m:e>
                        <m:r>
                          <a:rPr lang="en-US" sz="1800" b="0" i="1" kern="0" smtClean="0">
                            <a:latin typeface="Cambria Math" panose="02040503050406030204" pitchFamily="18" charset="0"/>
                            <a:cs typeface="Calibri" panose="020F0502020204030204" pitchFamily="34" charset="0"/>
                          </a:rPr>
                          <m:t>83</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∙87 − </m:t>
                        </m:r>
                        <m:sSup>
                          <m:sSupPr>
                            <m:ctrlPr>
                              <a:rPr lang="en-US" sz="18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∙5∙17</m:t>
                        </m:r>
                      </m:e>
                    </m:d>
                    <m:r>
                      <a:rPr lang="en-US" sz="1800" b="0" i="1" kern="0" smtClean="0">
                        <a:latin typeface="Cambria Math" panose="02040503050406030204" pitchFamily="18" charset="0"/>
                        <a:ea typeface="Cambria Math" panose="02040503050406030204" pitchFamily="18" charset="0"/>
                        <a:cs typeface="Calibri" panose="020F0502020204030204" pitchFamily="34" charset="0"/>
                      </a:rPr>
                      <m:t>=7221−6887=340</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cs typeface="Calibri" panose="020F0502020204030204" pitchFamily="34" charset="0"/>
                          </a:rPr>
                        </m:ctrlPr>
                      </m:dPr>
                      <m:e>
                        <m:r>
                          <a:rPr lang="en-US" sz="1800" b="0" i="1" kern="0" smtClean="0">
                            <a:latin typeface="Cambria Math" panose="02040503050406030204" pitchFamily="18" charset="0"/>
                            <a:cs typeface="Calibri" panose="020F0502020204030204" pitchFamily="34" charset="0"/>
                          </a:rPr>
                          <m:t>7429,340</m:t>
                        </m:r>
                      </m:e>
                    </m:d>
                    <m:r>
                      <a:rPr lang="en-US" sz="1800" b="0" i="1" kern="0" smtClean="0">
                        <a:latin typeface="Cambria Math" panose="02040503050406030204" pitchFamily="18" charset="0"/>
                        <a:cs typeface="Calibri" panose="020F0502020204030204" pitchFamily="34" charset="0"/>
                      </a:rPr>
                      <m:t>=17</m:t>
                    </m:r>
                  </m:oMath>
                </a14:m>
                <a:endParaRPr lang="en-US" sz="1800" kern="0" dirty="0">
                  <a:latin typeface="Calibri" panose="020F0502020204030204" pitchFamily="34" charset="0"/>
                  <a:cs typeface="Calibri" panose="020F0502020204030204" pitchFamily="34" charset="0"/>
                </a:endParaRPr>
              </a:p>
            </p:txBody>
          </p:sp>
        </mc:Choice>
        <mc:Fallback>
          <p:sp>
            <p:nvSpPr>
              <p:cNvPr id="2" name="Rectangle 3">
                <a:extLst>
                  <a:ext uri="{FF2B5EF4-FFF2-40B4-BE49-F238E27FC236}">
                    <a16:creationId xmlns:a16="http://schemas.microsoft.com/office/drawing/2014/main" id="{B79ABB94-D2F1-5B60-AC1A-0EC9AE7CA4C2}"/>
                  </a:ext>
                </a:extLst>
              </p:cNvPr>
              <p:cNvSpPr txBox="1">
                <a:spLocks noRot="1" noChangeAspect="1" noMove="1" noResize="1" noEditPoints="1" noAdjustHandles="1" noChangeArrowheads="1" noChangeShapeType="1" noTextEdit="1"/>
              </p:cNvSpPr>
              <p:nvPr/>
            </p:nvSpPr>
            <p:spPr bwMode="auto">
              <a:xfrm>
                <a:off x="609597" y="4191000"/>
                <a:ext cx="7696200" cy="2514600"/>
              </a:xfrm>
              <a:prstGeom prst="rect">
                <a:avLst/>
              </a:prstGeom>
              <a:blipFill>
                <a:blip r:embed="rId3"/>
                <a:stretch>
                  <a:fillRect l="-330" t="-505"/>
                </a:stretch>
              </a:blipFill>
              <a:ln w="9525">
                <a:noFill/>
                <a:miter lim="800000"/>
                <a:headEnd/>
                <a:tailEnd/>
              </a:ln>
            </p:spPr>
            <p:txBody>
              <a:bodyPr/>
              <a:lstStyle/>
              <a:p>
                <a:r>
                  <a:rPr lang="en-US">
                    <a:noFill/>
                  </a:rPr>
                  <a:t> </a:t>
                </a:r>
              </a:p>
            </p:txBody>
          </p:sp>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latin typeface="Calibri" panose="020F0502020204030204" pitchFamily="34" charset="0"/>
                <a:cs typeface="Calibri" panose="020F0502020204030204" pitchFamily="34" charset="0"/>
              </a:rPr>
              <a:t>To analyze QS, we need to finds a good interval and estimate sieving and solving times</a:t>
            </a:r>
            <a:endParaRPr lang="en-US" sz="2000" baseline="30000" dirty="0">
              <a:latin typeface="Calibri" panose="020F0502020204030204" pitchFamily="34" charset="0"/>
              <a:cs typeface="Calibri" panose="020F0502020204030204" pitchFamily="34" charset="0"/>
            </a:endParaRPr>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2270208070"/>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factor base </a:t>
                      </a:r>
                      <a:r>
                        <a:rPr kumimoji="1" lang="en-US" sz="1800" b="0" i="0" u="none" strike="noStrike" cap="none" normalizeH="0" baseline="0" err="1">
                          <a:ln>
                            <a:noFill/>
                          </a:ln>
                          <a:solidFill>
                            <a:schemeClr val="tx1"/>
                          </a:solidFill>
                          <a:effectLst/>
                          <a:latin typeface="Calibri" panose="020F0502020204030204" pitchFamily="34" charset="0"/>
                          <a:cs typeface="Calibri" panose="020F0502020204030204" pitchFamily="34" charset="0"/>
                        </a:rPr>
                        <a:t>x</a:t>
                      </a: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sieving interval x 10</a:t>
                      </a:r>
                      <a:r>
                        <a:rPr kumimoji="1" lang="en-US" sz="1800" b="0" i="0" u="none" strike="noStrike" cap="none" normalizeH="0" baseline="3000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mc:AlternateContent xmlns:mc="http://schemas.openxmlformats.org/markup-compatibility/2006">
        <mc:Choice xmlns:a14="http://schemas.microsoft.com/office/drawing/2010/main" Requires="a14">
          <p:sp>
            <p:nvSpPr>
              <p:cNvPr id="73733" name="Rectangle 3"/>
              <p:cNvSpPr>
                <a:spLocks noGrp="1" noChangeArrowheads="1"/>
              </p:cNvSpPr>
              <p:nvPr>
                <p:ph type="body" idx="1"/>
              </p:nvPr>
            </p:nvSpPr>
            <p:spPr>
              <a:xfrm>
                <a:off x="266700" y="1447800"/>
                <a:ext cx="8572500" cy="4800600"/>
              </a:xfrm>
            </p:spPr>
            <p:txBody>
              <a:bodyPr/>
              <a:lstStyle/>
              <a:p>
                <a:pPr>
                  <a:spcBef>
                    <a:spcPts val="200"/>
                  </a:spcBef>
                </a:pPr>
                <a:r>
                  <a:rPr lang="en-US" sz="2000" dirty="0">
                    <a:latin typeface="Calibri" panose="020F0502020204030204" pitchFamily="34" charset="0"/>
                    <a:cs typeface="Calibri" panose="020F0502020204030204" pitchFamily="34" charset="0"/>
                  </a:rPr>
                  <a:t>Define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𝐿</m:t>
                        </m:r>
                      </m:e>
                      <m:sub>
                        <m:r>
                          <a:rPr lang="en-US" sz="2000" b="0" i="1" smtClean="0">
                            <a:latin typeface="Cambria Math" panose="02040503050406030204" pitchFamily="18" charset="0"/>
                            <a:cs typeface="Calibri" panose="020F0502020204030204" pitchFamily="34" charset="0"/>
                          </a:rPr>
                          <m:t>𝑛</m:t>
                        </m:r>
                      </m:sub>
                    </m:sSub>
                    <m:d>
                      <m:dPr>
                        <m:begChr m:val="["/>
                        <m:endChr m:val="]"/>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𝑢</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𝑣</m:t>
                        </m:r>
                      </m:e>
                    </m:d>
                    <m:r>
                      <a:rPr lang="en-US" sz="2000" b="0" i="1" smtClean="0">
                        <a:latin typeface="Cambria Math" panose="02040503050406030204" pitchFamily="18" charset="0"/>
                        <a:cs typeface="Calibri" panose="020F0502020204030204" pitchFamily="34" charset="0"/>
                      </a:rPr>
                      <m:t>=</m:t>
                    </m:r>
                    <m:r>
                      <m:rPr>
                        <m:sty m:val="p"/>
                      </m:rPr>
                      <a:rPr lang="en-US" sz="2000" b="0" i="0" smtClean="0">
                        <a:latin typeface="Cambria Math" panose="02040503050406030204" pitchFamily="18" charset="0"/>
                        <a:cs typeface="Calibri" panose="020F0502020204030204" pitchFamily="34" charset="0"/>
                      </a:rPr>
                      <m:t>exp</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𝑣</m:t>
                            </m:r>
                            <m:r>
                              <a:rPr lang="en-US" sz="2000" b="0" i="1" smtClean="0">
                                <a:latin typeface="Cambria Math" panose="02040503050406030204" pitchFamily="18" charset="0"/>
                                <a:cs typeface="Calibri" panose="020F0502020204030204" pitchFamily="34" charset="0"/>
                              </a:rPr>
                              <m:t> </m:t>
                            </m:r>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r>
                                  <a:rPr lang="en-US" sz="2000" b="0" i="1" smtClean="0">
                                    <a:latin typeface="Cambria Math" panose="02040503050406030204" pitchFamily="18" charset="0"/>
                                    <a:cs typeface="Calibri" panose="020F0502020204030204" pitchFamily="34" charset="0"/>
                                  </a:rPr>
                                  <m:t>𝑛</m:t>
                                </m:r>
                              </m:e>
                            </m:func>
                          </m:e>
                        </m:d>
                      </m:e>
                      <m:sup>
                        <m:r>
                          <a:rPr lang="en-US" sz="2000" b="0" i="1" smtClean="0">
                            <a:latin typeface="Cambria Math" panose="02040503050406030204" pitchFamily="18" charset="0"/>
                            <a:cs typeface="Calibri" panose="020F0502020204030204" pitchFamily="34" charset="0"/>
                          </a:rPr>
                          <m:t>𝑢</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m:t>
                        </m:r>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d>
                              <m:dPr>
                                <m:ctrlPr>
                                  <a:rPr lang="en-US" sz="2000" b="0" i="1" smtClean="0">
                                    <a:latin typeface="Cambria Math" panose="02040503050406030204" pitchFamily="18" charset="0"/>
                                    <a:cs typeface="Calibri" panose="020F0502020204030204" pitchFamily="34" charset="0"/>
                                  </a:rPr>
                                </m:ctrlPr>
                              </m:dPr>
                              <m:e>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𝑛</m:t>
                                        </m:r>
                                      </m:e>
                                    </m:d>
                                  </m:e>
                                </m:func>
                              </m:e>
                            </m:d>
                          </m:e>
                        </m:func>
                        <m:r>
                          <a:rPr lang="en-US" sz="2000" b="0" i="1" smtClean="0">
                            <a:latin typeface="Cambria Math" panose="02040503050406030204" pitchFamily="18" charset="0"/>
                            <a:cs typeface="Calibri" panose="020F0502020204030204" pitchFamily="34" charset="0"/>
                          </a:rPr>
                          <m:t>)</m:t>
                        </m:r>
                      </m:e>
                      <m:sup>
                        <m:r>
                          <a:rPr lang="en-US" sz="2000" b="0" i="1" smtClean="0">
                            <a:latin typeface="Cambria Math" panose="02040503050406030204" pitchFamily="18" charset="0"/>
                            <a:cs typeface="Calibri" panose="020F0502020204030204" pitchFamily="34" charset="0"/>
                          </a:rPr>
                          <m:t>1−</m:t>
                        </m:r>
                        <m:r>
                          <a:rPr lang="en-US" sz="2000" b="0" i="1" smtClean="0">
                            <a:latin typeface="Cambria Math" panose="02040503050406030204" pitchFamily="18" charset="0"/>
                            <a:cs typeface="Calibri" panose="020F0502020204030204" pitchFamily="34" charset="0"/>
                          </a:rPr>
                          <m:t>𝑢</m:t>
                        </m:r>
                      </m:sup>
                    </m:sSup>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a:t>
                </a:r>
              </a:p>
              <a:p>
                <a:pPr>
                  <a:spcBef>
                    <a:spcPts val="200"/>
                  </a:spcBef>
                </a:pPr>
                <a14:m>
                  <m:oMath xmlns:m="http://schemas.openxmlformats.org/officeDocument/2006/math">
                    <m:r>
                      <a:rPr lang="en-US" sz="2000" i="1" smtClean="0">
                        <a:latin typeface="Cambria Math" panose="02040503050406030204" pitchFamily="18" charset="0"/>
                        <a:ea typeface="Cambria Math" panose="02040503050406030204" pitchFamily="18" charset="0"/>
                        <a:cs typeface="Calibri" panose="020F0502020204030204" pitchFamily="34" charset="0"/>
                      </a:rPr>
                      <m:t>𝜓</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𝑥</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𝐵</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is number of B-smooth numbers </a:t>
                </a:r>
                <a14:m>
                  <m:oMath xmlns:m="http://schemas.openxmlformats.org/officeDocument/2006/math">
                    <m:r>
                      <a:rPr lang="en-US" sz="200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𝑥</m:t>
                    </m:r>
                  </m:oMath>
                </a14:m>
                <a:r>
                  <a:rPr lang="en-US" sz="2000" dirty="0">
                    <a:latin typeface="Calibri" panose="020F0502020204030204" pitchFamily="34" charset="0"/>
                    <a:cs typeface="Calibri" panose="020F0502020204030204" pitchFamily="34" charset="0"/>
                  </a:rPr>
                  <a:t>.</a:t>
                </a:r>
              </a:p>
              <a:p>
                <a:pPr>
                  <a:spcBef>
                    <a:spcPts val="200"/>
                  </a:spcBef>
                </a:pPr>
                <a:r>
                  <a:rPr lang="en-US" sz="2000" b="1" dirty="0">
                    <a:latin typeface="Calibri" panose="020F0502020204030204" pitchFamily="34" charset="0"/>
                    <a:cs typeface="Calibri" panose="020F0502020204030204" pitchFamily="34" charset="0"/>
                  </a:rPr>
                  <a:t>Theorem [</a:t>
                </a:r>
                <a:r>
                  <a:rPr lang="en-US" sz="2000" b="1" dirty="0" err="1">
                    <a:latin typeface="Calibri" panose="020F0502020204030204" pitchFamily="34" charset="0"/>
                    <a:cs typeface="Calibri" panose="020F0502020204030204" pitchFamily="34" charset="0"/>
                  </a:rPr>
                  <a:t>deBruijn</a:t>
                </a:r>
                <a:r>
                  <a:rPr lang="en-US" sz="2000" b="1" dirty="0">
                    <a:latin typeface="Calibri" panose="020F0502020204030204" pitchFamily="34" charset="0"/>
                    <a:cs typeface="Calibri" panose="020F0502020204030204" pitchFamily="34" charset="0"/>
                  </a:rPr>
                  <a:t>, 1966]:  </a:t>
                </a:r>
                <a:r>
                  <a:rPr lang="en-US" sz="2000" dirty="0">
                    <a:latin typeface="Calibri" panose="020F0502020204030204" pitchFamily="34" charset="0"/>
                    <a:cs typeface="Calibri" panose="020F0502020204030204" pitchFamily="34" charset="0"/>
                  </a:rPr>
                  <a:t>Let e&gt;0, then for x&gt;10, w&lt;n(x)</a:t>
                </a:r>
                <a:r>
                  <a:rPr lang="en-US" sz="2000" baseline="30000" dirty="0">
                    <a:latin typeface="Calibri" panose="020F0502020204030204" pitchFamily="34" charset="0"/>
                    <a:cs typeface="Calibri" panose="020F0502020204030204" pitchFamily="34" charset="0"/>
                  </a:rPr>
                  <a:t>(1-e)</a:t>
                </a:r>
                <a:r>
                  <a:rPr lang="en-US" sz="2000" dirty="0">
                    <a:latin typeface="Calibri" panose="020F0502020204030204" pitchFamily="34" charset="0"/>
                    <a:cs typeface="Calibri" panose="020F0502020204030204" pitchFamily="34" charset="0"/>
                  </a:rPr>
                  <a:t>, </a:t>
                </a:r>
              </a:p>
              <a:p>
                <a:pPr marL="400050" lvl="1" indent="0">
                  <a:spcBef>
                    <a:spcPts val="200"/>
                  </a:spcBef>
                  <a:buNone/>
                </a:pPr>
                <a14:m>
                  <m:oMath xmlns:m="http://schemas.openxmlformats.org/officeDocument/2006/math">
                    <m:r>
                      <a:rPr lang="en-US" sz="1800" i="1" smtClean="0">
                        <a:latin typeface="Cambria Math" panose="02040503050406030204" pitchFamily="18" charset="0"/>
                        <a:ea typeface="Cambria Math" panose="02040503050406030204" pitchFamily="18" charset="0"/>
                        <a:cs typeface="Calibri" panose="020F0502020204030204" pitchFamily="34" charset="0"/>
                      </a:rPr>
                      <m:t>𝜓</m:t>
                    </m:r>
                    <m:d>
                      <m:dPr>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e>
                          <m:sup>
                            <m:f>
                              <m:fPr>
                                <m:type m:val="skw"/>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fPr>
                              <m:num>
                                <m:r>
                                  <a:rPr lang="en-US" sz="1800" b="0" i="1" smtClean="0">
                                    <a:latin typeface="Cambria Math" panose="02040503050406030204" pitchFamily="18" charset="0"/>
                                    <a:ea typeface="Cambria Math" panose="02040503050406030204" pitchFamily="18" charset="0"/>
                                    <a:cs typeface="Calibri" panose="020F0502020204030204" pitchFamily="34" charset="0"/>
                                  </a:rPr>
                                  <m:t>1</m:t>
                                </m:r>
                              </m:num>
                              <m:den>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den>
                            </m:f>
                          </m:sup>
                        </m:sSup>
                      </m:e>
                    </m:d>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sSup>
                      <m:sSupPr>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e>
                      <m:sup>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𝑓</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sz="1800" dirty="0">
                    <a:latin typeface="Calibri" panose="020F0502020204030204" pitchFamily="34" charset="0"/>
                    <a:cs typeface="Calibri" panose="020F0502020204030204" pitchFamily="34" charset="0"/>
                  </a:rPr>
                  <a:t> where </a:t>
                </a:r>
                <a14:m>
                  <m:oMath xmlns:m="http://schemas.openxmlformats.org/officeDocument/2006/math">
                    <m:f>
                      <m:fPr>
                        <m:ctrlPr>
                          <a:rPr lang="en-US" sz="1800" i="1" smtClean="0">
                            <a:latin typeface="Cambria Math" panose="02040503050406030204" pitchFamily="18" charset="0"/>
                            <a:cs typeface="Calibri" panose="020F0502020204030204" pitchFamily="34" charset="0"/>
                          </a:rPr>
                        </m:ctrlPr>
                      </m:fPr>
                      <m:num>
                        <m:r>
                          <a:rPr lang="en-US" sz="1800" b="0" i="1" smtClean="0">
                            <a:latin typeface="Cambria Math" panose="02040503050406030204" pitchFamily="18" charset="0"/>
                            <a:cs typeface="Calibri" panose="020F0502020204030204" pitchFamily="34" charset="0"/>
                          </a:rPr>
                          <m:t>𝑓</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𝑥</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𝑤</m:t>
                        </m:r>
                        <m:r>
                          <a:rPr lang="en-US" sz="1800" b="0" i="1" smtClean="0">
                            <a:latin typeface="Cambria Math" panose="02040503050406030204" pitchFamily="18" charset="0"/>
                            <a:cs typeface="Calibri" panose="020F0502020204030204" pitchFamily="34" charset="0"/>
                          </a:rPr>
                          <m:t>)</m:t>
                        </m:r>
                      </m:num>
                      <m:den>
                        <m:r>
                          <a:rPr lang="en-US" sz="1800" b="0" i="1" smtClean="0">
                            <a:latin typeface="Cambria Math" panose="02040503050406030204" pitchFamily="18" charset="0"/>
                            <a:cs typeface="Calibri" panose="020F0502020204030204" pitchFamily="34" charset="0"/>
                          </a:rPr>
                          <m:t>𝑤</m:t>
                        </m:r>
                      </m:den>
                    </m:f>
                    <m:r>
                      <a:rPr lang="en-US" sz="1800" b="0" i="1" smtClean="0">
                        <a:latin typeface="Cambria Math" panose="02040503050406030204" pitchFamily="18" charset="0"/>
                        <a:cs typeface="Calibri" panose="020F0502020204030204" pitchFamily="34" charset="0"/>
                      </a:rPr>
                      <m:t> </m:t>
                    </m:r>
                    <m:r>
                      <a:rPr lang="en-US" sz="18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sym typeface="Wingdings" pitchFamily="2" charset="2"/>
                  </a:rPr>
                  <a:t>as </a:t>
                </a:r>
                <a14:m>
                  <m:oMath xmlns:m="http://schemas.openxmlformats.org/officeDocument/2006/math">
                    <m:r>
                      <a:rPr lang="en-US" sz="1800" b="0" i="1" smtClean="0">
                        <a:latin typeface="Cambria Math" panose="02040503050406030204" pitchFamily="18" charset="0"/>
                        <a:cs typeface="Calibri" panose="020F0502020204030204" pitchFamily="34" charset="0"/>
                        <a:sym typeface="Wingdings" pitchFamily="2" charset="2"/>
                      </a:rPr>
                      <m:t>𝑤</m:t>
                    </m:r>
                    <m:r>
                      <a:rPr lang="en-US" sz="18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oMath>
                </a14:m>
                <a:r>
                  <a:rPr lang="en-US" sz="18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 </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If a, u, v &gt;0, then </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[1-u,-(a/v)(1-u)+o(1)] </a:t>
                </a:r>
                <a:r>
                  <a:rPr lang="en-US" sz="2000" dirty="0">
                    <a:solidFill>
                      <a:srgbClr val="000000"/>
                    </a:solidFill>
                    <a:latin typeface="Calibri" panose="020F0502020204030204" pitchFamily="34" charset="0"/>
                    <a:cs typeface="Calibri" panose="020F0502020204030204" pitchFamily="34" charset="0"/>
                    <a:sym typeface="Wingdings" pitchFamily="2" charset="2"/>
                  </a:rPr>
                  <a:t>as n</a:t>
                </a:r>
                <a:r>
                  <a:rPr lang="en-US" sz="20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a:t>
                </a:r>
                <a:r>
                  <a:rPr lang="en-US" sz="2000" dirty="0">
                    <a:solidFill>
                      <a:srgbClr val="000000"/>
                    </a:solidFill>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For QS generate numbers , set </a:t>
                </a:r>
                <a:r>
                  <a:rPr lang="en-US" sz="2000" dirty="0">
                    <a:latin typeface="Calibri" panose="020F0502020204030204" pitchFamily="34" charset="0"/>
                    <a:cs typeface="Calibri" panose="020F0502020204030204" pitchFamily="34" charset="0"/>
                  </a:rPr>
                  <a:t>a= ½ . </a:t>
                </a:r>
              </a:p>
              <a:p>
                <a:pPr>
                  <a:spcBef>
                    <a:spcPts val="200"/>
                  </a:spcBef>
                </a:pPr>
                <a:r>
                  <a:rPr lang="en-US" sz="2000" dirty="0">
                    <a:latin typeface="Calibri" panose="020F0502020204030204" pitchFamily="34" charset="0"/>
                    <a:cs typeface="Calibri" panose="020F0502020204030204" pitchFamily="34" charset="0"/>
                  </a:rPr>
                  <a:t>Probability of finding an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]-smooth number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[1-u,-1/(2v)(1-u)+o(1)].</a:t>
                </a:r>
              </a:p>
              <a:p>
                <a:pPr>
                  <a:spcBef>
                    <a:spcPts val="200"/>
                  </a:spcBef>
                </a:pPr>
                <a:r>
                  <a:rPr lang="en-US" sz="2000" dirty="0">
                    <a:latin typeface="Calibri" panose="020F0502020204030204" pitchFamily="34" charset="0"/>
                    <a:cs typeface="Calibri" panose="020F0502020204030204" pitchFamily="34" charset="0"/>
                  </a:rPr>
                  <a:t>Size of factor base is</a:t>
                </a:r>
                <a:r>
                  <a:rPr lang="en-US" sz="18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Choose u= 1/2.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x]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Size of sieving interval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1/(4v)]=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Sieving time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Solving sparse equations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2v+o(1)].  </a:t>
                </a:r>
              </a:p>
              <a:p>
                <a:pPr>
                  <a:spcBef>
                    <a:spcPts val="200"/>
                  </a:spcBef>
                </a:pPr>
                <a:r>
                  <a:rPr lang="en-US" sz="2000" dirty="0">
                    <a:latin typeface="Calibri" panose="020F0502020204030204" pitchFamily="34" charset="0"/>
                    <a:cs typeface="Calibri" panose="020F0502020204030204" pitchFamily="34" charset="0"/>
                  </a:rPr>
                  <a:t>Total time is minimized when v=1/2 and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1+o(1)] .</a:t>
                </a:r>
              </a:p>
            </p:txBody>
          </p:sp>
        </mc:Choice>
        <mc:Fallback>
          <p:sp>
            <p:nvSpPr>
              <p:cNvPr id="73733" name="Rectangle 3"/>
              <p:cNvSpPr>
                <a:spLocks noGrp="1" noRot="1" noChangeAspect="1" noMove="1" noResize="1" noEditPoints="1" noAdjustHandles="1" noChangeArrowheads="1" noChangeShapeType="1" noTextEdit="1"/>
              </p:cNvSpPr>
              <p:nvPr>
                <p:ph type="body" idx="1"/>
              </p:nvPr>
            </p:nvSpPr>
            <p:spPr>
              <a:xfrm>
                <a:off x="266700" y="1447800"/>
                <a:ext cx="8572500" cy="4800600"/>
              </a:xfrm>
              <a:blipFill>
                <a:blip r:embed="rId2"/>
                <a:stretch>
                  <a:fillRect l="-889" t="-792"/>
                </a:stretch>
              </a:blipFill>
            </p:spPr>
            <p:txBody>
              <a:bodyPr/>
              <a:lstStyle/>
              <a:p>
                <a:r>
                  <a:rPr lang="en-US">
                    <a:noFill/>
                  </a:rPr>
                  <a:t> </a:t>
                </a:r>
              </a:p>
            </p:txBody>
          </p:sp>
        </mc:Fallback>
      </mc:AlternateContent>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mc:AlternateContent xmlns:mc="http://schemas.openxmlformats.org/markup-compatibility/2006">
        <mc:Choice xmlns:a14="http://schemas.microsoft.com/office/drawing/2010/main" Requires="a14">
          <p:sp>
            <p:nvSpPr>
              <p:cNvPr id="80901" name="Rectangle 3"/>
              <p:cNvSpPr>
                <a:spLocks noGrp="1" noChangeArrowheads="1"/>
              </p:cNvSpPr>
              <p:nvPr>
                <p:ph type="body" idx="1"/>
              </p:nvPr>
            </p:nvSpPr>
            <p:spPr>
              <a:xfrm>
                <a:off x="342900" y="1752600"/>
                <a:ext cx="8458200" cy="4495800"/>
              </a:xfrm>
            </p:spPr>
            <p:txBody>
              <a:bodyPr/>
              <a:lstStyle/>
              <a:p>
                <a:pPr>
                  <a:lnSpc>
                    <a:spcPct val="90000"/>
                  </a:lnSpc>
                </a:pPr>
                <a:r>
                  <a:rPr lang="en-US" sz="2000" dirty="0">
                    <a:latin typeface="Calibri" panose="020F0502020204030204" pitchFamily="34" charset="0"/>
                    <a:cs typeface="Calibri" panose="020F0502020204030204" pitchFamily="34" charset="0"/>
                  </a:rPr>
                  <a:t>Multiple Polynomial Quadratic Sieve: Use many polynomials (shorter sieve intervals)</a:t>
                </a:r>
              </a:p>
              <a:p>
                <a:pPr>
                  <a:lnSpc>
                    <a:spcPct val="90000"/>
                  </a:lnSpc>
                </a:pPr>
                <a:r>
                  <a:rPr lang="en-US" sz="2000" dirty="0">
                    <a:latin typeface="Calibri" panose="020F0502020204030204" pitchFamily="34" charset="0"/>
                    <a:cs typeface="Calibri" panose="020F0502020204030204" pitchFamily="34" charset="0"/>
                  </a:rPr>
                  <a:t>Number Field Sieve:  Extends QFS by allowing elements to be algebraic integers in algebraic number field.</a:t>
                </a:r>
              </a:p>
              <a:p>
                <a:pPr>
                  <a:lnSpc>
                    <a:spcPct val="90000"/>
                  </a:lnSpc>
                </a:pPr>
                <a:r>
                  <a:rPr lang="en-US" sz="2000" dirty="0">
                    <a:latin typeface="Calibri" panose="020F0502020204030204" pitchFamily="34" charset="0"/>
                    <a:cs typeface="Calibri" panose="020F0502020204030204" pitchFamily="34" charset="0"/>
                  </a:rPr>
                  <a:t>Elliptic Curve Factoring Method: Does arithmetic over elliptic curve mod n.  </a:t>
                </a:r>
                <a14:m>
                  <m:oMath xmlns:m="http://schemas.openxmlformats.org/officeDocument/2006/math">
                    <m:r>
                      <a:rPr lang="en-US" sz="2000" b="0" i="1" smtClean="0">
                        <a:latin typeface="Cambria Math" panose="02040503050406030204" pitchFamily="18" charset="0"/>
                        <a:cs typeface="Calibri" panose="020F0502020204030204" pitchFamily="34" charset="0"/>
                      </a:rPr>
                      <m:t>𝑄</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𝑘𝑃</m:t>
                    </m:r>
                  </m:oMath>
                </a14:m>
                <a:r>
                  <a:rPr lang="en-US" sz="2000" dirty="0">
                    <a:latin typeface="Calibri" panose="020F0502020204030204" pitchFamily="34" charset="0"/>
                    <a:cs typeface="Calibri" panose="020F0502020204030204" pitchFamily="34" charset="0"/>
                  </a:rPr>
                  <a:t>.  Operations project mod p if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If Q is the identity (0:1:0) mod p, third coordinate, z, is 0 mod p.  Then (</a:t>
                </a:r>
                <a:r>
                  <a:rPr lang="en-US" sz="2000" dirty="0" err="1">
                    <a:latin typeface="Calibri" panose="020F0502020204030204" pitchFamily="34" charset="0"/>
                    <a:cs typeface="Calibri" panose="020F0502020204030204" pitchFamily="34" charset="0"/>
                  </a:rPr>
                  <a:t>z,n</a:t>
                </a:r>
                <a:r>
                  <a:rPr lang="en-US" sz="2000" dirty="0">
                    <a:latin typeface="Calibri" panose="020F0502020204030204" pitchFamily="34" charset="0"/>
                    <a:cs typeface="Calibri" panose="020F0502020204030204" pitchFamily="34" charset="0"/>
                  </a:rPr>
                  <a:t>)=p.  Now check to see if the difference of two points (for different k) have last coordinates: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n)=p. </a:t>
                </a:r>
              </a:p>
              <a:p>
                <a:pPr>
                  <a:lnSpc>
                    <a:spcPct val="90000"/>
                  </a:lnSpc>
                </a:pPr>
                <a:r>
                  <a:rPr lang="en-US" sz="2000" dirty="0">
                    <a:latin typeface="Calibri" panose="020F0502020204030204" pitchFamily="34" charset="0"/>
                    <a:cs typeface="Calibri" panose="020F0502020204030204" pitchFamily="34" charset="0"/>
                  </a:rPr>
                  <a:t>Pre-NFS, best factoring took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𝐿</m:t>
                        </m:r>
                      </m:e>
                      <m:sub>
                        <m:r>
                          <a:rPr lang="en-US" sz="2000" b="0" i="1" smtClean="0">
                            <a:latin typeface="Cambria Math" panose="02040503050406030204" pitchFamily="18" charset="0"/>
                            <a:cs typeface="Calibri" panose="020F0502020204030204" pitchFamily="34" charset="0"/>
                          </a:rPr>
                          <m:t>𝑛</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
                          <a:rPr lang="en-US" sz="2000" b="0" i="1" smtClean="0">
                            <a:latin typeface="Cambria Math" panose="02040503050406030204" pitchFamily="18" charset="0"/>
                            <a:cs typeface="Calibri" panose="020F0502020204030204" pitchFamily="34" charset="0"/>
                          </a:rPr>
                          <m:t>2</m:t>
                        </m:r>
                      </m:den>
                    </m:f>
                    <m:r>
                      <a:rPr lang="en-US" sz="2000" b="0" i="1" smtClean="0">
                        <a:latin typeface="Cambria Math" panose="02040503050406030204" pitchFamily="18" charset="0"/>
                        <a:cs typeface="Calibri" panose="020F0502020204030204" pitchFamily="34" charset="0"/>
                      </a:rPr>
                      <m:t>,1)</m:t>
                    </m:r>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NFS takes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𝐿</m:t>
                        </m:r>
                      </m:e>
                      <m:sub>
                        <m:r>
                          <a:rPr lang="en-US" sz="2000" b="0" i="1" smtClean="0">
                            <a:latin typeface="Cambria Math" panose="02040503050406030204" pitchFamily="18" charset="0"/>
                            <a:cs typeface="Calibri" panose="020F0502020204030204" pitchFamily="34" charset="0"/>
                          </a:rPr>
                          <m:t>𝑛</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
                          <a:rPr lang="en-US" sz="2000" b="0" i="1" smtClean="0">
                            <a:latin typeface="Cambria Math" panose="02040503050406030204" pitchFamily="18" charset="0"/>
                            <a:cs typeface="Calibri" panose="020F0502020204030204" pitchFamily="34" charset="0"/>
                          </a:rPr>
                          <m:t>3</m:t>
                        </m:r>
                      </m:den>
                    </m:f>
                    <m:r>
                      <a:rPr lang="en-US" sz="2000" b="0" i="1" smtClean="0">
                        <a:latin typeface="Cambria Math" panose="02040503050406030204" pitchFamily="18" charset="0"/>
                        <a:cs typeface="Calibri" panose="020F0502020204030204" pitchFamily="34" charset="0"/>
                      </a:rPr>
                      <m:t>,</m:t>
                    </m:r>
                    <m:rad>
                      <m:radPr>
                        <m:ctrlPr>
                          <a:rPr lang="en-US" sz="2000" b="0" i="1" smtClean="0">
                            <a:latin typeface="Cambria Math" panose="02040503050406030204" pitchFamily="18" charset="0"/>
                            <a:cs typeface="Calibri" panose="020F0502020204030204" pitchFamily="34" charset="0"/>
                          </a:rPr>
                        </m:ctrlPr>
                      </m:radPr>
                      <m:deg>
                        <m:r>
                          <a:rPr lang="en-US" sz="2000" b="0" i="1" smtClean="0">
                            <a:latin typeface="Cambria Math" panose="02040503050406030204" pitchFamily="18" charset="0"/>
                            <a:cs typeface="Calibri" panose="020F0502020204030204" pitchFamily="34" charset="0"/>
                          </a:rPr>
                          <m:t>3</m:t>
                        </m:r>
                      </m:deg>
                      <m:e>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64</m:t>
                            </m:r>
                          </m:num>
                          <m:den>
                            <m:r>
                              <a:rPr lang="en-US" sz="2000" b="0" i="1" smtClean="0">
                                <a:latin typeface="Cambria Math" panose="02040503050406030204" pitchFamily="18" charset="0"/>
                                <a:cs typeface="Calibri" panose="020F0502020204030204" pitchFamily="34" charset="0"/>
                              </a:rPr>
                              <m:t>9</m:t>
                            </m:r>
                          </m:den>
                        </m:f>
                      </m:e>
                    </m:rad>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a:t>
                </a:r>
              </a:p>
            </p:txBody>
          </p:sp>
        </mc:Choice>
        <mc:Fallback>
          <p:sp>
            <p:nvSpPr>
              <p:cNvPr id="80901" name="Rectangle 3"/>
              <p:cNvSpPr>
                <a:spLocks noGrp="1" noRot="1" noChangeAspect="1" noMove="1" noResize="1" noEditPoints="1" noAdjustHandles="1" noChangeArrowheads="1" noChangeShapeType="1" noTextEdit="1"/>
              </p:cNvSpPr>
              <p:nvPr>
                <p:ph type="body" idx="1"/>
              </p:nvPr>
            </p:nvSpPr>
            <p:spPr>
              <a:xfrm>
                <a:off x="342900" y="1752600"/>
                <a:ext cx="8458200" cy="4495800"/>
              </a:xfrm>
              <a:blipFill>
                <a:blip r:embed="rId2"/>
                <a:stretch>
                  <a:fillRect l="-599" t="-1690" r="-150"/>
                </a:stretch>
              </a:blipFill>
            </p:spPr>
            <p:txBody>
              <a:bodyPr/>
              <a:lstStyle/>
              <a:p>
                <a:r>
                  <a:rPr lang="en-US">
                    <a:noFill/>
                  </a:rPr>
                  <a:t> </a:t>
                </a:r>
              </a:p>
            </p:txBody>
          </p:sp>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600200"/>
            <a:ext cx="8763000" cy="4648200"/>
          </a:xfrm>
        </p:spPr>
        <p:txBody>
          <a:bodyPr/>
          <a:lstStyle/>
          <a:p>
            <a:pPr>
              <a:spcBef>
                <a:spcPts val="200"/>
              </a:spcBef>
            </a:pPr>
            <a:r>
              <a:rPr lang="en-US" sz="2000" dirty="0">
                <a:latin typeface="Calibri" panose="020F0502020204030204" pitchFamily="34" charset="0"/>
                <a:cs typeface="Calibri" panose="020F0502020204030204" pitchFamily="34" charset="0"/>
              </a:rPr>
              <a:t>Public Key systems are based on “computationally hard”  “trap door problems”.</a:t>
            </a:r>
          </a:p>
          <a:p>
            <a:pPr lvl="1">
              <a:spcBef>
                <a:spcPts val="200"/>
              </a:spcBef>
            </a:pPr>
            <a:r>
              <a:rPr lang="en-US" sz="2000" dirty="0">
                <a:latin typeface="Calibri" panose="020F0502020204030204" pitchFamily="34" charset="0"/>
                <a:cs typeface="Calibri" panose="020F0502020204030204" pitchFamily="34" charset="0"/>
              </a:rPr>
              <a:t>Find a function y=f(x) which is easy to compute but hard to invert without “secret” information, t forming the trapdoor.  With t, it is easy to compute g(t, f(x))=x</a:t>
            </a:r>
          </a:p>
          <a:p>
            <a:pPr>
              <a:spcBef>
                <a:spcPts val="200"/>
              </a:spcBef>
            </a:pPr>
            <a:r>
              <a:rPr lang="en-US" sz="2000" dirty="0">
                <a:latin typeface="Calibri" panose="020F0502020204030204" pitchFamily="34" charset="0"/>
                <a:cs typeface="Calibri" panose="020F0502020204030204" pitchFamily="34" charset="0"/>
              </a:rPr>
              <a:t>Some trapdoors</a:t>
            </a:r>
          </a:p>
          <a:p>
            <a:pPr lvl="1">
              <a:spcBef>
                <a:spcPts val="200"/>
              </a:spcBef>
            </a:pPr>
            <a:r>
              <a:rPr lang="en-US" sz="2000" dirty="0">
                <a:latin typeface="Calibri" panose="020F0502020204030204" pitchFamily="34" charset="0"/>
                <a:cs typeface="Calibri" panose="020F0502020204030204" pitchFamily="34" charset="0"/>
              </a:rPr>
              <a:t>Factoring: f(x)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p, q are “large” primes –thousands of bits long.  Knowledge of p and q is the trapdoor.</a:t>
            </a:r>
          </a:p>
          <a:p>
            <a:pPr lvl="1">
              <a:spcBef>
                <a:spcPts val="200"/>
              </a:spcBef>
            </a:pPr>
            <a:r>
              <a:rPr lang="en-US" sz="2000" dirty="0">
                <a:latin typeface="Calibri" panose="020F0502020204030204" pitchFamily="34" charset="0"/>
                <a:cs typeface="Calibri" panose="020F0502020204030204" pitchFamily="34" charset="0"/>
              </a:rPr>
              <a:t>Discrete Log: h=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(mod p).  f(x)= (</a:t>
            </a:r>
            <a:r>
              <a:rPr lang="en-US" sz="2000" dirty="0" err="1">
                <a:latin typeface="Calibri" panose="020F0502020204030204" pitchFamily="34" charset="0"/>
                <a:cs typeface="Calibri" panose="020F0502020204030204" pitchFamily="34" charset="0"/>
              </a:rPr>
              <a:t>xh</a:t>
            </a:r>
            <a:r>
              <a:rPr lang="en-US" sz="2000" baseline="30000" dirty="0" err="1">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b selected at random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a is the trapdoor.</a:t>
            </a:r>
          </a:p>
          <a:p>
            <a:pPr lvl="1">
              <a:spcBef>
                <a:spcPts val="200"/>
              </a:spcBef>
            </a:pPr>
            <a:r>
              <a:rPr lang="en-US" sz="2000" dirty="0">
                <a:latin typeface="Calibri" panose="020F0502020204030204" pitchFamily="34" charset="0"/>
                <a:cs typeface="Calibri" panose="020F0502020204030204" pitchFamily="34" charset="0"/>
              </a:rPr>
              <a:t>Elliptic curve discrete log:  Given Elliptic curve E(</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over a finite field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and a base point B= </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  Message is encoded as point on E(a, b), M.  f(M)= (</a:t>
            </a:r>
            <a:r>
              <a:rPr lang="en-US" sz="2000" dirty="0" err="1">
                <a:latin typeface="Calibri" panose="020F0502020204030204" pitchFamily="34" charset="0"/>
                <a:cs typeface="Calibri" panose="020F0502020204030204" pitchFamily="34" charset="0"/>
              </a:rPr>
              <a:t>M+rB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rP</a:t>
            </a:r>
            <a:r>
              <a:rPr lang="en-US" sz="2000" dirty="0">
                <a:latin typeface="Calibri" panose="020F0502020204030204" pitchFamily="34" charset="0"/>
                <a:cs typeface="Calibri" panose="020F0502020204030204" pitchFamily="34" charset="0"/>
              </a:rPr>
              <a:t>).  r is picked randomly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Trapdoor is 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graphicFrame>
        <p:nvGraphicFramePr>
          <p:cNvPr id="8" name="Table 7"/>
          <p:cNvGraphicFramePr>
            <a:graphicFrameLocks noGrp="1"/>
          </p:cNvGraphicFramePr>
          <p:nvPr>
            <p:extLst>
              <p:ext uri="{D42A27DB-BD31-4B8C-83A1-F6EECF244321}">
                <p14:modId xmlns:p14="http://schemas.microsoft.com/office/powerpoint/2010/main" val="2121863990"/>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latin typeface="Calibri" panose="020F0502020204030204" pitchFamily="34" charset="0"/>
                          <a:cs typeface="Calibri" panose="020F0502020204030204" pitchFamily="34" charset="0"/>
                        </a:rPr>
                        <a:t>Method</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Trial Division</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Quadratic Sieve</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 </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r>
                        <a:rPr lang="en-US" sz="2000" baseline="30000">
                          <a:solidFill>
                            <a:schemeClr val="tx1"/>
                          </a:solidFill>
                          <a:latin typeface="Calibri" panose="020F0502020204030204" pitchFamily="34" charset="0"/>
                          <a:cs typeface="Calibri" panose="020F0502020204030204" pitchFamily="34" charset="0"/>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Number Field Sieve</a:t>
                      </a:r>
                    </a:p>
                  </a:txBody>
                  <a:tcPr/>
                </a:tc>
                <a:tc>
                  <a:txBody>
                    <a:bodyPr/>
                    <a:lstStyle/>
                    <a:p>
                      <a:pPr algn="r"/>
                      <a:r>
                        <a:rPr lang="en-US" sz="2000" dirty="0">
                          <a:solidFill>
                            <a:schemeClr val="tx1"/>
                          </a:solidFill>
                          <a:latin typeface="Calibri" panose="020F0502020204030204" pitchFamily="34" charset="0"/>
                          <a:cs typeface="Calibri" panose="020F0502020204030204" pitchFamily="34" charset="0"/>
                        </a:rPr>
                        <a:t>1.9223 n</a:t>
                      </a:r>
                      <a:r>
                        <a:rPr lang="en-US" sz="2000" baseline="30000" dirty="0">
                          <a:solidFill>
                            <a:schemeClr val="tx1"/>
                          </a:solidFill>
                          <a:latin typeface="Calibri" panose="020F0502020204030204" pitchFamily="34" charset="0"/>
                          <a:cs typeface="Calibri" panose="020F0502020204030204" pitchFamily="34" charset="0"/>
                        </a:rPr>
                        <a:t>1/3</a:t>
                      </a:r>
                      <a:r>
                        <a:rPr lang="en-US" sz="2000" baseline="0" dirty="0">
                          <a:solidFill>
                            <a:schemeClr val="tx1"/>
                          </a:solidFill>
                          <a:latin typeface="Calibri" panose="020F0502020204030204" pitchFamily="34" charset="0"/>
                          <a:cs typeface="Calibri" panose="020F0502020204030204" pitchFamily="34" charset="0"/>
                        </a:rPr>
                        <a:t> lg(n)</a:t>
                      </a:r>
                      <a:r>
                        <a:rPr lang="en-US" sz="2000" baseline="30000" dirty="0">
                          <a:solidFill>
                            <a:schemeClr val="tx1"/>
                          </a:solidFill>
                          <a:latin typeface="Calibri" panose="020F0502020204030204" pitchFamily="34" charset="0"/>
                          <a:cs typeface="Calibri" panose="020F0502020204030204" pitchFamily="34" charset="0"/>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Quadratic Sieve: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ECM: </a:t>
            </a:r>
            <a:r>
              <a:rPr kumimoji="1" lang="en-US" sz="2000" kern="0" dirty="0" err="1">
                <a:solidFill>
                  <a:srgbClr val="000000"/>
                </a:solidFill>
                <a:latin typeface="Calibri" panose="020F0502020204030204" pitchFamily="34" charset="0"/>
                <a:cs typeface="Calibri" panose="020F0502020204030204" pitchFamily="34" charset="0"/>
              </a:rPr>
              <a:t>L</a:t>
            </a:r>
            <a:r>
              <a:rPr kumimoji="1" lang="en-US" sz="2000" kern="0" baseline="-25000" dirty="0" err="1">
                <a:solidFill>
                  <a:srgbClr val="000000"/>
                </a:solidFill>
                <a:latin typeface="Calibri" panose="020F0502020204030204" pitchFamily="34" charset="0"/>
                <a:cs typeface="Calibri" panose="020F0502020204030204" pitchFamily="34" charset="0"/>
              </a:rPr>
              <a:t>p</a:t>
            </a:r>
            <a:r>
              <a:rPr kumimoji="1" lang="en-US" sz="2000" kern="0" dirty="0">
                <a:solidFill>
                  <a:srgbClr val="000000"/>
                </a:solidFill>
                <a:latin typeface="Calibri" panose="020F0502020204030204" pitchFamily="34" charset="0"/>
                <a:cs typeface="Calibri" panose="020F0502020204030204" pitchFamily="34" charset="0"/>
              </a:rPr>
              <a:t>[1/2, -√(1/2)] where p is smallest prime dividing n.</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NFS (Pollard again):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[1/3, (64/9)</a:t>
            </a:r>
            <a:r>
              <a:rPr kumimoji="1" lang="en-US" sz="2000" kern="0" baseline="30000" dirty="0">
                <a:solidFill>
                  <a:srgbClr val="000000"/>
                </a:solidFill>
                <a:latin typeface="Calibri" panose="020F0502020204030204" pitchFamily="34" charset="0"/>
                <a:cs typeface="Calibri" panose="020F0502020204030204" pitchFamily="34" charset="0"/>
              </a:rPr>
              <a:t>(1/3)</a:t>
            </a:r>
            <a:r>
              <a:rPr kumimoji="1" lang="en-US" sz="2000" kern="0" dirty="0">
                <a:solidFill>
                  <a:srgbClr val="000000"/>
                </a:solidFill>
                <a:latin typeface="Calibri" panose="020F0502020204030204" pitchFamily="34" charset="0"/>
                <a:cs typeface="Calibri" panose="020F0502020204030204" pitchFamily="34" charset="0"/>
              </a:rPr>
              <a:t>].</a:t>
            </a:r>
          </a:p>
          <a:p>
            <a:pPr>
              <a:spcBef>
                <a:spcPts val="200"/>
              </a:spcBef>
              <a:buFont typeface="Arial" pitchFamily="34" charset="0"/>
              <a:buChar char="•"/>
            </a:pPr>
            <a:r>
              <a:rPr lang="en-US" sz="2000" dirty="0">
                <a:latin typeface="Calibri" panose="020F0502020204030204" pitchFamily="34" charset="0"/>
                <a:cs typeface="Calibri" panose="020F0502020204030204"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a:latin typeface="Calibri" panose="020F0502020204030204" pitchFamily="34" charset="0"/>
                <a:cs typeface="Calibri" panose="020F0502020204030204" pitchFamily="34" charset="0"/>
              </a:rPr>
              <a:t>Commutivity</a:t>
            </a:r>
          </a:p>
          <a:p>
            <a:pPr lvl="1"/>
            <a:r>
              <a:rPr lang="en-US" sz="2000" dirty="0">
                <a:latin typeface="Calibri" panose="020F0502020204030204" pitchFamily="34" charset="0"/>
                <a:cs typeface="Calibri" panose="020F0502020204030204" pitchFamily="34" charset="0"/>
              </a:rPr>
              <a:t>Given plain/cipher pairs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2,…, n, one can produce product pairs like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of corresponding plain/cipher pairs.</a:t>
            </a:r>
          </a:p>
          <a:p>
            <a:pPr lvl="1"/>
            <a:r>
              <a:rPr lang="en-US" sz="2000" dirty="0">
                <a:latin typeface="Calibri" panose="020F0502020204030204" pitchFamily="34" charset="0"/>
                <a:cs typeface="Calibri" panose="020F0502020204030204" pitchFamily="34" charset="0"/>
              </a:rPr>
              <a:t>Solution: padding</a:t>
            </a:r>
          </a:p>
          <a:p>
            <a:pPr marL="609600" indent="-609600"/>
            <a:endParaRPr lang="en-US"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On August 22, 1999,  the 155-digit (512 bit) RSA Challenge Number was factored with the General Number Field Sieve.</a:t>
            </a:r>
          </a:p>
          <a:p>
            <a:pPr>
              <a:lnSpc>
                <a:spcPct val="90000"/>
              </a:lnSpc>
              <a:spcBef>
                <a:spcPts val="200"/>
              </a:spcBef>
            </a:pPr>
            <a:r>
              <a:rPr lang="en-US" sz="2000" dirty="0">
                <a:latin typeface="Calibri" panose="020F0502020204030204" pitchFamily="34" charset="0"/>
                <a:cs typeface="Calibri" panose="020F0502020204030204" pitchFamily="34" charset="0"/>
              </a:rPr>
              <a:t> Sieving took 35.7 CPU-years in total on... </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160 	175-400 MHz SGI and Sun workstations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8 	250 MHz SGI Origin 2000 processors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120 	300-450 MHz Pentium II PCs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4	500 MHz Digital/Compaq boxes</a:t>
            </a:r>
          </a:p>
          <a:p>
            <a:pPr>
              <a:lnSpc>
                <a:spcPct val="90000"/>
              </a:lnSpc>
              <a:spcBef>
                <a:spcPts val="200"/>
              </a:spcBef>
            </a:pPr>
            <a:r>
              <a:rPr lang="en-US" sz="2000" dirty="0">
                <a:latin typeface="Calibri" panose="020F0502020204030204" pitchFamily="34" charset="0"/>
                <a:cs typeface="Calibri" panose="020F0502020204030204" pitchFamily="34" charset="0"/>
              </a:rPr>
              <a:t>Total CPU-effort :  8000 MIPS years over  3.7 months.</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768-bit problem took 2,000 core years </a:t>
            </a:r>
          </a:p>
          <a:p>
            <a:pPr>
              <a:lnSpc>
                <a:spcPct val="90000"/>
              </a:lnSpc>
              <a:buFontTx/>
              <a:buNone/>
            </a:pPr>
            <a:endParaRPr lang="en-US"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xmlns:a14="http://schemas.microsoft.com/office/drawing/2010/main">
        <mc:Choice Requires="a14">
          <p:sp>
            <p:nvSpPr>
              <p:cNvPr id="89093" name="Rectangle 3"/>
              <p:cNvSpPr>
                <a:spLocks noGrp="1" noChangeArrowheads="1"/>
              </p:cNvSpPr>
              <p:nvPr>
                <p:ph type="body" idx="1"/>
              </p:nvPr>
            </p:nvSpPr>
            <p:spPr>
              <a:xfrm>
                <a:off x="533400" y="1792184"/>
                <a:ext cx="7924800" cy="44196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a:t>
                </a:r>
              </a:p>
              <a:p>
                <a:pPr>
                  <a:spcBef>
                    <a:spcPts val="200"/>
                  </a:spcBef>
                </a:pPr>
                <a:r>
                  <a:rPr lang="en-US" sz="2000" dirty="0">
                    <a:latin typeface="Calibri" panose="020F0502020204030204" pitchFamily="34" charset="0"/>
                    <a:cs typeface="Calibri" panose="020F0502020204030204" pitchFamily="34" charset="0"/>
                  </a:rPr>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rPr>
                  <a:t>, g and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 then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 (mod p).</a:t>
                </a:r>
              </a:p>
              <a:p>
                <a:pPr>
                  <a:spcBef>
                    <a:spcPts val="200"/>
                  </a:spcBef>
                </a:pPr>
                <a:r>
                  <a:rPr lang="en-US" sz="2000" dirty="0">
                    <a:latin typeface="Calibri" panose="020F0502020204030204" pitchFamily="34" charset="0"/>
                    <a:cs typeface="Calibri" panose="020F0502020204030204" pitchFamily="34" charset="0"/>
                  </a:rPr>
                  <a:t>Of course, this requires solving the discrete log problem so it does not offer a practical computational method.</a:t>
                </a:r>
              </a:p>
              <a:p>
                <a:pPr>
                  <a:spcBef>
                    <a:spcPts val="200"/>
                  </a:spcBef>
                </a:pPr>
                <a:r>
                  <a:rPr lang="en-US" sz="2000" dirty="0">
                    <a:latin typeface="Calibri" panose="020F0502020204030204" pitchFamily="34" charset="0"/>
                    <a:cs typeface="Calibri" panose="020F0502020204030204" pitchFamily="34" charset="0"/>
                  </a:rPr>
                  <a:t>Since there is no order relation, approximations (e.g.-Newton’s method) don’t help much.</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Reference: Cohn, Computational Number Theory.</a:t>
                </a:r>
              </a:p>
              <a:p>
                <a:pPr>
                  <a:buNone/>
                </a:pPr>
                <a:endParaRPr lang="en-US" sz="2400" dirty="0"/>
              </a:p>
              <a:p>
                <a:endParaRPr lang="en-US" sz="2000" dirty="0"/>
              </a:p>
            </p:txBody>
          </p:sp>
        </mc:Choice>
        <mc:Fallback xmlns="">
          <p:sp>
            <p:nvSpPr>
              <p:cNvPr id="89093" name="Rectangle 3"/>
              <p:cNvSpPr>
                <a:spLocks noGrp="1" noRot="1" noChangeAspect="1" noMove="1" noResize="1" noEditPoints="1" noAdjustHandles="1" noChangeArrowheads="1" noChangeShapeType="1" noTextEdit="1"/>
              </p:cNvSpPr>
              <p:nvPr>
                <p:ph type="body" idx="1"/>
              </p:nvPr>
            </p:nvSpPr>
            <p:spPr>
              <a:xfrm>
                <a:off x="533400" y="1792184"/>
                <a:ext cx="7924800" cy="4419600"/>
              </a:xfrm>
              <a:blipFill>
                <a:blip r:embed="rId2"/>
                <a:stretch>
                  <a:fillRect l="-960" t="-860"/>
                </a:stretch>
              </a:blipFill>
            </p:spPr>
            <p:txBody>
              <a:bodyPr/>
              <a:lstStyle/>
              <a:p>
                <a:r>
                  <a:rPr lang="en-US">
                    <a:noFill/>
                  </a:rPr>
                  <a:t> </a:t>
                </a:r>
              </a:p>
            </p:txBody>
          </p:sp>
        </mc:Fallback>
      </mc:AlternateContent>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First check (a/p)=1.</a:t>
            </a:r>
          </a:p>
          <a:p>
            <a:pPr>
              <a:spcBef>
                <a:spcPts val="200"/>
              </a:spcBef>
            </a:pPr>
            <a:r>
              <a:rPr lang="en-US" sz="2000" dirty="0">
                <a:latin typeface="Calibri" panose="020F0502020204030204" pitchFamily="34" charset="0"/>
                <a:cs typeface="Calibri" panose="020F0502020204030204" pitchFamily="34" charset="0"/>
              </a:rPr>
              <a:t>p= 3 (mod 4):</a:t>
            </a:r>
          </a:p>
          <a:p>
            <a:pPr lvl="1">
              <a:spcBef>
                <a:spcPts val="200"/>
              </a:spcBef>
            </a:pPr>
            <a:r>
              <a:rPr lang="en-US" sz="2000" dirty="0">
                <a:latin typeface="Calibri" panose="020F0502020204030204" pitchFamily="34" charset="0"/>
                <a:cs typeface="Calibri" panose="020F0502020204030204" pitchFamily="34" charset="0"/>
              </a:rPr>
              <a:t>x= 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7 (mod 31), x= 7</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(mod 31)= 10.  100=7 (mod 31).</a:t>
            </a:r>
          </a:p>
          <a:p>
            <a:pPr>
              <a:spcBef>
                <a:spcPts val="200"/>
              </a:spcBef>
            </a:pPr>
            <a:r>
              <a:rPr lang="en-US" sz="2000" dirty="0">
                <a:latin typeface="Calibri" panose="020F0502020204030204" pitchFamily="34" charset="0"/>
                <a:cs typeface="Calibri" panose="020F0502020204030204" pitchFamily="34" charset="0"/>
              </a:rPr>
              <a:t>p= 5 (mod 8)</a:t>
            </a:r>
          </a:p>
          <a:p>
            <a:pPr lvl="1">
              <a:spcBef>
                <a:spcPts val="200"/>
              </a:spcBef>
            </a:pPr>
            <a:r>
              <a:rPr lang="en-US" sz="2000" dirty="0">
                <a:latin typeface="Calibri" panose="020F0502020204030204" pitchFamily="34" charset="0"/>
                <a:cs typeface="Calibri" panose="020F0502020204030204" pitchFamily="34" charset="0"/>
              </a:rPr>
              <a:t>b=a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 ±1(mod p).  </a:t>
            </a:r>
          </a:p>
          <a:p>
            <a:pPr lvl="1">
              <a:spcBef>
                <a:spcPts val="200"/>
              </a:spcBef>
            </a:pPr>
            <a:r>
              <a:rPr lang="en-US" sz="2000" dirty="0">
                <a:latin typeface="Calibri" panose="020F0502020204030204" pitchFamily="34" charset="0"/>
                <a:cs typeface="Calibri" panose="020F0502020204030204" pitchFamily="34" charset="0"/>
              </a:rPr>
              <a:t>If b=1, x= a</a:t>
            </a:r>
            <a:r>
              <a:rPr lang="en-US" sz="2000" baseline="30000" dirty="0">
                <a:latin typeface="Calibri" panose="020F0502020204030204" pitchFamily="34" charset="0"/>
                <a:cs typeface="Calibri" panose="020F0502020204030204" pitchFamily="34" charset="0"/>
              </a:rPr>
              <a:t>(p+3)/8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If b= -1, x= (2a) (4a)</a:t>
            </a:r>
            <a:r>
              <a:rPr lang="en-US" sz="2000" baseline="30000" dirty="0">
                <a:latin typeface="Calibri" panose="020F0502020204030204" pitchFamily="34" charset="0"/>
                <a:cs typeface="Calibri" panose="020F0502020204030204" pitchFamily="34" charset="0"/>
              </a:rPr>
              <a:t>(p-5)/8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1: p=13. a= 9.  b= 9</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1 (mod p).  x= 9</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 (surprise!).</a:t>
            </a:r>
          </a:p>
          <a:p>
            <a:pPr lvl="1">
              <a:spcBef>
                <a:spcPts val="200"/>
              </a:spcBef>
            </a:pPr>
            <a:r>
              <a:rPr lang="en-US" sz="2000" dirty="0">
                <a:latin typeface="Calibri" panose="020F0502020204030204" pitchFamily="34" charset="0"/>
                <a:cs typeface="Calibri" panose="020F0502020204030204" pitchFamily="34" charset="0"/>
              </a:rPr>
              <a:t>Example 2: p=29. a= 6.  6</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 -1 (mod p).  x= (12)(24)</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8 (mod 29).  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6 (mod 29).</a:t>
            </a:r>
          </a:p>
          <a:p>
            <a:pPr>
              <a:spcBef>
                <a:spcPts val="200"/>
              </a:spcBef>
            </a:pPr>
            <a:r>
              <a:rPr lang="en-US" sz="2000" dirty="0">
                <a:latin typeface="Calibri" panose="020F0502020204030204" pitchFamily="34" charset="0"/>
                <a:cs typeface="Calibri" panose="020F0502020204030204" pitchFamily="34" charset="0"/>
              </a:rPr>
              <a:t>This leaves the hard case, p=1 (mod 8).</a:t>
            </a:r>
          </a:p>
          <a:p>
            <a:pPr algn="r">
              <a:buNone/>
            </a:pPr>
            <a:endParaRPr lang="en-US" sz="20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a:t>
            </a:r>
          </a:p>
          <a:p>
            <a:pPr>
              <a:spcBef>
                <a:spcPts val="200"/>
              </a:spcBef>
            </a:pPr>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x q, q, odd.</a:t>
            </a:r>
            <a:endParaRPr lang="en-US" sz="2400" dirty="0">
              <a:latin typeface="Calibri" panose="020F0502020204030204" pitchFamily="34" charset="0"/>
              <a:cs typeface="Calibri" panose="020F0502020204030204" pitchFamily="34" charset="0"/>
            </a:endParaRPr>
          </a:p>
          <a:p>
            <a:pPr>
              <a:spcBef>
                <a:spcPts val="200"/>
              </a:spcBef>
              <a:buNone/>
            </a:pPr>
            <a:endParaRPr lang="en-US" sz="2000" dirty="0">
              <a:latin typeface="Calibri" panose="020F0502020204030204" pitchFamily="34" charset="0"/>
              <a:cs typeface="Calibri" panose="020F0502020204030204" pitchFamily="34" charset="0"/>
            </a:endParaRPr>
          </a:p>
          <a:p>
            <a:pPr>
              <a:spcBef>
                <a:spcPts val="200"/>
              </a:spcBef>
              <a:buNone/>
            </a:pPr>
            <a:r>
              <a:rPr lang="en-US" sz="2000" dirty="0">
                <a:latin typeface="Calibri" panose="020F0502020204030204" pitchFamily="34" charset="0"/>
                <a:cs typeface="Calibri" panose="020F0502020204030204" pitchFamily="34" charset="0"/>
              </a:rPr>
              <a:t>Square-Root(a)</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Choose n: (n/p)= -1; z= n</a:t>
            </a:r>
            <a:r>
              <a:rPr lang="en-US" sz="1800" baseline="30000" dirty="0">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Q=(q-1)/2.</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y=z; r=e;  x=</a:t>
            </a:r>
            <a:r>
              <a:rPr lang="en-US" sz="1800" dirty="0" err="1">
                <a:latin typeface="Calibri" panose="020F0502020204030204" pitchFamily="34" charset="0"/>
                <a:cs typeface="Calibri" panose="020F0502020204030204" pitchFamily="34" charset="0"/>
              </a:rPr>
              <a:t>a</a:t>
            </a:r>
            <a:r>
              <a:rPr lang="en-US" sz="1800" baseline="30000" dirty="0" err="1">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b=ax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x= ax (mod p);</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 Now if R=2</a:t>
            </a:r>
            <a:r>
              <a:rPr lang="en-US" sz="1800" baseline="30000" dirty="0">
                <a:latin typeface="Calibri" panose="020F0502020204030204" pitchFamily="34" charset="0"/>
                <a:cs typeface="Calibri" panose="020F0502020204030204" pitchFamily="34" charset="0"/>
              </a:rPr>
              <a:t>r-1</a:t>
            </a:r>
            <a:r>
              <a:rPr lang="en-US" sz="1800" dirty="0">
                <a:latin typeface="Calibri" panose="020F0502020204030204" pitchFamily="34" charset="0"/>
                <a:cs typeface="Calibri" panose="020F0502020204030204" pitchFamily="34" charset="0"/>
              </a:rPr>
              <a:t>, ab=x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a:t>
            </a:r>
          </a:p>
          <a:p>
            <a:pPr marL="1257300" lvl="2" indent="-457200">
              <a:spcBef>
                <a:spcPts val="200"/>
              </a:spcBef>
              <a:buNone/>
            </a:pPr>
            <a:r>
              <a:rPr lang="en-US" sz="1800" dirty="0">
                <a:latin typeface="Calibri" panose="020F0502020204030204" pitchFamily="34" charset="0"/>
                <a:cs typeface="Calibri" panose="020F0502020204030204" pitchFamily="34" charset="0"/>
              </a:rPr>
              <a:t>if(b==1)</a:t>
            </a:r>
          </a:p>
          <a:p>
            <a:pPr marL="1257300" lvl="2" indent="-457200">
              <a:spcBef>
                <a:spcPts val="200"/>
              </a:spcBef>
              <a:buNone/>
            </a:pPr>
            <a:r>
              <a:rPr lang="en-US" sz="1800" dirty="0">
                <a:latin typeface="Calibri" panose="020F0502020204030204" pitchFamily="34" charset="0"/>
                <a:cs typeface="Calibri" panose="020F0502020204030204" pitchFamily="34" charset="0"/>
              </a:rPr>
              <a:t>	return(x);</a:t>
            </a:r>
          </a:p>
          <a:p>
            <a:pPr marL="1257300" lvl="2" indent="-457200">
              <a:spcBef>
                <a:spcPts val="200"/>
              </a:spcBef>
              <a:buNone/>
            </a:pPr>
            <a:r>
              <a:rPr lang="en-US" sz="1800" dirty="0">
                <a:latin typeface="Calibri" panose="020F0502020204030204" pitchFamily="34" charset="0"/>
                <a:cs typeface="Calibri" panose="020F0502020204030204" pitchFamily="34" charset="0"/>
              </a:rPr>
              <a:t>M=2</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for smallest m&gt;0: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1 (mod p)</a:t>
            </a:r>
          </a:p>
          <a:p>
            <a:pPr marL="1257300" lvl="2" indent="-457200">
              <a:spcBef>
                <a:spcPts val="200"/>
              </a:spcBef>
              <a:buNone/>
            </a:pPr>
            <a:r>
              <a:rPr lang="en-US" sz="1800" dirty="0">
                <a:latin typeface="Calibri" panose="020F0502020204030204" pitchFamily="34" charset="0"/>
                <a:cs typeface="Calibri" panose="020F0502020204030204" pitchFamily="34" charset="0"/>
              </a:rPr>
              <a:t>if(m=r) </a:t>
            </a:r>
          </a:p>
          <a:p>
            <a:pPr marL="1257300" lvl="2" indent="-457200">
              <a:spcBef>
                <a:spcPts val="200"/>
              </a:spcBef>
              <a:buNone/>
            </a:pPr>
            <a:r>
              <a:rPr lang="en-US" sz="1800" dirty="0">
                <a:latin typeface="Calibri" panose="020F0502020204030204" pitchFamily="34" charset="0"/>
                <a:cs typeface="Calibri" panose="020F0502020204030204" pitchFamily="34" charset="0"/>
              </a:rPr>
              <a:t>	return “non-residue”</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TT= 2</a:t>
            </a:r>
            <a:r>
              <a:rPr lang="en-US" sz="1800" baseline="30000" dirty="0">
                <a:latin typeface="Calibri" panose="020F0502020204030204" pitchFamily="34" charset="0"/>
                <a:cs typeface="Calibri" panose="020F0502020204030204" pitchFamily="34" charset="0"/>
              </a:rPr>
              <a:t>r-m-1</a:t>
            </a:r>
            <a:r>
              <a:rPr lang="en-US" sz="1800" dirty="0">
                <a:latin typeface="Calibri" panose="020F0502020204030204" pitchFamily="34" charset="0"/>
                <a:cs typeface="Calibri" panose="020F0502020204030204" pitchFamily="34" charset="0"/>
              </a:rPr>
              <a:t>; 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TT</a:t>
            </a:r>
            <a:r>
              <a:rPr lang="en-US" sz="1800" dirty="0">
                <a:latin typeface="Calibri" panose="020F0502020204030204" pitchFamily="34" charset="0"/>
                <a:cs typeface="Calibri" panose="020F0502020204030204" pitchFamily="34" charset="0"/>
              </a:rPr>
              <a:t> (mod p); y=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r=m; x=</a:t>
            </a:r>
            <a:r>
              <a:rPr lang="en-US" sz="1800" dirty="0" err="1">
                <a:latin typeface="Calibri" panose="020F0502020204030204" pitchFamily="34" charset="0"/>
                <a:cs typeface="Calibri" panose="020F0502020204030204" pitchFamily="34" charset="0"/>
              </a:rPr>
              <a:t>xt</a:t>
            </a:r>
            <a:r>
              <a:rPr lang="en-US" sz="1800" dirty="0">
                <a:latin typeface="Calibri" panose="020F0502020204030204" pitchFamily="34" charset="0"/>
                <a:cs typeface="Calibri" panose="020F0502020204030204" pitchFamily="34" charset="0"/>
              </a:rPr>
              <a:t>; b=by;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=a(mod p).  p=41, a=5, g=7.</a:t>
            </a:r>
          </a:p>
          <a:p>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x 5.  Note 6</a:t>
            </a:r>
            <a:r>
              <a:rPr lang="en-US" sz="2000" baseline="30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-1(41) so 6 is a non-residue.</a:t>
            </a:r>
          </a:p>
          <a:p>
            <a:r>
              <a:rPr lang="en-US" sz="2000" dirty="0">
                <a:latin typeface="Calibri" panose="020F0502020204030204" pitchFamily="34" charset="0"/>
                <a:cs typeface="Calibri" panose="020F0502020204030204" pitchFamily="34" charset="0"/>
              </a:rPr>
              <a:t>a= 5; n=6; z= 6</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27(mod 41). </a:t>
            </a:r>
            <a:endParaRPr lang="en-US" sz="1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82524540"/>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Step</a:t>
                      </a:r>
                    </a:p>
                  </a:txBody>
                  <a:tcPr/>
                </a:tc>
                <a:tc>
                  <a:txBody>
                    <a:bodyPr/>
                    <a:lstStyle/>
                    <a:p>
                      <a:pPr algn="r"/>
                      <a:r>
                        <a:rPr lang="en-US">
                          <a:solidFill>
                            <a:schemeClr val="tx1"/>
                          </a:solidFill>
                          <a:latin typeface="Calibri" panose="020F0502020204030204" pitchFamily="34" charset="0"/>
                          <a:cs typeface="Calibri" panose="020F0502020204030204" pitchFamily="34" charset="0"/>
                        </a:rPr>
                        <a:t>m</a:t>
                      </a:r>
                    </a:p>
                  </a:txBody>
                  <a:tcPr/>
                </a:tc>
                <a:tc>
                  <a:txBody>
                    <a:bodyPr/>
                    <a:lstStyle/>
                    <a:p>
                      <a:pPr algn="r"/>
                      <a:r>
                        <a:rPr lang="en-US">
                          <a:solidFill>
                            <a:schemeClr val="tx1"/>
                          </a:solidFill>
                          <a:latin typeface="Calibri" panose="020F0502020204030204" pitchFamily="34" charset="0"/>
                          <a:cs typeface="Calibri" panose="020F0502020204030204" pitchFamily="34" charset="0"/>
                        </a:rPr>
                        <a:t>t</a:t>
                      </a:r>
                    </a:p>
                  </a:txBody>
                  <a:tcPr/>
                </a:tc>
                <a:tc>
                  <a:txBody>
                    <a:bodyPr/>
                    <a:lstStyle/>
                    <a:p>
                      <a:pPr algn="r"/>
                      <a:r>
                        <a:rPr lang="en-US">
                          <a:solidFill>
                            <a:schemeClr val="tx1"/>
                          </a:solidFill>
                          <a:latin typeface="Calibri" panose="020F0502020204030204" pitchFamily="34" charset="0"/>
                          <a:cs typeface="Calibri" panose="020F0502020204030204" pitchFamily="34" charset="0"/>
                        </a:rPr>
                        <a:t>y</a:t>
                      </a:r>
                    </a:p>
                  </a:txBody>
                  <a:tcPr/>
                </a:tc>
                <a:tc>
                  <a:txBody>
                    <a:bodyPr/>
                    <a:lstStyle/>
                    <a:p>
                      <a:pPr algn="r"/>
                      <a:r>
                        <a:rPr lang="en-US">
                          <a:solidFill>
                            <a:schemeClr val="tx1"/>
                          </a:solidFill>
                          <a:latin typeface="Calibri" panose="020F0502020204030204" pitchFamily="34" charset="0"/>
                          <a:cs typeface="Calibri" panose="020F0502020204030204" pitchFamily="34" charset="0"/>
                        </a:rPr>
                        <a:t>r</a:t>
                      </a:r>
                    </a:p>
                  </a:txBody>
                  <a:tcPr/>
                </a:tc>
                <a:tc>
                  <a:txBody>
                    <a:bodyPr/>
                    <a:lstStyle/>
                    <a:p>
                      <a:pPr algn="r"/>
                      <a:r>
                        <a:rPr lang="en-US">
                          <a:solidFill>
                            <a:schemeClr val="tx1"/>
                          </a:solidFill>
                          <a:latin typeface="Calibri" panose="020F0502020204030204" pitchFamily="34" charset="0"/>
                          <a:cs typeface="Calibri" panose="020F0502020204030204" pitchFamily="34" charset="0"/>
                        </a:rPr>
                        <a:t>x</a:t>
                      </a:r>
                    </a:p>
                  </a:txBody>
                  <a:tcPr/>
                </a:tc>
                <a:tc>
                  <a:txBody>
                    <a:bodyPr/>
                    <a:lstStyle/>
                    <a:p>
                      <a:pPr algn="r"/>
                      <a:r>
                        <a:rPr lang="en-US">
                          <a:solidFill>
                            <a:schemeClr val="tx1"/>
                          </a:solidFill>
                          <a:latin typeface="Calibri" panose="020F0502020204030204" pitchFamily="34" charset="0"/>
                          <a:cs typeface="Calibri" panose="020F0502020204030204" pitchFamily="34" charset="0"/>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3</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27</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32</a:t>
                      </a:r>
                    </a:p>
                  </a:txBody>
                  <a:tcPr/>
                </a:tc>
                <a:tc>
                  <a:txBody>
                    <a:bodyPr/>
                    <a:lstStyle/>
                    <a:p>
                      <a:pPr algn="r"/>
                      <a:r>
                        <a:rPr lang="en-US" dirty="0">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13</a:t>
                      </a:r>
                    </a:p>
                  </a:txBody>
                  <a:tcPr/>
                </a:tc>
                <a:tc>
                  <a:txBody>
                    <a:bodyPr/>
                    <a:lstStyle/>
                    <a:p>
                      <a:pPr algn="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x=13.  13</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(mod 41)= 5.</a:t>
            </a:r>
            <a:endParaRPr kumimoji="1" lang="en-US"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72115</TotalTime>
  <Words>12004</Words>
  <Application>Microsoft Macintosh PowerPoint</Application>
  <PresentationFormat>Letter Paper (8.5x11 in)</PresentationFormat>
  <Paragraphs>1210</Paragraphs>
  <Slides>99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 Unicode MS</vt:lpstr>
      <vt:lpstr>Arial</vt:lpstr>
      <vt:lpstr>Calibri</vt:lpstr>
      <vt:lpstr>Cambria Math</vt:lpstr>
      <vt:lpstr>Courier New</vt:lpstr>
      <vt:lpstr>Math1</vt:lpstr>
      <vt:lpstr>Math1Mono</vt:lpstr>
      <vt:lpstr>Times New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 (Key encapsulation)</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3942</cp:revision>
  <cp:lastPrinted>2023-11-04T18:47:55Z</cp:lastPrinted>
  <dcterms:created xsi:type="dcterms:W3CDTF">2013-03-13T03:43:13Z</dcterms:created>
  <dcterms:modified xsi:type="dcterms:W3CDTF">2023-11-11T02:28:22Z</dcterms:modified>
</cp:coreProperties>
</file>