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9"/>
  </p:notesMasterIdLst>
  <p:handoutMasterIdLst>
    <p:handoutMasterId r:id="rId60"/>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25" r:id="rId50"/>
    <p:sldId id="3817" r:id="rId51"/>
    <p:sldId id="3818" r:id="rId52"/>
    <p:sldId id="3823" r:id="rId53"/>
    <p:sldId id="3824" r:id="rId54"/>
    <p:sldId id="3819" r:id="rId55"/>
    <p:sldId id="3820" r:id="rId56"/>
    <p:sldId id="3821" r:id="rId57"/>
    <p:sldId id="3822" r:id="rId58"/>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5" autoAdjust="0"/>
    <p:restoredTop sz="50000" autoAdjust="0"/>
  </p:normalViewPr>
  <p:slideViewPr>
    <p:cSldViewPr>
      <p:cViewPr>
        <p:scale>
          <a:sx n="106" d="100"/>
          <a:sy n="106" d="100"/>
        </p:scale>
        <p:origin x="848" y="8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152400" y="1325564"/>
            <a:ext cx="8686800" cy="3475036"/>
          </a:xfrm>
        </p:spPr>
        <p:txBody>
          <a:bodyPr/>
          <a:lstStyle/>
          <a:p>
            <a:pPr>
              <a:lnSpc>
                <a:spcPct val="90000"/>
              </a:lnSpc>
            </a:pPr>
            <a:r>
              <a:rPr lang="en-US" sz="2000" dirty="0">
                <a:latin typeface="Arial" panose="020B0604020202020204" pitchFamily="34" charset="0"/>
                <a:cs typeface="Arial" panose="020B0604020202020204" pitchFamily="34" charset="0"/>
              </a:rPr>
              <a:t>We want to show that the expected effort to “recreate” the machine state to successfully reproduce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lvl="1">
              <a:lnSpc>
                <a:spcPct val="90000"/>
              </a:lnSpc>
            </a:pPr>
            <a:r>
              <a:rPr lang="en-US" sz="18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18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levels </a:t>
            </a:r>
            <a:r>
              <a:rPr lang="en-US" sz="2000"/>
              <a:t>and stalls </a:t>
            </a:r>
            <a:endParaRPr lang="en-US" sz="2000" dirty="0"/>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t>20% of code is branches.  </a:t>
            </a:r>
            <a:r>
              <a:rPr lang="en-US" sz="2000" dirty="0">
                <a:latin typeface="Arial" panose="020B0604020202020204" pitchFamily="34" charset="0"/>
                <a:cs typeface="Arial" panose="020B0604020202020204" pitchFamily="34" charset="0"/>
              </a:rPr>
              <a:t>Branches correctly predicted about 80% of the time</a:t>
            </a:r>
          </a:p>
          <a:p>
            <a:pPr lvl="1"/>
            <a:r>
              <a:rPr lang="en-US" sz="1800" dirty="0">
                <a:latin typeface="Arial" panose="020B0604020202020204" pitchFamily="34" charset="0"/>
                <a:cs typeface="Arial" panose="020B0604020202020204" pitchFamily="34" charset="0"/>
              </a:rPr>
              <a:t>Penalty: 40-80 cycles</a:t>
            </a:r>
          </a:p>
          <a:p>
            <a:pPr lvl="0"/>
            <a:r>
              <a:rPr lang="en-US" sz="2000" dirty="0">
                <a:latin typeface="Arial" panose="020B0604020202020204" pitchFamily="34" charset="0"/>
                <a:cs typeface="Arial" panose="020B0604020202020204" pitchFamily="34" charset="0"/>
              </a:rPr>
              <a:t>L1 cache misses about 2% of the time</a:t>
            </a:r>
          </a:p>
          <a:p>
            <a:pPr lvl="1"/>
            <a:r>
              <a:rPr lang="en-US" sz="1800" dirty="0">
                <a:latin typeface="Arial" panose="020B0604020202020204" pitchFamily="34" charset="0"/>
                <a:cs typeface="Arial" panose="020B0604020202020204" pitchFamily="34" charset="0"/>
              </a:rPr>
              <a:t>Cost: 4-5 cycles, penalty: 7-8 cycles.</a:t>
            </a:r>
          </a:p>
          <a:p>
            <a:pPr lvl="0"/>
            <a:r>
              <a:rPr lang="en-US" sz="2000" dirty="0">
                <a:latin typeface="Arial" panose="020B0604020202020204" pitchFamily="34" charset="0"/>
                <a:cs typeface="Arial" panose="020B0604020202020204" pitchFamily="34" charset="0"/>
              </a:rPr>
              <a:t>L2 and L3 caches also effect execution.  Should we model this?</a:t>
            </a:r>
          </a:p>
          <a:p>
            <a:pPr lvl="1"/>
            <a:r>
              <a:rPr lang="en-US" sz="1800" dirty="0">
                <a:latin typeface="Arial" panose="020B0604020202020204" pitchFamily="34" charset="0"/>
                <a:cs typeface="Arial" panose="020B0604020202020204" pitchFamily="34" charset="0"/>
              </a:rPr>
              <a:t>Cost for L2: 12 cycles, penalty: 24 cycles.  Cost for L3: 36 cycles, penalty: 62 cycles + 100 ns.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90519"/>
            <a:ext cx="8686800" cy="1104881"/>
          </a:xfrm>
        </p:spPr>
        <p:txBody>
          <a:bodyPr/>
          <a:lstStyle/>
          <a:p>
            <a:r>
              <a:rPr lang="en-US" sz="3600" dirty="0"/>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647680"/>
          </a:xfrm>
        </p:spPr>
        <p:txBody>
          <a:bodyPr/>
          <a:lstStyle/>
          <a:p>
            <a:r>
              <a:rPr lang="en-US" sz="3600" dirty="0"/>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Variability attributable or cache misses:</a:t>
            </a:r>
          </a:p>
          <a:p>
            <a:pPr lvl="1"/>
            <a:r>
              <a:rPr lang="en-US" sz="2000" dirty="0">
                <a:latin typeface="Arial" panose="020B0604020202020204" pitchFamily="34" charset="0"/>
                <a:cs typeface="Arial" panose="020B0604020202020204" pitchFamily="34" charset="0"/>
              </a:rPr>
              <a:t> -(.98 lg(.98)+.02lg(.02))= .14 bit per access</a:t>
            </a:r>
          </a:p>
          <a:p>
            <a:pPr lvl="1"/>
            <a:r>
              <a:rPr lang="en-US" sz="2000" dirty="0">
                <a:latin typeface="Arial" panose="020B0604020202020204" pitchFamily="34" charset="0"/>
                <a:cs typeface="Arial" panose="020B0604020202020204" pitchFamily="34" charset="0"/>
              </a:rPr>
              <a:t>Each miss causes 8 cycle difference</a:t>
            </a:r>
          </a:p>
          <a:p>
            <a:pPr lvl="1"/>
            <a:r>
              <a:rPr lang="en-US" sz="2000" dirty="0">
                <a:latin typeface="Arial" panose="020B0604020202020204" pitchFamily="34" charset="0"/>
                <a:cs typeface="Arial" panose="020B0604020202020204" pitchFamily="34" charset="0"/>
              </a:rPr>
              <a:t>1 bit on entropy/sample (Rambus data)</a:t>
            </a:r>
          </a:p>
          <a:p>
            <a:pPr lvl="1"/>
            <a:r>
              <a:rPr lang="en-US" sz="2000" dirty="0">
                <a:latin typeface="Arial" panose="020B0604020202020204" pitchFamily="34" charset="0"/>
                <a:cs typeface="Arial" panose="020B060402020202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9"/>
            <a:ext cx="7772400" cy="1104881"/>
          </a:xfrm>
        </p:spPr>
        <p:txBody>
          <a:bodyPr/>
          <a:lstStyle/>
          <a:p>
            <a:r>
              <a:rPr lang="en-US" sz="3600" dirty="0"/>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2000" dirty="0">
                <a:latin typeface="Arial" panose="020B0604020202020204" pitchFamily="34" charset="0"/>
                <a:cs typeface="Arial" panose="020B0604020202020204" pitchFamily="34" charset="0"/>
              </a:rPr>
              <a:t>Serial run of 50000 samples collected serially (jitter_block_0), establishes lower bound of 2 bits of “variability” in execution time caused by a routine of about 30 instructions.</a:t>
            </a:r>
          </a:p>
          <a:p>
            <a:r>
              <a:rPr lang="en-US" sz="2000" dirty="0">
                <a:latin typeface="Arial" panose="020B0604020202020204" pitchFamily="34" charset="0"/>
                <a:cs typeface="Arial" panose="020B060402020202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2000" dirty="0">
                <a:latin typeface="Arial" panose="020B0604020202020204" pitchFamily="34" charset="0"/>
                <a:cs typeface="Arial" panose="020B0604020202020204" pitchFamily="34" charset="0"/>
              </a:rPr>
              <a:t>Markov model</a:t>
            </a:r>
            <a:endParaRPr lang="en-US" sz="1600" dirty="0">
              <a:latin typeface="Arial" panose="020B0604020202020204" pitchFamily="34" charset="0"/>
              <a:cs typeface="Arial" panose="020B0604020202020204" pitchFamily="34" charset="0"/>
            </a:endParaRP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Arial" panose="020B0604020202020204" pitchFamily="34" charset="0"/>
                <a:cs typeface="Arial" panose="020B0604020202020204" pitchFamily="34" charset="0"/>
              </a:rPr>
              <a:t>Things that are monotonic: TOD clock, counters</a:t>
            </a:r>
          </a:p>
          <a:p>
            <a:pPr lvl="0"/>
            <a:r>
              <a:rPr lang="en-US" sz="2000" dirty="0">
                <a:latin typeface="Arial" panose="020B0604020202020204" pitchFamily="34" charset="0"/>
                <a:cs typeface="Arial" panose="020B0604020202020204" pitchFamily="34" charset="0"/>
              </a:rPr>
              <a:t>The data collected on my NUC which has a 4 core i7 running Ubuntu.  </a:t>
            </a:r>
          </a:p>
          <a:p>
            <a:r>
              <a:rPr lang="en-US" sz="2000" dirty="0">
                <a:latin typeface="Arial" panose="020B0604020202020204" pitchFamily="34" charset="0"/>
                <a:cs typeface="Arial" panose="020B0604020202020204" pitchFamily="34" charset="0"/>
              </a:rPr>
              <a:t>Each interrupt results in more than 40 instructions executed.</a:t>
            </a:r>
          </a:p>
          <a:p>
            <a:pPr lvl="1"/>
            <a:r>
              <a:rPr lang="en-US" sz="2000" dirty="0">
                <a:latin typeface="Arial" panose="020B0604020202020204" pitchFamily="34" charset="0"/>
                <a:cs typeface="Arial" panose="020B0604020202020204" pitchFamily="34" charset="0"/>
              </a:rPr>
              <a:t>Give an example</a:t>
            </a:r>
          </a:p>
          <a:p>
            <a:pPr lvl="1"/>
            <a:r>
              <a:rPr lang="en-US" sz="2000" dirty="0">
                <a:latin typeface="Arial" panose="020B0604020202020204" pitchFamily="34" charset="0"/>
                <a:cs typeface="Arial" panose="020B0604020202020204" pitchFamily="34" charset="0"/>
              </a:rPr>
              <a:t>Markov model of state affecting jitter samples</a:t>
            </a:r>
          </a:p>
          <a:p>
            <a:pPr lvl="1"/>
            <a:endParaRPr lang="en-US" sz="2000" dirty="0">
              <a:latin typeface="Arial" panose="020B0604020202020204" pitchFamily="34" charset="0"/>
              <a:cs typeface="Arial" panose="020B0604020202020204" pitchFamily="34" charset="0"/>
            </a:endParaRPr>
          </a:p>
          <a:p>
            <a:pPr marL="400050"/>
            <a:r>
              <a:rPr lang="en-US" sz="2000" dirty="0">
                <a:latin typeface="Arial" panose="020B0604020202020204" pitchFamily="34" charset="0"/>
                <a:cs typeface="Arial" panose="020B060402020202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evolution and execution time - I</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Arial" panose="020B0604020202020204" pitchFamily="34" charset="0"/>
                    <a:cs typeface="Arial" panose="020B0604020202020204" pitchFamily="34" charset="0"/>
                  </a:rPr>
                  <a:t>Consider a single core with 150 expected interrupts where each interrupt introduces about 40 instructions.  </a:t>
                </a:r>
              </a:p>
              <a:p>
                <a:pPr lvl="0"/>
                <a:r>
                  <a:rPr lang="en-US" sz="2000" dirty="0">
                    <a:latin typeface="Arial" panose="020B0604020202020204" pitchFamily="34" charset="0"/>
                    <a:cs typeface="Arial" panose="020B060402020202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Arial" panose="020B0604020202020204" pitchFamily="34" charset="0"/>
                    <a:cs typeface="Arial" panose="020B0604020202020204" pitchFamily="34" charset="0"/>
                  </a:rPr>
                  <a:t> possible state changes every second to accurate model the jitter execution time.  </a:t>
                </a:r>
              </a:p>
              <a:p>
                <a:pPr lvl="0"/>
                <a:r>
                  <a:rPr lang="en-US" sz="2000" dirty="0">
                    <a:latin typeface="Arial" panose="020B0604020202020204" pitchFamily="34" charset="0"/>
                    <a:cs typeface="Arial" panose="020B0604020202020204" pitchFamily="34" charset="0"/>
                  </a:rPr>
                  <a:t>Thus, an adversary’s jitter prediction model requires a work factor of 2</a:t>
                </a:r>
                <a:r>
                  <a:rPr lang="en-US" sz="2000" baseline="30000" dirty="0">
                    <a:latin typeface="Arial" panose="020B0604020202020204" pitchFamily="34" charset="0"/>
                    <a:cs typeface="Arial" panose="020B0604020202020204" pitchFamily="34" charset="0"/>
                  </a:rPr>
                  <a:t>400</a:t>
                </a:r>
                <a:r>
                  <a:rPr lang="en-US" sz="2000" dirty="0">
                    <a:latin typeface="Arial" panose="020B0604020202020204" pitchFamily="34" charset="0"/>
                    <a:cs typeface="Arial" panose="020B0604020202020204" pitchFamily="34" charset="0"/>
                  </a:rPr>
                  <a:t> after 1 second of “random” interrupts to guess the initial state affecting jitter execution performance.</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775" t="-845" r="-124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52400"/>
            <a:ext cx="7772400" cy="1104881"/>
          </a:xfrm>
        </p:spPr>
        <p:txBody>
          <a:bodyPr/>
          <a:lstStyle/>
          <a:p>
            <a:r>
              <a:rPr lang="en-US" sz="3600" dirty="0"/>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a:latin typeface="Arial" panose="020B0604020202020204" pitchFamily="34" charset="0"/>
                    <a:cs typeface="Arial" panose="020B0604020202020204" pitchFamily="34" charset="0"/>
                  </a:rPr>
                  <a:t>If we </a:t>
                </a:r>
                <a:r>
                  <a:rPr lang="en-US" sz="2000" dirty="0">
                    <a:latin typeface="Arial" panose="020B0604020202020204" pitchFamily="34" charset="0"/>
                    <a:cs typeface="Arial" panose="020B0604020202020204" pitchFamily="34" charset="0"/>
                  </a:rPr>
                  <a:t>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Arial" panose="020B0604020202020204" pitchFamily="34" charset="0"/>
                    <a:cs typeface="Arial" panose="020B0604020202020204" pitchFamily="34" charset="0"/>
                  </a:rPr>
                  <a:t>-400</a:t>
                </a:r>
                <a:r>
                  <a:rPr lang="en-US" sz="2000" dirty="0">
                    <a:latin typeface="Arial" panose="020B0604020202020204" pitchFamily="34" charset="0"/>
                    <a:cs typeface="Arial" panose="020B0604020202020204" pitchFamily="34" charset="0"/>
                  </a:rPr>
                  <a:t>.  [This needs more justification.]</a:t>
                </a:r>
              </a:p>
              <a:p>
                <a:pPr lvl="0"/>
                <a:r>
                  <a:rPr lang="en-US" sz="2000" dirty="0">
                    <a:latin typeface="Arial" panose="020B0604020202020204" pitchFamily="34" charset="0"/>
                    <a:cs typeface="Arial" panose="020B060402020202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Arial" panose="020B0604020202020204" pitchFamily="34" charset="0"/>
                    <a:cs typeface="Arial" panose="020B0604020202020204" pitchFamily="34" charset="0"/>
                  </a:rPr>
                  <a:t> bits of entropy per second to jitter measurements.</a:t>
                </a:r>
              </a:p>
              <a:p>
                <a:pPr lvl="0"/>
                <a:r>
                  <a:rPr lang="en-US" sz="2000" dirty="0">
                    <a:latin typeface="Arial" panose="020B0604020202020204" pitchFamily="34" charset="0"/>
                    <a:cs typeface="Arial" panose="020B0604020202020204" pitchFamily="34" charset="0"/>
                  </a:rPr>
                  <a:t>It remains to schedule execution jitter sampling to ensure a minimum entropy (due to state) of 1 bit which we can achieve by sampling no more frequently than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775" t="-845" r="-108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Arial" panose="020B0604020202020204" pitchFamily="34" charset="0"/>
                    <a:cs typeface="Arial" panose="020B0604020202020204" pitchFamily="34" charset="0"/>
                  </a:rPr>
                  <a:t>Memory jitter and execution jitter caused by state evolution supports estimated entropy provided we sample less frequently than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and these estimates are very conservative.</a:t>
                </a:r>
              </a:p>
              <a:p>
                <a:pPr lvl="0"/>
                <a:r>
                  <a:rPr lang="en-US" sz="2000" dirty="0">
                    <a:latin typeface="Arial" panose="020B0604020202020204" pitchFamily="34" charset="0"/>
                    <a:cs typeface="Arial" panose="020B0604020202020204" pitchFamily="34" charset="0"/>
                  </a:rPr>
                  <a:t>We have not included effects adding to entropy based on interrupts that occur during a jitter sample execution.</a:t>
                </a:r>
              </a:p>
              <a:p>
                <a:pPr lvl="0"/>
                <a:r>
                  <a:rPr lang="en-US" sz="2000" dirty="0">
                    <a:latin typeface="Arial" panose="020B0604020202020204" pitchFamily="34" charset="0"/>
                    <a:cs typeface="Arial" panose="020B0604020202020204" pitchFamily="34" charset="0"/>
                  </a:rPr>
                  <a:t>We do not assume that interrupts are randomly distributed</a:t>
                </a:r>
                <a:r>
                  <a:rPr lang="en-US" sz="2000">
                    <a:latin typeface="Arial" panose="020B0604020202020204" pitchFamily="34" charset="0"/>
                    <a:cs typeface="Arial" panose="020B0604020202020204" pitchFamily="34" charset="0"/>
                  </a:rPr>
                  <a:t>. We </a:t>
                </a:r>
                <a:r>
                  <a:rPr lang="en-US" sz="2000" dirty="0">
                    <a:latin typeface="Arial" panose="020B0604020202020204" pitchFamily="34" charset="0"/>
                    <a:cs typeface="Arial" panose="020B0604020202020204" pitchFamily="34" charset="0"/>
                  </a:rPr>
                  <a:t>only require that the number of interrupts occurring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775" t="-977" r="-139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t>L1 Data Cache Latency: 4 cycles for simple access via pointer</a:t>
            </a:r>
          </a:p>
          <a:p>
            <a:r>
              <a:rPr lang="en-US" sz="2000" dirty="0"/>
              <a:t>L1 Data Cache Latency: 5 cycles for access with complex address calculation.</a:t>
            </a:r>
          </a:p>
          <a:p>
            <a:r>
              <a:rPr lang="en-US" sz="2000" dirty="0"/>
              <a:t>L2 Cache Latency: 12 cycles</a:t>
            </a:r>
          </a:p>
          <a:p>
            <a:r>
              <a:rPr lang="en-US" sz="2000" dirty="0"/>
              <a:t>L3 Cache Latency: 36 cycles </a:t>
            </a:r>
          </a:p>
          <a:p>
            <a:r>
              <a:rPr lang="en-US" sz="2000" dirty="0"/>
              <a:t>L3 Cache Latency: 43 cycles </a:t>
            </a:r>
          </a:p>
          <a:p>
            <a:r>
              <a:rPr lang="en-US" sz="2000" dirty="0"/>
              <a:t>L3 Cache Latency: 58 cycles - 66 cycles </a:t>
            </a:r>
          </a:p>
          <a:p>
            <a:r>
              <a:rPr lang="en-US" sz="2000" dirty="0"/>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72648</TotalTime>
  <Words>5378</Words>
  <Application>Microsoft Macintosh PowerPoint</Application>
  <PresentationFormat>On-screen Show (4:3)</PresentationFormat>
  <Paragraphs>699</Paragraphs>
  <Slides>57</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4286</cp:revision>
  <dcterms:created xsi:type="dcterms:W3CDTF">2013-04-08T19:09:24Z</dcterms:created>
  <dcterms:modified xsi:type="dcterms:W3CDTF">2021-07-02T20:54:40Z</dcterms:modified>
</cp:coreProperties>
</file>