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65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3581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Bob reuses b for two different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adversary, Eve, can see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and &lt;B,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&gt; where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Eve discovers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She can compute 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Don’t reuse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b’s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endParaRPr lang="en-US" sz="2000" dirty="0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53400" cy="4953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&lt;q&lt;2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511+64t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&lt;p&lt;2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512+64t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1≦t≦8, q|p-1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Select primitive root x (mod p); compute: g=x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(p-1)/q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Picks a random, 1cacq-1.  A=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Public Key: (p, q, g, A).  Private Key: a.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Generation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Pick random k, r=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p)) (mod q).  Note :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k must be different for each signature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s= k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(h(M)+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(mod q).  Signature is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r,s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u= 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h(x)(mod q), v= (rs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)(mod q)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r (mod p)?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Advantages over straight El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Gamal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Verification is more efficient (2 exponentiations rather than 3)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Exponent is 160 bits not 768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second coordinate.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at random, compute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a match in the tables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yg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-i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mj+i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the discrete log.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  <a:blipFill>
                <a:blip r:embed="rId2"/>
                <a:stretch>
                  <a:fillRect l="-817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562100"/>
            <a:ext cx="8001000" cy="83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p=193.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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√(p)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=13.  m= 14.  a= 5.  b=41.  Compute log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(41).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 x 193 + (-77) x 5 = 1,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116. 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189 (mod 193).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028608"/>
              </p:ext>
            </p:extLst>
          </p:nvPr>
        </p:nvGraphicFramePr>
        <p:xfrm>
          <a:off x="304800" y="2971800"/>
          <a:ext cx="8382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09600" y="4419600"/>
            <a:ext cx="8001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-(14x5)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90 = a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(mod 193).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Thus b=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14x5+11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kumimoji="1"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81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(mod 193).  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193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(41)= 81.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r>
              <a:rPr lang="en-US" sz="3600" dirty="0">
                <a:latin typeface="Math1Mono" charset="2"/>
                <a:cs typeface="Math1Mono" charset="2"/>
              </a:rPr>
              <a:t>r</a:t>
            </a: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</m:oMath>
                </a14:m>
                <a:r>
                  <a:rPr lang="en-US" sz="3600" dirty="0">
                    <a:latin typeface="Math1" pitchFamily="2" charset="2"/>
                  </a:rPr>
                  <a:t> </a:t>
                </a:r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76200"/>
                <a:ext cx="7772400" cy="685800"/>
              </a:xfrm>
              <a:blipFill>
                <a:blip r:embed="rId3"/>
                <a:stretch>
                  <a:fillRect t="-909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948967"/>
              </p:ext>
            </p:extLst>
          </p:nvPr>
        </p:nvGraphicFramePr>
        <p:xfrm>
          <a:off x="990600" y="1676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780399"/>
              </p:ext>
            </p:extLst>
          </p:nvPr>
        </p:nvGraphicFramePr>
        <p:xfrm>
          <a:off x="4648200" y="17018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5626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y (mod p) for x (mod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use Chinese Remainder Theorem.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q+x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 … +x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q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r[i]-1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 (p-1)/q=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(p-1)/q+(p-1)(…)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put  g=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-x[0]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  <a:blipFill>
                <a:blip r:embed="rId2"/>
                <a:stretch>
                  <a:fillRect l="-750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8077200" cy="3962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p=251.  a= 71, b=210, &lt;a&gt;=F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251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n=250= 2 x 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 (mod 2).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5+x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71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210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149.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(149)=2.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2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x= 2+ 4x5 + 2x25= 72 (mod 125)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Applying CRT: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(210)= 197.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=y (mod p) .   B=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… 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Precompute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…+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kj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get enough of these, you can solve for the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sz="2000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s at random and compute: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…∙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(y)+s = 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c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+ …+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log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takes O(e 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(1+ln(p)ln(ln(p))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time.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LaMacchia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Odlyzko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used Gaussian integer index calculus variant to attack discrete log.</a:t>
                </a:r>
              </a:p>
            </p:txBody>
          </p:sp>
        </mc:Choice>
        <mc:Fallback xmlns="">
          <p:sp>
            <p:nvSpPr>
              <p:cNvPr id="942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  <a:blipFill>
                <a:blip r:embed="rId2"/>
                <a:stretch>
                  <a:fillRect l="-91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" y="1600200"/>
            <a:ext cx="83058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 b=13. S={2,3,5,7,11}.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100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180=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176=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165=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 154=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143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198=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206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(mod 229)= 210= 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3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5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7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 11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14350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Taking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() of both sides, we get: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100= 2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 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18= 4L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62=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143=L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(2)+2L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(11)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206=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(2)+L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(3)+L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(5)+L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(7) (mod 228)</a:t>
            </a:r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86000"/>
            <a:ext cx="8382000" cy="2971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HMAC(K, text)=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H((K⊕opad)||H((K⊕ipad)||text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 is a cryptographic hash like SHA-256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inner pad: the byte 0x36 repeated B times where B is key size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outer pad: the byte 0x5c repeated B times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Verification requires knowledge of K.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p=229. a=6.  &lt;a&gt;=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n=228. Solving, we got: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(2)= 21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(3)= 208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(5) = 98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(7)= 107 (mod 228)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(11)= 162 (mod 228)</a:t>
            </a: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2: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 b=13.  Pick k=77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 x 6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147 = 3 x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229)</a:t>
            </a:r>
          </a:p>
          <a:p>
            <a:pPr marL="914400" lvl="1" indent="-457200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(13)=  (L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(3)+2L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(7)-77)= 117 (mod 228)</a:t>
            </a:r>
          </a:p>
          <a:p>
            <a:pPr marL="914400" lvl="1" indent="-457200">
              <a:lnSpc>
                <a:spcPct val="90000"/>
              </a:lnSpc>
            </a:pPr>
            <a:endParaRPr lang="en-US" sz="1800" dirty="0"/>
          </a:p>
          <a:p>
            <a:pPr marL="914400" lvl="1" indent="-457200">
              <a:lnSpc>
                <a:spcPct val="90000"/>
              </a:lnSpc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 dirty="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Login: </a:t>
            </a:r>
            <a:r>
              <a:rPr kumimoji="1" lang="en-GB" sz="2000" dirty="0" err="1"/>
              <a:t>jlm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Welcome John </a:t>
            </a:r>
            <a:r>
              <a:rPr kumimoji="1" lang="en-GB" sz="2000" dirty="0" err="1"/>
              <a:t>Manferdelli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050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419600" y="114300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315199" y="118872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381999" y="121920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20980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4004608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18013"/>
            <a:ext cx="8229600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b= 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(b)=x.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is the discrete log function.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g=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then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(g)=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xL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 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)=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Discrete Log Problem (DLP):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a: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 B (mod p), a, unknown, find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Computational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Diffie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Hellman Problem (CDHP):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Given p, prime, &lt;a&gt;=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*.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p),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(mod p).</a:t>
            </a: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Theorem: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CDHP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≦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DLP.  If the factorization of p-1 is known and f(p-1)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O((ln(p))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smooth then DLP and CDHP are equivalent.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Conclusion: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Exponentiation is a one-way trap-door function.</a:t>
            </a:r>
          </a:p>
          <a:p>
            <a:pPr marL="660400" indent="-660400"/>
            <a:endParaRPr 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153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Alice, the private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keyholder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picks a large prime, p, where p-1 also has large prime divisors (say, p= 2rq+1) and a generator, g, 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&lt;g&gt;=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*.  Alice also picks a random number, a (secret), and computes A=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Alice’s public key is &lt;A, g, p&gt;.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send a message, m, Bob picks a random b (his secret) and computes B=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p).  Bob transmits (B,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(B, C).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decodes the message by computing CB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=m.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Without knowing a, an adversary has to solve the Computational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Diffie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Hellman Problem to get m.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Note: b must be random and never reused!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 </m:t>
                    </m:r>
                    <m:sSubSup>
                      <m:sSub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 picks a random as in encryption.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Signing: Signer picks k: 1≤k≤p-2 with (k, p-1)= 1 and publishes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k is secret.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Sig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M,k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t=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d=(M-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)k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p-1)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Ver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(M,t,d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iff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It’s important that M is a hash otherwise there is an existential forgery attack.  It’s important that k be different for every message otherwise adversary can solve for key.</a:t>
                </a:r>
              </a:p>
            </p:txBody>
          </p:sp>
        </mc:Choice>
        <mc:Fallback xmlns=""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752600"/>
                <a:ext cx="8610600" cy="4343400"/>
              </a:xfrm>
              <a:blipFill>
                <a:blip r:embed="rId2"/>
                <a:stretch>
                  <a:fillRect l="-885" t="-875" r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153400" cy="2438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Finding g takes about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operations, so does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primality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testing and raising g to the a power mod p.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Encryption is also O(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so is decryption.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key generation is cheap but for safety, p&gt;w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where w is the “computational power” of the adversary.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…</a:t>
                </a:r>
                <a:r>
                  <a:rPr lang="en-US" sz="2000" dirty="0"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while(1) {</a:t>
                </a: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endParaRPr lang="en-US" sz="18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382000" cy="4648200"/>
              </a:xfrm>
              <a:blipFill>
                <a:blip r:embed="rId2"/>
                <a:stretch>
                  <a:fillRect l="-758" t="-817" b="-4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72185</TotalTime>
  <Words>3529</Words>
  <Application>Microsoft Macintosh PowerPoint</Application>
  <PresentationFormat>Letter Paper (8.5x11 in)</PresentationFormat>
  <Paragraphs>614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</vt:lpstr>
      <vt:lpstr>Math1</vt:lpstr>
      <vt:lpstr>Math1Mono</vt:lpstr>
      <vt:lpstr>Segoe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r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4014</cp:revision>
  <cp:lastPrinted>2023-11-04T18:49:57Z</cp:lastPrinted>
  <dcterms:created xsi:type="dcterms:W3CDTF">2013-04-26T22:34:28Z</dcterms:created>
  <dcterms:modified xsi:type="dcterms:W3CDTF">2023-11-08T00:20:16Z</dcterms:modified>
</cp:coreProperties>
</file>