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7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7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6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the PRNG on something strong.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the whole PRNG state changes over time..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“catastrophic reseeding” of the PRNG.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backtracking.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Chosen-Input Attacks.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Recover from Compromises Quickly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hash function to protect vulnerable PRNG outputs and entropy mixing.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PRNG inputs with a counter or timestamp before use.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Occasionally generate a new starting PRNG state.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authenticates Bob, not vice-versa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client authenticate server?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does server not authenticate client?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requires client to have certificate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/>
              <a:t> Attack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52400" y="3048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82296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600200"/>
            <a:ext cx="1499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T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057400"/>
            <a:ext cx="1692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Trudy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What prevents this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Bob’s certificate must be signed by a certificate authority (such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Verisign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Web browser do if sig. not valid?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user do if signature is not valid?</a:t>
            </a: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4114800" y="29114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600200"/>
            <a:ext cx="1507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057400"/>
            <a:ext cx="1591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23262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23263" name="Picture 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447800"/>
            <a:ext cx="1076325" cy="1665288"/>
          </a:xfrm>
          <a:prstGeom prst="rect">
            <a:avLst/>
          </a:prstGeom>
          <a:noFill/>
        </p:spPr>
      </p:pic>
      <p:pic>
        <p:nvPicPr>
          <p:cNvPr id="223264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67640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SSL Sessions </a:t>
            </a:r>
            <a:r>
              <a:rPr lang="en-US" dirty="0" err="1"/>
              <a:t>vs</a:t>
            </a:r>
            <a:r>
              <a:rPr lang="en-US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established as shown on previous slides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designed for use with HTTP 1.0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establishment is costly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public key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90600"/>
          </a:xfrm>
        </p:spPr>
        <p:txBody>
          <a:bodyPr/>
          <a:lstStyle/>
          <a:p>
            <a:r>
              <a:rPr lang="en-US" dirty="0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524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989013" y="3063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7346950" y="29876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066800"/>
            <a:ext cx="2492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session-ID, cipher list,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3363005" y="1612900"/>
            <a:ext cx="2206854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session-ID, cipher, R</a:t>
            </a:r>
            <a:r>
              <a:rPr lang="en-US" sz="1600" b="0" baseline="-25000">
                <a:latin typeface="+mn-lt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h(msgs,SRVR,K)</a:t>
            </a:r>
            <a:r>
              <a:rPr lang="en-US" sz="1600" b="0" baseline="-25000">
                <a:latin typeface="+mn-lt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438400"/>
            <a:ext cx="1689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h(msgs,CLNT,K)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2971800"/>
            <a:ext cx="1519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Protected data</a:t>
            </a: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38862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exists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S is already known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must remember session-ID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Again, K = h(S,R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486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public key operations!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(relies on known S)</a:t>
            </a: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447800"/>
            <a:ext cx="946150" cy="1624013"/>
          </a:xfrm>
          <a:prstGeom prst="rect">
            <a:avLst/>
          </a:prstGeom>
          <a:noFill/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discussed in next section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the network layer (part of the OS)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overly complex (including serious flaws)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(and IEEE standard known as TLS)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socket layer (part of user space)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OS, but no changes to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applications, but no changes to OS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built into Web application early on (Netscape)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used in VPN applications (secure tunnel)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retrofit applications for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use IPSec due to complexity and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Result?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93624A-83EF-94DA-B295-C2B9F7A1A8B7}"/>
              </a:ext>
            </a:extLst>
          </p:cNvPr>
          <p:cNvGrpSpPr/>
          <p:nvPr/>
        </p:nvGrpSpPr>
        <p:grpSpPr>
          <a:xfrm>
            <a:off x="3886200" y="2057400"/>
            <a:ext cx="4819149" cy="3657600"/>
            <a:chOff x="3886200" y="2057400"/>
            <a:chExt cx="4819149" cy="3657600"/>
          </a:xfrm>
        </p:grpSpPr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5029200" y="2819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4255307" y="2530475"/>
              <a:ext cx="44606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0">
                  <a:latin typeface="+mn-lt"/>
                </a:rPr>
                <a:t>SSL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3886200" y="2362200"/>
              <a:ext cx="1143000" cy="838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0" name="Rectangle 24"/>
            <p:cNvSpPr>
              <a:spLocks noChangeArrowheads="1"/>
            </p:cNvSpPr>
            <p:nvPr/>
          </p:nvSpPr>
          <p:spPr bwMode="auto">
            <a:xfrm>
              <a:off x="3886200" y="3581400"/>
              <a:ext cx="1143000" cy="838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>
              <a:off x="5029200" y="3962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4210528" y="3733800"/>
              <a:ext cx="56102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0">
                  <a:latin typeface="+mn-lt"/>
                </a:rPr>
                <a:t>IPSec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5803900" y="2070100"/>
              <a:ext cx="1892300" cy="35306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5734050" y="2184400"/>
              <a:ext cx="1898650" cy="3530600"/>
              <a:chOff x="3076" y="888"/>
              <a:chExt cx="1196" cy="2224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3080" y="888"/>
                <a:ext cx="1192" cy="22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076" y="132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076" y="1768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3076" y="2216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3076" y="266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7696200" y="28956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7696200" y="3505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8001000" y="3216275"/>
              <a:ext cx="5552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OS</a:t>
              </a: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7696200" y="20574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>
              <a:off x="76962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7969250" y="2225675"/>
              <a:ext cx="736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User</a:t>
              </a: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7696200" y="4343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7696200" y="4953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8008938" y="4724400"/>
              <a:ext cx="6263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NIC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5791200" y="22639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pplication</a:t>
              </a: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5791200" y="30259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transport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5791200" y="37117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network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5791200" y="43975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link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791201" y="5159514"/>
              <a:ext cx="19049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physical</a:t>
              </a:r>
              <a:endParaRPr lang="en-US" sz="2000" b="0" dirty="0"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is a complex protocol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Over-engineered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generally useless extra features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Flawed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serious security flaws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is serious challenge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Defeats the purpose of having a standard!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66900"/>
            <a:ext cx="8001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Establish 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“phases”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ESP/AH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ESP: Encapsulating Security Payload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encryption and/or integrity of IP packets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AH: Authentication Header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5621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has 2 phases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IKE security association (SA)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AH/ESP security association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is co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mparable to SSL session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is comparable to SSL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connection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an obvious need for two phases in IKE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different “key”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(original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(improved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of these, two different “modes”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8 versions of IKE Phase 1!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discuss 6 of 8 phase 1 variants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signatures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(main and aggressive)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public key encryption and public key signatures?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ephemeral Diffie-Hellman to establish 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Achieves perfect forward secrecy (PFS)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 be Alice’s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b be Bob’s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g be generator and p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p and g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2286"/>
            <a:ext cx="8001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,IC,RC,CP,“Alice”)]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989013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3469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656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</p:spPr>
      </p:pic>
      <p:pic>
        <p:nvPicPr>
          <p:cNvPr id="23656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8001000" cy="1447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from 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protect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negotiate g or p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760413" y="36734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620000" y="36576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2746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“Alice”,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  <a:r>
              <a:rPr lang="en-US" sz="1600" b="0">
                <a:latin typeface="+mn-lt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500024" y="2411413"/>
            <a:ext cx="207410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 “Bob”, 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CS, proof</a:t>
            </a:r>
            <a:r>
              <a:rPr lang="en-US" sz="1600" b="0" baseline="-25000">
                <a:latin typeface="+mn-lt"/>
              </a:rPr>
              <a:t>B</a:t>
            </a:r>
            <a:endParaRPr lang="en-US" sz="4000" b="0" baseline="-25000">
              <a:latin typeface="+mn-lt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1428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proof</a:t>
            </a:r>
            <a:r>
              <a:rPr lang="en-US" sz="1600" b="0" baseline="-25000">
                <a:latin typeface="+mn-lt"/>
              </a:rPr>
              <a:t>A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375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3758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vs</a:t>
            </a:r>
            <a:r>
              <a:rPr lang="en-US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if aggressive mode is not implemented, “you should feel guilty about it”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Might create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public key signature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Passive attacker knows identities of Alice and Bob in aggressive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149" y="4393028"/>
            <a:ext cx="7924800" cy="1828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Same as signature mode except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symmetric key shared in advance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989013" y="35210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346950" y="35052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954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7526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2098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2004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7432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91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7338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963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957388"/>
            <a:ext cx="946150" cy="1624012"/>
          </a:xfrm>
          <a:prstGeom prst="rect">
            <a:avLst/>
          </a:prstGeom>
          <a:noFill/>
        </p:spPr>
      </p:pic>
      <p:pic>
        <p:nvPicPr>
          <p:cNvPr id="23963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r>
              <a:rPr lang="en-US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Catch-22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sends her ID in message 5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ID encrypted with 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K Bob must know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 must know he’s talking to Alice!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Alice’s ID must be IP address!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Useless mode for the “road warrior”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467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H=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…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 ⨁ 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 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format as digital signature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hide identities…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a result,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problems of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760413" y="35814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6200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2426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“Alice”,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618114" y="2378075"/>
            <a:ext cx="1837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“Bob”, 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400" b="0">
                <a:latin typeface="+mn-lt"/>
              </a:rPr>
              <a:t>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CS, proof</a:t>
            </a:r>
            <a:r>
              <a:rPr lang="en-US" sz="1400" b="0" baseline="-25000">
                <a:latin typeface="+mn-lt"/>
              </a:rPr>
              <a:t>B</a:t>
            </a:r>
            <a:endParaRPr lang="en-US" sz="3600" b="0" baseline="-25000">
              <a:latin typeface="+mn-lt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167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</p:spPr>
      </p:pic>
      <p:pic>
        <p:nvPicPr>
          <p:cNvPr id="2416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8001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989013" y="3521075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34695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710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CP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022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>
                <a:latin typeface="+mn-lt"/>
              </a:rPr>
              <a:t>IC,RC, CS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3071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{“Alice”}</a:t>
            </a:r>
            <a:r>
              <a:rPr lang="en-US" sz="1400" b="0" baseline="-25000">
                <a:latin typeface="+mn-lt"/>
              </a:rPr>
              <a:t>Bob</a:t>
            </a:r>
            <a:endParaRPr lang="en-US" sz="1400" b="0">
              <a:latin typeface="+mn-lt"/>
            </a:endParaRP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 K)</a:t>
            </a: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3095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{“Bob”}</a:t>
            </a:r>
            <a:r>
              <a:rPr lang="en-US" sz="1400" b="0" baseline="-25000">
                <a:latin typeface="+mn-lt"/>
              </a:rPr>
              <a:t>Alice</a:t>
            </a:r>
            <a:endParaRPr lang="en-US" sz="1400" b="0">
              <a:latin typeface="+mn-lt"/>
            </a:endParaRPr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 K)</a:t>
            </a:r>
          </a:p>
        </p:txBody>
      </p:sp>
      <p:pic>
        <p:nvPicPr>
          <p:cNvPr id="24270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</p:spPr>
      </p:pic>
      <p:pic>
        <p:nvPicPr>
          <p:cNvPr id="24270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83299"/>
            <a:ext cx="8534400" cy="168890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computed as in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identities are hidden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only aggressive mode to hide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why have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685800" y="38100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7620000" y="37338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717156" y="1768475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+mn-lt"/>
              </a:rPr>
              <a:t>IC, CP, </a:t>
            </a:r>
            <a:r>
              <a:rPr lang="en-US" sz="1400" b="0" dirty="0" err="1">
                <a:latin typeface="+mn-lt"/>
              </a:rPr>
              <a:t>g</a:t>
            </a:r>
            <a:r>
              <a:rPr lang="en-US" sz="1400" b="0" baseline="30000" dirty="0" err="1">
                <a:latin typeface="+mn-lt"/>
              </a:rPr>
              <a:t>a</a:t>
            </a:r>
            <a:r>
              <a:rPr lang="en-US" sz="1400" b="0" dirty="0">
                <a:latin typeface="+mn-lt"/>
              </a:rPr>
              <a:t> mod </a:t>
            </a:r>
            <a:r>
              <a:rPr lang="en-US" sz="1400" b="0" dirty="0" err="1">
                <a:latin typeface="+mn-lt"/>
              </a:rPr>
              <a:t>p</a:t>
            </a:r>
            <a:r>
              <a:rPr lang="en-US" sz="1400" b="0" dirty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 dirty="0">
                <a:latin typeface="+mn-lt"/>
              </a:rPr>
              <a:t>{“</a:t>
            </a:r>
            <a:r>
              <a:rPr lang="en-US" sz="1400" b="0" dirty="0" err="1">
                <a:latin typeface="+mn-lt"/>
              </a:rPr>
              <a:t>Alice”}</a:t>
            </a:r>
            <a:r>
              <a:rPr lang="en-US" sz="1400" b="0" baseline="-25000" dirty="0" err="1">
                <a:latin typeface="+mn-lt"/>
              </a:rPr>
              <a:t>Bob</a:t>
            </a:r>
            <a:r>
              <a:rPr lang="en-US" sz="1400" b="0" dirty="0">
                <a:latin typeface="+mn-lt"/>
              </a:rPr>
              <a:t>, {</a:t>
            </a:r>
            <a:r>
              <a:rPr lang="en-US" sz="1400" b="0" dirty="0" err="1">
                <a:latin typeface="+mn-lt"/>
              </a:rPr>
              <a:t>R</a:t>
            </a:r>
            <a:r>
              <a:rPr lang="en-US" sz="1400" b="0" baseline="-25000" dirty="0" err="1">
                <a:latin typeface="+mn-lt"/>
              </a:rPr>
              <a:t>A</a:t>
            </a:r>
            <a:r>
              <a:rPr lang="en-US" sz="1400" b="0" dirty="0" err="1">
                <a:latin typeface="+mn-lt"/>
              </a:rPr>
              <a:t>}</a:t>
            </a:r>
            <a:r>
              <a:rPr lang="en-US" sz="1400" b="0" baseline="-25000" dirty="0" err="1">
                <a:latin typeface="+mn-lt"/>
              </a:rPr>
              <a:t>Bob</a:t>
            </a:r>
            <a:endParaRPr lang="en-US" sz="1400" b="0" dirty="0">
              <a:latin typeface="+mn-lt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476601" y="242093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proof</a:t>
            </a:r>
            <a:r>
              <a:rPr lang="en-US" sz="1400" b="0" baseline="-25000">
                <a:latin typeface="+mn-lt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37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</p:spPr>
      </p:pic>
      <p:pic>
        <p:nvPicPr>
          <p:cNvPr id="2437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encryption,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Exponents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true of main mode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84126" y="3168650"/>
            <a:ext cx="803400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Alice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683963" y="3168650"/>
            <a:ext cx="743613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Bob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exchange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 to any observer,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09232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03212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7020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067" y="1263650"/>
            <a:ext cx="184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1400" b="0">
              <a:latin typeface="+mn-lt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3323407" y="216058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221038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3529038" y="1219200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 CP,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{“Alice”}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</a:p>
        </p:txBody>
      </p:sp>
      <p:pic>
        <p:nvPicPr>
          <p:cNvPr id="24577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73250"/>
            <a:ext cx="1039813" cy="1282700"/>
          </a:xfrm>
          <a:prstGeom prst="rect">
            <a:avLst/>
          </a:prstGeom>
          <a:noFill/>
        </p:spPr>
      </p:pic>
      <p:pic>
        <p:nvPicPr>
          <p:cNvPr id="2457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8595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“conversation”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valid, even to Alice and Bob!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security failure?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Plausible deniability: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deny that any conversation took place!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 it might be a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(or “anti-clogging tokens”) supposed to make denial of service more difficult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relation to Web cookies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Bob wants to remain stateless as long as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Bob must remember CP from message 1 (required for proof of identity in message 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keep state from 1st message on!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cookies offer little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 of IKE phase 1 is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phase 1 is expensive (in public key and/or main mode cases)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Developers of IKE thought it would be used for lots of things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 just IPSec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establishes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establishes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to SSL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is comparable to IKE Phase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connections are like IKE Phase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used for lots of things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practice, it’s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458200" cy="23621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K, IC, RC and SA known from Phase 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 CP includes ESP and/or AH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Hashes 1,2,3 depend on SKEYID, SA,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derived from KEYMAT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,junk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SKEYID depends on phase 1 key method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PFS (ephemeral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760413" y="29718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7620000" y="2962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2769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IC,RC,CP,E(hash1,SA,R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3124083" y="2028825"/>
            <a:ext cx="2795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IC,RC,CS,E(hash2,SA,R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,K)</a:t>
            </a:r>
            <a:endParaRPr lang="en-US" sz="4000" b="0" baseline="-25000">
              <a:latin typeface="+mn-lt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1826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IC,RC,E(hash3,K)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</p:spPr>
      </p:pic>
      <p:pic>
        <p:nvPicPr>
          <p:cNvPr id="25089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1, we have an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2, we have an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have a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is an IP datagram?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667000" y="2438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087813" y="24574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667000" y="34480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4114800" y="34480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5410200" y="34369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2667000" y="2446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667000" y="3429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4038600" y="2446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>
            <a:off x="40386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53340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3352800" y="2903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800600" y="2903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1910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6002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4510088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59166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1501775" y="32115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181350" y="32115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4495800" y="3200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44958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1447800" y="32004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0" name="Line 24"/>
          <p:cNvSpPr>
            <a:spLocks noChangeShapeType="1"/>
          </p:cNvSpPr>
          <p:nvPr/>
        </p:nvSpPr>
        <p:spPr bwMode="auto">
          <a:xfrm>
            <a:off x="58674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1" name="Line 25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2" name="Line 26"/>
          <p:cNvSpPr>
            <a:spLocks noChangeShapeType="1"/>
          </p:cNvSpPr>
          <p:nvPr/>
        </p:nvSpPr>
        <p:spPr bwMode="auto">
          <a:xfrm>
            <a:off x="4495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3" name="Line 27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4" name="Line 28"/>
          <p:cNvSpPr>
            <a:spLocks noChangeShapeType="1"/>
          </p:cNvSpPr>
          <p:nvPr/>
        </p:nvSpPr>
        <p:spPr bwMode="auto">
          <a:xfrm>
            <a:off x="62484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5" name="Rectangle 29"/>
          <p:cNvSpPr>
            <a:spLocks noChangeArrowheads="1"/>
          </p:cNvSpPr>
          <p:nvPr/>
        </p:nvSpPr>
        <p:spPr bwMode="auto">
          <a:xfrm>
            <a:off x="5916613" y="32115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58674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4008438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>
                <a:latin typeface="+mn-lt"/>
              </a:rPr>
              <a:t>Tunnel Mode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90600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4114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990600" y="32194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438400" y="32194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3733800" y="32083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6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3138488" y="45720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4545013" y="45910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130175" y="55737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  <a:endParaRPr lang="en-US" b="0">
              <a:latin typeface="+mn-lt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809750" y="55737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3124200" y="55626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4545013" y="55737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protection?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Confidentiality?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to protect?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Header?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 confidentiality)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Integrity-protect everything beyond IP header and some fields of header (why not all fields?)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 and confidentiality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everything beyond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 only by using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NULL encryption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RFC 2410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encryption “is a block cipher the origins of which appear to be lost in antiquity”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“Despite rumors”, there is no evidence that NSA “suppressed publication of this algorithm”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suggests it was developed in Roman times as exportable version of Caesar’s cipher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make use of keys of varying length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IV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Null(P,K) = P for any P and any key 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058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encrypt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Routers must look at the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addresses, TTL,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header exists to route packets!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 protects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fields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integrity protect all header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TTL, for example, must change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nonce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((0x00 || V),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encrypts everything beyond the IP header (if non-null encryption)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ESP encrypted, firewall cannot look at TCP header (e.g., port numbers)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not use ESP with null encryption?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Firewall sees ESP header, but does not know whether null encryption is used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systems know, 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firewalls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1: Do firewalls reduce security?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524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real reason why AH exists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14400"/>
          </a:xfrm>
        </p:spPr>
        <p:txBody>
          <a:bodyPr/>
          <a:lstStyle/>
          <a:p>
            <a:r>
              <a:rPr lang="en-US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572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best depends on many factors…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sensitivity of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delay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(computation)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crypto is supported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key, symmetric key, hash functions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mutual authentication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session key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a concern?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anonymity a concern?, etc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!= Null), then do</a:t>
            </a:r>
          </a:p>
          <a:p>
            <a:pPr marL="1314450" lvl="2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Hash (0x02 || V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V+H+C+reseed_counter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 new values of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temp||Hash(counter||no_of_bits_to_return||input_string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no_of_bits_to_return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_bits/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34290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Hash (data). 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W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(data + 1)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–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̸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then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then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-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314450" lvl="2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V). 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Leftmost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 also return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working_state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J. Kelsey,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Schneier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D. Wagner, and C. Hall,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“Cryptanalytic Attacks on Pseudorandom Number Generators”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Verlag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1998, pp. 168-188.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While(len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57300" lvl="2" indent="-457200">
              <a:buNone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ouput_block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temp⊕provided_data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= Rightmost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Return the new values of Key and 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9273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Elliptic curves are the set of points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with coordinates in a field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solutions to an equation: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points (plus an identity) form a group.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of the curves that we will be discussing are over finite fields (characteristic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will have prime order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prime curve → integers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P, Q points on the curve (per SP800-90)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i+</a:t>
              </a:r>
              <a:r>
                <a:rPr lang="en-US" sz="24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LSB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bitlen-16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Human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rules followed in human interactions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Asking a question in class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Networking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rules followed in networked communication systems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HTTP, FTP,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(communication) rules followed in a security application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 flaws can be very subtle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well-known security protocols have serious flaws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Including IPSec, GSM and WEP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to find implementation errors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IE implementation of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computational requirement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Conduct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03673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prove her identity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be humans or computers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require Bob to prove he’s Bob (mutual authentication)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need to establish a session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have other requirements, such as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a hash function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on a stand-alone computer is relatively simple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“Secure path” is the primary issue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concern is an attack on authentication software (we discuss software attacks later)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over a network is much more 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passively observe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replay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and may be OK for standalone system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insecure for networked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Subject to a replay attack (next 2 slides)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prevent replay, challenge-response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wants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sent from Bob to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Alice can provide the correct response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chosen so that replay is not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is something only Alice should know…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)⋅Pr(x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⋅…⋅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n⋅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]|[,x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Guessing values at random with equal probability is as well as you can do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Failure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Frequency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C = E(P,K)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Decrypt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P = D(C,K)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not directly on the crypto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lang="en-US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share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Authenticate by proving knowledge of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reveal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218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24400"/>
            <a:ext cx="3913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470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295400"/>
          </a:xfrm>
        </p:spPr>
        <p:txBody>
          <a:bodyPr/>
          <a:lstStyle/>
          <a:p>
            <a:r>
              <a:rPr lang="en-US" dirty="0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429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1752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362200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06387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wrong with this picture?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“Alice” could be Trudy (or anybody else)!</a:t>
            </a:r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have a secure one-way authentication protocol…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obvious thing to do is to use the protocol twice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Bob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Alice to authenticate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9906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4290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17526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362200"/>
            <a:ext cx="1427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063875"/>
            <a:ext cx="107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811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1672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1. 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1655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2.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1666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3. “I’m Alice”,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166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4. R</a:t>
            </a:r>
            <a:r>
              <a:rPr lang="en-US" sz="1600" b="0" baseline="-25000">
                <a:latin typeface="+mn-lt"/>
              </a:rPr>
              <a:t>C</a:t>
            </a:r>
            <a:r>
              <a:rPr lang="en-US" sz="1600" b="0">
                <a:latin typeface="+mn-lt"/>
              </a:rPr>
              <a:t>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697928" y="2837449"/>
            <a:ext cx="130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5.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secure for mutual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are subtle!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“obvious” thing may not be secure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if assumptions or environment changes, protocol may not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source of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66700" y="20574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C: H(X)=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x(1/2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C’: H(X) = ½ lg(2) + ½(2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-1)x(1/(2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n/2+1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dirty="0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198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E(“Bob”,R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E(“Alice”,R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M with Alice’s public key: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 M with Alice’s private key: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do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use her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(sign)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3560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521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17526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320925"/>
            <a:ext cx="766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063875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decrypt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573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34845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16764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286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2947988"/>
            <a:ext cx="743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sign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811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Never use the same key pair for encryption and signing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key pair for encryption/decryption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a session key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for a particular session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authenticate and establish a shared symmetric key?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confidentiality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we may also require perfect forward secrecy (PFS)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153400" cy="1295400"/>
          </a:xfrm>
        </p:spPr>
        <p:txBody>
          <a:bodyPr/>
          <a:lstStyle/>
          <a:p>
            <a:r>
              <a:rPr lang="en-US" dirty="0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505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484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828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397125"/>
            <a:ext cx="960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{R,K}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100388"/>
            <a:ext cx="1198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 +1,K}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K is acting as Bob’s nonce</a:t>
            </a:r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05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157288" y="3941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359650" y="3902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884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[R,K]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2281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 +1,K]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3800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1430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359650" y="3789363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49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R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459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178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 +1,K]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4958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and session key!</a:t>
            </a:r>
          </a:p>
        </p:txBody>
      </p:sp>
      <p:pic>
        <p:nvPicPr>
          <p:cNvPr id="15566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</p:spPr>
      </p:pic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507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33488" y="3886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315200" y="3865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31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[{R,K}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1608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 +1,K}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see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R,K}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{R +1,K}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668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671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38862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Coin Tosses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Radioactive decay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Typing Speed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Thermal noise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Ring Oscillator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Lava Lamps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diode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6482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(Jitter)</a:t>
            </a:r>
          </a:p>
          <a:p>
            <a:pPr marL="342900" indent="-342900"/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concern…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encrypts message with shared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records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later attacks Alice’s (or Bob’s) computer to find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forward secrecy (PFS):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cannot later decrypt recorded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Trudy gets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secret(s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Alice and Bob share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perfect forward secrecy, Alice and Bob cannot use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encrypt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they must use a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forget it after it’s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 How can Alice and Bob agree on 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6087"/>
            <a:ext cx="7696200" cy="129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could also record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she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4272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889000" y="3417887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7091363" y="3397250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1916112"/>
            <a:ext cx="1119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2767012"/>
            <a:ext cx="1735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E(messages, 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2654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9492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17687"/>
            <a:ext cx="946150" cy="1624013"/>
          </a:xfrm>
          <a:prstGeom prst="rect">
            <a:avLst/>
          </a:prstGeom>
          <a:noFill/>
        </p:spPr>
      </p:pic>
      <p:pic>
        <p:nvPicPr>
          <p:cNvPr id="29492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7526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198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114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PFS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-Hellman: public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-Hellman is subject to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to get PFS and prevent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36600" y="4359275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6934200" y="4359275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</a:t>
            </a:r>
          </a:p>
        </p:txBody>
      </p:sp>
      <p:pic>
        <p:nvPicPr>
          <p:cNvPr id="3143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</p:spPr>
      </p:pic>
      <p:pic>
        <p:nvPicPr>
          <p:cNvPr id="3143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2041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373263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forgets a, Bob forgets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even Alice and Bob can later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ways to do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762000" y="3014663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7010400" y="3014663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pic>
        <p:nvPicPr>
          <p:cNvPr id="2959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4153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371600"/>
          </a:xfrm>
        </p:spPr>
        <p:txBody>
          <a:bodyPr/>
          <a:lstStyle/>
          <a:p>
            <a:r>
              <a:rPr lang="en-US" dirty="0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157288" y="36576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7391400" y="3597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605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429000" y="19050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93963"/>
            <a:ext cx="2499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[{R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930525" y="3106738"/>
            <a:ext cx="2146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2672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Session key is K = g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Alice forgets a and Bob forgets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If Trudy later gets Bob’s and Alice’s secrets, she cannot recover session key K</a:t>
            </a:r>
          </a:p>
        </p:txBody>
      </p:sp>
      <p:pic>
        <p:nvPicPr>
          <p:cNvPr id="29697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2057400"/>
            <a:ext cx="946150" cy="1624013"/>
          </a:xfrm>
          <a:prstGeom prst="rect">
            <a:avLst/>
          </a:prstGeom>
          <a:noFill/>
        </p:spPr>
      </p:pic>
      <p:pic>
        <p:nvPicPr>
          <p:cNvPr id="2969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29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timestamp T is the current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in many security protocols (Kerberos, for example)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Like a nonce that both sides know in advance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But, use of timestamps implies that time is a security-critical parameter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skew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risk of replay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7315200" y="39624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5320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{[T,K]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143250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{[T +1,K]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219200" y="3978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</p:txBody>
      </p:sp>
      <p:pic>
        <p:nvPicPr>
          <p:cNvPr id="15771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771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503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239000" y="38258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+1,K}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2192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can use Alice’s public key to find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and then…</a:t>
            </a:r>
          </a:p>
        </p:txBody>
      </p:sp>
      <p:pic>
        <p:nvPicPr>
          <p:cNvPr id="1597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</p:spPr>
      </p:pic>
      <p:pic>
        <p:nvPicPr>
          <p:cNvPr id="15976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15200" y="38100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2693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Trudy”, [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{T,K}</a:t>
            </a:r>
            <a:r>
              <a:rPr lang="en-US" sz="1800" b="0" baseline="-25000">
                <a:solidFill>
                  <a:srgbClr val="FF0000"/>
                </a:solidFill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1810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Trudy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47738" y="3825875"/>
            <a:ext cx="76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343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Trudy must act within clock skew</a:t>
            </a:r>
          </a:p>
        </p:txBody>
      </p:sp>
      <p:pic>
        <p:nvPicPr>
          <p:cNvPr id="16078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</p:spPr>
      </p:pic>
      <p:pic>
        <p:nvPicPr>
          <p:cNvPr id="16078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010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=1)= 1/4,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John wears red shoes,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otherwise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John wears red shoes randomly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=1/2, every 2n bits only have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2590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7359650" y="35337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0748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2686050"/>
            <a:ext cx="1538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1219200" y="3597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267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Does “sign and encrypt” also work here</a:t>
            </a:r>
            <a:r>
              <a:rPr lang="en-US" sz="2000" b="0" dirty="0">
                <a:latin typeface="+mn-lt"/>
              </a:rPr>
              <a:t>?</a:t>
            </a:r>
          </a:p>
        </p:txBody>
      </p:sp>
      <p:pic>
        <p:nvPicPr>
          <p:cNvPr id="16180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1981200"/>
            <a:ext cx="946150" cy="1624013"/>
          </a:xfrm>
          <a:prstGeom prst="rect">
            <a:avLst/>
          </a:prstGeom>
          <a:noFill/>
        </p:spPr>
      </p:pic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Greek mythology, Kerberos is 3-headed dog that guards entrance to Hades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“Wouldn’t it make more sense to guard the exit?”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security, Kerberos is an authentication system based on symmetric key crypto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Originated at MIT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work by Needham and Schroeder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Relies on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third party (TTP)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 key pairs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requires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case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scale!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based on symmetric keys but only requires N keys for N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must rely on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Distribution 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as a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TTP must not be compromised!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shares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Alice,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Bob,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Carol,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Master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KDC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enables authentication and session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for confidentiality and integrity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05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issues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info needed to access a network resource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also issues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ticket-granting tickets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used to obtain tickets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TGT contains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User’s 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Expiration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TGT is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enters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Alice’s password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get TGT for Alice from the KDC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must be secure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295400" y="25146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31242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03213" y="33194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20574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449388" y="2057400"/>
            <a:ext cx="7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Alice’s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600200"/>
            <a:ext cx="10926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 wants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219200" y="2514600"/>
            <a:ext cx="9530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password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2057400"/>
            <a:ext cx="73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 a TGT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667000"/>
            <a:ext cx="1723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E(S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,TGT,K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)</a:t>
            </a:r>
            <a:endParaRPr lang="en-US" b="0" dirty="0">
              <a:latin typeface="+mn-lt"/>
            </a:endParaRPr>
          </a:p>
        </p:txBody>
      </p:sp>
      <p:pic>
        <p:nvPicPr>
          <p:cNvPr id="2672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828800"/>
            <a:ext cx="1371600" cy="1371600"/>
          </a:xfrm>
          <a:prstGeom prst="rect">
            <a:avLst/>
          </a:prstGeom>
          <a:noFill/>
        </p:spPr>
      </p:pic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7226300" y="3292475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derived from Alice’s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creates 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Workstation decrypts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TGT, forgets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= E(“Alice”,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3048000" y="32924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728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728788"/>
            <a:ext cx="946150" cy="1624012"/>
          </a:xfrm>
          <a:prstGeom prst="rect">
            <a:avLst/>
          </a:prstGeom>
          <a:noFill/>
        </p:spPr>
      </p:pic>
      <p:pic>
        <p:nvPicPr>
          <p:cNvPr id="26728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143000"/>
          </a:xfrm>
        </p:spPr>
        <p:txBody>
          <a:bodyPr/>
          <a:lstStyle/>
          <a:p>
            <a:r>
              <a:rPr lang="en-US" dirty="0"/>
              <a:t>Alice Requests Ticket to Bob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295400" y="2667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3200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303213" y="33956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21336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209800"/>
            <a:ext cx="107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Talk to Bob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0833" y="1447800"/>
            <a:ext cx="13965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I want to</a:t>
            </a:r>
          </a:p>
          <a:p>
            <a:pPr algn="ctr"/>
            <a:r>
              <a:rPr lang="en-US" sz="2000" b="0" dirty="0">
                <a:latin typeface="+mn-lt"/>
              </a:rPr>
              <a:t>talk to Bob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49575" y="2174875"/>
            <a:ext cx="14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REQUEST</a:t>
            </a:r>
            <a:endParaRPr lang="en-US" b="0" dirty="0">
              <a:latin typeface="+mn-lt"/>
            </a:endParaRP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819400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REPLY</a:t>
            </a:r>
            <a:endParaRPr lang="en-US" sz="1050" b="0" dirty="0">
              <a:latin typeface="+mn-lt"/>
            </a:endParaRPr>
          </a:p>
        </p:txBody>
      </p:sp>
      <p:pic>
        <p:nvPicPr>
          <p:cNvPr id="268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</p:spPr>
      </p:pic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7315200" y="3429000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REPLY = E(“Bob”,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ticket to Bob,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E(“Alice”,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gets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TGT to verify timestamp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028950" y="33686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830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752600"/>
            <a:ext cx="946150" cy="1624013"/>
          </a:xfrm>
          <a:prstGeom prst="rect">
            <a:avLst/>
          </a:prstGeom>
          <a:noFill/>
        </p:spPr>
      </p:pic>
      <p:pic>
        <p:nvPicPr>
          <p:cNvPr id="26830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9050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447800"/>
          </a:xfrm>
        </p:spPr>
        <p:txBody>
          <a:bodyPr/>
          <a:lstStyle/>
          <a:p>
            <a:r>
              <a:rPr lang="en-US" dirty="0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29718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3368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232399" y="1852613"/>
            <a:ext cx="2614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ticket to Bob, authenticator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428205" y="2462213"/>
            <a:ext cx="212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E(timestamp + 1,K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decrypts “ticket to Bob” 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he then uses to verify timestamp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219349" y="3190875"/>
            <a:ext cx="1085554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Computer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7194550" y="3138488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pic>
        <p:nvPicPr>
          <p:cNvPr id="2693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0"/>
            <a:ext cx="1076325" cy="1665288"/>
          </a:xfrm>
          <a:prstGeom prst="rect">
            <a:avLst/>
          </a:prstGeom>
          <a:noFill/>
        </p:spPr>
      </p:pic>
      <p:pic>
        <p:nvPicPr>
          <p:cNvPr id="26932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 is to generate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 key state should maintain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1DCF10-F599-7983-8A48-B74D3E78AFF5}"/>
              </a:ext>
            </a:extLst>
          </p:cNvPr>
          <p:cNvGrpSpPr/>
          <p:nvPr/>
        </p:nvGrpSpPr>
        <p:grpSpPr>
          <a:xfrm>
            <a:off x="609600" y="2340114"/>
            <a:ext cx="7899161" cy="1241286"/>
            <a:chOff x="609600" y="2340114"/>
            <a:chExt cx="7899161" cy="1241286"/>
          </a:xfrm>
        </p:grpSpPr>
        <p:sp>
          <p:nvSpPr>
            <p:cNvPr id="6" name="Rectangle 5"/>
            <p:cNvSpPr/>
            <p:nvPr/>
          </p:nvSpPr>
          <p:spPr bwMode="auto">
            <a:xfrm>
              <a:off x="609600" y="2340114"/>
              <a:ext cx="1828800" cy="400110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Entropy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2340114"/>
              <a:ext cx="1828800" cy="1015663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Mixer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2873514"/>
              <a:ext cx="1879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Pseudo random </a:t>
              </a:r>
            </a:p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stream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2438400" y="2895600"/>
              <a:ext cx="1143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410200" y="3048000"/>
              <a:ext cx="1143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for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be used for confidentiality/integrity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for mutual authentication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that 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like a nonce that is known to both sides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Alice logs in, KDC sends E(S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,TGT,K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TGT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TGT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 work and no added security!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Alice’s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login to Bob, why can Alice remain anonymous?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“ticket to Bob” sent to Alice?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Alice’s workstation remember password and use that for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KDC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hard to protect password on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Scaling problem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KDC remember session key instead of putting it in a TGT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need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Kerberos,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instead generate random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workstation stores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not change (on  workstation or KDC) when Alice changes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subject to password guessing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info about it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Alice knows secret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though he gains no info about the secret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is probabilistic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can verify that Alice knows the secret to an arbitrarily high probability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square roots modulo N is difficult (like factoring)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N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has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are public, S is secret.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convince Bob that she knows S without revealing any information about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7924800" cy="1828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605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093895" y="31146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7390169" y="3182938"/>
            <a:ext cx="504114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6002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2154238"/>
            <a:ext cx="8817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</a:t>
            </a:r>
            <a:r>
              <a:rPr lang="en-US" sz="1400" b="0">
                <a:latin typeface="+mn-lt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667000"/>
            <a:ext cx="138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</a:t>
            </a:r>
            <a:r>
              <a:rPr lang="en-US" sz="1400" b="0">
                <a:latin typeface="+mn-lt"/>
                <a:sym typeface="Symbol" charset="2"/>
              </a:rPr>
              <a:t></a:t>
            </a:r>
            <a:r>
              <a:rPr lang="en-US" sz="1400" b="0">
                <a:latin typeface="+mn-lt"/>
              </a:rPr>
              <a:t>S</a:t>
            </a:r>
            <a:r>
              <a:rPr lang="en-US" sz="1400" b="0" baseline="30000">
                <a:latin typeface="+mn-lt"/>
              </a:rPr>
              <a:t>e</a:t>
            </a:r>
            <a:r>
              <a:rPr lang="en-US" sz="1400" b="0">
                <a:latin typeface="+mn-lt"/>
              </a:rPr>
              <a:t> mod N</a:t>
            </a:r>
          </a:p>
        </p:txBody>
      </p:sp>
      <p:pic>
        <p:nvPicPr>
          <p:cNvPr id="19662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76388"/>
            <a:ext cx="946150" cy="1624012"/>
          </a:xfrm>
          <a:prstGeom prst="rect">
            <a:avLst/>
          </a:prstGeom>
          <a:noFill/>
        </p:spPr>
      </p:pic>
      <p:pic>
        <p:nvPicPr>
          <p:cNvPr id="19662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924800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know S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99442" y="2936875"/>
            <a:ext cx="749130" cy="5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random </a:t>
            </a:r>
            <a:r>
              <a:rPr lang="en-US" sz="1100" b="0" dirty="0" err="1">
                <a:latin typeface="+mn-lt"/>
              </a:rPr>
              <a:t>r</a:t>
            </a:r>
            <a:endParaRPr lang="en-US" sz="1100" b="0" dirty="0">
              <a:latin typeface="+mn-lt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7239000" y="2987675"/>
            <a:ext cx="458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Bob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371600"/>
            <a:ext cx="10412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x = r</a:t>
            </a:r>
            <a:r>
              <a:rPr lang="en-US" sz="1200" b="0" baseline="30000">
                <a:latin typeface="+mn-lt"/>
              </a:rPr>
              <a:t>2</a:t>
            </a:r>
            <a:r>
              <a:rPr lang="en-US" sz="1200" b="0">
                <a:latin typeface="+mn-lt"/>
              </a:rPr>
              <a:t> mod N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916363" y="1868488"/>
            <a:ext cx="5312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e </a:t>
            </a:r>
            <a:r>
              <a:rPr lang="en-US" sz="1200" b="0">
                <a:latin typeface="+mn-lt"/>
                <a:sym typeface="Symbol" charset="2"/>
              </a:rPr>
              <a:t>= 1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514600"/>
            <a:ext cx="114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y = r</a:t>
            </a:r>
            <a:r>
              <a:rPr lang="en-US" sz="1200" b="0">
                <a:latin typeface="+mn-lt"/>
                <a:sym typeface="Symbol" charset="2"/>
              </a:rPr>
              <a:t></a:t>
            </a:r>
            <a:r>
              <a:rPr lang="en-US" sz="1200" b="0">
                <a:latin typeface="+mn-lt"/>
              </a:rPr>
              <a:t>S mod N</a:t>
            </a:r>
          </a:p>
        </p:txBody>
      </p:sp>
      <p:pic>
        <p:nvPicPr>
          <p:cNvPr id="19867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946150" cy="1624013"/>
          </a:xfrm>
          <a:prstGeom prst="rect">
            <a:avLst/>
          </a:prstGeom>
          <a:noFill/>
        </p:spPr>
      </p:pic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306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148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to know S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528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024045" y="30384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7315200" y="31400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5240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63963" y="2020888"/>
            <a:ext cx="58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= 0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646363"/>
            <a:ext cx="1130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 mod N</a:t>
            </a:r>
          </a:p>
        </p:txBody>
      </p:sp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0188"/>
            <a:ext cx="946150" cy="1624012"/>
          </a:xfrm>
          <a:prstGeom prst="rect">
            <a:avLst/>
          </a:prstGeom>
          <a:noFill/>
        </p:spPr>
      </p:pic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Alice knows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to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 to Alice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checks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“Anyone discussing deterministic generation of random number is, strictly speaking, already in a state of sin” – von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 Cipher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math works since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to Bob: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Trudy convince Bob she is Alice?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(i.e., follow protocol)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Bob to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v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fool Bob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1/2, but…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…after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iterations, the probability that Trudy can fool Bob is only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unpredictable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use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iteration or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find S given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685800"/>
          </a:xfrm>
        </p:spPr>
        <p:txBody>
          <a:bodyPr/>
          <a:lstStyle/>
          <a:p>
            <a:r>
              <a:rPr lang="en-US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3 (if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N, he gets 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that requires modular square root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924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certificates identify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anonymity if certificates transmitted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offers a  way to authenticate without revealing identities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supported in Microsoft’s Next Generation Secure Computing Base (NGSCB)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“Socket layer” lives between application and transport layers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73757" y="2362200"/>
            <a:ext cx="81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“layer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550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SSL is the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used for most secure transactions over the Internet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you want to buy a book 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amazon.com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143000" y="36734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7346950" y="35972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452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752600"/>
            <a:ext cx="3135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I’d like to talk to you securely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362200"/>
            <a:ext cx="227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Here’s my certificate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729038" y="2971800"/>
            <a:ext cx="97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{K</a:t>
            </a:r>
            <a:r>
              <a:rPr lang="en-US" sz="1800" b="0" baseline="-25000">
                <a:latin typeface="+mn-lt"/>
              </a:rPr>
              <a:t>AB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581400"/>
            <a:ext cx="1809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protected HTTP</a:t>
            </a: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Alice sure she’s talking to Bob?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Bob sure he’s talking to Alice</a:t>
            </a:r>
            <a:r>
              <a:rPr lang="en-US" sz="2000" dirty="0"/>
              <a:t>?</a:t>
            </a:r>
          </a:p>
        </p:txBody>
      </p:sp>
      <p:pic>
        <p:nvPicPr>
          <p:cNvPr id="21915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19154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04888" y="34448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7346950" y="33686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01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Can we talk?, cipher list, R</a:t>
            </a:r>
            <a:r>
              <a:rPr lang="en-US" sz="1800" b="0" baseline="-25000">
                <a:latin typeface="+mn-lt"/>
              </a:rPr>
              <a:t>A</a:t>
            </a:r>
            <a:endParaRPr lang="en-US" sz="1800" b="0">
              <a:latin typeface="+mn-lt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2314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certificate, cipher, R</a:t>
            </a:r>
            <a:r>
              <a:rPr lang="en-US" sz="1800" b="0" baseline="-25000">
                <a:latin typeface="+mn-lt"/>
              </a:rPr>
              <a:t>B</a:t>
            </a:r>
            <a:endParaRPr lang="en-US" sz="1800" b="0">
              <a:latin typeface="+mn-lt"/>
            </a:endParaRP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31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{S}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, E(h(msgs,CLNT,K),K)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2814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Data protected with key K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1937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h(msgs,SRVR,K)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pre-master secret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all previous messages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CLNT and SRVR are constants</a:t>
            </a:r>
          </a:p>
        </p:txBody>
      </p:sp>
      <p:pic>
        <p:nvPicPr>
          <p:cNvPr id="2201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</p:spPr>
      </p:pic>
      <p:pic>
        <p:nvPicPr>
          <p:cNvPr id="22017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“keys” derived from 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encryption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integrity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IVs: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h(msgs,CLNT,K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 adds no security…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71796</TotalTime>
  <Words>8448</Words>
  <Application>Microsoft Macintosh PowerPoint</Application>
  <PresentationFormat>On-screen Show (4:3)</PresentationFormat>
  <Paragraphs>1426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0" baseType="lpstr">
      <vt:lpstr>Arial</vt:lpstr>
      <vt:lpstr>Calibri</vt:lpstr>
      <vt:lpstr>Courier New</vt:lpstr>
      <vt:lpstr>Times</vt:lpstr>
      <vt:lpstr>Times New 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3957</cp:revision>
  <dcterms:created xsi:type="dcterms:W3CDTF">2013-04-08T19:09:24Z</dcterms:created>
  <dcterms:modified xsi:type="dcterms:W3CDTF">2023-11-08T00:24:25Z</dcterms:modified>
</cp:coreProperties>
</file>