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83" r:id="rId31"/>
    <p:sldId id="3584" r:id="rId32"/>
    <p:sldId id="3585" r:id="rId33"/>
    <p:sldId id="3408" r:id="rId34"/>
    <p:sldId id="3444" r:id="rId35"/>
    <p:sldId id="3587" r:id="rId36"/>
    <p:sldId id="3549" r:id="rId37"/>
    <p:sldId id="3550" r:id="rId38"/>
    <p:sldId id="3551" r:id="rId39"/>
    <p:sldId id="3588" r:id="rId40"/>
    <p:sldId id="3589" r:id="rId41"/>
    <p:sldId id="3590" r:id="rId42"/>
    <p:sldId id="3591" r:id="rId43"/>
    <p:sldId id="3592" r:id="rId44"/>
    <p:sldId id="3593" r:id="rId45"/>
    <p:sldId id="3594" r:id="rId46"/>
    <p:sldId id="3595" r:id="rId47"/>
    <p:sldId id="3596" r:id="rId48"/>
    <p:sldId id="3597" r:id="rId49"/>
    <p:sldId id="3598" r:id="rId50"/>
    <p:sldId id="3599" r:id="rId51"/>
    <p:sldId id="3600" r:id="rId52"/>
    <p:sldId id="3579" r:id="rId53"/>
    <p:sldId id="3580" r:id="rId54"/>
    <p:sldId id="3457" r:id="rId55"/>
    <p:sldId id="3173" r:id="rId56"/>
    <p:sldId id="3528" r:id="rId57"/>
    <p:sldId id="3529" r:id="rId58"/>
    <p:sldId id="3530" r:id="rId59"/>
    <p:sldId id="3531" r:id="rId60"/>
    <p:sldId id="3532" r:id="rId61"/>
    <p:sldId id="3533" r:id="rId62"/>
    <p:sldId id="3534" r:id="rId63"/>
    <p:sldId id="3535" r:id="rId64"/>
    <p:sldId id="3536" r:id="rId65"/>
    <p:sldId id="3537" r:id="rId66"/>
    <p:sldId id="3538" r:id="rId67"/>
    <p:sldId id="3577" r:id="rId68"/>
    <p:sldId id="3578" r:id="rId69"/>
    <p:sldId id="3447" r:id="rId70"/>
    <p:sldId id="3424" r:id="rId71"/>
    <p:sldId id="3570" r:id="rId72"/>
    <p:sldId id="3574" r:id="rId73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20" autoAdjust="0"/>
    <p:restoredTop sz="80721" autoAdjust="0"/>
  </p:normalViewPr>
  <p:slideViewPr>
    <p:cSldViewPr>
      <p:cViewPr varScale="1">
        <p:scale>
          <a:sx n="127" d="100"/>
          <a:sy n="127" d="100"/>
        </p:scale>
        <p:origin x="1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6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44478"/>
              </p:ext>
            </p:extLst>
          </p:nvPr>
        </p:nvGraphicFramePr>
        <p:xfrm>
          <a:off x="609603" y="176784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)[1,2,3,4]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8,14,25,3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3974068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0386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338936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91D58-1FAD-50A9-E287-C28DAF03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35019"/>
              </p:ext>
            </p:extLst>
          </p:nvPr>
        </p:nvGraphicFramePr>
        <p:xfrm>
          <a:off x="685800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E99E9-1D05-4D5D-484F-BB34CBA8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01335"/>
              </p:ext>
            </p:extLst>
          </p:nvPr>
        </p:nvGraphicFramePr>
        <p:xfrm>
          <a:off x="4638763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05292"/>
              </p:ext>
            </p:extLst>
          </p:nvPr>
        </p:nvGraphicFramePr>
        <p:xfrm>
          <a:off x="304800" y="1501268"/>
          <a:ext cx="8502136" cy="253733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31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304800" y="4458919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 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4558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955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143541" y="1339107"/>
              <a:ext cx="206659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24155" y="23281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4623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24155" y="33949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4529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24155" y="43855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273788" y="5376119"/>
              <a:ext cx="20762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]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 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47769" y="31663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47769" y="41569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503107" y="20995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85031" y="2099519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601897" y="31779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601897" y="41685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3813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6764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6571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362200" y="12583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811C9-3588-6101-731C-13FCEAF01838}"/>
              </a:ext>
            </a:extLst>
          </p:cNvPr>
          <p:cNvGrpSpPr/>
          <p:nvPr/>
        </p:nvGrpSpPr>
        <p:grpSpPr>
          <a:xfrm>
            <a:off x="4572000" y="1447800"/>
            <a:ext cx="3810000" cy="4922520"/>
            <a:chOff x="4572000" y="1447800"/>
            <a:chExt cx="3810000" cy="492252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172200" y="2048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572000" y="19050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48768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5044173" y="5943600"/>
              <a:ext cx="277992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[17],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8580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417493" y="1981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553200" y="144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4800600" y="1752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4800600" y="5486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553200" y="5486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48006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153400" y="1752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4800600" y="2286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153400" y="213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172200" y="3115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48768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417493" y="3048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4800600" y="2895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153400" y="2819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4800600" y="3352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153400" y="3200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572000" y="2971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4800600" y="24384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4800600" y="2514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172200" y="4944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48768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68580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417493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4800600" y="47244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153400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4800600" y="5208210"/>
              <a:ext cx="0" cy="278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153400" y="50292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618038" y="48576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4800600" y="35052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48006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172200" y="4105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48768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68580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417493" y="4038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48006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153400" y="3810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4800600" y="4267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153400" y="41910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618037" y="39432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4800600" y="4419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4800600" y="4495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2169" y="1752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2169" y="2831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78369" y="38216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95235" y="4648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7779579" y="1752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7796445" y="2754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7796445" y="3821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7796445" y="4659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4800600" y="580283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52"/>
            <p:cNvSpPr txBox="1">
              <a:spLocks noChangeArrowheads="1"/>
            </p:cNvSpPr>
            <p:nvPr/>
          </p:nvSpPr>
          <p:spPr bwMode="auto">
            <a:xfrm>
              <a:off x="6324600" y="3733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5" name="Text Box 52"/>
            <p:cNvSpPr txBox="1">
              <a:spLocks noChangeArrowheads="1"/>
            </p:cNvSpPr>
            <p:nvPr/>
          </p:nvSpPr>
          <p:spPr bwMode="auto">
            <a:xfrm>
              <a:off x="6096000" y="4569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149" name="Text Box 52"/>
            <p:cNvSpPr txBox="1">
              <a:spLocks noChangeArrowheads="1"/>
            </p:cNvSpPr>
            <p:nvPr/>
          </p:nvSpPr>
          <p:spPr bwMode="auto">
            <a:xfrm>
              <a:off x="5105400" y="3886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57" name="Text Box 52"/>
            <p:cNvSpPr txBox="1">
              <a:spLocks noChangeArrowheads="1"/>
            </p:cNvSpPr>
            <p:nvPr/>
          </p:nvSpPr>
          <p:spPr bwMode="auto">
            <a:xfrm>
              <a:off x="7065738" y="3883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5105400" y="1825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67" name="Text Box 52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0" name="Text Box 52"/>
            <p:cNvSpPr txBox="1">
              <a:spLocks noChangeArrowheads="1"/>
            </p:cNvSpPr>
            <p:nvPr/>
          </p:nvSpPr>
          <p:spPr bwMode="auto">
            <a:xfrm>
              <a:off x="5105400" y="4724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1" name="Text Box 52"/>
            <p:cNvSpPr txBox="1">
              <a:spLocks noChangeArrowheads="1"/>
            </p:cNvSpPr>
            <p:nvPr/>
          </p:nvSpPr>
          <p:spPr bwMode="auto">
            <a:xfrm>
              <a:off x="6934200" y="47214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72" name="Text Box 52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6096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63" name="Text Box 24"/>
            <p:cNvSpPr txBox="1">
              <a:spLocks noChangeArrowheads="1"/>
            </p:cNvSpPr>
            <p:nvPr/>
          </p:nvSpPr>
          <p:spPr bwMode="auto">
            <a:xfrm>
              <a:off x="7099300" y="4995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 flipH="1">
              <a:off x="6858000" y="51899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Text Box 24"/>
            <p:cNvSpPr txBox="1">
              <a:spLocks noChangeArrowheads="1"/>
            </p:cNvSpPr>
            <p:nvPr/>
          </p:nvSpPr>
          <p:spPr bwMode="auto">
            <a:xfrm>
              <a:off x="7099300" y="4114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73" name="Line 11"/>
            <p:cNvSpPr>
              <a:spLocks noChangeShapeType="1"/>
            </p:cNvSpPr>
            <p:nvPr/>
          </p:nvSpPr>
          <p:spPr bwMode="auto">
            <a:xfrm flipH="1">
              <a:off x="6858000" y="43093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099300" y="31242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6858000" y="33187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Text Box 24"/>
            <p:cNvSpPr txBox="1">
              <a:spLocks noChangeArrowheads="1"/>
            </p:cNvSpPr>
            <p:nvPr/>
          </p:nvSpPr>
          <p:spPr bwMode="auto">
            <a:xfrm>
              <a:off x="7099300" y="2057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77" name="Line 11"/>
            <p:cNvSpPr>
              <a:spLocks noChangeShapeType="1"/>
            </p:cNvSpPr>
            <p:nvPr/>
          </p:nvSpPr>
          <p:spPr bwMode="auto">
            <a:xfrm flipH="1">
              <a:off x="6858000" y="22519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ADCE0B-5D76-4DCF-122A-AB2A452DC1C6}"/>
              </a:ext>
            </a:extLst>
          </p:cNvPr>
          <p:cNvGrpSpPr/>
          <p:nvPr/>
        </p:nvGrpSpPr>
        <p:grpSpPr>
          <a:xfrm>
            <a:off x="228600" y="1371600"/>
            <a:ext cx="3810000" cy="5181600"/>
            <a:chOff x="228600" y="1219200"/>
            <a:chExt cx="3810000" cy="51816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828800" y="2353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28600" y="2209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3340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85800" y="1276290"/>
              <a:ext cx="2895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[8,14,25]</a:t>
              </a: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  <a:sym typeface="Wingdings" pitchFamily="2" charset="2"/>
                </a:rPr>
                <a:t>,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[16,20]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514600" y="2514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074093" y="2286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098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5720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7200" y="609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209800" y="609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72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1000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5720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1000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28800" y="3420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5334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5146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074093" y="3352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572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81000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720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81000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5720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5720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28800" y="5248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5334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5146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074093" y="5181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57200" y="50292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810000" y="502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74638" y="50292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45720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5720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828800" y="4410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5334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5146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074093" y="4343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4572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81000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457200" y="4572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810000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274637" y="4267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457200" y="48006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457199" y="4800600"/>
              <a:ext cx="3352801" cy="1715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58769" y="2057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458769" y="31358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534969" y="4126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51835" y="4953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3436179" y="2057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453045" y="3059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453045" y="41264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3453045" y="4964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75635" y="5715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3453045" y="5715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4572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457200" y="5410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8100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38100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533400" y="12192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Text Box 52"/>
            <p:cNvSpPr txBox="1">
              <a:spLocks noChangeArrowheads="1"/>
            </p:cNvSpPr>
            <p:nvPr/>
          </p:nvSpPr>
          <p:spPr bwMode="auto">
            <a:xfrm>
              <a:off x="838200" y="21306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1828800" y="1981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[25,29]</a:t>
              </a:r>
            </a:p>
          </p:txBody>
        </p:sp>
        <p:sp>
          <p:nvSpPr>
            <p:cNvPr id="132" name="Text Box 52"/>
            <p:cNvSpPr txBox="1">
              <a:spLocks noChangeArrowheads="1"/>
            </p:cNvSpPr>
            <p:nvPr/>
          </p:nvSpPr>
          <p:spPr bwMode="auto">
            <a:xfrm>
              <a:off x="2743200" y="21336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[16,20]</a:t>
              </a:r>
            </a:p>
          </p:txBody>
        </p:sp>
        <p:sp>
          <p:nvSpPr>
            <p:cNvPr id="137" name="Text Box 52"/>
            <p:cNvSpPr txBox="1">
              <a:spLocks noChangeArrowheads="1"/>
            </p:cNvSpPr>
            <p:nvPr/>
          </p:nvSpPr>
          <p:spPr bwMode="auto">
            <a:xfrm>
              <a:off x="1981200" y="4038601"/>
              <a:ext cx="6858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8382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47" name="Text Box 52"/>
            <p:cNvSpPr txBox="1">
              <a:spLocks noChangeArrowheads="1"/>
            </p:cNvSpPr>
            <p:nvPr/>
          </p:nvSpPr>
          <p:spPr bwMode="auto">
            <a:xfrm>
              <a:off x="8382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1" name="Text Box 52"/>
            <p:cNvSpPr txBox="1">
              <a:spLocks noChangeArrowheads="1"/>
            </p:cNvSpPr>
            <p:nvPr/>
          </p:nvSpPr>
          <p:spPr bwMode="auto">
            <a:xfrm>
              <a:off x="26670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2" name="Text Box 52"/>
            <p:cNvSpPr txBox="1">
              <a:spLocks noChangeArrowheads="1"/>
            </p:cNvSpPr>
            <p:nvPr/>
          </p:nvSpPr>
          <p:spPr bwMode="auto">
            <a:xfrm>
              <a:off x="26670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[3]</a:t>
              </a:r>
            </a:p>
          </p:txBody>
        </p:sp>
        <p:sp>
          <p:nvSpPr>
            <p:cNvPr id="154" name="Text Box 52"/>
            <p:cNvSpPr txBox="1">
              <a:spLocks noChangeArrowheads="1"/>
            </p:cNvSpPr>
            <p:nvPr/>
          </p:nvSpPr>
          <p:spPr bwMode="auto">
            <a:xfrm>
              <a:off x="1981200" y="4876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[4]</a:t>
              </a:r>
            </a:p>
          </p:txBody>
        </p:sp>
        <p:sp>
          <p:nvSpPr>
            <p:cNvPr id="153" name="Text Box 24"/>
            <p:cNvSpPr txBox="1">
              <a:spLocks noChangeArrowheads="1"/>
            </p:cNvSpPr>
            <p:nvPr/>
          </p:nvSpPr>
          <p:spPr bwMode="auto">
            <a:xfrm>
              <a:off x="2755900" y="2438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Line 11"/>
            <p:cNvSpPr>
              <a:spLocks noChangeShapeType="1"/>
            </p:cNvSpPr>
            <p:nvPr/>
          </p:nvSpPr>
          <p:spPr bwMode="auto">
            <a:xfrm flipH="1">
              <a:off x="2514600" y="26245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 Box 24"/>
            <p:cNvSpPr txBox="1">
              <a:spLocks noChangeArrowheads="1"/>
            </p:cNvSpPr>
            <p:nvPr/>
          </p:nvSpPr>
          <p:spPr bwMode="auto">
            <a:xfrm>
              <a:off x="2755900" y="3471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9" name="Line 11"/>
            <p:cNvSpPr>
              <a:spLocks noChangeShapeType="1"/>
            </p:cNvSpPr>
            <p:nvPr/>
          </p:nvSpPr>
          <p:spPr bwMode="auto">
            <a:xfrm flipH="1">
              <a:off x="2514600" y="3657600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 Box 24"/>
            <p:cNvSpPr txBox="1">
              <a:spLocks noChangeArrowheads="1"/>
            </p:cNvSpPr>
            <p:nvPr/>
          </p:nvSpPr>
          <p:spPr bwMode="auto">
            <a:xfrm>
              <a:off x="2755900" y="44196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1" name="Line 11"/>
            <p:cNvSpPr>
              <a:spLocks noChangeShapeType="1"/>
            </p:cNvSpPr>
            <p:nvPr/>
          </p:nvSpPr>
          <p:spPr bwMode="auto">
            <a:xfrm flipH="1">
              <a:off x="2514600" y="46057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 Box 24"/>
            <p:cNvSpPr txBox="1">
              <a:spLocks noChangeArrowheads="1"/>
            </p:cNvSpPr>
            <p:nvPr/>
          </p:nvSpPr>
          <p:spPr bwMode="auto">
            <a:xfrm>
              <a:off x="2755900" y="5257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3" name="Line 11"/>
            <p:cNvSpPr>
              <a:spLocks noChangeShapeType="1"/>
            </p:cNvSpPr>
            <p:nvPr/>
          </p:nvSpPr>
          <p:spPr bwMode="auto">
            <a:xfrm flipH="1">
              <a:off x="2514600" y="54439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2286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6482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1496"/>
              </p:ext>
            </p:extLst>
          </p:nvPr>
        </p:nvGraphicFramePr>
        <p:xfrm>
          <a:off x="304800" y="18897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890"/>
              </p:ext>
            </p:extLst>
          </p:nvPr>
        </p:nvGraphicFramePr>
        <p:xfrm>
          <a:off x="3352800" y="15240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04363"/>
              </p:ext>
            </p:extLst>
          </p:nvPr>
        </p:nvGraphicFramePr>
        <p:xfrm>
          <a:off x="6019800" y="12954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13563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7424" y="62484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75" y="228600"/>
            <a:ext cx="5829300" cy="5715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FEAL-4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70491" y="1752600"/>
            <a:ext cx="8006316" cy="331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Several equivalent descriptions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All blocks have bits starting at 0 on the left, so low order bit in first byte is bit 7</a:t>
            </a:r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961661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87539"/>
            <a:ext cx="8515896" cy="105546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First description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9A1DC9-671D-E5FC-869E-8140AC38AA8D}"/>
              </a:ext>
            </a:extLst>
          </p:cNvPr>
          <p:cNvGrpSpPr/>
          <p:nvPr/>
        </p:nvGrpSpPr>
        <p:grpSpPr>
          <a:xfrm>
            <a:off x="2286000" y="1646947"/>
            <a:ext cx="3791390" cy="4507668"/>
            <a:chOff x="2286000" y="1646947"/>
            <a:chExt cx="3791390" cy="4507668"/>
          </a:xfrm>
        </p:grpSpPr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3100902" y="1810118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3105589" y="1835285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986273" y="297927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971843" y="3065966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185008" y="2456673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4023847" y="274419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857543" y="2743200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412465" y="2865404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3028993" y="286540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4119368" y="271690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245417" y="256792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093972" y="2357026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813681" y="2443237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183121" y="1646947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792804" y="1671618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423359" y="1680061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217852" y="2128238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3048439" y="2170390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>
              <a:cxnSpLocks/>
              <a:endCxn id="117" idx="1"/>
            </p:cNvCxnSpPr>
            <p:nvPr/>
          </p:nvCxnSpPr>
          <p:spPr bwMode="auto">
            <a:xfrm>
              <a:off x="2934139" y="2260681"/>
              <a:ext cx="2283713" cy="6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220138" y="190125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815266" y="1922136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2286000" y="1945355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591239" y="2062175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5630553" y="1901254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391589" y="2034890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357491" y="272653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934139" y="1922137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334439" y="1889989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969764" y="271563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334439" y="2058471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934138" y="2086244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C67F6-7660-2D53-1CC2-90DE641397B1}"/>
                </a:ext>
              </a:extLst>
            </p:cNvPr>
            <p:cNvSpPr/>
            <p:nvPr/>
          </p:nvSpPr>
          <p:spPr bwMode="auto">
            <a:xfrm>
              <a:off x="4702230" y="165365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8C3FD1-C4FB-A715-CC3B-BC78CBC36D13}"/>
                </a:ext>
              </a:extLst>
            </p:cNvPr>
            <p:cNvSpPr/>
            <p:nvPr/>
          </p:nvSpPr>
          <p:spPr bwMode="auto">
            <a:xfrm>
              <a:off x="4771996" y="246266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3AF4AF-A55A-9583-9B6B-303108679E54}"/>
                </a:ext>
              </a:extLst>
            </p:cNvPr>
            <p:cNvSpPr/>
            <p:nvPr/>
          </p:nvSpPr>
          <p:spPr bwMode="auto">
            <a:xfrm>
              <a:off x="2472639" y="246117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E985995F-4D5A-1ECC-9F71-C9B3DBFC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058" y="292676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468384F-0EB8-5A6D-A43F-58C8AC00E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078" y="2316287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152E2BC2-FB52-5355-E6AB-7927B1C1B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8629" y="3844247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35B64E5D-D934-3560-BFDC-413C5F3C3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199" y="3912403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3C111C58-862C-6DC9-2A6C-37179E1EA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7363" y="3275307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66A001F1-8DBD-AB1E-DB77-7E54032E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202" y="3590635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505507A5-9959-2849-9422-37BD1F577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899" y="3562075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7EBB1CE1-1BF0-C14A-5DDC-938412E2F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4821" y="3711841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A051BC02-9180-97C8-477C-C9ACFFDE4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349" y="3711841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DA79C018-82B5-E111-7738-D74D90DF5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1724" y="3563341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5A995A75-9921-07E2-B3F3-60613DA07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7772" y="3414362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8131D4A3-C815-C800-7CD0-55486750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037" y="3289674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B17D5173-9CAB-1454-8AFF-1479A2ED6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9847" y="3572967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EDA41C02-CFBE-7E22-E360-E22251426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119" y="3562075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DFEB7F9-B4A2-3BA8-036E-10673BBF4274}"/>
                </a:ext>
              </a:extLst>
            </p:cNvPr>
            <p:cNvSpPr/>
            <p:nvPr/>
          </p:nvSpPr>
          <p:spPr bwMode="auto">
            <a:xfrm>
              <a:off x="4784352" y="328129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5973075-A78E-686E-9E5B-81B939D535AA}"/>
                </a:ext>
              </a:extLst>
            </p:cNvPr>
            <p:cNvSpPr/>
            <p:nvPr/>
          </p:nvSpPr>
          <p:spPr bwMode="auto">
            <a:xfrm>
              <a:off x="2484994" y="330761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84A9A6CC-725B-1AA7-98A6-5F7308D4B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414" y="3773206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3D233BAC-8BE9-522C-5F7C-E1A176624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1413" y="3170817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E38B73E8-D141-1B0A-96EE-84F59FC2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7740" y="3118300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2BC6256D-198D-06B1-E4C7-4D9BA8F48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060" y="320347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A2E11D6C-5088-5FAD-298A-BA100DAEC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0983" y="473702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36E69862-A1B5-A8FA-C729-44241485A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6553" y="4805180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D39633DF-E238-8DC9-D8B0-450293F8C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9718" y="416808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C66B8694-ECD9-0D57-7247-C35B89AC7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8557" y="448341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CAB12535-6DB7-CC88-C39B-9E5DB268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253" y="445485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379E0451-62C7-4A11-0A10-447E75136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7175" y="460461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DC7CF33F-8583-1668-1206-D3C845156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53703" y="460461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083D1BEE-9BEC-FCCE-A9C2-AD15AA730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4079" y="445611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C36BDA42-818A-9561-EA00-379202E76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0127" y="430714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51DD2064-03F8-42C9-9028-4B752A16D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8392" y="418245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9BE22F92-38A9-171C-1DD2-A14DAB7C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202" y="446574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2839175C-D872-C689-64AD-8394EEAC8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474" y="445485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EC0CB42-5317-F900-90C1-D74A369565BE}"/>
                </a:ext>
              </a:extLst>
            </p:cNvPr>
            <p:cNvSpPr/>
            <p:nvPr/>
          </p:nvSpPr>
          <p:spPr bwMode="auto">
            <a:xfrm>
              <a:off x="4796706" y="417407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F36D1A6-1BAD-B9FA-C2F2-C6D883C058C6}"/>
                </a:ext>
              </a:extLst>
            </p:cNvPr>
            <p:cNvSpPr/>
            <p:nvPr/>
          </p:nvSpPr>
          <p:spPr bwMode="auto">
            <a:xfrm>
              <a:off x="2497349" y="420039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CAFB2712-8609-8647-1F8E-C629A739E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769" y="466598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2DDB6D5E-9675-3F52-1E3E-192B95ED5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768" y="4063595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9D594354-07F4-ED53-550E-E5040B345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9846" y="3949474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4F563E5D-8AF6-F1DC-2D29-0EB0A7D5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9415" y="409624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95C4204E-88B2-6416-6205-E761DCD4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567" y="502781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B9238079-6DA6-031D-51A4-7621F017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406" y="5343147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2B91650D-DBA1-04DC-51F4-DFA064D1E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102" y="5314587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02F11F42-399D-BF31-BD9E-87C694D0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2024" y="546435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662A8DEA-8E22-45D1-95AF-A375DD7EC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552" y="5464353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83A07950-1DF0-3CA2-FFB6-C8104FA6B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8928" y="531585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ABFEE3CF-B53B-E2BD-8449-CE998E34A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4976" y="5166874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E05F0B61-4EF0-7ED5-1929-5A26BB150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3241" y="504218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914C39C6-A816-F548-FF0B-30F808BF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7051" y="5325479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73A958A8-BF98-6704-596E-D6E843B05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323" y="531458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6D19013-45AD-3409-C59E-66D34BB2BD16}"/>
                </a:ext>
              </a:extLst>
            </p:cNvPr>
            <p:cNvSpPr/>
            <p:nvPr/>
          </p:nvSpPr>
          <p:spPr bwMode="auto">
            <a:xfrm>
              <a:off x="4821555" y="5033806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43DB719-7A18-CC3E-53EF-F222D3604F58}"/>
                </a:ext>
              </a:extLst>
            </p:cNvPr>
            <p:cNvSpPr/>
            <p:nvPr/>
          </p:nvSpPr>
          <p:spPr bwMode="auto">
            <a:xfrm>
              <a:off x="2522198" y="506012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34415182-1E72-784D-5E42-E9F03D4AB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618" y="5525718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EEC07344-2727-419C-2E58-8693BB659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617" y="492332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D21D78B9-3931-B2E8-8A47-70EECD0C1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9377" y="4829591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5C571EC5-C10E-7850-225D-0E22B9EB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264" y="495598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A5CCE60A-1A52-94F7-78EB-8B1DE3CC3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13" y="5877616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7CDAF5AC-76D2-AE55-50A5-80AC81711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3280" y="5862166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E38396C3-1DCC-CADF-C7EE-E67845EBF0D7}"/>
                </a:ext>
              </a:extLst>
            </p:cNvPr>
            <p:cNvSpPr/>
            <p:nvPr/>
          </p:nvSpPr>
          <p:spPr bwMode="auto">
            <a:xfrm>
              <a:off x="4846404" y="588360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D170C54-5409-AC6F-32DD-C82B7D2B4AA9}"/>
                </a:ext>
              </a:extLst>
            </p:cNvPr>
            <p:cNvSpPr/>
            <p:nvPr/>
          </p:nvSpPr>
          <p:spPr bwMode="auto">
            <a:xfrm>
              <a:off x="2547047" y="588010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3CD7887-13FB-F040-80E0-C56EF517A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335" y="5522456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7ECE051C-EFEB-EBF3-15E5-5E45013930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38500" y="5664838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700A678B-C1BA-0E94-DC61-55ECD9D20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512" y="5683852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46589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AEBEC21-A022-58A9-73CD-5D30C75B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D6D0-33FF-A135-16E0-95B4937E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1400" y="635642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F478FA3C-A164-2751-4F2C-66B178BF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2607" y="76200"/>
            <a:ext cx="8151536" cy="723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Second description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9A4870F-D59B-98A5-50D0-3C6DE8BBF58F}"/>
              </a:ext>
            </a:extLst>
          </p:cNvPr>
          <p:cNvGrpSpPr/>
          <p:nvPr/>
        </p:nvGrpSpPr>
        <p:grpSpPr>
          <a:xfrm>
            <a:off x="2324952" y="1461318"/>
            <a:ext cx="3654034" cy="4710882"/>
            <a:chOff x="2324952" y="1461318"/>
            <a:chExt cx="3654034" cy="4710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CF8929E-18C5-F6A8-1353-9B17BDE26613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3002495" y="1624489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F28501C-70F9-B734-32E8-AF219B389823}"/>
                </a:ext>
              </a:extLst>
            </p:cNvPr>
            <p:cNvCxnSpPr/>
            <p:nvPr/>
          </p:nvCxnSpPr>
          <p:spPr bwMode="auto">
            <a:xfrm>
              <a:off x="3007182" y="1649656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>
              <a:extLst>
                <a:ext uri="{FF2B5EF4-FFF2-40B4-BE49-F238E27FC236}">
                  <a16:creationId xmlns:a16="http://schemas.microsoft.com/office/drawing/2014/main" id="{89D0E608-3FFE-BA6F-91F9-54BE0667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7866" y="2654500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>
              <a:extLst>
                <a:ext uri="{FF2B5EF4-FFF2-40B4-BE49-F238E27FC236}">
                  <a16:creationId xmlns:a16="http://schemas.microsoft.com/office/drawing/2014/main" id="{9B222243-773B-D377-0864-1085C82C9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436" y="2741191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id="{49C68AB2-519A-50FF-9677-DD4F486F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601" y="2131898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2A6356B4-350C-345E-5DF1-5DC37B21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440" y="241942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>
              <a:extLst>
                <a:ext uri="{FF2B5EF4-FFF2-40B4-BE49-F238E27FC236}">
                  <a16:creationId xmlns:a16="http://schemas.microsoft.com/office/drawing/2014/main" id="{3B677F95-EA35-45F7-951D-32D8E7325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9136" y="239086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1919B10C-ADF4-95E8-DAF4-8CE708723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4058" y="2540629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>
              <a:extLst>
                <a:ext uri="{FF2B5EF4-FFF2-40B4-BE49-F238E27FC236}">
                  <a16:creationId xmlns:a16="http://schemas.microsoft.com/office/drawing/2014/main" id="{7D774A93-4AB2-1B5A-2DA2-E04AFEDC7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0586" y="254062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>
              <a:extLst>
                <a:ext uri="{FF2B5EF4-FFF2-40B4-BE49-F238E27FC236}">
                  <a16:creationId xmlns:a16="http://schemas.microsoft.com/office/drawing/2014/main" id="{8852493E-38D0-C245-B994-67B88562B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0961" y="239212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>
              <a:extLst>
                <a:ext uri="{FF2B5EF4-FFF2-40B4-BE49-F238E27FC236}">
                  <a16:creationId xmlns:a16="http://schemas.microsoft.com/office/drawing/2014/main" id="{EF1C3A87-12A4-083D-37A5-1EA074436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010" y="224315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65F1FF10-4143-6EE2-A563-7D11AE2AE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565" y="2032251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>
              <a:extLst>
                <a:ext uri="{FF2B5EF4-FFF2-40B4-BE49-F238E27FC236}">
                  <a16:creationId xmlns:a16="http://schemas.microsoft.com/office/drawing/2014/main" id="{05488651-3E55-414C-5B8F-C5E9BDF85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274" y="2118462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>
              <a:extLst>
                <a:ext uri="{FF2B5EF4-FFF2-40B4-BE49-F238E27FC236}">
                  <a16:creationId xmlns:a16="http://schemas.microsoft.com/office/drawing/2014/main" id="{4F9AAA44-7285-E49B-B8E6-D64605DE7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714" y="1461318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>
              <a:extLst>
                <a:ext uri="{FF2B5EF4-FFF2-40B4-BE49-F238E27FC236}">
                  <a16:creationId xmlns:a16="http://schemas.microsoft.com/office/drawing/2014/main" id="{76255F71-49EB-B16D-1938-C2A467BA5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397" y="1485989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14D04A7-774D-345B-E1D3-EE2F2FA6B15A}"/>
                </a:ext>
              </a:extLst>
            </p:cNvPr>
            <p:cNvSpPr/>
            <p:nvPr/>
          </p:nvSpPr>
          <p:spPr bwMode="auto">
            <a:xfrm>
              <a:off x="2324952" y="1494432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B60048F9-DC5C-351A-C4DE-990738070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9445" y="1803463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7CDA71F-1CEE-BC6B-65D5-5FC0EECAFA83}"/>
                </a:ext>
              </a:extLst>
            </p:cNvPr>
            <p:cNvCxnSpPr/>
            <p:nvPr/>
          </p:nvCxnSpPr>
          <p:spPr bwMode="auto">
            <a:xfrm>
              <a:off x="2950032" y="1845615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4F1F124-9CD5-1807-3681-8A3A6A3497D8}"/>
                </a:ext>
              </a:extLst>
            </p:cNvPr>
            <p:cNvCxnSpPr>
              <a:cxnSpLocks/>
              <a:endCxn id="117" idx="1"/>
            </p:cNvCxnSpPr>
            <p:nvPr/>
          </p:nvCxnSpPr>
          <p:spPr bwMode="auto">
            <a:xfrm>
              <a:off x="2835732" y="1935906"/>
              <a:ext cx="2283713" cy="6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>
              <a:extLst>
                <a:ext uri="{FF2B5EF4-FFF2-40B4-BE49-F238E27FC236}">
                  <a16:creationId xmlns:a16="http://schemas.microsoft.com/office/drawing/2014/main" id="{3AE0B848-307C-AAE5-DAEF-A040B1375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1186" y="5482559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>
              <a:extLst>
                <a:ext uri="{FF2B5EF4-FFF2-40B4-BE49-F238E27FC236}">
                  <a16:creationId xmlns:a16="http://schemas.microsoft.com/office/drawing/2014/main" id="{C40C6488-1388-3ECA-46A2-E0C34AC2D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252" y="5443806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>
              <a:extLst>
                <a:ext uri="{FF2B5EF4-FFF2-40B4-BE49-F238E27FC236}">
                  <a16:creationId xmlns:a16="http://schemas.microsoft.com/office/drawing/2014/main" id="{2230945F-C0D6-1675-7155-AE76F7945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496" y="546702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6" name="Text Box 9">
              <a:extLst>
                <a:ext uri="{FF2B5EF4-FFF2-40B4-BE49-F238E27FC236}">
                  <a16:creationId xmlns:a16="http://schemas.microsoft.com/office/drawing/2014/main" id="{56312B4B-D79D-75E7-9251-35D6378F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2149" y="5502433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>
              <a:extLst>
                <a:ext uri="{FF2B5EF4-FFF2-40B4-BE49-F238E27FC236}">
                  <a16:creationId xmlns:a16="http://schemas.microsoft.com/office/drawing/2014/main" id="{F3A511C4-C988-67B5-94C1-AF9BC1377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88269" y="5644099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>
              <a:extLst>
                <a:ext uri="{FF2B5EF4-FFF2-40B4-BE49-F238E27FC236}">
                  <a16:creationId xmlns:a16="http://schemas.microsoft.com/office/drawing/2014/main" id="{8D88C55D-8FB5-3531-3691-F19D0225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9084" y="240175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>
              <a:extLst>
                <a:ext uri="{FF2B5EF4-FFF2-40B4-BE49-F238E27FC236}">
                  <a16:creationId xmlns:a16="http://schemas.microsoft.com/office/drawing/2014/main" id="{E593BD29-B0D5-F053-4C87-F98E32A6F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357" y="239086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>
              <a:extLst>
                <a:ext uri="{FF2B5EF4-FFF2-40B4-BE49-F238E27FC236}">
                  <a16:creationId xmlns:a16="http://schemas.microsoft.com/office/drawing/2014/main" id="{7913E51A-E655-4161-5D0D-C0056B111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6032" y="1733696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>
              <a:extLst>
                <a:ext uri="{FF2B5EF4-FFF2-40B4-BE49-F238E27FC236}">
                  <a16:creationId xmlns:a16="http://schemas.microsoft.com/office/drawing/2014/main" id="{A276357E-52E1-D298-5958-DBE794DF4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731" y="1761469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AC14CF-D01C-98D2-25BD-48E8EA938DD2}"/>
                </a:ext>
              </a:extLst>
            </p:cNvPr>
            <p:cNvSpPr/>
            <p:nvPr/>
          </p:nvSpPr>
          <p:spPr bwMode="auto">
            <a:xfrm>
              <a:off x="4603823" y="146802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A4DADF-D374-17B8-B3E2-27FC009BBE29}"/>
                </a:ext>
              </a:extLst>
            </p:cNvPr>
            <p:cNvSpPr/>
            <p:nvPr/>
          </p:nvSpPr>
          <p:spPr bwMode="auto">
            <a:xfrm>
              <a:off x="4673589" y="213788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36411B-61B7-0C41-6730-380A120DDB32}"/>
                </a:ext>
              </a:extLst>
            </p:cNvPr>
            <p:cNvSpPr/>
            <p:nvPr/>
          </p:nvSpPr>
          <p:spPr bwMode="auto">
            <a:xfrm>
              <a:off x="2374232" y="213640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21AE837B-D819-EF2A-5B0D-F264F536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651" y="2601994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398F0EEF-AE27-92AB-AB7E-F62A452B8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671" y="1991512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F3013DED-2C25-84B9-2DE4-21A3973FD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0222" y="3519472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95EEB7AF-7955-448D-34BC-B35265B30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5792" y="3587628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11FE004E-2061-3D49-202C-A074D848E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8956" y="2950532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967B621A-2345-3036-64F7-8F1C9013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795" y="3265860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A27C77F8-C60D-1CB7-F0D4-CA056167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1492" y="3276600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DAB7E252-4C8B-BC6B-5958-F863D78B9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6414" y="3387066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8DBC90F4-BF81-4B01-DB37-6C256CCEB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2942" y="3387066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288C09E9-E85C-4271-4002-834390294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317" y="3238566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B3124076-F80B-4CF6-8A39-D0A68189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9365" y="3089587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FC30CC1B-498C-2693-7C54-11C531529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630" y="2964899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2252240A-1C44-CAC0-0695-359577248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440" y="324819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36524A0E-250F-4603-735E-4CF60A4AB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3712" y="3237300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606E909-3BC2-1AF9-06CF-CA7423E89398}"/>
                </a:ext>
              </a:extLst>
            </p:cNvPr>
            <p:cNvSpPr/>
            <p:nvPr/>
          </p:nvSpPr>
          <p:spPr bwMode="auto">
            <a:xfrm>
              <a:off x="4685945" y="295651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34DDF57-A0AE-B6CA-C6A4-3CE0B429DE37}"/>
                </a:ext>
              </a:extLst>
            </p:cNvPr>
            <p:cNvSpPr/>
            <p:nvPr/>
          </p:nvSpPr>
          <p:spPr bwMode="auto">
            <a:xfrm>
              <a:off x="2386587" y="298284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501688C0-A42C-98C9-1B18-F005DDADE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007" y="3448431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5A526E86-3513-927E-59EF-5D7679F1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3006" y="2846042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421A710E-5BE7-51B0-C945-9EAEF195B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9333" y="2793525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3FDA3395-D254-DB04-D026-3E0CAAB87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8653" y="2878695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7281AE5B-90E9-646E-5ECC-36F2E03D7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2576" y="4412250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B13F1E7D-B68F-24F4-DCAB-72764928B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8146" y="4480405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FD327EDC-6D5E-9430-84FC-649234746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311" y="384330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33ACC6A3-3220-1832-C85C-0B0CDB97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0150" y="415863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6CBE4240-6289-38D3-3A82-69472D9F9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3846" y="414260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74BEDCA9-A40F-4D9D-09D6-92233A1FC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8768" y="427984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46CF20FE-73E4-1939-469F-62B883EBF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5296" y="427984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5C64CE94-4A11-D53C-F43D-3142AD616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672" y="413134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3BE11AF4-EC37-D17B-BDB5-35728DB6C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1720" y="398236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22D9A015-058D-B05B-259D-5DA8FF5FA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9985" y="385767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C023A860-298A-710B-84F8-D3BADC3F4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3795" y="414097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695B6171-C29E-DEA6-42D9-A85F6FA38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6067" y="413007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F409689-399B-FF8A-BBAD-2E2EE699AA8F}"/>
                </a:ext>
              </a:extLst>
            </p:cNvPr>
            <p:cNvSpPr/>
            <p:nvPr/>
          </p:nvSpPr>
          <p:spPr bwMode="auto">
            <a:xfrm>
              <a:off x="4698299" y="384929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86534DB-5DF7-41C4-0769-B9D99AD4661D}"/>
                </a:ext>
              </a:extLst>
            </p:cNvPr>
            <p:cNvSpPr/>
            <p:nvPr/>
          </p:nvSpPr>
          <p:spPr bwMode="auto">
            <a:xfrm>
              <a:off x="2398942" y="387561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23F0BB69-F4A5-21A7-E9E0-709CDCB0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362" y="4341208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8E1B0C04-A918-F118-4F9A-8B8E92728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361" y="3738820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53A578E5-90B8-D17E-A21F-94B642999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439" y="3624699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6769A3EC-2B4C-275D-E277-DF74ABE31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008" y="377147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E4DDB86D-B774-7BA4-3E29-B5DC544F1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160" y="470304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DD97D8B1-130D-6804-6DB8-F21E1170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999" y="5018372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099E1BA9-0985-882F-3418-08D954249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8695" y="4989812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24F213DA-CE7B-A36F-7FE0-6FBBE01D6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3617" y="513957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E57D69F2-792C-4934-DB45-9F09E82C9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0145" y="5139578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6AF23F5F-1432-6E96-EFA5-92AB186E0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521" y="499107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2280F3B8-88FD-E748-471C-71FA7564A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6569" y="4842099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F678D5BC-8E48-92E6-390B-3C4F68989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834" y="471741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EDD56FA9-E344-B754-0148-B80BBD3F8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8644" y="5000704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FAC03BDC-22B3-9260-5DF5-6B9F6BFC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916" y="498981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1FA1E6A-EAC9-E3C8-0413-694FD54EAAEC}"/>
                </a:ext>
              </a:extLst>
            </p:cNvPr>
            <p:cNvSpPr/>
            <p:nvPr/>
          </p:nvSpPr>
          <p:spPr bwMode="auto">
            <a:xfrm>
              <a:off x="4723148" y="470903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302D502-6344-7226-D257-B840169C59A7}"/>
                </a:ext>
              </a:extLst>
            </p:cNvPr>
            <p:cNvSpPr/>
            <p:nvPr/>
          </p:nvSpPr>
          <p:spPr bwMode="auto">
            <a:xfrm>
              <a:off x="2423791" y="473535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00976AE7-225B-17DF-B8AE-50B2F3E9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211" y="5200943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A7DF9A07-DC7F-0AC7-31F8-2292261B7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210" y="4598554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C8D039E1-C380-4A05-3E69-40C3B2194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0970" y="4504816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7636F0D9-1EDF-6252-D672-D3433BC10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5857" y="463120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59CE29C6-3114-8FDB-99EE-3D1F76EF5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406" y="5880833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42ADE5BC-BCBF-EE4D-8D34-B2CA7F30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873" y="5895201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3F9BD4E-0B14-1B7B-3A1F-9CBAA4CB8789}"/>
                </a:ext>
              </a:extLst>
            </p:cNvPr>
            <p:cNvSpPr/>
            <p:nvPr/>
          </p:nvSpPr>
          <p:spPr bwMode="auto">
            <a:xfrm>
              <a:off x="4747997" y="588682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15FB3AA-DD89-50A5-B2D7-137420F3B592}"/>
                </a:ext>
              </a:extLst>
            </p:cNvPr>
            <p:cNvSpPr/>
            <p:nvPr/>
          </p:nvSpPr>
          <p:spPr bwMode="auto">
            <a:xfrm>
              <a:off x="2448640" y="589326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1651C58-7EB2-7B5F-061F-B85C9A9EB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3928" y="519768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9E2E1A85-3469-8EF1-435E-B8BD3DC4F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40093" y="5340063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35ED1F60-5B5B-90CC-F57F-87F6FCCD9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6105" y="5359077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Line 11">
              <a:extLst>
                <a:ext uri="{FF2B5EF4-FFF2-40B4-BE49-F238E27FC236}">
                  <a16:creationId xmlns:a16="http://schemas.microsoft.com/office/drawing/2014/main" id="{FAF7CAED-98EF-D25C-9887-354E6CE9C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5480" y="5680799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0F9C269D-923E-CDCF-C029-F2B45888F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5118" y="5655953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64D57558-A78A-3DC1-77CE-92D3B182B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398" y="5599374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2840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34</a:t>
            </a:fld>
            <a:endParaRPr lang="en-US" altLang="ko-K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34812"/>
            <a:ext cx="8534400" cy="14668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Encryption Equations (First Description)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9942" y="2362200"/>
                <a:ext cx="7424117" cy="3041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en-US" sz="1800" i="1" kern="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kern="0"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2863" indent="0"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942" y="2362200"/>
                <a:ext cx="7424117" cy="3041374"/>
              </a:xfrm>
              <a:prstGeom prst="rect">
                <a:avLst/>
              </a:prstGeom>
              <a:blipFill>
                <a:blip r:embed="rId2"/>
                <a:stretch>
                  <a:fillRect l="-6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2441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the differential attack, any description is fine.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6737" y="10668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60" y="1524000"/>
            <a:ext cx="82296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426" y="153558"/>
            <a:ext cx="77724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41" y="1129507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800600" y="116947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6519" y="1711474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681613" y="5740442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9182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152400"/>
            <a:ext cx="6800850" cy="6858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Round equations for F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15200" y="62865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524000"/>
                <a:ext cx="8534399" cy="422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the Linear attack, we use the second FEAL-4 description</a:t>
                </a: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First, we compute some round invariants based on the round function and the fact that (</a:t>
                </a:r>
                <a:r>
                  <a:rPr lang="en-US" sz="2000" kern="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a+b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 and (a+b+1) is linear over GF(2) in the least significant but of each byte.</a:t>
                </a:r>
              </a:p>
              <a:p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Notation: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Y=F(X).  We use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to denote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⨁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X[j]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Y=(y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X=(x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definition of F, we will see that the following linear constraints hold with probability 1 over GF(2). 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Y[13] = X[7, 15, 23, 31] + 1 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7,15,23,31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Y[5, 15] = X[7]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5,15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[7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Y[15, 21] = X[23, 31]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15,21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23,31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Y[23, 29] = X[31] + 1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2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257175" lvl="1" indent="-257175">
                  <a:buFontTx/>
                  <a:buChar char="•"/>
                </a:pPr>
                <a:endParaRPr lang="en-US" sz="1350" kern="0" dirty="0">
                  <a:sym typeface="Symbol" pitchFamily="18" charset="2"/>
                </a:endParaRPr>
              </a:p>
              <a:p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524000"/>
                <a:ext cx="8534399" cy="4229100"/>
              </a:xfrm>
              <a:prstGeom prst="rect">
                <a:avLst/>
              </a:prstGeom>
              <a:blipFill>
                <a:blip r:embed="rId2"/>
                <a:stretch>
                  <a:fillRect l="-1042" t="-1198" r="-595" b="-44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9426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0" y="629412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8141"/>
              </p:ext>
            </p:extLst>
          </p:nvPr>
        </p:nvGraphicFramePr>
        <p:xfrm>
          <a:off x="228600" y="13563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3837"/>
              </p:ext>
            </p:extLst>
          </p:nvPr>
        </p:nvGraphicFramePr>
        <p:xfrm>
          <a:off x="3276600" y="71628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8991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D44B69-A18F-3ABC-648F-0AD522AF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0759"/>
              </p:ext>
            </p:extLst>
          </p:nvPr>
        </p:nvGraphicFramePr>
        <p:xfrm>
          <a:off x="3276600" y="3810000"/>
          <a:ext cx="2690817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5829300" cy="5715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Linear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38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5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19075" y="1143000"/>
                <a:ext cx="8705849" cy="4495800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Using the second FEAL-4 description</a:t>
                </a: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Combining the last two equations we 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or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)[23,29]=(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Applying the fourth-round equation 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+1=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One more rearrangement yields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is the equation we use in the attack</a:t>
                </a:r>
                <a:endParaRPr lang="en-US" sz="160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  <a:p>
                <a:endParaRPr lang="en-US" sz="1800" dirty="0">
                  <a:latin typeface="Times-Roman" charset="0"/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7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9075" y="1143000"/>
                <a:ext cx="8705849" cy="4495800"/>
              </a:xfrm>
              <a:blipFill>
                <a:blip r:embed="rId2"/>
                <a:stretch>
                  <a:fillRect l="-583" t="-845" b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536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4235"/>
            <a:ext cx="8153400" cy="976365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FEAL-4 Simple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We found on the last slide</a:t>
                </a:r>
              </a:p>
              <a:p>
                <a:pPr lvl="1">
                  <a:spcBef>
                    <a:spcPts val="15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we guess a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Then we can compute the left-hand side of the above equation.  We don’t know the right-hand side but a correct guess will yield the same right hand side value for all input/output texts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Having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Using the same estimation technique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And we’re done.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requires about 128 known plain/cipher text pairs (to isolate one or at most a few possible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the attack takes on the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34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which is quite feasible.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However, we can use a little trick to reduce this further to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which is very small.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To mount the faster attack requires using other round equations (which we could have use here to reduce the number of plain/cipher pairs.</a:t>
                </a: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  <a:blipFill>
                <a:blip r:embed="rId2"/>
                <a:stretch>
                  <a:fillRect l="-752" t="-697" b="-45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5943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310" y="1752600"/>
            <a:ext cx="8103290" cy="32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final equation we used above can be written as:</a:t>
            </a:r>
          </a:p>
          <a:p>
            <a:pPr marL="600075" lvl="1">
              <a:spcBef>
                <a:spcPts val="15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Should be constant</a:t>
            </a:r>
          </a:p>
        </p:txBody>
      </p:sp>
    </p:spTree>
    <p:extLst>
      <p:ext uri="{BB962C8B-B14F-4D97-AF65-F5344CB8AC3E}">
        <p14:creationId xmlns:p14="http://schemas.microsoft.com/office/powerpoint/2010/main" val="37520301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0641" y="228600"/>
            <a:ext cx="8522717" cy="1085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47523" y="6182248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0120" y="1828800"/>
            <a:ext cx="8223758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300038" lvl="1" indent="0">
              <a:spcBef>
                <a:spcPts val="150"/>
              </a:spcBef>
              <a:buNone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14313" lvl="1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29613677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152400"/>
            <a:ext cx="8458200" cy="16192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50982"/>
            <a:ext cx="7228232" cy="349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15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150"/>
              </a:spcBef>
              <a:buNone/>
            </a:pPr>
            <a:endParaRPr lang="en-US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58657736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534400" cy="10668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50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85193926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145"/>
            <a:ext cx="8915400" cy="13906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5799" y="1676400"/>
            <a:ext cx="861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3728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54" y="76200"/>
            <a:ext cx="8763000" cy="1466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468386"/>
              </p:ext>
            </p:extLst>
          </p:nvPr>
        </p:nvGraphicFramePr>
        <p:xfrm>
          <a:off x="477078" y="2253132"/>
          <a:ext cx="8189843" cy="323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16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09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affecting outcome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896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3508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62924" cy="8763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08388"/>
              </p:ext>
            </p:extLst>
          </p:nvPr>
        </p:nvGraphicFramePr>
        <p:xfrm>
          <a:off x="523876" y="2228850"/>
          <a:ext cx="7867649" cy="3836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 sz="180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sz="1800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68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687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77200" cy="1133475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Faster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04801" y="1952625"/>
                <a:ext cx="8458200" cy="3476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57175" lvl="1" indent="-257175">
                  <a:spcBef>
                    <a:spcPts val="150"/>
                  </a:spcBef>
                  <a:buFont typeface="Wingdings" pitchFamily="2" charset="2"/>
                  <a:buChar char="§"/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||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Looking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it is clear that it depends only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1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 we can guess the 16 bit trial </a:t>
                </a:r>
                <a:r>
                  <a:rPr lang="en-US" sz="1800" kern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xor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sSup>
                          <m:sSup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pick candidates and then use the other relations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(0)</m:t>
                        </m:r>
                      </m:sup>
                    </m:sSup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as well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⨁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 This takes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17</m:t>
                        </m:r>
                      </m:sup>
                    </m:sSup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time.  We can “unzip” the cipher as before to find the other sub-keys.</a:t>
                </a:r>
              </a:p>
              <a:p>
                <a:pPr marL="257175" lvl="1" indent="-257175">
                  <a:spcBef>
                    <a:spcPts val="150"/>
                  </a:spcBef>
                  <a:buFont typeface="Wingdings" pitchFamily="2" charset="2"/>
                  <a:buChar char="§"/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Finally, we check the complete set of guesses to confirm all the sub-keys are right.</a:t>
                </a:r>
              </a:p>
              <a:p>
                <a:pPr marL="257175" lvl="1" indent="-257175">
                  <a:spcBef>
                    <a:spcPts val="150"/>
                  </a:spcBef>
                  <a:buFont typeface="Wingdings" pitchFamily="2" charset="2"/>
                  <a:buChar char="§"/>
                </a:pP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entire automated attack runs in about 1 second on my MAC using 128 pairs of corresponding plain and cipher text.</a:t>
                </a:r>
              </a:p>
              <a:p>
                <a:pPr marL="300038" lvl="2" indent="0">
                  <a:buNone/>
                </a:pPr>
                <a:endParaRPr lang="en-US" sz="1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57213" lvl="2" indent="-257175"/>
                <a:endParaRPr lang="en-US" sz="1350" kern="0" dirty="0"/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1" y="1952625"/>
                <a:ext cx="8458200" cy="3476625"/>
              </a:xfrm>
              <a:prstGeom prst="rect">
                <a:avLst/>
              </a:prstGeom>
              <a:blipFill>
                <a:blip r:embed="rId2"/>
                <a:stretch>
                  <a:fillRect l="-750" t="-364" r="-10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1953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A34E-C682-390A-0060-3431FB11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04E237BB-2D77-7CB3-98F2-21EF0B62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763000" cy="14859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Rationalizing all the FEAL-4 Descriptions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5B4FC5B-F3A1-622D-8B0D-372DBBAEC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1F3064-CFAC-8987-17C9-E49D7242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524001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gave two descriptions of FEAL-4.  The original description was different and there is a third description used by Matsui and Yamaguchi that we used in the original notes.  We’d like to show that they are all equivalent. </a:t>
            </a:r>
          </a:p>
          <a:p>
            <a:pPr marL="557213" lvl="2" indent="-257175"/>
            <a:endParaRPr lang="en-US" sz="1350" kern="0" dirty="0"/>
          </a:p>
        </p:txBody>
      </p:sp>
    </p:spTree>
    <p:extLst>
      <p:ext uri="{BB962C8B-B14F-4D97-AF65-F5344CB8AC3E}">
        <p14:creationId xmlns:p14="http://schemas.microsoft.com/office/powerpoint/2010/main" val="21934876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071EED0-B871-6DC6-50E1-8DAB403B2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F5B4-AAEA-C1A9-FEAF-EF37F0DA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2236E8FA-E427-F6D3-D4D2-4BF561BA4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1" y="152400"/>
            <a:ext cx="8151536" cy="723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Third description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D23A0BA-A5D4-658C-B953-3C18B0DBC780}"/>
              </a:ext>
            </a:extLst>
          </p:cNvPr>
          <p:cNvGrpSpPr/>
          <p:nvPr/>
        </p:nvGrpSpPr>
        <p:grpSpPr>
          <a:xfrm>
            <a:off x="2499559" y="1295400"/>
            <a:ext cx="3672641" cy="4800600"/>
            <a:chOff x="2499559" y="1295400"/>
            <a:chExt cx="3672641" cy="48006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F8D7D8-5A3F-DF5C-AB88-62DEA146AF86}"/>
                </a:ext>
              </a:extLst>
            </p:cNvPr>
            <p:cNvCxnSpPr>
              <a:stCxn id="28" idx="3"/>
            </p:cNvCxnSpPr>
            <p:nvPr/>
          </p:nvCxnSpPr>
          <p:spPr bwMode="auto">
            <a:xfrm>
              <a:off x="3177102" y="1510100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D06656-C525-E1AB-6DF4-BF7CD298B01E}"/>
                </a:ext>
              </a:extLst>
            </p:cNvPr>
            <p:cNvCxnSpPr/>
            <p:nvPr/>
          </p:nvCxnSpPr>
          <p:spPr bwMode="auto">
            <a:xfrm>
              <a:off x="3181789" y="1367869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Line 34">
              <a:extLst>
                <a:ext uri="{FF2B5EF4-FFF2-40B4-BE49-F238E27FC236}">
                  <a16:creationId xmlns:a16="http://schemas.microsoft.com/office/drawing/2014/main" id="{094D1307-C55D-1A06-1FD3-2CFA0A89A9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2473" y="2511859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35">
              <a:extLst>
                <a:ext uri="{FF2B5EF4-FFF2-40B4-BE49-F238E27FC236}">
                  <a16:creationId xmlns:a16="http://schemas.microsoft.com/office/drawing/2014/main" id="{7AFE8D79-58F3-823A-4A20-A03767250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43" y="2598550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E55ACB25-6004-980E-111D-72D525FAA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1208" y="1989257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DB513F62-6E58-5C5D-6E76-BBE78A6C8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047" y="2276782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Text Box 7">
              <a:extLst>
                <a:ext uri="{FF2B5EF4-FFF2-40B4-BE49-F238E27FC236}">
                  <a16:creationId xmlns:a16="http://schemas.microsoft.com/office/drawing/2014/main" id="{B24962DF-2FF5-AE0A-921A-718DA0C782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743" y="2275784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6ABAE335-E0D7-8E34-5DCC-579CB6424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8665" y="239798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463318BD-8F53-92D2-896D-9E292EABF2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5193" y="2397988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 Box 12">
              <a:extLst>
                <a:ext uri="{FF2B5EF4-FFF2-40B4-BE49-F238E27FC236}">
                  <a16:creationId xmlns:a16="http://schemas.microsoft.com/office/drawing/2014/main" id="{772D400A-E39E-2382-CD33-679157D2D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568" y="2249487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EA69A50A-6008-EAD7-E16B-E39D5F169A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1617" y="2100509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19C55297-5E26-D2F3-6D5A-C2BB7CA8A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172" y="188961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1253593-85C2-FA0B-6014-BC7235BE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881" y="197582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7" name="Text Box 9">
              <a:extLst>
                <a:ext uri="{FF2B5EF4-FFF2-40B4-BE49-F238E27FC236}">
                  <a16:creationId xmlns:a16="http://schemas.microsoft.com/office/drawing/2014/main" id="{310F940C-B8D8-2972-CF68-8941FA9FDF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9321" y="1295400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" name="Text Box 9">
              <a:extLst>
                <a:ext uri="{FF2B5EF4-FFF2-40B4-BE49-F238E27FC236}">
                  <a16:creationId xmlns:a16="http://schemas.microsoft.com/office/drawing/2014/main" id="{2164F90A-61C4-E83E-90EE-602FC0C41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9004" y="1371600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7E1374-E671-319E-1ED7-F1CFF663813D}"/>
                </a:ext>
              </a:extLst>
            </p:cNvPr>
            <p:cNvSpPr/>
            <p:nvPr/>
          </p:nvSpPr>
          <p:spPr bwMode="auto">
            <a:xfrm>
              <a:off x="2499559" y="1380043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30" name="Text Box 7">
              <a:extLst>
                <a:ext uri="{FF2B5EF4-FFF2-40B4-BE49-F238E27FC236}">
                  <a16:creationId xmlns:a16="http://schemas.microsoft.com/office/drawing/2014/main" id="{286058DA-36C2-8E2E-D6F8-742047FAE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4052" y="1660822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9E75A6-08BF-2AD9-88EC-345E01CB61B9}"/>
                </a:ext>
              </a:extLst>
            </p:cNvPr>
            <p:cNvCxnSpPr/>
            <p:nvPr/>
          </p:nvCxnSpPr>
          <p:spPr bwMode="auto">
            <a:xfrm>
              <a:off x="3124639" y="1702974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9E0D46F-C114-AFEB-0239-E9892E136CA5}"/>
                </a:ext>
              </a:extLst>
            </p:cNvPr>
            <p:cNvCxnSpPr>
              <a:cxnSpLocks/>
              <a:endCxn id="30" idx="1"/>
            </p:cNvCxnSpPr>
            <p:nvPr/>
          </p:nvCxnSpPr>
          <p:spPr bwMode="auto">
            <a:xfrm>
              <a:off x="3010339" y="1793265"/>
              <a:ext cx="2283713" cy="605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E383DA-D374-E7BA-0A70-384E14217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73380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37" name="Text Box 9">
              <a:extLst>
                <a:ext uri="{FF2B5EF4-FFF2-40B4-BE49-F238E27FC236}">
                  <a16:creationId xmlns:a16="http://schemas.microsoft.com/office/drawing/2014/main" id="{F554AD98-5550-3621-06B9-E418FF485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5363" y="3685401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0AE84C2E-156B-D5A5-053A-928CB1E9C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399" y="3819037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625E4A2D-8424-2907-D165-A0F44BED2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3691" y="2259114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F969C575-69AE-455E-19E7-0F71D74BB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5964" y="2248222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F3AA47F5-8134-E9F6-8D5C-F54B1C6A3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639" y="1591055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Line 19">
              <a:extLst>
                <a:ext uri="{FF2B5EF4-FFF2-40B4-BE49-F238E27FC236}">
                  <a16:creationId xmlns:a16="http://schemas.microsoft.com/office/drawing/2014/main" id="{0E19DB0A-32DE-72A6-0744-267E65E1E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338" y="1618828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BAD0EF4-A344-C099-54F0-DB4338791231}"/>
                </a:ext>
              </a:extLst>
            </p:cNvPr>
            <p:cNvSpPr/>
            <p:nvPr/>
          </p:nvSpPr>
          <p:spPr bwMode="auto">
            <a:xfrm>
              <a:off x="4778430" y="130211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7C6A57C-A433-C714-B24D-A594A70BA4C4}"/>
                </a:ext>
              </a:extLst>
            </p:cNvPr>
            <p:cNvSpPr/>
            <p:nvPr/>
          </p:nvSpPr>
          <p:spPr bwMode="auto">
            <a:xfrm>
              <a:off x="4848196" y="199524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426729-818A-6B0C-CC48-AA4978F9C681}"/>
                </a:ext>
              </a:extLst>
            </p:cNvPr>
            <p:cNvSpPr/>
            <p:nvPr/>
          </p:nvSpPr>
          <p:spPr bwMode="auto">
            <a:xfrm>
              <a:off x="2548839" y="199376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92F0F958-58E8-FD6E-B953-19C9A6294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5258" y="245935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FEAB1E5A-7DF9-A476-27FF-0CF9D5127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278" y="1848871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34">
              <a:extLst>
                <a:ext uri="{FF2B5EF4-FFF2-40B4-BE49-F238E27FC236}">
                  <a16:creationId xmlns:a16="http://schemas.microsoft.com/office/drawing/2014/main" id="{708A763C-E1F8-D3EB-FD27-7B557B55C4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4829" y="3376831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35">
              <a:extLst>
                <a:ext uri="{FF2B5EF4-FFF2-40B4-BE49-F238E27FC236}">
                  <a16:creationId xmlns:a16="http://schemas.microsoft.com/office/drawing/2014/main" id="{63CE3392-C578-599B-E114-11FD49C31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399" y="3444987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14544FBC-1063-EE83-3EA9-A72E88BC8D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563" y="2807891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8B016DDD-5680-8608-1A2C-D7AE3F59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2402" y="3123219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49CBD34A-080D-012B-001D-15A7C159B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6099" y="3094659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8">
              <a:extLst>
                <a:ext uri="{FF2B5EF4-FFF2-40B4-BE49-F238E27FC236}">
                  <a16:creationId xmlns:a16="http://schemas.microsoft.com/office/drawing/2014/main" id="{621BD041-3C00-812A-7093-EE2E058C9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1021" y="3244425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11">
              <a:extLst>
                <a:ext uri="{FF2B5EF4-FFF2-40B4-BE49-F238E27FC236}">
                  <a16:creationId xmlns:a16="http://schemas.microsoft.com/office/drawing/2014/main" id="{8C52A364-4155-3E73-51F5-30983A25E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7549" y="3244425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8BE7914A-4329-E29B-4D7C-C9C9E9E8D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7924" y="3095925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9" name="Line 11">
              <a:extLst>
                <a:ext uri="{FF2B5EF4-FFF2-40B4-BE49-F238E27FC236}">
                  <a16:creationId xmlns:a16="http://schemas.microsoft.com/office/drawing/2014/main" id="{E75E945F-A9C0-43C1-2022-F07ED354F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3972" y="2946946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9">
              <a:extLst>
                <a:ext uri="{FF2B5EF4-FFF2-40B4-BE49-F238E27FC236}">
                  <a16:creationId xmlns:a16="http://schemas.microsoft.com/office/drawing/2014/main" id="{2F3E30F3-D10F-2C9C-D781-5ACB01161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237" y="2822258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1" name="Line 19">
              <a:extLst>
                <a:ext uri="{FF2B5EF4-FFF2-40B4-BE49-F238E27FC236}">
                  <a16:creationId xmlns:a16="http://schemas.microsoft.com/office/drawing/2014/main" id="{A2C8C2AD-696D-768F-CC25-1D5F5D27B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047" y="3105551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5DF2690E-7FC7-D77D-5862-48E7D0FDA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8319" y="3094659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600C5EB-9E33-FB8F-552E-39D071435D26}"/>
                </a:ext>
              </a:extLst>
            </p:cNvPr>
            <p:cNvSpPr/>
            <p:nvPr/>
          </p:nvSpPr>
          <p:spPr bwMode="auto">
            <a:xfrm>
              <a:off x="4860552" y="281387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0E9638-6B11-DAF9-9A5D-61367D8C0592}"/>
                </a:ext>
              </a:extLst>
            </p:cNvPr>
            <p:cNvSpPr/>
            <p:nvPr/>
          </p:nvSpPr>
          <p:spPr bwMode="auto">
            <a:xfrm>
              <a:off x="2561194" y="284019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65" name="Line 19">
              <a:extLst>
                <a:ext uri="{FF2B5EF4-FFF2-40B4-BE49-F238E27FC236}">
                  <a16:creationId xmlns:a16="http://schemas.microsoft.com/office/drawing/2014/main" id="{8ABE376E-DCCD-0FA1-F4C1-1307AEC522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614" y="3305790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5197383B-DD81-71FF-2191-5374D9BED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613" y="2703401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D82D64E9-89F2-C9D3-289F-3675DF221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3940" y="2650884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>
              <a:extLst>
                <a:ext uri="{FF2B5EF4-FFF2-40B4-BE49-F238E27FC236}">
                  <a16:creationId xmlns:a16="http://schemas.microsoft.com/office/drawing/2014/main" id="{7FB825DD-122E-529C-F0FE-AADC20F5B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3260" y="2736054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D3D581F1-9F33-1441-14A5-1D3A6F42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7183" y="4678410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1E5D6B29-E4EE-B2CF-EAB9-7A45F8B28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753" y="4746565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>
              <a:extLst>
                <a:ext uri="{FF2B5EF4-FFF2-40B4-BE49-F238E27FC236}">
                  <a16:creationId xmlns:a16="http://schemas.microsoft.com/office/drawing/2014/main" id="{94BA55E3-DEA5-61E6-D6C4-CB84163D6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5918" y="410946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2" name="Rectangle 6">
              <a:extLst>
                <a:ext uri="{FF2B5EF4-FFF2-40B4-BE49-F238E27FC236}">
                  <a16:creationId xmlns:a16="http://schemas.microsoft.com/office/drawing/2014/main" id="{6840BA38-F286-51E2-598B-FBF6E8289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757" y="442479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Text Box 7">
              <a:extLst>
                <a:ext uri="{FF2B5EF4-FFF2-40B4-BE49-F238E27FC236}">
                  <a16:creationId xmlns:a16="http://schemas.microsoft.com/office/drawing/2014/main" id="{81DEF939-9A98-F3C3-45CA-29BC41030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453" y="4396238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4" name="Line 8">
              <a:extLst>
                <a:ext uri="{FF2B5EF4-FFF2-40B4-BE49-F238E27FC236}">
                  <a16:creationId xmlns:a16="http://schemas.microsoft.com/office/drawing/2014/main" id="{C58225A4-F935-86AD-DA03-884297D2CA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375" y="454600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Line 11">
              <a:extLst>
                <a:ext uri="{FF2B5EF4-FFF2-40B4-BE49-F238E27FC236}">
                  <a16:creationId xmlns:a16="http://schemas.microsoft.com/office/drawing/2014/main" id="{59F86568-93D7-8090-AB5F-2DF00445C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9903" y="454600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Text Box 12">
              <a:extLst>
                <a:ext uri="{FF2B5EF4-FFF2-40B4-BE49-F238E27FC236}">
                  <a16:creationId xmlns:a16="http://schemas.microsoft.com/office/drawing/2014/main" id="{2824E2D5-0679-E845-1AEE-02C5D3527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0279" y="439750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6EC4087A-FC1E-84E3-FD14-98C68CD45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6327" y="424852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Text Box 9">
              <a:extLst>
                <a:ext uri="{FF2B5EF4-FFF2-40B4-BE49-F238E27FC236}">
                  <a16:creationId xmlns:a16="http://schemas.microsoft.com/office/drawing/2014/main" id="{0681FF0E-7861-F749-0AD1-265792A84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4592" y="412383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3AF4CB65-44E6-9098-FC79-81834E7EF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8402" y="440713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19">
              <a:extLst>
                <a:ext uri="{FF2B5EF4-FFF2-40B4-BE49-F238E27FC236}">
                  <a16:creationId xmlns:a16="http://schemas.microsoft.com/office/drawing/2014/main" id="{3417A5B4-78FC-5E24-7F9F-9087473F6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0674" y="439623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DFA6492-BB74-D7D7-B61C-CA3C21964D45}"/>
                </a:ext>
              </a:extLst>
            </p:cNvPr>
            <p:cNvSpPr/>
            <p:nvPr/>
          </p:nvSpPr>
          <p:spPr bwMode="auto">
            <a:xfrm>
              <a:off x="4872906" y="411545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A6D15A8-7FC9-A486-094A-36F59A35A96D}"/>
                </a:ext>
              </a:extLst>
            </p:cNvPr>
            <p:cNvSpPr/>
            <p:nvPr/>
          </p:nvSpPr>
          <p:spPr bwMode="auto">
            <a:xfrm>
              <a:off x="2573549" y="414177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94" name="Line 19">
              <a:extLst>
                <a:ext uri="{FF2B5EF4-FFF2-40B4-BE49-F238E27FC236}">
                  <a16:creationId xmlns:a16="http://schemas.microsoft.com/office/drawing/2014/main" id="{B60EE4D4-AFF5-0D22-75C2-297C99732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9969" y="4607368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19">
              <a:extLst>
                <a:ext uri="{FF2B5EF4-FFF2-40B4-BE49-F238E27FC236}">
                  <a16:creationId xmlns:a16="http://schemas.microsoft.com/office/drawing/2014/main" id="{01F88AB0-7E38-7C0A-0D14-9FDC5C9E6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046" y="3890859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EA8AB304-308D-ACC9-9DEA-29D060784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615" y="403763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A86B721D-50A5-016F-7DA6-2C0FA510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767" y="496920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6F0A400A-FEBA-53F1-2CE6-512DC9F69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606" y="5284532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7">
              <a:extLst>
                <a:ext uri="{FF2B5EF4-FFF2-40B4-BE49-F238E27FC236}">
                  <a16:creationId xmlns:a16="http://schemas.microsoft.com/office/drawing/2014/main" id="{64091E56-CA8B-3F08-2D16-9C3EF41E1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3302" y="5255972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07554BC9-04D9-0F4A-3783-3BF67F6C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8224" y="540573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E6F2A81B-A8E1-DFF2-085C-27DC16C06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4752" y="5405738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Text Box 12">
              <a:extLst>
                <a:ext uri="{FF2B5EF4-FFF2-40B4-BE49-F238E27FC236}">
                  <a16:creationId xmlns:a16="http://schemas.microsoft.com/office/drawing/2014/main" id="{B72C4786-BFB9-7484-A51D-BF1E240D6D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128" y="525723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420F4CE7-FE43-820B-06A4-CC3575E23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1176" y="5108259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9">
              <a:extLst>
                <a:ext uri="{FF2B5EF4-FFF2-40B4-BE49-F238E27FC236}">
                  <a16:creationId xmlns:a16="http://schemas.microsoft.com/office/drawing/2014/main" id="{4D1F2E44-075D-95AF-3D00-FD48A962D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441" y="498357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6" name="Line 19">
              <a:extLst>
                <a:ext uri="{FF2B5EF4-FFF2-40B4-BE49-F238E27FC236}">
                  <a16:creationId xmlns:a16="http://schemas.microsoft.com/office/drawing/2014/main" id="{85D76C17-5F9F-3AD2-6BA4-A63E966889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251" y="5266864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19">
              <a:extLst>
                <a:ext uri="{FF2B5EF4-FFF2-40B4-BE49-F238E27FC236}">
                  <a16:creationId xmlns:a16="http://schemas.microsoft.com/office/drawing/2014/main" id="{8A9C9145-02A8-2D9E-0895-A37726EDB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523" y="525597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083796B-B57D-5AFF-B4C4-13997BFD76E5}"/>
                </a:ext>
              </a:extLst>
            </p:cNvPr>
            <p:cNvSpPr/>
            <p:nvPr/>
          </p:nvSpPr>
          <p:spPr bwMode="auto">
            <a:xfrm>
              <a:off x="4897755" y="497519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1E31B38-16C1-1D6B-E51B-B31AA1D8944F}"/>
                </a:ext>
              </a:extLst>
            </p:cNvPr>
            <p:cNvSpPr/>
            <p:nvPr/>
          </p:nvSpPr>
          <p:spPr bwMode="auto">
            <a:xfrm>
              <a:off x="2598398" y="500151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0" name="Line 19">
              <a:extLst>
                <a:ext uri="{FF2B5EF4-FFF2-40B4-BE49-F238E27FC236}">
                  <a16:creationId xmlns:a16="http://schemas.microsoft.com/office/drawing/2014/main" id="{5F7DB94A-8880-F009-1203-3962F039A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818" y="5467103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Line 19">
              <a:extLst>
                <a:ext uri="{FF2B5EF4-FFF2-40B4-BE49-F238E27FC236}">
                  <a16:creationId xmlns:a16="http://schemas.microsoft.com/office/drawing/2014/main" id="{49F26A44-FC06-7CE7-D70C-C75B32C41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817" y="4864714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Line 19">
              <a:extLst>
                <a:ext uri="{FF2B5EF4-FFF2-40B4-BE49-F238E27FC236}">
                  <a16:creationId xmlns:a16="http://schemas.microsoft.com/office/drawing/2014/main" id="{F30821C5-C2B3-9BFB-C149-1E9FE555D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5577" y="4770976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Text Box 9">
              <a:extLst>
                <a:ext uri="{FF2B5EF4-FFF2-40B4-BE49-F238E27FC236}">
                  <a16:creationId xmlns:a16="http://schemas.microsoft.com/office/drawing/2014/main" id="{4124EFDA-F9D3-F505-1FAF-74464D827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464" y="489736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18" name="Text Box 9">
              <a:extLst>
                <a:ext uri="{FF2B5EF4-FFF2-40B4-BE49-F238E27FC236}">
                  <a16:creationId xmlns:a16="http://schemas.microsoft.com/office/drawing/2014/main" id="{D362CB15-EAD0-0320-32FA-B177B4135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13" y="5819001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9" name="Text Box 9">
              <a:extLst>
                <a:ext uri="{FF2B5EF4-FFF2-40B4-BE49-F238E27FC236}">
                  <a16:creationId xmlns:a16="http://schemas.microsoft.com/office/drawing/2014/main" id="{5300BE46-5DFC-4226-9A8D-CBB5D10EA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9480" y="5803551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DFC3BBD-11AB-A478-CF0C-F1AFE7399DA7}"/>
                </a:ext>
              </a:extLst>
            </p:cNvPr>
            <p:cNvSpPr/>
            <p:nvPr/>
          </p:nvSpPr>
          <p:spPr bwMode="auto">
            <a:xfrm>
              <a:off x="4922604" y="582498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C71423F-7B92-7618-5787-D056ACFBD319}"/>
                </a:ext>
              </a:extLst>
            </p:cNvPr>
            <p:cNvSpPr/>
            <p:nvPr/>
          </p:nvSpPr>
          <p:spPr bwMode="auto">
            <a:xfrm>
              <a:off x="2623247" y="582149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22" name="Text Box 7">
              <a:extLst>
                <a:ext uri="{FF2B5EF4-FFF2-40B4-BE49-F238E27FC236}">
                  <a16:creationId xmlns:a16="http://schemas.microsoft.com/office/drawing/2014/main" id="{F8DA5D9B-11BF-0ADE-64EC-113EAEFFF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535" y="546384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4C5F62B-9376-BC82-7854-D24943014B8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14700" y="5606223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4" name="Line 19">
              <a:extLst>
                <a:ext uri="{FF2B5EF4-FFF2-40B4-BE49-F238E27FC236}">
                  <a16:creationId xmlns:a16="http://schemas.microsoft.com/office/drawing/2014/main" id="{904E9048-A310-4F38-50F9-19A9F7EFF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712" y="5625237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Line 19">
              <a:extLst>
                <a:ext uri="{FF2B5EF4-FFF2-40B4-BE49-F238E27FC236}">
                  <a16:creationId xmlns:a16="http://schemas.microsoft.com/office/drawing/2014/main" id="{F43AB88F-FBE1-FE80-D1CD-77BB160FD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199" y="3514344"/>
              <a:ext cx="11153" cy="28403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Line 19">
              <a:extLst>
                <a:ext uri="{FF2B5EF4-FFF2-40B4-BE49-F238E27FC236}">
                  <a16:creationId xmlns:a16="http://schemas.microsoft.com/office/drawing/2014/main" id="{F2A727D6-F50E-5C48-86E2-A070FE4D5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384" y="3590544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Text Box 7">
              <a:extLst>
                <a:ext uri="{FF2B5EF4-FFF2-40B4-BE49-F238E27FC236}">
                  <a16:creationId xmlns:a16="http://schemas.microsoft.com/office/drawing/2014/main" id="{1D70AD86-225A-BDAE-EAD4-B4166AF8F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664" y="3685401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8" name="Text Box 7">
              <a:extLst>
                <a:ext uri="{FF2B5EF4-FFF2-40B4-BE49-F238E27FC236}">
                  <a16:creationId xmlns:a16="http://schemas.microsoft.com/office/drawing/2014/main" id="{C4606AA2-0B31-92C5-3C44-470C73630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3733800"/>
              <a:ext cx="2412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9" name="Line 19">
              <a:extLst>
                <a:ext uri="{FF2B5EF4-FFF2-40B4-BE49-F238E27FC236}">
                  <a16:creationId xmlns:a16="http://schemas.microsoft.com/office/drawing/2014/main" id="{95623530-4F9A-EC1F-FA0E-B774DB292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193" y="3931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Line 11">
              <a:extLst>
                <a:ext uri="{FF2B5EF4-FFF2-40B4-BE49-F238E27FC236}">
                  <a16:creationId xmlns:a16="http://schemas.microsoft.com/office/drawing/2014/main" id="{E7812E1D-6395-1106-52F7-B61C5E07B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2250" y="3886200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69874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6002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183DB-853F-5F66-9860-5AAEBC1E0192}"/>
              </a:ext>
            </a:extLst>
          </p:cNvPr>
          <p:cNvGrpSpPr/>
          <p:nvPr/>
        </p:nvGrpSpPr>
        <p:grpSpPr>
          <a:xfrm>
            <a:off x="0" y="1290935"/>
            <a:ext cx="4343400" cy="4652665"/>
            <a:chOff x="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4876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75406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4876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-75406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4572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4782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9151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4782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9151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4478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37248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002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4688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19057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4688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19057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4384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4594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28963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4594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28963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4290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90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643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6858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315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7620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7315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36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7432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7432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7432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7526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7526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7620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6764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858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956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32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574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908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2954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5195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Truncated Differentials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Original FEAL-4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5083D-8E14-0B30-76B2-CB9ECAEA0C7F}"/>
              </a:ext>
            </a:extLst>
          </p:cNvPr>
          <p:cNvGrpSpPr/>
          <p:nvPr/>
        </p:nvGrpSpPr>
        <p:grpSpPr>
          <a:xfrm>
            <a:off x="2141947" y="1066800"/>
            <a:ext cx="4826585" cy="5330500"/>
            <a:chOff x="1726615" y="575846"/>
            <a:chExt cx="5055186" cy="6126254"/>
          </a:xfrm>
        </p:grpSpPr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69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K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04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From F-constraint 4,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+F(R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))[31]+1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Rearranging, we get “Equation A:”</a:t>
                </a:r>
              </a:p>
              <a:p>
                <a:pPr marL="5715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     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[23,29] 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</a:t>
                </a:r>
              </a:p>
              <a:p>
                <a:pPr marL="857250" lvl="2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attack consists of guessing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computing</a:t>
                </a:r>
              </a:p>
              <a:p>
                <a:pPr marL="800100" lvl="1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for a number of corresponding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),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).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the guessed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right,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 will have the same value for each corresponding pair of plain-text and cipher-text.</a:t>
                </a:r>
              </a:p>
              <a:p>
                <a:pPr marL="57150" indent="0"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  <a:blipFill>
                <a:blip r:embed="rId2"/>
                <a:stretch>
                  <a:fillRect l="-578" t="-804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029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9050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3500079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6764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413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297130" y="1219200"/>
            <a:ext cx="4121109" cy="5257800"/>
            <a:chOff x="295970" y="990600"/>
            <a:chExt cx="4743614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2009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0756" y="21336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677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0756" y="32004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965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0756" y="50292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2583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0756" y="41910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95970" y="18288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5970" y="2895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5970" y="38862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295970" y="47244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4185" y="18288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4185" y="2907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09523" y="38862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4185" y="4812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95970" y="5562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9523" y="55626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714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92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1" y="4188023"/>
              <a:ext cx="529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36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354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367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907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8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92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2999" y="915711"/>
            <a:ext cx="3878018" cy="5332667"/>
            <a:chOff x="4800600" y="911501"/>
            <a:chExt cx="4182180" cy="5150419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8546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911501"/>
              <a:ext cx="2895601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74403" y="5562600"/>
              <a:ext cx="681466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921477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7502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9120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64081" y="1554480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64081" y="2556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64081" y="36235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64081" y="4461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43220" y="496466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4366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75225</TotalTime>
  <Words>10046</Words>
  <Application>Microsoft Macintosh PowerPoint</Application>
  <PresentationFormat>Letter Paper (8.5x11 in)</PresentationFormat>
  <Paragraphs>1721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 Unicode MS</vt:lpstr>
      <vt:lpstr>PMingLiU</vt:lpstr>
      <vt:lpstr>Arial</vt:lpstr>
      <vt:lpstr>Calibri</vt:lpstr>
      <vt:lpstr>Cambria Math</vt:lpstr>
      <vt:lpstr>Courier New</vt:lpstr>
      <vt:lpstr>Math1</vt:lpstr>
      <vt:lpstr>Math1Mono</vt:lpstr>
      <vt:lpstr>Symbol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FEAL-4 – First description</vt:lpstr>
      <vt:lpstr>FEAL-4 – Second description</vt:lpstr>
      <vt:lpstr>FEAL-4 Round Function</vt:lpstr>
      <vt:lpstr>FEAL-4 Key Schedule</vt:lpstr>
      <vt:lpstr>Encryption Equations (First Description)</vt:lpstr>
      <vt:lpstr>FEAL-4 Basic Differential Attack</vt:lpstr>
      <vt:lpstr>FEAL-4 Improved Differential Attack</vt:lpstr>
      <vt:lpstr>FEAL-4 Differential Attack</vt:lpstr>
      <vt:lpstr>FEAL-4 Round equations for F</vt:lpstr>
      <vt:lpstr>FEAL-4 Linear Equations</vt:lpstr>
      <vt:lpstr>FEAL-4 Simple Linear Attack</vt:lpstr>
      <vt:lpstr>Computing the constraint Equations - A</vt:lpstr>
      <vt:lpstr>Computing the Constraint Equations - B</vt:lpstr>
      <vt:lpstr>Computing the Constraint Equations - C</vt:lpstr>
      <vt:lpstr>Computing the Constraint Equations - D</vt:lpstr>
      <vt:lpstr>Computing the Constraint Equations - E</vt:lpstr>
      <vt:lpstr>FEAL-4 Summary of invariants</vt:lpstr>
      <vt:lpstr>FEAL-4 Summary of invariants</vt:lpstr>
      <vt:lpstr>Faster FEAL-4 Linear Attack</vt:lpstr>
      <vt:lpstr>Rationalizing all the FEAL-4 Descriptions</vt:lpstr>
      <vt:lpstr>FEAL-4 – Third description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  <vt:lpstr>FEAL-4 Linear Attack using refactored FEAL-4</vt:lpstr>
      <vt:lpstr>FEAL-4 Linear Attack</vt:lpstr>
      <vt:lpstr>Strategy for FEAL-4 Linear Attack</vt:lpstr>
      <vt:lpstr>FEAL-4 Linear Attack in gory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4155</cp:revision>
  <cp:lastPrinted>2023-11-04T03:22:12Z</cp:lastPrinted>
  <dcterms:created xsi:type="dcterms:W3CDTF">2013-02-11T03:53:24Z</dcterms:created>
  <dcterms:modified xsi:type="dcterms:W3CDTF">2024-12-22T01:27:12Z</dcterms:modified>
</cp:coreProperties>
</file>