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264" r:id="rId2"/>
    <p:sldId id="2935" r:id="rId3"/>
    <p:sldId id="2939" r:id="rId4"/>
    <p:sldId id="2940" r:id="rId5"/>
    <p:sldId id="2916" r:id="rId6"/>
    <p:sldId id="2923" r:id="rId7"/>
    <p:sldId id="2941" r:id="rId8"/>
    <p:sldId id="2928" r:id="rId9"/>
    <p:sldId id="2937" r:id="rId10"/>
    <p:sldId id="2947" r:id="rId11"/>
    <p:sldId id="2924" r:id="rId12"/>
    <p:sldId id="2953" r:id="rId13"/>
    <p:sldId id="2927" r:id="rId14"/>
    <p:sldId id="2925" r:id="rId15"/>
    <p:sldId id="2944" r:id="rId16"/>
    <p:sldId id="2952" r:id="rId17"/>
    <p:sldId id="2926" r:id="rId18"/>
    <p:sldId id="2917" r:id="rId19"/>
    <p:sldId id="2931" r:id="rId20"/>
    <p:sldId id="2948" r:id="rId21"/>
    <p:sldId id="2918" r:id="rId22"/>
    <p:sldId id="2932" r:id="rId23"/>
    <p:sldId id="2929" r:id="rId24"/>
    <p:sldId id="2920" r:id="rId25"/>
    <p:sldId id="2949" r:id="rId26"/>
    <p:sldId id="2951" r:id="rId27"/>
    <p:sldId id="2955" r:id="rId28"/>
    <p:sldId id="2950" r:id="rId29"/>
    <p:sldId id="2945" r:id="rId30"/>
    <p:sldId id="2946" r:id="rId31"/>
    <p:sldId id="2919" r:id="rId32"/>
    <p:sldId id="2956" r:id="rId33"/>
    <p:sldId id="2943" r:id="rId34"/>
    <p:sldId id="2938" r:id="rId35"/>
    <p:sldId id="2954" r:id="rId36"/>
    <p:sldId id="2934" r:id="rId37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 userDrawn="1">
          <p15:clr>
            <a:srgbClr val="A4A3A4"/>
          </p15:clr>
        </p15:guide>
        <p15:guide id="2" pos="220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CC33"/>
    <a:srgbClr val="0066CC"/>
    <a:srgbClr val="66FF66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2" autoAdjust="0"/>
    <p:restoredTop sz="50000" autoAdjust="0"/>
  </p:normalViewPr>
  <p:slideViewPr>
    <p:cSldViewPr>
      <p:cViewPr varScale="1">
        <p:scale>
          <a:sx n="107" d="100"/>
          <a:sy n="107" d="100"/>
        </p:scale>
        <p:origin x="22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42" y="-108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5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5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252ED5B-CF6F-4B71-B1FE-CE01F4E92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83D30-622E-46CB-8915-991F47C30121}" type="datetimeFigureOut">
              <a:rPr lang="en-US" smtClean="0"/>
              <a:pPr/>
              <a:t>9/21/23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9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2C746-97D0-491F-8377-6BFAC6944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74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26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70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27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27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11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0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50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7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45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097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97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19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106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03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871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479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519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303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490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621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457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64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074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674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4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665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379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29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01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09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83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7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19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88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62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CEBCC-7A88-49A9-B306-384C90CAC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0DBC8-875C-4DF5-A8F7-D398778BD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D5D8B-1B00-44D9-850C-D2A99A7FB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22BAB-C66B-44DB-9362-9BD799F21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A3E9C-750C-4BB8-9F43-ECC9C33D4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AC2E4-49AA-410B-9F7A-B992238B5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5111-308D-45E6-B6D3-19467DEEA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04D4-F27D-4CE1-88D6-0C19995CC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12ED4-7F26-450A-BC64-6F9D3EE07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B77AD-35DA-4F4F-81FA-A3F002DA3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BE605-EF61-440A-B103-0258E5162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40360-6F76-452E-807B-E2E849E5F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20130119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7E1C973C-62DD-439F-BD56-3255F493D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955771" y="6426201"/>
            <a:ext cx="184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189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378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566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754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892" indent="-342892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2972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348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537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726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8915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103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50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6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0.png"/><Relationship Id="rId5" Type="http://schemas.openxmlformats.org/officeDocument/2006/relationships/image" Target="../media/image620.png"/><Relationship Id="rId4" Type="http://schemas.openxmlformats.org/officeDocument/2006/relationships/image" Target="../media/image6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0.png"/><Relationship Id="rId5" Type="http://schemas.openxmlformats.org/officeDocument/2006/relationships/image" Target="../media/image660.png"/><Relationship Id="rId4" Type="http://schemas.openxmlformats.org/officeDocument/2006/relationships/image" Target="../media/image65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Quantum Computing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brief introduction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325716" y="4564560"/>
            <a:ext cx="3417219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John Manferdelli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JohnManferdelli@hotmail.com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32048"/>
            <a:ext cx="861060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2021-2023, John L. </a:t>
            </a:r>
            <a:r>
              <a:rPr lang="en-US" sz="1600" dirty="0" err="1">
                <a:latin typeface="Arial" charset="0"/>
              </a:rPr>
              <a:t>Manferdelli</a:t>
            </a:r>
            <a:r>
              <a:rPr lang="en-US" sz="1600" dirty="0">
                <a:latin typeface="Arial" charset="0"/>
              </a:rPr>
              <a:t>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  <a:p>
            <a:pPr algn="l"/>
            <a:endParaRPr lang="en-US" sz="1200" i="1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Common gates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447800"/>
                <a:ext cx="8092440" cy="464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2791">
                  <a:spcBef>
                    <a:spcPts val="1200"/>
                  </a:spcBef>
                </a:pPr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Rotation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𝑖𝑠𝑖𝑛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𝑖𝑠𝑖𝑛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20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𝜋𝜃</m:t>
                                        </m:r>
                                      </m:num>
                                      <m:den>
                                        <m:r>
                                          <a:rPr lang="en-US" sz="2000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20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𝜋𝜃</m:t>
                                        </m:r>
                                      </m:num>
                                      <m:den>
                                        <m:r>
                                          <a:rPr lang="en-US" sz="2000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  <a:p>
                <a:pPr marL="0" indent="0" defTabSz="912791">
                  <a:spcBef>
                    <a:spcPts val="1200"/>
                  </a:spcBef>
                  <a:buNone/>
                </a:pPr>
                <a:endParaRPr lang="sv-SE" sz="2000" kern="0" dirty="0"/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447800"/>
                <a:ext cx="8092440" cy="4648200"/>
              </a:xfrm>
              <a:prstGeom prst="rect">
                <a:avLst/>
              </a:prstGeom>
              <a:blipFill>
                <a:blip r:embed="rId3"/>
                <a:stretch>
                  <a:fillRect l="-940" t="-8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20031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Gates and states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295400"/>
                <a:ext cx="84582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General position on Bloch sphere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p>
                        </m:s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&gt;&lt;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Controlled gates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|0&gt;|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|0&gt; 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dirty="0"/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|1&gt;|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|1&gt;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dirty="0"/>
              </a:p>
              <a:p>
                <a:pPr marL="457189" lvl="1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295400"/>
                <a:ext cx="8458200" cy="4800600"/>
              </a:xfrm>
              <a:blipFill>
                <a:blip r:embed="rId3"/>
                <a:stretch>
                  <a:fillRect l="-901" t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88114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5195" y="62484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 err="1"/>
              <a:t>Superoperator</a:t>
            </a:r>
            <a:r>
              <a:rPr lang="en-US" sz="3600" dirty="0"/>
              <a:t> and mixed states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/>
              <p:nvPr/>
            </p:nvSpPr>
            <p:spPr>
              <a:xfrm>
                <a:off x="5498221" y="1695699"/>
                <a:ext cx="2057400" cy="76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221" y="1695699"/>
                <a:ext cx="2057400" cy="763029"/>
              </a:xfrm>
              <a:prstGeom prst="rect">
                <a:avLst/>
              </a:prstGeom>
              <a:blipFill>
                <a:blip r:embed="rId3"/>
                <a:stretch>
                  <a:fillRect l="-23926" t="-121311" b="-170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9B433263-E258-2AC1-BE1D-D69C4A0C529F}"/>
              </a:ext>
            </a:extLst>
          </p:cNvPr>
          <p:cNvSpPr txBox="1"/>
          <p:nvPr/>
        </p:nvSpPr>
        <p:spPr>
          <a:xfrm>
            <a:off x="2971800" y="22098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</a:p>
        </p:txBody>
      </p:sp>
      <p:cxnSp>
        <p:nvCxnSpPr>
          <p:cNvPr id="30720" name="Straight Connector 30719">
            <a:extLst>
              <a:ext uri="{FF2B5EF4-FFF2-40B4-BE49-F238E27FC236}">
                <a16:creationId xmlns:a16="http://schemas.microsoft.com/office/drawing/2014/main" id="{25764EF2-6EF9-A076-1823-0702844BAE2B}"/>
              </a:ext>
            </a:extLst>
          </p:cNvPr>
          <p:cNvCxnSpPr>
            <a:cxnSpLocks/>
            <a:endCxn id="47" idx="1"/>
          </p:cNvCxnSpPr>
          <p:nvPr/>
        </p:nvCxnSpPr>
        <p:spPr bwMode="auto">
          <a:xfrm flipV="1">
            <a:off x="3645781" y="2077214"/>
            <a:ext cx="1852440" cy="435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30" name="Rectangle 30729">
            <a:extLst>
              <a:ext uri="{FF2B5EF4-FFF2-40B4-BE49-F238E27FC236}">
                <a16:creationId xmlns:a16="http://schemas.microsoft.com/office/drawing/2014/main" id="{870B2372-9555-6408-A85D-0A2AAC77A724}"/>
              </a:ext>
            </a:extLst>
          </p:cNvPr>
          <p:cNvSpPr/>
          <p:nvPr/>
        </p:nvSpPr>
        <p:spPr bwMode="auto">
          <a:xfrm>
            <a:off x="2959981" y="1761127"/>
            <a:ext cx="685800" cy="1371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30765" name="Straight Connector 30764">
            <a:extLst>
              <a:ext uri="{FF2B5EF4-FFF2-40B4-BE49-F238E27FC236}">
                <a16:creationId xmlns:a16="http://schemas.microsoft.com/office/drawing/2014/main" id="{D1A9D659-1F28-DD12-A963-A5C968F770E8}"/>
              </a:ext>
            </a:extLst>
          </p:cNvPr>
          <p:cNvCxnSpPr>
            <a:cxnSpLocks/>
          </p:cNvCxnSpPr>
          <p:nvPr/>
        </p:nvCxnSpPr>
        <p:spPr bwMode="auto">
          <a:xfrm>
            <a:off x="3690923" y="2667000"/>
            <a:ext cx="180729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8" name="Straight Connector 30767">
            <a:extLst>
              <a:ext uri="{FF2B5EF4-FFF2-40B4-BE49-F238E27FC236}">
                <a16:creationId xmlns:a16="http://schemas.microsoft.com/office/drawing/2014/main" id="{89CE4BCE-C1E0-6D33-189F-D3898FCDA3D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514600"/>
            <a:ext cx="13382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9" name="Straight Connector 30768">
            <a:extLst>
              <a:ext uri="{FF2B5EF4-FFF2-40B4-BE49-F238E27FC236}">
                <a16:creationId xmlns:a16="http://schemas.microsoft.com/office/drawing/2014/main" id="{60866519-E7FE-2F3B-8ADE-7C397565A7C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057400"/>
            <a:ext cx="13382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/>
              <p:nvPr/>
            </p:nvSpPr>
            <p:spPr>
              <a:xfrm>
                <a:off x="685800" y="2343090"/>
                <a:ext cx="1100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|0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343090"/>
                <a:ext cx="1100123" cy="369332"/>
              </a:xfrm>
              <a:prstGeom prst="rect">
                <a:avLst/>
              </a:prstGeom>
              <a:blipFill>
                <a:blip r:embed="rId4"/>
                <a:stretch>
                  <a:fillRect l="-459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/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blipFill>
                <a:blip r:embed="rId5"/>
                <a:stretch>
                  <a:fillRect l="-135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D27AFE8-F8E7-D084-B807-7ED416FCCC63}"/>
              </a:ext>
            </a:extLst>
          </p:cNvPr>
          <p:cNvSpPr txBox="1"/>
          <p:nvPr/>
        </p:nvSpPr>
        <p:spPr>
          <a:xfrm>
            <a:off x="5867400" y="252775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Garbage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937705DD-2521-502A-EF6F-C267E39539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995" y="3719631"/>
                <a:ext cx="8458200" cy="2526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u="sng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</a:t>
                </a:r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 ker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&gt;&lt;</m:t>
                            </m:r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i="1" kern="0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ker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has density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sSup>
                      <m:sSupPr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p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&lt;0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 = &lt;0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</m:t>
                    </m:r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sSub>
                          <m:sSubPr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d>
                      <m:d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d>
                    <m:r>
                      <a:rPr lang="en-US" sz="200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&lt;</m:t>
                    </m:r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d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lvl="1" indent="0" defTabSz="912791">
                  <a:lnSpc>
                    <a:spcPct val="90000"/>
                  </a:lnSpc>
                  <a:buFontTx/>
                  <a:buNone/>
                </a:pPr>
                <a:endParaRPr lang="en-US" sz="2000" kern="0" dirty="0"/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937705DD-2521-502A-EF6F-C267E3953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995" y="3719631"/>
                <a:ext cx="8458200" cy="2526267"/>
              </a:xfrm>
              <a:prstGeom prst="rect">
                <a:avLst/>
              </a:prstGeom>
              <a:blipFill>
                <a:blip r:embed="rId6"/>
                <a:stretch>
                  <a:fillRect l="-901" t="-6468" b="-895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44771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No Cloning Theorem</a:t>
            </a:r>
            <a:endParaRPr lang="en-US" sz="3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981200"/>
                <a:ext cx="7924800" cy="36576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Qubits can’t be copied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Proof</a:t>
                </a:r>
              </a:p>
              <a:p>
                <a:pPr marL="800080" lvl="2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&gt;|0&gt; =|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000" dirty="0"/>
                  <a:t>&gt;|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000" dirty="0"/>
                  <a:t>&gt;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&gt;|0&gt; =|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&gt;|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&gt; . 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𝑈𝑎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&gt;+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&gt;+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m:rPr>
                        <m:nor/>
                      </m:rPr>
                      <a:rPr lang="en-US" sz="2000"/>
                      <m:t>&gt;)</m:t>
                    </m:r>
                  </m:oMath>
                </a14:m>
                <a:r>
                  <a:rPr lang="en-US" sz="2000" dirty="0"/>
                  <a:t>, a contradiction.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/>
                  <a:t>No checkpointing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981200"/>
                <a:ext cx="7924800" cy="3657600"/>
              </a:xfrm>
              <a:blipFill>
                <a:blip r:embed="rId3"/>
                <a:stretch>
                  <a:fillRect l="-801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84535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Bell Basis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19812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(|00&gt; + |11&gt;)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(|01&gt; + |10&gt;)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(|00&gt;−  |11&gt;)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(|01&gt;  − |10&gt;)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dirty="0"/>
                  <a:t>Measuring in Bell Basis</a:t>
                </a: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1981200"/>
              </a:xfrm>
              <a:blipFill>
                <a:blip r:embed="rId3"/>
                <a:stretch>
                  <a:fillRect l="-449" t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3AF9153-B7ED-680F-39D5-FE50512BBC5E}"/>
              </a:ext>
            </a:extLst>
          </p:cNvPr>
          <p:cNvSpPr/>
          <p:nvPr/>
        </p:nvSpPr>
        <p:spPr bwMode="auto">
          <a:xfrm>
            <a:off x="3048000" y="3767836"/>
            <a:ext cx="365760" cy="40233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D4DE66-F4F5-7215-067A-B654A099B590}"/>
              </a:ext>
            </a:extLst>
          </p:cNvPr>
          <p:cNvSpPr txBox="1"/>
          <p:nvPr/>
        </p:nvSpPr>
        <p:spPr>
          <a:xfrm>
            <a:off x="2971800" y="3750879"/>
            <a:ext cx="457200" cy="440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3B2908-9871-4A27-85BC-16336FDCB8EF}"/>
              </a:ext>
            </a:extLst>
          </p:cNvPr>
          <p:cNvCxnSpPr>
            <a:cxnSpLocks/>
          </p:cNvCxnSpPr>
          <p:nvPr/>
        </p:nvCxnSpPr>
        <p:spPr bwMode="auto">
          <a:xfrm>
            <a:off x="1600200" y="3917338"/>
            <a:ext cx="142937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190408-EE7B-A47B-4488-7055CB3C2D87}"/>
              </a:ext>
            </a:extLst>
          </p:cNvPr>
          <p:cNvCxnSpPr>
            <a:cxnSpLocks/>
          </p:cNvCxnSpPr>
          <p:nvPr/>
        </p:nvCxnSpPr>
        <p:spPr bwMode="auto">
          <a:xfrm>
            <a:off x="1600200" y="4495800"/>
            <a:ext cx="2209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409BAF-6BAF-6B15-9DEE-8C0003009CE5}"/>
              </a:ext>
            </a:extLst>
          </p:cNvPr>
          <p:cNvCxnSpPr>
            <a:cxnSpLocks/>
          </p:cNvCxnSpPr>
          <p:nvPr/>
        </p:nvCxnSpPr>
        <p:spPr bwMode="auto">
          <a:xfrm>
            <a:off x="4267200" y="4499149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BFD8B8-D631-3F07-0FF5-886628DDDD2B}"/>
              </a:ext>
            </a:extLst>
          </p:cNvPr>
          <p:cNvCxnSpPr>
            <a:cxnSpLocks/>
          </p:cNvCxnSpPr>
          <p:nvPr/>
        </p:nvCxnSpPr>
        <p:spPr bwMode="auto">
          <a:xfrm>
            <a:off x="3419694" y="3907970"/>
            <a:ext cx="1808188" cy="832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D44B50-D42C-7967-9E23-534DDFE5C0C0}"/>
                  </a:ext>
                </a:extLst>
              </p:cNvPr>
              <p:cNvSpPr txBox="1"/>
              <p:nvPr/>
            </p:nvSpPr>
            <p:spPr>
              <a:xfrm>
                <a:off x="1013422" y="3711123"/>
                <a:ext cx="685800" cy="4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D44B50-D42C-7967-9E23-534DDFE5C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22" y="3711123"/>
                <a:ext cx="685800" cy="406265"/>
              </a:xfrm>
              <a:prstGeom prst="rect">
                <a:avLst/>
              </a:prstGeom>
              <a:blipFill>
                <a:blip r:embed="rId4"/>
                <a:stretch>
                  <a:fillRect l="-3636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416F8F-B4BF-FA1B-F28D-047A4E699993}"/>
                  </a:ext>
                </a:extLst>
              </p:cNvPr>
              <p:cNvSpPr txBox="1"/>
              <p:nvPr/>
            </p:nvSpPr>
            <p:spPr>
              <a:xfrm>
                <a:off x="1013422" y="4300481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416F8F-B4BF-FA1B-F28D-047A4E699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22" y="4300481"/>
                <a:ext cx="685800" cy="369332"/>
              </a:xfrm>
              <a:prstGeom prst="rect">
                <a:avLst/>
              </a:prstGeom>
              <a:blipFill>
                <a:blip r:embed="rId5"/>
                <a:stretch>
                  <a:fillRect l="-363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6DCF89-E10F-57A5-4A34-260CFD891EA6}"/>
              </a:ext>
            </a:extLst>
          </p:cNvPr>
          <p:cNvCxnSpPr>
            <a:cxnSpLocks/>
          </p:cNvCxnSpPr>
          <p:nvPr/>
        </p:nvCxnSpPr>
        <p:spPr bwMode="auto">
          <a:xfrm flipV="1">
            <a:off x="3962400" y="3886200"/>
            <a:ext cx="0" cy="4636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C58A29-8964-D96E-EC66-9900681500B8}"/>
                  </a:ext>
                </a:extLst>
              </p:cNvPr>
              <p:cNvSpPr txBox="1"/>
              <p:nvPr/>
            </p:nvSpPr>
            <p:spPr>
              <a:xfrm>
                <a:off x="5271468" y="4246192"/>
                <a:ext cx="990599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C58A29-8964-D96E-EC66-990068150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468" y="4246192"/>
                <a:ext cx="990599" cy="424796"/>
              </a:xfrm>
              <a:prstGeom prst="rect">
                <a:avLst/>
              </a:prstGeom>
              <a:blipFill>
                <a:blip r:embed="rId6"/>
                <a:stretch>
                  <a:fillRect l="-2564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riangle 5">
            <a:extLst>
              <a:ext uri="{FF2B5EF4-FFF2-40B4-BE49-F238E27FC236}">
                <a16:creationId xmlns:a16="http://schemas.microsoft.com/office/drawing/2014/main" id="{A590725C-3AB6-6827-3D54-6094059719EB}"/>
              </a:ext>
            </a:extLst>
          </p:cNvPr>
          <p:cNvSpPr/>
          <p:nvPr/>
        </p:nvSpPr>
        <p:spPr bwMode="auto">
          <a:xfrm rot="16200000">
            <a:off x="6937248" y="4171998"/>
            <a:ext cx="1060704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DA7D7E-0106-71AC-3425-EF1E3CE4D786}"/>
              </a:ext>
            </a:extLst>
          </p:cNvPr>
          <p:cNvSpPr txBox="1"/>
          <p:nvPr/>
        </p:nvSpPr>
        <p:spPr>
          <a:xfrm>
            <a:off x="7178760" y="4261104"/>
            <a:ext cx="685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Bell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15D2A5-2AA7-76D0-173C-E82A4770D87F}"/>
                  </a:ext>
                </a:extLst>
              </p:cNvPr>
              <p:cNvSpPr txBox="1"/>
              <p:nvPr/>
            </p:nvSpPr>
            <p:spPr>
              <a:xfrm>
                <a:off x="6096000" y="4071004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15D2A5-2AA7-76D0-173C-E82A4770D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71004"/>
                <a:ext cx="6858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9797C7-BCF2-3BD7-7F81-230E583716DF}"/>
              </a:ext>
            </a:extLst>
          </p:cNvPr>
          <p:cNvCxnSpPr>
            <a:cxnSpLocks/>
          </p:cNvCxnSpPr>
          <p:nvPr/>
        </p:nvCxnSpPr>
        <p:spPr bwMode="auto">
          <a:xfrm>
            <a:off x="6835857" y="4071004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EDB32A-80C9-DB1A-FF85-A7894443AF80}"/>
              </a:ext>
            </a:extLst>
          </p:cNvPr>
          <p:cNvCxnSpPr>
            <a:cxnSpLocks/>
          </p:cNvCxnSpPr>
          <p:nvPr/>
        </p:nvCxnSpPr>
        <p:spPr bwMode="auto">
          <a:xfrm>
            <a:off x="6781800" y="4661345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0C5C8E-17AE-11DE-5098-131206996201}"/>
              </a:ext>
            </a:extLst>
          </p:cNvPr>
          <p:cNvCxnSpPr>
            <a:cxnSpLocks/>
          </p:cNvCxnSpPr>
          <p:nvPr/>
        </p:nvCxnSpPr>
        <p:spPr bwMode="auto">
          <a:xfrm>
            <a:off x="7712155" y="4071004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4BCD41-2082-BA39-2B79-E357E0FCE882}"/>
              </a:ext>
            </a:extLst>
          </p:cNvPr>
          <p:cNvCxnSpPr>
            <a:cxnSpLocks/>
          </p:cNvCxnSpPr>
          <p:nvPr/>
        </p:nvCxnSpPr>
        <p:spPr bwMode="auto">
          <a:xfrm>
            <a:off x="7712155" y="4617417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F817610-4073-78C6-477F-0E6D06E8F951}"/>
              </a:ext>
            </a:extLst>
          </p:cNvPr>
          <p:cNvSpPr/>
          <p:nvPr/>
        </p:nvSpPr>
        <p:spPr bwMode="auto">
          <a:xfrm>
            <a:off x="3810000" y="4358640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6A14C1-6ED4-DC7D-FAAB-FEEB2FF3C455}"/>
              </a:ext>
            </a:extLst>
          </p:cNvPr>
          <p:cNvSpPr txBox="1"/>
          <p:nvPr/>
        </p:nvSpPr>
        <p:spPr>
          <a:xfrm>
            <a:off x="3733800" y="43434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9568406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4725" y="6304457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Changing Measurement  Basis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2118" y="1140560"/>
                <a:ext cx="8648700" cy="914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and out measurement basis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2118" y="1140560"/>
                <a:ext cx="8648700" cy="914400"/>
              </a:xfrm>
              <a:blipFill>
                <a:blip r:embed="rId3"/>
                <a:stretch>
                  <a:fillRect l="-733" t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A2E4B1-6FFA-D4D6-C613-6A494450C9D3}"/>
              </a:ext>
            </a:extLst>
          </p:cNvPr>
          <p:cNvCxnSpPr>
            <a:cxnSpLocks/>
          </p:cNvCxnSpPr>
          <p:nvPr/>
        </p:nvCxnSpPr>
        <p:spPr bwMode="auto">
          <a:xfrm>
            <a:off x="2438400" y="2672373"/>
            <a:ext cx="91440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245FE7-AE0A-F1C8-DDB4-3E5C2AE260BA}"/>
              </a:ext>
            </a:extLst>
          </p:cNvPr>
          <p:cNvCxnSpPr>
            <a:cxnSpLocks/>
          </p:cNvCxnSpPr>
          <p:nvPr/>
        </p:nvCxnSpPr>
        <p:spPr bwMode="auto">
          <a:xfrm>
            <a:off x="3810000" y="2681919"/>
            <a:ext cx="38367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2AE9FC-DCD5-BEFB-E549-059208CA7FF9}"/>
              </a:ext>
            </a:extLst>
          </p:cNvPr>
          <p:cNvCxnSpPr>
            <a:cxnSpLocks/>
          </p:cNvCxnSpPr>
          <p:nvPr/>
        </p:nvCxnSpPr>
        <p:spPr bwMode="auto">
          <a:xfrm>
            <a:off x="5646617" y="2691465"/>
            <a:ext cx="91440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E56D57-0805-EB70-3BEC-2DBE8C780B43}"/>
              </a:ext>
            </a:extLst>
          </p:cNvPr>
          <p:cNvCxnSpPr>
            <a:cxnSpLocks/>
          </p:cNvCxnSpPr>
          <p:nvPr/>
        </p:nvCxnSpPr>
        <p:spPr bwMode="auto">
          <a:xfrm flipV="1">
            <a:off x="4694118" y="2679012"/>
            <a:ext cx="329590" cy="290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A5203B-A3D0-36E9-18AD-603978EC33B4}"/>
                  </a:ext>
                </a:extLst>
              </p:cNvPr>
              <p:cNvSpPr txBox="1"/>
              <p:nvPr/>
            </p:nvSpPr>
            <p:spPr>
              <a:xfrm>
                <a:off x="1244732" y="2310465"/>
                <a:ext cx="1117468" cy="66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A5203B-A3D0-36E9-18AD-603978EC3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732" y="2310465"/>
                <a:ext cx="1117468" cy="661335"/>
              </a:xfrm>
              <a:prstGeom prst="rect">
                <a:avLst/>
              </a:prstGeom>
              <a:blipFill>
                <a:blip r:embed="rId4"/>
                <a:stretch>
                  <a:fillRect l="-95556" t="-162963" r="-5556" b="-23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8DECCA-6A14-6FB2-C2A9-3C78BD699E12}"/>
                  </a:ext>
                </a:extLst>
              </p:cNvPr>
              <p:cNvSpPr txBox="1"/>
              <p:nvPr/>
            </p:nvSpPr>
            <p:spPr>
              <a:xfrm>
                <a:off x="6426332" y="2527909"/>
                <a:ext cx="1117468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8DECCA-6A14-6FB2-C2A9-3C78BD699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332" y="2527909"/>
                <a:ext cx="1117468" cy="391646"/>
              </a:xfrm>
              <a:prstGeom prst="rect">
                <a:avLst/>
              </a:prstGeom>
              <a:blipFill>
                <a:blip r:embed="rId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262810-E275-296B-FCD2-93FAA6404B1D}"/>
                  </a:ext>
                </a:extLst>
              </p:cNvPr>
              <p:cNvSpPr txBox="1"/>
              <p:nvPr/>
            </p:nvSpPr>
            <p:spPr>
              <a:xfrm>
                <a:off x="3352800" y="2505632"/>
                <a:ext cx="507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262810-E275-296B-FCD2-93FAA6404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505632"/>
                <a:ext cx="5078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EB98F4-E707-FB81-C309-DDA9CF2E946F}"/>
                  </a:ext>
                </a:extLst>
              </p:cNvPr>
              <p:cNvSpPr txBox="1"/>
              <p:nvPr/>
            </p:nvSpPr>
            <p:spPr>
              <a:xfrm>
                <a:off x="5138750" y="2539066"/>
                <a:ext cx="507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EB98F4-E707-FB81-C309-DDA9CF2E9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750" y="2539066"/>
                <a:ext cx="507868" cy="369332"/>
              </a:xfrm>
              <a:prstGeom prst="rect">
                <a:avLst/>
              </a:prstGeom>
              <a:blipFill>
                <a:blip r:embed="rId7"/>
                <a:stretch>
                  <a:fillRect l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DF6116-7B96-A261-997F-DA9E4A4116F9}"/>
                  </a:ext>
                </a:extLst>
              </p:cNvPr>
              <p:cNvSpPr txBox="1"/>
              <p:nvPr/>
            </p:nvSpPr>
            <p:spPr>
              <a:xfrm>
                <a:off x="3352800" y="1783194"/>
                <a:ext cx="2057400" cy="674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DF6116-7B96-A261-997F-DA9E4A411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783194"/>
                <a:ext cx="2057400" cy="674159"/>
              </a:xfrm>
              <a:prstGeom prst="rect">
                <a:avLst/>
              </a:prstGeom>
              <a:blipFill>
                <a:blip r:embed="rId8"/>
                <a:stretch>
                  <a:fillRect t="-3704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5BFE38-63DB-D417-1C93-C87F292C3490}"/>
              </a:ext>
            </a:extLst>
          </p:cNvPr>
          <p:cNvCxnSpPr>
            <a:cxnSpLocks/>
          </p:cNvCxnSpPr>
          <p:nvPr/>
        </p:nvCxnSpPr>
        <p:spPr bwMode="auto">
          <a:xfrm>
            <a:off x="2057400" y="4480223"/>
            <a:ext cx="91440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75B1BB-3152-09E2-2644-46B0175D017C}"/>
              </a:ext>
            </a:extLst>
          </p:cNvPr>
          <p:cNvCxnSpPr>
            <a:cxnSpLocks/>
          </p:cNvCxnSpPr>
          <p:nvPr/>
        </p:nvCxnSpPr>
        <p:spPr bwMode="auto">
          <a:xfrm>
            <a:off x="5745084" y="4405102"/>
            <a:ext cx="91440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2B5638A-865F-366F-A871-4C67F87B4A25}"/>
                  </a:ext>
                </a:extLst>
              </p:cNvPr>
              <p:cNvSpPr txBox="1"/>
              <p:nvPr/>
            </p:nvSpPr>
            <p:spPr>
              <a:xfrm>
                <a:off x="863732" y="4133234"/>
                <a:ext cx="1117468" cy="66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2B5638A-865F-366F-A871-4C67F87B4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32" y="4133234"/>
                <a:ext cx="1117468" cy="661335"/>
              </a:xfrm>
              <a:prstGeom prst="rect">
                <a:avLst/>
              </a:prstGeom>
              <a:blipFill>
                <a:blip r:embed="rId9"/>
                <a:stretch>
                  <a:fillRect l="-100000" t="-167925" r="-5682" b="-237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5F025C-B518-8FD4-3E57-0768D85DAA51}"/>
                  </a:ext>
                </a:extLst>
              </p:cNvPr>
              <p:cNvSpPr txBox="1"/>
              <p:nvPr/>
            </p:nvSpPr>
            <p:spPr>
              <a:xfrm>
                <a:off x="7046916" y="5776667"/>
                <a:ext cx="11174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5F025C-B518-8FD4-3E57-0768D85DA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916" y="5776667"/>
                <a:ext cx="1117468" cy="369332"/>
              </a:xfrm>
              <a:prstGeom prst="rect">
                <a:avLst/>
              </a:prstGeom>
              <a:blipFill>
                <a:blip r:embed="rId10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899A46-5042-26FE-015D-86B4F11DF119}"/>
                  </a:ext>
                </a:extLst>
              </p:cNvPr>
              <p:cNvSpPr txBox="1"/>
              <p:nvPr/>
            </p:nvSpPr>
            <p:spPr>
              <a:xfrm>
                <a:off x="6629400" y="4246097"/>
                <a:ext cx="1117468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899A46-5042-26FE-015D-86B4F11DF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246097"/>
                <a:ext cx="1117468" cy="391646"/>
              </a:xfrm>
              <a:prstGeom prst="rect">
                <a:avLst/>
              </a:prstGeom>
              <a:blipFill>
                <a:blip r:embed="rId1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E0D4843-36BC-08F7-AD22-FF7A9203880D}"/>
                  </a:ext>
                </a:extLst>
              </p:cNvPr>
              <p:cNvSpPr txBox="1"/>
              <p:nvPr/>
            </p:nvSpPr>
            <p:spPr>
              <a:xfrm>
                <a:off x="2971800" y="4278868"/>
                <a:ext cx="507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E0D4843-36BC-08F7-AD22-FF7A92038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278868"/>
                <a:ext cx="50786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B048744-6F54-778F-66BC-1E8E9F2379BF}"/>
                  </a:ext>
                </a:extLst>
              </p:cNvPr>
              <p:cNvSpPr txBox="1"/>
              <p:nvPr/>
            </p:nvSpPr>
            <p:spPr>
              <a:xfrm>
                <a:off x="5334000" y="4261170"/>
                <a:ext cx="507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B048744-6F54-778F-66BC-1E8E9F237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261170"/>
                <a:ext cx="507868" cy="369332"/>
              </a:xfrm>
              <a:prstGeom prst="rect">
                <a:avLst/>
              </a:prstGeom>
              <a:blipFill>
                <a:blip r:embed="rId13"/>
                <a:stretch>
                  <a:fillRect l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AA5AE3-65AA-8F9B-73AA-E692A1297437}"/>
                  </a:ext>
                </a:extLst>
              </p:cNvPr>
              <p:cNvSpPr txBox="1"/>
              <p:nvPr/>
            </p:nvSpPr>
            <p:spPr>
              <a:xfrm>
                <a:off x="6934200" y="5175569"/>
                <a:ext cx="2057400" cy="674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AA5AE3-65AA-8F9B-73AA-E692A1297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5175569"/>
                <a:ext cx="2057400" cy="674159"/>
              </a:xfrm>
              <a:prstGeom prst="rect">
                <a:avLst/>
              </a:prstGeom>
              <a:blipFill>
                <a:blip r:embed="rId14"/>
                <a:stretch>
                  <a:fillRect t="-3704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F8383E-BA0C-F0E6-21D7-893DCE90C908}"/>
              </a:ext>
            </a:extLst>
          </p:cNvPr>
          <p:cNvCxnSpPr>
            <a:cxnSpLocks/>
          </p:cNvCxnSpPr>
          <p:nvPr/>
        </p:nvCxnSpPr>
        <p:spPr bwMode="auto">
          <a:xfrm>
            <a:off x="2051462" y="5327969"/>
            <a:ext cx="15163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C2DB18-837F-B325-730B-B0AE7F2EB672}"/>
                  </a:ext>
                </a:extLst>
              </p:cNvPr>
              <p:cNvSpPr txBox="1"/>
              <p:nvPr/>
            </p:nvSpPr>
            <p:spPr>
              <a:xfrm>
                <a:off x="711332" y="5761277"/>
                <a:ext cx="11174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|000..&gt;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C2DB18-837F-B325-730B-B0AE7F2EB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32" y="5761277"/>
                <a:ext cx="1117468" cy="400110"/>
              </a:xfrm>
              <a:prstGeom prst="rect">
                <a:avLst/>
              </a:prstGeom>
              <a:blipFill>
                <a:blip r:embed="rId15"/>
                <a:stretch>
                  <a:fillRect l="-795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AE7752-6A1A-9A2C-7B80-4153448A58E5}"/>
              </a:ext>
            </a:extLst>
          </p:cNvPr>
          <p:cNvCxnSpPr>
            <a:cxnSpLocks/>
          </p:cNvCxnSpPr>
          <p:nvPr/>
        </p:nvCxnSpPr>
        <p:spPr bwMode="auto">
          <a:xfrm>
            <a:off x="3429000" y="4184969"/>
            <a:ext cx="178882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39141B-D03D-E9C4-7B74-4728952C48F4}"/>
              </a:ext>
            </a:extLst>
          </p:cNvPr>
          <p:cNvCxnSpPr>
            <a:cxnSpLocks/>
          </p:cNvCxnSpPr>
          <p:nvPr/>
        </p:nvCxnSpPr>
        <p:spPr bwMode="auto">
          <a:xfrm>
            <a:off x="3426032" y="4489769"/>
            <a:ext cx="178882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980DF3-1591-3CF3-986B-71DB0B2C0422}"/>
              </a:ext>
            </a:extLst>
          </p:cNvPr>
          <p:cNvCxnSpPr>
            <a:cxnSpLocks/>
          </p:cNvCxnSpPr>
          <p:nvPr/>
        </p:nvCxnSpPr>
        <p:spPr bwMode="auto">
          <a:xfrm>
            <a:off x="3462251" y="4785023"/>
            <a:ext cx="178882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D5443F5-351F-2267-52CD-444C07C15607}"/>
              </a:ext>
            </a:extLst>
          </p:cNvPr>
          <p:cNvSpPr txBox="1"/>
          <p:nvPr/>
        </p:nvSpPr>
        <p:spPr>
          <a:xfrm>
            <a:off x="4267200" y="570896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E5289D-ED4A-9DF9-3B61-AB12B7DDCDE1}"/>
              </a:ext>
            </a:extLst>
          </p:cNvPr>
          <p:cNvCxnSpPr>
            <a:cxnSpLocks/>
          </p:cNvCxnSpPr>
          <p:nvPr/>
        </p:nvCxnSpPr>
        <p:spPr bwMode="auto">
          <a:xfrm>
            <a:off x="2057400" y="5861369"/>
            <a:ext cx="2209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2D3110E-6805-87B7-CAF0-0DA6AAC130A2}"/>
              </a:ext>
            </a:extLst>
          </p:cNvPr>
          <p:cNvCxnSpPr>
            <a:cxnSpLocks/>
          </p:cNvCxnSpPr>
          <p:nvPr/>
        </p:nvCxnSpPr>
        <p:spPr bwMode="auto">
          <a:xfrm>
            <a:off x="1905000" y="6365257"/>
            <a:ext cx="2932116" cy="96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71BFC6D-9F4B-0254-BF8A-58CAF2A15316}"/>
              </a:ext>
            </a:extLst>
          </p:cNvPr>
          <p:cNvCxnSpPr>
            <a:cxnSpLocks/>
          </p:cNvCxnSpPr>
          <p:nvPr/>
        </p:nvCxnSpPr>
        <p:spPr bwMode="auto">
          <a:xfrm>
            <a:off x="4040282" y="5354684"/>
            <a:ext cx="2932116" cy="96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E64D3EA-0BFD-4A6D-1055-0F29795802F2}"/>
              </a:ext>
            </a:extLst>
          </p:cNvPr>
          <p:cNvCxnSpPr>
            <a:cxnSpLocks/>
          </p:cNvCxnSpPr>
          <p:nvPr/>
        </p:nvCxnSpPr>
        <p:spPr bwMode="auto">
          <a:xfrm>
            <a:off x="4724400" y="5861369"/>
            <a:ext cx="2209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3089023-9C5F-D200-BC6B-6B59CC7130EC}"/>
              </a:ext>
            </a:extLst>
          </p:cNvPr>
          <p:cNvCxnSpPr>
            <a:cxnSpLocks/>
          </p:cNvCxnSpPr>
          <p:nvPr/>
        </p:nvCxnSpPr>
        <p:spPr bwMode="auto">
          <a:xfrm>
            <a:off x="5334000" y="6365257"/>
            <a:ext cx="15925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A443084-E30A-27CA-912F-C620A46F784C}"/>
              </a:ext>
            </a:extLst>
          </p:cNvPr>
          <p:cNvCxnSpPr>
            <a:cxnSpLocks/>
          </p:cNvCxnSpPr>
          <p:nvPr/>
        </p:nvCxnSpPr>
        <p:spPr bwMode="auto">
          <a:xfrm>
            <a:off x="3810000" y="4194516"/>
            <a:ext cx="0" cy="100468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9EE6EE5-4525-C224-A93E-DD7CD4A56E6B}"/>
              </a:ext>
            </a:extLst>
          </p:cNvPr>
          <p:cNvCxnSpPr>
            <a:cxnSpLocks/>
          </p:cNvCxnSpPr>
          <p:nvPr/>
        </p:nvCxnSpPr>
        <p:spPr bwMode="auto">
          <a:xfrm flipH="1">
            <a:off x="4486894" y="4489769"/>
            <a:ext cx="8907" cy="124438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24217B-6ECF-D958-EE4F-9646336623F9}"/>
              </a:ext>
            </a:extLst>
          </p:cNvPr>
          <p:cNvCxnSpPr>
            <a:cxnSpLocks/>
          </p:cNvCxnSpPr>
          <p:nvPr/>
        </p:nvCxnSpPr>
        <p:spPr bwMode="auto">
          <a:xfrm>
            <a:off x="5105400" y="4794568"/>
            <a:ext cx="0" cy="1371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0E3AF3B-41C0-BB87-51D0-096F75E73A47}"/>
              </a:ext>
            </a:extLst>
          </p:cNvPr>
          <p:cNvSpPr/>
          <p:nvPr/>
        </p:nvSpPr>
        <p:spPr bwMode="auto">
          <a:xfrm>
            <a:off x="3352800" y="2509204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0E21326-8050-5823-1ABB-00034162E2DA}"/>
                  </a:ext>
                </a:extLst>
              </p:cNvPr>
              <p:cNvSpPr txBox="1"/>
              <p:nvPr/>
            </p:nvSpPr>
            <p:spPr>
              <a:xfrm>
                <a:off x="4240036" y="2513339"/>
                <a:ext cx="594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0E21326-8050-5823-1ABB-00034162E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036" y="2513339"/>
                <a:ext cx="594360" cy="369332"/>
              </a:xfrm>
              <a:prstGeom prst="rect">
                <a:avLst/>
              </a:prstGeom>
              <a:blipFill>
                <a:blip r:embed="rId16"/>
                <a:stretch>
                  <a:fillRect l="-14894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7C53F61A-D2BC-B89A-1BB7-9E1768F17260}"/>
              </a:ext>
            </a:extLst>
          </p:cNvPr>
          <p:cNvSpPr/>
          <p:nvPr/>
        </p:nvSpPr>
        <p:spPr bwMode="auto">
          <a:xfrm>
            <a:off x="5085410" y="2497852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BEF40A6-3F24-7825-5633-BEFB1E460D10}"/>
              </a:ext>
            </a:extLst>
          </p:cNvPr>
          <p:cNvSpPr/>
          <p:nvPr/>
        </p:nvSpPr>
        <p:spPr bwMode="auto">
          <a:xfrm>
            <a:off x="4261313" y="5724208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1DADAED-5B48-EAEF-90F4-39C53712F863}"/>
              </a:ext>
            </a:extLst>
          </p:cNvPr>
          <p:cNvSpPr/>
          <p:nvPr/>
        </p:nvSpPr>
        <p:spPr bwMode="auto">
          <a:xfrm>
            <a:off x="5257800" y="4108769"/>
            <a:ext cx="457200" cy="73152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4465F64-7AE4-E0C9-9319-98C301C2E4DA}"/>
              </a:ext>
            </a:extLst>
          </p:cNvPr>
          <p:cNvSpPr/>
          <p:nvPr/>
        </p:nvSpPr>
        <p:spPr bwMode="auto">
          <a:xfrm>
            <a:off x="2978233" y="4139249"/>
            <a:ext cx="457200" cy="73152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3ADD4B8-89BC-7D25-0747-948466C85E1C}"/>
              </a:ext>
            </a:extLst>
          </p:cNvPr>
          <p:cNvSpPr/>
          <p:nvPr/>
        </p:nvSpPr>
        <p:spPr bwMode="auto">
          <a:xfrm>
            <a:off x="4876800" y="61722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EB0F970-C003-8F52-3D56-931FA409CFB8}"/>
              </a:ext>
            </a:extLst>
          </p:cNvPr>
          <p:cNvSpPr/>
          <p:nvPr/>
        </p:nvSpPr>
        <p:spPr bwMode="auto">
          <a:xfrm>
            <a:off x="3581400" y="5175569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20" name="TextBox 30719">
            <a:extLst>
              <a:ext uri="{FF2B5EF4-FFF2-40B4-BE49-F238E27FC236}">
                <a16:creationId xmlns:a16="http://schemas.microsoft.com/office/drawing/2014/main" id="{CE844A2D-FC99-A4DF-49D4-1187827E5F0D}"/>
              </a:ext>
            </a:extLst>
          </p:cNvPr>
          <p:cNvSpPr txBox="1"/>
          <p:nvPr/>
        </p:nvSpPr>
        <p:spPr>
          <a:xfrm>
            <a:off x="4876800" y="616616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30721" name="TextBox 30720">
            <a:extLst>
              <a:ext uri="{FF2B5EF4-FFF2-40B4-BE49-F238E27FC236}">
                <a16:creationId xmlns:a16="http://schemas.microsoft.com/office/drawing/2014/main" id="{D5AB8411-0B43-6E2A-2570-C46DB3895A02}"/>
              </a:ext>
            </a:extLst>
          </p:cNvPr>
          <p:cNvSpPr txBox="1"/>
          <p:nvPr/>
        </p:nvSpPr>
        <p:spPr>
          <a:xfrm>
            <a:off x="3575462" y="517974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4846201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5195" y="62484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Parity Circuit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/>
              <p:nvPr/>
            </p:nvSpPr>
            <p:spPr>
              <a:xfrm>
                <a:off x="5867400" y="3798059"/>
                <a:ext cx="2057400" cy="381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798059"/>
                <a:ext cx="2057400" cy="381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BAB8922-8318-71C3-3049-DD9A443F367E}"/>
                  </a:ext>
                </a:extLst>
              </p:cNvPr>
              <p:cNvSpPr txBox="1"/>
              <p:nvPr/>
            </p:nvSpPr>
            <p:spPr>
              <a:xfrm>
                <a:off x="833227" y="3779400"/>
                <a:ext cx="9271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BAB8922-8318-71C3-3049-DD9A443F3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7" y="3779400"/>
                <a:ext cx="927164" cy="4001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9B433263-E258-2AC1-BE1D-D69C4A0C529F}"/>
              </a:ext>
            </a:extLst>
          </p:cNvPr>
          <p:cNvSpPr txBox="1"/>
          <p:nvPr/>
        </p:nvSpPr>
        <p:spPr>
          <a:xfrm>
            <a:off x="3767123" y="378873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cxnSp>
        <p:nvCxnSpPr>
          <p:cNvPr id="30720" name="Straight Connector 30719">
            <a:extLst>
              <a:ext uri="{FF2B5EF4-FFF2-40B4-BE49-F238E27FC236}">
                <a16:creationId xmlns:a16="http://schemas.microsoft.com/office/drawing/2014/main" id="{25764EF2-6EF9-A076-1823-0702844BAE2B}"/>
              </a:ext>
            </a:extLst>
          </p:cNvPr>
          <p:cNvCxnSpPr>
            <a:cxnSpLocks/>
          </p:cNvCxnSpPr>
          <p:nvPr/>
        </p:nvCxnSpPr>
        <p:spPr bwMode="auto">
          <a:xfrm>
            <a:off x="5248247" y="3979455"/>
            <a:ext cx="84775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22" name="Straight Connector 30721">
            <a:extLst>
              <a:ext uri="{FF2B5EF4-FFF2-40B4-BE49-F238E27FC236}">
                <a16:creationId xmlns:a16="http://schemas.microsoft.com/office/drawing/2014/main" id="{4D023485-161E-81B1-6DF2-059ABF30860D}"/>
              </a:ext>
            </a:extLst>
          </p:cNvPr>
          <p:cNvCxnSpPr>
            <a:cxnSpLocks/>
            <a:endCxn id="30732" idx="0"/>
          </p:cNvCxnSpPr>
          <p:nvPr/>
        </p:nvCxnSpPr>
        <p:spPr bwMode="auto">
          <a:xfrm>
            <a:off x="2928923" y="2057400"/>
            <a:ext cx="0" cy="175074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23" name="Straight Connector 30722">
            <a:extLst>
              <a:ext uri="{FF2B5EF4-FFF2-40B4-BE49-F238E27FC236}">
                <a16:creationId xmlns:a16="http://schemas.microsoft.com/office/drawing/2014/main" id="{B6C4701B-C9C8-C9B5-0ED4-0F4682ED5940}"/>
              </a:ext>
            </a:extLst>
          </p:cNvPr>
          <p:cNvCxnSpPr>
            <a:cxnSpLocks/>
          </p:cNvCxnSpPr>
          <p:nvPr/>
        </p:nvCxnSpPr>
        <p:spPr bwMode="auto">
          <a:xfrm>
            <a:off x="3995723" y="2527756"/>
            <a:ext cx="0" cy="128224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26" name="Rectangle 30725">
            <a:extLst>
              <a:ext uri="{FF2B5EF4-FFF2-40B4-BE49-F238E27FC236}">
                <a16:creationId xmlns:a16="http://schemas.microsoft.com/office/drawing/2014/main" id="{F5D07E70-6DC4-13AB-CBF9-0F6D9138B1B0}"/>
              </a:ext>
            </a:extLst>
          </p:cNvPr>
          <p:cNvSpPr/>
          <p:nvPr/>
        </p:nvSpPr>
        <p:spPr bwMode="auto">
          <a:xfrm>
            <a:off x="3767123" y="3803969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29" name="Rectangle 30728">
            <a:extLst>
              <a:ext uri="{FF2B5EF4-FFF2-40B4-BE49-F238E27FC236}">
                <a16:creationId xmlns:a16="http://schemas.microsoft.com/office/drawing/2014/main" id="{D63FEB81-32BD-828F-715E-5E2CC8355C1E}"/>
              </a:ext>
            </a:extLst>
          </p:cNvPr>
          <p:cNvSpPr/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30" name="Rectangle 30729">
            <a:extLst>
              <a:ext uri="{FF2B5EF4-FFF2-40B4-BE49-F238E27FC236}">
                <a16:creationId xmlns:a16="http://schemas.microsoft.com/office/drawing/2014/main" id="{870B2372-9555-6408-A85D-0A2AAC77A724}"/>
              </a:ext>
            </a:extLst>
          </p:cNvPr>
          <p:cNvSpPr/>
          <p:nvPr/>
        </p:nvSpPr>
        <p:spPr bwMode="auto">
          <a:xfrm>
            <a:off x="2706261" y="3803969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31" name="TextBox 30730">
            <a:extLst>
              <a:ext uri="{FF2B5EF4-FFF2-40B4-BE49-F238E27FC236}">
                <a16:creationId xmlns:a16="http://schemas.microsoft.com/office/drawing/2014/main" id="{1B29E83D-AC89-662D-2180-62539E499A8D}"/>
              </a:ext>
            </a:extLst>
          </p:cNvPr>
          <p:cNvSpPr txBox="1"/>
          <p:nvPr/>
        </p:nvSpPr>
        <p:spPr>
          <a:xfrm>
            <a:off x="4800600" y="380396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30732" name="TextBox 30731">
            <a:extLst>
              <a:ext uri="{FF2B5EF4-FFF2-40B4-BE49-F238E27FC236}">
                <a16:creationId xmlns:a16="http://schemas.microsoft.com/office/drawing/2014/main" id="{ADA48E0F-BBD3-2CBD-348F-9F05B3B6BAF6}"/>
              </a:ext>
            </a:extLst>
          </p:cNvPr>
          <p:cNvSpPr txBox="1"/>
          <p:nvPr/>
        </p:nvSpPr>
        <p:spPr>
          <a:xfrm>
            <a:off x="2700323" y="380814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cxnSp>
        <p:nvCxnSpPr>
          <p:cNvPr id="30764" name="Straight Connector 30763">
            <a:extLst>
              <a:ext uri="{FF2B5EF4-FFF2-40B4-BE49-F238E27FC236}">
                <a16:creationId xmlns:a16="http://schemas.microsoft.com/office/drawing/2014/main" id="{8742F238-77B7-CF2C-9E82-FA435328E708}"/>
              </a:ext>
            </a:extLst>
          </p:cNvPr>
          <p:cNvCxnSpPr>
            <a:cxnSpLocks/>
          </p:cNvCxnSpPr>
          <p:nvPr/>
        </p:nvCxnSpPr>
        <p:spPr bwMode="auto">
          <a:xfrm>
            <a:off x="1623970" y="30480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5" name="Straight Connector 30764">
            <a:extLst>
              <a:ext uri="{FF2B5EF4-FFF2-40B4-BE49-F238E27FC236}">
                <a16:creationId xmlns:a16="http://schemas.microsoft.com/office/drawing/2014/main" id="{D1A9D659-1F28-DD12-A963-A5C968F770E8}"/>
              </a:ext>
            </a:extLst>
          </p:cNvPr>
          <p:cNvCxnSpPr>
            <a:cxnSpLocks/>
          </p:cNvCxnSpPr>
          <p:nvPr/>
        </p:nvCxnSpPr>
        <p:spPr bwMode="auto">
          <a:xfrm>
            <a:off x="1633523" y="4003057"/>
            <a:ext cx="1066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8" name="Straight Connector 30767">
            <a:extLst>
              <a:ext uri="{FF2B5EF4-FFF2-40B4-BE49-F238E27FC236}">
                <a16:creationId xmlns:a16="http://schemas.microsoft.com/office/drawing/2014/main" id="{89CE4BCE-C1E0-6D33-189F-D3898FCDA3D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5146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9" name="Straight Connector 30768">
            <a:extLst>
              <a:ext uri="{FF2B5EF4-FFF2-40B4-BE49-F238E27FC236}">
                <a16:creationId xmlns:a16="http://schemas.microsoft.com/office/drawing/2014/main" id="{60866519-E7FE-2F3B-8ADE-7C397565A7C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0574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70" name="TextBox 30769">
                <a:extLst>
                  <a:ext uri="{FF2B5EF4-FFF2-40B4-BE49-F238E27FC236}">
                    <a16:creationId xmlns:a16="http://schemas.microsoft.com/office/drawing/2014/main" id="{2EF3E455-E5FA-C592-6991-7D7E713E8960}"/>
                  </a:ext>
                </a:extLst>
              </p:cNvPr>
              <p:cNvSpPr txBox="1"/>
              <p:nvPr/>
            </p:nvSpPr>
            <p:spPr>
              <a:xfrm>
                <a:off x="833227" y="287649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0" name="TextBox 30769">
                <a:extLst>
                  <a:ext uri="{FF2B5EF4-FFF2-40B4-BE49-F238E27FC236}">
                    <a16:creationId xmlns:a16="http://schemas.microsoft.com/office/drawing/2014/main" id="{2EF3E455-E5FA-C592-6991-7D7E713E8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7" y="2876490"/>
                <a:ext cx="927164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/>
              <p:nvPr/>
            </p:nvSpPr>
            <p:spPr>
              <a:xfrm>
                <a:off x="858759" y="234309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59" y="2343090"/>
                <a:ext cx="927164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/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773" name="Straight Connector 30772">
            <a:extLst>
              <a:ext uri="{FF2B5EF4-FFF2-40B4-BE49-F238E27FC236}">
                <a16:creationId xmlns:a16="http://schemas.microsoft.com/office/drawing/2014/main" id="{0A2B08D8-6A25-4170-FB10-DEB2EF9E73AA}"/>
              </a:ext>
            </a:extLst>
          </p:cNvPr>
          <p:cNvCxnSpPr>
            <a:cxnSpLocks/>
          </p:cNvCxnSpPr>
          <p:nvPr/>
        </p:nvCxnSpPr>
        <p:spPr bwMode="auto">
          <a:xfrm flipH="1">
            <a:off x="5020492" y="3048000"/>
            <a:ext cx="8708" cy="73858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78" name="Straight Connector 30777">
            <a:extLst>
              <a:ext uri="{FF2B5EF4-FFF2-40B4-BE49-F238E27FC236}">
                <a16:creationId xmlns:a16="http://schemas.microsoft.com/office/drawing/2014/main" id="{CE69D93D-B5AD-0C77-C7A0-091BD8AD5718}"/>
              </a:ext>
            </a:extLst>
          </p:cNvPr>
          <p:cNvCxnSpPr>
            <a:cxnSpLocks/>
          </p:cNvCxnSpPr>
          <p:nvPr/>
        </p:nvCxnSpPr>
        <p:spPr bwMode="auto">
          <a:xfrm>
            <a:off x="4224323" y="4005036"/>
            <a:ext cx="5762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81" name="Straight Connector 30780">
            <a:extLst>
              <a:ext uri="{FF2B5EF4-FFF2-40B4-BE49-F238E27FC236}">
                <a16:creationId xmlns:a16="http://schemas.microsoft.com/office/drawing/2014/main" id="{43361A47-FF5E-9F12-72DC-8FEA3ABE3518}"/>
              </a:ext>
            </a:extLst>
          </p:cNvPr>
          <p:cNvCxnSpPr>
            <a:cxnSpLocks/>
          </p:cNvCxnSpPr>
          <p:nvPr/>
        </p:nvCxnSpPr>
        <p:spPr bwMode="auto">
          <a:xfrm>
            <a:off x="3137781" y="4003057"/>
            <a:ext cx="62934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0614930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3043" y="6353069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Superdense coding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295400"/>
                <a:ext cx="7658100" cy="2133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and Bob share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Alice has first bit, Bob second bit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performs one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producing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(to send 00),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(to send 01),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send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10)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(to send 11).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Bob measures joint. Qubit measurement</a:t>
                </a:r>
              </a:p>
              <a:p>
                <a:pPr defTabSz="912791">
                  <a:lnSpc>
                    <a:spcPct val="90000"/>
                  </a:lnSpc>
                </a:pPr>
                <a:endParaRPr lang="sv-SE" sz="2000" dirty="0"/>
              </a:p>
              <a:p>
                <a:pPr defTabSz="912791">
                  <a:lnSpc>
                    <a:spcPct val="90000"/>
                  </a:lnSpc>
                </a:pPr>
                <a:r>
                  <a:rPr lang="sv-SE" sz="2000" dirty="0"/>
                  <a:t>To teleport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sv-SE" sz="2000" dirty="0"/>
                  <a:t>:</a:t>
                </a:r>
              </a:p>
              <a:p>
                <a:pPr defTabSz="912791">
                  <a:lnSpc>
                    <a:spcPct val="90000"/>
                  </a:lnSpc>
                </a:pPr>
                <a:endParaRPr lang="sv-SE" sz="20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295400"/>
                <a:ext cx="7658100" cy="2133600"/>
              </a:xfrm>
              <a:blipFill>
                <a:blip r:embed="rId3"/>
                <a:stretch>
                  <a:fillRect l="-661" t="-3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riangle 1">
            <a:extLst>
              <a:ext uri="{FF2B5EF4-FFF2-40B4-BE49-F238E27FC236}">
                <a16:creationId xmlns:a16="http://schemas.microsoft.com/office/drawing/2014/main" id="{162CF867-1B14-A692-361D-83DB4A568CAD}"/>
              </a:ext>
            </a:extLst>
          </p:cNvPr>
          <p:cNvSpPr/>
          <p:nvPr/>
        </p:nvSpPr>
        <p:spPr bwMode="auto">
          <a:xfrm rot="16200000">
            <a:off x="4041648" y="4292394"/>
            <a:ext cx="1060704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375E63-6BE5-4023-9879-787A763859FB}"/>
              </a:ext>
            </a:extLst>
          </p:cNvPr>
          <p:cNvCxnSpPr>
            <a:cxnSpLocks/>
          </p:cNvCxnSpPr>
          <p:nvPr/>
        </p:nvCxnSpPr>
        <p:spPr bwMode="auto">
          <a:xfrm>
            <a:off x="1676400" y="4191000"/>
            <a:ext cx="2971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72BB11-2293-85D9-7B12-4AC28DE6F7FD}"/>
              </a:ext>
            </a:extLst>
          </p:cNvPr>
          <p:cNvCxnSpPr>
            <a:cxnSpLocks/>
          </p:cNvCxnSpPr>
          <p:nvPr/>
        </p:nvCxnSpPr>
        <p:spPr bwMode="auto">
          <a:xfrm>
            <a:off x="1813712" y="5633156"/>
            <a:ext cx="3505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B78BF-2B43-7D7D-5B66-723F383FCC89}"/>
              </a:ext>
            </a:extLst>
          </p:cNvPr>
          <p:cNvCxnSpPr>
            <a:cxnSpLocks/>
          </p:cNvCxnSpPr>
          <p:nvPr/>
        </p:nvCxnSpPr>
        <p:spPr bwMode="auto">
          <a:xfrm>
            <a:off x="1752600" y="4876800"/>
            <a:ext cx="2895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513C23-24CE-B1C8-D74B-E58708860509}"/>
              </a:ext>
            </a:extLst>
          </p:cNvPr>
          <p:cNvCxnSpPr>
            <a:cxnSpLocks/>
            <a:endCxn id="5" idx="1"/>
          </p:cNvCxnSpPr>
          <p:nvPr/>
        </p:nvCxnSpPr>
        <p:spPr bwMode="auto">
          <a:xfrm>
            <a:off x="5782825" y="5655733"/>
            <a:ext cx="92277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D7981A-F7E6-977F-AC2F-195E603169A9}"/>
              </a:ext>
            </a:extLst>
          </p:cNvPr>
          <p:cNvCxnSpPr>
            <a:cxnSpLocks/>
          </p:cNvCxnSpPr>
          <p:nvPr/>
        </p:nvCxnSpPr>
        <p:spPr bwMode="auto">
          <a:xfrm>
            <a:off x="7162800" y="5638800"/>
            <a:ext cx="762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2A13DB-989D-AF23-5D84-0644E60A38E8}"/>
              </a:ext>
            </a:extLst>
          </p:cNvPr>
          <p:cNvCxnSpPr>
            <a:cxnSpLocks/>
          </p:cNvCxnSpPr>
          <p:nvPr/>
        </p:nvCxnSpPr>
        <p:spPr bwMode="auto">
          <a:xfrm>
            <a:off x="4816556" y="4724400"/>
            <a:ext cx="74604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3C46AD-89FB-431C-E18A-567ECC7F50F9}"/>
              </a:ext>
            </a:extLst>
          </p:cNvPr>
          <p:cNvCxnSpPr>
            <a:cxnSpLocks/>
          </p:cNvCxnSpPr>
          <p:nvPr/>
        </p:nvCxnSpPr>
        <p:spPr bwMode="auto">
          <a:xfrm>
            <a:off x="4816556" y="4267200"/>
            <a:ext cx="211764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EC2FA5-C468-3241-D10F-C76A4BF673E0}"/>
              </a:ext>
            </a:extLst>
          </p:cNvPr>
          <p:cNvCxnSpPr>
            <a:cxnSpLocks/>
          </p:cNvCxnSpPr>
          <p:nvPr/>
        </p:nvCxnSpPr>
        <p:spPr bwMode="auto">
          <a:xfrm>
            <a:off x="6934200" y="4267200"/>
            <a:ext cx="1" cy="11430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B97A2C-9652-FC47-AC3B-0E36CCC93C28}"/>
              </a:ext>
            </a:extLst>
          </p:cNvPr>
          <p:cNvCxnSpPr>
            <a:cxnSpLocks/>
          </p:cNvCxnSpPr>
          <p:nvPr/>
        </p:nvCxnSpPr>
        <p:spPr bwMode="auto">
          <a:xfrm>
            <a:off x="5562600" y="4724400"/>
            <a:ext cx="1" cy="685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7354374-0510-87DC-50C9-98B1A32A8D78}"/>
              </a:ext>
            </a:extLst>
          </p:cNvPr>
          <p:cNvSpPr txBox="1"/>
          <p:nvPr/>
        </p:nvSpPr>
        <p:spPr>
          <a:xfrm>
            <a:off x="5325625" y="54864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7BC208-989F-B334-5915-EA897B424F80}"/>
              </a:ext>
            </a:extLst>
          </p:cNvPr>
          <p:cNvSpPr txBox="1"/>
          <p:nvPr/>
        </p:nvSpPr>
        <p:spPr>
          <a:xfrm>
            <a:off x="6705600" y="54102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C31CFF-6E23-334F-1FA9-40BB09506043}"/>
                  </a:ext>
                </a:extLst>
              </p:cNvPr>
              <p:cNvSpPr txBox="1"/>
              <p:nvPr/>
            </p:nvSpPr>
            <p:spPr>
              <a:xfrm>
                <a:off x="1631018" y="3810000"/>
                <a:ext cx="672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C31CFF-6E23-334F-1FA9-40BB09506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018" y="3810000"/>
                <a:ext cx="672657" cy="369332"/>
              </a:xfrm>
              <a:prstGeom prst="rect">
                <a:avLst/>
              </a:prstGeom>
              <a:blipFill>
                <a:blip r:embed="rId4"/>
                <a:stretch>
                  <a:fillRect l="-1111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CDAD08-6C5B-37FA-06EB-509B0378088F}"/>
                  </a:ext>
                </a:extLst>
              </p:cNvPr>
              <p:cNvSpPr txBox="1"/>
              <p:nvPr/>
            </p:nvSpPr>
            <p:spPr>
              <a:xfrm>
                <a:off x="1152431" y="5067300"/>
                <a:ext cx="9571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CDAD08-6C5B-37FA-06EB-509B0378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431" y="5067300"/>
                <a:ext cx="957173" cy="369332"/>
              </a:xfrm>
              <a:prstGeom prst="rect">
                <a:avLst/>
              </a:prstGeom>
              <a:blipFill>
                <a:blip r:embed="rId5"/>
                <a:stretch>
                  <a:fillRect l="-1299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9BC018-CE98-20E5-FF9D-46BB037EE28B}"/>
                  </a:ext>
                </a:extLst>
              </p:cNvPr>
              <p:cNvSpPr txBox="1"/>
              <p:nvPr/>
            </p:nvSpPr>
            <p:spPr>
              <a:xfrm>
                <a:off x="7924800" y="5504867"/>
                <a:ext cx="672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9BC018-CE98-20E5-FF9D-46BB037EE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5504867"/>
                <a:ext cx="672657" cy="369332"/>
              </a:xfrm>
              <a:prstGeom prst="rect">
                <a:avLst/>
              </a:prstGeom>
              <a:blipFill>
                <a:blip r:embed="rId6"/>
                <a:stretch>
                  <a:fillRect l="-1320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B40B6C2-4156-D1CE-5234-311971040428}"/>
              </a:ext>
            </a:extLst>
          </p:cNvPr>
          <p:cNvSpPr txBox="1"/>
          <p:nvPr/>
        </p:nvSpPr>
        <p:spPr>
          <a:xfrm>
            <a:off x="5105400" y="3810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DE3E07-2BBB-6DBE-5F21-B0CA0EA1030F}"/>
              </a:ext>
            </a:extLst>
          </p:cNvPr>
          <p:cNvSpPr txBox="1"/>
          <p:nvPr/>
        </p:nvSpPr>
        <p:spPr>
          <a:xfrm>
            <a:off x="5121355" y="432428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4A730-DBB2-B467-8929-BDA883C62572}"/>
              </a:ext>
            </a:extLst>
          </p:cNvPr>
          <p:cNvSpPr txBox="1"/>
          <p:nvPr/>
        </p:nvSpPr>
        <p:spPr>
          <a:xfrm>
            <a:off x="4283161" y="4381500"/>
            <a:ext cx="685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Bell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F78157-5D12-41FF-BD9A-8C8D190428B3}"/>
              </a:ext>
            </a:extLst>
          </p:cNvPr>
          <p:cNvSpPr/>
          <p:nvPr/>
        </p:nvSpPr>
        <p:spPr bwMode="auto">
          <a:xfrm>
            <a:off x="5318912" y="54102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A1E95-7552-DC46-22F7-3579462D8129}"/>
              </a:ext>
            </a:extLst>
          </p:cNvPr>
          <p:cNvSpPr/>
          <p:nvPr/>
        </p:nvSpPr>
        <p:spPr bwMode="auto">
          <a:xfrm>
            <a:off x="6705600" y="5427133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8028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Deutch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0"/>
                <a:ext cx="7924800" cy="18288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Problem: Determine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one measurement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=1 , 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=0 , 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0&gt;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dirty="0"/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0"/>
                <a:ext cx="7924800" cy="1828800"/>
              </a:xfrm>
              <a:blipFill>
                <a:blip r:embed="rId3"/>
                <a:stretch>
                  <a:fillRect l="-801" t="-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4980425-4210-798F-22D3-FDAC9B7E59C7}"/>
              </a:ext>
            </a:extLst>
          </p:cNvPr>
          <p:cNvSpPr/>
          <p:nvPr/>
        </p:nvSpPr>
        <p:spPr bwMode="auto">
          <a:xfrm>
            <a:off x="3266337" y="3810000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A8C0C-2F9D-C267-C0A7-C2944403A2D4}"/>
              </a:ext>
            </a:extLst>
          </p:cNvPr>
          <p:cNvSpPr txBox="1"/>
          <p:nvPr/>
        </p:nvSpPr>
        <p:spPr>
          <a:xfrm>
            <a:off x="3200400" y="3810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6F2D6FCD-9683-26CD-497D-321B91CD051F}"/>
              </a:ext>
            </a:extLst>
          </p:cNvPr>
          <p:cNvSpPr/>
          <p:nvPr/>
        </p:nvSpPr>
        <p:spPr bwMode="auto">
          <a:xfrm rot="16200000">
            <a:off x="7394448" y="3705653"/>
            <a:ext cx="533401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6BE84A-8E6F-47DD-AEF6-33FE089E3E43}"/>
              </a:ext>
            </a:extLst>
          </p:cNvPr>
          <p:cNvCxnSpPr>
            <a:cxnSpLocks/>
          </p:cNvCxnSpPr>
          <p:nvPr/>
        </p:nvCxnSpPr>
        <p:spPr bwMode="auto">
          <a:xfrm>
            <a:off x="1720974" y="3962400"/>
            <a:ext cx="155562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94642-4D66-0687-448C-58C3D139C367}"/>
              </a:ext>
            </a:extLst>
          </p:cNvPr>
          <p:cNvCxnSpPr>
            <a:cxnSpLocks/>
          </p:cNvCxnSpPr>
          <p:nvPr/>
        </p:nvCxnSpPr>
        <p:spPr bwMode="auto">
          <a:xfrm>
            <a:off x="1600200" y="4648200"/>
            <a:ext cx="3040022" cy="83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496474B-C281-188B-8710-E4839A47511A}"/>
              </a:ext>
            </a:extLst>
          </p:cNvPr>
          <p:cNvSpPr/>
          <p:nvPr/>
        </p:nvSpPr>
        <p:spPr bwMode="auto">
          <a:xfrm>
            <a:off x="4660761" y="3276600"/>
            <a:ext cx="365760" cy="18288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00B089-335A-3589-D5BF-D32601D2EC15}"/>
              </a:ext>
            </a:extLst>
          </p:cNvPr>
          <p:cNvSpPr txBox="1"/>
          <p:nvPr/>
        </p:nvSpPr>
        <p:spPr>
          <a:xfrm>
            <a:off x="4495800" y="3705254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C24E0B-D950-47EF-06C0-8C63CA017A00}"/>
              </a:ext>
            </a:extLst>
          </p:cNvPr>
          <p:cNvCxnSpPr>
            <a:cxnSpLocks/>
          </p:cNvCxnSpPr>
          <p:nvPr/>
        </p:nvCxnSpPr>
        <p:spPr bwMode="auto">
          <a:xfrm>
            <a:off x="5029201" y="4648200"/>
            <a:ext cx="289102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34F0B5-B107-B2DC-164B-D7395A54472B}"/>
              </a:ext>
            </a:extLst>
          </p:cNvPr>
          <p:cNvCxnSpPr>
            <a:cxnSpLocks/>
          </p:cNvCxnSpPr>
          <p:nvPr/>
        </p:nvCxnSpPr>
        <p:spPr bwMode="auto">
          <a:xfrm>
            <a:off x="5029200" y="3962400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65F3CA-8BC8-4B7A-B642-6CDD83B791A9}"/>
              </a:ext>
            </a:extLst>
          </p:cNvPr>
          <p:cNvCxnSpPr>
            <a:cxnSpLocks/>
          </p:cNvCxnSpPr>
          <p:nvPr/>
        </p:nvCxnSpPr>
        <p:spPr bwMode="auto">
          <a:xfrm>
            <a:off x="6477000" y="3962400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7040A4-6E2C-CCA7-16BF-D7C83BD05460}"/>
              </a:ext>
            </a:extLst>
          </p:cNvPr>
          <p:cNvCxnSpPr>
            <a:cxnSpLocks/>
          </p:cNvCxnSpPr>
          <p:nvPr/>
        </p:nvCxnSpPr>
        <p:spPr bwMode="auto">
          <a:xfrm>
            <a:off x="3670160" y="3962400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67E032-C3B8-D128-51F7-7FFE9F89F00A}"/>
                  </a:ext>
                </a:extLst>
              </p:cNvPr>
              <p:cNvSpPr txBox="1"/>
              <p:nvPr/>
            </p:nvSpPr>
            <p:spPr>
              <a:xfrm>
                <a:off x="806574" y="3720643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67E032-C3B8-D128-51F7-7FFE9F89F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74" y="3720643"/>
                <a:ext cx="685800" cy="369332"/>
              </a:xfrm>
              <a:prstGeom prst="rect">
                <a:avLst/>
              </a:prstGeom>
              <a:blipFill>
                <a:blip r:embed="rId4"/>
                <a:stretch>
                  <a:fillRect l="-7273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04855D-D928-ADE5-D054-3A4673FB670F}"/>
                  </a:ext>
                </a:extLst>
              </p:cNvPr>
              <p:cNvSpPr txBox="1"/>
              <p:nvPr/>
            </p:nvSpPr>
            <p:spPr>
              <a:xfrm>
                <a:off x="165912" y="4435217"/>
                <a:ext cx="1828800" cy="67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|0&gt;−|1&gt;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04855D-D928-ADE5-D054-3A4673FB6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12" y="4435217"/>
                <a:ext cx="1828800" cy="6701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0A0D5423-001D-B414-1C20-9FA0BF94ACB1}"/>
              </a:ext>
            </a:extLst>
          </p:cNvPr>
          <p:cNvSpPr/>
          <p:nvPr/>
        </p:nvSpPr>
        <p:spPr bwMode="auto">
          <a:xfrm>
            <a:off x="6085737" y="3790890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9F0703-051B-6B1A-4E80-DC222026FE45}"/>
              </a:ext>
            </a:extLst>
          </p:cNvPr>
          <p:cNvSpPr txBox="1"/>
          <p:nvPr/>
        </p:nvSpPr>
        <p:spPr>
          <a:xfrm>
            <a:off x="6019800" y="37908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7543951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 err="1"/>
              <a:t>Deutch-Josza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42832" y="1065381"/>
                <a:ext cx="7924800" cy="1057947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which is either constant or balanced.</a:t>
                </a:r>
                <a:endParaRPr lang="en-US" sz="1800" dirty="0"/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Which is it?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cs typeface="Calibri" panose="020F0502020204030204" pitchFamily="34" charset="0"/>
                  </a:rPr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 |</m:t>
                    </m:r>
                    <m:r>
                      <a:rPr lang="en-US" sz="18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an n-bit quantity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2832" y="1065381"/>
                <a:ext cx="7924800" cy="1057947"/>
              </a:xfrm>
              <a:blipFill>
                <a:blip r:embed="rId3"/>
                <a:stretch>
                  <a:fillRect l="-960" t="-7143"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riangle 5">
            <a:extLst>
              <a:ext uri="{FF2B5EF4-FFF2-40B4-BE49-F238E27FC236}">
                <a16:creationId xmlns:a16="http://schemas.microsoft.com/office/drawing/2014/main" id="{D782B504-2A09-2540-5B44-1ED2B29A7534}"/>
              </a:ext>
            </a:extLst>
          </p:cNvPr>
          <p:cNvSpPr/>
          <p:nvPr/>
        </p:nvSpPr>
        <p:spPr bwMode="auto">
          <a:xfrm rot="16200000">
            <a:off x="6632449" y="2271746"/>
            <a:ext cx="533401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287DA3-23E1-26F1-4DC9-6E119E4DEAA3}"/>
              </a:ext>
            </a:extLst>
          </p:cNvPr>
          <p:cNvCxnSpPr>
            <a:cxnSpLocks/>
          </p:cNvCxnSpPr>
          <p:nvPr/>
        </p:nvCxnSpPr>
        <p:spPr bwMode="auto">
          <a:xfrm>
            <a:off x="1219200" y="2528492"/>
            <a:ext cx="1447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5CC2C5-565E-B480-C8BA-FED1BA14B896}"/>
              </a:ext>
            </a:extLst>
          </p:cNvPr>
          <p:cNvCxnSpPr>
            <a:cxnSpLocks/>
          </p:cNvCxnSpPr>
          <p:nvPr/>
        </p:nvCxnSpPr>
        <p:spPr bwMode="auto">
          <a:xfrm>
            <a:off x="1214629" y="5486400"/>
            <a:ext cx="2571323" cy="2416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145BBDA-7FF9-8E6D-5615-68F4EEDB6307}"/>
              </a:ext>
            </a:extLst>
          </p:cNvPr>
          <p:cNvSpPr/>
          <p:nvPr/>
        </p:nvSpPr>
        <p:spPr bwMode="auto">
          <a:xfrm>
            <a:off x="3822561" y="5347892"/>
            <a:ext cx="685800" cy="6858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BBD27A-79B9-348A-18AF-08C38028BB68}"/>
              </a:ext>
            </a:extLst>
          </p:cNvPr>
          <p:cNvSpPr txBox="1"/>
          <p:nvPr/>
        </p:nvSpPr>
        <p:spPr>
          <a:xfrm>
            <a:off x="3733800" y="5486400"/>
            <a:ext cx="685800" cy="68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1196C8-525E-D487-F830-D0BFB94C2BF6}"/>
              </a:ext>
            </a:extLst>
          </p:cNvPr>
          <p:cNvCxnSpPr>
            <a:cxnSpLocks/>
          </p:cNvCxnSpPr>
          <p:nvPr/>
        </p:nvCxnSpPr>
        <p:spPr bwMode="auto">
          <a:xfrm>
            <a:off x="4343400" y="2528492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426A87-2E43-5522-DF9F-EC4D28F66F01}"/>
              </a:ext>
            </a:extLst>
          </p:cNvPr>
          <p:cNvCxnSpPr>
            <a:cxnSpLocks/>
          </p:cNvCxnSpPr>
          <p:nvPr/>
        </p:nvCxnSpPr>
        <p:spPr bwMode="auto">
          <a:xfrm>
            <a:off x="5715000" y="2528492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5630F6-E92B-8245-4601-002DABE9975D}"/>
              </a:ext>
            </a:extLst>
          </p:cNvPr>
          <p:cNvCxnSpPr>
            <a:cxnSpLocks/>
          </p:cNvCxnSpPr>
          <p:nvPr/>
        </p:nvCxnSpPr>
        <p:spPr bwMode="auto">
          <a:xfrm flipV="1">
            <a:off x="3038857" y="4343400"/>
            <a:ext cx="699514" cy="138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AD2A7C-76CD-95C6-527F-D34180129992}"/>
                  </a:ext>
                </a:extLst>
              </p:cNvPr>
              <p:cNvSpPr txBox="1"/>
              <p:nvPr/>
            </p:nvSpPr>
            <p:spPr>
              <a:xfrm>
                <a:off x="690371" y="2361041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AD2A7C-76CD-95C6-527F-D34180129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71" y="2361041"/>
                <a:ext cx="685800" cy="369332"/>
              </a:xfrm>
              <a:prstGeom prst="rect">
                <a:avLst/>
              </a:prstGeom>
              <a:blipFill>
                <a:blip r:embed="rId4"/>
                <a:stretch>
                  <a:fillRect l="-9091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805842-78EB-B47B-DEC8-4258CB370F21}"/>
                  </a:ext>
                </a:extLst>
              </p:cNvPr>
              <p:cNvSpPr txBox="1"/>
              <p:nvPr/>
            </p:nvSpPr>
            <p:spPr>
              <a:xfrm>
                <a:off x="-228600" y="5175472"/>
                <a:ext cx="1828800" cy="67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|0&gt;−|1&gt;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805842-78EB-B47B-DEC8-4258CB370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600" y="5175472"/>
                <a:ext cx="1828800" cy="670183"/>
              </a:xfrm>
              <a:prstGeom prst="rect">
                <a:avLst/>
              </a:prstGeom>
              <a:blipFill>
                <a:blip r:embed="rId5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7EC8994-262C-15CD-A4F3-8E017FFB9780}"/>
              </a:ext>
            </a:extLst>
          </p:cNvPr>
          <p:cNvCxnSpPr>
            <a:cxnSpLocks/>
          </p:cNvCxnSpPr>
          <p:nvPr/>
        </p:nvCxnSpPr>
        <p:spPr bwMode="auto">
          <a:xfrm>
            <a:off x="1214629" y="3214292"/>
            <a:ext cx="1447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ACC910-F789-5DCB-3761-0D8C223E3FDE}"/>
                  </a:ext>
                </a:extLst>
              </p:cNvPr>
              <p:cNvSpPr txBox="1"/>
              <p:nvPr/>
            </p:nvSpPr>
            <p:spPr>
              <a:xfrm>
                <a:off x="685800" y="3046841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ACC910-F789-5DCB-3761-0D8C223E3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046841"/>
                <a:ext cx="685800" cy="369332"/>
              </a:xfrm>
              <a:prstGeom prst="rect">
                <a:avLst/>
              </a:prstGeom>
              <a:blipFill>
                <a:blip r:embed="rId6"/>
                <a:stretch>
                  <a:fillRect l="-9091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0F40D7-85B2-A6EF-CA12-11BB2E3B6BE8}"/>
              </a:ext>
            </a:extLst>
          </p:cNvPr>
          <p:cNvCxnSpPr>
            <a:cxnSpLocks/>
          </p:cNvCxnSpPr>
          <p:nvPr/>
        </p:nvCxnSpPr>
        <p:spPr bwMode="auto">
          <a:xfrm>
            <a:off x="1219200" y="4358451"/>
            <a:ext cx="1447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95CF0E6-6F66-D4EA-C8AE-3307050FCB98}"/>
                  </a:ext>
                </a:extLst>
              </p:cNvPr>
              <p:cNvSpPr txBox="1"/>
              <p:nvPr/>
            </p:nvSpPr>
            <p:spPr>
              <a:xfrm>
                <a:off x="690371" y="41910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95CF0E6-6F66-D4EA-C8AE-3307050FC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71" y="4191000"/>
                <a:ext cx="685800" cy="369332"/>
              </a:xfrm>
              <a:prstGeom prst="rect">
                <a:avLst/>
              </a:prstGeom>
              <a:blipFill>
                <a:blip r:embed="rId7"/>
                <a:stretch>
                  <a:fillRect l="-909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EBC571-9AE4-62F8-F829-00C67614CE5D}"/>
              </a:ext>
            </a:extLst>
          </p:cNvPr>
          <p:cNvCxnSpPr>
            <a:cxnSpLocks/>
          </p:cNvCxnSpPr>
          <p:nvPr/>
        </p:nvCxnSpPr>
        <p:spPr bwMode="auto">
          <a:xfrm>
            <a:off x="3022611" y="3228945"/>
            <a:ext cx="6533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03E69D-BF86-1BEB-940E-48F7452F55C9}"/>
              </a:ext>
            </a:extLst>
          </p:cNvPr>
          <p:cNvCxnSpPr>
            <a:cxnSpLocks/>
            <a:endCxn id="32" idx="1"/>
          </p:cNvCxnSpPr>
          <p:nvPr/>
        </p:nvCxnSpPr>
        <p:spPr bwMode="auto">
          <a:xfrm>
            <a:off x="3038857" y="2514600"/>
            <a:ext cx="747095" cy="91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E7A0BCC-602F-4B7D-5BA9-BBA7EBB83734}"/>
              </a:ext>
            </a:extLst>
          </p:cNvPr>
          <p:cNvSpPr txBox="1"/>
          <p:nvPr/>
        </p:nvSpPr>
        <p:spPr>
          <a:xfrm>
            <a:off x="2710927" y="3514127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3C4FAF8-0002-97D9-9768-A5CC39A159CD}"/>
              </a:ext>
            </a:extLst>
          </p:cNvPr>
          <p:cNvSpPr/>
          <p:nvPr/>
        </p:nvSpPr>
        <p:spPr bwMode="auto">
          <a:xfrm>
            <a:off x="3662172" y="2133600"/>
            <a:ext cx="845221" cy="2664172"/>
          </a:xfrm>
          <a:prstGeom prst="ellips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FC59753A-6719-6897-D0EA-FAD238F2FB38}"/>
              </a:ext>
            </a:extLst>
          </p:cNvPr>
          <p:cNvSpPr/>
          <p:nvPr/>
        </p:nvSpPr>
        <p:spPr bwMode="auto">
          <a:xfrm rot="16200000">
            <a:off x="6683454" y="3033746"/>
            <a:ext cx="533401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9EA3CB5-7076-53FE-F3F3-F3327E486EF4}"/>
              </a:ext>
            </a:extLst>
          </p:cNvPr>
          <p:cNvCxnSpPr>
            <a:cxnSpLocks/>
            <a:endCxn id="30723" idx="1"/>
          </p:cNvCxnSpPr>
          <p:nvPr/>
        </p:nvCxnSpPr>
        <p:spPr bwMode="auto">
          <a:xfrm>
            <a:off x="4495800" y="3290492"/>
            <a:ext cx="838200" cy="146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BB425CF-DBE2-2387-6720-1CEDF7E4BDF2}"/>
              </a:ext>
            </a:extLst>
          </p:cNvPr>
          <p:cNvCxnSpPr>
            <a:cxnSpLocks/>
          </p:cNvCxnSpPr>
          <p:nvPr/>
        </p:nvCxnSpPr>
        <p:spPr bwMode="auto">
          <a:xfrm>
            <a:off x="5715000" y="3290492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riangle 45">
            <a:extLst>
              <a:ext uri="{FF2B5EF4-FFF2-40B4-BE49-F238E27FC236}">
                <a16:creationId xmlns:a16="http://schemas.microsoft.com/office/drawing/2014/main" id="{C0B15365-B9C7-BC5A-3AB1-A86759F2B241}"/>
              </a:ext>
            </a:extLst>
          </p:cNvPr>
          <p:cNvSpPr/>
          <p:nvPr/>
        </p:nvSpPr>
        <p:spPr bwMode="auto">
          <a:xfrm rot="16200000">
            <a:off x="6632449" y="4100546"/>
            <a:ext cx="533401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6200688-D8FC-F3F3-3ECF-E777574FA91B}"/>
              </a:ext>
            </a:extLst>
          </p:cNvPr>
          <p:cNvCxnSpPr>
            <a:cxnSpLocks/>
            <a:endCxn id="30727" idx="1"/>
          </p:cNvCxnSpPr>
          <p:nvPr/>
        </p:nvCxnSpPr>
        <p:spPr bwMode="auto">
          <a:xfrm>
            <a:off x="4419600" y="4357292"/>
            <a:ext cx="914400" cy="146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107A778-4C99-B38B-2811-D2A837BEA64C}"/>
              </a:ext>
            </a:extLst>
          </p:cNvPr>
          <p:cNvCxnSpPr>
            <a:cxnSpLocks/>
          </p:cNvCxnSpPr>
          <p:nvPr/>
        </p:nvCxnSpPr>
        <p:spPr bwMode="auto">
          <a:xfrm>
            <a:off x="5715000" y="4357292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56311EE-B4CD-7C14-F868-CBFA95929188}"/>
              </a:ext>
            </a:extLst>
          </p:cNvPr>
          <p:cNvSpPr txBox="1"/>
          <p:nvPr/>
        </p:nvSpPr>
        <p:spPr>
          <a:xfrm>
            <a:off x="5467933" y="3519092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32EDD34-EA62-B4AC-9CC9-8C4D6AE147E4}"/>
                  </a:ext>
                </a:extLst>
              </p:cNvPr>
              <p:cNvSpPr txBox="1"/>
              <p:nvPr/>
            </p:nvSpPr>
            <p:spPr>
              <a:xfrm>
                <a:off x="1219200" y="59436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32EDD34-EA62-B4AC-9CC9-8C4D6AE14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943600"/>
                <a:ext cx="838200" cy="369332"/>
              </a:xfrm>
              <a:prstGeom prst="rect">
                <a:avLst/>
              </a:prstGeom>
              <a:blipFill>
                <a:blip r:embed="rId8"/>
                <a:stretch>
                  <a:fillRect l="-597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ADDA4E2-C1EF-026B-EA51-73EA8ECE3C0D}"/>
                  </a:ext>
                </a:extLst>
              </p:cNvPr>
              <p:cNvSpPr txBox="1"/>
              <p:nvPr/>
            </p:nvSpPr>
            <p:spPr>
              <a:xfrm>
                <a:off x="3130138" y="5965739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ADDA4E2-C1EF-026B-EA51-73EA8ECE3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138" y="5965739"/>
                <a:ext cx="838200" cy="369332"/>
              </a:xfrm>
              <a:prstGeom prst="rect">
                <a:avLst/>
              </a:prstGeom>
              <a:blipFill>
                <a:blip r:embed="rId9"/>
                <a:stretch>
                  <a:fillRect l="-447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2F22E37-CB56-6F34-BB8F-20329F702680}"/>
              </a:ext>
            </a:extLst>
          </p:cNvPr>
          <p:cNvCxnSpPr>
            <a:cxnSpLocks/>
          </p:cNvCxnSpPr>
          <p:nvPr/>
        </p:nvCxnSpPr>
        <p:spPr bwMode="auto">
          <a:xfrm flipV="1">
            <a:off x="4495800" y="5471748"/>
            <a:ext cx="2590800" cy="146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827988-F389-F446-AC2C-AAF181620340}"/>
                  </a:ext>
                </a:extLst>
              </p:cNvPr>
              <p:cNvSpPr txBox="1"/>
              <p:nvPr/>
            </p:nvSpPr>
            <p:spPr>
              <a:xfrm>
                <a:off x="5981700" y="5271693"/>
                <a:ext cx="3695700" cy="67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|0&gt;−|1&gt;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827988-F389-F446-AC2C-AAF181620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700" y="5271693"/>
                <a:ext cx="3695700" cy="6701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A21DDD6-922B-5BF8-6077-DEE16C233F4F}"/>
                  </a:ext>
                </a:extLst>
              </p:cNvPr>
              <p:cNvSpPr txBox="1"/>
              <p:nvPr/>
            </p:nvSpPr>
            <p:spPr>
              <a:xfrm>
                <a:off x="4800600" y="5955269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A21DDD6-922B-5BF8-6077-DEE16C233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955269"/>
                <a:ext cx="838200" cy="369332"/>
              </a:xfrm>
              <a:prstGeom prst="rect">
                <a:avLst/>
              </a:prstGeom>
              <a:blipFill>
                <a:blip r:embed="rId11"/>
                <a:stretch>
                  <a:fillRect l="-5970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43B867A-18E8-C13F-897B-262142C07A46}"/>
                  </a:ext>
                </a:extLst>
              </p:cNvPr>
              <p:cNvSpPr txBox="1"/>
              <p:nvPr/>
            </p:nvSpPr>
            <p:spPr>
              <a:xfrm>
                <a:off x="6248400" y="5943601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43B867A-18E8-C13F-897B-262142C07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5943601"/>
                <a:ext cx="838200" cy="369332"/>
              </a:xfrm>
              <a:prstGeom prst="rect">
                <a:avLst/>
              </a:prstGeom>
              <a:blipFill>
                <a:blip r:embed="rId12"/>
                <a:stretch>
                  <a:fillRect l="-597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3A833F9-447E-F8BB-47CC-B4E6BE736519}"/>
              </a:ext>
            </a:extLst>
          </p:cNvPr>
          <p:cNvSpPr/>
          <p:nvPr/>
        </p:nvSpPr>
        <p:spPr bwMode="auto">
          <a:xfrm>
            <a:off x="2673097" y="2347639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793A8E-E727-0C14-84F8-C6D6ED933FA0}"/>
              </a:ext>
            </a:extLst>
          </p:cNvPr>
          <p:cNvSpPr txBox="1"/>
          <p:nvPr/>
        </p:nvSpPr>
        <p:spPr>
          <a:xfrm>
            <a:off x="2667000" y="23430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9A684E1-3D06-B945-6F08-257E8CBD1013}"/>
              </a:ext>
            </a:extLst>
          </p:cNvPr>
          <p:cNvCxnSpPr>
            <a:cxnSpLocks/>
          </p:cNvCxnSpPr>
          <p:nvPr/>
        </p:nvCxnSpPr>
        <p:spPr bwMode="auto">
          <a:xfrm>
            <a:off x="4114800" y="4797772"/>
            <a:ext cx="0" cy="58985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567CCFB-011F-A35C-A90B-568953C7BD73}"/>
              </a:ext>
            </a:extLst>
          </p:cNvPr>
          <p:cNvSpPr/>
          <p:nvPr/>
        </p:nvSpPr>
        <p:spPr bwMode="auto">
          <a:xfrm>
            <a:off x="5340097" y="2366749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328444F-66EB-8063-0547-B65CB8CF1CB1}"/>
              </a:ext>
            </a:extLst>
          </p:cNvPr>
          <p:cNvSpPr txBox="1"/>
          <p:nvPr/>
        </p:nvSpPr>
        <p:spPr>
          <a:xfrm>
            <a:off x="5334000" y="23622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793EC67-54FB-C1F4-29BB-4191E88F4232}"/>
              </a:ext>
            </a:extLst>
          </p:cNvPr>
          <p:cNvSpPr/>
          <p:nvPr/>
        </p:nvSpPr>
        <p:spPr bwMode="auto">
          <a:xfrm>
            <a:off x="2673097" y="3033439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A8B33DE-C3DA-AD03-2270-FBEAD466CCA1}"/>
              </a:ext>
            </a:extLst>
          </p:cNvPr>
          <p:cNvSpPr txBox="1"/>
          <p:nvPr/>
        </p:nvSpPr>
        <p:spPr>
          <a:xfrm>
            <a:off x="2667000" y="30288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30720" name="Rectangle 30719">
            <a:extLst>
              <a:ext uri="{FF2B5EF4-FFF2-40B4-BE49-F238E27FC236}">
                <a16:creationId xmlns:a16="http://schemas.microsoft.com/office/drawing/2014/main" id="{8352B717-BD54-D052-65AA-7E6DBF639E40}"/>
              </a:ext>
            </a:extLst>
          </p:cNvPr>
          <p:cNvSpPr/>
          <p:nvPr/>
        </p:nvSpPr>
        <p:spPr bwMode="auto">
          <a:xfrm>
            <a:off x="2673097" y="4176439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21" name="TextBox 30720">
            <a:extLst>
              <a:ext uri="{FF2B5EF4-FFF2-40B4-BE49-F238E27FC236}">
                <a16:creationId xmlns:a16="http://schemas.microsoft.com/office/drawing/2014/main" id="{1FE18B1A-0FAD-1141-1FF3-14C9313AB6CF}"/>
              </a:ext>
            </a:extLst>
          </p:cNvPr>
          <p:cNvSpPr txBox="1"/>
          <p:nvPr/>
        </p:nvSpPr>
        <p:spPr>
          <a:xfrm>
            <a:off x="2667000" y="41718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30722" name="Rectangle 30721">
            <a:extLst>
              <a:ext uri="{FF2B5EF4-FFF2-40B4-BE49-F238E27FC236}">
                <a16:creationId xmlns:a16="http://schemas.microsoft.com/office/drawing/2014/main" id="{619516A3-9C11-AE6C-557A-230D867A6447}"/>
              </a:ext>
            </a:extLst>
          </p:cNvPr>
          <p:cNvSpPr/>
          <p:nvPr/>
        </p:nvSpPr>
        <p:spPr bwMode="auto">
          <a:xfrm>
            <a:off x="5340097" y="3109639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23" name="TextBox 30722">
            <a:extLst>
              <a:ext uri="{FF2B5EF4-FFF2-40B4-BE49-F238E27FC236}">
                <a16:creationId xmlns:a16="http://schemas.microsoft.com/office/drawing/2014/main" id="{6A86771C-8D40-B102-01AA-65E5848602B6}"/>
              </a:ext>
            </a:extLst>
          </p:cNvPr>
          <p:cNvSpPr txBox="1"/>
          <p:nvPr/>
        </p:nvSpPr>
        <p:spPr>
          <a:xfrm>
            <a:off x="5334000" y="31050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30726" name="Rectangle 30725">
            <a:extLst>
              <a:ext uri="{FF2B5EF4-FFF2-40B4-BE49-F238E27FC236}">
                <a16:creationId xmlns:a16="http://schemas.microsoft.com/office/drawing/2014/main" id="{2224A3ED-B53A-30A5-3BE2-54A20ADADAB7}"/>
              </a:ext>
            </a:extLst>
          </p:cNvPr>
          <p:cNvSpPr/>
          <p:nvPr/>
        </p:nvSpPr>
        <p:spPr bwMode="auto">
          <a:xfrm>
            <a:off x="5340097" y="4176439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27" name="TextBox 30726">
            <a:extLst>
              <a:ext uri="{FF2B5EF4-FFF2-40B4-BE49-F238E27FC236}">
                <a16:creationId xmlns:a16="http://schemas.microsoft.com/office/drawing/2014/main" id="{47E59A2C-F960-88DC-E94A-4E2009D0AFD4}"/>
              </a:ext>
            </a:extLst>
          </p:cNvPr>
          <p:cNvSpPr txBox="1"/>
          <p:nvPr/>
        </p:nvSpPr>
        <p:spPr>
          <a:xfrm>
            <a:off x="5334000" y="41718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04119248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39592"/>
            <a:ext cx="7772400" cy="914400"/>
          </a:xfrm>
        </p:spPr>
        <p:txBody>
          <a:bodyPr/>
          <a:lstStyle/>
          <a:p>
            <a:r>
              <a:rPr lang="en-US" sz="3600" dirty="0"/>
              <a:t>Beam splitters and QM</a:t>
            </a:r>
            <a:br>
              <a:rPr lang="en-US" sz="3600" dirty="0"/>
            </a:br>
            <a:r>
              <a:rPr lang="en-US" sz="1800" dirty="0"/>
              <a:t>I can safely say that no one understands Quantum Mechanics - Feynman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256208"/>
            <a:ext cx="8458200" cy="2362200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Photon source emits stream of photons. 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1)= .5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2)= .5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2000" dirty="0"/>
          </a:p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 far, so good</a:t>
            </a:r>
          </a:p>
          <a:p>
            <a:pPr marL="0" indent="0" defTabSz="912791">
              <a:lnSpc>
                <a:spcPct val="90000"/>
              </a:lnSpc>
              <a:buNone/>
            </a:pPr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FF0BC6-C2B9-7EF4-BE59-6BCA8FE76FDD}"/>
              </a:ext>
            </a:extLst>
          </p:cNvPr>
          <p:cNvCxnSpPr>
            <a:cxnSpLocks/>
          </p:cNvCxnSpPr>
          <p:nvPr/>
        </p:nvCxnSpPr>
        <p:spPr bwMode="auto">
          <a:xfrm flipV="1">
            <a:off x="3276600" y="2667000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A50D3-C569-09BF-97EA-EF4218FF5087}"/>
              </a:ext>
            </a:extLst>
          </p:cNvPr>
          <p:cNvCxnSpPr>
            <a:cxnSpLocks/>
          </p:cNvCxnSpPr>
          <p:nvPr/>
        </p:nvCxnSpPr>
        <p:spPr bwMode="auto">
          <a:xfrm>
            <a:off x="1905000" y="2917148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C38900-B0B2-3D1C-4518-01F13623E90C}"/>
              </a:ext>
            </a:extLst>
          </p:cNvPr>
          <p:cNvCxnSpPr>
            <a:cxnSpLocks/>
          </p:cNvCxnSpPr>
          <p:nvPr/>
        </p:nvCxnSpPr>
        <p:spPr bwMode="auto">
          <a:xfrm>
            <a:off x="3541385" y="1790496"/>
            <a:ext cx="0" cy="11462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1FC695C-0AD8-59D1-D807-8F8EEAC080BC}"/>
              </a:ext>
            </a:extLst>
          </p:cNvPr>
          <p:cNvGrpSpPr/>
          <p:nvPr/>
        </p:nvGrpSpPr>
        <p:grpSpPr>
          <a:xfrm>
            <a:off x="1354828" y="2609978"/>
            <a:ext cx="550172" cy="666622"/>
            <a:chOff x="1219199" y="1775476"/>
            <a:chExt cx="550172" cy="6666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1874A3F-4F3F-9C65-DC4A-263CB66B7A65}"/>
                </a:ext>
              </a:extLst>
            </p:cNvPr>
            <p:cNvSpPr/>
            <p:nvPr/>
          </p:nvSpPr>
          <p:spPr bwMode="auto">
            <a:xfrm>
              <a:off x="1219199" y="1905000"/>
              <a:ext cx="394073" cy="246221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8EA72D-F1B8-9CF7-D920-7A6A9A6C10B2}"/>
                </a:ext>
              </a:extLst>
            </p:cNvPr>
            <p:cNvCxnSpPr>
              <a:cxnSpLocks/>
            </p:cNvCxnSpPr>
            <p:nvPr/>
          </p:nvCxnSpPr>
          <p:spPr bwMode="auto">
            <a:xfrm rot="-2700000">
              <a:off x="1586491" y="1827269"/>
              <a:ext cx="1828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EE143F-DA39-4AA5-F2E0-0219D6A00358}"/>
                </a:ext>
              </a:extLst>
            </p:cNvPr>
            <p:cNvCxnSpPr>
              <a:cxnSpLocks/>
            </p:cNvCxnSpPr>
            <p:nvPr/>
          </p:nvCxnSpPr>
          <p:spPr bwMode="auto">
            <a:xfrm rot="2700000">
              <a:off x="1596502" y="2350658"/>
              <a:ext cx="1828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6E79D90-2A44-ED7C-811F-E926FE2926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52600" y="1775476"/>
              <a:ext cx="0" cy="63984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Chord 18">
            <a:extLst>
              <a:ext uri="{FF2B5EF4-FFF2-40B4-BE49-F238E27FC236}">
                <a16:creationId xmlns:a16="http://schemas.microsoft.com/office/drawing/2014/main" id="{BADD89E3-7014-CD1A-6D93-8A6852D29FA8}"/>
              </a:ext>
            </a:extLst>
          </p:cNvPr>
          <p:cNvSpPr/>
          <p:nvPr/>
        </p:nvSpPr>
        <p:spPr bwMode="auto">
          <a:xfrm rot="6600000">
            <a:off x="3362527" y="1516061"/>
            <a:ext cx="259766" cy="346234"/>
          </a:xfrm>
          <a:prstGeom prst="chord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7AD71F-4D8A-C868-3042-78C1CD8B05DD}"/>
              </a:ext>
            </a:extLst>
          </p:cNvPr>
          <p:cNvCxnSpPr>
            <a:cxnSpLocks/>
          </p:cNvCxnSpPr>
          <p:nvPr/>
        </p:nvCxnSpPr>
        <p:spPr bwMode="auto">
          <a:xfrm>
            <a:off x="3545216" y="2907792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Chord 22">
            <a:extLst>
              <a:ext uri="{FF2B5EF4-FFF2-40B4-BE49-F238E27FC236}">
                <a16:creationId xmlns:a16="http://schemas.microsoft.com/office/drawing/2014/main" id="{5986EA78-0378-4479-704E-96BCD9F7E2EA}"/>
              </a:ext>
            </a:extLst>
          </p:cNvPr>
          <p:cNvSpPr/>
          <p:nvPr/>
        </p:nvSpPr>
        <p:spPr bwMode="auto">
          <a:xfrm rot="12000000">
            <a:off x="5163199" y="2708492"/>
            <a:ext cx="259766" cy="346234"/>
          </a:xfrm>
          <a:prstGeom prst="chord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5216F0-1E72-2E52-7A28-DC4880A139AB}"/>
              </a:ext>
            </a:extLst>
          </p:cNvPr>
          <p:cNvSpPr txBox="1"/>
          <p:nvPr/>
        </p:nvSpPr>
        <p:spPr>
          <a:xfrm>
            <a:off x="762008" y="3276600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Photon source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DA0B49-308C-4F5E-1058-1714DC3D4A97}"/>
              </a:ext>
            </a:extLst>
          </p:cNvPr>
          <p:cNvSpPr txBox="1"/>
          <p:nvPr/>
        </p:nvSpPr>
        <p:spPr>
          <a:xfrm>
            <a:off x="2845353" y="3322533"/>
            <a:ext cx="152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Half silvered mirror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D31F10-CC65-9C38-F775-7101F90887F8}"/>
              </a:ext>
            </a:extLst>
          </p:cNvPr>
          <p:cNvSpPr txBox="1"/>
          <p:nvPr/>
        </p:nvSpPr>
        <p:spPr>
          <a:xfrm>
            <a:off x="5538294" y="2675514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Detector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2A55E4-E10A-0D98-C99C-EE4807280280}"/>
              </a:ext>
            </a:extLst>
          </p:cNvPr>
          <p:cNvSpPr txBox="1"/>
          <p:nvPr/>
        </p:nvSpPr>
        <p:spPr>
          <a:xfrm>
            <a:off x="3769091" y="1456575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Detector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A9E212-F8B1-09C5-CD96-06BCEE8630CA}"/>
              </a:ext>
            </a:extLst>
          </p:cNvPr>
          <p:cNvSpPr txBox="1"/>
          <p:nvPr/>
        </p:nvSpPr>
        <p:spPr>
          <a:xfrm>
            <a:off x="545999" y="1269219"/>
            <a:ext cx="2464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Experiment 1</a:t>
            </a:r>
          </a:p>
        </p:txBody>
      </p:sp>
    </p:spTree>
    <p:extLst>
      <p:ext uri="{BB962C8B-B14F-4D97-AF65-F5344CB8AC3E}">
        <p14:creationId xmlns:p14="http://schemas.microsoft.com/office/powerpoint/2010/main" val="89291068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DJ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|0&gt;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𝒛</m:t>
                                </m:r>
                              </m:sup>
                            </m:s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en-US" sz="20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  <a:blipFill>
                <a:blip r:embed="rId3"/>
                <a:stretch>
                  <a:fillRect l="-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71997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Simon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43000"/>
                <a:ext cx="8458200" cy="48768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iff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/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endParaRPr lang="en-US" sz="1600" dirty="0"/>
              </a:p>
              <a:p>
                <a:pPr marL="285743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:|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285743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&gt;)=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285743" defTabSz="912791">
                  <a:lnSpc>
                    <a:spcPct val="90000"/>
                  </a:lnSpc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Prepare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&gt;|0&gt;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dirty="0"/>
                  <a:t>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)&gt;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Measure second bit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/>
                  <a:t> to first register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Measure first register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𝑑𝑖𝑛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800" dirty="0"/>
                  <a:t>1, go to 2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Output 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43000"/>
                <a:ext cx="8458200" cy="4876800"/>
              </a:xfrm>
              <a:blipFill>
                <a:blip r:embed="rId3"/>
                <a:stretch>
                  <a:fillRect l="-450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04003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Phase kick back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752600"/>
                <a:ext cx="7924800" cy="38100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𝐶𝑁𝑂𝑇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|0&gt; +|1&gt;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|0&gt;  − 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  − 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  − 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752600"/>
                <a:ext cx="7924800" cy="3810000"/>
              </a:xfrm>
              <a:blipFill>
                <a:blip r:embed="rId3"/>
                <a:stretch>
                  <a:fillRect l="-321" t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573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Phase Estimation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708068"/>
                <a:ext cx="8686800" cy="48006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/>
                  <a:t>Phase estimation problem: Given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/>
                  <a:t>, estimate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20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𝜔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/>
                  <a:t> with probability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20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=.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=|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general,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&gt;))=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1&gt;)⊗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1&gt;)⊗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𝜋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sv-SE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708068"/>
                <a:ext cx="8686800" cy="4800600"/>
              </a:xfrm>
              <a:blipFill>
                <a:blip r:embed="rId3"/>
                <a:stretch>
                  <a:fillRect l="-876" t="-9499" b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12223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Quantum Fourier Transform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371600"/>
                <a:ext cx="7924800" cy="48768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&gt;))=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𝑄𝐹𝑇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𝑄𝐹𝑇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71600"/>
                <a:ext cx="7924800" cy="4876800"/>
              </a:xfrm>
              <a:blipFill>
                <a:blip r:embed="rId3"/>
                <a:stretch>
                  <a:fillRect l="-481" t="-9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27657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7141"/>
            <a:ext cx="7772400" cy="685800"/>
          </a:xfrm>
        </p:spPr>
        <p:txBody>
          <a:bodyPr/>
          <a:lstStyle/>
          <a:p>
            <a:r>
              <a:rPr lang="en-US" sz="3600" dirty="0"/>
              <a:t>Quantum Fourier Circuit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118E67-C5AC-DB08-1EF8-964B23DBE41E}"/>
              </a:ext>
            </a:extLst>
          </p:cNvPr>
          <p:cNvCxnSpPr>
            <a:cxnSpLocks/>
          </p:cNvCxnSpPr>
          <p:nvPr/>
        </p:nvCxnSpPr>
        <p:spPr bwMode="auto">
          <a:xfrm>
            <a:off x="685800" y="2362200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D61E3D-9D21-ECD6-60CF-72248F598FEC}"/>
                  </a:ext>
                </a:extLst>
              </p:cNvPr>
              <p:cNvSpPr txBox="1"/>
              <p:nvPr/>
            </p:nvSpPr>
            <p:spPr>
              <a:xfrm>
                <a:off x="25533" y="2165258"/>
                <a:ext cx="8126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D61E3D-9D21-ECD6-60CF-72248F598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3" y="2165258"/>
                <a:ext cx="812667" cy="400110"/>
              </a:xfrm>
              <a:prstGeom prst="rect">
                <a:avLst/>
              </a:prstGeom>
              <a:blipFill>
                <a:blip r:embed="rId3"/>
                <a:stretch>
                  <a:fillRect l="-909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3E925931-4AA3-66A1-B5D9-5DCBE58F111C}"/>
              </a:ext>
            </a:extLst>
          </p:cNvPr>
          <p:cNvSpPr/>
          <p:nvPr/>
        </p:nvSpPr>
        <p:spPr bwMode="auto">
          <a:xfrm>
            <a:off x="914400" y="2240279"/>
            <a:ext cx="320040" cy="32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D6184-2892-604A-7B11-9213FEEBEB7B}"/>
              </a:ext>
            </a:extLst>
          </p:cNvPr>
          <p:cNvSpPr txBox="1"/>
          <p:nvPr/>
        </p:nvSpPr>
        <p:spPr>
          <a:xfrm>
            <a:off x="876532" y="2173025"/>
            <a:ext cx="39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DBF305-E656-461E-8CEC-551D877561ED}"/>
              </a:ext>
            </a:extLst>
          </p:cNvPr>
          <p:cNvSpPr/>
          <p:nvPr/>
        </p:nvSpPr>
        <p:spPr bwMode="auto">
          <a:xfrm>
            <a:off x="5775034" y="4815840"/>
            <a:ext cx="320040" cy="32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1A3881-BED9-069C-6BC0-B2970EA805DF}"/>
              </a:ext>
            </a:extLst>
          </p:cNvPr>
          <p:cNvSpPr txBox="1"/>
          <p:nvPr/>
        </p:nvSpPr>
        <p:spPr>
          <a:xfrm>
            <a:off x="5715000" y="48006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D7B869-B6FD-A491-A12A-08BB33BB811B}"/>
              </a:ext>
            </a:extLst>
          </p:cNvPr>
          <p:cNvCxnSpPr>
            <a:cxnSpLocks/>
            <a:endCxn id="21" idx="1"/>
          </p:cNvCxnSpPr>
          <p:nvPr/>
        </p:nvCxnSpPr>
        <p:spPr bwMode="auto">
          <a:xfrm flipV="1">
            <a:off x="852484" y="4975860"/>
            <a:ext cx="4922550" cy="160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FC4AA7-2963-211C-3557-AC5B6267C172}"/>
              </a:ext>
            </a:extLst>
          </p:cNvPr>
          <p:cNvCxnSpPr>
            <a:cxnSpLocks/>
          </p:cNvCxnSpPr>
          <p:nvPr/>
        </p:nvCxnSpPr>
        <p:spPr bwMode="auto">
          <a:xfrm>
            <a:off x="6108568" y="4980578"/>
            <a:ext cx="3684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AED5301-E06F-1A84-605E-0AD0B8242396}"/>
              </a:ext>
            </a:extLst>
          </p:cNvPr>
          <p:cNvSpPr txBox="1"/>
          <p:nvPr/>
        </p:nvSpPr>
        <p:spPr>
          <a:xfrm>
            <a:off x="1371600" y="2145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DDC972-7305-F6AE-B34B-0877A88CA2F6}"/>
              </a:ext>
            </a:extLst>
          </p:cNvPr>
          <p:cNvCxnSpPr>
            <a:cxnSpLocks/>
          </p:cNvCxnSpPr>
          <p:nvPr/>
        </p:nvCxnSpPr>
        <p:spPr bwMode="auto">
          <a:xfrm>
            <a:off x="5429053" y="3200400"/>
            <a:ext cx="8637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9F51B03-A563-2931-E20A-B1A2C768DC13}"/>
              </a:ext>
            </a:extLst>
          </p:cNvPr>
          <p:cNvSpPr txBox="1"/>
          <p:nvPr/>
        </p:nvSpPr>
        <p:spPr>
          <a:xfrm>
            <a:off x="2253731" y="2110236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US" sz="1100" b="1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9C4A09-64BB-BBEE-6908-4A551894E5E0}"/>
              </a:ext>
            </a:extLst>
          </p:cNvPr>
          <p:cNvCxnSpPr>
            <a:cxnSpLocks/>
          </p:cNvCxnSpPr>
          <p:nvPr/>
        </p:nvCxnSpPr>
        <p:spPr bwMode="auto">
          <a:xfrm>
            <a:off x="3048000" y="2357691"/>
            <a:ext cx="321296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38E09A-BC8C-D6B3-04D4-90098BF2E0EB}"/>
                  </a:ext>
                </a:extLst>
              </p:cNvPr>
              <p:cNvSpPr txBox="1"/>
              <p:nvPr/>
            </p:nvSpPr>
            <p:spPr>
              <a:xfrm>
                <a:off x="6400801" y="1976526"/>
                <a:ext cx="3605216" cy="60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0&gt;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1&gt;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38E09A-BC8C-D6B3-04D4-90098BF2E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1" y="1976526"/>
                <a:ext cx="3605216" cy="600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1116C93-1BFD-2440-918A-987FF4594D6B}"/>
                  </a:ext>
                </a:extLst>
              </p:cNvPr>
              <p:cNvSpPr txBox="1"/>
              <p:nvPr/>
            </p:nvSpPr>
            <p:spPr>
              <a:xfrm>
                <a:off x="-76200" y="4781490"/>
                <a:ext cx="11174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1116C93-1BFD-2440-918A-987FF4594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4781490"/>
                <a:ext cx="1117468" cy="4001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D5D84F3-23C9-5CC8-BC44-6B6F1481833F}"/>
                  </a:ext>
                </a:extLst>
              </p:cNvPr>
              <p:cNvSpPr txBox="1"/>
              <p:nvPr/>
            </p:nvSpPr>
            <p:spPr>
              <a:xfrm>
                <a:off x="6477000" y="4656802"/>
                <a:ext cx="2438400" cy="60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0&gt;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0. 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1&gt;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D5D84F3-23C9-5CC8-BC44-6B6F1481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656802"/>
                <a:ext cx="2438400" cy="600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D227759-BFBA-492F-7AF3-E8B0D300DA91}"/>
                  </a:ext>
                </a:extLst>
              </p:cNvPr>
              <p:cNvSpPr txBox="1"/>
              <p:nvPr/>
            </p:nvSpPr>
            <p:spPr>
              <a:xfrm>
                <a:off x="-93716" y="3003458"/>
                <a:ext cx="11174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D227759-BFBA-492F-7AF3-E8B0D300D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716" y="3003458"/>
                <a:ext cx="1117468" cy="400110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27" name="TextBox 30726">
                <a:extLst>
                  <a:ext uri="{FF2B5EF4-FFF2-40B4-BE49-F238E27FC236}">
                    <a16:creationId xmlns:a16="http://schemas.microsoft.com/office/drawing/2014/main" id="{D9D60FC5-0D05-3877-5803-53FA63544A67}"/>
                  </a:ext>
                </a:extLst>
              </p:cNvPr>
              <p:cNvSpPr txBox="1"/>
              <p:nvPr/>
            </p:nvSpPr>
            <p:spPr>
              <a:xfrm>
                <a:off x="6400801" y="2938001"/>
                <a:ext cx="3605216" cy="60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0&gt;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0. 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1&gt;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727" name="TextBox 30726">
                <a:extLst>
                  <a:ext uri="{FF2B5EF4-FFF2-40B4-BE49-F238E27FC236}">
                    <a16:creationId xmlns:a16="http://schemas.microsoft.com/office/drawing/2014/main" id="{D9D60FC5-0D05-3877-5803-53FA63544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1" y="2938001"/>
                <a:ext cx="3605216" cy="600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36" name="TextBox 30735">
            <a:extLst>
              <a:ext uri="{FF2B5EF4-FFF2-40B4-BE49-F238E27FC236}">
                <a16:creationId xmlns:a16="http://schemas.microsoft.com/office/drawing/2014/main" id="{1F90A883-3541-5FA9-CDBF-982D2FD4B724}"/>
              </a:ext>
            </a:extLst>
          </p:cNvPr>
          <p:cNvSpPr txBox="1"/>
          <p:nvPr/>
        </p:nvSpPr>
        <p:spPr>
          <a:xfrm>
            <a:off x="1905000" y="2133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39" name="TextBox 30738">
            <a:extLst>
              <a:ext uri="{FF2B5EF4-FFF2-40B4-BE49-F238E27FC236}">
                <a16:creationId xmlns:a16="http://schemas.microsoft.com/office/drawing/2014/main" id="{1D290806-E421-6F06-BC48-4B26B773F1AC}"/>
              </a:ext>
            </a:extLst>
          </p:cNvPr>
          <p:cNvSpPr txBox="1"/>
          <p:nvPr/>
        </p:nvSpPr>
        <p:spPr>
          <a:xfrm>
            <a:off x="2667000" y="2133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743" name="Straight Connector 30742">
            <a:extLst>
              <a:ext uri="{FF2B5EF4-FFF2-40B4-BE49-F238E27FC236}">
                <a16:creationId xmlns:a16="http://schemas.microsoft.com/office/drawing/2014/main" id="{5532602D-DEA8-BB27-7B00-98A8DFFB1B83}"/>
              </a:ext>
            </a:extLst>
          </p:cNvPr>
          <p:cNvCxnSpPr>
            <a:cxnSpLocks/>
          </p:cNvCxnSpPr>
          <p:nvPr/>
        </p:nvCxnSpPr>
        <p:spPr bwMode="auto">
          <a:xfrm>
            <a:off x="2871024" y="2520092"/>
            <a:ext cx="24576" cy="247453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0" name="Straight Connector 30759">
            <a:extLst>
              <a:ext uri="{FF2B5EF4-FFF2-40B4-BE49-F238E27FC236}">
                <a16:creationId xmlns:a16="http://schemas.microsoft.com/office/drawing/2014/main" id="{8BE80930-2DAB-5AF3-179F-7911DC620BB5}"/>
              </a:ext>
            </a:extLst>
          </p:cNvPr>
          <p:cNvCxnSpPr>
            <a:cxnSpLocks/>
          </p:cNvCxnSpPr>
          <p:nvPr/>
        </p:nvCxnSpPr>
        <p:spPr bwMode="auto">
          <a:xfrm>
            <a:off x="762000" y="3200400"/>
            <a:ext cx="245040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2" name="Straight Connector 30761">
            <a:extLst>
              <a:ext uri="{FF2B5EF4-FFF2-40B4-BE49-F238E27FC236}">
                <a16:creationId xmlns:a16="http://schemas.microsoft.com/office/drawing/2014/main" id="{2508D2BC-20B3-0A03-7036-8D7D877FE98B}"/>
              </a:ext>
            </a:extLst>
          </p:cNvPr>
          <p:cNvCxnSpPr>
            <a:cxnSpLocks/>
            <a:stCxn id="2" idx="2"/>
          </p:cNvCxnSpPr>
          <p:nvPr/>
        </p:nvCxnSpPr>
        <p:spPr bwMode="auto">
          <a:xfrm>
            <a:off x="1607820" y="2529840"/>
            <a:ext cx="7620" cy="69130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8" name="Straight Connector 30767">
            <a:extLst>
              <a:ext uri="{FF2B5EF4-FFF2-40B4-BE49-F238E27FC236}">
                <a16:creationId xmlns:a16="http://schemas.microsoft.com/office/drawing/2014/main" id="{F0DBF52A-A666-25ED-9B86-5A222D9BBE2D}"/>
              </a:ext>
            </a:extLst>
          </p:cNvPr>
          <p:cNvCxnSpPr>
            <a:cxnSpLocks/>
          </p:cNvCxnSpPr>
          <p:nvPr/>
        </p:nvCxnSpPr>
        <p:spPr bwMode="auto">
          <a:xfrm>
            <a:off x="5238982" y="3403568"/>
            <a:ext cx="0" cy="159105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73" name="TextBox 30772">
            <a:extLst>
              <a:ext uri="{FF2B5EF4-FFF2-40B4-BE49-F238E27FC236}">
                <a16:creationId xmlns:a16="http://schemas.microsoft.com/office/drawing/2014/main" id="{903E2130-9CA2-E3B7-B728-210357A48561}"/>
              </a:ext>
            </a:extLst>
          </p:cNvPr>
          <p:cNvSpPr txBox="1"/>
          <p:nvPr/>
        </p:nvSpPr>
        <p:spPr>
          <a:xfrm>
            <a:off x="914400" y="37293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US" sz="11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6F3A15-9D56-1BCB-CBF3-C7DF027EE11A}"/>
              </a:ext>
            </a:extLst>
          </p:cNvPr>
          <p:cNvSpPr/>
          <p:nvPr/>
        </p:nvSpPr>
        <p:spPr bwMode="auto">
          <a:xfrm>
            <a:off x="1447800" y="2209800"/>
            <a:ext cx="320040" cy="32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2B4A0E-28DF-D6AC-F969-9C98CE9556CF}"/>
              </a:ext>
            </a:extLst>
          </p:cNvPr>
          <p:cNvSpPr/>
          <p:nvPr/>
        </p:nvSpPr>
        <p:spPr bwMode="auto">
          <a:xfrm>
            <a:off x="1965960" y="2240279"/>
            <a:ext cx="320040" cy="32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EA3694-D8FD-83D1-0A43-6698A0CA8CBF}"/>
              </a:ext>
            </a:extLst>
          </p:cNvPr>
          <p:cNvSpPr/>
          <p:nvPr/>
        </p:nvSpPr>
        <p:spPr bwMode="auto">
          <a:xfrm>
            <a:off x="2743200" y="2245044"/>
            <a:ext cx="320040" cy="32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03CC5D-327B-DB28-2608-520606F1F9D1}"/>
              </a:ext>
            </a:extLst>
          </p:cNvPr>
          <p:cNvCxnSpPr>
            <a:cxnSpLocks/>
          </p:cNvCxnSpPr>
          <p:nvPr/>
        </p:nvCxnSpPr>
        <p:spPr bwMode="auto">
          <a:xfrm>
            <a:off x="1239108" y="2394012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F45542-AC8E-8EFA-F323-0E4CDFA17A76}"/>
              </a:ext>
            </a:extLst>
          </p:cNvPr>
          <p:cNvCxnSpPr>
            <a:cxnSpLocks/>
          </p:cNvCxnSpPr>
          <p:nvPr/>
        </p:nvCxnSpPr>
        <p:spPr bwMode="auto">
          <a:xfrm>
            <a:off x="1752600" y="2432607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FAAAF42-EBEE-DF48-772A-30FA290B89A2}"/>
              </a:ext>
            </a:extLst>
          </p:cNvPr>
          <p:cNvSpPr/>
          <p:nvPr/>
        </p:nvSpPr>
        <p:spPr bwMode="auto">
          <a:xfrm>
            <a:off x="3276600" y="3097378"/>
            <a:ext cx="320040" cy="32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8BCE63-FE8F-CBE3-6518-66B737EC1DB8}"/>
              </a:ext>
            </a:extLst>
          </p:cNvPr>
          <p:cNvSpPr txBox="1"/>
          <p:nvPr/>
        </p:nvSpPr>
        <p:spPr>
          <a:xfrm>
            <a:off x="3238732" y="3030124"/>
            <a:ext cx="39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A1FA78-B79C-6C0E-6C59-3DC116CFEE96}"/>
              </a:ext>
            </a:extLst>
          </p:cNvPr>
          <p:cNvSpPr txBox="1"/>
          <p:nvPr/>
        </p:nvSpPr>
        <p:spPr>
          <a:xfrm>
            <a:off x="3733800" y="3059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BE0FAC-6652-EE2C-4E6E-8BCE32BDBD3C}"/>
              </a:ext>
            </a:extLst>
          </p:cNvPr>
          <p:cNvSpPr txBox="1"/>
          <p:nvPr/>
        </p:nvSpPr>
        <p:spPr>
          <a:xfrm>
            <a:off x="4615931" y="29673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US" sz="11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47CB05-975F-F294-2947-C77CD78CB209}"/>
              </a:ext>
            </a:extLst>
          </p:cNvPr>
          <p:cNvSpPr txBox="1"/>
          <p:nvPr/>
        </p:nvSpPr>
        <p:spPr>
          <a:xfrm>
            <a:off x="4267200" y="3059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18E179-540C-BD4A-9A45-788AF27AB676}"/>
              </a:ext>
            </a:extLst>
          </p:cNvPr>
          <p:cNvSpPr txBox="1"/>
          <p:nvPr/>
        </p:nvSpPr>
        <p:spPr>
          <a:xfrm>
            <a:off x="4892043" y="3059668"/>
            <a:ext cx="59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5CE693-FA03-78EC-C608-71A4363AC587}"/>
              </a:ext>
            </a:extLst>
          </p:cNvPr>
          <p:cNvSpPr/>
          <p:nvPr/>
        </p:nvSpPr>
        <p:spPr bwMode="auto">
          <a:xfrm>
            <a:off x="3810000" y="3066899"/>
            <a:ext cx="320040" cy="32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26AE93-EA06-B4DE-8815-D7722A67BEE8}"/>
              </a:ext>
            </a:extLst>
          </p:cNvPr>
          <p:cNvSpPr/>
          <p:nvPr/>
        </p:nvSpPr>
        <p:spPr bwMode="auto">
          <a:xfrm>
            <a:off x="4328160" y="3097378"/>
            <a:ext cx="320040" cy="32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4204FA-F32B-13DB-6C1E-2261286ACD2A}"/>
              </a:ext>
            </a:extLst>
          </p:cNvPr>
          <p:cNvSpPr/>
          <p:nvPr/>
        </p:nvSpPr>
        <p:spPr bwMode="auto">
          <a:xfrm>
            <a:off x="5029200" y="3102143"/>
            <a:ext cx="365760" cy="32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02DC62-A0D1-3268-65DF-6207F3B7C107}"/>
              </a:ext>
            </a:extLst>
          </p:cNvPr>
          <p:cNvCxnSpPr>
            <a:cxnSpLocks/>
          </p:cNvCxnSpPr>
          <p:nvPr/>
        </p:nvCxnSpPr>
        <p:spPr bwMode="auto">
          <a:xfrm>
            <a:off x="3601308" y="3251111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A6006E1-D9B8-7AEC-48AD-20A253BF939B}"/>
              </a:ext>
            </a:extLst>
          </p:cNvPr>
          <p:cNvCxnSpPr>
            <a:cxnSpLocks/>
          </p:cNvCxnSpPr>
          <p:nvPr/>
        </p:nvCxnSpPr>
        <p:spPr bwMode="auto">
          <a:xfrm>
            <a:off x="4114800" y="3289706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7763543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Eigenvalue</a:t>
            </a:r>
            <a:r>
              <a:rPr lang="sv-SE" sz="3600" dirty="0"/>
              <a:t> </a:t>
            </a:r>
            <a:r>
              <a:rPr lang="sv-SE" sz="3600" dirty="0" err="1"/>
              <a:t>Estimation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14751761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Hidden</a:t>
            </a:r>
            <a:r>
              <a:rPr lang="sv-SE" sz="3600" dirty="0"/>
              <a:t> </a:t>
            </a:r>
            <a:r>
              <a:rPr lang="sv-SE" sz="3600" dirty="0" err="1"/>
              <a:t>subgroup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iff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  <a:blipFill>
                <a:blip r:embed="rId3"/>
                <a:stretch>
                  <a:fillRect l="-481" t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20522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Order </a:t>
            </a:r>
            <a:r>
              <a:rPr lang="sv-SE" sz="3600" dirty="0" err="1"/>
              <a:t>Finding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43000" y="1364178"/>
                <a:ext cx="7162800" cy="4731822"/>
              </a:xfrm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 defTabSz="912791">
                  <a:spcBef>
                    <a:spcPts val="0"/>
                  </a:spcBef>
                  <a:buNone/>
                </a:pPr>
                <a:r>
                  <a:rPr lang="en-US" sz="1800" u="sng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</a:t>
                </a:r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Given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∈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ℤ</m:t>
                    </m:r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find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sSup>
                      <m:sSup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d>
                      <m:d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𝑚𝑜𝑑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endParaRPr lang="en-US" sz="18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spcBef>
                    <a:spcPts val="200"/>
                  </a:spcBef>
                  <a:buNone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≥2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Initialize control register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|000…0&gt;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Initialize target register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|1=|000…01&gt;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𝐹𝑇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and target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𝑄𝐹𝑇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 CR to get estimate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multiple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Use continued fraction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Repeat 1-8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2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if none, FAIL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r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𝐿𝐶𝑀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𝑚𝑜𝑑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output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otherwise FAIL</a:t>
                </a:r>
              </a:p>
              <a:p>
                <a:pPr marL="857228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43000" y="1364178"/>
                <a:ext cx="7162800" cy="4731822"/>
              </a:xfrm>
              <a:blipFill>
                <a:blip r:embed="rId3"/>
                <a:stretch>
                  <a:fillRect l="-705" t="-26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34842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Factorization</a:t>
            </a:r>
            <a:r>
              <a:rPr lang="sv-SE" sz="3600" dirty="0"/>
              <a:t> </a:t>
            </a:r>
            <a:r>
              <a:rPr lang="sv-SE" sz="3600" dirty="0" err="1"/>
              <a:t>using</a:t>
            </a:r>
            <a:r>
              <a:rPr lang="sv-SE" sz="3600" dirty="0"/>
              <a:t> order </a:t>
            </a:r>
            <a:r>
              <a:rPr lang="sv-SE" sz="3600" dirty="0" err="1"/>
              <a:t>finding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0"/>
                <a:ext cx="7924800" cy="47244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𝑝𝑞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 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then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𝑝𝑞</m:t>
                            </m:r>
                          </m:e>
                        </m:d>
                      </m:e>
                    </m:d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800" dirty="0"/>
                  <a:t> is even, say,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 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There is a good change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sv-SE" sz="1800" dirty="0"/>
                  <a:t> </a:t>
                </a:r>
                <a:r>
                  <a:rPr lang="sv-SE" sz="1800" dirty="0" err="1"/>
                  <a:t>but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sv-SE" sz="1800" dirty="0"/>
                  <a:t> 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sv-SE" sz="1800" dirty="0"/>
                  <a:t>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sv-SE" sz="1800" dirty="0"/>
                  <a:t>. </a:t>
                </a:r>
                <a:r>
                  <a:rPr lang="sv-SE" sz="1800" dirty="0" err="1"/>
                  <a:t>Voila</a:t>
                </a:r>
                <a:r>
                  <a:rPr lang="sv-SE" sz="1800" dirty="0"/>
                  <a:t>!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0"/>
                <a:ext cx="7924800" cy="4724400"/>
              </a:xfrm>
              <a:blipFill>
                <a:blip r:embed="rId3"/>
                <a:stretch>
                  <a:fillRect l="-801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94389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Beam splitters and QM</a:t>
            </a:r>
            <a:br>
              <a:rPr lang="en-US" sz="3600" dirty="0"/>
            </a:br>
            <a:r>
              <a:rPr lang="en-US" sz="1800" dirty="0"/>
              <a:t>Mach-</a:t>
            </a:r>
            <a:r>
              <a:rPr lang="en-US" sz="1800" dirty="0" err="1"/>
              <a:t>Zender</a:t>
            </a:r>
            <a:r>
              <a:rPr lang="en-US" sz="1800" dirty="0"/>
              <a:t> Interferometer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919897"/>
            <a:ext cx="8458200" cy="1698511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Photon source emits stream of photons. 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1)= 0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2)= 1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Huh?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FF0BC6-C2B9-7EF4-BE59-6BCA8FE76FDD}"/>
              </a:ext>
            </a:extLst>
          </p:cNvPr>
          <p:cNvCxnSpPr>
            <a:cxnSpLocks/>
          </p:cNvCxnSpPr>
          <p:nvPr/>
        </p:nvCxnSpPr>
        <p:spPr bwMode="auto">
          <a:xfrm flipV="1">
            <a:off x="3276600" y="3331692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A50D3-C569-09BF-97EA-EF4218FF5087}"/>
              </a:ext>
            </a:extLst>
          </p:cNvPr>
          <p:cNvCxnSpPr>
            <a:cxnSpLocks/>
          </p:cNvCxnSpPr>
          <p:nvPr/>
        </p:nvCxnSpPr>
        <p:spPr bwMode="auto">
          <a:xfrm>
            <a:off x="1905000" y="3581840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C38900-B0B2-3D1C-4518-01F13623E90C}"/>
              </a:ext>
            </a:extLst>
          </p:cNvPr>
          <p:cNvCxnSpPr>
            <a:cxnSpLocks/>
          </p:cNvCxnSpPr>
          <p:nvPr/>
        </p:nvCxnSpPr>
        <p:spPr bwMode="auto">
          <a:xfrm>
            <a:off x="5182511" y="1536342"/>
            <a:ext cx="0" cy="99104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1FC695C-0AD8-59D1-D807-8F8EEAC080BC}"/>
              </a:ext>
            </a:extLst>
          </p:cNvPr>
          <p:cNvGrpSpPr/>
          <p:nvPr/>
        </p:nvGrpSpPr>
        <p:grpSpPr>
          <a:xfrm>
            <a:off x="1354828" y="3274670"/>
            <a:ext cx="550172" cy="666622"/>
            <a:chOff x="1219199" y="1775476"/>
            <a:chExt cx="550172" cy="6666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1874A3F-4F3F-9C65-DC4A-263CB66B7A65}"/>
                </a:ext>
              </a:extLst>
            </p:cNvPr>
            <p:cNvSpPr/>
            <p:nvPr/>
          </p:nvSpPr>
          <p:spPr bwMode="auto">
            <a:xfrm>
              <a:off x="1219199" y="1905000"/>
              <a:ext cx="394073" cy="246221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8EA72D-F1B8-9CF7-D920-7A6A9A6C10B2}"/>
                </a:ext>
              </a:extLst>
            </p:cNvPr>
            <p:cNvCxnSpPr>
              <a:cxnSpLocks/>
            </p:cNvCxnSpPr>
            <p:nvPr/>
          </p:nvCxnSpPr>
          <p:spPr bwMode="auto">
            <a:xfrm rot="-2700000">
              <a:off x="1586491" y="1827269"/>
              <a:ext cx="1828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EE143F-DA39-4AA5-F2E0-0219D6A00358}"/>
                </a:ext>
              </a:extLst>
            </p:cNvPr>
            <p:cNvCxnSpPr>
              <a:cxnSpLocks/>
            </p:cNvCxnSpPr>
            <p:nvPr/>
          </p:nvCxnSpPr>
          <p:spPr bwMode="auto">
            <a:xfrm rot="2700000">
              <a:off x="1596502" y="2350658"/>
              <a:ext cx="1828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6E79D90-2A44-ED7C-811F-E926FE2926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52600" y="1775476"/>
              <a:ext cx="0" cy="63984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Chord 18">
            <a:extLst>
              <a:ext uri="{FF2B5EF4-FFF2-40B4-BE49-F238E27FC236}">
                <a16:creationId xmlns:a16="http://schemas.microsoft.com/office/drawing/2014/main" id="{BADD89E3-7014-CD1A-6D93-8A6852D29FA8}"/>
              </a:ext>
            </a:extLst>
          </p:cNvPr>
          <p:cNvSpPr/>
          <p:nvPr/>
        </p:nvSpPr>
        <p:spPr bwMode="auto">
          <a:xfrm rot="6600000">
            <a:off x="5003653" y="1261907"/>
            <a:ext cx="259766" cy="346234"/>
          </a:xfrm>
          <a:prstGeom prst="chord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7AD71F-4D8A-C868-3042-78C1CD8B05DD}"/>
              </a:ext>
            </a:extLst>
          </p:cNvPr>
          <p:cNvCxnSpPr>
            <a:cxnSpLocks/>
          </p:cNvCxnSpPr>
          <p:nvPr/>
        </p:nvCxnSpPr>
        <p:spPr bwMode="auto">
          <a:xfrm>
            <a:off x="3545216" y="3572484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Chord 22">
            <a:extLst>
              <a:ext uri="{FF2B5EF4-FFF2-40B4-BE49-F238E27FC236}">
                <a16:creationId xmlns:a16="http://schemas.microsoft.com/office/drawing/2014/main" id="{5986EA78-0378-4479-704E-96BCD9F7E2EA}"/>
              </a:ext>
            </a:extLst>
          </p:cNvPr>
          <p:cNvSpPr/>
          <p:nvPr/>
        </p:nvSpPr>
        <p:spPr bwMode="auto">
          <a:xfrm rot="12000000">
            <a:off x="6077608" y="2354273"/>
            <a:ext cx="259766" cy="346234"/>
          </a:xfrm>
          <a:prstGeom prst="chord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5216F0-1E72-2E52-7A28-DC4880A139AB}"/>
              </a:ext>
            </a:extLst>
          </p:cNvPr>
          <p:cNvSpPr txBox="1"/>
          <p:nvPr/>
        </p:nvSpPr>
        <p:spPr>
          <a:xfrm>
            <a:off x="762008" y="3941292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Photon source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DA0B49-308C-4F5E-1058-1714DC3D4A97}"/>
              </a:ext>
            </a:extLst>
          </p:cNvPr>
          <p:cNvSpPr txBox="1"/>
          <p:nvPr/>
        </p:nvSpPr>
        <p:spPr>
          <a:xfrm>
            <a:off x="2845353" y="3987225"/>
            <a:ext cx="152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Half silvered mirror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D31F10-CC65-9C38-F775-7101F90887F8}"/>
              </a:ext>
            </a:extLst>
          </p:cNvPr>
          <p:cNvSpPr txBox="1"/>
          <p:nvPr/>
        </p:nvSpPr>
        <p:spPr>
          <a:xfrm>
            <a:off x="6324609" y="2426219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Detector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2A55E4-E10A-0D98-C99C-EE4807280280}"/>
              </a:ext>
            </a:extLst>
          </p:cNvPr>
          <p:cNvSpPr txBox="1"/>
          <p:nvPr/>
        </p:nvSpPr>
        <p:spPr>
          <a:xfrm>
            <a:off x="5181609" y="1685175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Detector 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B13EACA-B507-B802-A3F9-C4A454E23D47}"/>
              </a:ext>
            </a:extLst>
          </p:cNvPr>
          <p:cNvCxnSpPr>
            <a:cxnSpLocks/>
          </p:cNvCxnSpPr>
          <p:nvPr/>
        </p:nvCxnSpPr>
        <p:spPr bwMode="auto">
          <a:xfrm flipV="1">
            <a:off x="3227625" y="2356104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962DA5-066C-B29C-9600-6E3C490621FB}"/>
              </a:ext>
            </a:extLst>
          </p:cNvPr>
          <p:cNvCxnSpPr>
            <a:cxnSpLocks/>
          </p:cNvCxnSpPr>
          <p:nvPr/>
        </p:nvCxnSpPr>
        <p:spPr bwMode="auto">
          <a:xfrm flipV="1">
            <a:off x="4880631" y="3352800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306F05-0C10-E405-A913-770D14EEDDF9}"/>
              </a:ext>
            </a:extLst>
          </p:cNvPr>
          <p:cNvCxnSpPr>
            <a:cxnSpLocks/>
          </p:cNvCxnSpPr>
          <p:nvPr/>
        </p:nvCxnSpPr>
        <p:spPr bwMode="auto">
          <a:xfrm flipV="1">
            <a:off x="4909953" y="2283635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8E8172-90B5-59E8-BD17-2C6FC39C35A3}"/>
              </a:ext>
            </a:extLst>
          </p:cNvPr>
          <p:cNvCxnSpPr>
            <a:cxnSpLocks/>
          </p:cNvCxnSpPr>
          <p:nvPr/>
        </p:nvCxnSpPr>
        <p:spPr bwMode="auto">
          <a:xfrm flipV="1">
            <a:off x="3541385" y="2574150"/>
            <a:ext cx="0" cy="99833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218C3FA-CF52-A500-94CF-52F6642C8055}"/>
              </a:ext>
            </a:extLst>
          </p:cNvPr>
          <p:cNvCxnSpPr>
            <a:cxnSpLocks/>
          </p:cNvCxnSpPr>
          <p:nvPr/>
        </p:nvCxnSpPr>
        <p:spPr bwMode="auto">
          <a:xfrm flipV="1">
            <a:off x="5182159" y="2583506"/>
            <a:ext cx="0" cy="99833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3E4D23D-8160-A2EB-338A-BDAE0B2DCFAE}"/>
              </a:ext>
            </a:extLst>
          </p:cNvPr>
          <p:cNvCxnSpPr>
            <a:cxnSpLocks/>
          </p:cNvCxnSpPr>
          <p:nvPr/>
        </p:nvCxnSpPr>
        <p:spPr bwMode="auto">
          <a:xfrm>
            <a:off x="3525856" y="2583506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FBEBF6-BC0E-FA72-2329-B3764CC16252}"/>
              </a:ext>
            </a:extLst>
          </p:cNvPr>
          <p:cNvCxnSpPr>
            <a:cxnSpLocks/>
          </p:cNvCxnSpPr>
          <p:nvPr/>
        </p:nvCxnSpPr>
        <p:spPr bwMode="auto">
          <a:xfrm>
            <a:off x="5181600" y="2553383"/>
            <a:ext cx="91440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9B9ADD7-BDCA-1EAE-C9F1-774099DFA443}"/>
              </a:ext>
            </a:extLst>
          </p:cNvPr>
          <p:cNvSpPr txBox="1"/>
          <p:nvPr/>
        </p:nvSpPr>
        <p:spPr>
          <a:xfrm>
            <a:off x="3847203" y="1846255"/>
            <a:ext cx="152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Half silvered mirror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A33ADC-53B3-9650-87D8-4958A5202FD0}"/>
              </a:ext>
            </a:extLst>
          </p:cNvPr>
          <p:cNvSpPr txBox="1"/>
          <p:nvPr/>
        </p:nvSpPr>
        <p:spPr>
          <a:xfrm>
            <a:off x="2181227" y="2204336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Mirror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B00BD9-C301-EEA9-BD9F-4925EDD923BA}"/>
              </a:ext>
            </a:extLst>
          </p:cNvPr>
          <p:cNvSpPr txBox="1"/>
          <p:nvPr/>
        </p:nvSpPr>
        <p:spPr>
          <a:xfrm>
            <a:off x="4865213" y="3615917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Mirror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EB1317-097E-2ADF-C29D-88CB8535CCFB}"/>
              </a:ext>
            </a:extLst>
          </p:cNvPr>
          <p:cNvSpPr txBox="1"/>
          <p:nvPr/>
        </p:nvSpPr>
        <p:spPr>
          <a:xfrm>
            <a:off x="4114801" y="2625852"/>
            <a:ext cx="24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5CD0E5-AF48-E4E1-2BA7-19AAA212FA2E}"/>
              </a:ext>
            </a:extLst>
          </p:cNvPr>
          <p:cNvSpPr txBox="1"/>
          <p:nvPr/>
        </p:nvSpPr>
        <p:spPr>
          <a:xfrm>
            <a:off x="3561394" y="2938046"/>
            <a:ext cx="24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C25F7F-41FD-5D26-337A-E84D4E6B13BA}"/>
              </a:ext>
            </a:extLst>
          </p:cNvPr>
          <p:cNvSpPr txBox="1"/>
          <p:nvPr/>
        </p:nvSpPr>
        <p:spPr>
          <a:xfrm>
            <a:off x="4171369" y="3221844"/>
            <a:ext cx="24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7CB175-643A-86D6-F231-7546AC619D42}"/>
              </a:ext>
            </a:extLst>
          </p:cNvPr>
          <p:cNvSpPr txBox="1"/>
          <p:nvPr/>
        </p:nvSpPr>
        <p:spPr>
          <a:xfrm>
            <a:off x="4932994" y="2895600"/>
            <a:ext cx="24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7BAC6D-AE1A-443C-3323-2D83C463C88D}"/>
              </a:ext>
            </a:extLst>
          </p:cNvPr>
          <p:cNvSpPr txBox="1"/>
          <p:nvPr/>
        </p:nvSpPr>
        <p:spPr>
          <a:xfrm>
            <a:off x="1143000" y="1364736"/>
            <a:ext cx="2464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Experiment 2</a:t>
            </a:r>
          </a:p>
        </p:txBody>
      </p:sp>
    </p:spTree>
    <p:extLst>
      <p:ext uri="{BB962C8B-B14F-4D97-AF65-F5344CB8AC3E}">
        <p14:creationId xmlns:p14="http://schemas.microsoft.com/office/powerpoint/2010/main" val="178345629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Discrete</a:t>
            </a:r>
            <a:r>
              <a:rPr lang="sv-SE" sz="3600" dirty="0"/>
              <a:t> log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18913447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42878"/>
            <a:ext cx="7772400" cy="685800"/>
          </a:xfrm>
        </p:spPr>
        <p:txBody>
          <a:bodyPr/>
          <a:lstStyle/>
          <a:p>
            <a:r>
              <a:rPr lang="en-US" sz="3600" dirty="0"/>
              <a:t>Error Correction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3429000"/>
                <a:ext cx="7924800" cy="28956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Unlike classical error correction, the no cloning theorem restricts codes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|0&gt;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 →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 +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|1&gt;|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1&gt;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 →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 +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|1&gt;|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 +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1&gt;→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|0&gt;|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|1&gt;|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+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r>
                  <a:rPr lang="en-US" sz="18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+ </m:t>
                            </m:r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r>
                  <a:rPr lang="en-US" sz="18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𝑋𝑍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+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3429000"/>
                <a:ext cx="7924800" cy="2895600"/>
              </a:xfrm>
              <a:blipFill>
                <a:blip r:embed="rId3"/>
                <a:stretch>
                  <a:fillRect l="-801" t="-2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830C270-203F-D2B3-E8ED-D51ED6BF61A8}"/>
              </a:ext>
            </a:extLst>
          </p:cNvPr>
          <p:cNvSpPr/>
          <p:nvPr/>
        </p:nvSpPr>
        <p:spPr bwMode="auto">
          <a:xfrm>
            <a:off x="2209800" y="1447800"/>
            <a:ext cx="838200" cy="1600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6BDBF7-2F4E-0245-3810-6252B78CEB34}"/>
                  </a:ext>
                </a:extLst>
              </p:cNvPr>
              <p:cNvSpPr txBox="1"/>
              <p:nvPr/>
            </p:nvSpPr>
            <p:spPr>
              <a:xfrm>
                <a:off x="2235200" y="2047845"/>
                <a:ext cx="838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𝑒𝑛𝑐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6BDBF7-2F4E-0245-3810-6252B78CE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047845"/>
                <a:ext cx="83820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B32A563-CAD6-8C9D-65C8-B4C91850BA63}"/>
              </a:ext>
            </a:extLst>
          </p:cNvPr>
          <p:cNvSpPr/>
          <p:nvPr/>
        </p:nvSpPr>
        <p:spPr bwMode="auto">
          <a:xfrm>
            <a:off x="4038600" y="1447800"/>
            <a:ext cx="838200" cy="1600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595493-A63F-1941-2E06-21FFF393703F}"/>
                  </a:ext>
                </a:extLst>
              </p:cNvPr>
              <p:cNvSpPr txBox="1"/>
              <p:nvPr/>
            </p:nvSpPr>
            <p:spPr>
              <a:xfrm>
                <a:off x="4064000" y="2047845"/>
                <a:ext cx="838200" cy="422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595493-A63F-1941-2E06-21FFF3937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0" y="2047845"/>
                <a:ext cx="838200" cy="4224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A54FDE5-90F7-1D22-050E-D70D7AB3A2F1}"/>
              </a:ext>
            </a:extLst>
          </p:cNvPr>
          <p:cNvSpPr/>
          <p:nvPr/>
        </p:nvSpPr>
        <p:spPr bwMode="auto">
          <a:xfrm>
            <a:off x="5918200" y="1447800"/>
            <a:ext cx="838200" cy="1600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1B83A2-B911-C1F5-7B54-100468F0E8FB}"/>
                  </a:ext>
                </a:extLst>
              </p:cNvPr>
              <p:cNvSpPr txBox="1"/>
              <p:nvPr/>
            </p:nvSpPr>
            <p:spPr>
              <a:xfrm>
                <a:off x="5943600" y="2047845"/>
                <a:ext cx="838200" cy="4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1B83A2-B911-C1F5-7B54-100468F0E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047845"/>
                <a:ext cx="838200" cy="4011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B10D07-AE24-CFE2-1157-E437B0D29281}"/>
                  </a:ext>
                </a:extLst>
              </p:cNvPr>
              <p:cNvSpPr txBox="1"/>
              <p:nvPr/>
            </p:nvSpPr>
            <p:spPr>
              <a:xfrm>
                <a:off x="1181100" y="1611868"/>
                <a:ext cx="800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B10D07-AE24-CFE2-1157-E437B0D29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100" y="1611868"/>
                <a:ext cx="80010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DF0608-B89C-D03B-170E-A73AD83E7A0E}"/>
                  </a:ext>
                </a:extLst>
              </p:cNvPr>
              <p:cNvSpPr txBox="1"/>
              <p:nvPr/>
            </p:nvSpPr>
            <p:spPr>
              <a:xfrm>
                <a:off x="952500" y="2329934"/>
                <a:ext cx="10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000&gt;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DF0608-B89C-D03B-170E-A73AD83E7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2329934"/>
                <a:ext cx="1016000" cy="369332"/>
              </a:xfrm>
              <a:prstGeom prst="rect">
                <a:avLst/>
              </a:prstGeom>
              <a:blipFill>
                <a:blip r:embed="rId8"/>
                <a:stretch>
                  <a:fillRect l="-122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763E67-7F06-1925-C9A7-57BC1643BDCA}"/>
                  </a:ext>
                </a:extLst>
              </p:cNvPr>
              <p:cNvSpPr txBox="1"/>
              <p:nvPr/>
            </p:nvSpPr>
            <p:spPr>
              <a:xfrm>
                <a:off x="7124700" y="2069068"/>
                <a:ext cx="800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763E67-7F06-1925-C9A7-57BC1643B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700" y="2069068"/>
                <a:ext cx="80010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1A9D4A-5490-294E-9F4A-C5C3BB30E9AD}"/>
              </a:ext>
            </a:extLst>
          </p:cNvPr>
          <p:cNvCxnSpPr/>
          <p:nvPr/>
        </p:nvCxnSpPr>
        <p:spPr bwMode="auto">
          <a:xfrm>
            <a:off x="3048000" y="2209800"/>
            <a:ext cx="1016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3B2E85-8A34-9161-2811-AE68993C4B37}"/>
              </a:ext>
            </a:extLst>
          </p:cNvPr>
          <p:cNvCxnSpPr/>
          <p:nvPr/>
        </p:nvCxnSpPr>
        <p:spPr bwMode="auto">
          <a:xfrm>
            <a:off x="4902200" y="2209800"/>
            <a:ext cx="1016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649AAE-7918-D7A4-AED4-3DA61B4586FE}"/>
              </a:ext>
            </a:extLst>
          </p:cNvPr>
          <p:cNvCxnSpPr>
            <a:cxnSpLocks/>
          </p:cNvCxnSpPr>
          <p:nvPr/>
        </p:nvCxnSpPr>
        <p:spPr bwMode="auto">
          <a:xfrm>
            <a:off x="6781800" y="2209800"/>
            <a:ext cx="4064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AC2177-FCBE-DC44-EC38-C4D47A99BFBF}"/>
              </a:ext>
            </a:extLst>
          </p:cNvPr>
          <p:cNvCxnSpPr>
            <a:cxnSpLocks/>
          </p:cNvCxnSpPr>
          <p:nvPr/>
        </p:nvCxnSpPr>
        <p:spPr bwMode="auto">
          <a:xfrm>
            <a:off x="1828800" y="1752600"/>
            <a:ext cx="381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DB6C97-917F-5F38-540B-984C6083DC5C}"/>
              </a:ext>
            </a:extLst>
          </p:cNvPr>
          <p:cNvCxnSpPr>
            <a:cxnSpLocks/>
          </p:cNvCxnSpPr>
          <p:nvPr/>
        </p:nvCxnSpPr>
        <p:spPr bwMode="auto">
          <a:xfrm>
            <a:off x="1828800" y="2514600"/>
            <a:ext cx="381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6873397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Error Correction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50061" y="1346200"/>
                <a:ext cx="7924800" cy="2311398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𝑒𝑟𝑟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𝑒𝑟𝑟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 =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&gt;|000…&gt;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(|000&gt; +|100&gt;)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(|000&gt; +|1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&gt;)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(|0&gt; +|1&gt;)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3-bit code, Shor 9-bit code</a:t>
                </a:r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50061" y="1346200"/>
                <a:ext cx="7924800" cy="2311398"/>
              </a:xfrm>
              <a:blipFill>
                <a:blip r:embed="rId3"/>
                <a:stretch>
                  <a:fillRect l="-480" b="-6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DF9D09C-2EDE-8BFC-12BD-38165EA5279A}"/>
              </a:ext>
            </a:extLst>
          </p:cNvPr>
          <p:cNvSpPr txBox="1"/>
          <p:nvPr/>
        </p:nvSpPr>
        <p:spPr>
          <a:xfrm>
            <a:off x="2700323" y="478536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CCCB1D-4611-9756-451F-AD0F6AD5B6D9}"/>
              </a:ext>
            </a:extLst>
          </p:cNvPr>
          <p:cNvSpPr/>
          <p:nvPr/>
        </p:nvSpPr>
        <p:spPr bwMode="auto">
          <a:xfrm>
            <a:off x="2700323" y="48006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93E8FD-8143-F17F-7ADE-F143FAA055F0}"/>
              </a:ext>
            </a:extLst>
          </p:cNvPr>
          <p:cNvSpPr/>
          <p:nvPr/>
        </p:nvSpPr>
        <p:spPr bwMode="auto">
          <a:xfrm>
            <a:off x="3462323" y="5492431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97F09E-D2CC-2694-3F1D-193CA0852197}"/>
              </a:ext>
            </a:extLst>
          </p:cNvPr>
          <p:cNvSpPr/>
          <p:nvPr/>
        </p:nvSpPr>
        <p:spPr bwMode="auto">
          <a:xfrm>
            <a:off x="5678061" y="43434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70A865-EE61-A5E7-F181-65F3E3D7F121}"/>
              </a:ext>
            </a:extLst>
          </p:cNvPr>
          <p:cNvSpPr txBox="1"/>
          <p:nvPr/>
        </p:nvSpPr>
        <p:spPr>
          <a:xfrm>
            <a:off x="3462323" y="54864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2BA6B-F6F2-0FD9-9E72-AD0255AE4365}"/>
              </a:ext>
            </a:extLst>
          </p:cNvPr>
          <p:cNvSpPr txBox="1"/>
          <p:nvPr/>
        </p:nvSpPr>
        <p:spPr>
          <a:xfrm>
            <a:off x="5672123" y="4347576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E15CD4-0E72-6A62-1122-2223C6DD1B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166923" y="5657110"/>
            <a:ext cx="1295400" cy="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28B34E3-AD75-9751-51A3-6E1E72684D50}"/>
              </a:ext>
            </a:extLst>
          </p:cNvPr>
          <p:cNvCxnSpPr>
            <a:cxnSpLocks/>
          </p:cNvCxnSpPr>
          <p:nvPr/>
        </p:nvCxnSpPr>
        <p:spPr bwMode="auto">
          <a:xfrm>
            <a:off x="2276446" y="5013961"/>
            <a:ext cx="4238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E91735-94AC-F699-0E11-BE463142DC62}"/>
                  </a:ext>
                </a:extLst>
              </p:cNvPr>
              <p:cNvSpPr txBox="1"/>
              <p:nvPr/>
            </p:nvSpPr>
            <p:spPr>
              <a:xfrm>
                <a:off x="1463582" y="5476518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|0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E91735-94AC-F699-0E11-BE463142D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582" y="5476518"/>
                <a:ext cx="927164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0206A8-41BC-A1EE-BC4E-781545A7AB14}"/>
                  </a:ext>
                </a:extLst>
              </p:cNvPr>
              <p:cNvSpPr txBox="1"/>
              <p:nvPr/>
            </p:nvSpPr>
            <p:spPr>
              <a:xfrm>
                <a:off x="1501682" y="478149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0206A8-41BC-A1EE-BC4E-781545A7A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682" y="4781490"/>
                <a:ext cx="927164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CF37F-9396-36AA-56BD-B0E30B7343B2}"/>
                  </a:ext>
                </a:extLst>
              </p:cNvPr>
              <p:cNvSpPr txBox="1"/>
              <p:nvPr/>
            </p:nvSpPr>
            <p:spPr>
              <a:xfrm>
                <a:off x="1514446" y="434340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CF37F-9396-36AA-56BD-B0E30B734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446" y="4343400"/>
                <a:ext cx="927164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D00C6A-FED5-F662-DA1C-6E1B8EDECFBC}"/>
              </a:ext>
            </a:extLst>
          </p:cNvPr>
          <p:cNvCxnSpPr>
            <a:cxnSpLocks/>
          </p:cNvCxnSpPr>
          <p:nvPr/>
        </p:nvCxnSpPr>
        <p:spPr bwMode="auto">
          <a:xfrm>
            <a:off x="2910649" y="4484651"/>
            <a:ext cx="0" cy="36929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01DC4B2-7390-BA89-36A9-F0943E6C61EC}"/>
              </a:ext>
            </a:extLst>
          </p:cNvPr>
          <p:cNvSpPr/>
          <p:nvPr/>
        </p:nvSpPr>
        <p:spPr bwMode="auto">
          <a:xfrm>
            <a:off x="5678061" y="48768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698B2F-A551-4589-22EC-D420D1AFC9BD}"/>
              </a:ext>
            </a:extLst>
          </p:cNvPr>
          <p:cNvSpPr txBox="1"/>
          <p:nvPr/>
        </p:nvSpPr>
        <p:spPr>
          <a:xfrm>
            <a:off x="5672123" y="4880976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72F7BB-0881-CFA1-A406-3A72CDDEC3C8}"/>
              </a:ext>
            </a:extLst>
          </p:cNvPr>
          <p:cNvCxnSpPr>
            <a:cxnSpLocks/>
          </p:cNvCxnSpPr>
          <p:nvPr/>
        </p:nvCxnSpPr>
        <p:spPr bwMode="auto">
          <a:xfrm>
            <a:off x="3919523" y="5657110"/>
            <a:ext cx="1752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55574FC-C8D8-F773-03AE-127EE4D097B7}"/>
              </a:ext>
            </a:extLst>
          </p:cNvPr>
          <p:cNvCxnSpPr>
            <a:cxnSpLocks/>
          </p:cNvCxnSpPr>
          <p:nvPr/>
        </p:nvCxnSpPr>
        <p:spPr bwMode="auto">
          <a:xfrm>
            <a:off x="3157523" y="5029200"/>
            <a:ext cx="2514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AE0436-0C33-F276-43D5-C1203BEF3D60}"/>
              </a:ext>
            </a:extLst>
          </p:cNvPr>
          <p:cNvCxnSpPr>
            <a:cxnSpLocks/>
          </p:cNvCxnSpPr>
          <p:nvPr/>
        </p:nvCxnSpPr>
        <p:spPr bwMode="auto">
          <a:xfrm>
            <a:off x="2243123" y="4495800"/>
            <a:ext cx="3429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A4F154-C720-D50A-CAC4-C605676324B9}"/>
              </a:ext>
            </a:extLst>
          </p:cNvPr>
          <p:cNvCxnSpPr>
            <a:cxnSpLocks/>
          </p:cNvCxnSpPr>
          <p:nvPr/>
        </p:nvCxnSpPr>
        <p:spPr bwMode="auto">
          <a:xfrm>
            <a:off x="3706757" y="4513613"/>
            <a:ext cx="1188" cy="97580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3D6214-3A73-C945-C898-FAFB07240CBD}"/>
              </a:ext>
            </a:extLst>
          </p:cNvPr>
          <p:cNvCxnSpPr>
            <a:cxnSpLocks/>
          </p:cNvCxnSpPr>
          <p:nvPr/>
        </p:nvCxnSpPr>
        <p:spPr bwMode="auto">
          <a:xfrm>
            <a:off x="6129323" y="5105400"/>
            <a:ext cx="4238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8870B3-63E0-6C9C-C3DC-BDECBB02228A}"/>
              </a:ext>
            </a:extLst>
          </p:cNvPr>
          <p:cNvCxnSpPr>
            <a:cxnSpLocks/>
          </p:cNvCxnSpPr>
          <p:nvPr/>
        </p:nvCxnSpPr>
        <p:spPr bwMode="auto">
          <a:xfrm>
            <a:off x="6129323" y="4495800"/>
            <a:ext cx="4238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47081EF-1C5C-9C65-2C37-691484FE89F9}"/>
              </a:ext>
            </a:extLst>
          </p:cNvPr>
          <p:cNvSpPr/>
          <p:nvPr/>
        </p:nvSpPr>
        <p:spPr bwMode="auto">
          <a:xfrm>
            <a:off x="5644738" y="54864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E81074-B601-4C7F-9156-E1CCF9D0FB5C}"/>
              </a:ext>
            </a:extLst>
          </p:cNvPr>
          <p:cNvSpPr txBox="1"/>
          <p:nvPr/>
        </p:nvSpPr>
        <p:spPr>
          <a:xfrm>
            <a:off x="5638800" y="5490576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5FFFC3-E851-B7D7-E769-7D94814B174F}"/>
              </a:ext>
            </a:extLst>
          </p:cNvPr>
          <p:cNvCxnSpPr>
            <a:cxnSpLocks/>
          </p:cNvCxnSpPr>
          <p:nvPr/>
        </p:nvCxnSpPr>
        <p:spPr bwMode="auto">
          <a:xfrm>
            <a:off x="6096000" y="5715000"/>
            <a:ext cx="4238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4598535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Amplitude</a:t>
            </a:r>
            <a:r>
              <a:rPr lang="sv-SE" sz="3600" dirty="0"/>
              <a:t> </a:t>
            </a:r>
            <a:r>
              <a:rPr lang="sv-SE" sz="3600" dirty="0" err="1"/>
              <a:t>Amplification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54813843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Grover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3B95C3-85C9-1FED-B815-1AC2268506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1600"/>
                <a:ext cx="7772400" cy="2057400"/>
              </a:xfrm>
            </p:spPr>
            <p:txBody>
              <a:bodyPr/>
              <a:lstStyle/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dirty="0"/>
                  <a:t>Search</a:t>
                </a:r>
                <a:endParaRPr lang="sv-SE" sz="2000" kern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sv-SE" sz="2000" kern="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b="0" kern="0" dirty="0">
                  <a:ea typeface="Cambria Math" panose="02040503050406030204" pitchFamily="18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v-SE" sz="2000" kern="0" dirty="0"/>
                  <a:t>,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0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kern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endParaRPr lang="sv-SE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kern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9"/>
                            </m:rPr>
                            <a:rPr lang="en-US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  <m:sup/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3B95C3-85C9-1FED-B815-1AC2268506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1600"/>
                <a:ext cx="7772400" cy="2057400"/>
              </a:xfrm>
              <a:blipFill>
                <a:blip r:embed="rId3"/>
                <a:stretch>
                  <a:fillRect l="-817" t="-3067" b="-70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901333B-26C4-E177-3D78-2337A23B7DBA}"/>
              </a:ext>
            </a:extLst>
          </p:cNvPr>
          <p:cNvSpPr/>
          <p:nvPr/>
        </p:nvSpPr>
        <p:spPr bwMode="auto">
          <a:xfrm>
            <a:off x="3974961" y="4267200"/>
            <a:ext cx="685800" cy="18288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8C9526-DE4C-1616-8093-5C8302C8AEF2}"/>
              </a:ext>
            </a:extLst>
          </p:cNvPr>
          <p:cNvSpPr txBox="1"/>
          <p:nvPr/>
        </p:nvSpPr>
        <p:spPr>
          <a:xfrm>
            <a:off x="3962400" y="485769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B4232C-9D21-4253-B9CA-6FEED26D4CEF}"/>
              </a:ext>
            </a:extLst>
          </p:cNvPr>
          <p:cNvCxnSpPr>
            <a:cxnSpLocks/>
          </p:cNvCxnSpPr>
          <p:nvPr/>
        </p:nvCxnSpPr>
        <p:spPr bwMode="auto">
          <a:xfrm>
            <a:off x="4660761" y="5029200"/>
            <a:ext cx="29223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9DFCFD-ADAD-C970-C3DA-3330F935CEDD}"/>
              </a:ext>
            </a:extLst>
          </p:cNvPr>
          <p:cNvCxnSpPr>
            <a:cxnSpLocks/>
          </p:cNvCxnSpPr>
          <p:nvPr/>
        </p:nvCxnSpPr>
        <p:spPr bwMode="auto">
          <a:xfrm>
            <a:off x="3352800" y="4648200"/>
            <a:ext cx="60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CB07FF-2D2D-26E8-B71C-A15D5B439B40}"/>
              </a:ext>
            </a:extLst>
          </p:cNvPr>
          <p:cNvCxnSpPr>
            <a:cxnSpLocks/>
          </p:cNvCxnSpPr>
          <p:nvPr/>
        </p:nvCxnSpPr>
        <p:spPr bwMode="auto">
          <a:xfrm>
            <a:off x="838200" y="5486400"/>
            <a:ext cx="3124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F1D5D8-6D8F-2D6B-C93C-54F66C4D3D94}"/>
                  </a:ext>
                </a:extLst>
              </p:cNvPr>
              <p:cNvSpPr txBox="1"/>
              <p:nvPr/>
            </p:nvSpPr>
            <p:spPr>
              <a:xfrm>
                <a:off x="152400" y="4190807"/>
                <a:ext cx="3886200" cy="8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 +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F1D5D8-6D8F-2D6B-C93C-54F66C4D3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190807"/>
                <a:ext cx="3886200" cy="819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3E906C-7543-FB37-2E59-17F69AA966E4}"/>
                  </a:ext>
                </a:extLst>
              </p:cNvPr>
              <p:cNvSpPr txBox="1"/>
              <p:nvPr/>
            </p:nvSpPr>
            <p:spPr>
              <a:xfrm>
                <a:off x="252450" y="53340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3E906C-7543-FB37-2E59-17F69AA96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50" y="5334000"/>
                <a:ext cx="685800" cy="369332"/>
              </a:xfrm>
              <a:prstGeom prst="rect">
                <a:avLst/>
              </a:prstGeom>
              <a:blipFill>
                <a:blip r:embed="rId5"/>
                <a:stretch>
                  <a:fillRect l="-181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2E4740-B72B-F509-7033-C1E8C181614A}"/>
                  </a:ext>
                </a:extLst>
              </p:cNvPr>
              <p:cNvSpPr txBox="1"/>
              <p:nvPr/>
            </p:nvSpPr>
            <p:spPr>
              <a:xfrm>
                <a:off x="5029200" y="4496169"/>
                <a:ext cx="4191000" cy="8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&gt;|1&gt; +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&gt;|0&gt;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2E4740-B72B-F509-7033-C1E8C1816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496169"/>
                <a:ext cx="4191000" cy="8198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65850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Grover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4114800" cy="2209800"/>
              </a:xfrm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/>
                  <a:t>Initialize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v-SE" sz="1800" dirty="0"/>
                  <a:t>-</a:t>
                </a:r>
                <a:r>
                  <a:rPr lang="sv-SE" sz="1800" dirty="0" err="1"/>
                  <a:t>qubits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|0000…0&gt;</m:t>
                    </m:r>
                  </m:oMath>
                </a14:m>
                <a:r>
                  <a:rPr lang="sv-SE" sz="1800" dirty="0"/>
                  <a:t>.</a:t>
                </a:r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 err="1"/>
                  <a:t>Apply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sv-SE" sz="1800" dirty="0"/>
                  <a:t>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sv-SE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sv-SE" sz="1800" dirty="0"/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 err="1"/>
                  <a:t>Apply</a:t>
                </a:r>
                <a:r>
                  <a:rPr lang="sv-SE" sz="1800" dirty="0"/>
                  <a:t> Grover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sv-SE" sz="1800" dirty="0"/>
                  <a:t> times</a:t>
                </a:r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 err="1"/>
                  <a:t>Measure</a:t>
                </a:r>
                <a:r>
                  <a:rPr lang="sv-SE" sz="1800" dirty="0"/>
                  <a:t> output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4114800" cy="2209800"/>
              </a:xfrm>
              <a:blipFill>
                <a:blip r:embed="rId3"/>
                <a:stretch>
                  <a:fillRect l="-613" t="-2825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26A72E5-24E3-3924-1AD7-962C649058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3886200"/>
                <a:ext cx="4114800" cy="22098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Algorithm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kern="0" dirty="0" err="1"/>
                  <a:t>Apply</a:t>
                </a:r>
                <a:r>
                  <a:rPr lang="sv-SE" sz="200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kern="0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p>
                          <m:sSupPr>
                            <m:ctrlPr>
                              <a:rPr lang="en-US" sz="2000" b="0" i="1" kern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sub>
                    </m:sSub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sv-SE" sz="2000" kern="0" dirty="0"/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26A72E5-24E3-3924-1AD7-962C64905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886200"/>
                <a:ext cx="4114800" cy="2209800"/>
              </a:xfrm>
              <a:prstGeom prst="rect">
                <a:avLst/>
              </a:prstGeom>
              <a:blipFill>
                <a:blip r:embed="rId4"/>
                <a:stretch>
                  <a:fillRect l="-1227" t="-2273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1C1D9E87-7389-1D0B-3083-EE13B2CFDF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7300" y="4191000"/>
                <a:ext cx="3543300" cy="16002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Algorithm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p>
                          <m:sSupPr>
                            <m:ctrlPr>
                              <a:rPr lang="en-US" sz="2000" i="1" ker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sub>
                    </m:sSub>
                  </m:oMath>
                </a14:m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sub>
                      </m:sSub>
                      <m: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:|</m:t>
                      </m:r>
                      <m:r>
                        <m:rPr>
                          <m:sty m:val="p"/>
                        </m:rP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⟶−|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&gt;, 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sub>
                      </m:sSub>
                      <m: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:|0&gt; 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⟶0|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sv-SE" sz="2000" kern="0" dirty="0"/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1C1D9E87-7389-1D0B-3083-EE13B2CFD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7300" y="4191000"/>
                <a:ext cx="3543300" cy="1600200"/>
              </a:xfrm>
              <a:prstGeom prst="rect">
                <a:avLst/>
              </a:prstGeom>
              <a:blipFill>
                <a:blip r:embed="rId5"/>
                <a:stretch>
                  <a:fillRect l="-1060" t="-3125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255830-8A1A-EF88-0BB9-D2CD8500E5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4400" y="1295400"/>
                <a:ext cx="4191000" cy="26670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dirty="0"/>
                  <a:t>Search</a:t>
                </a:r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sv-SE" sz="2000" kern="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b="0" kern="0" dirty="0">
                  <a:ea typeface="Cambria Math" panose="02040503050406030204" pitchFamily="18" charset="0"/>
                </a:endParaRPr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v-SE" sz="2000" kern="0" dirty="0"/>
                  <a:t>,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0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kern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endParaRPr lang="sv-SE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endParaRPr lang="sv-SE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kern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9"/>
                            </m:rPr>
                            <a:rPr lang="en-US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  <m:sup/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sv-SE" sz="2000" b="1" kern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255830-8A1A-EF88-0BB9-D2CD8500E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1295400"/>
                <a:ext cx="4191000" cy="2667000"/>
              </a:xfrm>
              <a:prstGeom prst="rect">
                <a:avLst/>
              </a:prstGeom>
              <a:blipFill>
                <a:blip r:embed="rId6"/>
                <a:stretch>
                  <a:fillRect l="-1201" t="-1887" b="-44340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66564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End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18997301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According to QM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371601"/>
                <a:ext cx="8572500" cy="5246807"/>
              </a:xfrm>
            </p:spPr>
            <p:txBody>
              <a:bodyPr/>
              <a:lstStyle/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sv-SE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Beam</a:t>
                </a:r>
                <a:r>
                  <a:rPr lang="sv-S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splitter causes the photon to go into superposition: 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0&gt;+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sv-SE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sv-SE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|0&gt;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is right,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|1&gt;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up.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|0&gt; =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),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|1&gt; =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).  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Beam splitter acts on incoming state via the matrix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experiment 1, if all photons leave source in state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),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after the splitter they are in state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 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they arrive at detector 1 with probability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detector 2 with probability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/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endParaRPr lang="en-US" sz="2000" dirty="0"/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However, going through another beam splitter, in experiment 2, yields the output state: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they always arrive at detector 2.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:endParaRPr lang="en-US" sz="16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371601"/>
                <a:ext cx="8572500" cy="5246807"/>
              </a:xfrm>
              <a:blipFill>
                <a:blip r:embed="rId3"/>
                <a:stretch>
                  <a:fillRect l="-591" t="-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12163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Postulates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181100"/>
                <a:ext cx="8610600" cy="54483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of a system is a unit vector (over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in a Hilbert space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qubit is a quantum system,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.  A one qubit system is in general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|1&gt;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400"/>
                  </a:spcBef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system evolves according to a unitary operator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(0&gt;)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unitary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Note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4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 is a Hamiltonian: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&gt;|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Two physical systems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can be treated as a single system,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 state,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 state,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joint state is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&gt;⊗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an orthonormal basis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one can perform a von-Neuman 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that outputs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It is projective.  Further,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 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 yields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leaves state in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181100"/>
                <a:ext cx="8610600" cy="5448300"/>
              </a:xfrm>
              <a:blipFill>
                <a:blip r:embed="rId3"/>
                <a:stretch>
                  <a:fillRect l="-885" t="-1395" r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1420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Linear Algebra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Dirac Notation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Element in Hilbert space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represented by n-entry symbol.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|000…00&gt;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(1, 0,…,0)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|000…01&gt;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(0, 1,…,0)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etc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where column vectors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coordinates.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normal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Spectral Theorem: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normal operator in the Hilbert space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an orthonormal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each is an eigenvector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For every such , there is a unitary matrix,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diagonal.</a:t>
                </a:r>
                <a:endParaRPr lang="en-US" sz="2000" dirty="0"/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Dual basis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Inner product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Outer product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&gt;&lt;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𝛾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𝛾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&gt;)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Every linear operator can be written as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endParaRPr lang="en-US" sz="200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4800600"/>
              </a:xfrm>
              <a:blipFill>
                <a:blip r:embed="rId3"/>
                <a:stretch>
                  <a:fillRect l="-599" t="-1583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97131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Linear Algebra (continued)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</p:spPr>
            <p:txBody>
              <a:bodyPr/>
              <a:lstStyle/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Tensor product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</m:m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&gt;=(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</m:m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</a:t>
                </a: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Schmidt decomposition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an orthonormal basis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an orthonormal basis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≥0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/>
                      <m:e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𝑇𝑟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&gt;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Eigenvector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  <a:blipFill>
                <a:blip r:embed="rId3"/>
                <a:stretch>
                  <a:fillRect l="-4035" t="-583" r="-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7943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Circuits and gates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447800"/>
                <a:ext cx="8420100" cy="4648200"/>
              </a:xfrm>
            </p:spPr>
            <p:txBody>
              <a:bodyPr/>
              <a:lstStyle/>
              <a:p>
                <a:pPr defTabSz="912791">
                  <a:spcBef>
                    <a:spcPts val="12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Universal gate set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A gate set is universal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&gt;0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-bit unitary operator can be approximated to arbitrary accuracy by a quantum circuit from this set</a:t>
                </a:r>
              </a:p>
              <a:p>
                <a:pPr defTabSz="912791">
                  <a:spcBef>
                    <a:spcPts val="6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 entangling gate is on that for an input product state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 output state is not a product state (e.g.-CNOT). </a:t>
                </a:r>
              </a:p>
              <a:p>
                <a:pPr lvl="1" defTabSz="912791">
                  <a:spcBef>
                    <a:spcPts val="6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(|00&gt; +|11&gt;)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set of states with an entangling 2-qubit gate together with all 1-qubit gates is universal.</a:t>
                </a:r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1-qubit gate,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𝑖𝑥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1200"/>
                  </a:spcBef>
                </a:pPr>
                <a:endParaRPr 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447800"/>
                <a:ext cx="8420100" cy="4648200"/>
              </a:xfrm>
              <a:blipFill>
                <a:blip r:embed="rId3"/>
                <a:stretch>
                  <a:fillRect l="-602" t="-817" r="-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14147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Common gates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447800"/>
                <a:ext cx="8458200" cy="4572000"/>
              </a:xfrm>
            </p:spPr>
            <p:txBody>
              <a:bodyPr/>
              <a:lstStyle/>
              <a:p>
                <a:pPr defTabSz="912791">
                  <a:spcBef>
                    <a:spcPts val="1200"/>
                  </a:spcBef>
                </a:pPr>
                <a:r>
                  <a:rPr lang="sv-S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Pauli gates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1600" dirty="0"/>
              </a:p>
              <a:p>
                <a:pPr defTabSz="912791">
                  <a:spcBef>
                    <a:spcPts val="1200"/>
                  </a:spcBef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Hadamard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.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(|0000…0&gt;)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(|0&gt;+|1&gt;)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</m:t>
                    </m:r>
                    <m:d>
                      <m:dPr>
                        <m:beg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1&gt;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n-US" sz="1800" dirty="0"/>
                  <a:t>…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</m:t>
                    </m:r>
                    <m:d>
                      <m:dPr>
                        <m:beg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1&gt;</m:t>
                        </m:r>
                      </m:e>
                    </m:d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447800"/>
                <a:ext cx="8458200" cy="4572000"/>
              </a:xfrm>
              <a:blipFill>
                <a:blip r:embed="rId3"/>
                <a:stretch>
                  <a:fillRect l="-901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6340" y="1447800"/>
                <a:ext cx="3771900" cy="464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2791">
                  <a:spcBef>
                    <a:spcPts val="1200"/>
                  </a:spcBef>
                </a:pPr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Rotation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20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𝜋𝜃</m:t>
                                        </m:r>
                                      </m:num>
                                      <m:den>
                                        <m:r>
                                          <a:rPr lang="en-US" sz="2000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  <a:p>
                <a:pPr defTabSz="912791">
                  <a:spcBef>
                    <a:spcPts val="1200"/>
                  </a:spcBef>
                </a:pPr>
                <a:r>
                  <a:rPr lang="sv-SE" sz="2000" kern="0" dirty="0"/>
                  <a:t>2 </a:t>
                </a:r>
                <a:r>
                  <a:rPr lang="sv-SE" sz="2000" kern="0" dirty="0" err="1"/>
                  <a:t>qubit</a:t>
                </a:r>
                <a:r>
                  <a:rPr lang="sv-SE" sz="2000" kern="0" dirty="0"/>
                  <a:t> gate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&gt;)=|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</m:t>
                      </m:r>
                    </m:oMath>
                  </m:oMathPara>
                </a14:m>
                <a:endParaRPr lang="en-US" sz="2000" i="1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:endParaRPr lang="en-US" sz="2000" i="1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6340" y="1447800"/>
                <a:ext cx="3771900" cy="4648200"/>
              </a:xfrm>
              <a:prstGeom prst="rect">
                <a:avLst/>
              </a:prstGeom>
              <a:blipFill>
                <a:blip r:embed="rId4"/>
                <a:stretch>
                  <a:fillRect l="-1678" t="-8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7497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72539</TotalTime>
  <Words>2498</Words>
  <Application>Microsoft Macintosh PowerPoint</Application>
  <PresentationFormat>On-screen Show (4:3)</PresentationFormat>
  <Paragraphs>429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Cambria Math</vt:lpstr>
      <vt:lpstr>Courier New</vt:lpstr>
      <vt:lpstr>Times New Roman</vt:lpstr>
      <vt:lpstr>Contemporary</vt:lpstr>
      <vt:lpstr>PowerPoint Presentation</vt:lpstr>
      <vt:lpstr>Beam splitters and QM I can safely say that no one understands Quantum Mechanics - Feynman</vt:lpstr>
      <vt:lpstr>Beam splitters and QM Mach-Zender Interferometer</vt:lpstr>
      <vt:lpstr>According to QM Analysis</vt:lpstr>
      <vt:lpstr>Postulates</vt:lpstr>
      <vt:lpstr>Linear Algebra</vt:lpstr>
      <vt:lpstr>Linear Algebra (continued)</vt:lpstr>
      <vt:lpstr>Circuits and gates</vt:lpstr>
      <vt:lpstr>Common gates</vt:lpstr>
      <vt:lpstr>Common gates</vt:lpstr>
      <vt:lpstr>Gates and states</vt:lpstr>
      <vt:lpstr>Superoperator and mixed states</vt:lpstr>
      <vt:lpstr>No Cloning Theorem</vt:lpstr>
      <vt:lpstr>Bell Basis</vt:lpstr>
      <vt:lpstr>Changing Measurement  Basis</vt:lpstr>
      <vt:lpstr>Parity Circuit</vt:lpstr>
      <vt:lpstr>Superdense coding</vt:lpstr>
      <vt:lpstr>Deutch</vt:lpstr>
      <vt:lpstr>Deutch-Josza</vt:lpstr>
      <vt:lpstr>DJ</vt:lpstr>
      <vt:lpstr>Simon</vt:lpstr>
      <vt:lpstr>Phase kick back</vt:lpstr>
      <vt:lpstr>Phase Estimation</vt:lpstr>
      <vt:lpstr>Quantum Fourier Transform</vt:lpstr>
      <vt:lpstr>Quantum Fourier Circuit</vt:lpstr>
      <vt:lpstr>Eigenvalue Estimation</vt:lpstr>
      <vt:lpstr>Hidden subgroup</vt:lpstr>
      <vt:lpstr>Order Finding</vt:lpstr>
      <vt:lpstr>Factorization using order finding</vt:lpstr>
      <vt:lpstr>Discrete log</vt:lpstr>
      <vt:lpstr>Error Correction</vt:lpstr>
      <vt:lpstr>Error Correction</vt:lpstr>
      <vt:lpstr>Amplitude Amplification</vt:lpstr>
      <vt:lpstr>Grover</vt:lpstr>
      <vt:lpstr>Grover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Adversaries and  Cryptography</dc:title>
  <dc:subject>Cryptanalysis</dc:subject>
  <dc:creator>John L Manferdelli</dc:creator>
  <cp:lastModifiedBy>John Manferdelli</cp:lastModifiedBy>
  <cp:revision>3593</cp:revision>
  <cp:lastPrinted>2023-08-10T00:29:27Z</cp:lastPrinted>
  <dcterms:created xsi:type="dcterms:W3CDTF">2013-01-28T20:25:58Z</dcterms:created>
  <dcterms:modified xsi:type="dcterms:W3CDTF">2023-09-22T00:25:55Z</dcterms:modified>
</cp:coreProperties>
</file>