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52"/>
  </p:notesMasterIdLst>
  <p:handoutMasterIdLst>
    <p:handoutMasterId r:id="rId53"/>
  </p:handoutMasterIdLst>
  <p:sldIdLst>
    <p:sldId id="3175" r:id="rId2"/>
    <p:sldId id="3772" r:id="rId3"/>
    <p:sldId id="3539" r:id="rId4"/>
    <p:sldId id="3778" r:id="rId5"/>
    <p:sldId id="3545" r:id="rId6"/>
    <p:sldId id="3760" r:id="rId7"/>
    <p:sldId id="3779" r:id="rId8"/>
    <p:sldId id="3775" r:id="rId9"/>
    <p:sldId id="3776" r:id="rId10"/>
    <p:sldId id="3730" r:id="rId11"/>
    <p:sldId id="3801" r:id="rId12"/>
    <p:sldId id="3542" r:id="rId13"/>
    <p:sldId id="3774" r:id="rId14"/>
    <p:sldId id="3780" r:id="rId15"/>
    <p:sldId id="3781" r:id="rId16"/>
    <p:sldId id="3782" r:id="rId17"/>
    <p:sldId id="3783" r:id="rId18"/>
    <p:sldId id="3784" r:id="rId19"/>
    <p:sldId id="3802" r:id="rId20"/>
    <p:sldId id="3803" r:id="rId21"/>
    <p:sldId id="3785" r:id="rId22"/>
    <p:sldId id="3799" r:id="rId23"/>
    <p:sldId id="3800" r:id="rId24"/>
    <p:sldId id="3786" r:id="rId25"/>
    <p:sldId id="3788" r:id="rId26"/>
    <p:sldId id="3794" r:id="rId27"/>
    <p:sldId id="3790" r:id="rId28"/>
    <p:sldId id="3795" r:id="rId29"/>
    <p:sldId id="3791" r:id="rId30"/>
    <p:sldId id="3796" r:id="rId31"/>
    <p:sldId id="3792" r:id="rId32"/>
    <p:sldId id="3797" r:id="rId33"/>
    <p:sldId id="3793" r:id="rId34"/>
    <p:sldId id="3798" r:id="rId35"/>
    <p:sldId id="3787" r:id="rId36"/>
    <p:sldId id="3789" r:id="rId37"/>
    <p:sldId id="3804" r:id="rId38"/>
    <p:sldId id="3805" r:id="rId39"/>
    <p:sldId id="3806" r:id="rId40"/>
    <p:sldId id="3808" r:id="rId41"/>
    <p:sldId id="3811" r:id="rId42"/>
    <p:sldId id="3809" r:id="rId43"/>
    <p:sldId id="3812" r:id="rId44"/>
    <p:sldId id="3807" r:id="rId45"/>
    <p:sldId id="3813" r:id="rId46"/>
    <p:sldId id="3815" r:id="rId47"/>
    <p:sldId id="3814" r:id="rId48"/>
    <p:sldId id="3816" r:id="rId49"/>
    <p:sldId id="3817" r:id="rId50"/>
    <p:sldId id="3818" r:id="rId51"/>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3CC33"/>
    <a:srgbClr val="006600"/>
    <a:srgbClr val="00FFFF"/>
    <a:srgbClr val="66FF66"/>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94" autoAdjust="0"/>
    <p:restoredTop sz="50000" autoAdjust="0"/>
  </p:normalViewPr>
  <p:slideViewPr>
    <p:cSldViewPr>
      <p:cViewPr varScale="1">
        <p:scale>
          <a:sx n="99" d="100"/>
          <a:sy n="99" d="100"/>
        </p:scale>
        <p:origin x="408"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 d="1"/>
        <a:sy n="1" d="1"/>
      </p:scale>
      <p:origin x="0" y="35576"/>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34901787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70726589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2</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90316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103291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1619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903327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629947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08983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87978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898921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79283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841958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63560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4</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28050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090799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32012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177911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77468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36790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61637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4602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9930481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19688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607987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28CEB05-1BDE-4208-B714-42CD0669A350}" type="slidenum">
              <a:rPr lang="en-US" smtClean="0"/>
              <a:pPr/>
              <a:t>5</a:t>
            </a:fld>
            <a:endParaRPr lang="en-US"/>
          </a:p>
        </p:txBody>
      </p:sp>
      <p:sp>
        <p:nvSpPr>
          <p:cNvPr id="97283" name="Rectangle 2"/>
          <p:cNvSpPr>
            <a:spLocks noGrp="1" noRot="1" noChangeAspect="1" noChangeArrowheads="1" noTextEdit="1"/>
          </p:cNvSpPr>
          <p:nvPr>
            <p:ph type="sldImg"/>
          </p:nvPr>
        </p:nvSpPr>
        <p:spPr>
          <a:xfrm>
            <a:off x="1169988" y="687388"/>
            <a:ext cx="4673600" cy="3505200"/>
          </a:xfrm>
          <a:ln/>
        </p:spPr>
      </p:sp>
      <p:sp>
        <p:nvSpPr>
          <p:cNvPr id="9728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51114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69060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0945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351541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806923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595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80296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511777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249513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91209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7063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6</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0703323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1965205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94630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540252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572689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5005040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489650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08428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7</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25374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8</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3356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9</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802619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9487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11</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3147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https://www.researchgate.net/profile/Pawel-Gepner/publication/220308557/figure/fig1/AS:670705330966538@1536920020568/Sandy-Bridge-block-diagram.png"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752600"/>
            <a:ext cx="8077200" cy="1752600"/>
          </a:xfrm>
        </p:spPr>
        <p:txBody>
          <a:bodyPr/>
          <a:lstStyle/>
          <a:p>
            <a:pPr algn="ctr">
              <a:lnSpc>
                <a:spcPct val="80000"/>
              </a:lnSpc>
              <a:buFontTx/>
              <a:buNone/>
            </a:pPr>
            <a:r>
              <a:rPr lang="en-US" sz="4400" dirty="0"/>
              <a:t>Entropy and NIST 800-90b</a:t>
            </a:r>
            <a:endParaRPr lang="en-US" sz="3600" dirty="0"/>
          </a:p>
          <a:p>
            <a:pPr algn="ctr">
              <a:lnSpc>
                <a:spcPct val="80000"/>
              </a:lnSpc>
              <a:buFontTx/>
              <a:buNone/>
            </a:pPr>
            <a:r>
              <a:rPr lang="en-US" dirty="0"/>
              <a:t>A personal journey</a:t>
            </a:r>
          </a:p>
        </p:txBody>
      </p:sp>
      <p:sp>
        <p:nvSpPr>
          <p:cNvPr id="16390" name="Text Box 1028"/>
          <p:cNvSpPr txBox="1">
            <a:spLocks noChangeArrowheads="1"/>
          </p:cNvSpPr>
          <p:nvPr/>
        </p:nvSpPr>
        <p:spPr bwMode="auto">
          <a:xfrm>
            <a:off x="304800" y="5638800"/>
            <a:ext cx="8610600" cy="1446550"/>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2004-2021,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  Apache 2.0 License applies</a:t>
            </a:r>
          </a:p>
          <a:p>
            <a:pPr algn="l"/>
            <a:endParaRPr lang="en-US" sz="1200" i="1" dirty="0">
              <a:latin typeface="Arial" charset="0"/>
            </a:endParaRPr>
          </a:p>
          <a:p>
            <a:pPr algn="l"/>
            <a:endParaRPr lang="en-US" sz="2400" dirty="0">
              <a:latin typeface="Arial" charset="0"/>
            </a:endParaRPr>
          </a:p>
        </p:txBody>
      </p:sp>
      <p:sp>
        <p:nvSpPr>
          <p:cNvPr id="6" name="Text Box 5">
            <a:extLst>
              <a:ext uri="{FF2B5EF4-FFF2-40B4-BE49-F238E27FC236}">
                <a16:creationId xmlns:a16="http://schemas.microsoft.com/office/drawing/2014/main" id="{564F1712-0EEC-784E-BB3D-B70B186AF937}"/>
              </a:ext>
            </a:extLst>
          </p:cNvPr>
          <p:cNvSpPr txBox="1">
            <a:spLocks noChangeArrowheads="1"/>
          </p:cNvSpPr>
          <p:nvPr/>
        </p:nvSpPr>
        <p:spPr bwMode="auto">
          <a:xfrm>
            <a:off x="5105400" y="4419600"/>
            <a:ext cx="3638261" cy="769441"/>
          </a:xfrm>
          <a:prstGeom prst="rect">
            <a:avLst/>
          </a:prstGeom>
          <a:noFill/>
          <a:ln w="12700" cap="sq">
            <a:noFill/>
            <a:miter lim="800000"/>
            <a:headEnd type="none" w="sm" len="sm"/>
            <a:tailEnd type="none" w="sm" len="sm"/>
          </a:ln>
        </p:spPr>
        <p:txBody>
          <a:bodyPr wrap="none">
            <a:spAutoFit/>
          </a:bodyPr>
          <a:lstStyle/>
          <a:p>
            <a:pPr algn="r"/>
            <a:r>
              <a:rPr lang="en-US" sz="2400">
                <a:latin typeface="Arial" charset="0"/>
              </a:rPr>
              <a:t>John Manferdelli</a:t>
            </a:r>
            <a:endParaRPr lang="en-US" sz="2000" dirty="0">
              <a:latin typeface="Arial" charset="0"/>
            </a:endParaRPr>
          </a:p>
          <a:p>
            <a:pPr algn="r"/>
            <a:r>
              <a:rPr lang="en-US" sz="2000" dirty="0">
                <a:latin typeface="Arial" charset="0"/>
              </a:rPr>
              <a:t>JohnManferdelli@hotmail.com</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t>Some entropy source calculations</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828800"/>
                <a:ext cx="8458200" cy="3810000"/>
              </a:xfrm>
            </p:spPr>
            <p:txBody>
              <a:bodyPr/>
              <a:lstStyle/>
              <a:p>
                <a:pPr>
                  <a:lnSpc>
                    <a:spcPct val="90000"/>
                  </a:lnSpc>
                </a:pPr>
                <a:r>
                  <a:rPr lang="en-US" sz="2000" dirty="0"/>
                  <a:t>Fair coin toss</a:t>
                </a:r>
              </a:p>
              <a:p>
                <a:pPr lvl="1">
                  <a:lnSpc>
                    <a:spcPct val="90000"/>
                  </a:lnSpc>
                  <a:spcBef>
                    <a:spcPts val="0"/>
                  </a:spcBef>
                </a:pP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=1</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h𝑒𝑎𝑑𝑠</m:t>
                    </m:r>
                    <m:r>
                      <a:rPr lang="en-US" sz="2000" b="0" i="1" smtClean="0">
                        <a:latin typeface="Cambria Math" panose="02040503050406030204" pitchFamily="18" charset="0"/>
                      </a:rPr>
                      <m:t>)</m:t>
                    </m:r>
                  </m:oMath>
                </a14:m>
                <a:r>
                  <a:rPr lang="en-US" sz="2000" i="1" dirty="0">
                    <a:latin typeface="Cambria Math" panose="02040503050406030204" pitchFamily="18" charset="0"/>
                  </a:rPr>
                  <a:t>,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=0</m:t>
                        </m:r>
                      </m:e>
                    </m:d>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𝑡𝑎𝑖𝑙𝑠</m:t>
                    </m:r>
                    <m:r>
                      <a:rPr lang="en-US" sz="2000" b="0" i="1" smtClean="0">
                        <a:latin typeface="Cambria Math" panose="02040503050406030204" pitchFamily="18" charset="0"/>
                      </a:rPr>
                      <m:t>)</m:t>
                    </m:r>
                  </m:oMath>
                </a14:m>
                <a:endParaRPr lang="en-US" sz="2000" i="1" dirty="0">
                  <a:latin typeface="Cambria Math" panose="02040503050406030204" pitchFamily="18" charset="0"/>
                </a:endParaRPr>
              </a:p>
              <a:p>
                <a:pPr lvl="1">
                  <a:lnSpc>
                    <a:spcPct val="90000"/>
                  </a:lnSpc>
                  <a:spcBef>
                    <a:spcPts val="0"/>
                  </a:spcBef>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r>
                          <a:rPr lang="en-US" sz="2000" i="1">
                            <a:latin typeface="Cambria Math" panose="02040503050406030204" pitchFamily="18" charset="0"/>
                          </a:rPr>
                          <m:t>𝑋</m:t>
                        </m:r>
                      </m:e>
                    </m:d>
                    <m:r>
                      <a:rPr lang="en-US" sz="2000" i="1">
                        <a:latin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e>
                    </m:d>
                    <m:r>
                      <a:rPr lang="en-US" sz="2000">
                        <a:latin typeface="Cambria Math" panose="02040503050406030204" pitchFamily="18" charset="0"/>
                      </a:rPr>
                      <m:t>=1</m:t>
                    </m:r>
                  </m:oMath>
                </a14:m>
                <a:r>
                  <a:rPr lang="en-US" sz="2000" dirty="0"/>
                  <a:t>.  </a:t>
                </a:r>
              </a:p>
              <a:p>
                <a:pPr lvl="1">
                  <a:lnSpc>
                    <a:spcPct val="90000"/>
                  </a:lnSpc>
                  <a:spcBef>
                    <a:spcPts val="0"/>
                  </a:spcBef>
                </a:pPr>
                <a:r>
                  <a:rPr lang="en-US" sz="2000" dirty="0"/>
                  <a:t>Note: A fair coin is unbiased: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h𝑒𝑎𝑑𝑠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𝑡𝑎𝑖𝑙𝑠</m:t>
                        </m:r>
                      </m:sub>
                    </m:sSub>
                  </m:oMath>
                </a14:m>
                <a:endParaRPr lang="en-US" sz="2000" dirty="0"/>
              </a:p>
              <a:p>
                <a:pPr>
                  <a:lnSpc>
                    <a:spcPct val="90000"/>
                  </a:lnSpc>
                </a:pPr>
                <a:r>
                  <a:rPr lang="en-US" sz="2000" dirty="0"/>
                  <a:t>Biased (but independent) coin tosses</a:t>
                </a:r>
              </a:p>
              <a:p>
                <a:pPr lvl="1">
                  <a:lnSpc>
                    <a:spcPct val="90000"/>
                  </a:lnSpc>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=1</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=0</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oMath>
                </a14:m>
                <a:endParaRPr lang="en-US" sz="2000" b="0" dirty="0"/>
              </a:p>
              <a:p>
                <a:pPr lvl="1">
                  <a:lnSpc>
                    <a:spcPct val="9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e>
                            </m:d>
                          </m:e>
                        </m:func>
                      </m:e>
                    </m:d>
                    <m:r>
                      <a:rPr lang="en-US" sz="2000" b="0" i="1" smtClean="0">
                        <a:latin typeface="Cambria Math" panose="02040503050406030204" pitchFamily="18" charset="0"/>
                      </a:rPr>
                      <m:t>= .85 </m:t>
                    </m:r>
                    <m:r>
                      <a:rPr lang="en-US" sz="2000" b="0" i="1" smtClean="0">
                        <a:latin typeface="Cambria Math" panose="02040503050406030204" pitchFamily="18" charset="0"/>
                      </a:rPr>
                      <m:t>𝑏𝑖𝑡𝑠</m:t>
                    </m:r>
                  </m:oMath>
                </a14:m>
                <a:endParaRPr lang="en-US" sz="2000" dirty="0"/>
              </a:p>
              <a:p>
                <a:pPr lvl="1">
                  <a:lnSpc>
                    <a:spcPct val="90000"/>
                  </a:lnSpc>
                </a:pPr>
                <a:r>
                  <a:rPr lang="en-US" sz="2000" dirty="0"/>
                  <a:t>A “conditioner,” like a hash function, can take biased noise samples and “even them.”</a:t>
                </a:r>
              </a:p>
              <a:p>
                <a:pPr>
                  <a:lnSpc>
                    <a:spcPct val="90000"/>
                  </a:lnSpc>
                </a:pPr>
                <a:endParaRPr lang="en-US" sz="2400" dirty="0"/>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828800"/>
                <a:ext cx="8458200" cy="3810000"/>
              </a:xfrm>
              <a:blipFill>
                <a:blip r:embed="rId3"/>
                <a:stretch>
                  <a:fillRect l="-751" t="-1661"/>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3424" y="0"/>
            <a:ext cx="7772400" cy="838200"/>
          </a:xfrm>
        </p:spPr>
        <p:txBody>
          <a:bodyPr/>
          <a:lstStyle/>
          <a:p>
            <a:r>
              <a:rPr lang="en-US" sz="3600" dirty="0"/>
              <a:t>Other measures of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654133" y="1219200"/>
                <a:ext cx="8032173" cy="5036127"/>
              </a:xfrm>
            </p:spPr>
            <p:txBody>
              <a:bodyPr/>
              <a:lstStyle/>
              <a:p>
                <a:pPr>
                  <a:lnSpc>
                    <a:spcPct val="90000"/>
                  </a:lnSpc>
                </a:pPr>
                <a:r>
                  <a:rPr lang="en-US" sz="2000" dirty="0"/>
                  <a:t>Renyi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i="1" smtClean="0">
                            <a:latin typeface="Cambria Math" panose="02040503050406030204" pitchFamily="18" charset="0"/>
                            <a:ea typeface="Cambria Math" panose="02040503050406030204" pitchFamily="18" charset="0"/>
                          </a:rPr>
                          <m:t>𝛼</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𝛼</m:t>
                        </m:r>
                      </m:den>
                    </m:f>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sup>
                            <m:r>
                              <a:rPr lang="en-US" sz="2000" b="0" i="1" smtClean="0">
                                <a:latin typeface="Cambria Math" panose="02040503050406030204" pitchFamily="18" charset="0"/>
                                <a:ea typeface="Cambria Math" panose="02040503050406030204" pitchFamily="18" charset="0"/>
                              </a:rPr>
                              <m:t>𝛼</m:t>
                            </m:r>
                          </m:sup>
                        </m:sSup>
                      </m:e>
                    </m:nary>
                  </m:oMath>
                </a14:m>
                <a:endParaRPr lang="en-US" sz="2000" dirty="0"/>
              </a:p>
              <a:p>
                <a:pPr lvl="1">
                  <a:lnSpc>
                    <a:spcPct val="90000"/>
                  </a:lnSpc>
                </a:pPr>
                <a:r>
                  <a:rPr lang="en-US" sz="2000" dirty="0"/>
                  <a:t>Useful when calculating collision properties, usually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=2</m:t>
                    </m:r>
                  </m:oMath>
                </a14:m>
                <a:endParaRPr lang="en-US" sz="2000" dirty="0"/>
              </a:p>
              <a:p>
                <a:pPr>
                  <a:lnSpc>
                    <a:spcPct val="90000"/>
                  </a:lnSpc>
                </a:pPr>
                <a:r>
                  <a:rPr lang="en-US" sz="2000" dirty="0"/>
                  <a:t>“Min”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𝑚𝑖𝑛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𝑚𝑎𝑥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endParaRPr lang="en-US" sz="2000" dirty="0"/>
              </a:p>
              <a:p>
                <a:pPr>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𝑟𝑒𝑛𝑦𝑖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𝑚𝑖𝑛</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oMath>
                </a14:m>
                <a:r>
                  <a:rPr lang="en-US" sz="2000" dirty="0"/>
                  <a:t>, they are equal for a flat distribution.</a:t>
                </a:r>
              </a:p>
              <a:p>
                <a:pPr>
                  <a:lnSpc>
                    <a:spcPct val="90000"/>
                  </a:lnSpc>
                </a:pPr>
                <a:r>
                  <a:rPr lang="en-US" sz="2000" dirty="0"/>
                  <a:t>NIST focuses on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𝐻</m:t>
                        </m:r>
                      </m:e>
                      <m:sub>
                        <m:r>
                          <a:rPr lang="en-US" sz="2000" i="1">
                            <a:latin typeface="Cambria Math" panose="02040503050406030204" pitchFamily="18" charset="0"/>
                            <a:ea typeface="Cambria Math" panose="02040503050406030204" pitchFamily="18" charset="0"/>
                          </a:rPr>
                          <m:t>𝑚𝑖𝑛</m:t>
                        </m:r>
                      </m:sub>
                    </m:sSub>
                  </m:oMath>
                </a14:m>
                <a:r>
                  <a:rPr lang="en-US" sz="2000" dirty="0"/>
                  <a:t>.  Here’s why:</a:t>
                </a:r>
              </a:p>
              <a:p>
                <a:pPr lvl="1">
                  <a:lnSpc>
                    <a:spcPct val="90000"/>
                  </a:lnSpc>
                </a:pPr>
                <a:r>
                  <a:rPr lang="en-US" sz="2000" dirty="0"/>
                  <a:t>Suppose we have the distribution,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oMath>
                </a14:m>
                <a:r>
                  <a:rPr lang="en-US" sz="2000" dirty="0"/>
                  <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r>
                          <a:rPr lang="en-US" sz="2000" b="0" i="1" smtClean="0">
                            <a:latin typeface="Cambria Math" panose="02040503050406030204" pitchFamily="18" charset="0"/>
                          </a:rPr>
                          <m:t>𝑛</m:t>
                        </m:r>
                        <m:r>
                          <a:rPr lang="en-US" sz="2000" b="0" i="1" smtClean="0">
                            <a:latin typeface="Cambria Math" panose="02040503050406030204" pitchFamily="18" charset="0"/>
                          </a:rPr>
                          <m:t>−1)</m:t>
                        </m:r>
                      </m:den>
                    </m:f>
                    <m:r>
                      <a:rPr lang="en-US" sz="2000" b="0" i="1" smtClean="0">
                        <a:latin typeface="Cambria Math" panose="02040503050406030204" pitchFamily="18" charset="0"/>
                      </a:rPr>
                      <m:t>,  </m:t>
                    </m:r>
                    <m:r>
                      <a:rPr lang="en-US" sz="2000" b="0" i="1" smtClean="0">
                        <a:latin typeface="Cambria Math" panose="02040503050406030204" pitchFamily="18" charset="0"/>
                      </a:rPr>
                      <m:t>𝑗</m:t>
                    </m:r>
                    <m:r>
                      <a:rPr lang="en-US" sz="2000" b="0" i="1" smtClean="0">
                        <a:latin typeface="Cambria Math" panose="02040503050406030204" pitchFamily="18" charset="0"/>
                      </a:rPr>
                      <m:t>=2,3, …,</m:t>
                    </m:r>
                    <m:r>
                      <a:rPr lang="en-US" sz="2000" b="0" i="1" smtClean="0">
                        <a:latin typeface="Cambria Math" panose="02040503050406030204" pitchFamily="18" charset="0"/>
                      </a:rPr>
                      <m:t>𝑛</m:t>
                    </m:r>
                  </m:oMath>
                </a14:m>
                <a:endParaRPr lang="en-US" sz="2000" dirty="0"/>
              </a:p>
              <a:p>
                <a:pPr lvl="1">
                  <a:lnSpc>
                    <a:spcPct val="90000"/>
                  </a:lnSpc>
                </a:pPr>
                <a:r>
                  <a:rPr lang="en-US" sz="2000" dirty="0"/>
                  <a:t>An optimal adversarial strategy is to guess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oMath>
                </a14:m>
                <a:r>
                  <a:rPr lang="en-US" sz="2000" dirty="0"/>
                  <a:t> all the time, thus succeeding half the time.</a:t>
                </a:r>
              </a:p>
              <a:p>
                <a:pPr lvl="1">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e>
                            </m:d>
                          </m:e>
                        </m:func>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r>
                          <m:rPr>
                            <m:sty m:val="p"/>
                          </m:rPr>
                          <a:rPr lang="en-US" sz="2000" b="0" i="0" smtClean="0">
                            <a:latin typeface="Cambria Math" panose="02040503050406030204" pitchFamily="18" charset="0"/>
                            <a:ea typeface="Cambria Math" panose="02040503050406030204" pitchFamily="18" charset="0"/>
                          </a:rPr>
                          <m:t>lg</m:t>
                        </m:r>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num>
                      <m:den>
                        <m:r>
                          <a:rPr lang="en-US" sz="2000" b="0" i="1" smtClean="0">
                            <a:latin typeface="Cambria Math" panose="02040503050406030204" pitchFamily="18" charset="0"/>
                            <a:ea typeface="Cambria Math" panose="02040503050406030204" pitchFamily="18" charset="0"/>
                          </a:rPr>
                          <m:t>2</m:t>
                        </m:r>
                      </m:den>
                    </m:f>
                  </m:oMath>
                </a14:m>
                <a:r>
                  <a:rPr lang="en-US" sz="2000" dirty="0"/>
                  <a:t>, for large </a:t>
                </a:r>
                <a14:m>
                  <m:oMath xmlns:m="http://schemas.openxmlformats.org/officeDocument/2006/math">
                    <m:r>
                      <a:rPr lang="en-US" sz="2000" b="0" i="1" smtClean="0">
                        <a:latin typeface="Cambria Math" panose="02040503050406030204" pitchFamily="18" charset="0"/>
                      </a:rPr>
                      <m:t>𝑛</m:t>
                    </m:r>
                  </m:oMath>
                </a14:m>
                <a:r>
                  <a:rPr lang="en-US" sz="2000" dirty="0"/>
                  <a:t>.  This gives a distortedly pessimistic measure of an attacker’s chance of succeeding.</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654133" y="1219200"/>
                <a:ext cx="8032173" cy="5036127"/>
              </a:xfrm>
              <a:blipFill>
                <a:blip r:embed="rId3"/>
                <a:stretch>
                  <a:fillRect l="-632" t="-9068" r="-31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11</a:t>
            </a:fld>
            <a:endParaRPr lang="en-US"/>
          </a:p>
        </p:txBody>
      </p:sp>
    </p:spTree>
    <p:extLst>
      <p:ext uri="{BB962C8B-B14F-4D97-AF65-F5344CB8AC3E}">
        <p14:creationId xmlns:p14="http://schemas.microsoft.com/office/powerpoint/2010/main" val="206301045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0"/>
            <a:ext cx="7772400" cy="1143000"/>
          </a:xfrm>
        </p:spPr>
        <p:txBody>
          <a:bodyPr/>
          <a:lstStyle/>
          <a:p>
            <a:r>
              <a:rPr lang="en-US" sz="3600" dirty="0"/>
              <a:t>HW sources of entropy (God)</a:t>
            </a:r>
          </a:p>
        </p:txBody>
      </p:sp>
      <p:sp>
        <p:nvSpPr>
          <p:cNvPr id="22533" name="Rectangle 3"/>
          <p:cNvSpPr>
            <a:spLocks noGrp="1" noChangeArrowheads="1"/>
          </p:cNvSpPr>
          <p:nvPr>
            <p:ph type="body" idx="1"/>
          </p:nvPr>
        </p:nvSpPr>
        <p:spPr>
          <a:xfrm>
            <a:off x="185226" y="1371600"/>
            <a:ext cx="8577774" cy="4876800"/>
          </a:xfrm>
        </p:spPr>
        <p:txBody>
          <a:bodyPr/>
          <a:lstStyle/>
          <a:p>
            <a:r>
              <a:rPr lang="en-US" sz="2000" dirty="0"/>
              <a:t>Hardware</a:t>
            </a:r>
          </a:p>
          <a:p>
            <a:pPr lvl="1"/>
            <a:r>
              <a:rPr lang="en-US" sz="2000" dirty="0"/>
              <a:t>Thermodynamics (Johnson noise, …)</a:t>
            </a:r>
          </a:p>
          <a:p>
            <a:pPr lvl="1"/>
            <a:r>
              <a:rPr lang="en-US" sz="2000" dirty="0"/>
              <a:t>Oscillator jitter</a:t>
            </a:r>
          </a:p>
          <a:p>
            <a:pPr lvl="1"/>
            <a:r>
              <a:rPr lang="en-US" sz="2000" dirty="0"/>
              <a:t>Unsynchronized ring oscillators (Intel’s HW RNG is based on this)</a:t>
            </a:r>
          </a:p>
          <a:p>
            <a:pPr lvl="1"/>
            <a:r>
              <a:rPr lang="en-US" sz="2000" dirty="0"/>
              <a:t>Noisy diodes</a:t>
            </a:r>
          </a:p>
          <a:p>
            <a:pPr lvl="1"/>
            <a:r>
              <a:rPr lang="en-US" sz="2000" dirty="0"/>
              <a:t>Radioactive decay</a:t>
            </a:r>
          </a:p>
          <a:p>
            <a:pPr lvl="1"/>
            <a:r>
              <a:rPr lang="en-US" sz="2000" dirty="0"/>
              <a:t>“Open pins” on Raspberry Pi’s</a:t>
            </a:r>
          </a:p>
          <a:p>
            <a:pPr lvl="1"/>
            <a:r>
              <a:rPr lang="en-US" sz="2000" dirty="0"/>
              <a:t>Coin tosses (with a fair coin)</a:t>
            </a:r>
          </a:p>
          <a:p>
            <a:r>
              <a:rPr lang="en-US" sz="2000" dirty="0"/>
              <a:t>Finding the probability</a:t>
            </a:r>
          </a:p>
          <a:p>
            <a:pPr marL="0" indent="0">
              <a:buNone/>
            </a:pPr>
            <a:r>
              <a:rPr lang="en-US" sz="2000" dirty="0"/>
              <a:t>     distribution is easy: </a:t>
            </a:r>
            <a:r>
              <a:rPr lang="en-US" sz="2000" dirty="0">
                <a:solidFill>
                  <a:srgbClr val="0066CC"/>
                </a:solidFill>
              </a:rPr>
              <a:t>ask a physicist</a:t>
            </a:r>
          </a:p>
          <a:p>
            <a:r>
              <a:rPr lang="en-US" sz="2000" dirty="0"/>
              <a:t>Easy to implement in microelectronics</a:t>
            </a:r>
          </a:p>
          <a:p>
            <a:endParaRPr lang="en-US" sz="2000" dirty="0"/>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12</a:t>
            </a:fld>
            <a:endParaRPr lang="en-US"/>
          </a:p>
        </p:txBody>
      </p:sp>
      <p:pic>
        <p:nvPicPr>
          <p:cNvPr id="3074" name="Picture 2" descr="2.5: Distribution of Molecular Speeds - Physics LibreTexts">
            <a:extLst>
              <a:ext uri="{FF2B5EF4-FFF2-40B4-BE49-F238E27FC236}">
                <a16:creationId xmlns:a16="http://schemas.microsoft.com/office/drawing/2014/main" id="{D45F83CA-8256-894B-92D9-2642BFAFD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140" y="3581400"/>
            <a:ext cx="3739932"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0"/>
            <a:ext cx="7772400" cy="1143000"/>
          </a:xfrm>
        </p:spPr>
        <p:txBody>
          <a:bodyPr/>
          <a:lstStyle/>
          <a:p>
            <a:r>
              <a:rPr lang="en-US" sz="3600" dirty="0"/>
              <a:t>SW sources of entropy (the devil)</a:t>
            </a:r>
          </a:p>
        </p:txBody>
      </p:sp>
      <p:sp>
        <p:nvSpPr>
          <p:cNvPr id="22533" name="Rectangle 3"/>
          <p:cNvSpPr>
            <a:spLocks noGrp="1" noChangeArrowheads="1"/>
          </p:cNvSpPr>
          <p:nvPr>
            <p:ph type="body" idx="1"/>
          </p:nvPr>
        </p:nvSpPr>
        <p:spPr>
          <a:xfrm>
            <a:off x="304800" y="990600"/>
            <a:ext cx="8473440" cy="5181600"/>
          </a:xfrm>
        </p:spPr>
        <p:txBody>
          <a:bodyPr/>
          <a:lstStyle/>
          <a:p>
            <a:r>
              <a:rPr lang="en-US" sz="2000" dirty="0"/>
              <a:t>Software sources have been pseudo-science based</a:t>
            </a:r>
          </a:p>
          <a:p>
            <a:r>
              <a:rPr lang="en-US" sz="2000" dirty="0"/>
              <a:t>Here is a list (</a:t>
            </a:r>
            <a:r>
              <a:rPr lang="en-US" sz="2000" dirty="0">
                <a:solidFill>
                  <a:schemeClr val="accent2"/>
                </a:solidFill>
              </a:rPr>
              <a:t>Red</a:t>
            </a:r>
            <a:r>
              <a:rPr lang="en-US" sz="2000" dirty="0"/>
              <a:t> is bad. Why? Don’t know distribution, also entropy starvation, non-stationarity. Vulnerable to side channels. </a:t>
            </a:r>
            <a:r>
              <a:rPr lang="en-US" sz="2000" dirty="0">
                <a:solidFill>
                  <a:srgbClr val="00B050"/>
                </a:solidFill>
              </a:rPr>
              <a:t>Green</a:t>
            </a:r>
            <a:r>
              <a:rPr lang="en-US" sz="2000" dirty="0"/>
              <a:t> is new and evidently does not have these drawbacks.)</a:t>
            </a:r>
          </a:p>
          <a:p>
            <a:pPr lvl="1"/>
            <a:r>
              <a:rPr lang="en-US" sz="2000" dirty="0">
                <a:solidFill>
                  <a:schemeClr val="accent6"/>
                </a:solidFill>
              </a:rPr>
              <a:t>Disk arm speed variation</a:t>
            </a:r>
          </a:p>
          <a:p>
            <a:pPr lvl="1"/>
            <a:r>
              <a:rPr lang="en-US" sz="2000" dirty="0">
                <a:solidFill>
                  <a:schemeClr val="accent6"/>
                </a:solidFill>
                <a:latin typeface="Arial" pitchFamily="34" charset="0"/>
                <a:cs typeface="Arial" pitchFamily="34" charset="0"/>
              </a:rPr>
              <a:t>Process id, thread id (predictable)</a:t>
            </a:r>
          </a:p>
          <a:p>
            <a:pPr lvl="1"/>
            <a:r>
              <a:rPr lang="en-US" sz="2000" dirty="0">
                <a:solidFill>
                  <a:schemeClr val="accent6"/>
                </a:solidFill>
                <a:latin typeface="Arial" pitchFamily="34" charset="0"/>
                <a:cs typeface="Arial" pitchFamily="34" charset="0"/>
              </a:rPr>
              <a:t>Interrupt arrival time</a:t>
            </a:r>
          </a:p>
          <a:p>
            <a:pPr lvl="1"/>
            <a:r>
              <a:rPr lang="en-US" sz="2000" dirty="0">
                <a:solidFill>
                  <a:schemeClr val="accent6"/>
                </a:solidFill>
                <a:latin typeface="Arial" pitchFamily="34" charset="0"/>
                <a:cs typeface="Arial" pitchFamily="34" charset="0"/>
              </a:rPr>
              <a:t>Ticks since boot</a:t>
            </a:r>
          </a:p>
          <a:p>
            <a:pPr lvl="1"/>
            <a:r>
              <a:rPr lang="en-US" sz="2000" dirty="0">
                <a:solidFill>
                  <a:schemeClr val="accent6"/>
                </a:solidFill>
                <a:latin typeface="Arial" pitchFamily="34" charset="0"/>
                <a:cs typeface="Arial" pitchFamily="34" charset="0"/>
              </a:rPr>
              <a:t>Cursor, mouse</a:t>
            </a:r>
          </a:p>
          <a:p>
            <a:pPr lvl="1"/>
            <a:r>
              <a:rPr lang="en-US" sz="2000" dirty="0">
                <a:solidFill>
                  <a:srgbClr val="33CC33"/>
                </a:solidFill>
                <a:latin typeface="Arial" pitchFamily="34" charset="0"/>
                <a:cs typeface="Arial" pitchFamily="34" charset="0"/>
              </a:rPr>
              <a:t>New: execution jitter</a:t>
            </a:r>
          </a:p>
          <a:p>
            <a:pPr>
              <a:spcBef>
                <a:spcPts val="0"/>
              </a:spcBef>
            </a:pPr>
            <a:r>
              <a:rPr lang="en-US" sz="2000" dirty="0">
                <a:solidFill>
                  <a:schemeClr val="tx2"/>
                </a:solidFill>
                <a:latin typeface="Arial" pitchFamily="34" charset="0"/>
                <a:cs typeface="Arial" pitchFamily="34" charset="0"/>
              </a:rPr>
              <a:t>Finding the probability</a:t>
            </a:r>
          </a:p>
          <a:p>
            <a:pPr marL="0" indent="0">
              <a:spcBef>
                <a:spcPts val="0"/>
              </a:spcBef>
              <a:buNone/>
            </a:pPr>
            <a:r>
              <a:rPr lang="en-US" sz="2400" dirty="0">
                <a:solidFill>
                  <a:schemeClr val="tx2"/>
                </a:solidFill>
                <a:latin typeface="Arial" pitchFamily="34" charset="0"/>
                <a:cs typeface="Arial" pitchFamily="34" charset="0"/>
              </a:rPr>
              <a:t>    </a:t>
            </a:r>
            <a:r>
              <a:rPr lang="en-US" sz="2000" dirty="0">
                <a:solidFill>
                  <a:schemeClr val="tx2"/>
                </a:solidFill>
                <a:latin typeface="Arial" pitchFamily="34" charset="0"/>
                <a:cs typeface="Arial" pitchFamily="34" charset="0"/>
              </a:rPr>
              <a:t>distribution is hard</a:t>
            </a:r>
          </a:p>
          <a:p>
            <a:pPr marL="0" indent="0">
              <a:spcBef>
                <a:spcPts val="0"/>
              </a:spcBef>
              <a:buNone/>
            </a:pPr>
            <a:r>
              <a:rPr lang="en-US" sz="2000" dirty="0">
                <a:solidFill>
                  <a:schemeClr val="tx2"/>
                </a:solidFill>
                <a:latin typeface="Arial" pitchFamily="34" charset="0"/>
                <a:cs typeface="Arial" pitchFamily="34" charset="0"/>
              </a:rPr>
              <a:t>     or impossible </a:t>
            </a:r>
            <a:r>
              <a:rPr lang="en-US" sz="2000" dirty="0">
                <a:solidFill>
                  <a:srgbClr val="33CC33"/>
                </a:solidFill>
                <a:latin typeface="Arial" pitchFamily="34" charset="0"/>
                <a:cs typeface="Arial" pitchFamily="34" charset="0"/>
              </a:rPr>
              <a:t>except for jitter</a:t>
            </a:r>
          </a:p>
          <a:p>
            <a:pPr marL="0" indent="0">
              <a:spcBef>
                <a:spcPts val="0"/>
              </a:spcBef>
              <a:buNone/>
            </a:pPr>
            <a:r>
              <a:rPr lang="en-US" sz="2000" dirty="0">
                <a:solidFill>
                  <a:srgbClr val="33CC33"/>
                </a:solidFill>
                <a:latin typeface="Arial" pitchFamily="34" charset="0"/>
                <a:cs typeface="Arial" pitchFamily="34" charset="0"/>
              </a:rPr>
              <a:t>     then you can </a:t>
            </a:r>
            <a:r>
              <a:rPr lang="en-US" sz="2000" dirty="0">
                <a:solidFill>
                  <a:srgbClr val="0066CC"/>
                </a:solidFill>
                <a:latin typeface="Arial" pitchFamily="34" charset="0"/>
                <a:cs typeface="Arial" pitchFamily="34" charset="0"/>
              </a:rPr>
              <a:t>ask a </a:t>
            </a:r>
          </a:p>
          <a:p>
            <a:pPr marL="0" indent="0">
              <a:spcBef>
                <a:spcPts val="0"/>
              </a:spcBef>
              <a:buNone/>
            </a:pPr>
            <a:r>
              <a:rPr lang="en-US" sz="2000" dirty="0">
                <a:solidFill>
                  <a:srgbClr val="0066CC"/>
                </a:solidFill>
                <a:latin typeface="Arial" pitchFamily="34" charset="0"/>
                <a:cs typeface="Arial" pitchFamily="34" charset="0"/>
              </a:rPr>
              <a:t>     cryptographer</a:t>
            </a:r>
            <a:endParaRPr lang="en-US" sz="2000" dirty="0">
              <a:solidFill>
                <a:srgbClr val="0066CC"/>
              </a:solidFill>
            </a:endParaRPr>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13</a:t>
            </a:fld>
            <a:endParaRPr lang="en-US"/>
          </a:p>
        </p:txBody>
      </p:sp>
      <p:pic>
        <p:nvPicPr>
          <p:cNvPr id="4098" name="Picture 2" descr="CPU Time Jitter Based Non-Physical True Random Number Generator">
            <a:extLst>
              <a:ext uri="{FF2B5EF4-FFF2-40B4-BE49-F238E27FC236}">
                <a16:creationId xmlns:a16="http://schemas.microsoft.com/office/drawing/2014/main" id="{E1E083A3-06C6-1343-8DE6-763D138C4AF0}"/>
              </a:ext>
            </a:extLst>
          </p:cNvPr>
          <p:cNvPicPr>
            <a:picLocks noChangeAspect="1" noChangeArrowheads="1"/>
          </p:cNvPicPr>
          <p:nvPr/>
        </p:nvPicPr>
        <p:blipFill>
          <a:blip r:embed="rId2">
            <a:alphaModFix amt="84000"/>
            <a:extLst>
              <a:ext uri="{28A0092B-C50C-407E-A947-70E740481C1C}">
                <a14:useLocalDpi xmlns:a14="http://schemas.microsoft.com/office/drawing/2010/main" val="0"/>
              </a:ext>
            </a:extLst>
          </a:blip>
          <a:srcRect/>
          <a:stretch>
            <a:fillRect/>
          </a:stretch>
        </p:blipFill>
        <p:spPr bwMode="auto">
          <a:xfrm>
            <a:off x="4114800" y="3048000"/>
            <a:ext cx="4876800"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26CA5D-2F0F-2241-B1EF-B54C131F2C9A}"/>
              </a:ext>
            </a:extLst>
          </p:cNvPr>
          <p:cNvSpPr txBox="1"/>
          <p:nvPr/>
        </p:nvSpPr>
        <p:spPr>
          <a:xfrm>
            <a:off x="4541520" y="6096000"/>
            <a:ext cx="246888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Jitter entropy from Mueller</a:t>
            </a:r>
          </a:p>
        </p:txBody>
      </p:sp>
    </p:spTree>
    <p:extLst>
      <p:ext uri="{BB962C8B-B14F-4D97-AF65-F5344CB8AC3E}">
        <p14:creationId xmlns:p14="http://schemas.microsoft.com/office/powerpoint/2010/main" val="349436544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t>NIST 800-90B evolution</a:t>
            </a:r>
          </a:p>
        </p:txBody>
      </p:sp>
      <p:sp>
        <p:nvSpPr>
          <p:cNvPr id="23557" name="Rectangle 3"/>
          <p:cNvSpPr>
            <a:spLocks noGrp="1" noChangeArrowheads="1"/>
          </p:cNvSpPr>
          <p:nvPr>
            <p:ph type="body" idx="1"/>
          </p:nvPr>
        </p:nvSpPr>
        <p:spPr>
          <a:xfrm>
            <a:off x="228600" y="1295400"/>
            <a:ext cx="8763000" cy="5181600"/>
          </a:xfrm>
        </p:spPr>
        <p:txBody>
          <a:bodyPr/>
          <a:lstStyle/>
          <a:p>
            <a:pPr>
              <a:lnSpc>
                <a:spcPct val="90000"/>
              </a:lnSpc>
            </a:pPr>
            <a:r>
              <a:rPr lang="en-US" sz="2000" dirty="0"/>
              <a:t>2008: Basic structure: We know it’s hard.  Document it.</a:t>
            </a:r>
          </a:p>
          <a:p>
            <a:pPr>
              <a:lnSpc>
                <a:spcPct val="90000"/>
              </a:lnSpc>
            </a:pPr>
            <a:r>
              <a:rPr lang="en-US" sz="2000" dirty="0"/>
              <a:t>2012:  We’re worried about entropy, here are a bunch of tests to run</a:t>
            </a:r>
          </a:p>
          <a:p>
            <a:pPr lvl="1">
              <a:lnSpc>
                <a:spcPct val="90000"/>
              </a:lnSpc>
            </a:pPr>
            <a:r>
              <a:rPr lang="en-US" sz="1800" dirty="0"/>
              <a:t>Justification for software entropy is ad hoc or non-existent: “interrupt arrival times are impossible to guess.” (wrong).</a:t>
            </a:r>
          </a:p>
          <a:p>
            <a:pPr lvl="1">
              <a:lnSpc>
                <a:spcPct val="90000"/>
              </a:lnSpc>
            </a:pPr>
            <a:r>
              <a:rPr lang="en-US" sz="1800" dirty="0"/>
              <a:t>Use HW if you can: Intel’s Ivy bridge RNG (launched 2012)</a:t>
            </a:r>
          </a:p>
          <a:p>
            <a:pPr>
              <a:lnSpc>
                <a:spcPct val="90000"/>
              </a:lnSpc>
            </a:pPr>
            <a:r>
              <a:rPr lang="en-US" sz="2000" dirty="0"/>
              <a:t>2016:  People who don’t have a good probability model for their noise sources, don’t have entropy.</a:t>
            </a:r>
          </a:p>
          <a:p>
            <a:pPr lvl="1">
              <a:lnSpc>
                <a:spcPct val="90000"/>
              </a:lnSpc>
            </a:pPr>
            <a:r>
              <a:rPr lang="en-US" sz="1800" dirty="0"/>
              <a:t>Let’s use hardware as a model, hardware sources have distributions</a:t>
            </a:r>
          </a:p>
          <a:p>
            <a:pPr lvl="1">
              <a:lnSpc>
                <a:spcPct val="90000"/>
              </a:lnSpc>
            </a:pPr>
            <a:r>
              <a:rPr lang="en-US" sz="1800" dirty="0"/>
              <a:t>Health tests are important because there can be failures</a:t>
            </a:r>
          </a:p>
          <a:p>
            <a:pPr lvl="1">
              <a:lnSpc>
                <a:spcPct val="90000"/>
              </a:lnSpc>
            </a:pPr>
            <a:r>
              <a:rPr lang="en-US" sz="1800" dirty="0"/>
              <a:t>Should software entropy have more lax standards? </a:t>
            </a:r>
            <a:r>
              <a:rPr lang="en-US" sz="1800" dirty="0">
                <a:solidFill>
                  <a:srgbClr val="FF0000"/>
                </a:solidFill>
              </a:rPr>
              <a:t>[No!]</a:t>
            </a:r>
          </a:p>
          <a:p>
            <a:pPr>
              <a:lnSpc>
                <a:spcPct val="90000"/>
              </a:lnSpc>
            </a:pPr>
            <a:r>
              <a:rPr lang="en-US" sz="2000" dirty="0"/>
              <a:t>2018: No, seriously, you have to justify entropy estimators even for a software noise source, so you need source probability models.</a:t>
            </a:r>
          </a:p>
          <a:p>
            <a:pPr lvl="1">
              <a:lnSpc>
                <a:spcPct val="90000"/>
              </a:lnSpc>
            </a:pPr>
            <a:r>
              <a:rPr lang="en-US" sz="1800" dirty="0"/>
              <a:t>Here are more tests (restart) so it’s harder to cheat especially at boot</a:t>
            </a:r>
          </a:p>
          <a:p>
            <a:pPr lvl="1">
              <a:lnSpc>
                <a:spcPct val="90000"/>
              </a:lnSpc>
            </a:pPr>
            <a:r>
              <a:rPr lang="en-US" sz="1800" dirty="0"/>
              <a:t>New software techniques arise (jitter)</a:t>
            </a:r>
          </a:p>
          <a:p>
            <a:pPr lvl="1">
              <a:lnSpc>
                <a:spcPct val="90000"/>
              </a:lnSpc>
            </a:pPr>
            <a:r>
              <a:rPr lang="en-US" sz="1800" dirty="0"/>
              <a:t>Linux and some BSD entropy is justified</a:t>
            </a:r>
            <a:endParaRPr lang="en-US" sz="2000" dirty="0"/>
          </a:p>
          <a:p>
            <a:pPr lvl="1">
              <a:lnSpc>
                <a:spcPct val="90000"/>
              </a:lnSpc>
            </a:pPr>
            <a:r>
              <a:rPr lang="en-US" sz="1800" dirty="0"/>
              <a:t>By the way, future standard will be stricter [2021]</a:t>
            </a: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14</a:t>
            </a:fld>
            <a:endParaRPr lang="en-US"/>
          </a:p>
        </p:txBody>
      </p:sp>
    </p:spTree>
    <p:extLst>
      <p:ext uri="{BB962C8B-B14F-4D97-AF65-F5344CB8AC3E}">
        <p14:creationId xmlns:p14="http://schemas.microsoft.com/office/powerpoint/2010/main" val="378958031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A new hope</a:t>
            </a:r>
          </a:p>
        </p:txBody>
      </p:sp>
      <p:sp>
        <p:nvSpPr>
          <p:cNvPr id="23557" name="Rectangle 3"/>
          <p:cNvSpPr>
            <a:spLocks noGrp="1" noChangeArrowheads="1"/>
          </p:cNvSpPr>
          <p:nvPr>
            <p:ph type="body" idx="1"/>
          </p:nvPr>
        </p:nvSpPr>
        <p:spPr>
          <a:xfrm>
            <a:off x="228600" y="1219200"/>
            <a:ext cx="8686800" cy="4724400"/>
          </a:xfrm>
        </p:spPr>
        <p:txBody>
          <a:bodyPr/>
          <a:lstStyle/>
          <a:p>
            <a:pPr>
              <a:lnSpc>
                <a:spcPct val="90000"/>
              </a:lnSpc>
            </a:pPr>
            <a:r>
              <a:rPr lang="en-US" sz="2000" dirty="0"/>
              <a:t>Jitter execution entropy</a:t>
            </a:r>
          </a:p>
          <a:p>
            <a:pPr lvl="1">
              <a:lnSpc>
                <a:spcPct val="90000"/>
              </a:lnSpc>
            </a:pPr>
            <a:r>
              <a:rPr lang="en-US" sz="2000" dirty="0"/>
              <a:t>High quality and relatively easy (i.e.- possible) to analyze.</a:t>
            </a:r>
          </a:p>
          <a:p>
            <a:pPr lvl="1">
              <a:lnSpc>
                <a:spcPct val="90000"/>
              </a:lnSpc>
            </a:pPr>
            <a:r>
              <a:rPr lang="en-US" sz="2000" dirty="0"/>
              <a:t>Adopted by Linux, some BSD’s and Apple plus others.  </a:t>
            </a:r>
          </a:p>
          <a:p>
            <a:pPr lvl="1">
              <a:lnSpc>
                <a:spcPct val="90000"/>
              </a:lnSpc>
            </a:pPr>
            <a:r>
              <a:rPr lang="en-US" sz="2000" dirty="0"/>
              <a:t>Prediction: Eventually everyone will adopt it.</a:t>
            </a:r>
          </a:p>
          <a:p>
            <a:pPr lvl="1">
              <a:lnSpc>
                <a:spcPct val="90000"/>
              </a:lnSpc>
            </a:pPr>
            <a:endParaRPr lang="en-US" sz="2000" dirty="0"/>
          </a:p>
          <a:p>
            <a:pPr>
              <a:lnSpc>
                <a:spcPct val="90000"/>
              </a:lnSpc>
            </a:pPr>
            <a:r>
              <a:rPr lang="en-US" sz="2000" dirty="0"/>
              <a:t>History</a:t>
            </a:r>
          </a:p>
          <a:p>
            <a:pPr lvl="1">
              <a:lnSpc>
                <a:spcPct val="90000"/>
              </a:lnSpc>
            </a:pPr>
            <a:r>
              <a:rPr lang="en-US" sz="1800" dirty="0"/>
              <a:t>B. </a:t>
            </a:r>
            <a:r>
              <a:rPr lang="en-US" sz="1800" dirty="0" err="1"/>
              <a:t>Sunar</a:t>
            </a:r>
            <a:r>
              <a:rPr lang="en-US" sz="1800" dirty="0"/>
              <a:t>, W. J. Martin, D. R. Stinson, </a:t>
            </a:r>
            <a:r>
              <a:rPr lang="en-US" sz="1800" i="1" dirty="0"/>
              <a:t>A Provably Secure True Random Number Generator with Built-in Tolerance to Active Attacks </a:t>
            </a:r>
            <a:r>
              <a:rPr lang="en-US" sz="1800" dirty="0"/>
              <a:t>IEEE.  Mostly HW focused.</a:t>
            </a:r>
          </a:p>
          <a:p>
            <a:pPr lvl="1">
              <a:lnSpc>
                <a:spcPct val="90000"/>
              </a:lnSpc>
            </a:pPr>
            <a:r>
              <a:rPr lang="en-US" sz="1800" dirty="0"/>
              <a:t>Stinson, part 2:  What about software based on predicting execution time on modern processor? </a:t>
            </a:r>
          </a:p>
          <a:p>
            <a:pPr lvl="1">
              <a:lnSpc>
                <a:spcPct val="90000"/>
              </a:lnSpc>
            </a:pPr>
            <a:r>
              <a:rPr lang="en-US" sz="1800" dirty="0"/>
              <a:t>Works on small processors too: Keaton Mowery, Michael Wei, David </a:t>
            </a:r>
            <a:r>
              <a:rPr lang="en-US" sz="1800" dirty="0" err="1"/>
              <a:t>Kohlbrenner</a:t>
            </a:r>
            <a:r>
              <a:rPr lang="en-US" sz="1800" dirty="0"/>
              <a:t>, </a:t>
            </a:r>
            <a:r>
              <a:rPr lang="en-US" sz="1800" dirty="0" err="1"/>
              <a:t>Hovav</a:t>
            </a:r>
            <a:r>
              <a:rPr lang="en-US" sz="1800" dirty="0"/>
              <a:t> </a:t>
            </a:r>
            <a:r>
              <a:rPr lang="en-US" sz="1800" dirty="0" err="1"/>
              <a:t>Shacham</a:t>
            </a:r>
            <a:r>
              <a:rPr lang="en-US" sz="1800" dirty="0"/>
              <a:t>, and Steven Swanson, </a:t>
            </a:r>
            <a:r>
              <a:rPr lang="en-US" sz="1800" i="1" dirty="0"/>
              <a:t>Welcome to the </a:t>
            </a:r>
            <a:r>
              <a:rPr lang="en-US" sz="1800" i="1" dirty="0" err="1"/>
              <a:t>Entropics</a:t>
            </a:r>
            <a:r>
              <a:rPr lang="en-US" sz="1800" i="1" dirty="0"/>
              <a:t>: Boot-Time Entropy in Embedded Devices.</a:t>
            </a:r>
          </a:p>
          <a:p>
            <a:pPr lvl="1">
              <a:lnSpc>
                <a:spcPct val="90000"/>
              </a:lnSpc>
            </a:pPr>
            <a:r>
              <a:rPr lang="en-US" sz="1800" dirty="0"/>
              <a:t>Mueller, </a:t>
            </a:r>
            <a:r>
              <a:rPr lang="en-US" sz="1800" i="1" dirty="0"/>
              <a:t>CPU Time Jitter Based Non-Physical True Random Number Generator.</a:t>
            </a:r>
          </a:p>
          <a:p>
            <a:pPr lvl="1">
              <a:lnSpc>
                <a:spcPct val="90000"/>
              </a:lnSpc>
            </a:pPr>
            <a:r>
              <a:rPr lang="en-US" sz="1800" dirty="0"/>
              <a:t>There’s lots more</a:t>
            </a: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15</a:t>
            </a:fld>
            <a:endParaRPr lang="en-US"/>
          </a:p>
        </p:txBody>
      </p:sp>
    </p:spTree>
    <p:extLst>
      <p:ext uri="{BB962C8B-B14F-4D97-AF65-F5344CB8AC3E}">
        <p14:creationId xmlns:p14="http://schemas.microsoft.com/office/powerpoint/2010/main" val="304678191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How does Jitter execution work?</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228600" y="1752599"/>
                <a:ext cx="8686800" cy="4279557"/>
              </a:xfrm>
            </p:spPr>
            <p:txBody>
              <a:bodyPr/>
              <a:lstStyle/>
              <a:p>
                <a:pPr>
                  <a:lnSpc>
                    <a:spcPct val="90000"/>
                  </a:lnSpc>
                </a:pPr>
                <a:r>
                  <a:rPr lang="en-US" sz="2000" dirty="0"/>
                  <a:t>Collect Entropy</a:t>
                </a:r>
              </a:p>
              <a:p>
                <a:pPr marL="800100" lvl="2" indent="0">
                  <a:lnSpc>
                    <a:spcPct val="90000"/>
                  </a:lnSpc>
                  <a:buNone/>
                </a:pPr>
                <a:r>
                  <a:rPr lang="en-US" sz="2000" dirty="0"/>
                  <a:t>for (</a:t>
                </a:r>
                <a:r>
                  <a:rPr lang="en-US" sz="2000" dirty="0" err="1"/>
                  <a:t>i</a:t>
                </a:r>
                <a:r>
                  <a:rPr lang="en-US" sz="2000" dirty="0"/>
                  <a:t>= 0 to n-1) </a:t>
                </a:r>
              </a:p>
              <a:p>
                <a:pPr marL="1314450" lvl="3" indent="0">
                  <a:lnSpc>
                    <a:spcPct val="90000"/>
                  </a:lnSpc>
                  <a:buNone/>
                </a:pPr>
                <a:r>
                  <a:rPr lang="en-US" dirty="0"/>
                  <a:t>Get real time clock (</a:t>
                </a:r>
                <a:r>
                  <a:rPr lang="en-US" dirty="0" err="1"/>
                  <a:t>t</a:t>
                </a:r>
                <a:r>
                  <a:rPr lang="en-US" baseline="-25000" dirty="0" err="1"/>
                  <a:t>start</a:t>
                </a:r>
                <a:r>
                  <a:rPr lang="en-US" dirty="0"/>
                  <a:t>)</a:t>
                </a:r>
              </a:p>
              <a:p>
                <a:pPr marL="1314450" lvl="3" indent="0">
                  <a:lnSpc>
                    <a:spcPct val="90000"/>
                  </a:lnSpc>
                  <a:buNone/>
                </a:pPr>
                <a:r>
                  <a:rPr lang="en-US" dirty="0"/>
                  <a:t>Execute standard code block</a:t>
                </a:r>
              </a:p>
              <a:p>
                <a:pPr marL="1314450" lvl="3" indent="0">
                  <a:lnSpc>
                    <a:spcPct val="90000"/>
                  </a:lnSpc>
                  <a:buNone/>
                </a:pPr>
                <a:r>
                  <a:rPr lang="en-US" dirty="0"/>
                  <a:t>Get real time clock (t</a:t>
                </a:r>
                <a:r>
                  <a:rPr lang="en-US" baseline="-25000" dirty="0"/>
                  <a:t>end</a:t>
                </a:r>
                <a:r>
                  <a:rPr lang="en-US" dirty="0"/>
                  <a:t>)</a:t>
                </a:r>
              </a:p>
              <a:p>
                <a:pPr marL="1314450" lvl="3" indent="0">
                  <a:lnSpc>
                    <a:spcPct val="90000"/>
                  </a:lnSpc>
                  <a:buNone/>
                </a:pPr>
                <a14:m>
                  <m:oMathPara xmlns:m="http://schemas.openxmlformats.org/officeDocument/2006/math">
                    <m:oMathParaPr>
                      <m:jc m:val="left"/>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𝑒𝑛𝑑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𝑠𝑡𝑎𝑟𝑡</m:t>
                          </m:r>
                        </m:sub>
                      </m:sSub>
                    </m:oMath>
                  </m:oMathPara>
                </a14:m>
                <a:endParaRPr lang="en-US" dirty="0"/>
              </a:p>
              <a:p>
                <a:pPr>
                  <a:lnSpc>
                    <a:spcPct val="90000"/>
                  </a:lnSpc>
                </a:pPr>
                <a:r>
                  <a:rPr lang="en-US" sz="2000" dirty="0"/>
                  <a:t>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r>
                  <a:rPr lang="en-US" sz="2000" dirty="0"/>
                  <a:t>s (usually one byte per sample as specified by NIST 800-90B) are the noise source for constructing a seed.</a:t>
                </a:r>
              </a:p>
              <a:p>
                <a:pPr>
                  <a:lnSpc>
                    <a:spcPct val="90000"/>
                  </a:lnSpc>
                </a:pPr>
                <a:r>
                  <a:rPr lang="en-US" sz="2000" dirty="0"/>
                  <a:t>Why is there uncertainty in 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endParaRPr lang="en-US" sz="2000" dirty="0"/>
              </a:p>
              <a:p>
                <a:pPr lvl="1">
                  <a:lnSpc>
                    <a:spcPct val="90000"/>
                  </a:lnSpc>
                </a:pPr>
                <a:r>
                  <a:rPr lang="en-US" sz="2000" dirty="0"/>
                  <a:t>Answer: Thank you ARM, Intel, RISC-V and IBM</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228600" y="1752599"/>
                <a:ext cx="8686800" cy="4279557"/>
              </a:xfrm>
              <a:blipFill>
                <a:blip r:embed="rId3"/>
                <a:stretch>
                  <a:fillRect l="-730" t="-118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16</a:t>
            </a:fld>
            <a:endParaRPr lang="en-US"/>
          </a:p>
        </p:txBody>
      </p:sp>
    </p:spTree>
    <p:extLst>
      <p:ext uri="{BB962C8B-B14F-4D97-AF65-F5344CB8AC3E}">
        <p14:creationId xmlns:p14="http://schemas.microsoft.com/office/powerpoint/2010/main" val="87908010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6" name="Rectangle 2"/>
              <p:cNvSpPr>
                <a:spLocks noGrp="1" noChangeArrowheads="1"/>
              </p:cNvSpPr>
              <p:nvPr>
                <p:ph type="title"/>
              </p:nvPr>
            </p:nvSpPr>
            <p:spPr>
              <a:xfrm>
                <a:off x="685800" y="228600"/>
                <a:ext cx="7772400" cy="838200"/>
              </a:xfrm>
            </p:spPr>
            <p:txBody>
              <a:bodyPr/>
              <a:lstStyle/>
              <a:p>
                <a:pPr>
                  <a:lnSpc>
                    <a:spcPct val="90000"/>
                  </a:lnSpc>
                </a:pPr>
                <a:r>
                  <a:rPr lang="en-US" sz="3600" dirty="0"/>
                  <a:t>Why is there uncertainty in the </a:t>
                </a:r>
                <a14:m>
                  <m:oMath xmlns:m="http://schemas.openxmlformats.org/officeDocument/2006/math">
                    <m:sSub>
                      <m:sSubPr>
                        <m:ctrlPr>
                          <a:rPr lang="el-GR" sz="3600" i="1">
                            <a:latin typeface="Cambria Math" panose="02040503050406030204" pitchFamily="18" charset="0"/>
                            <a:ea typeface="Cambria Math" panose="02040503050406030204" pitchFamily="18" charset="0"/>
                          </a:rPr>
                        </m:ctrlPr>
                      </m:sSubPr>
                      <m:e>
                        <m:r>
                          <m:rPr>
                            <m:sty m:val="p"/>
                          </m:rPr>
                          <a:rPr lang="el-GR" sz="3600" i="1">
                            <a:latin typeface="Cambria Math" panose="02040503050406030204" pitchFamily="18" charset="0"/>
                            <a:ea typeface="Cambria Math" panose="02040503050406030204" pitchFamily="18" charset="0"/>
                          </a:rPr>
                          <m:t>Δ</m:t>
                        </m:r>
                      </m:e>
                      <m:sub>
                        <m:r>
                          <a:rPr lang="en-US" sz="3600" i="1">
                            <a:latin typeface="Cambria Math" panose="02040503050406030204" pitchFamily="18" charset="0"/>
                            <a:ea typeface="Cambria Math" panose="02040503050406030204" pitchFamily="18" charset="0"/>
                          </a:rPr>
                          <m:t>𝑖</m:t>
                        </m:r>
                      </m:sub>
                    </m:sSub>
                    <m:r>
                      <a:rPr lang="en-US" sz="3600">
                        <a:latin typeface="Cambria Math" panose="02040503050406030204" pitchFamily="18" charset="0"/>
                        <a:ea typeface="Cambria Math" panose="02040503050406030204" pitchFamily="18" charset="0"/>
                      </a:rPr>
                      <m:t>?</m:t>
                    </m:r>
                  </m:oMath>
                </a14:m>
                <a:endParaRPr lang="en-US" sz="3600" dirty="0"/>
              </a:p>
            </p:txBody>
          </p:sp>
        </mc:Choice>
        <mc:Fallback xmlns="">
          <p:sp>
            <p:nvSpPr>
              <p:cNvPr id="23556" name="Rectangle 2"/>
              <p:cNvSpPr>
                <a:spLocks noGrp="1" noRot="1" noChangeAspect="1" noMove="1" noResize="1" noEditPoints="1" noAdjustHandles="1" noChangeArrowheads="1" noChangeShapeType="1" noTextEdit="1"/>
              </p:cNvSpPr>
              <p:nvPr>
                <p:ph type="title"/>
              </p:nvPr>
            </p:nvSpPr>
            <p:spPr>
              <a:xfrm>
                <a:off x="685800" y="228600"/>
                <a:ext cx="7772400" cy="838200"/>
              </a:xfrm>
              <a:blipFill>
                <a:blip r:embed="rId3"/>
                <a:stretch>
                  <a:fillRect t="-3030" b="-13636"/>
                </a:stretch>
              </a:blipFill>
            </p:spPr>
            <p:txBody>
              <a:bodyPr/>
              <a:lstStyle/>
              <a:p>
                <a:r>
                  <a:rPr lang="en-US">
                    <a:noFill/>
                  </a:rPr>
                  <a:t> </a:t>
                </a:r>
              </a:p>
            </p:txBody>
          </p:sp>
        </mc:Fallback>
      </mc:AlternateContent>
      <p:sp>
        <p:nvSpPr>
          <p:cNvPr id="23557" name="Rectangle 3"/>
          <p:cNvSpPr>
            <a:spLocks noGrp="1" noChangeArrowheads="1"/>
          </p:cNvSpPr>
          <p:nvPr>
            <p:ph type="body" idx="1"/>
          </p:nvPr>
        </p:nvSpPr>
        <p:spPr>
          <a:xfrm>
            <a:off x="419100" y="1549730"/>
            <a:ext cx="8305800" cy="4724400"/>
          </a:xfrm>
        </p:spPr>
        <p:txBody>
          <a:bodyPr/>
          <a:lstStyle/>
          <a:p>
            <a:r>
              <a:rPr lang="en-US" sz="2000" dirty="0"/>
              <a:t>CPU instruction pipelines fill level affects execution time of an instruction. These pipelines add to execution jitter. </a:t>
            </a:r>
          </a:p>
          <a:p>
            <a:r>
              <a:rPr lang="en-US" sz="2000" dirty="0"/>
              <a:t>The CPU clock cycle is different than the memory bus clock speed. Wait states for the synchronization of memory access adds to time variances (this also reflects hardware variability effects). </a:t>
            </a:r>
          </a:p>
          <a:p>
            <a:r>
              <a:rPr lang="en-US" sz="2000" dirty="0"/>
              <a:t>The CPU frequency scaling alters the processing speed of instructions. </a:t>
            </a:r>
          </a:p>
          <a:p>
            <a:r>
              <a:rPr lang="en-US" sz="2000" dirty="0"/>
              <a:t>The CPU power management may disable CPU features. </a:t>
            </a:r>
          </a:p>
          <a:p>
            <a:r>
              <a:rPr lang="en-US" sz="2000" dirty="0"/>
              <a:t>Instruction and data caches</a:t>
            </a:r>
          </a:p>
          <a:p>
            <a:pPr lvl="1"/>
            <a:r>
              <a:rPr lang="en-US" sz="2000" dirty="0"/>
              <a:t>Tests showed that before the caches are filled, the time deltas are bigger by a factor of two to three.</a:t>
            </a:r>
          </a:p>
          <a:p>
            <a:r>
              <a:rPr lang="en-US" sz="2000" dirty="0"/>
              <a:t>CPU topology and caches used jointly by multiple CPUs affect execution time.</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17</a:t>
            </a:fld>
            <a:endParaRPr lang="en-US"/>
          </a:p>
        </p:txBody>
      </p:sp>
    </p:spTree>
    <p:extLst>
      <p:ext uri="{BB962C8B-B14F-4D97-AF65-F5344CB8AC3E}">
        <p14:creationId xmlns:p14="http://schemas.microsoft.com/office/powerpoint/2010/main" val="199891818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152400"/>
            <a:ext cx="7772400" cy="838200"/>
          </a:xfrm>
        </p:spPr>
        <p:txBody>
          <a:bodyPr/>
          <a:lstStyle/>
          <a:p>
            <a:r>
              <a:rPr lang="en-US" sz="3600" dirty="0"/>
              <a:t>But wait, there’s more</a:t>
            </a:r>
          </a:p>
        </p:txBody>
      </p:sp>
      <p:sp>
        <p:nvSpPr>
          <p:cNvPr id="23557" name="Rectangle 3"/>
          <p:cNvSpPr>
            <a:spLocks noGrp="1" noChangeArrowheads="1"/>
          </p:cNvSpPr>
          <p:nvPr>
            <p:ph type="body" idx="1"/>
          </p:nvPr>
        </p:nvSpPr>
        <p:spPr>
          <a:xfrm>
            <a:off x="457200" y="1524001"/>
            <a:ext cx="8458200" cy="4707576"/>
          </a:xfrm>
        </p:spPr>
        <p:txBody>
          <a:bodyPr/>
          <a:lstStyle/>
          <a:p>
            <a:pPr>
              <a:spcBef>
                <a:spcPts val="0"/>
              </a:spcBef>
            </a:pPr>
            <a:r>
              <a:rPr lang="en-US" sz="2000" dirty="0"/>
              <a:t>CPU frequency scaling depending on the work-load.</a:t>
            </a:r>
          </a:p>
          <a:p>
            <a:pPr>
              <a:spcBef>
                <a:spcPts val="0"/>
              </a:spcBef>
            </a:pPr>
            <a:r>
              <a:rPr lang="en-US" sz="2000" dirty="0"/>
              <a:t>Branch prediction units</a:t>
            </a:r>
          </a:p>
          <a:p>
            <a:pPr>
              <a:spcBef>
                <a:spcPts val="0"/>
              </a:spcBef>
            </a:pPr>
            <a:r>
              <a:rPr lang="en-US" sz="2000" dirty="0"/>
              <a:t>TLB hits and misses </a:t>
            </a:r>
          </a:p>
          <a:p>
            <a:pPr>
              <a:spcBef>
                <a:spcPts val="0"/>
              </a:spcBef>
            </a:pPr>
            <a:r>
              <a:rPr lang="en-US" sz="2000" dirty="0"/>
              <a:t>Kernel locks</a:t>
            </a:r>
          </a:p>
          <a:p>
            <a:pPr>
              <a:spcBef>
                <a:spcPts val="0"/>
              </a:spcBef>
            </a:pPr>
            <a:r>
              <a:rPr lang="en-US" sz="2000" dirty="0"/>
              <a:t>Moving processes from one CPU to another</a:t>
            </a:r>
          </a:p>
          <a:p>
            <a:pPr>
              <a:spcBef>
                <a:spcPts val="0"/>
              </a:spcBef>
            </a:pPr>
            <a:r>
              <a:rPr lang="en-US" sz="2000" dirty="0"/>
              <a:t>Hardware interrupts can occur regardless what the operating system was doing in the meanwhile.  [</a:t>
            </a:r>
            <a:r>
              <a:rPr lang="en-US" sz="2000" i="1" dirty="0"/>
              <a:t>This is not the same as interrupt arrival time.</a:t>
            </a:r>
            <a:r>
              <a:rPr lang="en-US" sz="2000" dirty="0"/>
              <a:t>]</a:t>
            </a:r>
          </a:p>
          <a:p>
            <a:pPr>
              <a:spcBef>
                <a:spcPts val="0"/>
              </a:spcBef>
            </a:pPr>
            <a:r>
              <a:rPr lang="en-US" sz="2000" dirty="0"/>
              <a:t>Large memory segments whose access times vary due to the physical distance from the CPU. </a:t>
            </a:r>
          </a:p>
          <a:p>
            <a:pPr marL="0" indent="0">
              <a:spcBef>
                <a:spcPts val="0"/>
              </a:spcBef>
              <a:buNone/>
            </a:pPr>
            <a:endParaRPr lang="en-US" sz="2000" dirty="0"/>
          </a:p>
          <a:p>
            <a:pPr>
              <a:spcBef>
                <a:spcPts val="0"/>
              </a:spcBef>
            </a:pPr>
            <a:r>
              <a:rPr lang="en-US" sz="2000" dirty="0"/>
              <a:t>Aren’t these variations predictable?</a:t>
            </a:r>
          </a:p>
          <a:p>
            <a:pPr lvl="1">
              <a:spcBef>
                <a:spcPts val="0"/>
              </a:spcBef>
            </a:pPr>
            <a:r>
              <a:rPr lang="en-US" sz="2000" dirty="0"/>
              <a:t>Amazingly, no </a:t>
            </a:r>
          </a:p>
          <a:p>
            <a:pPr lvl="1">
              <a:spcBef>
                <a:spcPts val="0"/>
              </a:spcBef>
            </a:pPr>
            <a:r>
              <a:rPr lang="en-US" sz="2000" dirty="0"/>
              <a:t>An adversary outside the kernel basically can’t affect them.</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18</a:t>
            </a:fld>
            <a:endParaRPr lang="en-US" dirty="0"/>
          </a:p>
        </p:txBody>
      </p:sp>
    </p:spTree>
    <p:extLst>
      <p:ext uri="{BB962C8B-B14F-4D97-AF65-F5344CB8AC3E}">
        <p14:creationId xmlns:p14="http://schemas.microsoft.com/office/powerpoint/2010/main" val="346956037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76200"/>
            <a:ext cx="8763000" cy="914400"/>
          </a:xfrm>
        </p:spPr>
        <p:txBody>
          <a:bodyPr/>
          <a:lstStyle/>
          <a:p>
            <a:r>
              <a:rPr lang="en-US" sz="3600" dirty="0"/>
              <a:t>Why is Jitter execution entropy “good”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19</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76200" y="1295400"/>
            <a:ext cx="8991600" cy="4648200"/>
          </a:xfrm>
        </p:spPr>
        <p:txBody>
          <a:bodyPr/>
          <a:lstStyle/>
          <a:p>
            <a:pPr>
              <a:spcBef>
                <a:spcPts val="0"/>
              </a:spcBef>
            </a:pPr>
            <a:r>
              <a:rPr lang="en-US" sz="2000" dirty="0"/>
              <a:t>Can be modelled</a:t>
            </a:r>
          </a:p>
          <a:p>
            <a:pPr lvl="1">
              <a:spcBef>
                <a:spcPts val="0"/>
              </a:spcBef>
            </a:pPr>
            <a:r>
              <a:rPr lang="en-US" sz="1800" dirty="0"/>
              <a:t>Jitter execution depends only on “core” hardware: CPU’s, memory system, interconnect.</a:t>
            </a:r>
          </a:p>
          <a:p>
            <a:pPr lvl="1">
              <a:spcBef>
                <a:spcPts val="0"/>
              </a:spcBef>
            </a:pPr>
            <a:r>
              <a:rPr lang="en-US" sz="1800" dirty="0"/>
              <a:t>Component probability models are relatively simple (like HW): normal distributions around an average performance (memory, interconnect, speculation and prediction).</a:t>
            </a:r>
          </a:p>
          <a:p>
            <a:pPr lvl="1">
              <a:spcBef>
                <a:spcPts val="0"/>
              </a:spcBef>
            </a:pPr>
            <a:r>
              <a:rPr lang="en-US" sz="1800" dirty="0"/>
              <a:t>Some sources of variation derived from physical phase jitter (HW).</a:t>
            </a:r>
          </a:p>
          <a:p>
            <a:pPr lvl="1">
              <a:spcBef>
                <a:spcPts val="0"/>
              </a:spcBef>
            </a:pPr>
            <a:r>
              <a:rPr lang="en-US" sz="1800" dirty="0"/>
              <a:t>Easy to pick good, short blocks to measure on any CPU even as architectures change.</a:t>
            </a:r>
          </a:p>
          <a:p>
            <a:pPr lvl="1">
              <a:spcBef>
                <a:spcPts val="0"/>
              </a:spcBef>
            </a:pPr>
            <a:r>
              <a:rPr lang="en-US" sz="1800" dirty="0"/>
              <a:t>You can validate stationarity with chi squared tests.</a:t>
            </a:r>
          </a:p>
          <a:p>
            <a:pPr lvl="2">
              <a:spcBef>
                <a:spcPts val="0"/>
              </a:spcBef>
            </a:pPr>
            <a:r>
              <a:rPr lang="en-US" sz="1800" dirty="0"/>
              <a:t>Important for “boot entropy,” where critical machine keys are derived.</a:t>
            </a:r>
          </a:p>
          <a:p>
            <a:pPr lvl="1">
              <a:spcBef>
                <a:spcPts val="0"/>
              </a:spcBef>
            </a:pPr>
            <a:r>
              <a:rPr lang="en-US" sz="1800" dirty="0"/>
              <a:t>Naturally “unobservable” by adversary. Protected from side channels.</a:t>
            </a:r>
          </a:p>
          <a:p>
            <a:pPr>
              <a:spcBef>
                <a:spcPts val="0"/>
              </a:spcBef>
            </a:pPr>
            <a:r>
              <a:rPr lang="en-US" sz="2000" dirty="0"/>
              <a:t>Gives very high entropy rates</a:t>
            </a:r>
          </a:p>
          <a:p>
            <a:pPr>
              <a:spcBef>
                <a:spcPts val="0"/>
              </a:spcBef>
            </a:pPr>
            <a:r>
              <a:rPr lang="en-US" sz="2000" dirty="0"/>
              <a:t>Doesn’t need to be in “critical sections.” Works well in kernel and user mode. Works well on all CPU’s, under all workloads.</a:t>
            </a:r>
          </a:p>
        </p:txBody>
      </p:sp>
    </p:spTree>
    <p:extLst>
      <p:ext uri="{BB962C8B-B14F-4D97-AF65-F5344CB8AC3E}">
        <p14:creationId xmlns:p14="http://schemas.microsoft.com/office/powerpoint/2010/main" val="22354620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363220" y="183573"/>
            <a:ext cx="7791450" cy="1111827"/>
          </a:xfrm>
        </p:spPr>
        <p:txBody>
          <a:bodyPr/>
          <a:lstStyle/>
          <a:p>
            <a:r>
              <a:rPr lang="en-US" sz="3600" dirty="0"/>
              <a:t>What are cryptographic random numbers?</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344170" y="2431473"/>
                <a:ext cx="8420100" cy="3512127"/>
              </a:xfrm>
            </p:spPr>
            <p:txBody>
              <a:bodyPr/>
              <a:lstStyle/>
              <a:p>
                <a:pPr>
                  <a:lnSpc>
                    <a:spcPct val="90000"/>
                  </a:lnSpc>
                </a:pPr>
                <a:r>
                  <a:rPr lang="en-US" sz="2000" dirty="0"/>
                  <a:t>A cryptographic random number consisting of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 </m:t>
                    </m:r>
                  </m:oMath>
                </a14:m>
                <a:r>
                  <a:rPr lang="en-US" sz="2000" dirty="0"/>
                  <a:t>bits has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𝑛</m:t>
                        </m:r>
                      </m:sup>
                    </m:sSup>
                  </m:oMath>
                </a14:m>
                <a:r>
                  <a:rPr lang="en-US" sz="2000" dirty="0"/>
                  <a:t> possible values.</a:t>
                </a:r>
              </a:p>
              <a:p>
                <a:pPr>
                  <a:lnSpc>
                    <a:spcPct val="90000"/>
                  </a:lnSpc>
                </a:pPr>
                <a:r>
                  <a:rPr lang="en-US" sz="2000" dirty="0"/>
                  <a:t>All these values should be “equally likely.”</a:t>
                </a:r>
              </a:p>
              <a:p>
                <a:pPr>
                  <a:lnSpc>
                    <a:spcPct val="90000"/>
                  </a:lnSpc>
                </a:pPr>
                <a:r>
                  <a:rPr lang="en-US" sz="2000" dirty="0"/>
                  <a:t>If you are told </a:t>
                </a:r>
                <a14:m>
                  <m:oMath xmlns:m="http://schemas.openxmlformats.org/officeDocument/2006/math">
                    <m:r>
                      <a:rPr lang="en-US" sz="2000" b="0" i="1" smtClean="0">
                        <a:latin typeface="Cambria Math" panose="02040503050406030204" pitchFamily="18" charset="0"/>
                      </a:rPr>
                      <m:t>𝑘</m:t>
                    </m:r>
                  </m:oMath>
                </a14:m>
                <a:r>
                  <a:rPr lang="en-US" sz="2000" dirty="0"/>
                  <a:t> of the bits, you should have no better chance of guessing the remaining bits than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𝑘</m:t>
                            </m:r>
                          </m:sup>
                        </m:sSup>
                      </m:den>
                    </m:f>
                  </m:oMath>
                </a14:m>
                <a:r>
                  <a:rPr lang="en-US" sz="2000" dirty="0"/>
                  <a:t>.</a:t>
                </a:r>
              </a:p>
              <a:p>
                <a:pPr>
                  <a:lnSpc>
                    <a:spcPct val="90000"/>
                  </a:lnSpc>
                </a:pPr>
                <a:r>
                  <a:rPr lang="en-US" sz="2000" dirty="0"/>
                  <a:t>If you are handed a set of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 </m:t>
                    </m:r>
                  </m:oMath>
                </a14:m>
                <a:r>
                  <a:rPr lang="en-US" sz="2000" dirty="0"/>
                  <a:t>bits cryptographic random numbers of size </a:t>
                </a:r>
                <a14:m>
                  <m:oMath xmlns:m="http://schemas.openxmlformats.org/officeDocument/2006/math">
                    <m:r>
                      <a:rPr lang="en-US" sz="2000" b="0" i="1" smtClean="0">
                        <a:latin typeface="Cambria Math" panose="02040503050406030204" pitchFamily="18" charset="0"/>
                      </a:rPr>
                      <m:t>𝑁</m:t>
                    </m:r>
                  </m:oMath>
                </a14:m>
                <a:r>
                  <a:rPr lang="en-US" sz="2000" dirty="0"/>
                  <a:t> knowing </a:t>
                </a:r>
                <a14:m>
                  <m:oMath xmlns:m="http://schemas.openxmlformats.org/officeDocument/2006/math">
                    <m:r>
                      <a:rPr lang="en-US" sz="2000" b="0" i="1" smtClean="0">
                        <a:latin typeface="Cambria Math" panose="02040503050406030204" pitchFamily="18" charset="0"/>
                      </a:rPr>
                      <m:t>𝑁</m:t>
                    </m:r>
                    <m:r>
                      <a:rPr lang="en-US" sz="2000" b="0" i="1" smtClean="0">
                        <a:latin typeface="Cambria Math" panose="02040503050406030204" pitchFamily="18" charset="0"/>
                      </a:rPr>
                      <m:t>−1 </m:t>
                    </m:r>
                  </m:oMath>
                </a14:m>
                <a:r>
                  <a:rPr lang="en-US" sz="2000" dirty="0"/>
                  <a:t>of them should give you no advantage in guessing the remaining one.</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344170" y="2431473"/>
                <a:ext cx="8420100" cy="3512127"/>
              </a:xfrm>
              <a:blipFill>
                <a:blip r:embed="rId3"/>
                <a:stretch>
                  <a:fillRect l="-451" t="-179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a:t>
            </a:fld>
            <a:endParaRPr lang="en-US"/>
          </a:p>
        </p:txBody>
      </p:sp>
    </p:spTree>
    <p:extLst>
      <p:ext uri="{BB962C8B-B14F-4D97-AF65-F5344CB8AC3E}">
        <p14:creationId xmlns:p14="http://schemas.microsoft.com/office/powerpoint/2010/main" val="282587867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52400"/>
            <a:ext cx="8763000" cy="1219200"/>
          </a:xfrm>
        </p:spPr>
        <p:txBody>
          <a:bodyPr/>
          <a:lstStyle/>
          <a:p>
            <a:r>
              <a:rPr lang="en-US" sz="3600" dirty="0"/>
              <a:t>Why are other sources (say interrupt arrival time) “bad”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20</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190500" y="1523010"/>
            <a:ext cx="8763000" cy="4648200"/>
          </a:xfrm>
        </p:spPr>
        <p:txBody>
          <a:bodyPr/>
          <a:lstStyle/>
          <a:p>
            <a:pPr>
              <a:spcBef>
                <a:spcPts val="0"/>
              </a:spcBef>
            </a:pPr>
            <a:r>
              <a:rPr lang="en-US" sz="2000" dirty="0"/>
              <a:t>Interrupt arrival modelling difficult (actually impossible, I think)</a:t>
            </a:r>
          </a:p>
          <a:p>
            <a:pPr lvl="1">
              <a:spcBef>
                <a:spcPts val="0"/>
              </a:spcBef>
            </a:pPr>
            <a:r>
              <a:rPr lang="en-US" sz="1800" dirty="0"/>
              <a:t>Presumptive distribution is Poisson arrival which is complicated and depends critically on stable average arrival time.</a:t>
            </a:r>
          </a:p>
          <a:p>
            <a:pPr lvl="1">
              <a:spcBef>
                <a:spcPts val="0"/>
              </a:spcBef>
            </a:pPr>
            <a:r>
              <a:rPr lang="en-US" sz="1800" dirty="0"/>
              <a:t>Definitely not stationary.</a:t>
            </a:r>
          </a:p>
          <a:p>
            <a:pPr lvl="1">
              <a:spcBef>
                <a:spcPts val="0"/>
              </a:spcBef>
            </a:pPr>
            <a:r>
              <a:rPr lang="en-US" sz="1800" dirty="0"/>
              <a:t>Depends on analysis of potentially huge number of devices. </a:t>
            </a:r>
          </a:p>
          <a:p>
            <a:pPr lvl="1">
              <a:spcBef>
                <a:spcPts val="0"/>
              </a:spcBef>
            </a:pPr>
            <a:r>
              <a:rPr lang="en-US" sz="1800" dirty="0"/>
              <a:t>Terrible during boot.</a:t>
            </a:r>
          </a:p>
          <a:p>
            <a:pPr lvl="1">
              <a:spcBef>
                <a:spcPts val="0"/>
              </a:spcBef>
            </a:pPr>
            <a:r>
              <a:rPr lang="en-US" sz="1800" dirty="0"/>
              <a:t>Past attacks exploited “observable” interrupt artifacts by adversary.  Also subject to side channel attacks (see </a:t>
            </a:r>
            <a:r>
              <a:rPr lang="en-US" sz="1800" dirty="0" err="1"/>
              <a:t>Dodis</a:t>
            </a:r>
            <a:r>
              <a:rPr lang="en-US" sz="1800" dirty="0"/>
              <a:t> et. al., 2014).</a:t>
            </a:r>
          </a:p>
          <a:p>
            <a:pPr lvl="1">
              <a:spcBef>
                <a:spcPts val="0"/>
              </a:spcBef>
            </a:pPr>
            <a:r>
              <a:rPr lang="en-US" sz="1800" dirty="0"/>
              <a:t>Dependent on workloads and their imposed interrupt activity so accurate estimate would be painfully complex even with a few devices.</a:t>
            </a:r>
          </a:p>
          <a:p>
            <a:pPr lvl="1">
              <a:spcBef>
                <a:spcPts val="0"/>
              </a:spcBef>
            </a:pPr>
            <a:r>
              <a:rPr lang="en-US" sz="1800" dirty="0"/>
              <a:t>Gives low entropy rates (even “guessed” rates) so more intermediate processing.  It takes much longer to “reseed.”</a:t>
            </a:r>
          </a:p>
          <a:p>
            <a:pPr lvl="1">
              <a:spcBef>
                <a:spcPts val="0"/>
              </a:spcBef>
            </a:pPr>
            <a:r>
              <a:rPr lang="en-US" sz="1800" dirty="0"/>
              <a:t>Requires ongoing care to measure interrupt times correctly (If you measure arrival time in the wrong place the entropy is greatly reduced).</a:t>
            </a:r>
          </a:p>
          <a:p>
            <a:pPr>
              <a:spcBef>
                <a:spcPts val="0"/>
              </a:spcBef>
            </a:pPr>
            <a:r>
              <a:rPr lang="en-US" sz="2000" dirty="0"/>
              <a:t>Kernel mode only</a:t>
            </a:r>
          </a:p>
          <a:p>
            <a:pPr>
              <a:spcBef>
                <a:spcPts val="0"/>
              </a:spcBef>
            </a:pPr>
            <a:r>
              <a:rPr lang="en-US" sz="2000" dirty="0">
                <a:solidFill>
                  <a:schemeClr val="accent2"/>
                </a:solidFill>
              </a:rPr>
              <a:t>I don’t know of any credible analysis of interrupt noise and I’ve looked hard.</a:t>
            </a:r>
          </a:p>
        </p:txBody>
      </p:sp>
    </p:spTree>
    <p:extLst>
      <p:ext uri="{BB962C8B-B14F-4D97-AF65-F5344CB8AC3E}">
        <p14:creationId xmlns:p14="http://schemas.microsoft.com/office/powerpoint/2010/main" val="67952149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72353" y="152400"/>
            <a:ext cx="7772400" cy="838200"/>
          </a:xfrm>
        </p:spPr>
        <p:txBody>
          <a:bodyPr/>
          <a:lstStyle/>
          <a:p>
            <a:r>
              <a:rPr lang="en-US" sz="3600" dirty="0"/>
              <a:t>Three weekends and a NIST reading</a:t>
            </a:r>
          </a:p>
        </p:txBody>
      </p:sp>
      <p:sp>
        <p:nvSpPr>
          <p:cNvPr id="23557" name="Rectangle 3"/>
          <p:cNvSpPr>
            <a:spLocks noGrp="1" noChangeArrowheads="1"/>
          </p:cNvSpPr>
          <p:nvPr>
            <p:ph type="body" idx="1"/>
          </p:nvPr>
        </p:nvSpPr>
        <p:spPr>
          <a:xfrm>
            <a:off x="381000" y="1676400"/>
            <a:ext cx="8153400" cy="4267200"/>
          </a:xfrm>
        </p:spPr>
        <p:txBody>
          <a:bodyPr/>
          <a:lstStyle/>
          <a:p>
            <a:pPr>
              <a:lnSpc>
                <a:spcPct val="90000"/>
              </a:lnSpc>
            </a:pPr>
            <a:r>
              <a:rPr lang="en-US" sz="2000" dirty="0"/>
              <a:t>I built a (basically) fully NIST compliant RNG in my existing open-source crypto project (which I use for teaching) with justified HW and SW entropy in about three weekends.</a:t>
            </a:r>
          </a:p>
          <a:p>
            <a:pPr lvl="1">
              <a:lnSpc>
                <a:spcPct val="90000"/>
              </a:lnSpc>
              <a:spcBef>
                <a:spcPts val="0"/>
              </a:spcBef>
            </a:pPr>
            <a:r>
              <a:rPr lang="en-US" sz="2000" dirty="0"/>
              <a:t>Used standard NIST 800-90A certified SHA-256 hash-df based DBRG.</a:t>
            </a:r>
          </a:p>
          <a:p>
            <a:pPr lvl="1">
              <a:lnSpc>
                <a:spcPct val="90000"/>
              </a:lnSpc>
              <a:spcBef>
                <a:spcPts val="0"/>
              </a:spcBef>
            </a:pPr>
            <a:r>
              <a:rPr lang="en-US" sz="2000" dirty="0"/>
              <a:t>Used Intel analyzed HW noise source (Noise justification: Rachael J Parker, </a:t>
            </a:r>
            <a:r>
              <a:rPr lang="en-US" sz="2000" i="1" dirty="0"/>
              <a:t>Justification for Metastability Based Nondeterministic Random</a:t>
            </a:r>
            <a:r>
              <a:rPr lang="en-US" sz="2000" dirty="0"/>
              <a:t> </a:t>
            </a:r>
            <a:r>
              <a:rPr lang="en-US" sz="2000" i="1" dirty="0"/>
              <a:t>Bit Generator</a:t>
            </a:r>
            <a:r>
              <a:rPr lang="en-US" sz="2000" dirty="0"/>
              <a:t>, Intel and previous papers by </a:t>
            </a:r>
            <a:r>
              <a:rPr lang="en-US" sz="2000" i="1" dirty="0"/>
              <a:t>Kocher, Cox, Walker, </a:t>
            </a:r>
            <a:r>
              <a:rPr lang="en-US" sz="2000" i="1" dirty="0" err="1"/>
              <a:t>Gueron</a:t>
            </a:r>
            <a:r>
              <a:rPr lang="en-US" sz="2000" i="1" dirty="0"/>
              <a:t>, Brickell, et al</a:t>
            </a:r>
            <a:r>
              <a:rPr lang="en-US" sz="2000" dirty="0"/>
              <a:t>).</a:t>
            </a:r>
          </a:p>
          <a:p>
            <a:pPr lvl="1">
              <a:lnSpc>
                <a:spcPct val="90000"/>
              </a:lnSpc>
              <a:spcBef>
                <a:spcPts val="0"/>
              </a:spcBef>
            </a:pPr>
            <a:r>
              <a:rPr lang="en-US" sz="2000" dirty="0"/>
              <a:t>Developed SW Jitter based noise source (Noise justification:  You’ll see.)</a:t>
            </a:r>
          </a:p>
          <a:p>
            <a:pPr lvl="1">
              <a:lnSpc>
                <a:spcPct val="90000"/>
              </a:lnSpc>
              <a:spcBef>
                <a:spcPts val="0"/>
              </a:spcBef>
            </a:pPr>
            <a:r>
              <a:rPr lang="en-US" sz="2000" dirty="0"/>
              <a:t>Implemented full health and restart tests.</a:t>
            </a:r>
          </a:p>
          <a:p>
            <a:pPr lvl="1">
              <a:lnSpc>
                <a:spcPct val="90000"/>
              </a:lnSpc>
              <a:spcBef>
                <a:spcPts val="0"/>
              </a:spcBef>
            </a:pPr>
            <a:r>
              <a:rPr lang="en-US" sz="2000" dirty="0"/>
              <a:t>Both HW and SW entropy qualified.</a:t>
            </a:r>
          </a:p>
          <a:p>
            <a:pPr lvl="1">
              <a:lnSpc>
                <a:spcPct val="90000"/>
              </a:lnSpc>
              <a:spcBef>
                <a:spcPts val="0"/>
              </a:spcBef>
            </a:pPr>
            <a:r>
              <a:rPr lang="en-US" sz="2000" dirty="0"/>
              <a:t>All in user mode (kernel version is almost identical).</a:t>
            </a:r>
          </a:p>
          <a:p>
            <a:pPr>
              <a:lnSpc>
                <a:spcPct val="90000"/>
              </a:lnSpc>
            </a:pPr>
            <a:endParaRPr lang="en-US" sz="20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21</a:t>
            </a:fld>
            <a:endParaRPr lang="en-US"/>
          </a:p>
        </p:txBody>
      </p:sp>
    </p:spTree>
    <p:extLst>
      <p:ext uri="{BB962C8B-B14F-4D97-AF65-F5344CB8AC3E}">
        <p14:creationId xmlns:p14="http://schemas.microsoft.com/office/powerpoint/2010/main" val="5332049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22</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228600" y="1219200"/>
            <a:ext cx="8763000" cy="5324535"/>
          </a:xfrm>
          <a:prstGeom prst="rect">
            <a:avLst/>
          </a:prstGeom>
        </p:spPr>
        <p:txBody>
          <a:bodyPr wrap="square">
            <a:spAutoFit/>
          </a:bodyPr>
          <a:lstStyle/>
          <a:p>
            <a:r>
              <a:rPr lang="en-US" sz="1600" dirty="0" err="1">
                <a:solidFill>
                  <a:srgbClr val="000000"/>
                </a:solidFill>
                <a:latin typeface="Calibri" panose="020F0502020204030204" pitchFamily="34" charset="0"/>
                <a:cs typeface="Calibri" panose="020F0502020204030204" pitchFamily="34" charset="0"/>
              </a:rPr>
              <a:t>jlm@New-MacBook-Pro</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cryptobin</a:t>
            </a:r>
            <a:r>
              <a:rPr lang="en-US" sz="1600" dirty="0">
                <a:solidFill>
                  <a:srgbClr val="000000"/>
                </a:solidFill>
                <a:latin typeface="Calibri" panose="020F0502020204030204" pitchFamily="34" charset="0"/>
                <a:cs typeface="Calibri" panose="020F0502020204030204" pitchFamily="34" charset="0"/>
              </a:rPr>
              <a:t> % ./</a:t>
            </a:r>
            <a:r>
              <a:rPr lang="en-US" sz="1600" dirty="0" err="1">
                <a:solidFill>
                  <a:srgbClr val="000000"/>
                </a:solidFill>
                <a:latin typeface="Calibri" panose="020F0502020204030204" pitchFamily="34" charset="0"/>
                <a:cs typeface="Calibri" panose="020F0502020204030204" pitchFamily="34" charset="0"/>
              </a:rPr>
              <a:t>test_full_rng.exe</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print_all</a:t>
            </a:r>
            <a:r>
              <a:rPr lang="en-US" sz="1600" dirty="0">
                <a:solidFill>
                  <a:srgbClr val="000000"/>
                </a:solidFill>
                <a:latin typeface="Calibri" panose="020F0502020204030204" pitchFamily="34" charset="0"/>
                <a:cs typeface="Calibri" panose="020F0502020204030204" pitchFamily="34" charset="0"/>
              </a:rPr>
              <a:t>=true</a:t>
            </a:r>
          </a:p>
          <a:p>
            <a:br>
              <a:rPr lang="en-US" sz="1600" dirty="0">
                <a:solidFill>
                  <a:srgbClr val="000000"/>
                </a:solidFill>
                <a:latin typeface="Calibri" panose="020F0502020204030204" pitchFamily="34" charset="0"/>
                <a:cs typeface="Calibri" panose="020F0502020204030204" pitchFamily="34" charset="0"/>
              </a:rPr>
            </a:br>
            <a:r>
              <a:rPr lang="en-US" sz="1600" dirty="0">
                <a:solidFill>
                  <a:srgbClr val="000000"/>
                </a:solidFill>
                <a:latin typeface="Calibri" panose="020F0502020204030204" pitchFamily="34" charset="0"/>
                <a:cs typeface="Calibri" panose="020F0502020204030204" pitchFamily="34" charset="0"/>
              </a:rPr>
              <a:t>Hardware test</a:t>
            </a:r>
          </a:p>
          <a:p>
            <a:r>
              <a:rPr lang="en-US" sz="1600" dirty="0">
                <a:solidFill>
                  <a:srgbClr val="000000"/>
                </a:solidFill>
                <a:latin typeface="Calibri" panose="020F0502020204030204" pitchFamily="34" charset="0"/>
                <a:cs typeface="Calibri" panose="020F0502020204030204" pitchFamily="34" charset="0"/>
              </a:rPr>
              <a:t>HW noise :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r>
              <a:rPr lang="en-US" sz="1600" dirty="0">
                <a:solidFill>
                  <a:srgbClr val="000000"/>
                </a:solidFill>
                <a:latin typeface="Calibri" panose="020F0502020204030204" pitchFamily="34" charset="0"/>
                <a:cs typeface="Calibri" panose="020F0502020204030204" pitchFamily="34" charset="0"/>
              </a:rPr>
              <a:t>Entropy from pool: 300 bits.</a:t>
            </a:r>
          </a:p>
          <a:p>
            <a:r>
              <a:rPr lang="en-US" sz="1600" dirty="0">
                <a:solidFill>
                  <a:srgbClr val="000000"/>
                </a:solidFill>
                <a:latin typeface="Calibri" panose="020F0502020204030204" pitchFamily="34" charset="0"/>
                <a:cs typeface="Calibri" panose="020F0502020204030204" pitchFamily="34" charset="0"/>
              </a:rPr>
              <a:t>seed: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Hardware derived random numbers:</a:t>
            </a:r>
          </a:p>
          <a:p>
            <a:r>
              <a:rPr lang="en-US" sz="1600" dirty="0">
                <a:solidFill>
                  <a:srgbClr val="000000"/>
                </a:solidFill>
                <a:latin typeface="Calibri" panose="020F0502020204030204" pitchFamily="34" charset="0"/>
                <a:cs typeface="Calibri" panose="020F0502020204030204" pitchFamily="34" charset="0"/>
              </a:rPr>
              <a:t>  random number 0: 38c4606144d00c417be407466237b3e08b8f08f81fd98b8a94dd54d74f914fed</a:t>
            </a:r>
          </a:p>
          <a:p>
            <a:r>
              <a:rPr lang="en-US" sz="1600" dirty="0">
                <a:solidFill>
                  <a:srgbClr val="000000"/>
                </a:solidFill>
                <a:latin typeface="Calibri" panose="020F0502020204030204" pitchFamily="34" charset="0"/>
                <a:cs typeface="Calibri" panose="020F0502020204030204" pitchFamily="34" charset="0"/>
              </a:rPr>
              <a:t>  random number 1: 74283705ff3ad67c00d029ba8344cc9d014ef98a58edc9c93259cc8cf042cf37</a:t>
            </a:r>
          </a:p>
          <a:p>
            <a:r>
              <a:rPr lang="en-US" sz="1600" dirty="0">
                <a:solidFill>
                  <a:srgbClr val="000000"/>
                </a:solidFill>
                <a:latin typeface="Calibri" panose="020F0502020204030204" pitchFamily="34" charset="0"/>
                <a:cs typeface="Calibri" panose="020F0502020204030204" pitchFamily="34" charset="0"/>
              </a:rPr>
              <a:t>  random number 2: 272f7b36a8694254368ca0f534ee45fd56756ef7e90bd49a3d35e87019f9ee68</a:t>
            </a:r>
          </a:p>
          <a:p>
            <a:r>
              <a:rPr lang="en-US" sz="1600" dirty="0">
                <a:solidFill>
                  <a:srgbClr val="000000"/>
                </a:solidFill>
                <a:latin typeface="Calibri" panose="020F0502020204030204" pitchFamily="34" charset="0"/>
                <a:cs typeface="Calibri" panose="020F0502020204030204" pitchFamily="34" charset="0"/>
              </a:rPr>
              <a:t>  random number 3: d81302e1a5d30dc7735e62cc2c790ab3595c5cce34665c590556293f1f61e826</a:t>
            </a:r>
          </a:p>
          <a:p>
            <a:r>
              <a:rPr lang="en-US" sz="1600" dirty="0">
                <a:solidFill>
                  <a:srgbClr val="000000"/>
                </a:solidFill>
                <a:latin typeface="Calibri" panose="020F0502020204030204" pitchFamily="34" charset="0"/>
                <a:cs typeface="Calibri" panose="020F0502020204030204" pitchFamily="34" charset="0"/>
              </a:rPr>
              <a:t>  random number 4: c804ada32bbe35d75a16cde90ec044d1f09350a82b8355ff50a7ef00f3a90ec3</a:t>
            </a:r>
          </a:p>
          <a:p>
            <a:r>
              <a:rPr lang="en-US" sz="1600" dirty="0">
                <a:solidFill>
                  <a:srgbClr val="000000"/>
                </a:solidFill>
                <a:latin typeface="Calibri" panose="020F0502020204030204" pitchFamily="34" charset="0"/>
                <a:cs typeface="Calibri" panose="020F0502020204030204" pitchFamily="34" charset="0"/>
              </a:rPr>
              <a:t>  random number 5: c3b090ddf0c9d6dcd54a3d25ac9ba24813df5dd9119f683cff52c0a4487db23a</a:t>
            </a:r>
          </a:p>
          <a:p>
            <a:r>
              <a:rPr lang="en-US" sz="1600" dirty="0">
                <a:solidFill>
                  <a:srgbClr val="000000"/>
                </a:solidFill>
                <a:latin typeface="Calibri" panose="020F0502020204030204" pitchFamily="34" charset="0"/>
                <a:cs typeface="Calibri" panose="020F0502020204030204" pitchFamily="34" charset="0"/>
              </a:rPr>
              <a:t>  random number 6: d25fa7625b34646d2d5402e3b8f65dff2fb806c4a9cfa978303b27a133fd9dbe</a:t>
            </a:r>
          </a:p>
          <a:p>
            <a:r>
              <a:rPr lang="en-US" sz="1600" dirty="0">
                <a:solidFill>
                  <a:srgbClr val="000000"/>
                </a:solidFill>
                <a:latin typeface="Calibri" panose="020F0502020204030204" pitchFamily="34" charset="0"/>
                <a:cs typeface="Calibri" panose="020F0502020204030204" pitchFamily="34" charset="0"/>
              </a:rPr>
              <a:t>  random number 7: 5baa492e703d63b3074e40cbb041723203659f42951ce70db1d083dcb25777a6</a:t>
            </a:r>
          </a:p>
          <a:p>
            <a:r>
              <a:rPr lang="en-US" sz="1600" dirty="0">
                <a:solidFill>
                  <a:srgbClr val="000000"/>
                </a:solidFill>
                <a:latin typeface="Calibri" panose="020F0502020204030204" pitchFamily="34" charset="0"/>
                <a:cs typeface="Calibri" panose="020F0502020204030204" pitchFamily="34" charset="0"/>
              </a:rPr>
              <a:t>  random number 8: 88210cb9e669ecf79dd13091c4da7de0beb60f553dd6bf6ad39360c587d2370a</a:t>
            </a:r>
          </a:p>
          <a:p>
            <a:r>
              <a:rPr lang="en-US" sz="1600" dirty="0">
                <a:solidFill>
                  <a:srgbClr val="000000"/>
                </a:solidFill>
                <a:latin typeface="Calibri" panose="020F0502020204030204" pitchFamily="34" charset="0"/>
                <a:cs typeface="Calibri" panose="020F0502020204030204" pitchFamily="34" charset="0"/>
              </a:rPr>
              <a:t>  random number 9: 7943f321315f440803a377e9ddce3696b4f30515b05510e8f368c15837c4b63d</a:t>
            </a:r>
          </a:p>
          <a:p>
            <a:br>
              <a:rPr lang="en-US" dirty="0">
                <a:solidFill>
                  <a:srgbClr val="000000"/>
                </a:solidFill>
                <a:latin typeface="Menlo" panose="020B0609030804020204" pitchFamily="49" charset="0"/>
              </a:rPr>
            </a:br>
            <a:endParaRPr lang="en-US" dirty="0"/>
          </a:p>
        </p:txBody>
      </p:sp>
    </p:spTree>
    <p:extLst>
      <p:ext uri="{BB962C8B-B14F-4D97-AF65-F5344CB8AC3E}">
        <p14:creationId xmlns:p14="http://schemas.microsoft.com/office/powerpoint/2010/main" val="191682095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23</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342900" y="1219200"/>
            <a:ext cx="8458200" cy="5078313"/>
          </a:xfrm>
          <a:prstGeom prst="rect">
            <a:avLst/>
          </a:prstGeom>
        </p:spPr>
        <p:txBody>
          <a:bodyPr wrap="square">
            <a:spAutoFit/>
          </a:bodyPr>
          <a:lstStyle/>
          <a:p>
            <a:r>
              <a:rPr lang="en-US" sz="1600" dirty="0">
                <a:solidFill>
                  <a:srgbClr val="000000"/>
                </a:solidFill>
                <a:latin typeface="Calibri" panose="020F0502020204030204" pitchFamily="34" charset="0"/>
                <a:cs typeface="Calibri" panose="020F0502020204030204" pitchFamily="34" charset="0"/>
              </a:rPr>
              <a:t>Software test</a:t>
            </a:r>
          </a:p>
          <a:p>
            <a:r>
              <a:rPr lang="en-US" sz="1600" dirty="0">
                <a:solidFill>
                  <a:srgbClr val="000000"/>
                </a:solidFill>
                <a:latin typeface="Calibri" panose="020F0502020204030204" pitchFamily="34" charset="0"/>
                <a:cs typeface="Calibri" panose="020F0502020204030204" pitchFamily="34" charset="0"/>
              </a:rPr>
              <a:t>SW noise: 8604aa5c9683f61c5765fb4bf610ff4026afcde5</a:t>
            </a:r>
          </a:p>
          <a:p>
            <a:r>
              <a:rPr lang="en-US" sz="1600" dirty="0">
                <a:solidFill>
                  <a:srgbClr val="000000"/>
                </a:solidFill>
                <a:latin typeface="Calibri" panose="020F0502020204030204" pitchFamily="34" charset="0"/>
                <a:cs typeface="Calibri" panose="020F0502020204030204" pitchFamily="34" charset="0"/>
              </a:rPr>
              <a:t>SW noise: d24e2528dc24a560b5ecdde9f941ff555ba18758</a:t>
            </a:r>
          </a:p>
          <a:p>
            <a:r>
              <a:rPr lang="en-US" sz="1600" dirty="0">
                <a:solidFill>
                  <a:srgbClr val="000000"/>
                </a:solidFill>
                <a:latin typeface="Calibri" panose="020F0502020204030204" pitchFamily="34" charset="0"/>
                <a:cs typeface="Calibri" panose="020F0502020204030204" pitchFamily="34" charset="0"/>
              </a:rPr>
              <a:t>SW noise: 3758ba50858922f3bd919b14b0da4375e3281129</a:t>
            </a:r>
          </a:p>
          <a:p>
            <a:r>
              <a:rPr lang="en-US" sz="1600" dirty="0">
                <a:solidFill>
                  <a:srgbClr val="000000"/>
                </a:solidFill>
                <a:latin typeface="Calibri" panose="020F0502020204030204" pitchFamily="34" charset="0"/>
                <a:cs typeface="Calibri" panose="020F0502020204030204" pitchFamily="34" charset="0"/>
              </a:rPr>
              <a:t>…10 more</a:t>
            </a:r>
          </a:p>
          <a:p>
            <a:r>
              <a:rPr lang="en-US" sz="1600" dirty="0">
                <a:solidFill>
                  <a:srgbClr val="000000"/>
                </a:solidFill>
                <a:latin typeface="Calibri" panose="020F0502020204030204" pitchFamily="34" charset="0"/>
                <a:cs typeface="Calibri" panose="020F0502020204030204" pitchFamily="34" charset="0"/>
              </a:rPr>
              <a:t>Entropy from pool: 259 bits.</a:t>
            </a:r>
          </a:p>
          <a:p>
            <a:r>
              <a:rPr lang="en-US" sz="1600" dirty="0">
                <a:solidFill>
                  <a:srgbClr val="000000"/>
                </a:solidFill>
                <a:latin typeface="Calibri" panose="020F0502020204030204" pitchFamily="34" charset="0"/>
                <a:cs typeface="Calibri" panose="020F0502020204030204" pitchFamily="34" charset="0"/>
              </a:rPr>
              <a:t>seed: 56580a6f33dffb67271838514b72609d292960989636c17b593018764b2c3caf36ebf42e</a:t>
            </a:r>
            <a:br>
              <a:rPr lang="en-US" sz="1600" dirty="0">
                <a:solidFill>
                  <a:srgbClr val="000000"/>
                </a:solidFill>
                <a:latin typeface="Calibri" panose="020F0502020204030204" pitchFamily="34" charset="0"/>
                <a:cs typeface="Calibri" panose="020F0502020204030204" pitchFamily="34" charset="0"/>
              </a:rPr>
            </a:br>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Software derived random numbers:</a:t>
            </a:r>
          </a:p>
          <a:p>
            <a:r>
              <a:rPr lang="en-US" sz="1600" dirty="0">
                <a:solidFill>
                  <a:srgbClr val="000000"/>
                </a:solidFill>
                <a:latin typeface="Calibri" panose="020F0502020204030204" pitchFamily="34" charset="0"/>
                <a:cs typeface="Calibri" panose="020F0502020204030204" pitchFamily="34" charset="0"/>
              </a:rPr>
              <a:t>  random number 0: 5704f41ef758d66ef82483217c9291fd79f5aa18b5bd1dc114049df5e81c1d34</a:t>
            </a:r>
          </a:p>
          <a:p>
            <a:r>
              <a:rPr lang="en-US" sz="1600" dirty="0">
                <a:solidFill>
                  <a:srgbClr val="000000"/>
                </a:solidFill>
                <a:latin typeface="Calibri" panose="020F0502020204030204" pitchFamily="34" charset="0"/>
                <a:cs typeface="Calibri" panose="020F0502020204030204" pitchFamily="34" charset="0"/>
              </a:rPr>
              <a:t>  random number 1: c1ae285d23a91a399f5e2c095a769c4195f4c3753a4aca0d78b7d8197378c672</a:t>
            </a:r>
          </a:p>
          <a:p>
            <a:r>
              <a:rPr lang="en-US" sz="1600" dirty="0">
                <a:solidFill>
                  <a:srgbClr val="000000"/>
                </a:solidFill>
                <a:latin typeface="Calibri" panose="020F0502020204030204" pitchFamily="34" charset="0"/>
                <a:cs typeface="Calibri" panose="020F0502020204030204" pitchFamily="34" charset="0"/>
              </a:rPr>
              <a:t>  random number 2: b860d249bbddcaf87666815de2def42d8e73c6de798b667d68f55068a5b79d7c</a:t>
            </a:r>
          </a:p>
          <a:p>
            <a:r>
              <a:rPr lang="en-US" sz="1600" dirty="0">
                <a:solidFill>
                  <a:srgbClr val="000000"/>
                </a:solidFill>
                <a:latin typeface="Calibri" panose="020F0502020204030204" pitchFamily="34" charset="0"/>
                <a:cs typeface="Calibri" panose="020F0502020204030204" pitchFamily="34" charset="0"/>
              </a:rPr>
              <a:t>  random number 3: 4370488c2a28ed85161cd216b3caf2caae2705e9b893c9e082666a4c93622337</a:t>
            </a:r>
          </a:p>
          <a:p>
            <a:r>
              <a:rPr lang="en-US" sz="1600" dirty="0">
                <a:solidFill>
                  <a:srgbClr val="000000"/>
                </a:solidFill>
                <a:latin typeface="Calibri" panose="020F0502020204030204" pitchFamily="34" charset="0"/>
                <a:cs typeface="Calibri" panose="020F0502020204030204" pitchFamily="34" charset="0"/>
              </a:rPr>
              <a:t>  random number 4: 21f3a1438634aa05d4071617ce420786aa574ab4c4258fbbc8d975b2f6c205bb</a:t>
            </a:r>
          </a:p>
          <a:p>
            <a:r>
              <a:rPr lang="en-US" sz="1600" dirty="0">
                <a:solidFill>
                  <a:srgbClr val="000000"/>
                </a:solidFill>
                <a:latin typeface="Calibri" panose="020F0502020204030204" pitchFamily="34" charset="0"/>
                <a:cs typeface="Calibri" panose="020F0502020204030204" pitchFamily="34" charset="0"/>
              </a:rPr>
              <a:t>  random number 5: 10e1fc08d6df99515727b7d68c973deee25b52a28304d29db85aec71735939dc</a:t>
            </a:r>
          </a:p>
          <a:p>
            <a:r>
              <a:rPr lang="en-US" sz="1600" dirty="0">
                <a:solidFill>
                  <a:srgbClr val="000000"/>
                </a:solidFill>
                <a:latin typeface="Calibri" panose="020F0502020204030204" pitchFamily="34" charset="0"/>
                <a:cs typeface="Calibri" panose="020F0502020204030204" pitchFamily="34" charset="0"/>
              </a:rPr>
              <a:t>  random number 6: d9cd2731623a3ee43ba2652bb07e41d00c153d72ab814a24df29883f5c234fb4</a:t>
            </a:r>
          </a:p>
          <a:p>
            <a:r>
              <a:rPr lang="en-US" sz="1600" dirty="0">
                <a:solidFill>
                  <a:srgbClr val="000000"/>
                </a:solidFill>
                <a:latin typeface="Calibri" panose="020F0502020204030204" pitchFamily="34" charset="0"/>
                <a:cs typeface="Calibri" panose="020F0502020204030204" pitchFamily="34" charset="0"/>
              </a:rPr>
              <a:t>  random number 7: 18b9e00e397c7ef8c05f61078ce1884c30f3b74e61286574abac5d01991a8c6b</a:t>
            </a:r>
          </a:p>
          <a:p>
            <a:r>
              <a:rPr lang="en-US" sz="1600" dirty="0">
                <a:solidFill>
                  <a:srgbClr val="000000"/>
                </a:solidFill>
                <a:latin typeface="Calibri" panose="020F0502020204030204" pitchFamily="34" charset="0"/>
                <a:cs typeface="Calibri" panose="020F0502020204030204" pitchFamily="34" charset="0"/>
              </a:rPr>
              <a:t>  random number 8: f2d71f29ee1aeec8109da2a3e83a1aa9f1ded83bb573441c7202e6892381106e</a:t>
            </a:r>
          </a:p>
          <a:p>
            <a:r>
              <a:rPr lang="en-US" sz="1600" dirty="0">
                <a:solidFill>
                  <a:srgbClr val="000000"/>
                </a:solidFill>
                <a:latin typeface="Calibri" panose="020F0502020204030204" pitchFamily="34" charset="0"/>
                <a:cs typeface="Calibri" panose="020F0502020204030204" pitchFamily="34" charset="0"/>
              </a:rPr>
              <a:t>  random number 9: cb467402c79b90e02959d35e0ffe39cf0c2b4da75583f30b2921c0b4073fcc5b</a:t>
            </a:r>
          </a:p>
          <a:p>
            <a:br>
              <a:rPr lang="en-US" dirty="0"/>
            </a:br>
            <a:endParaRPr lang="en-US" dirty="0"/>
          </a:p>
        </p:txBody>
      </p:sp>
    </p:spTree>
    <p:extLst>
      <p:ext uri="{BB962C8B-B14F-4D97-AF65-F5344CB8AC3E}">
        <p14:creationId xmlns:p14="http://schemas.microsoft.com/office/powerpoint/2010/main" val="361618356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Software jitter sources in my code</a:t>
            </a:r>
          </a:p>
        </p:txBody>
      </p:sp>
      <p:sp>
        <p:nvSpPr>
          <p:cNvPr id="23557" name="Rectangle 3"/>
          <p:cNvSpPr>
            <a:spLocks noGrp="1" noChangeArrowheads="1"/>
          </p:cNvSpPr>
          <p:nvPr>
            <p:ph type="body" idx="1"/>
          </p:nvPr>
        </p:nvSpPr>
        <p:spPr>
          <a:xfrm>
            <a:off x="304800" y="1752600"/>
            <a:ext cx="8610600" cy="4648200"/>
          </a:xfrm>
        </p:spPr>
        <p:txBody>
          <a:bodyPr/>
          <a:lstStyle/>
          <a:p>
            <a:pPr>
              <a:lnSpc>
                <a:spcPct val="90000"/>
              </a:lnSpc>
            </a:pPr>
            <a:r>
              <a:rPr lang="en-US" sz="2000" dirty="0">
                <a:latin typeface="Arial" panose="020B0604020202020204" pitchFamily="34" charset="0"/>
                <a:cs typeface="Arial" panose="020B0604020202020204" pitchFamily="34" charset="0"/>
              </a:rPr>
              <a:t>Used five different blocks for jitter including two from Mueller</a:t>
            </a:r>
          </a:p>
          <a:p>
            <a:pPr>
              <a:lnSpc>
                <a:spcPct val="90000"/>
              </a:lnSpc>
            </a:pPr>
            <a:r>
              <a:rPr lang="en-US" sz="2000" dirty="0">
                <a:latin typeface="Arial" panose="020B0604020202020204" pitchFamily="34" charset="0"/>
                <a:cs typeface="Arial" panose="020B0604020202020204" pitchFamily="34" charset="0"/>
              </a:rPr>
              <a:t>For each 8-bit (as required by NIST) noise sample, the estimated entropy varied from 1.8 bit/sample to over 6 bits/sample (!) over the jitter blocks</a:t>
            </a:r>
          </a:p>
          <a:p>
            <a:pPr lvl="1">
              <a:lnSpc>
                <a:spcPct val="90000"/>
              </a:lnSpc>
            </a:pPr>
            <a:r>
              <a:rPr lang="en-US" sz="2000" dirty="0">
                <a:latin typeface="Arial" panose="020B0604020202020204" pitchFamily="34" charset="0"/>
                <a:cs typeface="Arial" panose="020B0604020202020204" pitchFamily="34" charset="0"/>
              </a:rPr>
              <a:t>Jitter gives amazingly high rate independent of other activity Can’t be tampered with by adversary</a:t>
            </a:r>
          </a:p>
          <a:p>
            <a:pPr>
              <a:lnSpc>
                <a:spcPct val="90000"/>
              </a:lnSpc>
            </a:pPr>
            <a:r>
              <a:rPr lang="en-US" sz="2000" dirty="0">
                <a:latin typeface="Arial" panose="020B0604020202020204" pitchFamily="34" charset="0"/>
                <a:cs typeface="Arial" panose="020B0604020202020204" pitchFamily="34" charset="0"/>
              </a:rPr>
              <a:t>Most important: Can be analyzed and justified.</a:t>
            </a:r>
          </a:p>
          <a:p>
            <a:pPr lvl="1">
              <a:lnSpc>
                <a:spcPct val="90000"/>
              </a:lnSpc>
            </a:pPr>
            <a:r>
              <a:rPr lang="en-US" sz="2000" dirty="0">
                <a:latin typeface="Arial" panose="020B0604020202020204" pitchFamily="34" charset="0"/>
                <a:cs typeface="Arial" panose="020B0604020202020204" pitchFamily="34" charset="0"/>
              </a:rPr>
              <a:t>Isn’t this just an academic concern?</a:t>
            </a:r>
          </a:p>
          <a:p>
            <a:pPr lvl="1">
              <a:lnSpc>
                <a:spcPct val="90000"/>
              </a:lnSpc>
            </a:pPr>
            <a:r>
              <a:rPr lang="en-US" sz="2000" dirty="0">
                <a:latin typeface="Arial" panose="020B0604020202020204" pitchFamily="34" charset="0"/>
                <a:cs typeface="Arial" panose="020B0604020202020204" pitchFamily="34" charset="0"/>
              </a:rPr>
              <a:t>No!</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24</a:t>
            </a:fld>
            <a:endParaRPr lang="en-US"/>
          </a:p>
        </p:txBody>
      </p:sp>
    </p:spTree>
    <p:extLst>
      <p:ext uri="{BB962C8B-B14F-4D97-AF65-F5344CB8AC3E}">
        <p14:creationId xmlns:p14="http://schemas.microsoft.com/office/powerpoint/2010/main" val="210799629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0</a:t>
            </a:r>
          </a:p>
        </p:txBody>
      </p:sp>
      <p:sp>
        <p:nvSpPr>
          <p:cNvPr id="23557" name="Rectangle 3"/>
          <p:cNvSpPr>
            <a:spLocks noGrp="1" noChangeArrowheads="1"/>
          </p:cNvSpPr>
          <p:nvPr>
            <p:ph type="body" idx="1"/>
          </p:nvPr>
        </p:nvSpPr>
        <p:spPr>
          <a:xfrm>
            <a:off x="714499" y="1676400"/>
            <a:ext cx="7772400" cy="4328160"/>
          </a:xfrm>
        </p:spPr>
        <p:txBody>
          <a:bodyPr/>
          <a:lstStyle/>
          <a:p>
            <a:r>
              <a:rPr lang="en-US" sz="1800" dirty="0">
                <a:latin typeface="Calibri" panose="020F0502020204030204" pitchFamily="34" charset="0"/>
                <a:cs typeface="Calibri" panose="020F0502020204030204" pitchFamily="34" charset="0"/>
              </a:rPr>
              <a:t>Based on a simple loop adding to an accumulator (Optimization turned off!)</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Simple jitter test 0,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1999533010</a:t>
            </a:r>
          </a:p>
          <a:p>
            <a:pPr marL="0" indent="0">
              <a:buNone/>
            </a:pPr>
            <a:r>
              <a:rPr lang="en-US" sz="1800" dirty="0">
                <a:latin typeface="Calibri" panose="020F0502020204030204" pitchFamily="34" charset="0"/>
                <a:cs typeface="Calibri" panose="020F0502020204030204" pitchFamily="34" charset="0"/>
              </a:rPr>
              <a:t>largest: 63, smallest: 31, non-zero: 1000, mean: 37.204, adjusted mean: 37.141</a:t>
            </a:r>
          </a:p>
          <a:p>
            <a:pPr marL="0" indent="0">
              <a:buNone/>
            </a:pPr>
            <a:r>
              <a:rPr lang="en-US" sz="1800" dirty="0">
                <a:latin typeface="Calibri" panose="020F0502020204030204" pitchFamily="34" charset="0"/>
                <a:cs typeface="Calibri" panose="020F0502020204030204" pitchFamily="34" charset="0"/>
              </a:rPr>
              <a:t>44 bins, lower 30, upper: 42, bins from 30 to 42 selected:</a:t>
            </a:r>
          </a:p>
          <a:p>
            <a:pPr marL="0" indent="0">
              <a:buNone/>
            </a:pPr>
            <a:r>
              <a:rPr lang="en-US" sz="1600" dirty="0">
                <a:latin typeface="Calibri" panose="020F0502020204030204" pitchFamily="34" charset="0"/>
                <a:cs typeface="Calibri" panose="020F0502020204030204" pitchFamily="34" charset="0"/>
              </a:rPr>
              <a:t>0000 0005 0015 0059 0078 0181 0055 0146 0080 0217 0034 0094 0033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37.097, deviation: 32.243</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600" dirty="0">
                <a:latin typeface="Calibri" panose="020F0502020204030204" pitchFamily="34" charset="0"/>
                <a:cs typeface="Calibri" panose="020F0502020204030204" pitchFamily="34" charset="0"/>
              </a:rPr>
              <a:t> 31,0.005  32,0.015  33,0.059  34,0.078  35,0.181  36,0.055  37,0.146</a:t>
            </a:r>
          </a:p>
          <a:p>
            <a:pPr marL="0" indent="0">
              <a:buNone/>
            </a:pPr>
            <a:r>
              <a:rPr lang="en-US" sz="1600" dirty="0">
                <a:latin typeface="Calibri" panose="020F0502020204030204" pitchFamily="34" charset="0"/>
                <a:cs typeface="Calibri" panose="020F0502020204030204" pitchFamily="34" charset="0"/>
              </a:rPr>
              <a:t> 38,0.080 39,0.217  40,0.034  41,0.094 </a:t>
            </a:r>
            <a:endParaRPr lang="en-US" sz="1800" dirty="0">
              <a:latin typeface="Calibri" panose="020F0502020204030204" pitchFamily="34" charset="0"/>
              <a:cs typeface="Calibri" panose="020F0502020204030204" pitchFamily="34" charset="0"/>
            </a:endParaRPr>
          </a:p>
          <a:p>
            <a:pPr marL="0" indent="0">
              <a:buNone/>
            </a:pPr>
            <a:r>
              <a:rPr lang="en-US" sz="1800" dirty="0">
                <a:solidFill>
                  <a:srgbClr val="0066CC"/>
                </a:solidFill>
                <a:latin typeface="Calibri" panose="020F0502020204030204" pitchFamily="34" charset="0"/>
                <a:cs typeface="Calibri" panose="020F0502020204030204" pitchFamily="34" charset="0"/>
              </a:rPr>
              <a:t>Shannon entropy:  3.168,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2.927, min entropy:  2.204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25</a:t>
            </a:fld>
            <a:endParaRPr lang="en-US"/>
          </a:p>
        </p:txBody>
      </p:sp>
    </p:spTree>
    <p:extLst>
      <p:ext uri="{BB962C8B-B14F-4D97-AF65-F5344CB8AC3E}">
        <p14:creationId xmlns:p14="http://schemas.microsoft.com/office/powerpoint/2010/main" val="97504463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0</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26</a:t>
            </a:fld>
            <a:endParaRPr lang="en-US"/>
          </a:p>
        </p:txBody>
      </p:sp>
      <p:pic>
        <p:nvPicPr>
          <p:cNvPr id="9" name="Picture 8" descr="Chart, line chart&#10;&#10;Description automatically generated">
            <a:extLst>
              <a:ext uri="{FF2B5EF4-FFF2-40B4-BE49-F238E27FC236}">
                <a16:creationId xmlns:a16="http://schemas.microsoft.com/office/drawing/2014/main" id="{1E402530-C7DC-1D4F-8CF4-0F56634A7E1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5800" y="1676400"/>
            <a:ext cx="7772399" cy="4191000"/>
          </a:xfrm>
          <a:prstGeom prst="rect">
            <a:avLst/>
          </a:prstGeom>
        </p:spPr>
      </p:pic>
    </p:spTree>
    <p:extLst>
      <p:ext uri="{BB962C8B-B14F-4D97-AF65-F5344CB8AC3E}">
        <p14:creationId xmlns:p14="http://schemas.microsoft.com/office/powerpoint/2010/main" val="136619956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1</a:t>
            </a:r>
          </a:p>
        </p:txBody>
      </p:sp>
      <p:sp>
        <p:nvSpPr>
          <p:cNvPr id="23557" name="Rectangle 3"/>
          <p:cNvSpPr>
            <a:spLocks noGrp="1" noChangeArrowheads="1"/>
          </p:cNvSpPr>
          <p:nvPr>
            <p:ph type="body" idx="1"/>
          </p:nvPr>
        </p:nvSpPr>
        <p:spPr>
          <a:xfrm>
            <a:off x="838200" y="1676400"/>
            <a:ext cx="7772400" cy="4404360"/>
          </a:xfrm>
        </p:spPr>
        <p:txBody>
          <a:bodyPr/>
          <a:lstStyle/>
          <a:p>
            <a:pPr marL="0" indent="0">
              <a:buNone/>
            </a:pPr>
            <a:r>
              <a:rPr lang="en-US" sz="1800" dirty="0">
                <a:latin typeface="Calibri" panose="020F0502020204030204" pitchFamily="34" charset="0"/>
                <a:cs typeface="Calibri" panose="020F0502020204030204" pitchFamily="34" charset="0"/>
              </a:rPr>
              <a:t>Simple jitter test 1,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2003954612</a:t>
            </a:r>
          </a:p>
          <a:p>
            <a:pPr marL="0" indent="0">
              <a:buNone/>
            </a:pPr>
            <a:r>
              <a:rPr lang="en-US" sz="1800" dirty="0">
                <a:latin typeface="Calibri" panose="020F0502020204030204" pitchFamily="34" charset="0"/>
                <a:cs typeface="Calibri" panose="020F0502020204030204" pitchFamily="34" charset="0"/>
              </a:rPr>
              <a:t>largest: 125, smallest: 32, non-zero: 1000, mean: 39.565, adjusted mean: 39.440</a:t>
            </a:r>
          </a:p>
          <a:p>
            <a:pPr marL="0" indent="0">
              <a:buNone/>
            </a:pPr>
            <a:r>
              <a:rPr lang="en-US" sz="1800" dirty="0">
                <a:latin typeface="Calibri" panose="020F0502020204030204" pitchFamily="34" charset="0"/>
                <a:cs typeface="Calibri" panose="020F0502020204030204" pitchFamily="34" charset="0"/>
              </a:rPr>
              <a:t>47 bins, lower 31, upper: 45, bins from 31 to 45 selected:</a:t>
            </a:r>
          </a:p>
          <a:p>
            <a:pPr marL="0" indent="0">
              <a:buNone/>
            </a:pPr>
            <a:r>
              <a:rPr lang="en-US" sz="1800" dirty="0">
                <a:latin typeface="Calibri" panose="020F0502020204030204" pitchFamily="34" charset="0"/>
                <a:cs typeface="Calibri" panose="020F0502020204030204" pitchFamily="34" charset="0"/>
              </a:rPr>
              <a:t>0000 0001 0010 0024 0045 0073 0090 0038 0286 0094 0110 0073 0104 0036 0013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39.286, deviation: 33.994</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32,0.001  33,0.010  34,0.024  35,0.045  36,0.073  37,0.090  38,0.038</a:t>
            </a:r>
          </a:p>
          <a:p>
            <a:pPr marL="0" indent="0">
              <a:buNone/>
            </a:pPr>
            <a:r>
              <a:rPr lang="en-US" sz="1600" dirty="0">
                <a:latin typeface="Calibri" panose="020F0502020204030204" pitchFamily="34" charset="0"/>
                <a:cs typeface="Calibri" panose="020F0502020204030204" pitchFamily="34" charset="0"/>
              </a:rPr>
              <a:t> 39,0.286  40,0.094  41,0.110  42,0.073  43,0.104  44,0.036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3.231,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2.858, min entropy:  1.806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27</a:t>
            </a:fld>
            <a:endParaRPr lang="en-US"/>
          </a:p>
        </p:txBody>
      </p:sp>
    </p:spTree>
    <p:extLst>
      <p:ext uri="{BB962C8B-B14F-4D97-AF65-F5344CB8AC3E}">
        <p14:creationId xmlns:p14="http://schemas.microsoft.com/office/powerpoint/2010/main" val="388235343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1</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28</a:t>
            </a:fld>
            <a:endParaRPr lang="en-US"/>
          </a:p>
        </p:txBody>
      </p:sp>
      <p:pic>
        <p:nvPicPr>
          <p:cNvPr id="9" name="Picture 8" descr="Chart, line chart&#10;&#10;Description automatically generated">
            <a:extLst>
              <a:ext uri="{FF2B5EF4-FFF2-40B4-BE49-F238E27FC236}">
                <a16:creationId xmlns:a16="http://schemas.microsoft.com/office/drawing/2014/main" id="{06DB2082-7012-9A4D-849A-021FAD9D640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7151" y="1752600"/>
            <a:ext cx="7848600" cy="4190999"/>
          </a:xfrm>
          <a:prstGeom prst="rect">
            <a:avLst/>
          </a:prstGeom>
        </p:spPr>
      </p:pic>
    </p:spTree>
    <p:extLst>
      <p:ext uri="{BB962C8B-B14F-4D97-AF65-F5344CB8AC3E}">
        <p14:creationId xmlns:p14="http://schemas.microsoft.com/office/powerpoint/2010/main" val="73878303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2</a:t>
            </a:r>
          </a:p>
        </p:txBody>
      </p:sp>
      <p:sp>
        <p:nvSpPr>
          <p:cNvPr id="23557" name="Rectangle 3"/>
          <p:cNvSpPr>
            <a:spLocks noGrp="1" noChangeArrowheads="1"/>
          </p:cNvSpPr>
          <p:nvPr>
            <p:ph type="body" idx="1"/>
          </p:nvPr>
        </p:nvSpPr>
        <p:spPr>
          <a:xfrm>
            <a:off x="609600" y="1905000"/>
            <a:ext cx="8153400" cy="3773836"/>
          </a:xfrm>
        </p:spPr>
        <p:txBody>
          <a:bodyPr/>
          <a:lstStyle/>
          <a:p>
            <a:pPr marL="0" indent="0">
              <a:buNone/>
            </a:pPr>
            <a:r>
              <a:rPr lang="en-US" sz="1800" dirty="0">
                <a:latin typeface="Calibri" panose="020F0502020204030204" pitchFamily="34" charset="0"/>
                <a:cs typeface="Calibri" panose="020F0502020204030204" pitchFamily="34" charset="0"/>
              </a:rPr>
              <a:t>Simple jitter test 2,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2003743142</a:t>
            </a:r>
          </a:p>
          <a:p>
            <a:pPr marL="0" indent="0">
              <a:buNone/>
            </a:pPr>
            <a:r>
              <a:rPr lang="en-US" sz="1800" dirty="0">
                <a:latin typeface="Calibri" panose="020F0502020204030204" pitchFamily="34" charset="0"/>
                <a:cs typeface="Calibri" panose="020F0502020204030204" pitchFamily="34" charset="0"/>
              </a:rPr>
              <a:t>largest: 165, smallest: 49, non-zero: 1000, mean: 64.158, adjusted mean: 63.993</a:t>
            </a:r>
          </a:p>
          <a:p>
            <a:pPr marL="0" indent="0">
              <a:buNone/>
            </a:pPr>
            <a:r>
              <a:rPr lang="en-US" sz="1800" dirty="0">
                <a:latin typeface="Calibri" panose="020F0502020204030204" pitchFamily="34" charset="0"/>
                <a:cs typeface="Calibri" panose="020F0502020204030204" pitchFamily="34" charset="0"/>
              </a:rPr>
              <a:t>79 bins, lower 50, upper: 73, bins from 50 to 73 selected:</a:t>
            </a:r>
          </a:p>
          <a:p>
            <a:pPr marL="0" indent="0">
              <a:buNone/>
            </a:pPr>
            <a:r>
              <a:rPr lang="en-US" sz="1600" dirty="0">
                <a:latin typeface="Calibri" panose="020F0502020204030204" pitchFamily="34" charset="0"/>
                <a:cs typeface="Calibri" panose="020F0502020204030204" pitchFamily="34" charset="0"/>
              </a:rPr>
              <a:t>0002 0000 0012 0010 0032 0009 0046 0082 0050 0079 0088 0103 0031 0067 0079 0100 0031 0043 0022 0028 0025 0014 0003 0007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59.797, deviation: 54.901</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600" dirty="0">
                <a:latin typeface="Calibri" panose="020F0502020204030204" pitchFamily="34" charset="0"/>
                <a:cs typeface="Calibri" panose="020F0502020204030204" pitchFamily="34" charset="0"/>
              </a:rPr>
              <a:t> 50,0.002  52,0.012  53,0.010  54,0.032  55,0.009  56,0.046  57,0.082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4.034,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3.967, min entropy:  3.279</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29</a:t>
            </a:fld>
            <a:endParaRPr lang="en-US"/>
          </a:p>
        </p:txBody>
      </p:sp>
    </p:spTree>
    <p:extLst>
      <p:ext uri="{BB962C8B-B14F-4D97-AF65-F5344CB8AC3E}">
        <p14:creationId xmlns:p14="http://schemas.microsoft.com/office/powerpoint/2010/main" val="357904732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85800" y="76200"/>
            <a:ext cx="7772400" cy="838200"/>
          </a:xfrm>
        </p:spPr>
        <p:txBody>
          <a:bodyPr/>
          <a:lstStyle/>
          <a:p>
            <a:r>
              <a:rPr lang="en-US" sz="3600" dirty="0"/>
              <a:t>Cryptographic random numbers</a:t>
            </a:r>
          </a:p>
        </p:txBody>
      </p:sp>
      <p:sp>
        <p:nvSpPr>
          <p:cNvPr id="19461" name="Rectangle 3"/>
          <p:cNvSpPr>
            <a:spLocks noGrp="1" noChangeArrowheads="1"/>
          </p:cNvSpPr>
          <p:nvPr>
            <p:ph type="body" idx="1"/>
          </p:nvPr>
        </p:nvSpPr>
        <p:spPr>
          <a:xfrm>
            <a:off x="457200" y="1676400"/>
            <a:ext cx="8229600" cy="4495800"/>
          </a:xfrm>
        </p:spPr>
        <p:txBody>
          <a:bodyPr/>
          <a:lstStyle/>
          <a:p>
            <a:pPr>
              <a:lnSpc>
                <a:spcPct val="80000"/>
              </a:lnSpc>
            </a:pPr>
            <a:r>
              <a:rPr lang="en-US" sz="2000" dirty="0"/>
              <a:t>Critical in cryptographic algorithms and protocols</a:t>
            </a:r>
          </a:p>
          <a:p>
            <a:pPr lvl="1">
              <a:lnSpc>
                <a:spcPct val="80000"/>
              </a:lnSpc>
            </a:pPr>
            <a:r>
              <a:rPr lang="en-US" sz="2000" dirty="0"/>
              <a:t>Past weaknesses have been catastrophic.</a:t>
            </a:r>
          </a:p>
          <a:p>
            <a:pPr lvl="1">
              <a:lnSpc>
                <a:spcPct val="80000"/>
              </a:lnSpc>
            </a:pPr>
            <a:r>
              <a:rPr lang="en-US" sz="2000" dirty="0"/>
              <a:t>Random number weakness and bad key management are greatest points of attack on cryptographic systems.</a:t>
            </a:r>
          </a:p>
          <a:p>
            <a:pPr>
              <a:lnSpc>
                <a:spcPct val="90000"/>
              </a:lnSpc>
            </a:pPr>
            <a:r>
              <a:rPr lang="en-US" sz="2000" dirty="0"/>
              <a:t>Bad entropy is principal basis for practical attacks</a:t>
            </a:r>
          </a:p>
          <a:p>
            <a:pPr lvl="1">
              <a:lnSpc>
                <a:spcPct val="90000"/>
              </a:lnSpc>
              <a:spcBef>
                <a:spcPts val="0"/>
              </a:spcBef>
            </a:pPr>
            <a:r>
              <a:rPr lang="en-US" sz="2000" dirty="0"/>
              <a:t>Netscape browser attack is famous example.</a:t>
            </a:r>
          </a:p>
          <a:p>
            <a:pPr lvl="1">
              <a:lnSpc>
                <a:spcPct val="90000"/>
              </a:lnSpc>
              <a:spcBef>
                <a:spcPts val="0"/>
              </a:spcBef>
            </a:pPr>
            <a:r>
              <a:rPr lang="en-US" sz="2000" dirty="0"/>
              <a:t>More recent Debian entropy attack (Mind your p’s and q’s) is another.</a:t>
            </a:r>
          </a:p>
          <a:p>
            <a:pPr lvl="1">
              <a:lnSpc>
                <a:spcPct val="90000"/>
              </a:lnSpc>
              <a:spcBef>
                <a:spcPts val="0"/>
              </a:spcBef>
            </a:pPr>
            <a:r>
              <a:rPr lang="en-US" sz="2000" dirty="0"/>
              <a:t>Hall of fame, epic fails for bad entropy</a:t>
            </a:r>
          </a:p>
          <a:p>
            <a:pPr lvl="2">
              <a:lnSpc>
                <a:spcPct val="90000"/>
              </a:lnSpc>
              <a:spcBef>
                <a:spcPts val="0"/>
              </a:spcBef>
            </a:pPr>
            <a:r>
              <a:rPr lang="en-US" sz="1800" dirty="0"/>
              <a:t>“But the entropy looked random”</a:t>
            </a:r>
          </a:p>
          <a:p>
            <a:pPr lvl="2">
              <a:lnSpc>
                <a:spcPct val="90000"/>
              </a:lnSpc>
              <a:spcBef>
                <a:spcPts val="0"/>
              </a:spcBef>
            </a:pPr>
            <a:r>
              <a:rPr lang="en-US" sz="1800" dirty="0"/>
              <a:t>“No one could guess the sample values, it’s too complex”</a:t>
            </a:r>
          </a:p>
          <a:p>
            <a:pPr>
              <a:lnSpc>
                <a:spcPct val="90000"/>
              </a:lnSpc>
              <a:spcBef>
                <a:spcPts val="0"/>
              </a:spcBef>
            </a:pPr>
            <a:r>
              <a:rPr lang="en-US" sz="2000" dirty="0"/>
              <a:t>Other attacks</a:t>
            </a:r>
          </a:p>
          <a:p>
            <a:pPr lvl="1">
              <a:lnSpc>
                <a:spcPct val="90000"/>
              </a:lnSpc>
              <a:spcBef>
                <a:spcPts val="0"/>
              </a:spcBef>
            </a:pPr>
            <a:r>
              <a:rPr lang="en-US" sz="2000" dirty="0"/>
              <a:t>Intrusion (read privileged entropy pool)</a:t>
            </a:r>
          </a:p>
          <a:p>
            <a:pPr lvl="1">
              <a:lnSpc>
                <a:spcPct val="90000"/>
              </a:lnSpc>
              <a:spcBef>
                <a:spcPts val="0"/>
              </a:spcBef>
            </a:pPr>
            <a:r>
              <a:rPr lang="en-US" sz="2000" dirty="0"/>
              <a:t>Incremental guessing attacks</a:t>
            </a:r>
          </a:p>
          <a:p>
            <a:pPr marL="457200" lvl="1" indent="0">
              <a:lnSpc>
                <a:spcPct val="80000"/>
              </a:lnSpc>
              <a:buNone/>
            </a:pPr>
            <a:endParaRPr lang="en-US" sz="2400" b="1" dirty="0"/>
          </a:p>
        </p:txBody>
      </p:sp>
      <p:sp>
        <p:nvSpPr>
          <p:cNvPr id="7" name="Slide Number Placeholder 6"/>
          <p:cNvSpPr>
            <a:spLocks noGrp="1"/>
          </p:cNvSpPr>
          <p:nvPr>
            <p:ph type="sldNum" sz="quarter" idx="12"/>
          </p:nvPr>
        </p:nvSpPr>
        <p:spPr/>
        <p:txBody>
          <a:bodyPr/>
          <a:lstStyle/>
          <a:p>
            <a:pPr>
              <a:defRPr/>
            </a:pPr>
            <a:fld id="{8E09DF16-9352-46A7-97F1-1D13A8547ADD}" type="slidenum">
              <a:rPr lang="en-US" smtClean="0"/>
              <a:pPr>
                <a:defRPr/>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2</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30</a:t>
            </a:fld>
            <a:endParaRPr lang="en-US"/>
          </a:p>
        </p:txBody>
      </p:sp>
      <p:pic>
        <p:nvPicPr>
          <p:cNvPr id="6" name="Picture 5" descr="Chart, line chart&#10;&#10;Description automatically generated">
            <a:extLst>
              <a:ext uri="{FF2B5EF4-FFF2-40B4-BE49-F238E27FC236}">
                <a16:creationId xmlns:a16="http://schemas.microsoft.com/office/drawing/2014/main" id="{3C8F0649-5923-D440-B91D-A976BED6812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3401" y="1828800"/>
            <a:ext cx="7924799" cy="4038600"/>
          </a:xfrm>
          <a:prstGeom prst="rect">
            <a:avLst/>
          </a:prstGeom>
        </p:spPr>
      </p:pic>
    </p:spTree>
    <p:extLst>
      <p:ext uri="{BB962C8B-B14F-4D97-AF65-F5344CB8AC3E}">
        <p14:creationId xmlns:p14="http://schemas.microsoft.com/office/powerpoint/2010/main" val="238139054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Memory Jitter</a:t>
            </a:r>
          </a:p>
        </p:txBody>
      </p:sp>
      <p:sp>
        <p:nvSpPr>
          <p:cNvPr id="23557" name="Rectangle 3"/>
          <p:cNvSpPr>
            <a:spLocks noGrp="1" noChangeArrowheads="1"/>
          </p:cNvSpPr>
          <p:nvPr>
            <p:ph type="body" idx="1"/>
          </p:nvPr>
        </p:nvSpPr>
        <p:spPr>
          <a:xfrm>
            <a:off x="609600" y="1447800"/>
            <a:ext cx="8229600" cy="4785360"/>
          </a:xfrm>
        </p:spPr>
        <p:txBody>
          <a:bodyPr/>
          <a:lstStyle/>
          <a:p>
            <a:r>
              <a:rPr lang="en-US" sz="1800" dirty="0">
                <a:latin typeface="Calibri" panose="020F0502020204030204" pitchFamily="34" charset="0"/>
                <a:cs typeface="Calibri" panose="020F0502020204030204" pitchFamily="34" charset="0"/>
              </a:rPr>
              <a:t>Memory jitter comes from CPU/DRAM clock differences and cache fill wait states.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Memory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1998883639</a:t>
            </a:r>
          </a:p>
          <a:p>
            <a:pPr marL="0" indent="0">
              <a:buNone/>
            </a:pPr>
            <a:r>
              <a:rPr lang="en-US" sz="1800" dirty="0">
                <a:latin typeface="Calibri" panose="020F0502020204030204" pitchFamily="34" charset="0"/>
                <a:cs typeface="Calibri" panose="020F0502020204030204" pitchFamily="34" charset="0"/>
              </a:rPr>
              <a:t>largest: 255, smallest: 2, non-zero: 1000, mean: 71.828, adjusted mean: 71.573</a:t>
            </a:r>
          </a:p>
          <a:p>
            <a:pPr marL="0" indent="0">
              <a:buNone/>
            </a:pPr>
            <a:r>
              <a:rPr lang="en-US" sz="1800" dirty="0">
                <a:latin typeface="Calibri" panose="020F0502020204030204" pitchFamily="34" charset="0"/>
                <a:cs typeface="Calibri" panose="020F0502020204030204" pitchFamily="34" charset="0"/>
              </a:rPr>
              <a:t>141 bins, lower 30, upper: 71, bins from 30 to 71 selected:</a:t>
            </a:r>
          </a:p>
          <a:p>
            <a:pPr marL="0" indent="0">
              <a:buNone/>
            </a:pPr>
            <a:r>
              <a:rPr lang="en-US" sz="1800" dirty="0">
                <a:latin typeface="Calibri" panose="020F0502020204030204" pitchFamily="34" charset="0"/>
                <a:cs typeface="Calibri" panose="020F0502020204030204" pitchFamily="34" charset="0"/>
              </a:rPr>
              <a:t>0004 0003 0018 0010 0015 0006 0017 0011 0020 0028 0014 0022 …</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Samples: 1000, num loops: 5, Expected bin: 50.529, deviation: 46.755</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30,0.004;  31,0.003;  32,0.018;  33,0.010;  34,0.015;  35,0.006;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5.476,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5.873, min entropy:  4.573</a:t>
            </a:r>
            <a:br>
              <a:rPr lang="en-US" sz="2400" dirty="0"/>
            </a:b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31</a:t>
            </a:fld>
            <a:endParaRPr lang="en-US"/>
          </a:p>
        </p:txBody>
      </p:sp>
    </p:spTree>
    <p:extLst>
      <p:ext uri="{BB962C8B-B14F-4D97-AF65-F5344CB8AC3E}">
        <p14:creationId xmlns:p14="http://schemas.microsoft.com/office/powerpoint/2010/main" val="40214481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Memory Jitter</a:t>
            </a:r>
          </a:p>
        </p:txBody>
      </p:sp>
      <p:sp>
        <p:nvSpPr>
          <p:cNvPr id="7" name="Date Placeholder 6"/>
          <p:cNvSpPr>
            <a:spLocks noGrp="1"/>
          </p:cNvSpPr>
          <p:nvPr>
            <p:ph type="dt" sz="half" idx="10"/>
          </p:nvPr>
        </p:nvSpPr>
        <p:spPr/>
        <p:txBody>
          <a:bodyPr/>
          <a:lstStyle/>
          <a:p>
            <a:pPr>
              <a:defRPr/>
            </a:pPr>
            <a:r>
              <a:rPr lang="en-US"/>
              <a:t>JLM20101208</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32</a:t>
            </a:fld>
            <a:endParaRPr lang="en-US"/>
          </a:p>
        </p:txBody>
      </p:sp>
      <p:pic>
        <p:nvPicPr>
          <p:cNvPr id="18434" name="Picture 2" descr="Image preview">
            <a:extLst>
              <a:ext uri="{FF2B5EF4-FFF2-40B4-BE49-F238E27FC236}">
                <a16:creationId xmlns:a16="http://schemas.microsoft.com/office/drawing/2014/main" id="{FF7AF498-12ED-494E-AEEF-566DFA8BD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6781800" cy="442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04437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Hash based execution jitter</a:t>
            </a:r>
          </a:p>
        </p:txBody>
      </p:sp>
      <p:sp>
        <p:nvSpPr>
          <p:cNvPr id="23557" name="Rectangle 3"/>
          <p:cNvSpPr>
            <a:spLocks noGrp="1" noChangeArrowheads="1"/>
          </p:cNvSpPr>
          <p:nvPr>
            <p:ph type="body" idx="1"/>
          </p:nvPr>
        </p:nvSpPr>
        <p:spPr>
          <a:xfrm>
            <a:off x="571500" y="1676400"/>
            <a:ext cx="8001000" cy="4328160"/>
          </a:xfrm>
        </p:spPr>
        <p:txBody>
          <a:bodyPr/>
          <a:lstStyle/>
          <a:p>
            <a:r>
              <a:rPr lang="en-US" sz="1800" dirty="0">
                <a:latin typeface="Calibri" panose="020F0502020204030204" pitchFamily="34" charset="0"/>
                <a:cs typeface="Calibri" panose="020F0502020204030204" pitchFamily="34" charset="0"/>
              </a:rPr>
              <a:t>Hash jitter is based on the combined effect of all the sources of variation exhibited in the course of multiple SHA-3 digest computations.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Hash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2003971500</a:t>
            </a:r>
          </a:p>
          <a:p>
            <a:pPr marL="0" indent="0">
              <a:buNone/>
            </a:pPr>
            <a:r>
              <a:rPr lang="en-US" sz="1800" dirty="0">
                <a:latin typeface="Calibri" panose="020F0502020204030204" pitchFamily="34" charset="0"/>
                <a:cs typeface="Calibri" panose="020F0502020204030204" pitchFamily="34" charset="0"/>
              </a:rPr>
              <a:t>largest: 255, smallest: 0, non-zero: 1000, mean: 132.188, adjusted mean: 131.933</a:t>
            </a:r>
          </a:p>
          <a:p>
            <a:pPr marL="0" indent="0">
              <a:buNone/>
            </a:pPr>
            <a:r>
              <a:rPr lang="en-US" sz="1800" dirty="0">
                <a:latin typeface="Calibri" panose="020F0502020204030204" pitchFamily="34" charset="0"/>
                <a:cs typeface="Calibri" panose="020F0502020204030204" pitchFamily="34" charset="0"/>
              </a:rPr>
              <a:t>264 bins, lower 66, upper: 237, bins from 66 to 237 selected:</a:t>
            </a:r>
          </a:p>
          <a:p>
            <a:pPr marL="0" indent="0">
              <a:buNone/>
            </a:pPr>
            <a:r>
              <a:rPr lang="en-US" sz="1800" dirty="0">
                <a:latin typeface="Calibri" panose="020F0502020204030204" pitchFamily="34" charset="0"/>
                <a:cs typeface="Calibri" panose="020F0502020204030204" pitchFamily="34" charset="0"/>
              </a:rPr>
              <a:t>…</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132.188, deviation: 131.502</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66,.004  67,.001  68,.011  69,.001  70,.003  71,.005  72,.003  73,.004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7.791,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7.637, min entropy:  6.506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33</a:t>
            </a:fld>
            <a:endParaRPr lang="en-US"/>
          </a:p>
        </p:txBody>
      </p:sp>
    </p:spTree>
    <p:extLst>
      <p:ext uri="{BB962C8B-B14F-4D97-AF65-F5344CB8AC3E}">
        <p14:creationId xmlns:p14="http://schemas.microsoft.com/office/powerpoint/2010/main" val="203085387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Hash based execution jitter</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34</a:t>
            </a:fld>
            <a:endParaRPr lang="en-US"/>
          </a:p>
        </p:txBody>
      </p:sp>
      <p:pic>
        <p:nvPicPr>
          <p:cNvPr id="6" name="Picture 5" descr="Chart&#10;&#10;Description automatically generated">
            <a:extLst>
              <a:ext uri="{FF2B5EF4-FFF2-40B4-BE49-F238E27FC236}">
                <a16:creationId xmlns:a16="http://schemas.microsoft.com/office/drawing/2014/main" id="{ED30BFA8-8474-2442-820F-04AF3C3CB93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1842" y="1600200"/>
            <a:ext cx="7772400" cy="4267199"/>
          </a:xfrm>
          <a:prstGeom prst="rect">
            <a:avLst/>
          </a:prstGeom>
        </p:spPr>
      </p:pic>
    </p:spTree>
    <p:extLst>
      <p:ext uri="{BB962C8B-B14F-4D97-AF65-F5344CB8AC3E}">
        <p14:creationId xmlns:p14="http://schemas.microsoft.com/office/powerpoint/2010/main" val="151958659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Future work</a:t>
            </a:r>
          </a:p>
        </p:txBody>
      </p:sp>
      <p:sp>
        <p:nvSpPr>
          <p:cNvPr id="23557" name="Rectangle 3"/>
          <p:cNvSpPr>
            <a:spLocks noGrp="1" noChangeArrowheads="1"/>
          </p:cNvSpPr>
          <p:nvPr>
            <p:ph type="body" idx="1"/>
          </p:nvPr>
        </p:nvSpPr>
        <p:spPr>
          <a:xfrm>
            <a:off x="571500" y="1981200"/>
            <a:ext cx="8001000" cy="2971800"/>
          </a:xfrm>
        </p:spPr>
        <p:txBody>
          <a:bodyPr/>
          <a:lstStyle/>
          <a:p>
            <a:pPr>
              <a:lnSpc>
                <a:spcPct val="90000"/>
              </a:lnSpc>
            </a:pPr>
            <a:r>
              <a:rPr lang="en-US" sz="2000" dirty="0">
                <a:latin typeface="Arial" panose="020B0604020202020204" pitchFamily="34" charset="0"/>
                <a:cs typeface="Arial" panose="020B0604020202020204" pitchFamily="34" charset="0"/>
              </a:rPr>
              <a:t>Work out hardware model in detail for individual sources of entropy (memory jitter, …).</a:t>
            </a:r>
          </a:p>
          <a:p>
            <a:pPr>
              <a:lnSpc>
                <a:spcPct val="90000"/>
              </a:lnSpc>
            </a:pPr>
            <a:r>
              <a:rPr lang="en-US" sz="2000" dirty="0">
                <a:latin typeface="Arial" panose="020B0604020202020204" pitchFamily="34" charset="0"/>
                <a:cs typeface="Arial" panose="020B0604020202020204" pitchFamily="34" charset="0"/>
              </a:rPr>
              <a:t>Combine complicated jitter sources to obtain different distributions (the “mixture problem”).  Done accurately, this is interesting research!</a:t>
            </a:r>
          </a:p>
          <a:p>
            <a:pPr>
              <a:lnSpc>
                <a:spcPct val="90000"/>
              </a:lnSpc>
            </a:pPr>
            <a:r>
              <a:rPr lang="en-US" sz="2000" dirty="0">
                <a:latin typeface="Arial" panose="020B0604020202020204" pitchFamily="34" charset="0"/>
                <a:cs typeface="Arial" panose="020B0604020202020204" pitchFamily="34" charset="0"/>
              </a:rPr>
              <a:t>The level of proof in this presentation is informal or “heuristic,” which is all NIST demands for now.</a:t>
            </a:r>
          </a:p>
          <a:p>
            <a:pPr>
              <a:lnSpc>
                <a:spcPct val="90000"/>
              </a:lnSpc>
            </a:pPr>
            <a:r>
              <a:rPr lang="en-US" sz="2000" dirty="0">
                <a:latin typeface="Arial" panose="020B0604020202020204" pitchFamily="34" charset="0"/>
                <a:cs typeface="Arial" panose="020B0604020202020204" pitchFamily="34" charset="0"/>
              </a:rPr>
              <a:t>NIST will increase level of rigor required in future standards.  These arguments can be developed to justify a full stochastic model NSA would be proud of.</a:t>
            </a:r>
          </a:p>
          <a:p>
            <a:pPr marL="0" indent="0">
              <a:lnSpc>
                <a:spcPct val="90000"/>
              </a:lnSpc>
              <a:buNone/>
            </a:pP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35</a:t>
            </a:fld>
            <a:endParaRPr lang="en-US"/>
          </a:p>
        </p:txBody>
      </p:sp>
    </p:spTree>
    <p:extLst>
      <p:ext uri="{BB962C8B-B14F-4D97-AF65-F5344CB8AC3E}">
        <p14:creationId xmlns:p14="http://schemas.microsoft.com/office/powerpoint/2010/main" val="10776211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Conclusion</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b="1" dirty="0">
                <a:latin typeface="Arial" panose="020B0604020202020204" pitchFamily="34" charset="0"/>
                <a:cs typeface="Arial" panose="020B0604020202020204" pitchFamily="34" charset="0"/>
              </a:rPr>
              <a:t>NIST was completely right!</a:t>
            </a:r>
          </a:p>
          <a:p>
            <a:pPr lvl="1">
              <a:lnSpc>
                <a:spcPct val="90000"/>
              </a:lnSpc>
            </a:pPr>
            <a:r>
              <a:rPr lang="en-US" sz="2000" dirty="0">
                <a:latin typeface="Arial" panose="020B0604020202020204" pitchFamily="34" charset="0"/>
                <a:cs typeface="Arial" panose="020B0604020202020204" pitchFamily="34" charset="0"/>
              </a:rPr>
              <a:t>I apologize for earlier skepticism</a:t>
            </a:r>
          </a:p>
          <a:p>
            <a:pPr>
              <a:lnSpc>
                <a:spcPct val="90000"/>
              </a:lnSpc>
            </a:pPr>
            <a:r>
              <a:rPr lang="en-US" sz="2000" dirty="0">
                <a:latin typeface="Arial" panose="020B0604020202020204" pitchFamily="34" charset="0"/>
                <a:cs typeface="Arial" panose="020B0604020202020204" pitchFamily="34" charset="0"/>
              </a:rPr>
              <a:t>New standard greatly improves security (if you follow it)</a:t>
            </a:r>
          </a:p>
          <a:p>
            <a:pPr lvl="1">
              <a:lnSpc>
                <a:spcPct val="90000"/>
              </a:lnSpc>
              <a:spcBef>
                <a:spcPts val="0"/>
              </a:spcBef>
            </a:pPr>
            <a:r>
              <a:rPr lang="en-US" sz="2000" dirty="0">
                <a:latin typeface="Arial" panose="020B0604020202020204" pitchFamily="34" charset="0"/>
                <a:cs typeface="Arial" panose="020B0604020202020204" pitchFamily="34" charset="0"/>
              </a:rPr>
              <a:t>In cryptography, don’t trust anything you can’t quantifiably analyze --- you’re only </a:t>
            </a:r>
            <a:r>
              <a:rPr lang="en-US" sz="2000">
                <a:latin typeface="Arial" panose="020B0604020202020204" pitchFamily="34" charset="0"/>
                <a:cs typeface="Arial" panose="020B0604020202020204" pitchFamily="34" charset="0"/>
              </a:rPr>
              <a:t>fooling yourself.</a:t>
            </a:r>
            <a:endParaRPr lang="en-US" sz="2000" dirty="0">
              <a:latin typeface="Arial" panose="020B0604020202020204" pitchFamily="34" charset="0"/>
              <a:cs typeface="Arial" panose="020B0604020202020204" pitchFamily="34" charset="0"/>
            </a:endParaRPr>
          </a:p>
          <a:p>
            <a:pPr lvl="1">
              <a:lnSpc>
                <a:spcPct val="90000"/>
              </a:lnSpc>
              <a:spcBef>
                <a:spcPts val="0"/>
              </a:spcBef>
            </a:pPr>
            <a:r>
              <a:rPr lang="en-US" sz="2000" dirty="0">
                <a:latin typeface="Arial" panose="020B0604020202020204" pitchFamily="34" charset="0"/>
                <a:cs typeface="Arial" panose="020B0604020202020204" pitchFamily="34" charset="0"/>
              </a:rPr>
              <a:t>In cryptography, sometimes there are good surprises (jitter).</a:t>
            </a:r>
          </a:p>
          <a:p>
            <a:pPr>
              <a:lnSpc>
                <a:spcPct val="90000"/>
              </a:lnSpc>
            </a:pPr>
            <a:r>
              <a:rPr lang="en-US" sz="2000" dirty="0">
                <a:latin typeface="Arial" panose="020B0604020202020204" pitchFamily="34" charset="0"/>
                <a:cs typeface="Arial" panose="020B0604020202020204" pitchFamily="34" charset="0"/>
              </a:rPr>
              <a:t>Benefits from Jitter</a:t>
            </a:r>
          </a:p>
          <a:p>
            <a:pPr lvl="1">
              <a:lnSpc>
                <a:spcPct val="90000"/>
              </a:lnSpc>
              <a:spcBef>
                <a:spcPts val="0"/>
              </a:spcBef>
            </a:pPr>
            <a:r>
              <a:rPr lang="en-US" sz="2000" dirty="0">
                <a:latin typeface="Arial" panose="020B0604020202020204" pitchFamily="34" charset="0"/>
                <a:cs typeface="Arial" panose="020B0604020202020204" pitchFamily="34" charset="0"/>
              </a:rPr>
              <a:t>No entropy starvation at boot.</a:t>
            </a:r>
          </a:p>
          <a:p>
            <a:pPr lvl="1">
              <a:lnSpc>
                <a:spcPct val="90000"/>
              </a:lnSpc>
              <a:spcBef>
                <a:spcPts val="0"/>
              </a:spcBef>
            </a:pPr>
            <a:r>
              <a:rPr lang="en-US" sz="2000" dirty="0">
                <a:latin typeface="Arial" panose="020B0604020202020204" pitchFamily="34" charset="0"/>
                <a:cs typeface="Arial" panose="020B0604020202020204" pitchFamily="34" charset="0"/>
              </a:rPr>
              <a:t>Defense in depth (qualified HW and SW entropy).</a:t>
            </a:r>
          </a:p>
          <a:p>
            <a:pPr lvl="1">
              <a:lnSpc>
                <a:spcPct val="90000"/>
              </a:lnSpc>
              <a:spcBef>
                <a:spcPts val="0"/>
              </a:spcBef>
            </a:pPr>
            <a:r>
              <a:rPr lang="en-US" sz="2000" dirty="0">
                <a:latin typeface="Arial" panose="020B0604020202020204" pitchFamily="34" charset="0"/>
                <a:cs typeface="Arial" panose="020B0604020202020204" pitchFamily="34" charset="0"/>
              </a:rPr>
              <a:t>Simpler than interrupts and less performance impact</a:t>
            </a:r>
          </a:p>
          <a:p>
            <a:pPr lvl="1">
              <a:lnSpc>
                <a:spcPct val="90000"/>
              </a:lnSpc>
              <a:spcBef>
                <a:spcPts val="0"/>
              </a:spcBef>
            </a:pPr>
            <a:r>
              <a:rPr lang="en-US" sz="2000" dirty="0">
                <a:latin typeface="Arial" panose="020B0604020202020204" pitchFamily="34" charset="0"/>
                <a:cs typeface="Arial" panose="020B0604020202020204" pitchFamily="34" charset="0"/>
              </a:rPr>
              <a:t>Works on all devices (even embedded devices).</a:t>
            </a:r>
          </a:p>
          <a:p>
            <a:pPr lvl="1">
              <a:lnSpc>
                <a:spcPct val="90000"/>
              </a:lnSpc>
              <a:spcBef>
                <a:spcPts val="0"/>
              </a:spcBef>
            </a:pPr>
            <a:r>
              <a:rPr lang="en-US" sz="2000" dirty="0">
                <a:latin typeface="Arial" panose="020B0604020202020204" pitchFamily="34" charset="0"/>
                <a:cs typeface="Arial" panose="020B0604020202020204" pitchFamily="34" charset="0"/>
              </a:rPr>
              <a:t>Widely accepted despite initial skepticism: Linux, (some) BSD versions and Apple (during boot).</a:t>
            </a:r>
          </a:p>
          <a:p>
            <a:pPr lvl="1">
              <a:lnSpc>
                <a:spcPct val="90000"/>
              </a:lnSpc>
              <a:spcBef>
                <a:spcPts val="0"/>
              </a:spcBef>
            </a:pPr>
            <a:r>
              <a:rPr lang="en-US" sz="2000" dirty="0">
                <a:latin typeface="Arial" panose="020B0604020202020204" pitchFamily="34" charset="0"/>
                <a:cs typeface="Arial" panose="020B0604020202020204" pitchFamily="34" charset="0"/>
              </a:rPr>
              <a:t>You can stop drinking the </a:t>
            </a:r>
            <a:r>
              <a:rPr lang="en-US" sz="2000" dirty="0" err="1">
                <a:latin typeface="Arial" panose="020B0604020202020204" pitchFamily="34" charset="0"/>
                <a:cs typeface="Arial" panose="020B0604020202020204" pitchFamily="34" charset="0"/>
              </a:rPr>
              <a:t>kool-aid</a:t>
            </a:r>
            <a:r>
              <a:rPr lang="en-US" sz="2000" dirty="0">
                <a:latin typeface="Arial" panose="020B0604020202020204" pitchFamily="34" charset="0"/>
                <a:cs typeface="Arial" panose="020B0604020202020204" pitchFamily="34" charset="0"/>
              </a:rPr>
              <a:t>: Jettison previous software entropy “pseudo-science.”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36</a:t>
            </a:fld>
            <a:endParaRPr lang="en-US"/>
          </a:p>
        </p:txBody>
      </p:sp>
    </p:spTree>
    <p:extLst>
      <p:ext uri="{BB962C8B-B14F-4D97-AF65-F5344CB8AC3E}">
        <p14:creationId xmlns:p14="http://schemas.microsoft.com/office/powerpoint/2010/main" val="146824122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Security Model</a:t>
            </a:r>
          </a:p>
        </p:txBody>
      </p:sp>
      <p:sp>
        <p:nvSpPr>
          <p:cNvPr id="23557" name="Rectangle 3"/>
          <p:cNvSpPr>
            <a:spLocks noGrp="1" noChangeArrowheads="1"/>
          </p:cNvSpPr>
          <p:nvPr>
            <p:ph type="body" idx="1"/>
          </p:nvPr>
        </p:nvSpPr>
        <p:spPr>
          <a:xfrm>
            <a:off x="454152" y="1618445"/>
            <a:ext cx="8229600" cy="4648200"/>
          </a:xfrm>
        </p:spPr>
        <p:txBody>
          <a:bodyPr/>
          <a:lstStyle/>
          <a:p>
            <a:pPr>
              <a:lnSpc>
                <a:spcPct val="90000"/>
              </a:lnSpc>
            </a:pPr>
            <a:r>
              <a:rPr lang="en-US" sz="2000" dirty="0">
                <a:latin typeface="Arial" panose="020B0604020202020204" pitchFamily="34" charset="0"/>
                <a:cs typeface="Arial" panose="020B0604020202020204" pitchFamily="34" charset="0"/>
              </a:rPr>
              <a:t>There are two different security foundations for “execution jitter” as an entropy source.</a:t>
            </a:r>
          </a:p>
          <a:p>
            <a:pPr lvl="1">
              <a:lnSpc>
                <a:spcPct val="90000"/>
              </a:lnSpc>
            </a:pPr>
            <a:r>
              <a:rPr lang="en-US" sz="2000" dirty="0">
                <a:latin typeface="Arial" panose="020B0604020202020204" pitchFamily="34" charset="0"/>
                <a:cs typeface="Arial" panose="020B0604020202020204" pitchFamily="34" charset="0"/>
              </a:rPr>
              <a:t>Unpredictable timing artifacts that are caused by pure physical processes that affect jitter.  For example, cross domain clocking environments which affects timing jitter.  This is physical. </a:t>
            </a:r>
          </a:p>
          <a:p>
            <a:pPr lvl="1">
              <a:lnSpc>
                <a:spcPct val="90000"/>
              </a:lnSpc>
            </a:pPr>
            <a:r>
              <a:rPr lang="en-US" sz="2000" dirty="0">
                <a:latin typeface="Arial" panose="020B0604020202020204" pitchFamily="34" charset="0"/>
                <a:cs typeface="Arial" panose="020B0604020202020204" pitchFamily="34" charset="0"/>
              </a:rPr>
              <a:t>The computational barrier to recreate complex CPU state: caches, branch prediction, frequency scaling, intervening interrupts, locks, cross CPU performance differences, TLB misses, speculative execution.</a:t>
            </a:r>
          </a:p>
          <a:p>
            <a:pPr lvl="1">
              <a:lnSpc>
                <a:spcPct val="90000"/>
              </a:lnSpc>
            </a:pPr>
            <a:r>
              <a:rPr lang="en-US" sz="2000" dirty="0">
                <a:latin typeface="Arial" panose="020B0604020202020204" pitchFamily="34" charset="0"/>
                <a:cs typeface="Arial" panose="020B0604020202020204" pitchFamily="34" charset="0"/>
              </a:rPr>
              <a:t>Both are present.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37</a:t>
            </a:fld>
            <a:endParaRPr lang="en-US"/>
          </a:p>
        </p:txBody>
      </p:sp>
    </p:spTree>
    <p:extLst>
      <p:ext uri="{BB962C8B-B14F-4D97-AF65-F5344CB8AC3E}">
        <p14:creationId xmlns:p14="http://schemas.microsoft.com/office/powerpoint/2010/main" val="341631444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Security Model --- symmetric crypto</a:t>
            </a:r>
          </a:p>
        </p:txBody>
      </p:sp>
      <p:sp>
        <p:nvSpPr>
          <p:cNvPr id="23557" name="Rectangle 3"/>
          <p:cNvSpPr>
            <a:spLocks noGrp="1" noChangeArrowheads="1"/>
          </p:cNvSpPr>
          <p:nvPr>
            <p:ph type="body" idx="1"/>
          </p:nvPr>
        </p:nvSpPr>
        <p:spPr>
          <a:xfrm>
            <a:off x="490728" y="1210849"/>
            <a:ext cx="8156448" cy="5029200"/>
          </a:xfrm>
        </p:spPr>
        <p:txBody>
          <a:bodyPr/>
          <a:lstStyle/>
          <a:p>
            <a:pPr>
              <a:lnSpc>
                <a:spcPct val="90000"/>
              </a:lnSpc>
            </a:pPr>
            <a:r>
              <a:rPr lang="en-US" sz="2000" dirty="0">
                <a:latin typeface="Arial" panose="020B0604020202020204" pitchFamily="34" charset="0"/>
                <a:cs typeface="Arial" panose="020B0604020202020204" pitchFamily="34" charset="0"/>
              </a:rPr>
              <a:t>Two security models</a:t>
            </a:r>
          </a:p>
          <a:p>
            <a:pPr lvl="1">
              <a:lnSpc>
                <a:spcPct val="90000"/>
              </a:lnSpc>
            </a:pPr>
            <a:r>
              <a:rPr lang="en-US" sz="2000" dirty="0">
                <a:latin typeface="Arial" panose="020B0604020202020204" pitchFamily="34" charset="0"/>
                <a:cs typeface="Arial" panose="020B0604020202020204" pitchFamily="34" charset="0"/>
              </a:rPr>
              <a:t>One time pad corresponds to “physical entropy.”  Safe regardless of computational assumptions.</a:t>
            </a:r>
          </a:p>
          <a:p>
            <a:pPr lvl="1">
              <a:lnSpc>
                <a:spcPct val="90000"/>
              </a:lnSpc>
            </a:pPr>
            <a:r>
              <a:rPr lang="en-US" sz="2000" dirty="0">
                <a:latin typeface="Arial" panose="020B0604020202020204" pitchFamily="34" charset="0"/>
                <a:cs typeface="Arial" panose="020B0604020202020204" pitchFamily="34" charset="0"/>
              </a:rPr>
              <a:t>Real security based on computation</a:t>
            </a:r>
          </a:p>
          <a:p>
            <a:pPr lvl="2">
              <a:lnSpc>
                <a:spcPct val="90000"/>
              </a:lnSpc>
            </a:pPr>
            <a:r>
              <a:rPr lang="en-US" sz="1800" dirty="0">
                <a:latin typeface="Arial" panose="020B0604020202020204" pitchFamily="34" charset="0"/>
                <a:cs typeface="Arial" panose="020B0604020202020204" pitchFamily="34" charset="0"/>
              </a:rPr>
              <a:t>Model: Given a known cipher (say AES) with a prescribed key size (say 128 bits) and one block of corresponding known plain and ciphertext. What is “gold standard” to evaluate its security?</a:t>
            </a:r>
          </a:p>
          <a:p>
            <a:pPr lvl="2">
              <a:lnSpc>
                <a:spcPct val="90000"/>
              </a:lnSpc>
            </a:pPr>
            <a:r>
              <a:rPr lang="en-US" sz="1800" dirty="0">
                <a:latin typeface="Arial" panose="020B0604020202020204" pitchFamily="34" charset="0"/>
                <a:cs typeface="Arial" panose="020B0604020202020204" pitchFamily="34" charset="0"/>
              </a:rPr>
              <a:t>Answer: If best adversary’s most efficient attack is brute force, cipher is good.   Guaranteed success in 2</a:t>
            </a:r>
            <a:r>
              <a:rPr lang="en-US" sz="1800" baseline="30000" dirty="0">
                <a:latin typeface="Arial" panose="020B0604020202020204" pitchFamily="34" charset="0"/>
                <a:cs typeface="Arial" panose="020B0604020202020204" pitchFamily="34" charset="0"/>
              </a:rPr>
              <a:t>128</a:t>
            </a:r>
            <a:r>
              <a:rPr lang="en-US" sz="1800" dirty="0">
                <a:latin typeface="Arial" panose="020B0604020202020204" pitchFamily="34" charset="0"/>
                <a:cs typeface="Arial" panose="020B0604020202020204" pitchFamily="34" charset="0"/>
              </a:rPr>
              <a:t> steps, expected cost is 2</a:t>
            </a:r>
            <a:r>
              <a:rPr lang="en-US" sz="1800" baseline="30000" dirty="0">
                <a:latin typeface="Arial" panose="020B0604020202020204" pitchFamily="34" charset="0"/>
                <a:cs typeface="Arial" panose="020B0604020202020204" pitchFamily="34" charset="0"/>
              </a:rPr>
              <a:t>127</a:t>
            </a:r>
            <a:r>
              <a:rPr lang="en-US" sz="1800" dirty="0">
                <a:latin typeface="Arial" panose="020B0604020202020204" pitchFamily="34" charset="0"/>
                <a:cs typeface="Arial" panose="020B0604020202020204" pitchFamily="34" charset="0"/>
              </a:rPr>
              <a:t> steps.</a:t>
            </a:r>
          </a:p>
          <a:p>
            <a:pPr>
              <a:lnSpc>
                <a:spcPct val="90000"/>
              </a:lnSpc>
            </a:pPr>
            <a:r>
              <a:rPr lang="en-US" sz="2000" dirty="0">
                <a:latin typeface="Arial" panose="020B0604020202020204" pitchFamily="34" charset="0"/>
                <a:cs typeface="Arial" panose="020B0604020202020204" pitchFamily="34" charset="0"/>
              </a:rPr>
              <a:t>Computational entropy</a:t>
            </a:r>
          </a:p>
          <a:p>
            <a:pPr lvl="1">
              <a:lnSpc>
                <a:spcPct val="90000"/>
              </a:lnSpc>
            </a:pPr>
            <a:r>
              <a:rPr lang="en-US" sz="1800" dirty="0">
                <a:latin typeface="Arial" panose="020B0604020202020204" pitchFamily="34" charset="0"/>
                <a:cs typeface="Arial" panose="020B0604020202020204" pitchFamily="34" charset="0"/>
              </a:rPr>
              <a:t>If I produce n bits of entropy and any successful adversary must carry out 2</a:t>
            </a:r>
            <a:r>
              <a:rPr lang="en-US" sz="1800" baseline="30000" dirty="0">
                <a:latin typeface="Arial" panose="020B0604020202020204" pitchFamily="34" charset="0"/>
                <a:cs typeface="Arial" panose="020B0604020202020204" pitchFamily="34" charset="0"/>
              </a:rPr>
              <a:t>n</a:t>
            </a:r>
            <a:r>
              <a:rPr lang="en-US" sz="1800" dirty="0">
                <a:latin typeface="Arial" panose="020B0604020202020204" pitchFamily="34" charset="0"/>
                <a:cs typeface="Arial" panose="020B0604020202020204" pitchFamily="34" charset="0"/>
              </a:rPr>
              <a:t> operations (say, to recreate a deterministic process used to produce the entropy), the entropy generation has “equivalent” security to the underlying cipher that uses it.</a:t>
            </a:r>
          </a:p>
          <a:p>
            <a:pPr lvl="1">
              <a:lnSpc>
                <a:spcPct val="90000"/>
              </a:lnSpc>
            </a:pPr>
            <a:r>
              <a:rPr lang="en-US" sz="1800" dirty="0">
                <a:latin typeface="Arial" panose="020B0604020202020204" pitchFamily="34" charset="0"/>
                <a:cs typeface="Arial" panose="020B0604020202020204" pitchFamily="34" charset="0"/>
              </a:rPr>
              <a:t>So, we have to “prove” an adversary must perform 2</a:t>
            </a:r>
            <a:r>
              <a:rPr lang="en-US" sz="1800" baseline="30000" dirty="0">
                <a:latin typeface="Arial" panose="020B0604020202020204" pitchFamily="34" charset="0"/>
                <a:cs typeface="Arial" panose="020B0604020202020204" pitchFamily="34" charset="0"/>
              </a:rPr>
              <a:t>n</a:t>
            </a:r>
            <a:r>
              <a:rPr lang="en-US" sz="1800" dirty="0">
                <a:latin typeface="Arial" panose="020B0604020202020204" pitchFamily="34" charset="0"/>
                <a:cs typeface="Arial" panose="020B0604020202020204" pitchFamily="34" charset="0"/>
              </a:rPr>
              <a:t> operations to condition machine state to produce the environment that generated the entropy scheme.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38</a:t>
            </a:fld>
            <a:endParaRPr lang="en-US"/>
          </a:p>
        </p:txBody>
      </p:sp>
    </p:spTree>
    <p:extLst>
      <p:ext uri="{BB962C8B-B14F-4D97-AF65-F5344CB8AC3E}">
        <p14:creationId xmlns:p14="http://schemas.microsoft.com/office/powerpoint/2010/main" val="80016372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Translating this to execution jitter</a:t>
            </a:r>
          </a:p>
        </p:txBody>
      </p:sp>
      <p:sp>
        <p:nvSpPr>
          <p:cNvPr id="23557" name="Rectangle 3"/>
          <p:cNvSpPr>
            <a:spLocks noGrp="1" noChangeArrowheads="1"/>
          </p:cNvSpPr>
          <p:nvPr>
            <p:ph type="body" idx="1"/>
          </p:nvPr>
        </p:nvSpPr>
        <p:spPr>
          <a:xfrm>
            <a:off x="490728" y="1524000"/>
            <a:ext cx="8156448" cy="4724400"/>
          </a:xfrm>
        </p:spPr>
        <p:txBody>
          <a:bodyPr/>
          <a:lstStyle/>
          <a:p>
            <a:pPr>
              <a:lnSpc>
                <a:spcPct val="90000"/>
              </a:lnSpc>
            </a:pPr>
            <a:r>
              <a:rPr lang="en-US" sz="2000" dirty="0">
                <a:latin typeface="Arial" panose="020B0604020202020204" pitchFamily="34" charset="0"/>
                <a:cs typeface="Arial" panose="020B0604020202020204" pitchFamily="34" charset="0"/>
              </a:rPr>
              <a:t>What we want to show is that the expected effort to “recreate” the machine state to successfully reproduce the execution jitter purporting to provide n bits of entropy requires 2</a:t>
            </a:r>
            <a:r>
              <a:rPr lang="en-US" sz="2000" baseline="30000" dirty="0">
                <a:latin typeface="Arial" panose="020B0604020202020204" pitchFamily="34" charset="0"/>
                <a:cs typeface="Arial" panose="020B0604020202020204" pitchFamily="34" charset="0"/>
              </a:rPr>
              <a:t>n</a:t>
            </a:r>
            <a:r>
              <a:rPr lang="en-US" sz="2000" dirty="0">
                <a:latin typeface="Arial" panose="020B0604020202020204" pitchFamily="34" charset="0"/>
                <a:cs typeface="Arial" panose="020B0604020202020204" pitchFamily="34" charset="0"/>
              </a:rPr>
              <a:t> operations (this includes guesses or conditioning)</a:t>
            </a:r>
          </a:p>
          <a:p>
            <a:pPr>
              <a:lnSpc>
                <a:spcPct val="90000"/>
              </a:lnSpc>
            </a:pPr>
            <a:r>
              <a:rPr lang="en-US" sz="2000" dirty="0">
                <a:latin typeface="Arial" panose="020B0604020202020204" pitchFamily="34" charset="0"/>
                <a:cs typeface="Arial" panose="020B0604020202020204" pitchFamily="34" charset="0"/>
              </a:rPr>
              <a:t>How?</a:t>
            </a:r>
          </a:p>
          <a:p>
            <a:pPr lvl="1">
              <a:lnSpc>
                <a:spcPct val="90000"/>
              </a:lnSpc>
            </a:pPr>
            <a:r>
              <a:rPr lang="en-US" sz="2000" dirty="0">
                <a:latin typeface="Arial" panose="020B0604020202020204" pitchFamily="34" charset="0"/>
                <a:cs typeface="Arial" panose="020B0604020202020204" pitchFamily="34" charset="0"/>
              </a:rPr>
              <a:t>Reduction to scheduling problem (given actual physical jitter)</a:t>
            </a:r>
          </a:p>
          <a:p>
            <a:pPr lvl="1">
              <a:lnSpc>
                <a:spcPct val="90000"/>
              </a:lnSpc>
            </a:pPr>
            <a:r>
              <a:rPr lang="en-US" sz="2000" dirty="0">
                <a:latin typeface="Arial" panose="020B0604020202020204" pitchFamily="34" charset="0"/>
                <a:cs typeface="Arial" panose="020B0604020202020204" pitchFamily="34" charset="0"/>
              </a:rPr>
              <a:t>Thousands of bits of machine state contribute to producing the precise environment:</a:t>
            </a:r>
          </a:p>
          <a:p>
            <a:pPr lvl="2">
              <a:lnSpc>
                <a:spcPct val="90000"/>
              </a:lnSpc>
            </a:pPr>
            <a:r>
              <a:rPr lang="en-US" sz="1800" dirty="0">
                <a:latin typeface="Arial" panose="020B0604020202020204" pitchFamily="34" charset="0"/>
                <a:cs typeface="Arial" panose="020B0604020202020204" pitchFamily="34" charset="0"/>
              </a:rPr>
              <a:t>Cache state, TLB, branches, precise timing of board level interrupts and their affect on state, races that affect physical maps, microcode.</a:t>
            </a:r>
          </a:p>
          <a:p>
            <a:pPr lvl="2">
              <a:lnSpc>
                <a:spcPct val="90000"/>
              </a:lnSpc>
            </a:pPr>
            <a:r>
              <a:rPr lang="en-US" sz="1800" dirty="0">
                <a:latin typeface="Arial" panose="020B0604020202020204" pitchFamily="34" charset="0"/>
                <a:cs typeface="Arial" panose="020B0604020202020204" pitchFamily="34" charset="0"/>
              </a:rPr>
              <a:t>Not all internal state can be “set.” Some require reproducing execution traces and interrupts as well as full knowledge of all associated software affecting the platform and even data associated with the computation.</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39</a:t>
            </a:fld>
            <a:endParaRPr lang="en-US"/>
          </a:p>
        </p:txBody>
      </p:sp>
    </p:spTree>
    <p:extLst>
      <p:ext uri="{BB962C8B-B14F-4D97-AF65-F5344CB8AC3E}">
        <p14:creationId xmlns:p14="http://schemas.microsoft.com/office/powerpoint/2010/main" val="142358105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76200"/>
            <a:ext cx="7772400" cy="1066800"/>
          </a:xfrm>
        </p:spPr>
        <p:txBody>
          <a:bodyPr/>
          <a:lstStyle/>
          <a:p>
            <a:r>
              <a:rPr lang="en-US" sz="3600" dirty="0"/>
              <a:t>How can you produce cryptographic random numbers in the real world?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a:t>
            </a:fld>
            <a:endParaRPr lang="en-US"/>
          </a:p>
        </p:txBody>
      </p:sp>
      <p:sp>
        <p:nvSpPr>
          <p:cNvPr id="2" name="TextBox 1">
            <a:extLst>
              <a:ext uri="{FF2B5EF4-FFF2-40B4-BE49-F238E27FC236}">
                <a16:creationId xmlns:a16="http://schemas.microsoft.com/office/drawing/2014/main" id="{961ED7C9-1A58-5D4D-87BB-9A2C60B5975E}"/>
              </a:ext>
            </a:extLst>
          </p:cNvPr>
          <p:cNvSpPr txBox="1"/>
          <p:nvPr/>
        </p:nvSpPr>
        <p:spPr>
          <a:xfrm>
            <a:off x="338014" y="1828800"/>
            <a:ext cx="8348786" cy="4462760"/>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n-lt"/>
                <a:cs typeface="Calibri" panose="020F0502020204030204" pitchFamily="34" charset="0"/>
              </a:rPr>
              <a:t>NIST 800-90C specifies overall design of a cryptographic random number system. </a:t>
            </a:r>
          </a:p>
          <a:p>
            <a:pPr marL="342900" indent="-342900">
              <a:buFont typeface="Arial" panose="020B0604020202020204" pitchFamily="34" charset="0"/>
              <a:buChar char="•"/>
            </a:pPr>
            <a:r>
              <a:rPr lang="en-US" sz="2000" dirty="0">
                <a:latin typeface="+mn-lt"/>
                <a:cs typeface="Calibri" panose="020F0502020204030204" pitchFamily="34" charset="0"/>
              </a:rPr>
              <a:t> Components are:</a:t>
            </a:r>
          </a:p>
          <a:p>
            <a:pPr marL="800100" lvl="1" indent="-342900">
              <a:buFont typeface="Arial" panose="020B0604020202020204" pitchFamily="34" charset="0"/>
              <a:buChar char="•"/>
            </a:pPr>
            <a:r>
              <a:rPr lang="en-US" sz="2000" dirty="0">
                <a:latin typeface="+mn-lt"/>
                <a:cs typeface="Calibri" panose="020F0502020204030204" pitchFamily="34" charset="0"/>
              </a:rPr>
              <a:t>Entropy Subsystem including characterized noise source, health </a:t>
            </a:r>
            <a:r>
              <a:rPr lang="en-US" sz="2000" dirty="0">
                <a:latin typeface="Arial" panose="020B0604020202020204" pitchFamily="34" charset="0"/>
                <a:cs typeface="Arial" panose="020B0604020202020204" pitchFamily="34" charset="0"/>
              </a:rPr>
              <a:t>tests, entropy conditioning.  This is the critical component which prevents adversaries from guessing keys.  The output of this system is a seed containing enough “entropy” (more later) to generate keys. The entropy subsystem is specified in NIST 800-90B.  This is the hard part.</a:t>
            </a:r>
            <a:endParaRPr lang="en-US" sz="2000" dirty="0">
              <a:latin typeface="+mn-lt"/>
              <a:cs typeface="Calibri" panose="020F0502020204030204" pitchFamily="34" charset="0"/>
            </a:endParaRPr>
          </a:p>
          <a:p>
            <a:pPr marL="800100" lvl="1" indent="-342900">
              <a:buFont typeface="Arial" panose="020B0604020202020204" pitchFamily="34" charset="0"/>
              <a:buChar char="•"/>
            </a:pPr>
            <a:r>
              <a:rPr lang="en-US" sz="2000" dirty="0">
                <a:latin typeface="+mn-lt"/>
                <a:cs typeface="Calibri" panose="020F0502020204030204" pitchFamily="34" charset="0"/>
              </a:rPr>
              <a:t>A deterministic random number generator (DRNG).  This takes a seed and safely produces a long sequence of cryptographically secure random numbers.  This is specified in NIST 800-90A.  This is the easy part.</a:t>
            </a:r>
          </a:p>
          <a:p>
            <a:pPr lvl="1"/>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273281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40</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iagram, timeline&#10;&#10;Description automatically generated">
            <a:extLst>
              <a:ext uri="{FF2B5EF4-FFF2-40B4-BE49-F238E27FC236}">
                <a16:creationId xmlns:a16="http://schemas.microsoft.com/office/drawing/2014/main" id="{D958CABD-EC22-2241-BD8B-D26D3A0D337E}"/>
              </a:ext>
            </a:extLst>
          </p:cNvPr>
          <p:cNvPicPr/>
          <p:nvPr/>
        </p:nvPicPr>
        <p:blipFill>
          <a:blip r:embed="rId3">
            <a:extLst>
              <a:ext uri="{28A0092B-C50C-407E-A947-70E740481C1C}">
                <a14:useLocalDpi xmlns:a14="http://schemas.microsoft.com/office/drawing/2010/main" val="0"/>
              </a:ext>
            </a:extLst>
          </a:blip>
          <a:stretch>
            <a:fillRect/>
          </a:stretch>
        </p:blipFill>
        <p:spPr>
          <a:xfrm>
            <a:off x="914400" y="1027430"/>
            <a:ext cx="6477000" cy="5068570"/>
          </a:xfrm>
          <a:prstGeom prst="rect">
            <a:avLst/>
          </a:prstGeom>
        </p:spPr>
      </p:pic>
    </p:spTree>
    <p:extLst>
      <p:ext uri="{BB962C8B-B14F-4D97-AF65-F5344CB8AC3E}">
        <p14:creationId xmlns:p14="http://schemas.microsoft.com/office/powerpoint/2010/main" val="20533649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41</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7" descr="Sandy Bridge block diagram | Download Scientific Diagram">
            <a:extLst>
              <a:ext uri="{FF2B5EF4-FFF2-40B4-BE49-F238E27FC236}">
                <a16:creationId xmlns:a16="http://schemas.microsoft.com/office/drawing/2014/main" id="{F26C9E90-6962-C249-ADFB-8393E40CF197}"/>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219200" y="1181100"/>
            <a:ext cx="69723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72361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42</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a:extLst>
              <a:ext uri="{FF2B5EF4-FFF2-40B4-BE49-F238E27FC236}">
                <a16:creationId xmlns:a16="http://schemas.microsoft.com/office/drawing/2014/main" id="{F0FF8CD8-3266-0B41-91D2-9CDC0EA25019}"/>
              </a:ext>
            </a:extLst>
          </p:cNvPr>
          <p:cNvGraphicFramePr>
            <a:graphicFrameLocks noGrp="1"/>
          </p:cNvGraphicFramePr>
          <p:nvPr>
            <p:extLst>
              <p:ext uri="{D42A27DB-BD31-4B8C-83A1-F6EECF244321}">
                <p14:modId xmlns:p14="http://schemas.microsoft.com/office/powerpoint/2010/main" val="2014539111"/>
              </p:ext>
            </p:extLst>
          </p:nvPr>
        </p:nvGraphicFramePr>
        <p:xfrm>
          <a:off x="1447800" y="1295399"/>
          <a:ext cx="6629400" cy="5056201"/>
        </p:xfrm>
        <a:graphic>
          <a:graphicData uri="http://schemas.openxmlformats.org/drawingml/2006/table">
            <a:tbl>
              <a:tblPr firstRow="1" firstCol="1" bandRow="1">
                <a:tableStyleId>{5C22544A-7EE6-4342-B048-85BDC9FD1C3A}</a:tableStyleId>
              </a:tblPr>
              <a:tblGrid>
                <a:gridCol w="2763187">
                  <a:extLst>
                    <a:ext uri="{9D8B030D-6E8A-4147-A177-3AD203B41FA5}">
                      <a16:colId xmlns:a16="http://schemas.microsoft.com/office/drawing/2014/main" val="191467620"/>
                    </a:ext>
                  </a:extLst>
                </a:gridCol>
                <a:gridCol w="3866213">
                  <a:extLst>
                    <a:ext uri="{9D8B030D-6E8A-4147-A177-3AD203B41FA5}">
                      <a16:colId xmlns:a16="http://schemas.microsoft.com/office/drawing/2014/main" val="1193095984"/>
                    </a:ext>
                  </a:extLst>
                </a:gridCol>
              </a:tblGrid>
              <a:tr h="308284">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Feature</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Core i7</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3292574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rPr>
                        <a:t>Number of cores</a:t>
                      </a: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4 (each core hyperthreaded)</a:t>
                      </a:r>
                    </a:p>
                  </a:txBody>
                  <a:tcPr marL="68580" marR="68580" marT="0" marB="0"/>
                </a:tc>
                <a:extLst>
                  <a:ext uri="{0D108BD9-81ED-4DB2-BD59-A6C34878D82A}">
                    <a16:rowId xmlns:a16="http://schemas.microsoft.com/office/drawing/2014/main" val="32208377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Pipeline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err="1">
                          <a:effectLst/>
                          <a:latin typeface="Calibri" panose="020F0502020204030204" pitchFamily="34" charset="0"/>
                          <a:cs typeface="Calibri" panose="020F0502020204030204" pitchFamily="34" charset="0"/>
                        </a:rPr>
                        <a:t>OoO</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61079918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Number of stages</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8571059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Width of fetch</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 instructions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097593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decode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4-7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30088549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Size of decode queue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56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28008180"/>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reissue/rename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99143957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dispatch</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u 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8793586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commit</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668003173"/>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Reservation station</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60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59024853"/>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Reorder buffer</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192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24327760"/>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(Data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32KB (8KB/core)</a:t>
                      </a:r>
                    </a:p>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128 64B cache blocks, 16 sets </a:t>
                      </a:r>
                    </a:p>
                  </a:txBody>
                  <a:tcPr marL="68580" marR="68580" marT="0" marB="0"/>
                </a:tc>
                <a:extLst>
                  <a:ext uri="{0D108BD9-81ED-4DB2-BD59-A6C34878D82A}">
                    <a16:rowId xmlns:a16="http://schemas.microsoft.com/office/drawing/2014/main" val="118698829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(Instruction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 KB (8KB/core)</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384858705"/>
                  </a:ext>
                </a:extLst>
              </a:tr>
              <a:tr h="25254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L2</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256 KB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18167368"/>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L3</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way, 16MB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718675191"/>
                  </a:ext>
                </a:extLst>
              </a:tr>
            </a:tbl>
          </a:graphicData>
        </a:graphic>
      </p:graphicFrame>
    </p:spTree>
    <p:extLst>
      <p:ext uri="{BB962C8B-B14F-4D97-AF65-F5344CB8AC3E}">
        <p14:creationId xmlns:p14="http://schemas.microsoft.com/office/powerpoint/2010/main" val="26048186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43</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e 2">
            <a:extLst>
              <a:ext uri="{FF2B5EF4-FFF2-40B4-BE49-F238E27FC236}">
                <a16:creationId xmlns:a16="http://schemas.microsoft.com/office/drawing/2014/main" id="{8EB235B7-E2F5-C44F-A3B3-6B25F0C02723}"/>
              </a:ext>
            </a:extLst>
          </p:cNvPr>
          <p:cNvGraphicFramePr>
            <a:graphicFrameLocks noGrp="1"/>
          </p:cNvGraphicFramePr>
          <p:nvPr>
            <p:extLst>
              <p:ext uri="{D42A27DB-BD31-4B8C-83A1-F6EECF244321}">
                <p14:modId xmlns:p14="http://schemas.microsoft.com/office/powerpoint/2010/main" val="1765301556"/>
              </p:ext>
            </p:extLst>
          </p:nvPr>
        </p:nvGraphicFramePr>
        <p:xfrm>
          <a:off x="1805940" y="1804320"/>
          <a:ext cx="5526024" cy="3592260"/>
        </p:xfrm>
        <a:graphic>
          <a:graphicData uri="http://schemas.openxmlformats.org/drawingml/2006/table">
            <a:tbl>
              <a:tblPr firstRow="1" firstCol="1" bandRow="1">
                <a:tableStyleId>{5C22544A-7EE6-4342-B048-85BDC9FD1C3A}</a:tableStyleId>
              </a:tblPr>
              <a:tblGrid>
                <a:gridCol w="2766060">
                  <a:extLst>
                    <a:ext uri="{9D8B030D-6E8A-4147-A177-3AD203B41FA5}">
                      <a16:colId xmlns:a16="http://schemas.microsoft.com/office/drawing/2014/main" val="872588650"/>
                    </a:ext>
                  </a:extLst>
                </a:gridCol>
                <a:gridCol w="2759964">
                  <a:extLst>
                    <a:ext uri="{9D8B030D-6E8A-4147-A177-3AD203B41FA5}">
                      <a16:colId xmlns:a16="http://schemas.microsoft.com/office/drawing/2014/main" val="1150892001"/>
                    </a:ext>
                  </a:extLst>
                </a:gridCol>
              </a:tblGrid>
              <a:tr h="299355">
                <a:tc>
                  <a:txBody>
                    <a:bodyPr/>
                    <a:lstStyle/>
                    <a:p>
                      <a:pPr marL="0" marR="0" algn="r">
                        <a:spcBef>
                          <a:spcPts val="0"/>
                        </a:spcBef>
                        <a:spcAft>
                          <a:spcPts val="0"/>
                        </a:spcAft>
                      </a:pPr>
                      <a:r>
                        <a:rPr lang="en-US" sz="1600" dirty="0">
                          <a:solidFill>
                            <a:schemeClr val="tx1"/>
                          </a:solidFill>
                          <a:effectLst/>
                        </a:rPr>
                        <a:t>Feature</a:t>
                      </a:r>
                      <a:endParaRPr lang="en-US" sz="160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rPr>
                        <a:t>Core i7</a:t>
                      </a:r>
                      <a:endParaRPr lang="en-US" sz="160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098079186"/>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latency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cycles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44803261"/>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L2 latency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12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1616736"/>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L3 latency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36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939457"/>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Size of cache block</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64Bytes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79061659"/>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BTB associativity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4096, 4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8163588"/>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RAS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57283273"/>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Branch mispredict penalty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14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02753863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Integer/float registers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168/168</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535027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Instruction TLB</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128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07963451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Data TLB, associativity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64, 4 way</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49102822"/>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L2 TLB size, associativity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1024 entries, 8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52851328"/>
                  </a:ext>
                </a:extLst>
              </a:tr>
            </a:tbl>
          </a:graphicData>
        </a:graphic>
      </p:graphicFrame>
    </p:spTree>
    <p:extLst>
      <p:ext uri="{BB962C8B-B14F-4D97-AF65-F5344CB8AC3E}">
        <p14:creationId xmlns:p14="http://schemas.microsoft.com/office/powerpoint/2010/main" val="243716425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23557" name="Rectangle 3"/>
          <p:cNvSpPr>
            <a:spLocks noGrp="1" noChangeArrowheads="1"/>
          </p:cNvSpPr>
          <p:nvPr>
            <p:ph type="body" idx="1"/>
          </p:nvPr>
        </p:nvSpPr>
        <p:spPr>
          <a:xfrm>
            <a:off x="455676" y="1302707"/>
            <a:ext cx="8226552" cy="4953000"/>
          </a:xfrm>
        </p:spPr>
        <p:txBody>
          <a:bodyPr/>
          <a:lstStyle/>
          <a:p>
            <a:pPr>
              <a:lnSpc>
                <a:spcPct val="90000"/>
              </a:lnSpc>
            </a:pPr>
            <a:r>
              <a:rPr lang="en-US" sz="2000" dirty="0">
                <a:latin typeface="Arial" panose="020B0604020202020204" pitchFamily="34" charset="0"/>
                <a:cs typeface="Arial" panose="020B0604020202020204" pitchFamily="34" charset="0"/>
              </a:rPr>
              <a:t>Time of day clock</a:t>
            </a:r>
          </a:p>
          <a:p>
            <a:pPr>
              <a:lnSpc>
                <a:spcPct val="90000"/>
              </a:lnSpc>
            </a:pPr>
            <a:r>
              <a:rPr lang="en-US" sz="2000" dirty="0">
                <a:latin typeface="Arial" panose="020B0604020202020204" pitchFamily="34" charset="0"/>
                <a:cs typeface="Arial" panose="020B0604020202020204" pitchFamily="34" charset="0"/>
              </a:rPr>
              <a:t>CPU cycle rate</a:t>
            </a:r>
          </a:p>
          <a:p>
            <a:pPr>
              <a:lnSpc>
                <a:spcPct val="90000"/>
              </a:lnSpc>
            </a:pPr>
            <a:r>
              <a:rPr lang="en-US" sz="2000" dirty="0">
                <a:latin typeface="Arial" panose="020B0604020202020204" pitchFamily="34" charset="0"/>
                <a:cs typeface="Arial" panose="020B0604020202020204" pitchFamily="34" charset="0"/>
              </a:rPr>
              <a:t>DRAM cycle and refresh rates</a:t>
            </a:r>
          </a:p>
          <a:p>
            <a:pPr lvl="0"/>
            <a:r>
              <a:rPr lang="en-US" sz="2000" dirty="0"/>
              <a:t>CPU instruction pipelines fill levels </a:t>
            </a:r>
            <a:r>
              <a:rPr lang="en-US" sz="2000"/>
              <a:t>and stalls </a:t>
            </a:r>
            <a:endParaRPr lang="en-US" sz="2000" dirty="0"/>
          </a:p>
          <a:p>
            <a:pPr lvl="0"/>
            <a:r>
              <a:rPr lang="en-US" sz="2000" dirty="0"/>
              <a:t>The CPU frequency scaling</a:t>
            </a:r>
          </a:p>
          <a:p>
            <a:pPr lvl="0"/>
            <a:r>
              <a:rPr lang="en-US" sz="2000" dirty="0"/>
              <a:t>The CPU power management may disable CPU features. </a:t>
            </a:r>
          </a:p>
          <a:p>
            <a:pPr lvl="0"/>
            <a:r>
              <a:rPr lang="en-US" sz="2000" dirty="0"/>
              <a:t>Instruction and data caches</a:t>
            </a:r>
          </a:p>
          <a:p>
            <a:pPr lvl="0"/>
            <a:r>
              <a:rPr lang="en-US" sz="2000" dirty="0"/>
              <a:t>TLB (Miss penalty: 9 cycles)</a:t>
            </a:r>
          </a:p>
          <a:p>
            <a:pPr lvl="0"/>
            <a:r>
              <a:rPr lang="en-US" sz="2000" dirty="0"/>
              <a:t>CPU topology and caches used jointly by multiple CPUs affect execution time.</a:t>
            </a:r>
          </a:p>
          <a:p>
            <a:pPr lvl="0"/>
            <a:r>
              <a:rPr lang="en-US" sz="2000" dirty="0"/>
              <a:t>Branch prediction (Mis-predict penalty between 10 and 40 cycles)</a:t>
            </a:r>
          </a:p>
          <a:p>
            <a:pPr lvl="0"/>
            <a:r>
              <a:rPr lang="en-US" sz="2000" dirty="0"/>
              <a:t>Kernel locks/barriers</a:t>
            </a:r>
          </a:p>
          <a:p>
            <a:pPr lvl="0"/>
            <a:r>
              <a:rPr lang="en-US" sz="2000" dirty="0"/>
              <a:t>CPU configuration on multi-core machine</a:t>
            </a:r>
          </a:p>
          <a:p>
            <a:r>
              <a:rPr lang="en-US" sz="2000" dirty="0"/>
              <a:t>Hardware interrupts</a:t>
            </a:r>
            <a:endParaRPr lang="en-US" sz="2000" dirty="0">
              <a:latin typeface="Arial" panose="020B0604020202020204" pitchFamily="34" charset="0"/>
              <a:cs typeface="Arial" panose="020B0604020202020204" pitchFamily="34" charset="0"/>
            </a:endParaRPr>
          </a:p>
          <a:p>
            <a:pPr marL="0" lvl="0" indent="0">
              <a:buNone/>
            </a:pP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44</a:t>
            </a:fld>
            <a:endParaRPr lang="en-US"/>
          </a:p>
        </p:txBody>
      </p:sp>
    </p:spTree>
    <p:extLst>
      <p:ext uri="{BB962C8B-B14F-4D97-AF65-F5344CB8AC3E}">
        <p14:creationId xmlns:p14="http://schemas.microsoft.com/office/powerpoint/2010/main" val="239070382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Data</a:t>
            </a:r>
          </a:p>
        </p:txBody>
      </p:sp>
      <mc:AlternateContent xmlns:mc="http://schemas.openxmlformats.org/markup-compatibility/2006">
        <mc:Choice xmlns:a14="http://schemas.microsoft.com/office/drawing/2010/main" Requires="a14">
          <p:sp>
            <p:nvSpPr>
              <p:cNvPr id="23557" name="Rectangle 3"/>
              <p:cNvSpPr>
                <a:spLocks noGrp="1" noChangeArrowheads="1"/>
              </p:cNvSpPr>
              <p:nvPr>
                <p:ph type="body" idx="1"/>
              </p:nvPr>
            </p:nvSpPr>
            <p:spPr>
              <a:xfrm>
                <a:off x="609600" y="1752605"/>
                <a:ext cx="8001000" cy="4475963"/>
              </a:xfrm>
            </p:spPr>
            <p:txBody>
              <a:bodyPr/>
              <a:lstStyle/>
              <a:p>
                <a:pPr lvl="0"/>
                <a:r>
                  <a:rPr lang="en-US" sz="2000" dirty="0"/>
                  <a:t>Client Intel i7-8650 @ 1.9GHz</a:t>
                </a:r>
              </a:p>
              <a:p>
                <a:pPr lvl="0"/>
                <a:r>
                  <a:rPr lang="en-US" sz="2000" dirty="0">
                    <a:latin typeface="Arial" panose="020B0604020202020204" pitchFamily="34" charset="0"/>
                    <a:cs typeface="Arial" panose="020B0604020202020204" pitchFamily="34" charset="0"/>
                  </a:rPr>
                  <a:t>CPU MHz: 947-1710MHz</a:t>
                </a:r>
              </a:p>
              <a:p>
                <a:pPr lvl="0"/>
                <a:r>
                  <a:rPr lang="en-US" sz="2000" dirty="0">
                    <a:latin typeface="Arial" panose="020B0604020202020204" pitchFamily="34" charset="0"/>
                    <a:cs typeface="Arial" panose="020B0604020202020204" pitchFamily="34" charset="0"/>
                  </a:rPr>
                  <a:t>8KB/core instruction and data cache</a:t>
                </a:r>
              </a:p>
              <a:p>
                <a:pPr lvl="0"/>
                <a:r>
                  <a:rPr lang="en-US" sz="2000" dirty="0">
                    <a:latin typeface="Arial" panose="020B0604020202020204" pitchFamily="34" charset="0"/>
                    <a:cs typeface="Arial" panose="020B0604020202020204" pitchFamily="34" charset="0"/>
                  </a:rPr>
                  <a:t>Quiet system</a:t>
                </a:r>
              </a:p>
              <a:p>
                <a:r>
                  <a:rPr lang="en-US" sz="2000" dirty="0">
                    <a:latin typeface="Arial" panose="020B0604020202020204" pitchFamily="34" charset="0"/>
                    <a:cs typeface="Arial" panose="020B0604020202020204" pitchFamily="34" charset="0"/>
                  </a:rPr>
                  <a:t>253 soft </a:t>
                </a:r>
                <a:r>
                  <a:rPr lang="en-US" sz="2000" dirty="0" err="1">
                    <a:latin typeface="Arial" panose="020B0604020202020204" pitchFamily="34" charset="0"/>
                    <a:cs typeface="Arial" panose="020B0604020202020204" pitchFamily="34" charset="0"/>
                  </a:rPr>
                  <a:t>irqs</a:t>
                </a:r>
                <a:r>
                  <a:rPr lang="en-US" sz="2000" dirty="0">
                    <a:latin typeface="Arial" panose="020B0604020202020204" pitchFamily="34" charset="0"/>
                    <a:cs typeface="Arial" panose="020B0604020202020204" pitchFamily="34" charset="0"/>
                  </a:rPr>
                  <a:t>/sec, .25 interrupts/</a:t>
                </a:r>
                <a:r>
                  <a:rPr lang="en-US" sz="2000" dirty="0" err="1">
                    <a:latin typeface="Arial" panose="020B0604020202020204" pitchFamily="34" charset="0"/>
                    <a:cs typeface="Arial" panose="020B0604020202020204" pitchFamily="34" charset="0"/>
                  </a:rPr>
                  <a:t>irq</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509 interrupts/sec, .51 interrupts/</a:t>
                </a:r>
                <a:r>
                  <a:rPr lang="en-US" sz="2000" dirty="0" err="1">
                    <a:latin typeface="Arial" panose="020B0604020202020204" pitchFamily="34" charset="0"/>
                    <a:cs typeface="Arial" panose="020B0604020202020204" pitchFamily="34" charset="0"/>
                  </a:rPr>
                  <a:t>ms</a:t>
                </a:r>
                <a:endParaRPr lang="en-US" sz="20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For, say, hash jitter, what is the average running time?</a:t>
                </a:r>
              </a:p>
              <a:p>
                <a:pPr lvl="1"/>
                <a:r>
                  <a:rPr lang="en-US" sz="2000" dirty="0">
                    <a:latin typeface="Arial" panose="020B0604020202020204" pitchFamily="34" charset="0"/>
                    <a:cs typeface="Arial" panose="020B0604020202020204" pitchFamily="34" charset="0"/>
                  </a:rPr>
                  <a:t>With 10 repeats: 19200 cycles (10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𝜇</m:t>
                    </m:r>
                    <m:r>
                      <a:rPr lang="en-US" sz="2000" b="0" i="1" smtClean="0">
                        <a:latin typeface="Cambria Math" panose="02040503050406030204" pitchFamily="18" charset="0"/>
                        <a:ea typeface="Cambria Math" panose="02040503050406030204" pitchFamily="18" charset="0"/>
                        <a:cs typeface="Arial" panose="020B0604020202020204" pitchFamily="34" charset="0"/>
                      </a:rPr>
                      <m:t>𝑠𝑒𝑐</m:t>
                    </m:r>
                  </m:oMath>
                </a14:m>
                <a:r>
                  <a:rPr lang="en-US" sz="2000" dirty="0">
                    <a:latin typeface="Arial" panose="020B0604020202020204" pitchFamily="34" charset="0"/>
                    <a:cs typeface="Arial" panose="020B0604020202020204" pitchFamily="34" charset="0"/>
                  </a:rPr>
                  <a:t>)</a:t>
                </a:r>
              </a:p>
              <a:p>
                <a:pPr lvl="0"/>
                <a:r>
                  <a:rPr lang="en-US" sz="2000" dirty="0">
                    <a:latin typeface="Arial" panose="020B0604020202020204" pitchFamily="34" charset="0"/>
                    <a:cs typeface="Arial" panose="020B0604020202020204" pitchFamily="34" charset="0"/>
                  </a:rPr>
                  <a:t>What is the probability of an interrupt during a run?</a:t>
                </a:r>
              </a:p>
              <a:p>
                <a:pPr lvl="0"/>
                <a:r>
                  <a:rPr lang="en-US" sz="2000" dirty="0">
                    <a:latin typeface="Arial" panose="020B0604020202020204" pitchFamily="34" charset="0"/>
                    <a:cs typeface="Arial" panose="020B0604020202020204" pitchFamily="34" charset="0"/>
                  </a:rPr>
                  <a:t>Need to know what CPU services interrupt</a:t>
                </a:r>
              </a:p>
              <a:p>
                <a:pPr lvl="1"/>
                <a:r>
                  <a:rPr lang="en-US" sz="1600" dirty="0">
                    <a:latin typeface="Arial" panose="020B0604020202020204" pitchFamily="34" charset="0"/>
                    <a:cs typeface="Arial" panose="020B0604020202020204" pitchFamily="34" charset="0"/>
                  </a:rPr>
                  <a:t>Probably balanced</a:t>
                </a:r>
              </a:p>
            </p:txBody>
          </p:sp>
        </mc:Choice>
        <mc:Fallback>
          <p:sp>
            <p:nvSpPr>
              <p:cNvPr id="23557" name="Rectangle 3"/>
              <p:cNvSpPr>
                <a:spLocks noGrp="1" noRot="1" noChangeAspect="1" noMove="1" noResize="1" noEditPoints="1" noAdjustHandles="1" noChangeArrowheads="1" noChangeShapeType="1" noTextEdit="1"/>
              </p:cNvSpPr>
              <p:nvPr>
                <p:ph type="body" idx="1"/>
              </p:nvPr>
            </p:nvSpPr>
            <p:spPr>
              <a:xfrm>
                <a:off x="609600" y="1752605"/>
                <a:ext cx="8001000" cy="4475963"/>
              </a:xfrm>
              <a:blipFill>
                <a:blip r:embed="rId3"/>
                <a:stretch>
                  <a:fillRect l="-634" t="-85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45</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9896317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299"/>
            <a:ext cx="7772400" cy="1104881"/>
          </a:xfrm>
        </p:spPr>
        <p:txBody>
          <a:bodyPr/>
          <a:lstStyle/>
          <a:p>
            <a:r>
              <a:rPr lang="en-US" sz="3600" dirty="0"/>
              <a:t>Sources of Equivocation in Execution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Arial" panose="020B0604020202020204" pitchFamily="34" charset="0"/>
                <a:cs typeface="Arial" panose="020B0604020202020204" pitchFamily="34" charset="0"/>
              </a:rPr>
              <a:t>CPU/DRAM jitter in cache misses</a:t>
            </a:r>
          </a:p>
          <a:p>
            <a:pPr lvl="0"/>
            <a:r>
              <a:rPr lang="en-US" sz="2000" dirty="0">
                <a:latin typeface="Arial" panose="020B0604020202020204" pitchFamily="34" charset="0"/>
                <a:cs typeface="Arial" panose="020B0604020202020204" pitchFamily="34" charset="0"/>
              </a:rPr>
              <a:t>Unpredictability of initial state of caches, branch predictors, pipelines on entry to jitter execution sampling caused by evolution of state prior to entry.</a:t>
            </a:r>
          </a:p>
          <a:p>
            <a:pPr lvl="1"/>
            <a:r>
              <a:rPr lang="en-US" sz="2000" dirty="0">
                <a:latin typeface="Arial" panose="020B0604020202020204" pitchFamily="34" charset="0"/>
                <a:cs typeface="Arial" panose="020B0604020202020204" pitchFamily="34" charset="0"/>
              </a:rPr>
              <a:t>Evolution caused by planned intermediate execution</a:t>
            </a:r>
          </a:p>
          <a:p>
            <a:pPr lvl="1"/>
            <a:r>
              <a:rPr lang="en-US" sz="2000" dirty="0">
                <a:latin typeface="Arial" panose="020B0604020202020204" pitchFamily="34" charset="0"/>
                <a:cs typeface="Arial" panose="020B0604020202020204" pitchFamily="34" charset="0"/>
              </a:rPr>
              <a:t>Core assignment </a:t>
            </a:r>
          </a:p>
          <a:p>
            <a:pPr lvl="1"/>
            <a:r>
              <a:rPr lang="en-US" sz="2000" dirty="0">
                <a:latin typeface="Arial" panose="020B0604020202020204" pitchFamily="34" charset="0"/>
                <a:cs typeface="Arial" panose="020B0604020202020204" pitchFamily="34" charset="0"/>
              </a:rPr>
              <a:t>“Unpredictable” interrupts affecting state evolution prior to sampling.</a:t>
            </a:r>
          </a:p>
          <a:p>
            <a:pPr lvl="0"/>
            <a:r>
              <a:rPr lang="en-US" sz="2000" dirty="0">
                <a:latin typeface="Arial" panose="020B0604020202020204" pitchFamily="34" charset="0"/>
                <a:cs typeface="Arial" panose="020B0604020202020204" pitchFamily="34" charset="0"/>
              </a:rPr>
              <a:t>Interrupts occurring </a:t>
            </a:r>
            <a:r>
              <a:rPr lang="en-US" sz="2000" i="1" dirty="0">
                <a:latin typeface="Arial" panose="020B0604020202020204" pitchFamily="34" charset="0"/>
                <a:cs typeface="Arial" panose="020B0604020202020204" pitchFamily="34" charset="0"/>
              </a:rPr>
              <a:t>during</a:t>
            </a:r>
            <a:r>
              <a:rPr lang="en-US" sz="2000" dirty="0">
                <a:latin typeface="Arial" panose="020B0604020202020204" pitchFamily="34" charset="0"/>
                <a:cs typeface="Arial" panose="020B0604020202020204" pitchFamily="34" charset="0"/>
              </a:rPr>
              <a:t> an execution jitter sample</a:t>
            </a:r>
          </a:p>
          <a:p>
            <a:pPr lvl="1"/>
            <a:r>
              <a:rPr lang="en-US" sz="2000" dirty="0">
                <a:latin typeface="Arial" panose="020B0604020202020204" pitchFamily="34" charset="0"/>
                <a:cs typeface="Arial" panose="020B0604020202020204" pitchFamily="34" charset="0"/>
              </a:rPr>
              <a:t>Delays processing (hence </a:t>
            </a:r>
            <a:r>
              <a:rPr lang="en-US" sz="2000">
                <a:latin typeface="Arial" panose="020B0604020202020204" pitchFamily="34" charset="0"/>
                <a:cs typeface="Arial" panose="020B0604020202020204" pitchFamily="34" charset="0"/>
              </a:rPr>
              <a:t>sample time)</a:t>
            </a:r>
            <a:endParaRPr lang="en-US" sz="2000" dirty="0">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Changes processor state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46</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0565548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90511"/>
            <a:ext cx="7772400" cy="952489"/>
          </a:xfrm>
        </p:spPr>
        <p:txBody>
          <a:bodyPr/>
          <a:lstStyle/>
          <a:p>
            <a:r>
              <a:rPr lang="en-US" sz="3600" dirty="0"/>
              <a:t>Effect of state on execution (wishful thinking version)</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t>20% of code is branches</a:t>
            </a:r>
          </a:p>
          <a:p>
            <a:pPr lvl="0"/>
            <a:r>
              <a:rPr lang="en-US" sz="2000" dirty="0">
                <a:latin typeface="Arial" panose="020B0604020202020204" pitchFamily="34" charset="0"/>
                <a:cs typeface="Arial" panose="020B0604020202020204" pitchFamily="34" charset="0"/>
              </a:rPr>
              <a:t>Correct prediction 80% </a:t>
            </a:r>
          </a:p>
          <a:p>
            <a:pPr lvl="0"/>
            <a:r>
              <a:rPr lang="en-US" sz="2000" dirty="0">
                <a:latin typeface="Arial" panose="020B0604020202020204" pitchFamily="34" charset="0"/>
                <a:cs typeface="Arial" panose="020B0604020202020204" pitchFamily="34" charset="0"/>
              </a:rPr>
              <a:t>2% L1 cache miss</a:t>
            </a:r>
          </a:p>
          <a:p>
            <a:pPr lvl="0"/>
            <a:r>
              <a:rPr lang="en-US" sz="2000" dirty="0">
                <a:latin typeface="Arial" panose="020B0604020202020204" pitchFamily="34" charset="0"/>
                <a:cs typeface="Arial" panose="020B0604020202020204" pitchFamily="34" charset="0"/>
              </a:rPr>
              <a:t>L2 and L3 caches also effect execution.  Should we model this?</a:t>
            </a:r>
          </a:p>
          <a:p>
            <a:pPr lvl="0"/>
            <a:r>
              <a:rPr lang="en-US" sz="2000" dirty="0">
                <a:latin typeface="Arial" panose="020B0604020202020204" pitchFamily="34" charset="0"/>
                <a:cs typeface="Arial" panose="020B0604020202020204" pitchFamily="34" charset="0"/>
              </a:rPr>
              <a:t>Locks and barriers in kernel</a:t>
            </a:r>
          </a:p>
          <a:p>
            <a:pPr lvl="0"/>
            <a:r>
              <a:rPr lang="en-US" sz="2000" dirty="0">
                <a:latin typeface="Arial" panose="020B0604020202020204" pitchFamily="34" charset="0"/>
                <a:cs typeface="Arial" panose="020B0604020202020204" pitchFamily="34" charset="0"/>
              </a:rPr>
              <a:t>Pipeline improves performance by 20 – 100% (10 cycle deviation)</a:t>
            </a:r>
          </a:p>
          <a:p>
            <a:r>
              <a:rPr lang="en-US" sz="2000" dirty="0">
                <a:latin typeface="Arial" panose="020B0604020202020204" pitchFamily="34" charset="0"/>
                <a:cs typeface="Arial" panose="020B0604020202020204" pitchFamily="34" charset="0"/>
              </a:rPr>
              <a:t>Effect of virtual to physical memory assignment and paging and TLB misses</a:t>
            </a:r>
          </a:p>
          <a:p>
            <a:r>
              <a:rPr lang="en-US" sz="2000" dirty="0">
                <a:latin typeface="Arial" panose="020B0604020202020204" pitchFamily="34" charset="0"/>
                <a:cs typeface="Arial" panose="020B0604020202020204" pitchFamily="34" charset="0"/>
              </a:rPr>
              <a:t>Serial run of 500000 samples collected serially, establish lower bound of 2.5 bits of variability due to state randomization discounting interrupts during execution and memory jitter.</a:t>
            </a:r>
            <a:endParaRPr lang="en-US" sz="16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47</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2528912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14299"/>
            <a:ext cx="8686800" cy="1104881"/>
          </a:xfrm>
        </p:spPr>
        <p:txBody>
          <a:bodyPr/>
          <a:lstStyle/>
          <a:p>
            <a:r>
              <a:rPr lang="en-US" sz="3600" dirty="0"/>
              <a:t>Effect of memory jitter (wishful thinking version)</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1800" dirty="0">
                <a:latin typeface="Arial" panose="020B0604020202020204" pitchFamily="34" charset="0"/>
                <a:cs typeface="Arial" panose="020B0604020202020204" pitchFamily="34" charset="0"/>
              </a:rPr>
              <a:t>Variability attributable or cache misses:</a:t>
            </a:r>
          </a:p>
          <a:p>
            <a:pPr lvl="1"/>
            <a:r>
              <a:rPr lang="en-US" sz="1800" dirty="0">
                <a:latin typeface="Arial" panose="020B0604020202020204" pitchFamily="34" charset="0"/>
                <a:cs typeface="Arial" panose="020B0604020202020204" pitchFamily="34" charset="0"/>
              </a:rPr>
              <a:t> -(.98 lg(.98)+.02lg(.02))= .14 bit per access</a:t>
            </a:r>
          </a:p>
          <a:p>
            <a:pPr lvl="1"/>
            <a:r>
              <a:rPr lang="en-US" sz="1800" dirty="0">
                <a:latin typeface="Arial" panose="020B0604020202020204" pitchFamily="34" charset="0"/>
                <a:cs typeface="Arial" panose="020B0604020202020204" pitchFamily="34" charset="0"/>
              </a:rPr>
              <a:t>Each miss causes 8 cycle difference</a:t>
            </a:r>
          </a:p>
          <a:p>
            <a:pPr lvl="1"/>
            <a:r>
              <a:rPr lang="en-US" sz="1800" dirty="0">
                <a:latin typeface="Arial" panose="020B0604020202020204" pitchFamily="34" charset="0"/>
                <a:cs typeface="Arial" panose="020B0604020202020204" pitchFamily="34" charset="0"/>
              </a:rPr>
              <a:t>1 bit on entropy/sample (Rambus data)</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48</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167004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90519"/>
            <a:ext cx="7772400" cy="1104881"/>
          </a:xfrm>
        </p:spPr>
        <p:txBody>
          <a:bodyPr/>
          <a:lstStyle/>
          <a:p>
            <a:r>
              <a:rPr lang="en-US" sz="3600" dirty="0"/>
              <a:t>Effect of state randomization prior to entry (wishful thinking version)</a:t>
            </a:r>
          </a:p>
        </p:txBody>
      </p:sp>
      <p:sp>
        <p:nvSpPr>
          <p:cNvPr id="23557" name="Rectangle 3"/>
          <p:cNvSpPr>
            <a:spLocks noGrp="1" noChangeArrowheads="1"/>
          </p:cNvSpPr>
          <p:nvPr>
            <p:ph type="body" idx="1"/>
          </p:nvPr>
        </p:nvSpPr>
        <p:spPr>
          <a:xfrm>
            <a:off x="609600" y="1752605"/>
            <a:ext cx="8001000" cy="4475963"/>
          </a:xfrm>
        </p:spPr>
        <p:txBody>
          <a:bodyPr/>
          <a:lstStyle/>
          <a:p>
            <a:r>
              <a:rPr lang="en-US" sz="2000" dirty="0">
                <a:latin typeface="Arial" panose="020B0604020202020204" pitchFamily="34" charset="0"/>
                <a:cs typeface="Arial" panose="020B0604020202020204" pitchFamily="34" charset="0"/>
              </a:rPr>
              <a:t>Serial run of 500000 samples collected serially, establish lower bound of 2.5 bits of variability due to state randomization discounting interrupts during execution and memory jitter.  This includes TLB, branch and speculation.  Almost no paging.</a:t>
            </a:r>
            <a:endParaRPr lang="en-US" sz="16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Branch prediction succeeds 80% of the time and each failure results in a 40-80 cycle difference.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49</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4763425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5800" y="228600"/>
            <a:ext cx="7772400" cy="838200"/>
          </a:xfrm>
        </p:spPr>
        <p:txBody>
          <a:bodyPr/>
          <a:lstStyle/>
          <a:p>
            <a:r>
              <a:rPr lang="en-US" sz="3600"/>
              <a:t>Sample 800-90 RNG System</a:t>
            </a:r>
          </a:p>
        </p:txBody>
      </p:sp>
      <p:pic>
        <p:nvPicPr>
          <p:cNvPr id="25605" name="Picture 8"/>
          <p:cNvPicPr>
            <a:picLocks noChangeAspect="1" noChangeArrowheads="1"/>
          </p:cNvPicPr>
          <p:nvPr/>
        </p:nvPicPr>
        <p:blipFill>
          <a:blip r:embed="rId3" cstate="print"/>
          <a:srcRect/>
          <a:stretch>
            <a:fillRect/>
          </a:stretch>
        </p:blipFill>
        <p:spPr bwMode="auto">
          <a:xfrm>
            <a:off x="228600" y="1772469"/>
            <a:ext cx="4953000" cy="3770262"/>
          </a:xfrm>
          <a:prstGeom prst="rect">
            <a:avLst/>
          </a:prstGeom>
          <a:noFill/>
          <a:ln w="12700" algn="ctr">
            <a:noFill/>
            <a:miter lim="800000"/>
            <a:headEnd/>
            <a:tailEnd/>
          </a:ln>
        </p:spPr>
      </p:pic>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a:t>
            </a:fld>
            <a:endParaRPr lang="en-US"/>
          </a:p>
        </p:txBody>
      </p:sp>
      <p:pic>
        <p:nvPicPr>
          <p:cNvPr id="5" name="Picture 4" descr="SP 800-90C: Random Bit Generation Constructions">
            <a:extLst>
              <a:ext uri="{FF2B5EF4-FFF2-40B4-BE49-F238E27FC236}">
                <a16:creationId xmlns:a16="http://schemas.microsoft.com/office/drawing/2014/main" id="{91C88989-99E5-FF43-9DDD-0871EEF061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898591"/>
            <a:ext cx="3853990" cy="2621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342919"/>
            <a:ext cx="7772400" cy="1104881"/>
          </a:xfrm>
        </p:spPr>
        <p:txBody>
          <a:bodyPr/>
          <a:lstStyle/>
          <a:p>
            <a:r>
              <a:rPr lang="en-US" sz="3600" dirty="0"/>
              <a:t>Effect of interrupts on state and execution time during sampling (wishful thinking version)</a:t>
            </a:r>
          </a:p>
        </p:txBody>
      </p:sp>
      <p:sp>
        <p:nvSpPr>
          <p:cNvPr id="23557" name="Rectangle 3"/>
          <p:cNvSpPr>
            <a:spLocks noGrp="1" noChangeArrowheads="1"/>
          </p:cNvSpPr>
          <p:nvPr>
            <p:ph type="body" idx="1"/>
          </p:nvPr>
        </p:nvSpPr>
        <p:spPr>
          <a:xfrm>
            <a:off x="568452" y="2039118"/>
            <a:ext cx="8001000" cy="4475963"/>
          </a:xfrm>
        </p:spPr>
        <p:txBody>
          <a:bodyPr/>
          <a:lstStyle/>
          <a:p>
            <a:pPr lvl="0"/>
            <a:r>
              <a:rPr lang="en-US" sz="2000" dirty="0">
                <a:latin typeface="Arial" panose="020B0604020202020204" pitchFamily="34" charset="0"/>
                <a:cs typeface="Arial" panose="020B0604020202020204" pitchFamily="34" charset="0"/>
              </a:rPr>
              <a:t>Approximately 600 interrupts per sec.  150 per core, one per 6.7 </a:t>
            </a:r>
            <a:r>
              <a:rPr lang="en-US" sz="2000" dirty="0" err="1">
                <a:latin typeface="Arial" panose="020B0604020202020204" pitchFamily="34" charset="0"/>
                <a:cs typeface="Arial" panose="020B0604020202020204" pitchFamily="34" charset="0"/>
              </a:rPr>
              <a:t>ms.</a:t>
            </a:r>
            <a:endParaRPr lang="en-US" sz="20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Average duration of hash sample is 19200 cycles</a:t>
            </a:r>
          </a:p>
          <a:p>
            <a:pPr lvl="0"/>
            <a:r>
              <a:rPr lang="en-US" sz="2000" dirty="0">
                <a:latin typeface="Arial" panose="020B0604020202020204" pitchFamily="34" charset="0"/>
                <a:cs typeface="Arial" panose="020B0604020202020204" pitchFamily="34" charset="0"/>
              </a:rPr>
              <a:t>Total duration for 500 calls to jitter is 9.6 </a:t>
            </a:r>
            <a:r>
              <a:rPr lang="en-US" sz="2000" dirty="0" err="1">
                <a:latin typeface="Arial" panose="020B0604020202020204" pitchFamily="34" charset="0"/>
                <a:cs typeface="Arial" panose="020B0604020202020204" pitchFamily="34" charset="0"/>
              </a:rPr>
              <a:t>ms</a:t>
            </a:r>
            <a:endParaRPr lang="en-US" sz="2000" dirty="0">
              <a:latin typeface="Arial" panose="020B0604020202020204" pitchFamily="34" charset="0"/>
              <a:cs typeface="Arial" panose="020B0604020202020204" pitchFamily="34" charset="0"/>
            </a:endParaRPr>
          </a:p>
          <a:p>
            <a:pPr marL="0" lvl="0" indent="0">
              <a:buNone/>
            </a:pPr>
            <a:endParaRPr lang="en-US" sz="20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50</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6580497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85800" y="228600"/>
            <a:ext cx="7772400" cy="1063624"/>
          </a:xfrm>
        </p:spPr>
        <p:txBody>
          <a:bodyPr/>
          <a:lstStyle/>
          <a:p>
            <a:r>
              <a:rPr lang="en-US" sz="3600" dirty="0"/>
              <a:t>The easy part of cryptographic random number generation</a:t>
            </a:r>
          </a:p>
        </p:txBody>
      </p:sp>
      <p:sp>
        <p:nvSpPr>
          <p:cNvPr id="24581" name="Rectangle 3"/>
          <p:cNvSpPr>
            <a:spLocks noGrp="1" noChangeArrowheads="1"/>
          </p:cNvSpPr>
          <p:nvPr>
            <p:ph type="body" idx="1"/>
          </p:nvPr>
        </p:nvSpPr>
        <p:spPr>
          <a:xfrm>
            <a:off x="381000" y="2819400"/>
            <a:ext cx="8610600" cy="3118316"/>
          </a:xfrm>
        </p:spPr>
        <p:txBody>
          <a:bodyPr/>
          <a:lstStyle/>
          <a:p>
            <a:pPr>
              <a:lnSpc>
                <a:spcPct val="80000"/>
              </a:lnSpc>
            </a:pPr>
            <a:r>
              <a:rPr lang="en-US" sz="2000" dirty="0"/>
              <a:t>“Anyone discussing deterministic generation of random number is, strictly speaking, already in a state of sin” – von Neuman.</a:t>
            </a:r>
          </a:p>
          <a:p>
            <a:pPr lvl="1">
              <a:lnSpc>
                <a:spcPct val="80000"/>
              </a:lnSpc>
            </a:pPr>
            <a:r>
              <a:rPr lang="en-US" sz="2000" dirty="0"/>
              <a:t>So, a “seed”  with full entropy is critical</a:t>
            </a:r>
          </a:p>
          <a:p>
            <a:pPr>
              <a:lnSpc>
                <a:spcPct val="80000"/>
              </a:lnSpc>
            </a:pPr>
            <a:r>
              <a:rPr lang="en-US" sz="2000" dirty="0"/>
              <a:t>Smooths and stretches entropy</a:t>
            </a:r>
          </a:p>
          <a:p>
            <a:pPr>
              <a:lnSpc>
                <a:spcPct val="80000"/>
              </a:lnSpc>
            </a:pPr>
            <a:r>
              <a:rPr lang="en-US" sz="2000" dirty="0"/>
              <a:t>DBRG’s can be built using</a:t>
            </a:r>
          </a:p>
          <a:p>
            <a:pPr lvl="1">
              <a:lnSpc>
                <a:spcPct val="80000"/>
              </a:lnSpc>
            </a:pPr>
            <a:r>
              <a:rPr lang="en-US" sz="2000" dirty="0"/>
              <a:t>Block ciphers</a:t>
            </a:r>
          </a:p>
          <a:p>
            <a:pPr lvl="1">
              <a:lnSpc>
                <a:spcPct val="80000"/>
              </a:lnSpc>
            </a:pPr>
            <a:r>
              <a:rPr lang="en-US" sz="2000" dirty="0"/>
              <a:t>Hash functions</a:t>
            </a:r>
          </a:p>
          <a:p>
            <a:pPr lvl="1">
              <a:lnSpc>
                <a:spcPct val="80000"/>
              </a:lnSpc>
            </a:pPr>
            <a:r>
              <a:rPr lang="en-US" sz="2000" dirty="0"/>
              <a:t>Stream ciphers</a:t>
            </a:r>
          </a:p>
          <a:p>
            <a:pPr lvl="1">
              <a:lnSpc>
                <a:spcPct val="80000"/>
              </a:lnSpc>
            </a:pPr>
            <a:r>
              <a:rPr lang="en-US" sz="2000" dirty="0"/>
              <a:t>Even public key systems</a:t>
            </a:r>
          </a:p>
          <a:p>
            <a:pPr>
              <a:lnSpc>
                <a:spcPct val="80000"/>
              </a:lnSpc>
            </a:pPr>
            <a:r>
              <a:rPr lang="en-US" sz="2000" dirty="0"/>
              <a:t>Building good, certifiable DRBG’s is a “solved problem”</a:t>
            </a:r>
          </a:p>
          <a:p>
            <a:pPr lvl="1">
              <a:lnSpc>
                <a:spcPct val="80000"/>
              </a:lnSpc>
            </a:pPr>
            <a:r>
              <a:rPr lang="en-US" sz="2000" dirty="0"/>
              <a:t>Only  a few “gotcha’s” to be careful about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6</a:t>
            </a:fld>
            <a:endParaRPr lang="en-US"/>
          </a:p>
        </p:txBody>
      </p:sp>
      <p:sp>
        <p:nvSpPr>
          <p:cNvPr id="6" name="Rectangle 5"/>
          <p:cNvSpPr/>
          <p:nvPr/>
        </p:nvSpPr>
        <p:spPr bwMode="auto">
          <a:xfrm>
            <a:off x="6096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Full entropy seed</a:t>
            </a:r>
          </a:p>
        </p:txBody>
      </p:sp>
      <p:sp>
        <p:nvSpPr>
          <p:cNvPr id="9" name="Rectangle 8"/>
          <p:cNvSpPr/>
          <p:nvPr/>
        </p:nvSpPr>
        <p:spPr bwMode="auto">
          <a:xfrm>
            <a:off x="35814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DBRG</a:t>
            </a:r>
            <a:endParaRPr lang="en-US" sz="2000" dirty="0">
              <a:latin typeface="+mn-lt"/>
            </a:endParaRPr>
          </a:p>
          <a:p>
            <a:pPr marL="0" marR="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State</a:t>
            </a:r>
          </a:p>
        </p:txBody>
      </p:sp>
      <p:sp>
        <p:nvSpPr>
          <p:cNvPr id="10" name="TextBox 9"/>
          <p:cNvSpPr txBox="1"/>
          <p:nvPr/>
        </p:nvSpPr>
        <p:spPr>
          <a:xfrm>
            <a:off x="6629400" y="1774686"/>
            <a:ext cx="2239716" cy="707886"/>
          </a:xfrm>
          <a:prstGeom prst="rect">
            <a:avLst/>
          </a:prstGeom>
          <a:noFill/>
        </p:spPr>
        <p:txBody>
          <a:bodyPr wrap="none" rtlCol="0">
            <a:spAutoFit/>
          </a:bodyPr>
          <a:lstStyle/>
          <a:p>
            <a:r>
              <a:rPr lang="en-US" sz="2000" dirty="0">
                <a:latin typeface="+mn-lt"/>
              </a:rPr>
              <a:t>Pseudo random </a:t>
            </a:r>
          </a:p>
          <a:p>
            <a:r>
              <a:rPr lang="en-US" sz="2000" dirty="0">
                <a:latin typeface="+mn-lt"/>
              </a:rPr>
              <a:t>Stream, 2</a:t>
            </a:r>
            <a:r>
              <a:rPr lang="en-US" sz="2000" baseline="30000" dirty="0">
                <a:latin typeface="+mn-lt"/>
              </a:rPr>
              <a:t>32</a:t>
            </a:r>
            <a:r>
              <a:rPr lang="en-US" sz="2000" dirty="0">
                <a:latin typeface="+mn-lt"/>
              </a:rPr>
              <a:t> CRNs</a:t>
            </a:r>
          </a:p>
        </p:txBody>
      </p:sp>
      <p:cxnSp>
        <p:nvCxnSpPr>
          <p:cNvPr id="12" name="Straight Connector 11"/>
          <p:cNvCxnSpPr/>
          <p:nvPr/>
        </p:nvCxnSpPr>
        <p:spPr bwMode="auto">
          <a:xfrm>
            <a:off x="24384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cxnSp>
        <p:nvCxnSpPr>
          <p:cNvPr id="19" name="Straight Connector 18"/>
          <p:cNvCxnSpPr/>
          <p:nvPr/>
        </p:nvCxnSpPr>
        <p:spPr bwMode="auto">
          <a:xfrm>
            <a:off x="54102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t>NIST 800-90B entropy subsystem</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7</a:t>
            </a:fld>
            <a:endParaRPr lang="en-US"/>
          </a:p>
        </p:txBody>
      </p:sp>
      <p:pic>
        <p:nvPicPr>
          <p:cNvPr id="5122" name="Picture 2" descr="Second Draft NIST Special Publication 800-90B, Recommendation for the  Entropy Sources Used for Random Bit Generation">
            <a:extLst>
              <a:ext uri="{FF2B5EF4-FFF2-40B4-BE49-F238E27FC236}">
                <a16:creationId xmlns:a16="http://schemas.microsoft.com/office/drawing/2014/main" id="{BE85AED5-CFAE-004B-93FC-E9D988CDE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306503"/>
            <a:ext cx="4953000" cy="40180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360498-E1D5-DD46-B251-4B5E86EF7958}"/>
              </a:ext>
            </a:extLst>
          </p:cNvPr>
          <p:cNvSpPr txBox="1"/>
          <p:nvPr/>
        </p:nvSpPr>
        <p:spPr>
          <a:xfrm>
            <a:off x="304800" y="1066800"/>
            <a:ext cx="8610600" cy="1138773"/>
          </a:xfrm>
          <a:prstGeom prst="rect">
            <a:avLst/>
          </a:prstGeom>
          <a:noFill/>
        </p:spPr>
        <p:txBody>
          <a:bodyPr wrap="square" rtlCol="0">
            <a:spAutoFit/>
          </a:bodyPr>
          <a:lstStyle/>
          <a:p>
            <a:pPr marL="171450" indent="-171450">
              <a:buFont typeface="Arial" panose="020B0604020202020204" pitchFamily="34" charset="0"/>
              <a:buChar char="•"/>
            </a:pPr>
            <a:r>
              <a:rPr lang="en-US" sz="2400" dirty="0">
                <a:latin typeface="+mn-lt"/>
              </a:rPr>
              <a:t>This is the hard part we’ll talk about.</a:t>
            </a:r>
          </a:p>
          <a:p>
            <a:pPr marL="628650" lvl="1" indent="-171450">
              <a:buFont typeface="Arial" panose="020B0604020202020204" pitchFamily="34" charset="0"/>
              <a:buChar char="•"/>
            </a:pPr>
            <a:r>
              <a:rPr lang="en-US" sz="2400" dirty="0">
                <a:latin typeface="Arial" panose="020B0604020202020204" pitchFamily="34" charset="0"/>
                <a:cs typeface="Arial" panose="020B0604020202020204" pitchFamily="34" charset="0"/>
              </a:rPr>
              <a:t>No finite number of statistical tests can “prove” entropy.</a:t>
            </a:r>
          </a:p>
          <a:p>
            <a:endParaRPr lang="en-US" sz="2000" dirty="0">
              <a:latin typeface="+mn-lt"/>
            </a:endParaRPr>
          </a:p>
        </p:txBody>
      </p:sp>
    </p:spTree>
    <p:extLst>
      <p:ext uri="{BB962C8B-B14F-4D97-AF65-F5344CB8AC3E}">
        <p14:creationId xmlns:p14="http://schemas.microsoft.com/office/powerpoint/2010/main" val="303457938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t>What is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228600" y="1288473"/>
                <a:ext cx="8496300" cy="5036127"/>
              </a:xfrm>
            </p:spPr>
            <p:txBody>
              <a:bodyPr/>
              <a:lstStyle/>
              <a:p>
                <a:pPr marL="400050">
                  <a:lnSpc>
                    <a:spcPct val="90000"/>
                  </a:lnSpc>
                </a:pPr>
                <a:r>
                  <a:rPr lang="en-US" sz="2000" dirty="0"/>
                  <a:t>Entropy is a measure of uncertainty or equivocation. It comes from thermal physics.</a:t>
                </a:r>
              </a:p>
              <a:p>
                <a:pPr marL="800100" lvl="1">
                  <a:lnSpc>
                    <a:spcPct val="90000"/>
                  </a:lnSpc>
                  <a:spcBef>
                    <a:spcPts val="0"/>
                  </a:spcBef>
                </a:pPr>
                <a:r>
                  <a:rPr lang="en-US" sz="1800" dirty="0"/>
                  <a:t>Entropy is related to how easy it is to “guess” the outcome of an experiment.</a:t>
                </a:r>
              </a:p>
              <a:p>
                <a:pPr marL="800100" lvl="1">
                  <a:lnSpc>
                    <a:spcPct val="90000"/>
                  </a:lnSpc>
                  <a:spcBef>
                    <a:spcPts val="0"/>
                  </a:spcBef>
                </a:pPr>
                <a:r>
                  <a:rPr lang="en-US" sz="1800" dirty="0"/>
                  <a:t>It is measured in bits (as we’ll see).  If you have n bits of entropy, you should be able to determine the outcome after 2</a:t>
                </a:r>
                <a:r>
                  <a:rPr lang="en-US" sz="1800" baseline="30000" dirty="0"/>
                  <a:t>n</a:t>
                </a:r>
                <a:r>
                  <a:rPr lang="en-US" sz="1800" dirty="0"/>
                  <a:t> “guesses.”</a:t>
                </a:r>
              </a:p>
              <a:p>
                <a:pPr marL="800100" lvl="1">
                  <a:lnSpc>
                    <a:spcPct val="90000"/>
                  </a:lnSpc>
                  <a:spcBef>
                    <a:spcPts val="0"/>
                  </a:spcBef>
                </a:pPr>
                <a:r>
                  <a:rPr lang="en-US" sz="1800" dirty="0"/>
                  <a:t>In symmetric crypto, for example, if a key has n bits of entropy and you have a solid encryption algorithm, given ciphertext, an adversary should need to try 2</a:t>
                </a:r>
                <a:r>
                  <a:rPr lang="en-US" sz="1800" baseline="30000" dirty="0"/>
                  <a:t>n</a:t>
                </a:r>
                <a:r>
                  <a:rPr lang="en-US" sz="1800" dirty="0"/>
                  <a:t> keys to get the plaintext.</a:t>
                </a:r>
              </a:p>
              <a:p>
                <a:pPr>
                  <a:lnSpc>
                    <a:spcPct val="90000"/>
                  </a:lnSpc>
                </a:pPr>
                <a:r>
                  <a:rPr lang="en-US" sz="2000" dirty="0"/>
                  <a:t>Caution</a:t>
                </a:r>
              </a:p>
              <a:p>
                <a:pPr lvl="1">
                  <a:lnSpc>
                    <a:spcPct val="90000"/>
                  </a:lnSpc>
                  <a:spcBef>
                    <a:spcPts val="0"/>
                  </a:spcBef>
                </a:pPr>
                <a:r>
                  <a:rPr lang="en-US" sz="1800" dirty="0"/>
                  <a:t>Entropy is defined with respect to probability distributions. It cannot be calculated using statistical tests.</a:t>
                </a:r>
              </a:p>
              <a:p>
                <a:pPr lvl="1">
                  <a:lnSpc>
                    <a:spcPct val="90000"/>
                  </a:lnSpc>
                  <a:spcBef>
                    <a:spcPts val="0"/>
                  </a:spcBef>
                </a:pPr>
                <a:r>
                  <a:rPr lang="en-US" sz="1800" dirty="0"/>
                  <a:t>Example probability distribution: A fair coin toss has the distribution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h𝑒𝑎𝑑𝑠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oMath>
                </a14:m>
                <a:r>
                  <a:rPr lang="en-US" sz="1800" dirty="0"/>
                  <a:t>,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𝑡𝑎𝑖𝑙𝑠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r>
                      <a:rPr lang="en-US" sz="1800" i="1">
                        <a:latin typeface="Cambria Math" panose="02040503050406030204" pitchFamily="18" charset="0"/>
                      </a:rPr>
                      <m:t> </m:t>
                    </m:r>
                  </m:oMath>
                </a14:m>
                <a:r>
                  <a:rPr lang="en-US" sz="1800" dirty="0"/>
                  <a:t>.</a:t>
                </a:r>
              </a:p>
              <a:p>
                <a:pPr lvl="1">
                  <a:lnSpc>
                    <a:spcPct val="90000"/>
                  </a:lnSpc>
                  <a:spcBef>
                    <a:spcPts val="0"/>
                  </a:spcBef>
                </a:pPr>
                <a:r>
                  <a:rPr lang="en-US" sz="1800" i="1" dirty="0"/>
                  <a:t>If you have data from an experiment whose trial outcomes are about half heads and half tails, it does not mean it has the foregoing distribution or the foregoing distribution’s entropy.</a:t>
                </a:r>
              </a:p>
              <a:p>
                <a:pPr lvl="1">
                  <a:lnSpc>
                    <a:spcPct val="90000"/>
                  </a:lnSpc>
                  <a:spcBef>
                    <a:spcPts val="0"/>
                  </a:spcBef>
                </a:pPr>
                <a:r>
                  <a:rPr lang="en-US" sz="1800" i="1" dirty="0"/>
                  <a:t>Conditioned output can masquerade as entropy rich.</a:t>
                </a:r>
              </a:p>
              <a:p>
                <a:pPr marL="400050">
                  <a:lnSpc>
                    <a:spcPct val="90000"/>
                  </a:lnSpc>
                </a:pPr>
                <a:endParaRPr lang="en-US" sz="22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228600" y="1288473"/>
                <a:ext cx="8496300" cy="5036127"/>
              </a:xfrm>
              <a:blipFill>
                <a:blip r:embed="rId3"/>
                <a:stretch>
                  <a:fillRect l="-747" t="-125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8</a:t>
            </a:fld>
            <a:endParaRPr lang="en-US"/>
          </a:p>
        </p:txBody>
      </p:sp>
    </p:spTree>
    <p:extLst>
      <p:ext uri="{BB962C8B-B14F-4D97-AF65-F5344CB8AC3E}">
        <p14:creationId xmlns:p14="http://schemas.microsoft.com/office/powerpoint/2010/main" val="420895726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76200"/>
            <a:ext cx="7772400" cy="838200"/>
          </a:xfrm>
        </p:spPr>
        <p:txBody>
          <a:bodyPr/>
          <a:lstStyle/>
          <a:p>
            <a:r>
              <a:rPr lang="en-US" sz="3600" dirty="0"/>
              <a:t>Shannon’s mathematical definition</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426027" y="1523077"/>
                <a:ext cx="8260773" cy="4801523"/>
              </a:xfrm>
            </p:spPr>
            <p:txBody>
              <a:bodyPr/>
              <a:lstStyle/>
              <a:p>
                <a:pPr>
                  <a:lnSpc>
                    <a:spcPct val="90000"/>
                  </a:lnSpc>
                </a:pPr>
                <a:r>
                  <a:rPr lang="en-US" sz="2000" dirty="0"/>
                  <a:t>Suppose we have an experiment, with a finite set of outcomes, </a:t>
                </a:r>
                <a14:m>
                  <m:oMath xmlns:m="http://schemas.openxmlformats.org/officeDocument/2006/math">
                    <m:sSub>
                      <m:sSubPr>
                        <m:ctrlPr>
                          <a:rPr lang="en-US" sz="2000" i="1" smtClean="0">
                            <a:latin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t> where the outcomes occur with probability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 </m:t>
                    </m:r>
                  </m:oMath>
                </a14:m>
                <a:r>
                  <a:rPr lang="en-US" sz="2000" b="0" dirty="0"/>
                  <a:t>respectively.  The probability distribution is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oMath>
                </a14:m>
                <a:r>
                  <a:rPr lang="en-US" sz="2000" b="0" dirty="0"/>
                  <a:t>.  Note:</a:t>
                </a:r>
              </a:p>
              <a:p>
                <a:pPr lvl="1">
                  <a:lnSpc>
                    <a:spcPct val="90000"/>
                  </a:lnSpc>
                </a:pPr>
                <a14:m>
                  <m:oMath xmlns:m="http://schemas.openxmlformats.org/officeDocument/2006/math">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=1</m:t>
                    </m:r>
                  </m:oMath>
                </a14:m>
                <a:endParaRPr lang="en-US" sz="2000" b="0" dirty="0"/>
              </a:p>
              <a:p>
                <a:pPr lvl="1">
                  <a:lnSpc>
                    <a:spcPct val="90000"/>
                  </a:lnSpc>
                </a:pPr>
                <a:r>
                  <a:rPr lang="en-US" sz="2000" dirty="0"/>
                  <a:t>In general,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𝑗</m:t>
                        </m:r>
                      </m:sub>
                    </m:sSub>
                  </m:oMath>
                </a14:m>
                <a:r>
                  <a:rPr lang="en-US" sz="2000" b="0" dirty="0"/>
                  <a:t> for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oMath>
                </a14:m>
                <a:endParaRPr lang="en-US" sz="2000" b="0" dirty="0"/>
              </a:p>
              <a:p>
                <a:pPr lvl="1">
                  <a:lnSpc>
                    <a:spcPct val="90000"/>
                  </a:lnSpc>
                </a:pPr>
                <a:r>
                  <a:rPr lang="en-US" sz="2000" dirty="0"/>
                  <a:t>For a probability distribution to be useful, it should be </a:t>
                </a:r>
                <a:r>
                  <a:rPr lang="en-US" sz="2000" i="1" dirty="0">
                    <a:solidFill>
                      <a:srgbClr val="FF0000"/>
                    </a:solidFill>
                  </a:rPr>
                  <a:t>stationary</a:t>
                </a:r>
                <a:r>
                  <a:rPr lang="en-US" sz="2000" dirty="0"/>
                  <a:t>, that is, every time you perform an experiment, the probability distribution should be the same.  This does </a:t>
                </a:r>
                <a:r>
                  <a:rPr lang="en-US" sz="2000" i="1" dirty="0"/>
                  <a:t>not</a:t>
                </a:r>
                <a:r>
                  <a:rPr lang="en-US" sz="2000" dirty="0"/>
                  <a:t> mean the outcome of two successive experiments should be the same!</a:t>
                </a:r>
              </a:p>
              <a:p>
                <a:pPr lvl="1">
                  <a:lnSpc>
                    <a:spcPct val="90000"/>
                  </a:lnSpc>
                </a:pPr>
                <a:r>
                  <a:rPr lang="en-US" sz="2000" dirty="0">
                    <a:solidFill>
                      <a:schemeClr val="accent2"/>
                    </a:solidFill>
                  </a:rPr>
                  <a:t>These are </a:t>
                </a:r>
                <a:r>
                  <a:rPr lang="en-US" sz="2000" i="1" dirty="0">
                    <a:solidFill>
                      <a:schemeClr val="accent2"/>
                    </a:solidFill>
                  </a:rPr>
                  <a:t>very</a:t>
                </a:r>
                <a:r>
                  <a:rPr lang="en-US" sz="2000" dirty="0">
                    <a:solidFill>
                      <a:schemeClr val="accent2"/>
                    </a:solidFill>
                  </a:rPr>
                  <a:t> strong conditions.</a:t>
                </a:r>
              </a:p>
              <a:p>
                <a:pPr>
                  <a:lnSpc>
                    <a:spcPct val="90000"/>
                  </a:lnSpc>
                </a:pPr>
                <a:r>
                  <a:rPr lang="en-US" sz="2000" dirty="0"/>
                  <a:t>Shannon entropy: </a:t>
                </a: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oMath>
                </a14:m>
                <a:r>
                  <a:rPr lang="en-US" sz="2000" dirty="0"/>
                  <a:t>, </a:t>
                </a: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e>
                    </m:func>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𝑙𝑜𝑔</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oMath>
                </a14:m>
                <a:endParaRPr lang="en-US" sz="20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426027" y="1523077"/>
                <a:ext cx="8260773" cy="4801523"/>
              </a:xfrm>
              <a:blipFill>
                <a:blip r:embed="rId3"/>
                <a:stretch>
                  <a:fillRect l="-614" t="-131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9</a:t>
            </a:fld>
            <a:endParaRPr lang="en-US"/>
          </a:p>
        </p:txBody>
      </p:sp>
    </p:spTree>
    <p:extLst>
      <p:ext uri="{BB962C8B-B14F-4D97-AF65-F5344CB8AC3E}">
        <p14:creationId xmlns:p14="http://schemas.microsoft.com/office/powerpoint/2010/main" val="480331599"/>
      </p:ext>
    </p:extLst>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72517</TotalTime>
  <Words>4582</Words>
  <Application>Microsoft Macintosh PowerPoint</Application>
  <PresentationFormat>On-screen Show (4:3)</PresentationFormat>
  <Paragraphs>564</Paragraphs>
  <Slides>50</Slides>
  <Notes>46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Cambria Math</vt:lpstr>
      <vt:lpstr>Courier New</vt:lpstr>
      <vt:lpstr>Menlo</vt:lpstr>
      <vt:lpstr>Times New Roman</vt:lpstr>
      <vt:lpstr>Contemporary</vt:lpstr>
      <vt:lpstr>PowerPoint Presentation</vt:lpstr>
      <vt:lpstr>What are cryptographic random numbers?</vt:lpstr>
      <vt:lpstr>Cryptographic random numbers</vt:lpstr>
      <vt:lpstr>How can you produce cryptographic random numbers in the real world?</vt:lpstr>
      <vt:lpstr>Sample 800-90 RNG System</vt:lpstr>
      <vt:lpstr>The easy part of cryptographic random number generation</vt:lpstr>
      <vt:lpstr>NIST 800-90B entropy subsystem</vt:lpstr>
      <vt:lpstr>What is entropy?</vt:lpstr>
      <vt:lpstr>Shannon’s mathematical definition</vt:lpstr>
      <vt:lpstr>Some entropy source calculations</vt:lpstr>
      <vt:lpstr>Other measures of entropy</vt:lpstr>
      <vt:lpstr>HW sources of entropy (God)</vt:lpstr>
      <vt:lpstr>SW sources of entropy (the devil)</vt:lpstr>
      <vt:lpstr>NIST 800-90B evolution</vt:lpstr>
      <vt:lpstr>A new hope</vt:lpstr>
      <vt:lpstr>How does Jitter execution work?</vt:lpstr>
      <vt:lpstr>Why is there uncertainty in the Δ_i?</vt:lpstr>
      <vt:lpstr>But wait, there’s more</vt:lpstr>
      <vt:lpstr>Why is Jitter execution entropy “good”</vt:lpstr>
      <vt:lpstr>Why are other sources (say interrupt arrival time) “bad”</vt:lpstr>
      <vt:lpstr>Three weekends and a NIST reading</vt:lpstr>
      <vt:lpstr>RNG</vt:lpstr>
      <vt:lpstr>RNG</vt:lpstr>
      <vt:lpstr>Software jitter sources in my code</vt:lpstr>
      <vt:lpstr>Simple Jitter Block 0</vt:lpstr>
      <vt:lpstr>Simple Jitter Block 0</vt:lpstr>
      <vt:lpstr>Simple Jitter Block 1</vt:lpstr>
      <vt:lpstr>Simple Jitter Block 1</vt:lpstr>
      <vt:lpstr>Simple Jitter Block 2</vt:lpstr>
      <vt:lpstr>Simple Jitter Block 2</vt:lpstr>
      <vt:lpstr>Memory Jitter</vt:lpstr>
      <vt:lpstr>Memory Jitter</vt:lpstr>
      <vt:lpstr>Hash based execution jitter</vt:lpstr>
      <vt:lpstr>Hash based execution jitter</vt:lpstr>
      <vt:lpstr>Future work</vt:lpstr>
      <vt:lpstr>Conclusion</vt:lpstr>
      <vt:lpstr>Security Model</vt:lpstr>
      <vt:lpstr>Security Model --- symmetric crypto</vt:lpstr>
      <vt:lpstr>Translating this to execution jitter</vt:lpstr>
      <vt:lpstr>Machine state (Intel x64)</vt:lpstr>
      <vt:lpstr>Machine state (Intel x64)</vt:lpstr>
      <vt:lpstr>Machine state (Intel x64)</vt:lpstr>
      <vt:lpstr>Machine state (Intel x64)</vt:lpstr>
      <vt:lpstr>Machine state (Intel x64)</vt:lpstr>
      <vt:lpstr>Machine Data</vt:lpstr>
      <vt:lpstr>Sources of Equivocation in Execution Jitter</vt:lpstr>
      <vt:lpstr>Effect of state on execution (wishful thinking version)</vt:lpstr>
      <vt:lpstr>Effect of memory jitter (wishful thinking version)</vt:lpstr>
      <vt:lpstr>Effect of state randomization prior to entry (wishful thinking version)</vt:lpstr>
      <vt:lpstr>Effect of interrupts on state and execution time during sampling (wishful thinking version)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Number analysis</dc:title>
  <dc:subject>Cryptanalysis</dc:subject>
  <dc:creator>John Manferdelli</dc:creator>
  <cp:lastModifiedBy>John Manferdelli</cp:lastModifiedBy>
  <cp:revision>4252</cp:revision>
  <dcterms:created xsi:type="dcterms:W3CDTF">2013-04-08T19:09:24Z</dcterms:created>
  <dcterms:modified xsi:type="dcterms:W3CDTF">2021-06-26T21:50:20Z</dcterms:modified>
</cp:coreProperties>
</file>