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1055" r:id="rId3"/>
    <p:sldId id="1056" r:id="rId4"/>
    <p:sldId id="1054" r:id="rId5"/>
    <p:sldId id="1050" r:id="rId6"/>
    <p:sldId id="1051" r:id="rId7"/>
    <p:sldId id="997" r:id="rId8"/>
    <p:sldId id="1020" r:id="rId9"/>
    <p:sldId id="1022" r:id="rId10"/>
    <p:sldId id="1019" r:id="rId11"/>
    <p:sldId id="1028" r:id="rId12"/>
    <p:sldId id="1029" r:id="rId13"/>
    <p:sldId id="1025" r:id="rId14"/>
    <p:sldId id="1052" r:id="rId15"/>
    <p:sldId id="1021" r:id="rId16"/>
    <p:sldId id="1057" r:id="rId17"/>
    <p:sldId id="277" r:id="rId18"/>
    <p:sldId id="278" r:id="rId19"/>
    <p:sldId id="280" r:id="rId20"/>
    <p:sldId id="276" r:id="rId21"/>
    <p:sldId id="262" r:id="rId22"/>
    <p:sldId id="260" r:id="rId23"/>
    <p:sldId id="282" r:id="rId24"/>
    <p:sldId id="264" r:id="rId25"/>
    <p:sldId id="273" r:id="rId26"/>
    <p:sldId id="265" r:id="rId27"/>
    <p:sldId id="285" r:id="rId28"/>
    <p:sldId id="286" r:id="rId29"/>
    <p:sldId id="287" r:id="rId30"/>
    <p:sldId id="266" r:id="rId31"/>
    <p:sldId id="267" r:id="rId32"/>
    <p:sldId id="268" r:id="rId33"/>
    <p:sldId id="269" r:id="rId34"/>
    <p:sldId id="270"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35"/>
    <p:restoredTop sz="94775"/>
  </p:normalViewPr>
  <p:slideViewPr>
    <p:cSldViewPr snapToGrid="0" snapToObjects="1">
      <p:cViewPr varScale="1">
        <p:scale>
          <a:sx n="101" d="100"/>
          <a:sy n="101" d="100"/>
        </p:scale>
        <p:origin x="1456" y="192"/>
      </p:cViewPr>
      <p:guideLst/>
    </p:cSldViewPr>
  </p:slideViewPr>
  <p:outlineViewPr>
    <p:cViewPr>
      <p:scale>
        <a:sx n="33" d="100"/>
        <a:sy n="33" d="100"/>
      </p:scale>
      <p:origin x="0" y="-59848"/>
    </p:cViewPr>
  </p:outlineViewPr>
  <p:notesTextViewPr>
    <p:cViewPr>
      <p:scale>
        <a:sx n="1" d="1"/>
        <a:sy n="1" d="1"/>
      </p:scale>
      <p:origin x="0" y="0"/>
    </p:cViewPr>
  </p:notesTextViewPr>
  <p:sorterViewPr>
    <p:cViewPr>
      <p:scale>
        <a:sx n="70" d="100"/>
        <a:sy n="70" d="100"/>
      </p:scale>
      <p:origin x="0" y="0"/>
    </p:cViewPr>
  </p:sorterViewPr>
  <p:notesViewPr>
    <p:cSldViewPr snapToGrid="0" snapToObjects="1">
      <p:cViewPr>
        <p:scale>
          <a:sx n="99" d="100"/>
          <a:sy n="99" d="100"/>
        </p:scale>
        <p:origin x="363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6DAC03-848B-C048-B058-BE44CE315D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630DF20-C3C7-5B43-9A90-89B8698A4F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F46478-05F9-F045-89EA-038EDD9F390D}" type="datetimeFigureOut">
              <a:rPr lang="en-US" smtClean="0"/>
              <a:t>9/23/22</a:t>
            </a:fld>
            <a:endParaRPr lang="en-US"/>
          </a:p>
        </p:txBody>
      </p:sp>
      <p:sp>
        <p:nvSpPr>
          <p:cNvPr id="4" name="Footer Placeholder 3">
            <a:extLst>
              <a:ext uri="{FF2B5EF4-FFF2-40B4-BE49-F238E27FC236}">
                <a16:creationId xmlns:a16="http://schemas.microsoft.com/office/drawing/2014/main" id="{85E84752-9B06-564A-9290-D834D14064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1AEECB-04B3-9D4D-81B9-E06B3B8598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CA940F-E61F-1946-B7F3-342BEA0865EB}" type="slidenum">
              <a:rPr lang="en-US" smtClean="0"/>
              <a:t>‹#›</a:t>
            </a:fld>
            <a:endParaRPr lang="en-US"/>
          </a:p>
        </p:txBody>
      </p:sp>
    </p:spTree>
    <p:extLst>
      <p:ext uri="{BB962C8B-B14F-4D97-AF65-F5344CB8AC3E}">
        <p14:creationId xmlns:p14="http://schemas.microsoft.com/office/powerpoint/2010/main" val="189125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20ECC-4507-1945-9DD6-ECA7311228A6}" type="datetimeFigureOut">
              <a:rPr lang="en-US" smtClean="0"/>
              <a:t>9/23/22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C431D-8240-CE4C-A11D-7A9955F8093E}" type="slidenum">
              <a:rPr lang="en-US" smtClean="0"/>
              <a:t>‹#›</a:t>
            </a:fld>
            <a:endParaRPr lang="en-US"/>
          </a:p>
        </p:txBody>
      </p:sp>
    </p:spTree>
    <p:extLst>
      <p:ext uri="{BB962C8B-B14F-4D97-AF65-F5344CB8AC3E}">
        <p14:creationId xmlns:p14="http://schemas.microsoft.com/office/powerpoint/2010/main" val="324525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C431D-8240-CE4C-A11D-7A9955F8093E}" type="slidenum">
              <a:rPr lang="en-US" smtClean="0"/>
              <a:t>1</a:t>
            </a:fld>
            <a:endParaRPr lang="en-US"/>
          </a:p>
        </p:txBody>
      </p:sp>
    </p:spTree>
    <p:extLst>
      <p:ext uri="{BB962C8B-B14F-4D97-AF65-F5344CB8AC3E}">
        <p14:creationId xmlns:p14="http://schemas.microsoft.com/office/powerpoint/2010/main" val="28545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800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895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449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59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5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115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61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Note: Parties differ in how to interpret these regulations</a:t>
            </a:r>
          </a:p>
          <a:p>
            <a:endParaRPr lang="en-US" dirty="0"/>
          </a:p>
        </p:txBody>
      </p:sp>
      <p:sp>
        <p:nvSpPr>
          <p:cNvPr id="4" name="Slide Number Placeholder 3"/>
          <p:cNvSpPr>
            <a:spLocks noGrp="1"/>
          </p:cNvSpPr>
          <p:nvPr>
            <p:ph type="sldNum" sz="quarter" idx="5"/>
          </p:nvPr>
        </p:nvSpPr>
        <p:spPr/>
        <p:txBody>
          <a:bodyPr/>
          <a:lstStyle/>
          <a:p>
            <a:fld id="{74133754-8106-BD48-90D0-A8EF7AA4B060}" type="slidenum">
              <a:rPr lang="en-US" smtClean="0"/>
              <a:t>21</a:t>
            </a:fld>
            <a:endParaRPr lang="en-US"/>
          </a:p>
        </p:txBody>
      </p:sp>
    </p:spTree>
    <p:extLst>
      <p:ext uri="{BB962C8B-B14F-4D97-AF65-F5344CB8AC3E}">
        <p14:creationId xmlns:p14="http://schemas.microsoft.com/office/powerpoint/2010/main" val="167688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278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72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346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169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8031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701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8997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630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976-1DD8-7B43-93E4-007CFF01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499FA-B9F7-E145-B7E9-EFFA32AED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40152-452B-8B4D-9934-71962313D8CE}"/>
              </a:ext>
            </a:extLst>
          </p:cNvPr>
          <p:cNvSpPr>
            <a:spLocks noGrp="1"/>
          </p:cNvSpPr>
          <p:nvPr>
            <p:ph type="dt" sz="half" idx="10"/>
          </p:nvPr>
        </p:nvSpPr>
        <p:spPr/>
        <p:txBody>
          <a:bodyPr/>
          <a:lstStyle/>
          <a:p>
            <a:fld id="{3F1B8D97-2CF1-2843-A93A-FA70B47820D7}" type="datetime1">
              <a:rPr lang="en-US" smtClean="0"/>
              <a:t>9/23/22</a:t>
            </a:fld>
            <a:endParaRPr lang="en-US"/>
          </a:p>
        </p:txBody>
      </p:sp>
      <p:sp>
        <p:nvSpPr>
          <p:cNvPr id="5" name="Footer Placeholder 4">
            <a:extLst>
              <a:ext uri="{FF2B5EF4-FFF2-40B4-BE49-F238E27FC236}">
                <a16:creationId xmlns:a16="http://schemas.microsoft.com/office/drawing/2014/main" id="{2D2C5C5D-628B-2F44-B0CA-E818B90ACA0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0EF5B4-AD1F-2540-9264-F62EB618730B}"/>
              </a:ext>
            </a:extLst>
          </p:cNvPr>
          <p:cNvSpPr>
            <a:spLocks noGrp="1"/>
          </p:cNvSpPr>
          <p:nvPr>
            <p:ph type="sldNum" sz="quarter" idx="12"/>
          </p:nvPr>
        </p:nvSpPr>
        <p:spPr/>
        <p:txBody>
          <a:bodyPr/>
          <a:lstStyle>
            <a:lvl1pPr>
              <a:defRPr>
                <a:solidFill>
                  <a:schemeClr val="tx1"/>
                </a:solidFill>
              </a:defRPr>
            </a:lvl1pPr>
          </a:lstStyle>
          <a:p>
            <a:fld id="{6B76BA51-8322-1A4D-B259-B74706370693}" type="slidenum">
              <a:rPr lang="en-US" smtClean="0"/>
              <a:pPr/>
              <a:t>‹#›</a:t>
            </a:fld>
            <a:endParaRPr lang="en-US"/>
          </a:p>
        </p:txBody>
      </p:sp>
    </p:spTree>
    <p:extLst>
      <p:ext uri="{BB962C8B-B14F-4D97-AF65-F5344CB8AC3E}">
        <p14:creationId xmlns:p14="http://schemas.microsoft.com/office/powerpoint/2010/main" val="149628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ADC4-A7A9-D340-BF9E-2FD42B55E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380C-C36D-C645-9AC2-C6329CD7F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8B8E9-F8BB-8542-BD94-E6C8B0B793C2}"/>
              </a:ext>
            </a:extLst>
          </p:cNvPr>
          <p:cNvSpPr>
            <a:spLocks noGrp="1"/>
          </p:cNvSpPr>
          <p:nvPr>
            <p:ph type="dt" sz="half" idx="10"/>
          </p:nvPr>
        </p:nvSpPr>
        <p:spPr/>
        <p:txBody>
          <a:bodyPr/>
          <a:lstStyle/>
          <a:p>
            <a:fld id="{5191583D-FA0F-5F4A-AB1B-E07A2D92C65B}" type="datetime1">
              <a:rPr lang="en-US" smtClean="0"/>
              <a:t>9/23/22</a:t>
            </a:fld>
            <a:endParaRPr lang="en-US"/>
          </a:p>
        </p:txBody>
      </p:sp>
      <p:sp>
        <p:nvSpPr>
          <p:cNvPr id="5" name="Footer Placeholder 4">
            <a:extLst>
              <a:ext uri="{FF2B5EF4-FFF2-40B4-BE49-F238E27FC236}">
                <a16:creationId xmlns:a16="http://schemas.microsoft.com/office/drawing/2014/main" id="{2290AE8B-D4C6-154D-830B-2BEFD087E1D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21B384F-515F-A947-8AF7-81D9CCB66227}"/>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2469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C3A03-F36C-AB4D-B2C4-1C9D0EDDC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CBB80-0BC6-0145-8EC0-641630000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CA1F9-1417-B146-8F2A-3220264AEC68}"/>
              </a:ext>
            </a:extLst>
          </p:cNvPr>
          <p:cNvSpPr>
            <a:spLocks noGrp="1"/>
          </p:cNvSpPr>
          <p:nvPr>
            <p:ph type="dt" sz="half" idx="10"/>
          </p:nvPr>
        </p:nvSpPr>
        <p:spPr/>
        <p:txBody>
          <a:bodyPr/>
          <a:lstStyle/>
          <a:p>
            <a:fld id="{2FDDC09D-AD0E-3E48-A609-693E720C3CF7}" type="datetime1">
              <a:rPr lang="en-US" smtClean="0"/>
              <a:t>9/23/22</a:t>
            </a:fld>
            <a:endParaRPr lang="en-US"/>
          </a:p>
        </p:txBody>
      </p:sp>
      <p:sp>
        <p:nvSpPr>
          <p:cNvPr id="5" name="Footer Placeholder 4">
            <a:extLst>
              <a:ext uri="{FF2B5EF4-FFF2-40B4-BE49-F238E27FC236}">
                <a16:creationId xmlns:a16="http://schemas.microsoft.com/office/drawing/2014/main" id="{60722F49-AAA6-BD42-9B3F-612E5F91E1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89FBE8-98BF-9B4C-A12C-BF8054DC0BA3}"/>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02952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52BD-AAF1-C04B-B46C-FE8DE264F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C720A-4094-F143-A684-08D62DBD3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E5891-1F60-3A47-9BAA-943AF31FFCD2}"/>
              </a:ext>
            </a:extLst>
          </p:cNvPr>
          <p:cNvSpPr>
            <a:spLocks noGrp="1"/>
          </p:cNvSpPr>
          <p:nvPr>
            <p:ph type="dt" sz="half" idx="10"/>
          </p:nvPr>
        </p:nvSpPr>
        <p:spPr/>
        <p:txBody>
          <a:bodyPr/>
          <a:lstStyle/>
          <a:p>
            <a:fld id="{44DEDD7F-80F0-3941-B0FC-ED47EDA8FFB0}" type="datetime1">
              <a:rPr lang="en-US" smtClean="0"/>
              <a:t>9/23/22</a:t>
            </a:fld>
            <a:endParaRPr lang="en-US"/>
          </a:p>
        </p:txBody>
      </p:sp>
      <p:sp>
        <p:nvSpPr>
          <p:cNvPr id="5" name="Footer Placeholder 4">
            <a:extLst>
              <a:ext uri="{FF2B5EF4-FFF2-40B4-BE49-F238E27FC236}">
                <a16:creationId xmlns:a16="http://schemas.microsoft.com/office/drawing/2014/main" id="{53FF227D-1DE9-1942-939F-B87BF209526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6AD313-4F1A-A045-A2CC-BAD8B442B504}"/>
              </a:ext>
            </a:extLst>
          </p:cNvPr>
          <p:cNvSpPr>
            <a:spLocks noGrp="1"/>
          </p:cNvSpPr>
          <p:nvPr>
            <p:ph type="sldNum" sz="quarter" idx="12"/>
          </p:nvPr>
        </p:nvSpPr>
        <p:spPr/>
        <p:txBody>
          <a:bodyPr/>
          <a:lstStyle>
            <a:lvl1pPr>
              <a:defRPr>
                <a:solidFill>
                  <a:schemeClr val="tx1"/>
                </a:solidFill>
              </a:defRPr>
            </a:lvl1pPr>
          </a:lstStyle>
          <a:p>
            <a:fld id="{6B76BA51-8322-1A4D-B259-B74706370693}" type="slidenum">
              <a:rPr lang="en-US" smtClean="0"/>
              <a:pPr/>
              <a:t>‹#›</a:t>
            </a:fld>
            <a:endParaRPr lang="en-US"/>
          </a:p>
        </p:txBody>
      </p:sp>
    </p:spTree>
    <p:extLst>
      <p:ext uri="{BB962C8B-B14F-4D97-AF65-F5344CB8AC3E}">
        <p14:creationId xmlns:p14="http://schemas.microsoft.com/office/powerpoint/2010/main" val="237533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2FD6-09C2-5649-83B7-CD2DC4F0D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7E4BDC-2896-2E44-AAEA-56637DEF5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B81DF-CAA6-C040-8791-3D20760F7E01}"/>
              </a:ext>
            </a:extLst>
          </p:cNvPr>
          <p:cNvSpPr>
            <a:spLocks noGrp="1"/>
          </p:cNvSpPr>
          <p:nvPr>
            <p:ph type="dt" sz="half" idx="10"/>
          </p:nvPr>
        </p:nvSpPr>
        <p:spPr/>
        <p:txBody>
          <a:bodyPr/>
          <a:lstStyle/>
          <a:p>
            <a:fld id="{50671D74-80A3-0B45-82A6-BD1B155E5BD0}" type="datetime1">
              <a:rPr lang="en-US" smtClean="0"/>
              <a:t>9/23/22</a:t>
            </a:fld>
            <a:endParaRPr lang="en-US"/>
          </a:p>
        </p:txBody>
      </p:sp>
      <p:sp>
        <p:nvSpPr>
          <p:cNvPr id="5" name="Footer Placeholder 4">
            <a:extLst>
              <a:ext uri="{FF2B5EF4-FFF2-40B4-BE49-F238E27FC236}">
                <a16:creationId xmlns:a16="http://schemas.microsoft.com/office/drawing/2014/main" id="{0FADF040-95FC-4E43-A737-DC12380204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2E1BA2A-54CF-834E-8EA8-BCBAC6A0FAD9}"/>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8462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4A2E-C50B-7045-8086-BB6786890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15942-60AC-0543-8233-D55A0E438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22487-455A-5344-999B-96B23C1C2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9F9C3-5602-2B49-ADBD-5AD2E8F0DD31}"/>
              </a:ext>
            </a:extLst>
          </p:cNvPr>
          <p:cNvSpPr>
            <a:spLocks noGrp="1"/>
          </p:cNvSpPr>
          <p:nvPr>
            <p:ph type="dt" sz="half" idx="10"/>
          </p:nvPr>
        </p:nvSpPr>
        <p:spPr/>
        <p:txBody>
          <a:bodyPr/>
          <a:lstStyle/>
          <a:p>
            <a:fld id="{74C833ED-5242-E14D-BA60-8624882653CD}" type="datetime1">
              <a:rPr lang="en-US" smtClean="0"/>
              <a:t>9/23/22</a:t>
            </a:fld>
            <a:endParaRPr lang="en-US"/>
          </a:p>
        </p:txBody>
      </p:sp>
      <p:sp>
        <p:nvSpPr>
          <p:cNvPr id="6" name="Footer Placeholder 5">
            <a:extLst>
              <a:ext uri="{FF2B5EF4-FFF2-40B4-BE49-F238E27FC236}">
                <a16:creationId xmlns:a16="http://schemas.microsoft.com/office/drawing/2014/main" id="{63E77CF5-D657-3E42-BBFE-20C10FCBF6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30C0C0F-3E34-3E4F-BCD8-B00F80CF4482}"/>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49960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1F8F-B30B-9342-900B-700010EF0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C845E-8FB4-374E-ADBE-1E6675F49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B11BD3-6D1B-8A49-B66C-E557F6B9F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FD6360-2A16-CA41-91C8-53A7FF3C8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D9B07-2C64-D444-AB47-985242AE93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13373-464E-0B4C-AF2F-5BC061B43641}"/>
              </a:ext>
            </a:extLst>
          </p:cNvPr>
          <p:cNvSpPr>
            <a:spLocks noGrp="1"/>
          </p:cNvSpPr>
          <p:nvPr>
            <p:ph type="dt" sz="half" idx="10"/>
          </p:nvPr>
        </p:nvSpPr>
        <p:spPr/>
        <p:txBody>
          <a:bodyPr/>
          <a:lstStyle/>
          <a:p>
            <a:fld id="{A611C7C2-57B9-0748-8767-6C52B68F8363}" type="datetime1">
              <a:rPr lang="en-US" smtClean="0"/>
              <a:t>9/23/22</a:t>
            </a:fld>
            <a:endParaRPr lang="en-US"/>
          </a:p>
        </p:txBody>
      </p:sp>
      <p:sp>
        <p:nvSpPr>
          <p:cNvPr id="8" name="Footer Placeholder 7">
            <a:extLst>
              <a:ext uri="{FF2B5EF4-FFF2-40B4-BE49-F238E27FC236}">
                <a16:creationId xmlns:a16="http://schemas.microsoft.com/office/drawing/2014/main" id="{72AD2E67-C5A9-8E45-B693-20D4DCA1BBB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0470A3A-8015-4340-8B15-D8DC5F0FF3E1}"/>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348141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2CB2-9894-104A-829B-A10E002E7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79683-E681-2A4E-952D-CB1EA3E2F099}"/>
              </a:ext>
            </a:extLst>
          </p:cNvPr>
          <p:cNvSpPr>
            <a:spLocks noGrp="1"/>
          </p:cNvSpPr>
          <p:nvPr>
            <p:ph type="dt" sz="half" idx="10"/>
          </p:nvPr>
        </p:nvSpPr>
        <p:spPr/>
        <p:txBody>
          <a:bodyPr/>
          <a:lstStyle/>
          <a:p>
            <a:fld id="{4931262B-B4F6-9E41-8DDD-BA420FD6B0A6}" type="datetime1">
              <a:rPr lang="en-US" smtClean="0"/>
              <a:t>9/23/22</a:t>
            </a:fld>
            <a:endParaRPr lang="en-US"/>
          </a:p>
        </p:txBody>
      </p:sp>
      <p:sp>
        <p:nvSpPr>
          <p:cNvPr id="4" name="Footer Placeholder 3">
            <a:extLst>
              <a:ext uri="{FF2B5EF4-FFF2-40B4-BE49-F238E27FC236}">
                <a16:creationId xmlns:a16="http://schemas.microsoft.com/office/drawing/2014/main" id="{1D645855-9A1C-0C43-B050-9B84638FAD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8C7FF2-2AC8-F44B-9F74-0A006CF347CD}"/>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315647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C8544-DA5F-344F-BC94-FE604B331280}"/>
              </a:ext>
            </a:extLst>
          </p:cNvPr>
          <p:cNvSpPr>
            <a:spLocks noGrp="1"/>
          </p:cNvSpPr>
          <p:nvPr>
            <p:ph type="dt" sz="half" idx="10"/>
          </p:nvPr>
        </p:nvSpPr>
        <p:spPr/>
        <p:txBody>
          <a:bodyPr/>
          <a:lstStyle/>
          <a:p>
            <a:fld id="{8907FEBE-53FC-164F-A441-895CAD833D53}" type="datetime1">
              <a:rPr lang="en-US" smtClean="0"/>
              <a:t>9/23/22</a:t>
            </a:fld>
            <a:endParaRPr lang="en-US"/>
          </a:p>
        </p:txBody>
      </p:sp>
      <p:sp>
        <p:nvSpPr>
          <p:cNvPr id="3" name="Footer Placeholder 2">
            <a:extLst>
              <a:ext uri="{FF2B5EF4-FFF2-40B4-BE49-F238E27FC236}">
                <a16:creationId xmlns:a16="http://schemas.microsoft.com/office/drawing/2014/main" id="{CA6F7124-CF18-2746-B0AB-EDB442B94B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1270EDB-A1A7-2F41-89C6-7774D7D18384}"/>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72436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4901-A85B-064A-AC18-08E30EE60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4E8632-8AD0-4141-A1E5-9C0091042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38581E-7CC0-E542-80F0-D981609D0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68BD4-B5D5-1844-B425-0B16C5660C5F}"/>
              </a:ext>
            </a:extLst>
          </p:cNvPr>
          <p:cNvSpPr>
            <a:spLocks noGrp="1"/>
          </p:cNvSpPr>
          <p:nvPr>
            <p:ph type="dt" sz="half" idx="10"/>
          </p:nvPr>
        </p:nvSpPr>
        <p:spPr/>
        <p:txBody>
          <a:bodyPr/>
          <a:lstStyle/>
          <a:p>
            <a:fld id="{02C1CB25-27CA-1448-BC28-6E4321DE018B}" type="datetime1">
              <a:rPr lang="en-US" smtClean="0"/>
              <a:t>9/23/22</a:t>
            </a:fld>
            <a:endParaRPr lang="en-US"/>
          </a:p>
        </p:txBody>
      </p:sp>
      <p:sp>
        <p:nvSpPr>
          <p:cNvPr id="6" name="Footer Placeholder 5">
            <a:extLst>
              <a:ext uri="{FF2B5EF4-FFF2-40B4-BE49-F238E27FC236}">
                <a16:creationId xmlns:a16="http://schemas.microsoft.com/office/drawing/2014/main" id="{B0D3EA7B-1D57-1844-BFD8-2B0D6BA98B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E3D6DCD-F7AF-6740-B616-F40574CB8367}"/>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070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FA82-25B7-9A46-B897-89627F71C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AF288C-1426-9246-9C6E-86DEA293F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723443-EC3A-0946-84D0-4C05B0865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C4C9E-31F7-A640-929A-511221AFBBE1}"/>
              </a:ext>
            </a:extLst>
          </p:cNvPr>
          <p:cNvSpPr>
            <a:spLocks noGrp="1"/>
          </p:cNvSpPr>
          <p:nvPr>
            <p:ph type="dt" sz="half" idx="10"/>
          </p:nvPr>
        </p:nvSpPr>
        <p:spPr/>
        <p:txBody>
          <a:bodyPr/>
          <a:lstStyle/>
          <a:p>
            <a:fld id="{3DCCD2CD-E0E1-1146-A61F-5D818F988B78}" type="datetime1">
              <a:rPr lang="en-US" smtClean="0"/>
              <a:t>9/23/22</a:t>
            </a:fld>
            <a:endParaRPr lang="en-US"/>
          </a:p>
        </p:txBody>
      </p:sp>
      <p:sp>
        <p:nvSpPr>
          <p:cNvPr id="6" name="Footer Placeholder 5">
            <a:extLst>
              <a:ext uri="{FF2B5EF4-FFF2-40B4-BE49-F238E27FC236}">
                <a16:creationId xmlns:a16="http://schemas.microsoft.com/office/drawing/2014/main" id="{D10A65A6-2828-4542-B7BE-39DA3838F5A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8264853-B697-E84A-AC7F-F10B53FA6BEB}"/>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214524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2576EF-9A70-E64F-9448-96FB69DFF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2BCDD9-1DBD-2442-B9E3-4A259D12C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B323C-C2F6-4C40-AA99-E769B0C78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DA28B-AB05-F24F-B6B3-60730936FBDB}" type="datetime1">
              <a:rPr lang="en-US" smtClean="0"/>
              <a:t>9/23/22</a:t>
            </a:fld>
            <a:endParaRPr lang="en-US"/>
          </a:p>
        </p:txBody>
      </p:sp>
      <p:sp>
        <p:nvSpPr>
          <p:cNvPr id="6" name="Slide Number Placeholder 5">
            <a:extLst>
              <a:ext uri="{FF2B5EF4-FFF2-40B4-BE49-F238E27FC236}">
                <a16:creationId xmlns:a16="http://schemas.microsoft.com/office/drawing/2014/main" id="{76D58749-A8D7-CA4B-B8A0-B828A494E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6BA51-8322-1A4D-B259-B74706370693}" type="slidenum">
              <a:rPr lang="en-US" smtClean="0"/>
              <a:t>‹#›</a:t>
            </a:fld>
            <a:endParaRPr lang="en-US"/>
          </a:p>
        </p:txBody>
      </p:sp>
    </p:spTree>
    <p:extLst>
      <p:ext uri="{BB962C8B-B14F-4D97-AF65-F5344CB8AC3E}">
        <p14:creationId xmlns:p14="http://schemas.microsoft.com/office/powerpoint/2010/main" val="156560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file:////var/folders/0w/3glthd4x23l5tgfkm91wptlc0000gn/T/com.microsoft.Word/WebArchiveCopyPasteTempFiles/page2image3027289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2F47-AC32-3447-B9A5-A02F15A9C4F2}"/>
              </a:ext>
            </a:extLst>
          </p:cNvPr>
          <p:cNvSpPr>
            <a:spLocks noGrp="1"/>
          </p:cNvSpPr>
          <p:nvPr>
            <p:ph type="ctrTitle"/>
          </p:nvPr>
        </p:nvSpPr>
        <p:spPr>
          <a:xfrm>
            <a:off x="492623" y="1254920"/>
            <a:ext cx="11206754" cy="1655762"/>
          </a:xfrm>
        </p:spPr>
        <p:txBody>
          <a:bodyPr>
            <a:normAutofit/>
          </a:bodyPr>
          <a:lstStyle/>
          <a:p>
            <a:r>
              <a:rPr lang="en-US" dirty="0"/>
              <a:t>GPS, </a:t>
            </a:r>
            <a:r>
              <a:rPr lang="en-US" dirty="0" err="1"/>
              <a:t>Ligado</a:t>
            </a:r>
            <a:r>
              <a:rPr lang="en-US" dirty="0"/>
              <a:t>, the FCC and all that</a:t>
            </a:r>
          </a:p>
        </p:txBody>
      </p:sp>
      <p:sp>
        <p:nvSpPr>
          <p:cNvPr id="3" name="Subtitle 2">
            <a:extLst>
              <a:ext uri="{FF2B5EF4-FFF2-40B4-BE49-F238E27FC236}">
                <a16:creationId xmlns:a16="http://schemas.microsoft.com/office/drawing/2014/main" id="{081611E0-A9DA-7242-8AF3-6C9814B72F3D}"/>
              </a:ext>
            </a:extLst>
          </p:cNvPr>
          <p:cNvSpPr>
            <a:spLocks noGrp="1"/>
          </p:cNvSpPr>
          <p:nvPr>
            <p:ph type="subTitle" idx="1"/>
          </p:nvPr>
        </p:nvSpPr>
        <p:spPr>
          <a:xfrm>
            <a:off x="436606" y="4059238"/>
            <a:ext cx="11318788" cy="1655762"/>
          </a:xfrm>
        </p:spPr>
        <p:txBody>
          <a:bodyPr>
            <a:noAutofit/>
          </a:bodyPr>
          <a:lstStyle/>
          <a:p>
            <a:endParaRPr lang="en-US" dirty="0"/>
          </a:p>
          <a:p>
            <a:pPr algn="r"/>
            <a:r>
              <a:rPr lang="en-US" sz="2800" dirty="0"/>
              <a:t>John </a:t>
            </a:r>
            <a:r>
              <a:rPr lang="en-US" sz="2800" dirty="0" err="1"/>
              <a:t>Manferdelli</a:t>
            </a:r>
            <a:endParaRPr lang="en-US" sz="2800"/>
          </a:p>
          <a:p>
            <a:pPr algn="r"/>
            <a:r>
              <a:rPr lang="en-US" sz="2800" err="1"/>
              <a:t>johnmanferdelli@hotmail.com</a:t>
            </a:r>
            <a:endParaRPr lang="en-US" sz="2800"/>
          </a:p>
          <a:p>
            <a:pPr algn="r"/>
            <a:endParaRPr lang="en-US"/>
          </a:p>
        </p:txBody>
      </p:sp>
      <p:sp>
        <p:nvSpPr>
          <p:cNvPr id="5" name="Slide Number Placeholder 4">
            <a:extLst>
              <a:ext uri="{FF2B5EF4-FFF2-40B4-BE49-F238E27FC236}">
                <a16:creationId xmlns:a16="http://schemas.microsoft.com/office/drawing/2014/main" id="{A1F8F6FF-2CC8-BE4A-913C-116A24183195}"/>
              </a:ext>
            </a:extLst>
          </p:cNvPr>
          <p:cNvSpPr>
            <a:spLocks noGrp="1"/>
          </p:cNvSpPr>
          <p:nvPr>
            <p:ph type="sldNum" sz="quarter" idx="12"/>
          </p:nvPr>
        </p:nvSpPr>
        <p:spPr/>
        <p:txBody>
          <a:bodyPr/>
          <a:lstStyle/>
          <a:p>
            <a:fld id="{6B76BA51-8322-1A4D-B259-B74706370693}" type="slidenum">
              <a:rPr lang="en-US" smtClean="0"/>
              <a:t>1</a:t>
            </a:fld>
            <a:endParaRPr lang="en-US"/>
          </a:p>
        </p:txBody>
      </p:sp>
    </p:spTree>
    <p:extLst>
      <p:ext uri="{BB962C8B-B14F-4D97-AF65-F5344CB8AC3E}">
        <p14:creationId xmlns:p14="http://schemas.microsoft.com/office/powerpoint/2010/main" val="331930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L1 Signal Structure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497904" y="1759238"/>
                <a:ext cx="11250408" cy="43632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𝑠</m:t>
                        </m:r>
                      </m:e>
                      <m:sub>
                        <m:r>
                          <a:rPr lang="en-US" sz="2000" i="1">
                            <a:solidFill>
                              <a:srgbClr val="000000"/>
                            </a:solidFill>
                            <a:latin typeface="Cambria Math" panose="02040503050406030204" pitchFamily="18" charset="0"/>
                            <a:ea typeface="Cambria Math" panose="02040503050406030204" pitchFamily="18" charset="0"/>
                            <a:sym typeface="Calibri"/>
                          </a:rPr>
                          <m:t>𝑚</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b="0" i="0" smtClean="0">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smtClean="0">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latin typeface="Cambria Math" panose="02040503050406030204" pitchFamily="18" charset="0"/>
                    <a:ea typeface="Cambria Math" panose="02040503050406030204" pitchFamily="18" charset="0"/>
                    <a:sym typeface="Calibri"/>
                  </a:rPr>
                  <a: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𝑠</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𝐴</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𝑠</m:t>
                        </m:r>
                      </m:e>
                      <m:sub>
                        <m:r>
                          <a:rPr lang="en-US" sz="2000" i="1">
                            <a:solidFill>
                              <a:srgbClr val="000000"/>
                            </a:solidFill>
                            <a:latin typeface="Cambria Math" panose="02040503050406030204" pitchFamily="18" charset="0"/>
                            <a:ea typeface="Cambria Math" panose="02040503050406030204" pitchFamily="18" charset="0"/>
                            <a:sym typeface="Calibri"/>
                          </a:rPr>
                          <m:t>𝑚</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cos</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𝜔</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𝜃</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mbria Math" panose="02040503050406030204" pitchFamily="18" charset="0"/>
                    <a:ea typeface="Cambria Math" panose="02040503050406030204" pitchFamily="18" charset="0"/>
                    <a:sym typeface="Calibri"/>
                  </a:rPr>
                  <a:t> [</a:t>
                </a:r>
                <a:r>
                  <a:rPr lang="en-US" sz="2000" dirty="0" err="1">
                    <a:solidFill>
                      <a:srgbClr val="000000"/>
                    </a:solidFill>
                    <a:latin typeface="Cambria Math" panose="02040503050406030204" pitchFamily="18" charset="0"/>
                    <a:ea typeface="Cambria Math" panose="02040503050406030204" pitchFamily="18" charset="0"/>
                    <a:sym typeface="Calibri"/>
                  </a:rPr>
                  <a:t>bspk</a:t>
                </a:r>
                <a:r>
                  <a:rPr lang="en-US" sz="2000" dirty="0">
                    <a:solidFill>
                      <a:srgbClr val="000000"/>
                    </a:solidFill>
                    <a:latin typeface="Cambria Math" panose="02040503050406030204" pitchFamily="18" charset="0"/>
                    <a:ea typeface="Cambria Math" panose="02040503050406030204" pitchFamily="18" charset="0"/>
                    <a:sym typeface="Calibri"/>
                  </a:rPr>
                  <a:t>]</a:t>
                </a:r>
              </a:p>
              <a:p>
                <a:pPr marL="800100" lvl="1" indent="-342900" defTabSz="457200" hangingPunct="0">
                  <a:buFont typeface="Arial" panose="020B0604020202020204" pitchFamily="34" charset="0"/>
                  <a:buChar char="•"/>
                </a:pPr>
                <a:r>
                  <a:rPr lang="en-US" sz="2000" dirty="0"/>
                  <a:t>D(t) - 50 bps transmission (20ms).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C(t) – 1 Mbps</a:t>
                </a:r>
                <a:r>
                  <a:rPr lang="en-US" sz="2400" dirty="0">
                    <a:solidFill>
                      <a:srgbClr val="000000"/>
                    </a:solidFill>
                    <a:ea typeface="Cambria Math" panose="02040503050406030204" pitchFamily="18" charset="0"/>
                    <a:sym typeface="Calibri"/>
                  </a:rPr>
                  <a:t> </a:t>
                </a:r>
                <a:r>
                  <a:rPr lang="en-US" sz="2000" dirty="0">
                    <a:solidFill>
                      <a:srgbClr val="000000"/>
                    </a:solidFill>
                    <a:latin typeface="Calibri"/>
                    <a:ea typeface="Cambria Math" panose="02040503050406030204" pitchFamily="18" charset="0"/>
                    <a:sym typeface="Calibri"/>
                  </a:rPr>
                  <a:t>chipping rate.  300 meters,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1</m:t>
                    </m:r>
                    <m:r>
                      <a:rPr lang="en-US" sz="2000" i="1">
                        <a:solidFill>
                          <a:srgbClr val="000000"/>
                        </a:solidFill>
                        <a:latin typeface="Cambria Math" panose="02040503050406030204" pitchFamily="18" charset="0"/>
                        <a:ea typeface="Cambria Math" panose="02040503050406030204" pitchFamily="18" charset="0"/>
                        <a:sym typeface="Calibri"/>
                      </a:rPr>
                      <m:t>𝜇</m:t>
                    </m:r>
                    <m:r>
                      <a:rPr lang="en-US" sz="2000" i="1">
                        <a:solidFill>
                          <a:srgbClr val="000000"/>
                        </a:solidFill>
                        <a:latin typeface="Cambria Math" panose="02040503050406030204" pitchFamily="18" charset="0"/>
                        <a:ea typeface="Cambria Math" panose="02040503050406030204" pitchFamily="18" charset="0"/>
                        <a:sym typeface="Calibri"/>
                      </a:rPr>
                      <m:t>𝑠</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𝑐h𝑖𝑝</m:t>
                    </m:r>
                  </m:oMath>
                </a14:m>
                <a:r>
                  <a:rPr lang="en-US" sz="2000" dirty="0">
                    <a:solidFill>
                      <a:srgbClr val="000000"/>
                    </a:solidFill>
                    <a:ea typeface="Cambria Math" panose="02040503050406030204" pitchFamily="18" charset="0"/>
                    <a:sym typeface="Calibri"/>
                  </a:rPr>
                  <a:t>.  Chipping code repeats 20 times for single navigation bit.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This accounts for the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6</m:t>
                            </m:r>
                          </m:sup>
                        </m:sSup>
                      </m:num>
                      <m:den>
                        <m:r>
                          <a:rPr lang="en-US" sz="2000" b="0" i="1" smtClean="0">
                            <a:solidFill>
                              <a:srgbClr val="000000"/>
                            </a:solidFill>
                            <a:latin typeface="Cambria Math" panose="02040503050406030204" pitchFamily="18" charset="0"/>
                            <a:ea typeface="Cambria Math" panose="02040503050406030204" pitchFamily="18" charset="0"/>
                            <a:sym typeface="Calibri"/>
                          </a:rPr>
                          <m:t>50</m:t>
                        </m:r>
                      </m:den>
                    </m:f>
                    <m:r>
                      <a:rPr lang="en-US" sz="2000" b="0" i="1" smtClean="0">
                        <a:solidFill>
                          <a:srgbClr val="000000"/>
                        </a:solidFill>
                        <a:latin typeface="Cambria Math" panose="02040503050406030204" pitchFamily="18" charset="0"/>
                        <a:ea typeface="Cambria Math" panose="02040503050406030204" pitchFamily="18" charset="0"/>
                        <a:sym typeface="Calibri"/>
                      </a:rPr>
                      <m:t>=20000</m:t>
                    </m:r>
                  </m:oMath>
                </a14:m>
                <a:r>
                  <a:rPr lang="en-US" sz="2000" dirty="0">
                    <a:solidFill>
                      <a:srgbClr val="000000"/>
                    </a:solidFill>
                    <a:ea typeface="Cambria Math" panose="02040503050406030204" pitchFamily="18" charset="0"/>
                    <a:sym typeface="Calibri"/>
                  </a:rPr>
                  <a:t> or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43</m:t>
                    </m:r>
                    <m:r>
                      <a:rPr lang="en-US" sz="2000" b="0" i="1" smtClean="0">
                        <a:solidFill>
                          <a:srgbClr val="000000"/>
                        </a:solidFill>
                        <a:latin typeface="Cambria Math" panose="02040503050406030204" pitchFamily="18" charset="0"/>
                        <a:ea typeface="Cambria Math" panose="02040503050406030204" pitchFamily="18" charset="0"/>
                        <a:sym typeface="Calibri"/>
                      </a:rPr>
                      <m:t>𝑑𝐵</m:t>
                    </m:r>
                  </m:oMath>
                </a14:m>
                <a:r>
                  <a:rPr lang="en-US" sz="2000" dirty="0">
                    <a:solidFill>
                      <a:srgbClr val="000000"/>
                    </a:solidFill>
                    <a:ea typeface="Cambria Math" panose="02040503050406030204" pitchFamily="18" charset="0"/>
                    <a:sym typeface="Calibri"/>
                  </a:rPr>
                  <a:t> “coding gain”</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 code is different for each satellite</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So many satellites can transmit on the same frequency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has to “try” each satellite’s C/A code until it “acquires”</a:t>
                </a:r>
              </a:p>
              <a:p>
                <a:pPr defTabSz="457200" latinLnBrk="1" hangingPunct="0"/>
                <a:endParaRPr lang="en-US" sz="2000" dirty="0">
                  <a:solidFill>
                    <a:srgbClr val="000000"/>
                  </a:solidFill>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497904" y="1759238"/>
                <a:ext cx="11250408" cy="4363264"/>
              </a:xfrm>
              <a:prstGeom prst="rect">
                <a:avLst/>
              </a:prstGeom>
              <a:blipFill>
                <a:blip r:embed="rId3"/>
                <a:stretch>
                  <a:fillRect l="-903" t="-872"/>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10</a:t>
            </a:fld>
            <a:endParaRPr lang="en-US"/>
          </a:p>
        </p:txBody>
      </p:sp>
    </p:spTree>
    <p:extLst>
      <p:ext uri="{BB962C8B-B14F-4D97-AF65-F5344CB8AC3E}">
        <p14:creationId xmlns:p14="http://schemas.microsoft.com/office/powerpoint/2010/main" val="275490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Acquisition, tracking and navigation</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44453" y="1607270"/>
            <a:ext cx="10611543" cy="39321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Acquisition</a:t>
            </a:r>
          </a:p>
          <a:p>
            <a:pPr marL="800100" lvl="1"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Receiver generates known C/A code and attempts to correlate with signal.</a:t>
            </a:r>
          </a:p>
          <a:p>
            <a:pPr marL="800100" lvl="1"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To generate C/A code, receiver needs to know which satellite it’s attempting to acquire to determine code</a:t>
            </a:r>
          </a:p>
          <a:p>
            <a:pPr marL="342900"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Tracking via delay loop to maintain C/A code alignment</a:t>
            </a:r>
          </a:p>
          <a:p>
            <a:pPr marL="342900" indent="-342900" defTabSz="457200" hangingPunct="0">
              <a:buFont typeface="Arial" panose="020B0604020202020204" pitchFamily="34" charset="0"/>
              <a:buChar char="•"/>
            </a:pPr>
            <a:r>
              <a:rPr lang="en-US" sz="2000" dirty="0">
                <a:latin typeface="Calibri" panose="020F0502020204030204" pitchFamily="34" charset="0"/>
                <a:cs typeface="Calibri" panose="020F0502020204030204" pitchFamily="34" charset="0"/>
              </a:rPr>
              <a:t>The Navigation Message includes the Ephemeris parameters, the Time parameters and Clock Corrections, the Service Parameters with satellite health information, Ionospheric parameters model, and the Almanacs, allowing the computation of the position of ”all satellites in the constellation”. The ephemeris and clocks parameters are usually updated every two hours, while the almanac is updated at least every six days.</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11</a:t>
            </a:fld>
            <a:endParaRPr lang="en-US"/>
          </a:p>
        </p:txBody>
      </p:sp>
    </p:spTree>
    <p:extLst>
      <p:ext uri="{BB962C8B-B14F-4D97-AF65-F5344CB8AC3E}">
        <p14:creationId xmlns:p14="http://schemas.microsoft.com/office/powerpoint/2010/main" val="205831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Navigation Message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356260" y="1270045"/>
            <a:ext cx="11418036" cy="53965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285750" indent="-285750">
              <a:buFont typeface="Arial" panose="020B0604020202020204" pitchFamily="34" charset="0"/>
              <a:buChar char="•"/>
            </a:pPr>
            <a:r>
              <a:rPr lang="en-US" sz="2000" dirty="0"/>
              <a:t>The navigation message contains 25 pages (’frames’) of 30 seconds each. Entire message takes 12.5 minutes to be transmitted. Every frame is subdivided into 5 sub-frames of 6 seconds each; every sub-frame consists of 10 words, with 30 bits per word. </a:t>
            </a:r>
          </a:p>
          <a:p>
            <a:pPr marL="285750" indent="-285750">
              <a:buFont typeface="Arial" panose="020B0604020202020204" pitchFamily="34" charset="0"/>
              <a:buChar char="•"/>
            </a:pPr>
            <a:r>
              <a:rPr lang="en-US" sz="2000" dirty="0"/>
              <a:t>Every sub-frame starts with the telemetry word (TLM), needed for synchronism. Next, the transference word (HOW) which provides time information (seconds of the GPS week), allowing the receiver to acquire the week-long P(Y)-code segment. </a:t>
            </a:r>
          </a:p>
          <a:p>
            <a:pPr marL="742950" lvl="1" indent="-285750">
              <a:buFont typeface="Arial" panose="020B0604020202020204" pitchFamily="34" charset="0"/>
              <a:buChar char="•"/>
            </a:pPr>
            <a:r>
              <a:rPr lang="en-US" sz="2000" dirty="0"/>
              <a:t>Sub-frame 1: contains information the satellite clock. It also has information about satellite health condition.</a:t>
            </a:r>
          </a:p>
          <a:p>
            <a:pPr marL="742950" lvl="1" indent="-285750">
              <a:buFont typeface="Arial" panose="020B0604020202020204" pitchFamily="34" charset="0"/>
              <a:buChar char="•"/>
            </a:pPr>
            <a:r>
              <a:rPr lang="en-US" sz="2000" dirty="0"/>
              <a:t>Sub-frames 2 and 3: contain satellite ephemeris.</a:t>
            </a:r>
          </a:p>
          <a:p>
            <a:pPr marL="742950" lvl="1" indent="-285750">
              <a:buFont typeface="Arial" panose="020B0604020202020204" pitchFamily="34" charset="0"/>
              <a:buChar char="•"/>
            </a:pPr>
            <a:r>
              <a:rPr lang="en-US" sz="2000" dirty="0"/>
              <a:t>Sub-frame 4: provides ionospheric model parameters, UTC information (Universal Coordinate Time), part of the almanac, and indications whether the Anti-Spoofing, A/S, is activated.</a:t>
            </a:r>
          </a:p>
          <a:p>
            <a:pPr marL="742950" lvl="1" indent="-285750">
              <a:buFont typeface="Arial" panose="020B0604020202020204" pitchFamily="34" charset="0"/>
              <a:buChar char="•"/>
            </a:pPr>
            <a:r>
              <a:rPr lang="en-US" sz="2000" dirty="0"/>
              <a:t>Sub-frame 5: contains data from the almanac and the constellation status. It allows to quickly identify the satellite from which the signal comes. A total of 25 frames are needed to complete the almanac.</a:t>
            </a:r>
          </a:p>
          <a:p>
            <a:pPr marL="742950" lvl="1" indent="-285750">
              <a:buFont typeface="Arial" panose="020B0604020202020204" pitchFamily="34" charset="0"/>
              <a:buChar char="•"/>
            </a:pPr>
            <a:r>
              <a:rPr lang="en-US" sz="2000" b="1" dirty="0"/>
              <a:t>Sub-frames 1, 2 and 3 are transmitted with each frame. </a:t>
            </a:r>
            <a:r>
              <a:rPr lang="en-US" sz="2000" dirty="0"/>
              <a:t>The content of sub-frames 4 and 5 is common for all satellites. So, the almanac data for all in orbit satellites can be obtained from a single tracked satellite.</a:t>
            </a:r>
          </a:p>
          <a:p>
            <a:pPr marL="342900" indent="-342900" defTabSz="457200" hangingPunct="0">
              <a:buFont typeface="Arial" panose="020B0604020202020204" pitchFamily="34" charset="0"/>
              <a:buChar char="•"/>
            </a:pPr>
            <a:endPar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endParaRP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12</a:t>
            </a:fld>
            <a:endParaRPr lang="en-US"/>
          </a:p>
        </p:txBody>
      </p:sp>
    </p:spTree>
    <p:extLst>
      <p:ext uri="{BB962C8B-B14F-4D97-AF65-F5344CB8AC3E}">
        <p14:creationId xmlns:p14="http://schemas.microsoft.com/office/powerpoint/2010/main" val="370655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Processing and Accuracy</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4EE796B-9DCB-DE41-AEA4-31CBF97794EF}"/>
                  </a:ext>
                </a:extLst>
              </p:cNvPr>
              <p:cNvSpPr txBox="1"/>
              <p:nvPr/>
            </p:nvSpPr>
            <p:spPr>
              <a:xfrm>
                <a:off x="622514" y="1912071"/>
                <a:ext cx="11246873" cy="3945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For satellite k: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i="1" smtClean="0">
                            <a:solidFill>
                              <a:srgbClr val="000000"/>
                            </a:solidFill>
                            <a:latin typeface="Cambria Math" panose="02040503050406030204" pitchFamily="18" charset="0"/>
                            <a:ea typeface="Cambria Math" panose="02040503050406030204" pitchFamily="18" charset="0"/>
                            <a:sym typeface="Calibri"/>
                          </a:rPr>
                          <m:t>𝜌</m:t>
                        </m:r>
                      </m:e>
                      <m:sup>
                        <m:r>
                          <a:rPr lang="en-US" sz="2000" b="0" i="1" smtClean="0">
                            <a:solidFill>
                              <a:srgbClr val="000000"/>
                            </a:solidFill>
                            <a:latin typeface="Cambria Math" panose="02040503050406030204" pitchFamily="18" charset="0"/>
                            <a:ea typeface="Cambria Math" panose="02040503050406030204" pitchFamily="18" charset="0"/>
                            <a:sym typeface="Calibri"/>
                          </a:rPr>
                          <m:t>𝑘</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ad>
                      <m:radPr>
                        <m:degHide m:val="on"/>
                        <m:ctrlPr>
                          <a:rPr lang="en-US" sz="2000" b="0" i="1" smtClean="0">
                            <a:solidFill>
                              <a:srgbClr val="000000"/>
                            </a:solidFill>
                            <a:latin typeface="Cambria Math" panose="02040503050406030204" pitchFamily="18" charset="0"/>
                            <a:ea typeface="Cambria Math" panose="02040503050406030204" pitchFamily="18" charset="0"/>
                            <a:sym typeface="Calibri"/>
                          </a:rPr>
                        </m:ctrlPr>
                      </m:radPr>
                      <m:deg/>
                      <m:e>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𝑥</m:t>
                                </m:r>
                              </m:e>
                              <m: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𝑘</m:t>
                                </m:r>
                                <m:r>
                                  <a:rPr lang="en-US" sz="2000" b="0" i="1" smtClean="0">
                                    <a:solidFill>
                                      <a:srgbClr val="000000"/>
                                    </a:solidFill>
                                    <a:latin typeface="Cambria Math" panose="02040503050406030204" pitchFamily="18" charset="0"/>
                                    <a:ea typeface="Cambria Math" panose="02040503050406030204" pitchFamily="18" charset="0"/>
                                    <a:sym typeface="Calibri"/>
                                  </a:rPr>
                                  <m:t>)</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𝑥</m:t>
                            </m:r>
                            <m:r>
                              <a:rPr lang="en-US" sz="2000" b="0" i="1" smtClean="0">
                                <a:solidFill>
                                  <a:srgbClr val="000000"/>
                                </a:solidFill>
                                <a:latin typeface="Cambria Math" panose="02040503050406030204" pitchFamily="18" charset="0"/>
                                <a:ea typeface="Cambria Math" panose="02040503050406030204" pitchFamily="18" charset="0"/>
                                <a:sym typeface="Calibri"/>
                              </a:rPr>
                              <m:t>)</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𝑦</m:t>
                                </m:r>
                              </m:e>
                              <m: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𝑘</m:t>
                                </m:r>
                                <m:r>
                                  <a:rPr lang="en-US" sz="2000" i="1">
                                    <a:solidFill>
                                      <a:srgbClr val="000000"/>
                                    </a:solidFill>
                                    <a:latin typeface="Cambria Math" panose="02040503050406030204" pitchFamily="18" charset="0"/>
                                    <a:ea typeface="Cambria Math" panose="02040503050406030204" pitchFamily="18" charset="0"/>
                                    <a:sym typeface="Calibri"/>
                                  </a:rPr>
                                  <m:t>)</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𝑦</m:t>
                            </m:r>
                            <m:r>
                              <a:rPr lang="en-US" sz="2000" i="1">
                                <a:solidFill>
                                  <a:srgbClr val="000000"/>
                                </a:solidFill>
                                <a:latin typeface="Cambria Math" panose="02040503050406030204" pitchFamily="18" charset="0"/>
                                <a:ea typeface="Cambria Math" panose="02040503050406030204" pitchFamily="18" charset="0"/>
                                <a:sym typeface="Calibri"/>
                              </a:rPr>
                              <m:t>)</m:t>
                            </m:r>
                          </m:e>
                          <m:sup>
                            <m:r>
                              <a:rPr lang="en-US" sz="2000" i="1">
                                <a:solidFill>
                                  <a:srgbClr val="000000"/>
                                </a:solidFill>
                                <a:latin typeface="Cambria Math" panose="02040503050406030204" pitchFamily="18" charset="0"/>
                                <a:ea typeface="Cambria Math" panose="02040503050406030204" pitchFamily="18" charset="0"/>
                                <a:sym typeface="Calibri"/>
                              </a:rPr>
                              <m:t>2</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𝑧</m:t>
                                </m:r>
                              </m:e>
                              <m: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𝑘</m:t>
                                </m:r>
                                <m:r>
                                  <a:rPr lang="en-US" sz="2000" i="1">
                                    <a:solidFill>
                                      <a:srgbClr val="000000"/>
                                    </a:solidFill>
                                    <a:latin typeface="Cambria Math" panose="02040503050406030204" pitchFamily="18" charset="0"/>
                                    <a:ea typeface="Cambria Math" panose="02040503050406030204" pitchFamily="18" charset="0"/>
                                    <a:sym typeface="Calibri"/>
                                  </a:rPr>
                                  <m:t>)</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𝑧</m:t>
                            </m:r>
                            <m:r>
                              <a:rPr lang="en-US" sz="2000" i="1">
                                <a:solidFill>
                                  <a:srgbClr val="000000"/>
                                </a:solidFill>
                                <a:latin typeface="Cambria Math" panose="02040503050406030204" pitchFamily="18" charset="0"/>
                                <a:ea typeface="Cambria Math" panose="02040503050406030204" pitchFamily="18" charset="0"/>
                                <a:sym typeface="Calibri"/>
                              </a:rPr>
                              <m:t>)</m:t>
                            </m:r>
                          </m:e>
                          <m:sup>
                            <m:r>
                              <a:rPr lang="en-US" sz="2000" i="1">
                                <a:solidFill>
                                  <a:srgbClr val="000000"/>
                                </a:solidFill>
                                <a:latin typeface="Cambria Math" panose="02040503050406030204" pitchFamily="18" charset="0"/>
                                <a:ea typeface="Cambria Math" panose="02040503050406030204" pitchFamily="18" charset="0"/>
                                <a:sym typeface="Calibri"/>
                              </a:rPr>
                              <m:t>2</m:t>
                            </m:r>
                          </m:sup>
                        </m:sSup>
                      </m:e>
                    </m:ra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𝑏𝑐</m:t>
                    </m:r>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Need to account for skew between satellite clocks and receiver clock. b is receiver’s clock bias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Four satellites required.  More satellites increase precision with least squares.</a:t>
                </a:r>
              </a:p>
              <a:p>
                <a:pPr marL="342900" indent="-342900" defTabSz="457200" hangingPunct="0">
                  <a:buFont typeface="Arial" panose="020B0604020202020204" pitchFamily="34" charset="0"/>
                  <a:buChar char="•"/>
                </a:pPr>
                <a:r>
                  <a:rPr lang="en-US" sz="2000" dirty="0"/>
                  <a:t>Doppler correction improves accuracy</a:t>
                </a:r>
              </a:p>
              <a:p>
                <a:pPr marL="342900" indent="-342900" defTabSz="457200" hangingPunct="0">
                  <a:buFont typeface="Arial" panose="020B0604020202020204" pitchFamily="34" charset="0"/>
                  <a:buChar char="•"/>
                </a:pPr>
                <a:r>
                  <a:rPr lang="en-US" sz="2000" i="1" dirty="0"/>
                  <a:t>Carrier-Phase Enhancement</a:t>
                </a:r>
                <a:r>
                  <a:rPr lang="en-US" sz="2000" dirty="0"/>
                  <a:t> corrects timing errors caused by non-zero PRN pulse transition.</a:t>
                </a:r>
              </a:p>
              <a:p>
                <a:pPr marL="800100" lvl="1" indent="-342900" defTabSz="457200" hangingPunct="0">
                  <a:buFont typeface="Arial" panose="020B0604020202020204" pitchFamily="34" charset="0"/>
                  <a:buChar char="•"/>
                </a:pPr>
                <a:r>
                  <a:rPr lang="en-US" sz="2000" dirty="0"/>
                  <a:t> It uses the L1 carrier wave, which has a period about one-thousandth of the C/A Gold code bit providing an additional clock. </a:t>
                </a:r>
              </a:p>
              <a:p>
                <a:pPr marL="800100" lvl="1" indent="-342900" defTabSz="457200" hangingPunct="0">
                  <a:buFont typeface="Arial" panose="020B0604020202020204" pitchFamily="34" charset="0"/>
                  <a:buChar char="•"/>
                </a:pPr>
                <a:r>
                  <a:rPr lang="en-US" sz="2000" dirty="0"/>
                  <a:t>The phase difference error in the normal GPS amounts to 2–3 m error. </a:t>
                </a:r>
                <a:r>
                  <a:rPr lang="en-US" sz="2000" i="1" dirty="0"/>
                  <a:t>Carrier-Phase Enhancement</a:t>
                </a:r>
                <a:r>
                  <a:rPr lang="en-US" sz="2000" dirty="0"/>
                  <a:t> reduces this to 3 cm (1.2 in). </a:t>
                </a:r>
              </a:p>
              <a:p>
                <a:pPr marL="342900" indent="-342900" defTabSz="457200" hangingPunct="0">
                  <a:buFont typeface="Arial" panose="020B0604020202020204" pitchFamily="34" charset="0"/>
                  <a:buChar char="•"/>
                </a:pPr>
                <a:r>
                  <a:rPr lang="en-US" sz="2000" i="1" dirty="0"/>
                  <a:t>Differential GPS</a:t>
                </a:r>
              </a:p>
              <a:p>
                <a:pPr marL="800100" lvl="1" indent="-342900" defTabSz="457200"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622514" y="1912071"/>
                <a:ext cx="11246873" cy="3945386"/>
              </a:xfrm>
              <a:prstGeom prst="rect">
                <a:avLst/>
              </a:prstGeom>
              <a:blipFill>
                <a:blip r:embed="rId3"/>
                <a:stretch>
                  <a:fillRect l="-78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13</a:t>
            </a:fld>
            <a:endParaRPr lang="en-US"/>
          </a:p>
        </p:txBody>
      </p:sp>
    </p:spTree>
    <p:extLst>
      <p:ext uri="{BB962C8B-B14F-4D97-AF65-F5344CB8AC3E}">
        <p14:creationId xmlns:p14="http://schemas.microsoft.com/office/powerpoint/2010/main" val="280997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Carrier phase measurements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609814" y="1556471"/>
                <a:ext cx="11246873" cy="45903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Carrier phase is number of carrier cycles since some starting point.  Receiver must track phase to accurately track integer cycles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acquires lock and measures fractional phase difference between received and receiver generated carrier</a:t>
                </a:r>
              </a:p>
              <a:p>
                <a:pPr marL="342900"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𝜙</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𝜙</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𝜙</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𝑁</m:t>
                    </m:r>
                  </m:oMath>
                </a14:m>
                <a:r>
                  <a:rPr lang="en-US" sz="2000" dirty="0">
                    <a:solidFill>
                      <a:srgbClr val="000000"/>
                    </a:solidFill>
                    <a:ea typeface="Cambria Math" panose="02040503050406030204" pitchFamily="18" charset="0"/>
                    <a:sym typeface="Calibri"/>
                  </a:rPr>
                  <a:t>, where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𝑡</m:t>
                    </m:r>
                  </m:oMath>
                </a14:m>
                <a:r>
                  <a:rPr lang="en-US" sz="2000" dirty="0">
                    <a:solidFill>
                      <a:srgbClr val="000000"/>
                    </a:solidFill>
                    <a:ea typeface="Cambria Math" panose="02040503050406030204" pitchFamily="18" charset="0"/>
                    <a:sym typeface="Calibri"/>
                  </a:rPr>
                  <a:t> is “perfect” GPST time</a:t>
                </a:r>
              </a:p>
              <a:p>
                <a:pPr marL="342900"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𝜏</m:t>
                    </m:r>
                  </m:oMath>
                </a14:m>
                <a:r>
                  <a:rPr lang="en-US" sz="2000" dirty="0">
                    <a:solidFill>
                      <a:srgbClr val="000000"/>
                    </a:solidFill>
                    <a:ea typeface="Cambria Math" panose="02040503050406030204" pitchFamily="18" charset="0"/>
                    <a:sym typeface="Calibri"/>
                  </a:rPr>
                  <a:t> is sat transit time,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is corresponding emitter time,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is arrival time measured by receiver clock.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70</m:t>
                    </m:r>
                    <m:r>
                      <a:rPr lang="en-US" sz="2000" b="0" i="1" smtClean="0">
                        <a:solidFill>
                          <a:srgbClr val="000000"/>
                        </a:solidFill>
                        <a:latin typeface="Cambria Math" panose="02040503050406030204" pitchFamily="18" charset="0"/>
                        <a:ea typeface="Cambria Math" panose="02040503050406030204" pitchFamily="18" charset="0"/>
                        <a:sym typeface="Calibri"/>
                      </a:rPr>
                      <m:t>𝑚𝑠</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≤90</m:t>
                    </m:r>
                    <m:r>
                      <a:rPr lang="en-US" sz="2000" b="0" i="1" smtClean="0">
                        <a:solidFill>
                          <a:srgbClr val="000000"/>
                        </a:solidFill>
                        <a:latin typeface="Cambria Math" panose="02040503050406030204" pitchFamily="18" charset="0"/>
                        <a:ea typeface="Cambria Math" panose="02040503050406030204" pitchFamily="18" charset="0"/>
                        <a:sym typeface="Calibri"/>
                      </a:rPr>
                      <m:t>𝑚𝑠</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𝛿</m:t>
                    </m:r>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is satellite clock bias and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smtClean="0">
                            <a:solidFill>
                              <a:srgbClr val="000000"/>
                            </a:solidFill>
                            <a:latin typeface="Cambria Math" panose="02040503050406030204" pitchFamily="18" charset="0"/>
                            <a:ea typeface="Cambria Math" panose="02040503050406030204" pitchFamily="18" charset="0"/>
                            <a:sym typeface="Calibri"/>
                          </a:rPr>
                          <m:t>𝛿</m:t>
                        </m:r>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is the receiver clock bias</a:t>
                </a:r>
              </a:p>
              <a:p>
                <a:pPr marL="800100" lvl="1" indent="-342900" defTabSz="457200" hangingPunct="0">
                  <a:buFont typeface="Arial" panose="020B0604020202020204" pitchFamily="34" charset="0"/>
                  <a:buChar char="•"/>
                </a:pP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𝛿</m:t>
                        </m:r>
                        <m:r>
                          <a:rPr lang="en-US" sz="2000" i="1">
                            <a:solidFill>
                              <a:srgbClr val="000000"/>
                            </a:solidFill>
                            <a:latin typeface="Cambria Math" panose="02040503050406030204" pitchFamily="18" charset="0"/>
                            <a:ea typeface="Cambria Math" panose="02040503050406030204" pitchFamily="18" charset="0"/>
                            <a:sym typeface="Calibri"/>
                          </a:rPr>
                          <m:t>𝑡</m:t>
                        </m:r>
                      </m:e>
                      <m:sub>
                        <m:r>
                          <a:rPr lang="en-US" sz="2000" i="1">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e>
                    </m:d>
                    <m:r>
                      <a:rPr lang="en-US" sz="2000" b="0" i="1" smtClean="0">
                        <a:solidFill>
                          <a:srgbClr val="000000"/>
                        </a:solidFill>
                        <a:latin typeface="Cambria Math" panose="02040503050406030204" pitchFamily="18" charset="0"/>
                        <a:ea typeface="Cambria Math" panose="02040503050406030204" pitchFamily="18" charset="0"/>
                        <a:sym typeface="Calibri"/>
                      </a:rPr>
                      <m:t>+ </m:t>
                    </m:r>
                    <m:r>
                      <a:rPr lang="en-US" sz="2000" b="0" i="1" smtClean="0">
                        <a:solidFill>
                          <a:srgbClr val="000000"/>
                        </a:solidFill>
                        <a:latin typeface="Cambria Math" panose="02040503050406030204" pitchFamily="18" charset="0"/>
                        <a:ea typeface="Cambria Math" panose="02040503050406030204" pitchFamily="18" charset="0"/>
                        <a:sym typeface="Calibri"/>
                      </a:rPr>
                      <m:t>𝛿</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endParaRPr lang="en-US" sz="2000" dirty="0">
                  <a:solidFill>
                    <a:srgbClr val="000000"/>
                  </a:solidFill>
                  <a:ea typeface="Cambria Math" panose="02040503050406030204" pitchFamily="18" charset="0"/>
                  <a:sym typeface="Calibri"/>
                </a:endParaRP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Apparent range: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𝜌</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𝑐</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𝑡</m:t>
                        </m:r>
                      </m:e>
                      <m:sub>
                        <m:r>
                          <a:rPr lang="en-US" sz="2000" i="1">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b="0" i="0"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𝑡</m:t>
                        </m:r>
                      </m:e>
                      <m:sup>
                        <m:r>
                          <a:rPr lang="en-US" sz="2000" i="1">
                            <a:solidFill>
                              <a:srgbClr val="000000"/>
                            </a:solidFill>
                            <a:latin typeface="Cambria Math" panose="02040503050406030204" pitchFamily="18" charset="0"/>
                            <a:ea typeface="Cambria Math" panose="02040503050406030204" pitchFamily="18" charset="0"/>
                            <a:sym typeface="Calibri"/>
                          </a:rPr>
                          <m:t>𝑠</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𝜏</m:t>
                    </m:r>
                    <m:r>
                      <a:rPr lang="en-US" sz="2000" i="1">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a:t>
                </a:r>
                <a14:m>
                  <m:oMath xmlns:m="http://schemas.openxmlformats.org/officeDocument/2006/math">
                    <m:r>
                      <a:rPr lang="en-US" sz="2000" b="0" i="1" dirty="0" smtClean="0">
                        <a:solidFill>
                          <a:srgbClr val="000000"/>
                        </a:solidFill>
                        <a:latin typeface="Cambria Math" panose="02040503050406030204" pitchFamily="18" charset="0"/>
                        <a:ea typeface="Cambria Math" panose="02040503050406030204" pitchFamily="18" charset="0"/>
                        <a:sym typeface="Calibri"/>
                      </a:rPr>
                      <m:t>𝑡</m:t>
                    </m:r>
                  </m:oMath>
                </a14:m>
                <a:r>
                  <a:rPr lang="en-US" sz="2000" dirty="0">
                    <a:solidFill>
                      <a:srgbClr val="000000"/>
                    </a:solidFill>
                    <a:ea typeface="Cambria Math" panose="02040503050406030204" pitchFamily="18" charset="0"/>
                    <a:sym typeface="Calibri"/>
                  </a:rPr>
                  <a:t> and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𝜏</m:t>
                    </m:r>
                  </m:oMath>
                </a14:m>
                <a:r>
                  <a:rPr lang="en-US" sz="2000" dirty="0">
                    <a:solidFill>
                      <a:srgbClr val="000000"/>
                    </a:solidFill>
                    <a:ea typeface="Cambria Math" panose="02040503050406030204" pitchFamily="18" charset="0"/>
                    <a:sym typeface="Calibri"/>
                  </a:rPr>
                  <a:t> are unknown at outset.</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Bottom line</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Much more accurate than code aligned times.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Final accuracy for carrier phase fix is a few centimeters.  Millimeters with </a:t>
                </a:r>
                <a:r>
                  <a:rPr lang="en-US" sz="2000">
                    <a:solidFill>
                      <a:srgbClr val="000000"/>
                    </a:solidFill>
                    <a:ea typeface="Cambria Math" panose="02040503050406030204" pitchFamily="18" charset="0"/>
                    <a:sym typeface="Calibri"/>
                  </a:rPr>
                  <a:t>averaging!</a:t>
                </a:r>
                <a:endParaRPr lang="en-US" sz="2000" dirty="0">
                  <a:solidFill>
                    <a:srgbClr val="000000"/>
                  </a:solidFill>
                  <a:ea typeface="Cambria Math" panose="02040503050406030204" pitchFamily="18" charset="0"/>
                  <a:sym typeface="Calibri"/>
                </a:endParaRP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High precision receivers use carrier phase measurements.  Very important not to lose lock otherwise “integer variability” ruins carrier phase estimate</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609814" y="1556471"/>
                <a:ext cx="11246873" cy="4590326"/>
              </a:xfrm>
              <a:prstGeom prst="rect">
                <a:avLst/>
              </a:prstGeom>
              <a:blipFill>
                <a:blip r:embed="rId3"/>
                <a:stretch>
                  <a:fillRect l="-903" t="-552" b="-4144"/>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14</a:t>
            </a:fld>
            <a:endParaRPr lang="en-US"/>
          </a:p>
        </p:txBody>
      </p:sp>
    </p:spTree>
    <p:extLst>
      <p:ext uri="{BB962C8B-B14F-4D97-AF65-F5344CB8AC3E}">
        <p14:creationId xmlns:p14="http://schemas.microsoft.com/office/powerpoint/2010/main" val="189934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GPS receiver</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15</a:t>
            </a:fld>
            <a:endParaRPr lang="en-US"/>
          </a:p>
        </p:txBody>
      </p:sp>
      <p:grpSp>
        <p:nvGrpSpPr>
          <p:cNvPr id="7" name="Group 333">
            <a:extLst>
              <a:ext uri="{FF2B5EF4-FFF2-40B4-BE49-F238E27FC236}">
                <a16:creationId xmlns:a16="http://schemas.microsoft.com/office/drawing/2014/main" id="{F00D0483-ED56-BB4E-BA78-C229AF58A4F7}"/>
              </a:ext>
            </a:extLst>
          </p:cNvPr>
          <p:cNvGrpSpPr>
            <a:grpSpLocks/>
          </p:cNvGrpSpPr>
          <p:nvPr/>
        </p:nvGrpSpPr>
        <p:grpSpPr bwMode="auto">
          <a:xfrm>
            <a:off x="1642771" y="1328615"/>
            <a:ext cx="365125" cy="365125"/>
            <a:chOff x="3341" y="1296"/>
            <a:chExt cx="230" cy="230"/>
          </a:xfrm>
        </p:grpSpPr>
        <p:grpSp>
          <p:nvGrpSpPr>
            <p:cNvPr id="8" name="Group 237">
              <a:extLst>
                <a:ext uri="{FF2B5EF4-FFF2-40B4-BE49-F238E27FC236}">
                  <a16:creationId xmlns:a16="http://schemas.microsoft.com/office/drawing/2014/main" id="{55D46DE3-8D5A-3940-9AF0-B7D3F771A318}"/>
                </a:ext>
              </a:extLst>
            </p:cNvPr>
            <p:cNvGrpSpPr>
              <a:grpSpLocks/>
            </p:cNvGrpSpPr>
            <p:nvPr/>
          </p:nvGrpSpPr>
          <p:grpSpPr bwMode="auto">
            <a:xfrm>
              <a:off x="3341" y="1296"/>
              <a:ext cx="230" cy="230"/>
              <a:chOff x="4608" y="2045"/>
              <a:chExt cx="230" cy="230"/>
            </a:xfrm>
          </p:grpSpPr>
          <p:sp>
            <p:nvSpPr>
              <p:cNvPr id="11" name="Freeform 238">
                <a:extLst>
                  <a:ext uri="{FF2B5EF4-FFF2-40B4-BE49-F238E27FC236}">
                    <a16:creationId xmlns:a16="http://schemas.microsoft.com/office/drawing/2014/main" id="{2BFAF026-380A-924D-925D-49324875CFF6}"/>
                  </a:ext>
                </a:extLst>
              </p:cNvPr>
              <p:cNvSpPr>
                <a:spLocks/>
              </p:cNvSpPr>
              <p:nvPr/>
            </p:nvSpPr>
            <p:spPr bwMode="auto">
              <a:xfrm>
                <a:off x="4608" y="2045"/>
                <a:ext cx="230" cy="115"/>
              </a:xfrm>
              <a:custGeom>
                <a:avLst/>
                <a:gdLst>
                  <a:gd name="T0" fmla="*/ 0 w 230"/>
                  <a:gd name="T1" fmla="*/ 0 h 115"/>
                  <a:gd name="T2" fmla="*/ 115 w 230"/>
                  <a:gd name="T3" fmla="*/ 115 h 115"/>
                  <a:gd name="T4" fmla="*/ 230 w 230"/>
                  <a:gd name="T5" fmla="*/ 0 h 115"/>
                  <a:gd name="T6" fmla="*/ 0 w 230"/>
                  <a:gd name="T7" fmla="*/ 0 h 115"/>
                  <a:gd name="T8" fmla="*/ 0 60000 65536"/>
                  <a:gd name="T9" fmla="*/ 0 60000 65536"/>
                  <a:gd name="T10" fmla="*/ 0 60000 65536"/>
                  <a:gd name="T11" fmla="*/ 0 60000 65536"/>
                  <a:gd name="T12" fmla="*/ 0 w 230"/>
                  <a:gd name="T13" fmla="*/ 0 h 115"/>
                  <a:gd name="T14" fmla="*/ 230 w 230"/>
                  <a:gd name="T15" fmla="*/ 115 h 115"/>
                </a:gdLst>
                <a:ahLst/>
                <a:cxnLst>
                  <a:cxn ang="T8">
                    <a:pos x="T0" y="T1"/>
                  </a:cxn>
                  <a:cxn ang="T9">
                    <a:pos x="T2" y="T3"/>
                  </a:cxn>
                  <a:cxn ang="T10">
                    <a:pos x="T4" y="T5"/>
                  </a:cxn>
                  <a:cxn ang="T11">
                    <a:pos x="T6" y="T7"/>
                  </a:cxn>
                </a:cxnLst>
                <a:rect l="T12" t="T13" r="T14" b="T15"/>
                <a:pathLst>
                  <a:path w="230" h="115">
                    <a:moveTo>
                      <a:pt x="0" y="0"/>
                    </a:moveTo>
                    <a:lnTo>
                      <a:pt x="115" y="115"/>
                    </a:lnTo>
                    <a:lnTo>
                      <a:pt x="230" y="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2" name="Line 239">
                <a:extLst>
                  <a:ext uri="{FF2B5EF4-FFF2-40B4-BE49-F238E27FC236}">
                    <a16:creationId xmlns:a16="http://schemas.microsoft.com/office/drawing/2014/main" id="{457C69A5-BED6-A442-9460-54BBCEECE521}"/>
                  </a:ext>
                </a:extLst>
              </p:cNvPr>
              <p:cNvSpPr>
                <a:spLocks noChangeShapeType="1"/>
              </p:cNvSpPr>
              <p:nvPr/>
            </p:nvSpPr>
            <p:spPr bwMode="auto">
              <a:xfrm>
                <a:off x="4723" y="2045"/>
                <a:ext cx="0" cy="2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 name="Freeform 332">
              <a:extLst>
                <a:ext uri="{FF2B5EF4-FFF2-40B4-BE49-F238E27FC236}">
                  <a16:creationId xmlns:a16="http://schemas.microsoft.com/office/drawing/2014/main" id="{D2A0D278-E847-4E4D-BC0D-24DFB724E89F}"/>
                </a:ext>
              </a:extLst>
            </p:cNvPr>
            <p:cNvSpPr>
              <a:spLocks/>
            </p:cNvSpPr>
            <p:nvPr/>
          </p:nvSpPr>
          <p:spPr bwMode="auto">
            <a:xfrm>
              <a:off x="3341" y="1296"/>
              <a:ext cx="230" cy="230"/>
            </a:xfrm>
            <a:custGeom>
              <a:avLst/>
              <a:gdLst>
                <a:gd name="T0" fmla="*/ 0 w 230"/>
                <a:gd name="T1" fmla="*/ 0 h 230"/>
                <a:gd name="T2" fmla="*/ 115 w 230"/>
                <a:gd name="T3" fmla="*/ 230 h 230"/>
                <a:gd name="T4" fmla="*/ 230 w 230"/>
                <a:gd name="T5" fmla="*/ 0 h 230"/>
                <a:gd name="T6" fmla="*/ 0 w 230"/>
                <a:gd name="T7" fmla="*/ 0 h 230"/>
                <a:gd name="T8" fmla="*/ 0 60000 65536"/>
                <a:gd name="T9" fmla="*/ 0 60000 65536"/>
                <a:gd name="T10" fmla="*/ 0 60000 65536"/>
                <a:gd name="T11" fmla="*/ 0 60000 65536"/>
                <a:gd name="T12" fmla="*/ 0 w 230"/>
                <a:gd name="T13" fmla="*/ 0 h 230"/>
                <a:gd name="T14" fmla="*/ 230 w 230"/>
                <a:gd name="T15" fmla="*/ 230 h 230"/>
              </a:gdLst>
              <a:ahLst/>
              <a:cxnLst>
                <a:cxn ang="T8">
                  <a:pos x="T0" y="T1"/>
                </a:cxn>
                <a:cxn ang="T9">
                  <a:pos x="T2" y="T3"/>
                </a:cxn>
                <a:cxn ang="T10">
                  <a:pos x="T4" y="T5"/>
                </a:cxn>
                <a:cxn ang="T11">
                  <a:pos x="T6" y="T7"/>
                </a:cxn>
              </a:cxnLst>
              <a:rect l="T12" t="T13" r="T14" b="T15"/>
              <a:pathLst>
                <a:path w="230" h="230">
                  <a:moveTo>
                    <a:pt x="0" y="0"/>
                  </a:moveTo>
                  <a:lnTo>
                    <a:pt x="115" y="230"/>
                  </a:lnTo>
                  <a:lnTo>
                    <a:pt x="23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en-US"/>
            </a:p>
          </p:txBody>
        </p:sp>
      </p:grpSp>
      <p:grpSp>
        <p:nvGrpSpPr>
          <p:cNvPr id="13" name="Group 373">
            <a:extLst>
              <a:ext uri="{FF2B5EF4-FFF2-40B4-BE49-F238E27FC236}">
                <a16:creationId xmlns:a16="http://schemas.microsoft.com/office/drawing/2014/main" id="{3C714222-5848-3B4B-A241-FCE53C43E20B}"/>
              </a:ext>
            </a:extLst>
          </p:cNvPr>
          <p:cNvGrpSpPr>
            <a:grpSpLocks/>
          </p:cNvGrpSpPr>
          <p:nvPr/>
        </p:nvGrpSpPr>
        <p:grpSpPr bwMode="auto">
          <a:xfrm>
            <a:off x="2859078" y="3175800"/>
            <a:ext cx="914400" cy="731838"/>
            <a:chOff x="2131" y="3542"/>
            <a:chExt cx="576" cy="461"/>
          </a:xfrm>
        </p:grpSpPr>
        <p:sp>
          <p:nvSpPr>
            <p:cNvPr id="14" name="Oval 364">
              <a:extLst>
                <a:ext uri="{FF2B5EF4-FFF2-40B4-BE49-F238E27FC236}">
                  <a16:creationId xmlns:a16="http://schemas.microsoft.com/office/drawing/2014/main" id="{EF990BDD-4CB3-3A45-8836-642E7ACCF237}"/>
                </a:ext>
              </a:extLst>
            </p:cNvPr>
            <p:cNvSpPr>
              <a:spLocks noChangeArrowheads="1"/>
            </p:cNvSpPr>
            <p:nvPr/>
          </p:nvSpPr>
          <p:spPr bwMode="auto">
            <a:xfrm>
              <a:off x="2246" y="3657"/>
              <a:ext cx="346" cy="3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a:p>
          </p:txBody>
        </p:sp>
        <p:sp>
          <p:nvSpPr>
            <p:cNvPr id="17" name="Line 366">
              <a:extLst>
                <a:ext uri="{FF2B5EF4-FFF2-40B4-BE49-F238E27FC236}">
                  <a16:creationId xmlns:a16="http://schemas.microsoft.com/office/drawing/2014/main" id="{DE74996B-BF94-E947-BE80-E2E0A20CA001}"/>
                </a:ext>
              </a:extLst>
            </p:cNvPr>
            <p:cNvSpPr>
              <a:spLocks noChangeShapeType="1"/>
            </p:cNvSpPr>
            <p:nvPr/>
          </p:nvSpPr>
          <p:spPr bwMode="auto">
            <a:xfrm rot="5400000">
              <a:off x="2189" y="3772"/>
              <a:ext cx="0" cy="1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368">
              <a:extLst>
                <a:ext uri="{FF2B5EF4-FFF2-40B4-BE49-F238E27FC236}">
                  <a16:creationId xmlns:a16="http://schemas.microsoft.com/office/drawing/2014/main" id="{20E3C0EE-AE6B-9E43-AD5B-47C0208E8951}"/>
                </a:ext>
              </a:extLst>
            </p:cNvPr>
            <p:cNvSpPr txBox="1">
              <a:spLocks noChangeArrowheads="1"/>
            </p:cNvSpPr>
            <p:nvPr/>
          </p:nvSpPr>
          <p:spPr bwMode="auto">
            <a:xfrm>
              <a:off x="2311" y="3693"/>
              <a:ext cx="2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dirty="0">
                  <a:latin typeface="+mn-lt"/>
                </a:rPr>
                <a:t>X</a:t>
              </a:r>
            </a:p>
          </p:txBody>
        </p:sp>
        <p:sp>
          <p:nvSpPr>
            <p:cNvPr id="20" name="Freeform 371">
              <a:extLst>
                <a:ext uri="{FF2B5EF4-FFF2-40B4-BE49-F238E27FC236}">
                  <a16:creationId xmlns:a16="http://schemas.microsoft.com/office/drawing/2014/main" id="{CA8FC56F-AA10-D740-A4A2-1D78242FF070}"/>
                </a:ext>
              </a:extLst>
            </p:cNvPr>
            <p:cNvSpPr>
              <a:spLocks/>
            </p:cNvSpPr>
            <p:nvPr/>
          </p:nvSpPr>
          <p:spPr bwMode="auto">
            <a:xfrm>
              <a:off x="2131" y="3542"/>
              <a:ext cx="576" cy="288"/>
            </a:xfrm>
            <a:custGeom>
              <a:avLst/>
              <a:gdLst>
                <a:gd name="T0" fmla="*/ 0 w 576"/>
                <a:gd name="T1" fmla="*/ 288 h 288"/>
                <a:gd name="T2" fmla="*/ 288 w 576"/>
                <a:gd name="T3" fmla="*/ 0 h 288"/>
                <a:gd name="T4" fmla="*/ 576 w 576"/>
                <a:gd name="T5" fmla="*/ 288 h 288"/>
                <a:gd name="T6" fmla="*/ 0 w 576"/>
                <a:gd name="T7" fmla="*/ 288 h 288"/>
                <a:gd name="T8" fmla="*/ 0 60000 65536"/>
                <a:gd name="T9" fmla="*/ 0 60000 65536"/>
                <a:gd name="T10" fmla="*/ 0 60000 65536"/>
                <a:gd name="T11" fmla="*/ 0 60000 65536"/>
                <a:gd name="T12" fmla="*/ 0 w 576"/>
                <a:gd name="T13" fmla="*/ 0 h 288"/>
                <a:gd name="T14" fmla="*/ 576 w 576"/>
                <a:gd name="T15" fmla="*/ 288 h 288"/>
              </a:gdLst>
              <a:ahLst/>
              <a:cxnLst>
                <a:cxn ang="T8">
                  <a:pos x="T0" y="T1"/>
                </a:cxn>
                <a:cxn ang="T9">
                  <a:pos x="T2" y="T3"/>
                </a:cxn>
                <a:cxn ang="T10">
                  <a:pos x="T4" y="T5"/>
                </a:cxn>
                <a:cxn ang="T11">
                  <a:pos x="T6" y="T7"/>
                </a:cxn>
              </a:cxnLst>
              <a:rect l="T12" t="T13" r="T14" b="T15"/>
              <a:pathLst>
                <a:path w="576" h="288">
                  <a:moveTo>
                    <a:pt x="0" y="288"/>
                  </a:moveTo>
                  <a:lnTo>
                    <a:pt x="288" y="0"/>
                  </a:lnTo>
                  <a:lnTo>
                    <a:pt x="576" y="288"/>
                  </a:lnTo>
                  <a:lnTo>
                    <a:pt x="0" y="28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en-US"/>
            </a:p>
          </p:txBody>
        </p:sp>
      </p:grpSp>
      <p:sp>
        <p:nvSpPr>
          <p:cNvPr id="4" name="Rectangle 3">
            <a:extLst>
              <a:ext uri="{FF2B5EF4-FFF2-40B4-BE49-F238E27FC236}">
                <a16:creationId xmlns:a16="http://schemas.microsoft.com/office/drawing/2014/main" id="{7298C6E7-5675-7245-8625-15B78B3999E4}"/>
              </a:ext>
            </a:extLst>
          </p:cNvPr>
          <p:cNvSpPr/>
          <p:nvPr/>
        </p:nvSpPr>
        <p:spPr>
          <a:xfrm>
            <a:off x="4509662" y="3242093"/>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8A4670-9304-574F-B4CB-AFFE50FAB717}"/>
              </a:ext>
            </a:extLst>
          </p:cNvPr>
          <p:cNvSpPr txBox="1"/>
          <p:nvPr/>
        </p:nvSpPr>
        <p:spPr>
          <a:xfrm>
            <a:off x="4727871" y="3436444"/>
            <a:ext cx="966355" cy="369332"/>
          </a:xfrm>
          <a:prstGeom prst="rect">
            <a:avLst/>
          </a:prstGeom>
          <a:noFill/>
        </p:spPr>
        <p:txBody>
          <a:bodyPr wrap="square" rtlCol="0">
            <a:spAutoFit/>
          </a:bodyPr>
          <a:lstStyle/>
          <a:p>
            <a:r>
              <a:rPr lang="en-US" dirty="0"/>
              <a:t>A/D</a:t>
            </a:r>
          </a:p>
        </p:txBody>
      </p:sp>
      <p:sp>
        <p:nvSpPr>
          <p:cNvPr id="24" name="Rectangle 23">
            <a:extLst>
              <a:ext uri="{FF2B5EF4-FFF2-40B4-BE49-F238E27FC236}">
                <a16:creationId xmlns:a16="http://schemas.microsoft.com/office/drawing/2014/main" id="{4AD0D762-FF83-F245-B4C5-E5F232D6B8D0}"/>
              </a:ext>
            </a:extLst>
          </p:cNvPr>
          <p:cNvSpPr/>
          <p:nvPr/>
        </p:nvSpPr>
        <p:spPr>
          <a:xfrm>
            <a:off x="1215246" y="3231209"/>
            <a:ext cx="1184564"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597663F-3C9D-0A4D-8BAC-0EEFFD5DD121}"/>
              </a:ext>
            </a:extLst>
          </p:cNvPr>
          <p:cNvSpPr txBox="1"/>
          <p:nvPr/>
        </p:nvSpPr>
        <p:spPr>
          <a:xfrm>
            <a:off x="1329544" y="3425560"/>
            <a:ext cx="966355" cy="369332"/>
          </a:xfrm>
          <a:prstGeom prst="rect">
            <a:avLst/>
          </a:prstGeom>
          <a:noFill/>
        </p:spPr>
        <p:txBody>
          <a:bodyPr wrap="square" rtlCol="0">
            <a:spAutoFit/>
          </a:bodyPr>
          <a:lstStyle/>
          <a:p>
            <a:r>
              <a:rPr lang="en-US" dirty="0"/>
              <a:t>LNA</a:t>
            </a:r>
          </a:p>
        </p:txBody>
      </p:sp>
      <p:cxnSp>
        <p:nvCxnSpPr>
          <p:cNvPr id="26" name="Straight Connector 25">
            <a:extLst>
              <a:ext uri="{FF2B5EF4-FFF2-40B4-BE49-F238E27FC236}">
                <a16:creationId xmlns:a16="http://schemas.microsoft.com/office/drawing/2014/main" id="{C6D92AEA-966F-E84F-B621-7C319C1E1290}"/>
              </a:ext>
            </a:extLst>
          </p:cNvPr>
          <p:cNvCxnSpPr>
            <a:cxnSpLocks/>
          </p:cNvCxnSpPr>
          <p:nvPr/>
        </p:nvCxnSpPr>
        <p:spPr>
          <a:xfrm flipV="1">
            <a:off x="1825333" y="1511178"/>
            <a:ext cx="0" cy="1720031"/>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76B952-9F5E-024E-9EC6-77E3C49901AB}"/>
              </a:ext>
            </a:extLst>
          </p:cNvPr>
          <p:cNvCxnSpPr>
            <a:cxnSpLocks/>
          </p:cNvCxnSpPr>
          <p:nvPr/>
        </p:nvCxnSpPr>
        <p:spPr>
          <a:xfrm flipV="1">
            <a:off x="9360428" y="4072961"/>
            <a:ext cx="1" cy="787014"/>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0D8280-75C9-4341-8AA1-8791EFAF0C4B}"/>
              </a:ext>
            </a:extLst>
          </p:cNvPr>
          <p:cNvCxnSpPr>
            <a:cxnSpLocks/>
          </p:cNvCxnSpPr>
          <p:nvPr/>
        </p:nvCxnSpPr>
        <p:spPr>
          <a:xfrm flipH="1">
            <a:off x="2399810" y="3630546"/>
            <a:ext cx="616528"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33" name="Group 207">
            <a:extLst>
              <a:ext uri="{FF2B5EF4-FFF2-40B4-BE49-F238E27FC236}">
                <a16:creationId xmlns:a16="http://schemas.microsoft.com/office/drawing/2014/main" id="{89B57D29-00C2-D949-93C7-D380B4C4DFCF}"/>
              </a:ext>
            </a:extLst>
          </p:cNvPr>
          <p:cNvGrpSpPr>
            <a:grpSpLocks/>
          </p:cNvGrpSpPr>
          <p:nvPr/>
        </p:nvGrpSpPr>
        <p:grpSpPr bwMode="auto">
          <a:xfrm>
            <a:off x="3043702" y="2266904"/>
            <a:ext cx="602013" cy="635159"/>
            <a:chOff x="4560" y="2544"/>
            <a:chExt cx="192" cy="192"/>
          </a:xfrm>
        </p:grpSpPr>
        <p:sp>
          <p:nvSpPr>
            <p:cNvPr id="34" name="Oval 111">
              <a:extLst>
                <a:ext uri="{FF2B5EF4-FFF2-40B4-BE49-F238E27FC236}">
                  <a16:creationId xmlns:a16="http://schemas.microsoft.com/office/drawing/2014/main" id="{286A46B0-E2C0-414C-B66D-006E87C4B698}"/>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endParaRPr lang="en-US" altLang="en-US" sz="2000"/>
            </a:p>
          </p:txBody>
        </p:sp>
        <p:grpSp>
          <p:nvGrpSpPr>
            <p:cNvPr id="40" name="Group 117">
              <a:extLst>
                <a:ext uri="{FF2B5EF4-FFF2-40B4-BE49-F238E27FC236}">
                  <a16:creationId xmlns:a16="http://schemas.microsoft.com/office/drawing/2014/main" id="{0E25FCBA-8A87-1C41-8B9E-30EC763C27F6}"/>
                </a:ext>
              </a:extLst>
            </p:cNvPr>
            <p:cNvGrpSpPr>
              <a:grpSpLocks noChangeAspect="1"/>
            </p:cNvGrpSpPr>
            <p:nvPr/>
          </p:nvGrpSpPr>
          <p:grpSpPr bwMode="auto">
            <a:xfrm>
              <a:off x="4608" y="2592"/>
              <a:ext cx="96" cy="96"/>
              <a:chOff x="2929" y="3217"/>
              <a:chExt cx="383" cy="191"/>
            </a:xfrm>
          </p:grpSpPr>
          <p:sp>
            <p:nvSpPr>
              <p:cNvPr id="41" name="Arc 118">
                <a:extLst>
                  <a:ext uri="{FF2B5EF4-FFF2-40B4-BE49-F238E27FC236}">
                    <a16:creationId xmlns:a16="http://schemas.microsoft.com/office/drawing/2014/main" id="{C6DB9D6C-0EB1-234C-84D9-95F9BED988D9}"/>
                  </a:ext>
                </a:extLst>
              </p:cNvPr>
              <p:cNvSpPr>
                <a:spLocks noChangeAspect="1"/>
              </p:cNvSpPr>
              <p:nvPr/>
            </p:nvSpPr>
            <p:spPr bwMode="auto">
              <a:xfrm>
                <a:off x="2929" y="3217"/>
                <a:ext cx="192" cy="9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lnTo>
                      <a:pt x="-1" y="21599"/>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Arc 119">
                <a:extLst>
                  <a:ext uri="{FF2B5EF4-FFF2-40B4-BE49-F238E27FC236}">
                    <a16:creationId xmlns:a16="http://schemas.microsoft.com/office/drawing/2014/main" id="{D26169B9-F12D-B045-BD73-D26A5FE17FE0}"/>
                  </a:ext>
                </a:extLst>
              </p:cNvPr>
              <p:cNvSpPr>
                <a:spLocks noChangeAspect="1"/>
              </p:cNvSpPr>
              <p:nvPr/>
            </p:nvSpPr>
            <p:spPr bwMode="auto">
              <a:xfrm flipV="1">
                <a:off x="3120" y="3312"/>
                <a:ext cx="192" cy="9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lnTo>
                      <a:pt x="-1" y="21599"/>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cxnSp>
        <p:nvCxnSpPr>
          <p:cNvPr id="51" name="Straight Connector 50">
            <a:extLst>
              <a:ext uri="{FF2B5EF4-FFF2-40B4-BE49-F238E27FC236}">
                <a16:creationId xmlns:a16="http://schemas.microsoft.com/office/drawing/2014/main" id="{FA655D17-DEDC-4449-AE71-A9C2DA7D9B3C}"/>
              </a:ext>
            </a:extLst>
          </p:cNvPr>
          <p:cNvCxnSpPr>
            <a:cxnSpLocks/>
          </p:cNvCxnSpPr>
          <p:nvPr/>
        </p:nvCxnSpPr>
        <p:spPr>
          <a:xfrm flipV="1">
            <a:off x="3356983" y="2901536"/>
            <a:ext cx="2" cy="482768"/>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A2C58FF-0ED1-864F-90C1-7494DE0D4947}"/>
              </a:ext>
            </a:extLst>
          </p:cNvPr>
          <p:cNvSpPr txBox="1"/>
          <p:nvPr/>
        </p:nvSpPr>
        <p:spPr>
          <a:xfrm>
            <a:off x="3772686" y="3254254"/>
            <a:ext cx="486888" cy="369332"/>
          </a:xfrm>
          <a:prstGeom prst="rect">
            <a:avLst/>
          </a:prstGeom>
          <a:noFill/>
        </p:spPr>
        <p:txBody>
          <a:bodyPr wrap="square" rtlCol="0">
            <a:spAutoFit/>
          </a:bodyPr>
          <a:lstStyle/>
          <a:p>
            <a:r>
              <a:rPr lang="en-US" dirty="0"/>
              <a:t>IF</a:t>
            </a:r>
          </a:p>
        </p:txBody>
      </p:sp>
      <p:cxnSp>
        <p:nvCxnSpPr>
          <p:cNvPr id="53" name="Straight Connector 52">
            <a:extLst>
              <a:ext uri="{FF2B5EF4-FFF2-40B4-BE49-F238E27FC236}">
                <a16:creationId xmlns:a16="http://schemas.microsoft.com/office/drawing/2014/main" id="{4F1871AE-BD3C-1A40-86F6-F228EBE7FFDC}"/>
              </a:ext>
            </a:extLst>
          </p:cNvPr>
          <p:cNvCxnSpPr>
            <a:cxnSpLocks/>
          </p:cNvCxnSpPr>
          <p:nvPr/>
        </p:nvCxnSpPr>
        <p:spPr>
          <a:xfrm flipH="1">
            <a:off x="3590916" y="3644189"/>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8AB640F-A4DA-194D-B111-27064ECDE92D}"/>
              </a:ext>
            </a:extLst>
          </p:cNvPr>
          <p:cNvSpPr/>
          <p:nvPr/>
        </p:nvSpPr>
        <p:spPr>
          <a:xfrm>
            <a:off x="6633367" y="3263868"/>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6531079-C806-5B49-8A96-FA9EEE9723C2}"/>
              </a:ext>
            </a:extLst>
          </p:cNvPr>
          <p:cNvSpPr txBox="1"/>
          <p:nvPr/>
        </p:nvSpPr>
        <p:spPr>
          <a:xfrm>
            <a:off x="6742466" y="3319308"/>
            <a:ext cx="966355" cy="646331"/>
          </a:xfrm>
          <a:prstGeom prst="rect">
            <a:avLst/>
          </a:prstGeom>
          <a:noFill/>
        </p:spPr>
        <p:txBody>
          <a:bodyPr wrap="square" rtlCol="0">
            <a:spAutoFit/>
          </a:bodyPr>
          <a:lstStyle/>
          <a:p>
            <a:r>
              <a:rPr lang="en-US" dirty="0"/>
              <a:t>Phase rotation</a:t>
            </a:r>
          </a:p>
        </p:txBody>
      </p:sp>
      <p:sp>
        <p:nvSpPr>
          <p:cNvPr id="57" name="Rectangle 56">
            <a:extLst>
              <a:ext uri="{FF2B5EF4-FFF2-40B4-BE49-F238E27FC236}">
                <a16:creationId xmlns:a16="http://schemas.microsoft.com/office/drawing/2014/main" id="{CF044DA9-74DE-5C4C-913E-CA598AB142BD}"/>
              </a:ext>
            </a:extLst>
          </p:cNvPr>
          <p:cNvSpPr/>
          <p:nvPr/>
        </p:nvSpPr>
        <p:spPr>
          <a:xfrm>
            <a:off x="8768948" y="3333136"/>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5C89358-DD2C-9744-82D0-2DF76519541C}"/>
              </a:ext>
            </a:extLst>
          </p:cNvPr>
          <p:cNvSpPr txBox="1"/>
          <p:nvPr/>
        </p:nvSpPr>
        <p:spPr>
          <a:xfrm>
            <a:off x="8768153" y="3459826"/>
            <a:ext cx="1184555" cy="369332"/>
          </a:xfrm>
          <a:prstGeom prst="rect">
            <a:avLst/>
          </a:prstGeom>
          <a:noFill/>
        </p:spPr>
        <p:txBody>
          <a:bodyPr wrap="square" rtlCol="0">
            <a:spAutoFit/>
          </a:bodyPr>
          <a:lstStyle/>
          <a:p>
            <a:pPr algn="ctr"/>
            <a:r>
              <a:rPr lang="en-US" dirty="0"/>
              <a:t>Correlator</a:t>
            </a:r>
          </a:p>
        </p:txBody>
      </p:sp>
      <p:sp>
        <p:nvSpPr>
          <p:cNvPr id="59" name="Rectangle 58">
            <a:extLst>
              <a:ext uri="{FF2B5EF4-FFF2-40B4-BE49-F238E27FC236}">
                <a16:creationId xmlns:a16="http://schemas.microsoft.com/office/drawing/2014/main" id="{5237315C-677F-E046-9D63-74469E4800FE}"/>
              </a:ext>
            </a:extLst>
          </p:cNvPr>
          <p:cNvSpPr/>
          <p:nvPr/>
        </p:nvSpPr>
        <p:spPr>
          <a:xfrm>
            <a:off x="8671968" y="4839325"/>
            <a:ext cx="1402773"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AEEA52D-562A-4A42-9FAB-976B487D3CC4}"/>
              </a:ext>
            </a:extLst>
          </p:cNvPr>
          <p:cNvSpPr txBox="1"/>
          <p:nvPr/>
        </p:nvSpPr>
        <p:spPr>
          <a:xfrm>
            <a:off x="8671173" y="4966015"/>
            <a:ext cx="1402773" cy="369332"/>
          </a:xfrm>
          <a:prstGeom prst="rect">
            <a:avLst/>
          </a:prstGeom>
          <a:noFill/>
        </p:spPr>
        <p:txBody>
          <a:bodyPr wrap="square" rtlCol="0">
            <a:spAutoFit/>
          </a:bodyPr>
          <a:lstStyle/>
          <a:p>
            <a:r>
              <a:rPr lang="en-US" dirty="0"/>
              <a:t>Accumulator</a:t>
            </a:r>
          </a:p>
        </p:txBody>
      </p:sp>
      <p:sp>
        <p:nvSpPr>
          <p:cNvPr id="61" name="Rectangle 60">
            <a:extLst>
              <a:ext uri="{FF2B5EF4-FFF2-40B4-BE49-F238E27FC236}">
                <a16:creationId xmlns:a16="http://schemas.microsoft.com/office/drawing/2014/main" id="{550BFC0F-87CD-F64F-B361-2731435064C5}"/>
              </a:ext>
            </a:extLst>
          </p:cNvPr>
          <p:cNvSpPr/>
          <p:nvPr/>
        </p:nvSpPr>
        <p:spPr>
          <a:xfrm>
            <a:off x="8778842" y="1989248"/>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DF7C701C-6B9E-EC48-9E47-11D1ED7E9D7B}"/>
              </a:ext>
            </a:extLst>
          </p:cNvPr>
          <p:cNvSpPr txBox="1"/>
          <p:nvPr/>
        </p:nvSpPr>
        <p:spPr>
          <a:xfrm>
            <a:off x="8778047" y="2080313"/>
            <a:ext cx="1184555" cy="646331"/>
          </a:xfrm>
          <a:prstGeom prst="rect">
            <a:avLst/>
          </a:prstGeom>
          <a:noFill/>
        </p:spPr>
        <p:txBody>
          <a:bodyPr wrap="square" rtlCol="0">
            <a:spAutoFit/>
          </a:bodyPr>
          <a:lstStyle/>
          <a:p>
            <a:pPr algn="ctr"/>
            <a:r>
              <a:rPr lang="en-US" dirty="0"/>
              <a:t>Code</a:t>
            </a:r>
          </a:p>
          <a:p>
            <a:pPr algn="ctr"/>
            <a:r>
              <a:rPr lang="en-US" dirty="0"/>
              <a:t>NCO</a:t>
            </a:r>
          </a:p>
        </p:txBody>
      </p:sp>
      <p:cxnSp>
        <p:nvCxnSpPr>
          <p:cNvPr id="64" name="Straight Connector 63">
            <a:extLst>
              <a:ext uri="{FF2B5EF4-FFF2-40B4-BE49-F238E27FC236}">
                <a16:creationId xmlns:a16="http://schemas.microsoft.com/office/drawing/2014/main" id="{1B14E73E-A5BF-904F-8183-EAC21C3E9BD3}"/>
              </a:ext>
            </a:extLst>
          </p:cNvPr>
          <p:cNvCxnSpPr>
            <a:cxnSpLocks/>
          </p:cNvCxnSpPr>
          <p:nvPr/>
        </p:nvCxnSpPr>
        <p:spPr>
          <a:xfrm flipH="1">
            <a:off x="7817922" y="3652804"/>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5D8B9FE-11DB-CF4A-9F40-37EBE9D39E6F}"/>
              </a:ext>
            </a:extLst>
          </p:cNvPr>
          <p:cNvCxnSpPr>
            <a:cxnSpLocks/>
          </p:cNvCxnSpPr>
          <p:nvPr/>
        </p:nvCxnSpPr>
        <p:spPr>
          <a:xfrm flipH="1">
            <a:off x="5694217" y="3630546"/>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5A9C4B-80B7-7A49-91FF-119686701815}"/>
              </a:ext>
            </a:extLst>
          </p:cNvPr>
          <p:cNvCxnSpPr>
            <a:cxnSpLocks/>
          </p:cNvCxnSpPr>
          <p:nvPr/>
        </p:nvCxnSpPr>
        <p:spPr>
          <a:xfrm flipV="1">
            <a:off x="9360429" y="2709721"/>
            <a:ext cx="1" cy="64848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69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Evidence presented to committee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335953" y="1086044"/>
            <a:ext cx="11784797" cy="51336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classes: General Navigation (GLN), Timing (TIM), Cellular (CEL), High Precision (HP)</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Presentations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DoT report (ABC) report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Roberson report</a:t>
            </a:r>
          </a:p>
          <a:p>
            <a:pPr marL="800100" lvl="1" indent="-342900" defTabSz="457200" hangingPunct="0">
              <a:buFont typeface="Arial" panose="020B0604020202020204" pitchFamily="34" charset="0"/>
              <a:buChar char="•"/>
            </a:pPr>
            <a:r>
              <a:rPr lang="en-US" sz="2000" dirty="0" err="1">
                <a:solidFill>
                  <a:srgbClr val="000000"/>
                </a:solidFill>
                <a:ea typeface="Cambria Math" panose="02040503050406030204" pitchFamily="18" charset="0"/>
                <a:sym typeface="Calibri"/>
              </a:rPr>
              <a:t>Ligado</a:t>
            </a:r>
            <a:r>
              <a:rPr lang="en-US" sz="2000" dirty="0">
                <a:solidFill>
                  <a:srgbClr val="000000"/>
                </a:solidFill>
                <a:ea typeface="Cambria Math" panose="02040503050406030204" pitchFamily="18" charset="0"/>
                <a:sym typeface="Calibri"/>
              </a:rPr>
              <a:t> presentation</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FCC</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Many experimental studies had fundamental problems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“Harmful Interference” characterized at imputed (I+N)/N of 1dB under worst conditions</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Almost no receiver started losing function until 4dB (6 times the power of 1dB metric)</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Many did not to degrade until 8dB (21 times power of 1dB)</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Imputed because it was receiver reported (so bad filters and receiver design influenced metric)</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Receivers were not identified and old. (Newer receivers are much better)</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High precision were designed to receive outside GPS including: one that received directly in </a:t>
            </a:r>
            <a:r>
              <a:rPr lang="en-US" sz="2000" dirty="0" err="1">
                <a:solidFill>
                  <a:srgbClr val="000000"/>
                </a:solidFill>
                <a:ea typeface="Cambria Math" panose="02040503050406030204" pitchFamily="18" charset="0"/>
                <a:sym typeface="Calibri"/>
              </a:rPr>
              <a:t>Ligado’s</a:t>
            </a:r>
            <a:r>
              <a:rPr lang="en-US" sz="2000" dirty="0">
                <a:solidFill>
                  <a:srgbClr val="000000"/>
                </a:solidFill>
                <a:ea typeface="Cambria Math" panose="02040503050406030204" pitchFamily="18" charset="0"/>
                <a:sym typeface="Calibri"/>
              </a:rPr>
              <a:t> band</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Except for HP receivers, almost no receiver experienced “harmful interference” from </a:t>
            </a:r>
            <a:r>
              <a:rPr lang="en-US" sz="2000" dirty="0" err="1">
                <a:solidFill>
                  <a:srgbClr val="000000"/>
                </a:solidFill>
                <a:latin typeface="Calibri"/>
                <a:ea typeface="Cambria Math" panose="02040503050406030204" pitchFamily="18" charset="0"/>
                <a:sym typeface="Calibri"/>
              </a:rPr>
              <a:t>Ligado</a:t>
            </a:r>
            <a:endParaRPr lang="en-US" sz="2000" dirty="0">
              <a:solidFill>
                <a:srgbClr val="000000"/>
              </a:solidFill>
              <a:latin typeface="Calibri"/>
              <a:ea typeface="Cambria Math" panose="02040503050406030204" pitchFamily="18" charset="0"/>
              <a:sym typeface="Calibri"/>
            </a:endParaRP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About half of the HP receivers experienced harmful interference at the closest allowed distance from emitter</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Biggest problem: Real Time Kinematics (RTK)</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Substantially no evidence of interference with HP receivers sold after around 2012</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16</a:t>
            </a:fld>
            <a:endParaRPr lang="en-US"/>
          </a:p>
        </p:txBody>
      </p:sp>
    </p:spTree>
    <p:extLst>
      <p:ext uri="{BB962C8B-B14F-4D97-AF65-F5344CB8AC3E}">
        <p14:creationId xmlns:p14="http://schemas.microsoft.com/office/powerpoint/2010/main" val="381947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AF6C-E517-C50C-7B36-49985C78BDB9}"/>
              </a:ext>
            </a:extLst>
          </p:cNvPr>
          <p:cNvSpPr>
            <a:spLocks noGrp="1"/>
          </p:cNvSpPr>
          <p:nvPr>
            <p:ph type="title"/>
          </p:nvPr>
        </p:nvSpPr>
        <p:spPr/>
        <p:txBody>
          <a:bodyPr/>
          <a:lstStyle/>
          <a:p>
            <a:r>
              <a:rPr lang="en-US" dirty="0"/>
              <a:t>Study Committee</a:t>
            </a:r>
          </a:p>
        </p:txBody>
      </p:sp>
      <p:sp>
        <p:nvSpPr>
          <p:cNvPr id="3" name="Content Placeholder 2">
            <a:extLst>
              <a:ext uri="{FF2B5EF4-FFF2-40B4-BE49-F238E27FC236}">
                <a16:creationId xmlns:a16="http://schemas.microsoft.com/office/drawing/2014/main" id="{51570D9B-F4C0-9E01-419B-4430219FCD1C}"/>
              </a:ext>
            </a:extLst>
          </p:cNvPr>
          <p:cNvSpPr>
            <a:spLocks noGrp="1"/>
          </p:cNvSpPr>
          <p:nvPr>
            <p:ph idx="1"/>
          </p:nvPr>
        </p:nvSpPr>
        <p:spPr/>
        <p:txBody>
          <a:bodyPr>
            <a:normAutofit fontScale="85000" lnSpcReduction="20000"/>
          </a:bodyPr>
          <a:lstStyle/>
          <a:p>
            <a:pPr marL="0" indent="0">
              <a:buNone/>
            </a:pPr>
            <a:r>
              <a:rPr lang="en-US" dirty="0"/>
              <a:t>Michael McQuade		Carnegie Mellon University (Chair)</a:t>
            </a:r>
          </a:p>
          <a:p>
            <a:pPr marL="0" indent="0">
              <a:buNone/>
            </a:pPr>
            <a:r>
              <a:rPr lang="en-US" dirty="0"/>
              <a:t>Jennifer Alvarez		Aurora Insight Inc. </a:t>
            </a:r>
          </a:p>
          <a:p>
            <a:pPr marL="0" indent="0">
              <a:buNone/>
            </a:pPr>
            <a:r>
              <a:rPr lang="en-US" dirty="0"/>
              <a:t>Kristine Larson, NAS		University of Colorado Boulder</a:t>
            </a:r>
          </a:p>
          <a:p>
            <a:pPr marL="0" indent="0">
              <a:buNone/>
            </a:pPr>
            <a:r>
              <a:rPr lang="en-US" dirty="0"/>
              <a:t>John </a:t>
            </a:r>
            <a:r>
              <a:rPr lang="en-US" dirty="0" err="1"/>
              <a:t>Manferdelli</a:t>
            </a:r>
            <a:r>
              <a:rPr lang="en-US" dirty="0"/>
              <a:t>		VMware</a:t>
            </a:r>
          </a:p>
          <a:p>
            <a:pPr marL="0" indent="0">
              <a:buNone/>
            </a:pPr>
            <a:r>
              <a:rPr lang="en-US" dirty="0"/>
              <a:t>Preston Marshall		Google</a:t>
            </a:r>
          </a:p>
          <a:p>
            <a:pPr marL="0" indent="0">
              <a:buNone/>
            </a:pPr>
            <a:r>
              <a:rPr lang="en-US" dirty="0"/>
              <a:t>Mark </a:t>
            </a:r>
            <a:r>
              <a:rPr lang="en-US" dirty="0" err="1"/>
              <a:t>Psiaki</a:t>
            </a:r>
            <a:r>
              <a:rPr lang="en-US" dirty="0"/>
              <a:t>			Virginia Tech</a:t>
            </a:r>
          </a:p>
          <a:p>
            <a:pPr marL="0" indent="0">
              <a:buNone/>
            </a:pPr>
            <a:r>
              <a:rPr lang="en-US" dirty="0"/>
              <a:t>Richard </a:t>
            </a:r>
            <a:r>
              <a:rPr lang="en-US" dirty="0" err="1"/>
              <a:t>Reaser</a:t>
            </a:r>
            <a:r>
              <a:rPr lang="en-US" dirty="0"/>
              <a:t>, Jr.		Independent Consultant</a:t>
            </a:r>
          </a:p>
          <a:p>
            <a:pPr marL="0" indent="0">
              <a:buNone/>
            </a:pPr>
            <a:r>
              <a:rPr lang="en-US" dirty="0"/>
              <a:t>Jeffry Reed			Virginia Tech</a:t>
            </a:r>
          </a:p>
          <a:p>
            <a:pPr marL="0" indent="0">
              <a:buNone/>
            </a:pPr>
            <a:r>
              <a:rPr lang="en-US" dirty="0" err="1"/>
              <a:t>Nambi</a:t>
            </a:r>
            <a:r>
              <a:rPr lang="en-US" dirty="0"/>
              <a:t> Seshadri, NAE		University of California San Diego</a:t>
            </a:r>
          </a:p>
          <a:p>
            <a:pPr marL="0" indent="0">
              <a:buNone/>
            </a:pPr>
            <a:r>
              <a:rPr lang="en-US" dirty="0"/>
              <a:t>Scott Stadler			MIT Lincoln Laboratory </a:t>
            </a:r>
          </a:p>
          <a:p>
            <a:pPr marL="0" indent="0">
              <a:buNone/>
            </a:pPr>
            <a:r>
              <a:rPr lang="en-US" dirty="0"/>
              <a:t>Stephen Stafford		Johns Hopkins University Applied Physics Laboratory</a:t>
            </a:r>
          </a:p>
          <a:p>
            <a:pPr marL="0" indent="0">
              <a:buNone/>
            </a:pPr>
            <a:endParaRPr lang="en-US" dirty="0"/>
          </a:p>
        </p:txBody>
      </p:sp>
      <p:sp>
        <p:nvSpPr>
          <p:cNvPr id="6" name="Slide Number Placeholder 5">
            <a:extLst>
              <a:ext uri="{FF2B5EF4-FFF2-40B4-BE49-F238E27FC236}">
                <a16:creationId xmlns:a16="http://schemas.microsoft.com/office/drawing/2014/main" id="{E120DF89-A67D-F4DF-1BA7-EA7C5A2B282B}"/>
              </a:ext>
            </a:extLst>
          </p:cNvPr>
          <p:cNvSpPr>
            <a:spLocks noGrp="1"/>
          </p:cNvSpPr>
          <p:nvPr>
            <p:ph type="sldNum" sz="quarter" idx="12"/>
          </p:nvPr>
        </p:nvSpPr>
        <p:spPr/>
        <p:txBody>
          <a:bodyPr/>
          <a:lstStyle/>
          <a:p>
            <a:fld id="{43B3CA38-4950-7D44-9504-DBEA58CCFD28}" type="slidenum">
              <a:rPr lang="en-US" smtClean="0"/>
              <a:t>17</a:t>
            </a:fld>
            <a:endParaRPr lang="en-US"/>
          </a:p>
        </p:txBody>
      </p:sp>
    </p:spTree>
    <p:extLst>
      <p:ext uri="{BB962C8B-B14F-4D97-AF65-F5344CB8AC3E}">
        <p14:creationId xmlns:p14="http://schemas.microsoft.com/office/powerpoint/2010/main" val="266296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8DE93E-3447-6B10-83F3-20B4054B9824}"/>
              </a:ext>
            </a:extLst>
          </p:cNvPr>
          <p:cNvSpPr>
            <a:spLocks noGrp="1"/>
          </p:cNvSpPr>
          <p:nvPr>
            <p:ph type="title"/>
          </p:nvPr>
        </p:nvSpPr>
        <p:spPr/>
        <p:txBody>
          <a:bodyPr/>
          <a:lstStyle/>
          <a:p>
            <a:r>
              <a:rPr lang="en-US" dirty="0"/>
              <a:t>Presentations to the Committee</a:t>
            </a:r>
          </a:p>
        </p:txBody>
      </p:sp>
      <p:sp>
        <p:nvSpPr>
          <p:cNvPr id="5" name="Content Placeholder 4">
            <a:extLst>
              <a:ext uri="{FF2B5EF4-FFF2-40B4-BE49-F238E27FC236}">
                <a16:creationId xmlns:a16="http://schemas.microsoft.com/office/drawing/2014/main" id="{95AA393E-9CC0-0DE9-F03D-6F0BAA6D1F81}"/>
              </a:ext>
            </a:extLst>
          </p:cNvPr>
          <p:cNvSpPr>
            <a:spLocks noGrp="1"/>
          </p:cNvSpPr>
          <p:nvPr>
            <p:ph sz="half" idx="1"/>
          </p:nvPr>
        </p:nvSpPr>
        <p:spPr/>
        <p:txBody>
          <a:bodyPr>
            <a:normAutofit fontScale="77500" lnSpcReduction="20000"/>
          </a:bodyPr>
          <a:lstStyle/>
          <a:p>
            <a:pPr marL="0" indent="0">
              <a:buNone/>
            </a:pPr>
            <a:r>
              <a:rPr lang="en-US" dirty="0"/>
              <a:t>DOD CIO</a:t>
            </a:r>
          </a:p>
          <a:p>
            <a:pPr marL="0" indent="0">
              <a:buNone/>
            </a:pPr>
            <a:r>
              <a:rPr lang="en-US" dirty="0" err="1"/>
              <a:t>Ligado</a:t>
            </a:r>
            <a:r>
              <a:rPr lang="en-US" dirty="0"/>
              <a:t> Networks</a:t>
            </a:r>
          </a:p>
          <a:p>
            <a:pPr marL="0" indent="0">
              <a:buNone/>
            </a:pPr>
            <a:r>
              <a:rPr lang="en-US" dirty="0"/>
              <a:t>National Telecommunications and Information Administration, Dept. of Commerce</a:t>
            </a:r>
          </a:p>
          <a:p>
            <a:pPr marL="0" indent="0">
              <a:buNone/>
            </a:pPr>
            <a:r>
              <a:rPr lang="en-US" dirty="0"/>
              <a:t>Roberson and Associates</a:t>
            </a:r>
          </a:p>
          <a:p>
            <a:pPr marL="0" indent="0">
              <a:buNone/>
            </a:pPr>
            <a:r>
              <a:rPr lang="en-US" dirty="0"/>
              <a:t>Volpe Center, Department of Transportation</a:t>
            </a:r>
          </a:p>
          <a:p>
            <a:pPr marL="0" indent="0">
              <a:buNone/>
            </a:pPr>
            <a:r>
              <a:rPr lang="en-US" dirty="0"/>
              <a:t>National Advanced Spectrum and Communications Test Network</a:t>
            </a:r>
          </a:p>
          <a:p>
            <a:pPr marL="0" indent="0">
              <a:buNone/>
            </a:pPr>
            <a:r>
              <a:rPr lang="en-US" dirty="0"/>
              <a:t>Brad Parkinson, Stanford University</a:t>
            </a:r>
          </a:p>
          <a:p>
            <a:pPr marL="0" indent="0">
              <a:buNone/>
            </a:pPr>
            <a:r>
              <a:rPr lang="en-US" dirty="0"/>
              <a:t>Garmin International</a:t>
            </a:r>
          </a:p>
          <a:p>
            <a:pPr marL="0" indent="0">
              <a:buNone/>
            </a:pPr>
            <a:r>
              <a:rPr lang="en-US" dirty="0"/>
              <a:t>Trimble, Inc.</a:t>
            </a:r>
          </a:p>
        </p:txBody>
      </p:sp>
      <p:sp>
        <p:nvSpPr>
          <p:cNvPr id="6" name="Content Placeholder 5">
            <a:extLst>
              <a:ext uri="{FF2B5EF4-FFF2-40B4-BE49-F238E27FC236}">
                <a16:creationId xmlns:a16="http://schemas.microsoft.com/office/drawing/2014/main" id="{67A364DB-4824-522A-1FE5-5E2877F4C574}"/>
              </a:ext>
            </a:extLst>
          </p:cNvPr>
          <p:cNvSpPr>
            <a:spLocks noGrp="1"/>
          </p:cNvSpPr>
          <p:nvPr>
            <p:ph sz="half" idx="2"/>
          </p:nvPr>
        </p:nvSpPr>
        <p:spPr/>
        <p:txBody>
          <a:bodyPr>
            <a:normAutofit fontScale="77500" lnSpcReduction="20000"/>
          </a:bodyPr>
          <a:lstStyle/>
          <a:p>
            <a:pPr marL="0" indent="0">
              <a:buNone/>
            </a:pPr>
            <a:r>
              <a:rPr lang="en-US" dirty="0"/>
              <a:t>Iridium</a:t>
            </a:r>
          </a:p>
          <a:p>
            <a:pPr marL="0" indent="0">
              <a:buNone/>
            </a:pPr>
            <a:r>
              <a:rPr lang="en-US" dirty="0"/>
              <a:t>Resilient Navigation and Timing Foundation</a:t>
            </a:r>
          </a:p>
          <a:p>
            <a:pPr marL="0" indent="0">
              <a:buNone/>
            </a:pPr>
            <a:r>
              <a:rPr lang="en-US" dirty="0"/>
              <a:t>AMS Committee on Radio Frequency Allocation</a:t>
            </a:r>
          </a:p>
          <a:p>
            <a:pPr marL="0" indent="0">
              <a:buNone/>
            </a:pPr>
            <a:r>
              <a:rPr lang="en-US" dirty="0"/>
              <a:t>National Society of Professional Surveyors</a:t>
            </a:r>
          </a:p>
          <a:p>
            <a:pPr marL="0" indent="0">
              <a:buNone/>
            </a:pPr>
            <a:r>
              <a:rPr lang="en-US" dirty="0"/>
              <a:t>Air Line Pilots Association</a:t>
            </a:r>
          </a:p>
          <a:p>
            <a:pPr marL="0" indent="0">
              <a:buNone/>
            </a:pPr>
            <a:r>
              <a:rPr lang="en-US" dirty="0"/>
              <a:t>Aviation Spectrum Resources, Inc. </a:t>
            </a:r>
          </a:p>
          <a:p>
            <a:pPr marL="0" indent="0">
              <a:buNone/>
            </a:pPr>
            <a:r>
              <a:rPr lang="en-US" dirty="0"/>
              <a:t>Collins Aerospace</a:t>
            </a:r>
          </a:p>
          <a:p>
            <a:pPr marL="0" indent="0">
              <a:buNone/>
            </a:pPr>
            <a:r>
              <a:rPr lang="en-US" dirty="0"/>
              <a:t>Helicopter Association International </a:t>
            </a:r>
          </a:p>
          <a:p>
            <a:pPr marL="0" indent="0">
              <a:buNone/>
            </a:pPr>
            <a:r>
              <a:rPr lang="en-US" dirty="0"/>
              <a:t>National Agricultural Aviation Association</a:t>
            </a:r>
          </a:p>
          <a:p>
            <a:pPr marL="0" indent="0">
              <a:buNone/>
            </a:pPr>
            <a:r>
              <a:rPr lang="en-US" dirty="0"/>
              <a:t>Office of Engineering and Technology, Federal Communications Commission</a:t>
            </a:r>
          </a:p>
        </p:txBody>
      </p:sp>
      <p:sp>
        <p:nvSpPr>
          <p:cNvPr id="7" name="Slide Number Placeholder 6">
            <a:extLst>
              <a:ext uri="{FF2B5EF4-FFF2-40B4-BE49-F238E27FC236}">
                <a16:creationId xmlns:a16="http://schemas.microsoft.com/office/drawing/2014/main" id="{9EA0A017-D14F-8B79-1CF9-4D4D0F63F187}"/>
              </a:ext>
            </a:extLst>
          </p:cNvPr>
          <p:cNvSpPr>
            <a:spLocks noGrp="1"/>
          </p:cNvSpPr>
          <p:nvPr>
            <p:ph type="sldNum" sz="quarter" idx="12"/>
          </p:nvPr>
        </p:nvSpPr>
        <p:spPr/>
        <p:txBody>
          <a:bodyPr/>
          <a:lstStyle/>
          <a:p>
            <a:fld id="{43B3CA38-4950-7D44-9504-DBEA58CCFD28}" type="slidenum">
              <a:rPr lang="en-US" smtClean="0"/>
              <a:t>18</a:t>
            </a:fld>
            <a:endParaRPr lang="en-US"/>
          </a:p>
        </p:txBody>
      </p:sp>
    </p:spTree>
    <p:extLst>
      <p:ext uri="{BB962C8B-B14F-4D97-AF65-F5344CB8AC3E}">
        <p14:creationId xmlns:p14="http://schemas.microsoft.com/office/powerpoint/2010/main" val="239691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D95F-1665-8F9C-F23D-9F808DB9225A}"/>
              </a:ext>
            </a:extLst>
          </p:cNvPr>
          <p:cNvSpPr>
            <a:spLocks noGrp="1"/>
          </p:cNvSpPr>
          <p:nvPr>
            <p:ph type="title"/>
          </p:nvPr>
        </p:nvSpPr>
        <p:spPr/>
        <p:txBody>
          <a:bodyPr/>
          <a:lstStyle/>
          <a:p>
            <a:r>
              <a:rPr lang="en-US" dirty="0"/>
              <a:t>Reviewers</a:t>
            </a:r>
          </a:p>
        </p:txBody>
      </p:sp>
      <p:sp>
        <p:nvSpPr>
          <p:cNvPr id="3" name="Content Placeholder 2">
            <a:extLst>
              <a:ext uri="{FF2B5EF4-FFF2-40B4-BE49-F238E27FC236}">
                <a16:creationId xmlns:a16="http://schemas.microsoft.com/office/drawing/2014/main" id="{37F64B25-416B-4F79-C341-731D3FD3721B}"/>
              </a:ext>
            </a:extLst>
          </p:cNvPr>
          <p:cNvSpPr>
            <a:spLocks noGrp="1"/>
          </p:cNvSpPr>
          <p:nvPr>
            <p:ph idx="1"/>
          </p:nvPr>
        </p:nvSpPr>
        <p:spPr>
          <a:xfrm>
            <a:off x="838199" y="1825625"/>
            <a:ext cx="10885715" cy="4351338"/>
          </a:xfrm>
        </p:spPr>
        <p:txBody>
          <a:bodyPr>
            <a:noAutofit/>
          </a:bodyPr>
          <a:lstStyle/>
          <a:p>
            <a:pPr marL="0" indent="0">
              <a:buNone/>
              <a:tabLst>
                <a:tab pos="3309938" algn="l"/>
              </a:tabLst>
            </a:pPr>
            <a:r>
              <a:rPr lang="en-US" sz="2400" dirty="0"/>
              <a:t>Alison K. Brown, NAE	NAVSYS Corporation</a:t>
            </a:r>
          </a:p>
          <a:p>
            <a:pPr marL="0" indent="0">
              <a:buNone/>
              <a:tabLst>
                <a:tab pos="3309938" algn="l"/>
              </a:tabLst>
            </a:pPr>
            <a:r>
              <a:rPr lang="en-US" sz="2400" dirty="0"/>
              <a:t>Alden Fuchs	Fuchs Consulting</a:t>
            </a:r>
          </a:p>
          <a:p>
            <a:pPr marL="0" indent="0">
              <a:buNone/>
              <a:tabLst>
                <a:tab pos="3309938" algn="l"/>
              </a:tabLst>
            </a:pPr>
            <a:r>
              <a:rPr lang="en-US" sz="2400" dirty="0"/>
              <a:t>Christopher Hegarty	MITRE Corporation</a:t>
            </a:r>
          </a:p>
          <a:p>
            <a:pPr marL="0" indent="0">
              <a:buNone/>
              <a:tabLst>
                <a:tab pos="3309938" algn="l"/>
              </a:tabLst>
            </a:pPr>
            <a:r>
              <a:rPr lang="en-US" sz="2400" dirty="0"/>
              <a:t>Todd Humphreys	University of Texas at Austin</a:t>
            </a:r>
          </a:p>
          <a:p>
            <a:pPr marL="0" indent="0">
              <a:buNone/>
              <a:tabLst>
                <a:tab pos="3309938" algn="l"/>
              </a:tabLst>
            </a:pPr>
            <a:r>
              <a:rPr lang="en-US" sz="2400" dirty="0"/>
              <a:t>Mark </a:t>
            </a:r>
            <a:r>
              <a:rPr lang="en-US" sz="2400" dirty="0" err="1"/>
              <a:t>Lofquist</a:t>
            </a:r>
            <a:r>
              <a:rPr lang="en-US" sz="2400" dirty="0"/>
              <a:t>	Aerospace Corporation/University of Colorado Boulder</a:t>
            </a:r>
          </a:p>
          <a:p>
            <a:pPr marL="0" indent="0">
              <a:buNone/>
              <a:tabLst>
                <a:tab pos="3309938" algn="l"/>
              </a:tabLst>
            </a:pPr>
            <a:r>
              <a:rPr lang="en-US" sz="2400" dirty="0"/>
              <a:t>Douglas </a:t>
            </a:r>
            <a:r>
              <a:rPr lang="en-US" sz="2400" dirty="0" err="1"/>
              <a:t>Loverro</a:t>
            </a:r>
            <a:r>
              <a:rPr lang="en-US" sz="2400" dirty="0"/>
              <a:t>	</a:t>
            </a:r>
            <a:r>
              <a:rPr lang="en-US" sz="2400" dirty="0" err="1"/>
              <a:t>Loverro</a:t>
            </a:r>
            <a:r>
              <a:rPr lang="en-US" sz="2400" dirty="0"/>
              <a:t> Consulting</a:t>
            </a:r>
          </a:p>
          <a:p>
            <a:pPr marL="0" indent="0">
              <a:buNone/>
              <a:tabLst>
                <a:tab pos="3309938" algn="l"/>
              </a:tabLst>
            </a:pPr>
            <a:r>
              <a:rPr lang="en-US" sz="2400" dirty="0"/>
              <a:t>Jon </a:t>
            </a:r>
            <a:r>
              <a:rPr lang="en-US" sz="2400" dirty="0" err="1"/>
              <a:t>Peha</a:t>
            </a:r>
            <a:r>
              <a:rPr lang="en-US" sz="2400" dirty="0"/>
              <a:t>	Carnegie Mellon University</a:t>
            </a:r>
          </a:p>
          <a:p>
            <a:pPr marL="0" indent="0">
              <a:buNone/>
              <a:tabLst>
                <a:tab pos="3309938" algn="l"/>
              </a:tabLst>
            </a:pPr>
            <a:r>
              <a:rPr lang="en-US" sz="2400" dirty="0"/>
              <a:t>William Press, NAS	University of Texas at Austin</a:t>
            </a:r>
          </a:p>
          <a:p>
            <a:pPr marL="0" indent="0">
              <a:buNone/>
              <a:tabLst>
                <a:tab pos="3309938" algn="l"/>
              </a:tabLst>
            </a:pPr>
            <a:r>
              <a:rPr lang="en-US" sz="2400" dirty="0"/>
              <a:t>Dorothy Robyn	Boston University</a:t>
            </a:r>
          </a:p>
          <a:p>
            <a:pPr marL="0" indent="0">
              <a:buNone/>
              <a:tabLst>
                <a:tab pos="3309938" algn="l"/>
              </a:tabLst>
            </a:pPr>
            <a:r>
              <a:rPr lang="en-US" sz="2400" dirty="0"/>
              <a:t>Douglas Sicker	University of Colorado Denver</a:t>
            </a:r>
          </a:p>
          <a:p>
            <a:pPr marL="0" indent="0">
              <a:buNone/>
            </a:pPr>
            <a:endParaRPr lang="en-US" dirty="0"/>
          </a:p>
        </p:txBody>
      </p:sp>
      <p:sp>
        <p:nvSpPr>
          <p:cNvPr id="6" name="Slide Number Placeholder 5">
            <a:extLst>
              <a:ext uri="{FF2B5EF4-FFF2-40B4-BE49-F238E27FC236}">
                <a16:creationId xmlns:a16="http://schemas.microsoft.com/office/drawing/2014/main" id="{14177E4B-D286-E23F-E56E-06D2C369E944}"/>
              </a:ext>
            </a:extLst>
          </p:cNvPr>
          <p:cNvSpPr>
            <a:spLocks noGrp="1"/>
          </p:cNvSpPr>
          <p:nvPr>
            <p:ph type="sldNum" sz="quarter" idx="12"/>
          </p:nvPr>
        </p:nvSpPr>
        <p:spPr/>
        <p:txBody>
          <a:bodyPr/>
          <a:lstStyle/>
          <a:p>
            <a:fld id="{43B3CA38-4950-7D44-9504-DBEA58CCFD28}" type="slidenum">
              <a:rPr lang="en-US" smtClean="0"/>
              <a:t>19</a:t>
            </a:fld>
            <a:endParaRPr lang="en-US"/>
          </a:p>
        </p:txBody>
      </p:sp>
    </p:spTree>
    <p:extLst>
      <p:ext uri="{BB962C8B-B14F-4D97-AF65-F5344CB8AC3E}">
        <p14:creationId xmlns:p14="http://schemas.microsoft.com/office/powerpoint/2010/main" val="43680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The FCC order</a:t>
            </a:r>
          </a:p>
        </p:txBody>
      </p:sp>
      <p:sp>
        <p:nvSpPr>
          <p:cNvPr id="15" name="TextBox 14">
            <a:extLst>
              <a:ext uri="{FF2B5EF4-FFF2-40B4-BE49-F238E27FC236}">
                <a16:creationId xmlns:a16="http://schemas.microsoft.com/office/drawing/2014/main" id="{34EE796B-9DCB-DE41-AEA4-31CBF97794EF}"/>
              </a:ext>
            </a:extLst>
          </p:cNvPr>
          <p:cNvSpPr txBox="1"/>
          <p:nvPr/>
        </p:nvSpPr>
        <p:spPr>
          <a:xfrm>
            <a:off x="597114" y="848371"/>
            <a:ext cx="11246873" cy="55559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On April 20, 2020, the FCC licensed </a:t>
            </a:r>
            <a:r>
              <a:rPr lang="en-US" sz="2000" dirty="0" err="1">
                <a:effectLst/>
                <a:latin typeface="Calibri" panose="020F0502020204030204" pitchFamily="34" charset="0"/>
                <a:ea typeface="Calibri" panose="020F0502020204030204" pitchFamily="34" charset="0"/>
                <a:cs typeface="Calibri" panose="020F0502020204030204" pitchFamily="34" charset="0"/>
              </a:rPr>
              <a:t>Ligado</a:t>
            </a:r>
            <a:r>
              <a:rPr lang="en-US" sz="2000" dirty="0">
                <a:effectLst/>
                <a:latin typeface="Calibri" panose="020F0502020204030204" pitchFamily="34" charset="0"/>
                <a:ea typeface="Calibri" panose="020F0502020204030204" pitchFamily="34" charset="0"/>
                <a:cs typeface="Calibri" panose="020F0502020204030204" pitchFamily="34" charset="0"/>
              </a:rPr>
              <a:t> to operate</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downlinks in the 1526-1536 MHz</a:t>
            </a:r>
            <a:r>
              <a:rPr lang="en-US" sz="2000" dirty="0">
                <a:effectLst/>
                <a:latin typeface="Calibri" panose="020F0502020204030204" pitchFamily="34" charset="0"/>
                <a:ea typeface="Calibri" panose="020F0502020204030204" pitchFamily="34" charset="0"/>
                <a:cs typeface="Calibri" panose="020F0502020204030204" pitchFamily="34" charset="0"/>
              </a:rPr>
              <a:t> frequency band under certain conditions.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Ligado’s</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base stations operating at 1526-1536 MHz band shall not exceed an equivalent isotopically radiated power (EIRP) of 9.8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dBW</a:t>
            </a:r>
            <a:r>
              <a:rPr lang="en-US" sz="2000" dirty="0">
                <a:effectLst/>
                <a:latin typeface="Calibri" panose="020F0502020204030204" pitchFamily="34" charset="0"/>
                <a:ea typeface="Times New Roman" panose="02020603050405020304" pitchFamily="18" charset="0"/>
                <a:cs typeface="Calibri" panose="020F0502020204030204" pitchFamily="34" charset="0"/>
              </a:rPr>
              <a:t> (10 W) with a +/- 45 degree cross-polarized base station antenna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base station antenna in the 1526-1536 MHz band may not be located less than 250 feet laterally or less than 30 feet below an obstacle clearance surface established by the FAA; and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a:t>
            </a:r>
            <a:r>
              <a:rPr lang="en-US" sz="2000" dirty="0">
                <a:effectLst/>
                <a:latin typeface="Calibri" panose="020F0502020204030204" pitchFamily="34" charset="0"/>
                <a:ea typeface="Times New Roman" panose="02020603050405020304" pitchFamily="18" charset="0"/>
                <a:cs typeface="Calibri" panose="020F0502020204030204" pitchFamily="34" charset="0"/>
              </a:rPr>
              <a:t> is required to comply with specific reporting, notification, and monitoring obligations.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emissions are further limited as follows by the order: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Mobile Terminal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-67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/4kHz at 1627.5 MHz</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-67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/4kHz at 1627.5 MHz to -100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1610 MHz in the 1627.5-1610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1610 MHz to -105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1608 MHz in the 1610-1608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-105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1541-1608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-58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 kHz at a 1 megahertz offset beyond the edges of the authorized and internationally coordinated MSS frequency assignment at 1646.5-1656.5 MHz</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2</a:t>
            </a:fld>
            <a:endParaRPr lang="en-US"/>
          </a:p>
        </p:txBody>
      </p:sp>
    </p:spTree>
    <p:extLst>
      <p:ext uri="{BB962C8B-B14F-4D97-AF65-F5344CB8AC3E}">
        <p14:creationId xmlns:p14="http://schemas.microsoft.com/office/powerpoint/2010/main" val="167054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987135" y="-121763"/>
            <a:ext cx="10515600" cy="1325563"/>
          </a:xfrm>
        </p:spPr>
        <p:txBody>
          <a:bodyPr/>
          <a:lstStyle/>
          <a:p>
            <a:r>
              <a:rPr lang="en-US" dirty="0"/>
              <a:t>Approaches to Predicting Interference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1530212"/>
                <a:ext cx="10813473" cy="5001491"/>
              </a:xfrm>
            </p:spPr>
            <p:txBody>
              <a:bodyPr>
                <a:normAutofit/>
              </a:bodyPr>
              <a:lstStyle/>
              <a:p>
                <a:r>
                  <a:rPr lang="en-US" sz="2400" dirty="0"/>
                  <a:t>Signal-to-Noise interference protection criterion</a:t>
                </a:r>
              </a:p>
              <a:p>
                <a:pPr marL="234950" indent="0">
                  <a:buNone/>
                </a:pPr>
                <a:r>
                  <a:rPr lang="en-US" sz="2400" dirty="0">
                    <a:solidFill>
                      <a:schemeClr val="tx1"/>
                    </a:solidFill>
                  </a:rPr>
                  <a:t>This approach tests GPS receivers at various interference levels that could be attributed to Ligado transmissions and measures the resulting degradation in reported </a:t>
                </a:r>
                <a14:m>
                  <m:oMath xmlns:m="http://schemas.openxmlformats.org/officeDocument/2006/math">
                    <m:f>
                      <m:fPr>
                        <m:type m:val="lin"/>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𝐶</m:t>
                        </m:r>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0</m:t>
                            </m:r>
                          </m:sub>
                        </m:sSub>
                      </m:den>
                    </m:f>
                  </m:oMath>
                </a14:m>
                <a:r>
                  <a:rPr lang="en-US" sz="2400" dirty="0">
                    <a:solidFill>
                      <a:schemeClr val="tx1"/>
                    </a:solidFill>
                  </a:rPr>
                  <a:t>. Many key receiver functions can be mapped to </a:t>
                </a:r>
                <a14:m>
                  <m:oMath xmlns:m="http://schemas.openxmlformats.org/officeDocument/2006/math">
                    <m:f>
                      <m:fPr>
                        <m:type m:val="lin"/>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𝐶</m:t>
                        </m:r>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0</m:t>
                            </m:r>
                          </m:sub>
                        </m:sSub>
                      </m:den>
                    </m:f>
                  </m:oMath>
                </a14:m>
                <a:r>
                  <a:rPr lang="en-US" sz="2400" dirty="0">
                    <a:solidFill>
                      <a:schemeClr val="tx1"/>
                    </a:solidFill>
                  </a:rPr>
                  <a:t> thresholds.  This metric commonly proposes a 1 dB loss (or less) as precluding harm to any of these functions.</a:t>
                </a:r>
              </a:p>
              <a:p>
                <a:r>
                  <a:rPr lang="en-US" sz="2400" dirty="0"/>
                  <a:t>Measurement of the GPS position error</a:t>
                </a:r>
              </a:p>
              <a:p>
                <a:pPr marL="234950" indent="0">
                  <a:buNone/>
                </a:pPr>
                <a:r>
                  <a:rPr lang="en-US" sz="2400" dirty="0"/>
                  <a:t>This approach tests GPS receivers under two scenarios, the first without the Ligado signals present and the second with them.  Truth surveyed position is known in both cases.  Any increase in the average position error and related position error statistics for the second scenario relative to the first are deemed measures of interference by the Ligado signals.</a:t>
                </a:r>
              </a:p>
            </p:txBody>
          </p:sp>
        </mc:Choice>
        <mc:Fallback xmlns="">
          <p:sp>
            <p:nvSpPr>
              <p:cNvPr id="3" name="Content Placeholder 2">
                <a:extLst>
                  <a:ext uri="{FF2B5EF4-FFF2-40B4-BE49-F238E27FC236}">
                    <a16:creationId xmlns:a16="http://schemas.microsoft.com/office/drawing/2014/main" id="{DC022313-595B-944D-5542-6DBA97DC6B6B}"/>
                  </a:ext>
                </a:extLst>
              </p:cNvPr>
              <p:cNvSpPr>
                <a:spLocks noGrp="1" noRot="1" noChangeAspect="1" noMove="1" noResize="1" noEditPoints="1" noAdjustHandles="1" noChangeArrowheads="1" noChangeShapeType="1" noTextEdit="1"/>
              </p:cNvSpPr>
              <p:nvPr>
                <p:ph idx="1"/>
              </p:nvPr>
            </p:nvSpPr>
            <p:spPr>
              <a:xfrm>
                <a:off x="838199" y="1530212"/>
                <a:ext cx="10813473" cy="5001491"/>
              </a:xfrm>
              <a:blipFill>
                <a:blip r:embed="rId2"/>
                <a:stretch>
                  <a:fillRect l="-703" t="-1519" r="-140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16F7A61-B7EA-DF87-FBE3-60A031B6B204}"/>
              </a:ext>
            </a:extLst>
          </p:cNvPr>
          <p:cNvSpPr>
            <a:spLocks noGrp="1"/>
          </p:cNvSpPr>
          <p:nvPr>
            <p:ph type="sldNum" sz="quarter" idx="12"/>
          </p:nvPr>
        </p:nvSpPr>
        <p:spPr/>
        <p:txBody>
          <a:bodyPr/>
          <a:lstStyle/>
          <a:p>
            <a:fld id="{43B3CA38-4950-7D44-9504-DBEA58CCFD28}" type="slidenum">
              <a:rPr lang="en-US" smtClean="0"/>
              <a:t>20</a:t>
            </a:fld>
            <a:endParaRPr lang="en-US"/>
          </a:p>
        </p:txBody>
      </p:sp>
    </p:spTree>
    <p:extLst>
      <p:ext uri="{BB962C8B-B14F-4D97-AF65-F5344CB8AC3E}">
        <p14:creationId xmlns:p14="http://schemas.microsoft.com/office/powerpoint/2010/main" val="8129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0"/>
            <a:ext cx="10515600" cy="1325563"/>
          </a:xfrm>
        </p:spPr>
        <p:txBody>
          <a:bodyPr/>
          <a:lstStyle/>
          <a:p>
            <a:r>
              <a:rPr lang="en-US" dirty="0"/>
              <a:t>FCC Definition of Harmful Interference</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1427040"/>
            <a:ext cx="10515600" cy="4351338"/>
          </a:xfrm>
        </p:spPr>
        <p:txBody>
          <a:bodyPr>
            <a:normAutofit/>
          </a:bodyPr>
          <a:lstStyle/>
          <a:p>
            <a:r>
              <a:rPr lang="en-US" sz="2400" dirty="0"/>
              <a:t> “[</a:t>
            </a:r>
            <a:r>
              <a:rPr lang="en-US" sz="2400" dirty="0" err="1"/>
              <a:t>i</a:t>
            </a:r>
            <a:r>
              <a:rPr lang="en-US" sz="2400" dirty="0"/>
              <a:t>]</a:t>
            </a:r>
            <a:r>
              <a:rPr lang="en-US" sz="2400" dirty="0" err="1"/>
              <a:t>nterference</a:t>
            </a:r>
            <a:r>
              <a:rPr lang="en-US" sz="2400" dirty="0"/>
              <a:t> which endangers the functioning of a radionavigation service or of other safety services or seriously degrades, obstructs, or repeatedly interrupts a radiocommunication service operating in accordance with [the ITU] Radio Regulations.”</a:t>
            </a:r>
          </a:p>
          <a:p>
            <a:pPr lvl="0"/>
            <a:r>
              <a:rPr lang="en-US" sz="2400" dirty="0"/>
              <a:t>This implies two conditions:</a:t>
            </a:r>
          </a:p>
          <a:p>
            <a:pPr lvl="1"/>
            <a:r>
              <a:rPr lang="en-US" dirty="0"/>
              <a:t>The emission, radiation or induction must (a) endanger the functioning of the radio navigation or safety service or (b) seriously degrade, obstruct or repeatedly interrupt any other radiocommunication service and</a:t>
            </a:r>
          </a:p>
          <a:p>
            <a:pPr lvl="1"/>
            <a:r>
              <a:rPr lang="en-US" dirty="0"/>
              <a:t>The service claiming Harmful Interference must be operating in accordance with regulations (as in United States Code (USC), Title 47 Telecommunications, Chapter 1, Subchapter A, Part 15, Section 15.3)).</a:t>
            </a:r>
          </a:p>
        </p:txBody>
      </p:sp>
      <p:sp>
        <p:nvSpPr>
          <p:cNvPr id="6" name="Slide Number Placeholder 5">
            <a:extLst>
              <a:ext uri="{FF2B5EF4-FFF2-40B4-BE49-F238E27FC236}">
                <a16:creationId xmlns:a16="http://schemas.microsoft.com/office/drawing/2014/main" id="{515338C1-E10B-AA11-C9D6-7E9A06BFC05F}"/>
              </a:ext>
            </a:extLst>
          </p:cNvPr>
          <p:cNvSpPr>
            <a:spLocks noGrp="1"/>
          </p:cNvSpPr>
          <p:nvPr>
            <p:ph type="sldNum" sz="quarter" idx="12"/>
          </p:nvPr>
        </p:nvSpPr>
        <p:spPr/>
        <p:txBody>
          <a:bodyPr/>
          <a:lstStyle/>
          <a:p>
            <a:fld id="{43B3CA38-4950-7D44-9504-DBEA58CCFD28}" type="slidenum">
              <a:rPr lang="en-US" smtClean="0"/>
              <a:t>21</a:t>
            </a:fld>
            <a:endParaRPr lang="en-US"/>
          </a:p>
        </p:txBody>
      </p:sp>
    </p:spTree>
    <p:extLst>
      <p:ext uri="{BB962C8B-B14F-4D97-AF65-F5344CB8AC3E}">
        <p14:creationId xmlns:p14="http://schemas.microsoft.com/office/powerpoint/2010/main" val="12093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6525"/>
            <a:ext cx="10515600" cy="1325563"/>
          </a:xfrm>
        </p:spPr>
        <p:txBody>
          <a:bodyPr/>
          <a:lstStyle/>
          <a:p>
            <a:r>
              <a:rPr lang="en-US" dirty="0"/>
              <a:t>This Report’s Use of Interference</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187574"/>
            <a:ext cx="10515600" cy="4351338"/>
          </a:xfrm>
        </p:spPr>
        <p:txBody>
          <a:bodyPr>
            <a:normAutofit/>
          </a:bodyPr>
          <a:lstStyle/>
          <a:p>
            <a:r>
              <a:rPr lang="en-US" sz="2400" dirty="0"/>
              <a:t>The general term ‘interference’ describes what happens in a receiver when some other signal affects the intended received signal in a way that reduces the effective received signal-to-noise ratio.</a:t>
            </a:r>
          </a:p>
          <a:p>
            <a:r>
              <a:rPr lang="en-US" sz="2400" dirty="0"/>
              <a:t>Report uses the uncapitalized term ‘harmful interference’ in a more general sense to imply degraded receiver operations without assessing whether such degradation is actually causing a degradation of function or whether the receiver is operating in accordance with FCC rules.</a:t>
            </a:r>
          </a:p>
        </p:txBody>
      </p:sp>
      <p:sp>
        <p:nvSpPr>
          <p:cNvPr id="6" name="Slide Number Placeholder 5">
            <a:extLst>
              <a:ext uri="{FF2B5EF4-FFF2-40B4-BE49-F238E27FC236}">
                <a16:creationId xmlns:a16="http://schemas.microsoft.com/office/drawing/2014/main" id="{1E554650-F8D9-0244-9D1B-79105371B5D7}"/>
              </a:ext>
            </a:extLst>
          </p:cNvPr>
          <p:cNvSpPr>
            <a:spLocks noGrp="1"/>
          </p:cNvSpPr>
          <p:nvPr>
            <p:ph type="sldNum" sz="quarter" idx="12"/>
          </p:nvPr>
        </p:nvSpPr>
        <p:spPr/>
        <p:txBody>
          <a:bodyPr/>
          <a:lstStyle/>
          <a:p>
            <a:fld id="{43B3CA38-4950-7D44-9504-DBEA58CCFD28}" type="slidenum">
              <a:rPr lang="en-US" smtClean="0"/>
              <a:t>22</a:t>
            </a:fld>
            <a:endParaRPr lang="en-US"/>
          </a:p>
        </p:txBody>
      </p:sp>
    </p:spTree>
    <p:extLst>
      <p:ext uri="{BB962C8B-B14F-4D97-AF65-F5344CB8AC3E}">
        <p14:creationId xmlns:p14="http://schemas.microsoft.com/office/powerpoint/2010/main" val="478102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635B42C-5A23-67BD-30D4-503247C71163}"/>
              </a:ext>
            </a:extLst>
          </p:cNvPr>
          <p:cNvSpPr>
            <a:spLocks noGrp="1"/>
          </p:cNvSpPr>
          <p:nvPr>
            <p:ph type="title"/>
          </p:nvPr>
        </p:nvSpPr>
        <p:spPr>
          <a:xfrm>
            <a:off x="838200" y="-116996"/>
            <a:ext cx="10515600" cy="1325563"/>
          </a:xfrm>
        </p:spPr>
        <p:txBody>
          <a:bodyPr/>
          <a:lstStyle/>
          <a:p>
            <a:r>
              <a:rPr lang="en-US" dirty="0"/>
              <a:t>The Frequency Bands of Interest</a:t>
            </a:r>
          </a:p>
        </p:txBody>
      </p:sp>
      <p:sp>
        <p:nvSpPr>
          <p:cNvPr id="9" name="Content Placeholder 8">
            <a:extLst>
              <a:ext uri="{FF2B5EF4-FFF2-40B4-BE49-F238E27FC236}">
                <a16:creationId xmlns:a16="http://schemas.microsoft.com/office/drawing/2014/main" id="{DE2EE891-E101-0320-F984-6567D7319C72}"/>
              </a:ext>
            </a:extLst>
          </p:cNvPr>
          <p:cNvSpPr>
            <a:spLocks noGrp="1"/>
          </p:cNvSpPr>
          <p:nvPr>
            <p:ph idx="1"/>
          </p:nvPr>
        </p:nvSpPr>
        <p:spPr>
          <a:xfrm>
            <a:off x="484413" y="4559135"/>
            <a:ext cx="11000015" cy="2013857"/>
          </a:xfrm>
        </p:spPr>
        <p:txBody>
          <a:bodyPr>
            <a:normAutofit/>
          </a:bodyPr>
          <a:lstStyle/>
          <a:p>
            <a:pPr marL="346075" lvl="1" indent="-227013"/>
            <a:r>
              <a:rPr lang="en-US" sz="2000" dirty="0"/>
              <a:t>RF transmitters do not operate with arbitrarily sharp cutoff frequencies and thus, depending on how rapidly (as a function of frequency) their emitted power spectrum falls off, may emit power beyond their authorized spectral bands.</a:t>
            </a:r>
          </a:p>
          <a:p>
            <a:pPr marL="346075" lvl="1" indent="-227013"/>
            <a:r>
              <a:rPr lang="en-US" sz="2000" dirty="0"/>
              <a:t>RF receivers do not ‘listen’ only within a band defined with arbitrarily sharp boundaries and thus may receive power from frequencies outside their designed band.</a:t>
            </a:r>
          </a:p>
        </p:txBody>
      </p:sp>
      <p:pic>
        <p:nvPicPr>
          <p:cNvPr id="10" name="image38.jpg" descr="page2image30272896">
            <a:extLst>
              <a:ext uri="{FF2B5EF4-FFF2-40B4-BE49-F238E27FC236}">
                <a16:creationId xmlns:a16="http://schemas.microsoft.com/office/drawing/2014/main" id="{9D430A26-56A8-14E7-CE5E-AD32A68305A9}"/>
              </a:ext>
            </a:extLst>
          </p:cNvPr>
          <p:cNvPicPr/>
          <p:nvPr/>
        </p:nvPicPr>
        <p:blipFill>
          <a:blip r:embed="rId2"/>
          <a:srcRect/>
          <a:stretch>
            <a:fillRect/>
          </a:stretch>
        </p:blipFill>
        <p:spPr>
          <a:xfrm>
            <a:off x="2457660" y="1365420"/>
            <a:ext cx="7056454" cy="2880009"/>
          </a:xfrm>
          <a:prstGeom prst="rect">
            <a:avLst/>
          </a:prstGeom>
          <a:ln/>
        </p:spPr>
      </p:pic>
      <p:sp>
        <p:nvSpPr>
          <p:cNvPr id="4" name="Slide Number Placeholder 3">
            <a:extLst>
              <a:ext uri="{FF2B5EF4-FFF2-40B4-BE49-F238E27FC236}">
                <a16:creationId xmlns:a16="http://schemas.microsoft.com/office/drawing/2014/main" id="{1BAD1827-7E69-6CEC-3903-E62F93F7AC5B}"/>
              </a:ext>
            </a:extLst>
          </p:cNvPr>
          <p:cNvSpPr>
            <a:spLocks noGrp="1"/>
          </p:cNvSpPr>
          <p:nvPr>
            <p:ph type="sldNum" sz="quarter" idx="12"/>
          </p:nvPr>
        </p:nvSpPr>
        <p:spPr/>
        <p:txBody>
          <a:bodyPr/>
          <a:lstStyle/>
          <a:p>
            <a:fld id="{43B3CA38-4950-7D44-9504-DBEA58CCFD28}" type="slidenum">
              <a:rPr lang="en-US" smtClean="0"/>
              <a:t>23</a:t>
            </a:fld>
            <a:endParaRPr lang="en-US"/>
          </a:p>
        </p:txBody>
      </p:sp>
    </p:spTree>
    <p:extLst>
      <p:ext uri="{BB962C8B-B14F-4D97-AF65-F5344CB8AC3E}">
        <p14:creationId xmlns:p14="http://schemas.microsoft.com/office/powerpoint/2010/main" val="361284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95696" y="365124"/>
            <a:ext cx="10515600" cy="1325563"/>
          </a:xfrm>
        </p:spPr>
        <p:txBody>
          <a:bodyPr>
            <a:normAutofit fontScale="90000"/>
          </a:bodyPr>
          <a:lstStyle/>
          <a:p>
            <a:r>
              <a:rPr lang="en-US" dirty="0"/>
              <a:t>Conclusion Regarding Task One: </a:t>
            </a:r>
            <a:r>
              <a:rPr lang="en-US" sz="4400" dirty="0"/>
              <a:t>Approaches to Evaluating Harmful Interference Concerns</a:t>
            </a:r>
            <a:br>
              <a:rPr lang="en-US" sz="4400" dirty="0"/>
            </a:br>
            <a:endParaRPr lang="en-US"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512378" y="1971305"/>
            <a:ext cx="10515600" cy="4282350"/>
          </a:xfrm>
        </p:spPr>
        <p:txBody>
          <a:bodyPr>
            <a:normAutofit/>
          </a:bodyPr>
          <a:lstStyle/>
          <a:p>
            <a:pPr marL="0" indent="0">
              <a:buNone/>
            </a:pPr>
            <a:r>
              <a:rPr lang="en-US" sz="2000" b="1" dirty="0"/>
              <a:t>Conclusion 1: Neither of the prevailing approaches to evaluating harmful interference concerns effectively mitigates the risk of harmful interference.</a:t>
            </a:r>
          </a:p>
          <a:p>
            <a:r>
              <a:rPr lang="en-US" sz="2000" dirty="0"/>
              <a:t>Neither approach provides analytical, repeatable, or straightforward criteria to evaluate new entrants. Both approaches depend on sampling a subset of the many and varied GPS receivers in the marketplace. Both approaches have a role to play in evaluating harmful interference to existing receivers. </a:t>
            </a:r>
          </a:p>
          <a:p>
            <a:r>
              <a:rPr lang="en-US" sz="2000" dirty="0"/>
              <a:t>The signal-to-noise approach is inflexible as a determinant or threshold, providing what in some circumstances may be an overly conservative emission limit because no single value for signal-to-noise degradation determines when the various types of possible harm to receiver performance will become significant. </a:t>
            </a:r>
          </a:p>
          <a:p>
            <a:r>
              <a:rPr lang="en-US" sz="2000" dirty="0"/>
              <a:t>The position measurement approach is too narrow in its applicability to the many and varied uses of the GPS system.</a:t>
            </a:r>
          </a:p>
        </p:txBody>
      </p:sp>
      <p:sp>
        <p:nvSpPr>
          <p:cNvPr id="5" name="Title 1">
            <a:extLst>
              <a:ext uri="{FF2B5EF4-FFF2-40B4-BE49-F238E27FC236}">
                <a16:creationId xmlns:a16="http://schemas.microsoft.com/office/drawing/2014/main" id="{ED766E53-E01A-BFE9-601E-4E8C98AFBFC8}"/>
              </a:ext>
            </a:extLst>
          </p:cNvPr>
          <p:cNvSpPr txBox="1">
            <a:spLocks/>
          </p:cNvSpPr>
          <p:nvPr/>
        </p:nvSpPr>
        <p:spPr>
          <a:xfrm>
            <a:off x="838200"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
        <p:nvSpPr>
          <p:cNvPr id="7" name="Slide Number Placeholder 6">
            <a:extLst>
              <a:ext uri="{FF2B5EF4-FFF2-40B4-BE49-F238E27FC236}">
                <a16:creationId xmlns:a16="http://schemas.microsoft.com/office/drawing/2014/main" id="{142E8B57-E8F8-7529-E9F5-AD6BA80760C5}"/>
              </a:ext>
            </a:extLst>
          </p:cNvPr>
          <p:cNvSpPr>
            <a:spLocks noGrp="1"/>
          </p:cNvSpPr>
          <p:nvPr>
            <p:ph type="sldNum" sz="quarter" idx="12"/>
          </p:nvPr>
        </p:nvSpPr>
        <p:spPr/>
        <p:txBody>
          <a:bodyPr/>
          <a:lstStyle/>
          <a:p>
            <a:fld id="{43B3CA38-4950-7D44-9504-DBEA58CCFD28}" type="slidenum">
              <a:rPr lang="en-US" smtClean="0"/>
              <a:t>24</a:t>
            </a:fld>
            <a:endParaRPr lang="en-US"/>
          </a:p>
        </p:txBody>
      </p:sp>
    </p:spTree>
    <p:extLst>
      <p:ext uri="{BB962C8B-B14F-4D97-AF65-F5344CB8AC3E}">
        <p14:creationId xmlns:p14="http://schemas.microsoft.com/office/powerpoint/2010/main" val="2195120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12568" y="136525"/>
            <a:ext cx="10515600" cy="1325563"/>
          </a:xfrm>
        </p:spPr>
        <p:txBody>
          <a:bodyPr>
            <a:normAutofit/>
          </a:bodyPr>
          <a:lstStyle/>
          <a:p>
            <a:r>
              <a:rPr lang="en-US" dirty="0"/>
              <a:t>Additional Commentary on Task One</a:t>
            </a:r>
          </a:p>
        </p:txBody>
      </p:sp>
      <p:sp>
        <p:nvSpPr>
          <p:cNvPr id="7" name="Content Placeholder 2">
            <a:extLst>
              <a:ext uri="{FF2B5EF4-FFF2-40B4-BE49-F238E27FC236}">
                <a16:creationId xmlns:a16="http://schemas.microsoft.com/office/drawing/2014/main" id="{A5D26918-7A26-8D92-D232-46B788E9ABDB}"/>
              </a:ext>
            </a:extLst>
          </p:cNvPr>
          <p:cNvSpPr txBox="1">
            <a:spLocks/>
          </p:cNvSpPr>
          <p:nvPr/>
        </p:nvSpPr>
        <p:spPr>
          <a:xfrm>
            <a:off x="612568" y="2029761"/>
            <a:ext cx="10515600" cy="402201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Conclusion 1: Neither of the prevailing approaches to evaluating harmful interference concerns effectively mitigates the risk of harmful interference.</a:t>
            </a:r>
          </a:p>
          <a:p>
            <a:r>
              <a:rPr lang="en-US" dirty="0"/>
              <a:t>While commonly argued in the FCC proceedings and in input to the committee </a:t>
            </a:r>
            <a:r>
              <a:rPr lang="en-US" i="1" dirty="0"/>
              <a:t>the committee does not believe that a 1 dB Interference Protection Criteria is appropriate as a general standard. Often receivers can tolerate 6-15 times this level of interfering power before the objective performance of a receiver is degraded</a:t>
            </a:r>
            <a:r>
              <a:rPr lang="en-US" dirty="0"/>
              <a:t>. The 1 dB criterion is prophylactic, but conservative.</a:t>
            </a:r>
          </a:p>
          <a:p>
            <a:r>
              <a:rPr lang="en-US" dirty="0"/>
              <a:t>With more well-defined receiver standards, and frequency masks for potentially interfering signals, a straightforward SNR standard could be highly predictive of harmful interference and hence inform emitter characteristics that are calculated to prevent such interference.</a:t>
            </a:r>
          </a:p>
          <a:p>
            <a:r>
              <a:rPr lang="en-US" dirty="0"/>
              <a:t>This SNR standard will likely be higher than 1dB signal degradation and the standard may change over time as technology improves.</a:t>
            </a:r>
          </a:p>
        </p:txBody>
      </p:sp>
      <p:sp>
        <p:nvSpPr>
          <p:cNvPr id="6" name="Slide Number Placeholder 5">
            <a:extLst>
              <a:ext uri="{FF2B5EF4-FFF2-40B4-BE49-F238E27FC236}">
                <a16:creationId xmlns:a16="http://schemas.microsoft.com/office/drawing/2014/main" id="{2C8F95FA-40D9-6D1D-85F3-2223C171856B}"/>
              </a:ext>
            </a:extLst>
          </p:cNvPr>
          <p:cNvSpPr>
            <a:spLocks noGrp="1"/>
          </p:cNvSpPr>
          <p:nvPr>
            <p:ph type="sldNum" sz="quarter" idx="12"/>
          </p:nvPr>
        </p:nvSpPr>
        <p:spPr/>
        <p:txBody>
          <a:bodyPr/>
          <a:lstStyle/>
          <a:p>
            <a:fld id="{43B3CA38-4950-7D44-9504-DBEA58CCFD28}" type="slidenum">
              <a:rPr lang="en-US" smtClean="0"/>
              <a:t>25</a:t>
            </a:fld>
            <a:endParaRPr lang="en-US"/>
          </a:p>
        </p:txBody>
      </p:sp>
    </p:spTree>
    <p:extLst>
      <p:ext uri="{BB962C8B-B14F-4D97-AF65-F5344CB8AC3E}">
        <p14:creationId xmlns:p14="http://schemas.microsoft.com/office/powerpoint/2010/main" val="902644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0665"/>
            <a:ext cx="10515600" cy="1325563"/>
          </a:xfrm>
        </p:spPr>
        <p:txBody>
          <a:bodyPr>
            <a:normAutofit/>
          </a:bodyPr>
          <a:lstStyle/>
          <a:p>
            <a:r>
              <a:rPr lang="en-US" dirty="0"/>
              <a:t>Conclusions Regarding Task Two</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544286" y="2540500"/>
            <a:ext cx="5671458" cy="4474889"/>
          </a:xfrm>
        </p:spPr>
        <p:txBody>
          <a:bodyPr>
            <a:noAutofit/>
          </a:bodyPr>
          <a:lstStyle/>
          <a:p>
            <a:pPr marL="0" indent="0">
              <a:buNone/>
            </a:pPr>
            <a:endParaRPr lang="en-US" sz="2400" b="1" dirty="0">
              <a:effectLst/>
            </a:endParaRPr>
          </a:p>
          <a:p>
            <a:r>
              <a:rPr lang="en-US" sz="2400" dirty="0"/>
              <a:t>Susceptibility spans up to 60 </a:t>
            </a:r>
            <a:r>
              <a:rPr lang="en-US" sz="2400" dirty="0" err="1"/>
              <a:t>dB.</a:t>
            </a:r>
            <a:endParaRPr lang="en-US" sz="2400" dirty="0"/>
          </a:p>
          <a:p>
            <a:r>
              <a:rPr lang="en-US" sz="2400" dirty="0"/>
              <a:t>GPS receivers encountering a different environment from when they were designed.</a:t>
            </a:r>
          </a:p>
          <a:p>
            <a:pPr marL="0" indent="0">
              <a:buNone/>
            </a:pPr>
            <a:endParaRPr lang="en-US" sz="2400" b="1" dirty="0">
              <a:effectLst/>
            </a:endParaRPr>
          </a:p>
        </p:txBody>
      </p:sp>
      <p:sp>
        <p:nvSpPr>
          <p:cNvPr id="4" name="Title 1">
            <a:extLst>
              <a:ext uri="{FF2B5EF4-FFF2-40B4-BE49-F238E27FC236}">
                <a16:creationId xmlns:a16="http://schemas.microsoft.com/office/drawing/2014/main" id="{5887DD14-8E40-2223-3396-B85FD297F22A}"/>
              </a:ext>
            </a:extLst>
          </p:cNvPr>
          <p:cNvSpPr txBox="1">
            <a:spLocks/>
          </p:cNvSpPr>
          <p:nvPr/>
        </p:nvSpPr>
        <p:spPr>
          <a:xfrm>
            <a:off x="838200" y="887230"/>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Harmful Interference to GPS and Mobile Satellite Services</a:t>
            </a:r>
            <a:r>
              <a:rPr lang="en-US" sz="3200" dirty="0">
                <a:effectLst/>
              </a:rPr>
              <a:t> </a:t>
            </a:r>
            <a:endParaRPr lang="en-US" sz="3200" dirty="0"/>
          </a:p>
        </p:txBody>
      </p:sp>
      <p:sp>
        <p:nvSpPr>
          <p:cNvPr id="5" name="Content Placeholder 2">
            <a:extLst>
              <a:ext uri="{FF2B5EF4-FFF2-40B4-BE49-F238E27FC236}">
                <a16:creationId xmlns:a16="http://schemas.microsoft.com/office/drawing/2014/main" id="{2A33EDE5-8BB1-3E0F-72E8-A862204A4047}"/>
              </a:ext>
            </a:extLst>
          </p:cNvPr>
          <p:cNvSpPr txBox="1">
            <a:spLocks/>
          </p:cNvSpPr>
          <p:nvPr/>
        </p:nvSpPr>
        <p:spPr>
          <a:xfrm>
            <a:off x="3614058" y="1906498"/>
            <a:ext cx="5671458" cy="6340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GPS Receiver Sensitivity to Interference</a:t>
            </a:r>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sz="2400" b="1" dirty="0"/>
          </a:p>
        </p:txBody>
      </p:sp>
      <p:pic>
        <p:nvPicPr>
          <p:cNvPr id="6" name="image8.png" descr="Chart, scatter chart&#10;&#10;Description automatically generated">
            <a:extLst>
              <a:ext uri="{FF2B5EF4-FFF2-40B4-BE49-F238E27FC236}">
                <a16:creationId xmlns:a16="http://schemas.microsoft.com/office/drawing/2014/main" id="{B3839634-27F2-0CF4-D933-DB04BB412980}"/>
              </a:ext>
            </a:extLst>
          </p:cNvPr>
          <p:cNvPicPr/>
          <p:nvPr/>
        </p:nvPicPr>
        <p:blipFill>
          <a:blip r:embed="rId2"/>
          <a:srcRect/>
          <a:stretch>
            <a:fillRect/>
          </a:stretch>
        </p:blipFill>
        <p:spPr>
          <a:xfrm>
            <a:off x="5875283" y="2375339"/>
            <a:ext cx="5944610" cy="4056992"/>
          </a:xfrm>
          <a:prstGeom prst="rect">
            <a:avLst/>
          </a:prstGeom>
          <a:ln/>
        </p:spPr>
      </p:pic>
      <p:sp>
        <p:nvSpPr>
          <p:cNvPr id="9" name="Slide Number Placeholder 8">
            <a:extLst>
              <a:ext uri="{FF2B5EF4-FFF2-40B4-BE49-F238E27FC236}">
                <a16:creationId xmlns:a16="http://schemas.microsoft.com/office/drawing/2014/main" id="{6BE7F06C-F4EF-3628-A7D1-15540BC80222}"/>
              </a:ext>
            </a:extLst>
          </p:cNvPr>
          <p:cNvSpPr>
            <a:spLocks noGrp="1"/>
          </p:cNvSpPr>
          <p:nvPr>
            <p:ph type="sldNum" sz="quarter" idx="12"/>
          </p:nvPr>
        </p:nvSpPr>
        <p:spPr/>
        <p:txBody>
          <a:bodyPr/>
          <a:lstStyle/>
          <a:p>
            <a:fld id="{43B3CA38-4950-7D44-9504-DBEA58CCFD28}" type="slidenum">
              <a:rPr lang="en-US" smtClean="0"/>
              <a:t>26</a:t>
            </a:fld>
            <a:endParaRPr lang="en-US"/>
          </a:p>
        </p:txBody>
      </p:sp>
      <p:sp>
        <p:nvSpPr>
          <p:cNvPr id="7" name="TextBox 6">
            <a:extLst>
              <a:ext uri="{FF2B5EF4-FFF2-40B4-BE49-F238E27FC236}">
                <a16:creationId xmlns:a16="http://schemas.microsoft.com/office/drawing/2014/main" id="{21A2AB18-C99E-03A7-4CB8-AE186B93C60B}"/>
              </a:ext>
            </a:extLst>
          </p:cNvPr>
          <p:cNvSpPr txBox="1"/>
          <p:nvPr/>
        </p:nvSpPr>
        <p:spPr>
          <a:xfrm>
            <a:off x="6505903" y="6432331"/>
            <a:ext cx="3930869" cy="261610"/>
          </a:xfrm>
          <a:prstGeom prst="rect">
            <a:avLst/>
          </a:prstGeom>
          <a:noFill/>
        </p:spPr>
        <p:txBody>
          <a:bodyPr wrap="square" rtlCol="0">
            <a:spAutoFit/>
          </a:bodyPr>
          <a:lstStyle/>
          <a:p>
            <a:r>
              <a:rPr lang="en-US" sz="1050" dirty="0"/>
              <a:t>Source: </a:t>
            </a:r>
            <a:r>
              <a:rPr lang="en-US" sz="1050" dirty="0" err="1"/>
              <a:t>Drocella</a:t>
            </a:r>
            <a:r>
              <a:rPr lang="en-US" sz="1050" dirty="0"/>
              <a:t>, Wang, and </a:t>
            </a:r>
            <a:r>
              <a:rPr lang="en-US" sz="1050" dirty="0" err="1"/>
              <a:t>LaSorte</a:t>
            </a:r>
            <a:r>
              <a:rPr lang="en-US" sz="1050" dirty="0"/>
              <a:t>, 2020, NTIA-TM-20-536</a:t>
            </a:r>
          </a:p>
        </p:txBody>
      </p:sp>
    </p:spTree>
    <p:extLst>
      <p:ext uri="{BB962C8B-B14F-4D97-AF65-F5344CB8AC3E}">
        <p14:creationId xmlns:p14="http://schemas.microsoft.com/office/powerpoint/2010/main" val="4008034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739665" y="1881461"/>
            <a:ext cx="10712669" cy="4474889"/>
          </a:xfrm>
        </p:spPr>
        <p:txBody>
          <a:bodyPr>
            <a:noAutofit/>
          </a:bodyPr>
          <a:lstStyle/>
          <a:p>
            <a:pPr marL="0" indent="0">
              <a:buNone/>
            </a:pPr>
            <a:r>
              <a:rPr lang="en-US" sz="2000" dirty="0"/>
              <a:t>Conclusion 2: </a:t>
            </a:r>
          </a:p>
          <a:p>
            <a:pPr lvl="1"/>
            <a:r>
              <a:rPr lang="en-US" sz="2000" dirty="0"/>
              <a:t>Most commercially produced general navigation, timing, cellular or certified aviation GPS receivers will not experience significant harmful interference from Ligado emissions as authorized by the FCC. </a:t>
            </a:r>
          </a:p>
          <a:p>
            <a:pPr lvl="1"/>
            <a:r>
              <a:rPr lang="en-US" sz="2000" dirty="0"/>
              <a:t>High precision receivers are the most vulnerable receiver class, with the largest proportion of units tested that will experience significant harmful interference from Ligado operations as authorized by the FCC. </a:t>
            </a:r>
          </a:p>
          <a:p>
            <a:pPr marL="0" indent="0">
              <a:buNone/>
            </a:pPr>
            <a:r>
              <a:rPr lang="en-US" sz="2000" dirty="0"/>
              <a:t>Conclusion 3: It is within the state-of-the-practice of current technology to build a receiver that is robust to </a:t>
            </a:r>
            <a:r>
              <a:rPr lang="en-US" sz="2000" dirty="0" err="1"/>
              <a:t>Ligado</a:t>
            </a:r>
            <a:r>
              <a:rPr lang="en-US" sz="2000" dirty="0"/>
              <a:t> signals for any GPS application, and all GPS receiver manufacturers could field new designs that could coexist with the authorized </a:t>
            </a:r>
            <a:r>
              <a:rPr lang="en-US" sz="2000" dirty="0" err="1"/>
              <a:t>Ligado</a:t>
            </a:r>
            <a:r>
              <a:rPr lang="en-US" sz="2000" dirty="0"/>
              <a:t> signals and achieve good performance even if their existing designs cannot.</a:t>
            </a:r>
          </a:p>
          <a:p>
            <a:pPr marL="0" indent="0">
              <a:buNone/>
            </a:pPr>
            <a:r>
              <a:rPr lang="en-US" sz="2000" dirty="0"/>
              <a:t>Conclusion 4: Iridium terminals will experience harmful interference on their downlink caused by </a:t>
            </a:r>
            <a:r>
              <a:rPr lang="en-US" sz="2000" dirty="0" err="1"/>
              <a:t>Ligado</a:t>
            </a:r>
            <a:r>
              <a:rPr lang="en-US" sz="2000" dirty="0"/>
              <a:t> user terminals operating in the UL1 band while those Iridium terminals are within a significant range of a </a:t>
            </a:r>
            <a:r>
              <a:rPr lang="en-US" sz="2000" dirty="0" err="1"/>
              <a:t>Ligado</a:t>
            </a:r>
            <a:r>
              <a:rPr lang="en-US" sz="2000" dirty="0"/>
              <a:t> emitter — up to 732 meters.</a:t>
            </a:r>
            <a:endParaRPr lang="en-US" sz="2000" dirty="0">
              <a:effectLst/>
            </a:endParaRPr>
          </a:p>
        </p:txBody>
      </p:sp>
      <p:sp>
        <p:nvSpPr>
          <p:cNvPr id="4" name="Title 1">
            <a:extLst>
              <a:ext uri="{FF2B5EF4-FFF2-40B4-BE49-F238E27FC236}">
                <a16:creationId xmlns:a16="http://schemas.microsoft.com/office/drawing/2014/main" id="{5887DD14-8E40-2223-3396-B85FD297F22A}"/>
              </a:ext>
            </a:extLst>
          </p:cNvPr>
          <p:cNvSpPr txBox="1">
            <a:spLocks/>
          </p:cNvSpPr>
          <p:nvPr/>
        </p:nvSpPr>
        <p:spPr>
          <a:xfrm>
            <a:off x="719447" y="1365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Harmful Interference to GPS and Mobile Satellite Services</a:t>
            </a:r>
            <a:r>
              <a:rPr lang="en-US" sz="4000" dirty="0">
                <a:effectLst/>
              </a:rPr>
              <a:t> </a:t>
            </a:r>
            <a:endParaRPr lang="en-US" sz="40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27</a:t>
            </a:fld>
            <a:endParaRPr lang="en-US"/>
          </a:p>
        </p:txBody>
      </p:sp>
    </p:spTree>
    <p:extLst>
      <p:ext uri="{BB962C8B-B14F-4D97-AF65-F5344CB8AC3E}">
        <p14:creationId xmlns:p14="http://schemas.microsoft.com/office/powerpoint/2010/main" val="2201609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731322" y="56763"/>
            <a:ext cx="10515600" cy="909903"/>
          </a:xfrm>
        </p:spPr>
        <p:txBody>
          <a:bodyPr>
            <a:normAutofit/>
          </a:bodyPr>
          <a:lstStyle/>
          <a:p>
            <a:r>
              <a:rPr lang="en-US" dirty="0"/>
              <a:t>Conclusions Regarding Task Two</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2663063"/>
            <a:ext cx="5257801" cy="3191199"/>
          </a:xfrm>
        </p:spPr>
        <p:txBody>
          <a:bodyPr>
            <a:noAutofit/>
          </a:bodyPr>
          <a:lstStyle/>
          <a:p>
            <a:pPr algn="l" rtl="0" fontAlgn="base">
              <a:buFont typeface="Arial" panose="020B0604020202020204" pitchFamily="34" charset="0"/>
              <a:buChar char="•"/>
            </a:pPr>
            <a:r>
              <a:rPr lang="en-US" sz="2400" b="0" i="0" u="none" strike="noStrike" dirty="0">
                <a:effectLst/>
              </a:rPr>
              <a:t>Iridium has stated their noise floor is </a:t>
            </a:r>
            <a:br>
              <a:rPr lang="en-US" sz="2400" b="0" i="0" u="none" strike="noStrike" dirty="0">
                <a:effectLst/>
              </a:rPr>
            </a:br>
            <a:r>
              <a:rPr lang="en-US" sz="2400" b="0" i="0" u="none" strike="noStrike" dirty="0">
                <a:effectLst/>
              </a:rPr>
              <a:t>-170 dBm/Hz, which is consistent with a noise-limited system</a:t>
            </a:r>
            <a:r>
              <a:rPr lang="en-US" sz="2400" b="0" i="0" dirty="0">
                <a:effectLst/>
              </a:rPr>
              <a:t>​.</a:t>
            </a:r>
          </a:p>
          <a:p>
            <a:pPr algn="l" rtl="0" fontAlgn="base">
              <a:buFont typeface="Arial" panose="020B0604020202020204" pitchFamily="34" charset="0"/>
              <a:buChar char="•"/>
            </a:pPr>
            <a:r>
              <a:rPr lang="en-US" sz="2400" b="0" i="0" u="none" strike="noStrike" dirty="0">
                <a:effectLst/>
              </a:rPr>
              <a:t>At the high side of the Iridium band, channels will see an interference level of -76 dBm/Hz from a single user</a:t>
            </a:r>
            <a:r>
              <a:rPr lang="en-US" sz="2400" b="0" i="0" dirty="0">
                <a:effectLst/>
              </a:rPr>
              <a:t>​.</a:t>
            </a:r>
          </a:p>
          <a:p>
            <a:pPr lvl="1" fontAlgn="base"/>
            <a:r>
              <a:rPr lang="en-US" sz="1400" b="0" i="0" u="none" strike="noStrike" dirty="0">
                <a:effectLst/>
              </a:rPr>
              <a:t>Requires 94 dB of attenuation to be reduced to the noise floor. </a:t>
            </a:r>
            <a:r>
              <a:rPr lang="en-US" sz="1400" b="0" i="0" dirty="0">
                <a:effectLst/>
              </a:rPr>
              <a:t>​</a:t>
            </a:r>
          </a:p>
          <a:p>
            <a:pPr lvl="1" fontAlgn="base"/>
            <a:r>
              <a:rPr lang="en-US" sz="1400" b="0" i="0" u="none" strike="noStrike" dirty="0">
                <a:effectLst/>
              </a:rPr>
              <a:t>This will occur at a distance of 732 m (free space path loss) or 51 m (non-line-of-sight).  </a:t>
            </a:r>
            <a:r>
              <a:rPr lang="en-US" sz="1400" b="0" i="0" dirty="0">
                <a:effectLst/>
              </a:rPr>
              <a:t>​</a:t>
            </a:r>
          </a:p>
          <a:p>
            <a:pPr marL="0" indent="0">
              <a:buNone/>
            </a:pPr>
            <a:endParaRPr lang="en-US" sz="3600" b="1" dirty="0">
              <a:effectLst/>
            </a:endParaRPr>
          </a:p>
        </p:txBody>
      </p:sp>
      <p:sp>
        <p:nvSpPr>
          <p:cNvPr id="4" name="Title 1">
            <a:extLst>
              <a:ext uri="{FF2B5EF4-FFF2-40B4-BE49-F238E27FC236}">
                <a16:creationId xmlns:a16="http://schemas.microsoft.com/office/drawing/2014/main" id="{5887DD14-8E40-2223-3396-B85FD297F22A}"/>
              </a:ext>
            </a:extLst>
          </p:cNvPr>
          <p:cNvSpPr txBox="1">
            <a:spLocks/>
          </p:cNvSpPr>
          <p:nvPr/>
        </p:nvSpPr>
        <p:spPr>
          <a:xfrm>
            <a:off x="838199" y="5463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Harmful Interference to GPS and Mobile Satellite Services</a:t>
            </a:r>
            <a:r>
              <a:rPr lang="en-US" sz="2800" dirty="0">
                <a:effectLst/>
              </a:rPr>
              <a:t> </a:t>
            </a:r>
            <a:endParaRPr lang="en-US" sz="28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28</a:t>
            </a:fld>
            <a:endParaRPr lang="en-US" dirty="0"/>
          </a:p>
        </p:txBody>
      </p:sp>
      <p:pic>
        <p:nvPicPr>
          <p:cNvPr id="1026" name="Picture 2">
            <a:extLst>
              <a:ext uri="{FF2B5EF4-FFF2-40B4-BE49-F238E27FC236}">
                <a16:creationId xmlns:a16="http://schemas.microsoft.com/office/drawing/2014/main" id="{CCBAA8BE-A0F0-4F00-6F93-E17896510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185" y="2215524"/>
            <a:ext cx="5063332" cy="3429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A0D0EC0-8BD2-B078-9D8C-50753545A3B7}"/>
              </a:ext>
            </a:extLst>
          </p:cNvPr>
          <p:cNvSpPr txBox="1"/>
          <p:nvPr/>
        </p:nvSpPr>
        <p:spPr>
          <a:xfrm>
            <a:off x="7409487" y="5597475"/>
            <a:ext cx="3266727" cy="338554"/>
          </a:xfrm>
          <a:prstGeom prst="rect">
            <a:avLst/>
          </a:prstGeom>
          <a:noFill/>
        </p:spPr>
        <p:txBody>
          <a:bodyPr wrap="square">
            <a:spAutoFit/>
          </a:bodyPr>
          <a:lstStyle/>
          <a:p>
            <a:r>
              <a:rPr lang="en-US" sz="1600" b="0" i="0" dirty="0">
                <a:solidFill>
                  <a:srgbClr val="000000"/>
                </a:solidFill>
                <a:effectLst/>
                <a:cs typeface="Arial" panose="020B0604020202020204" pitchFamily="34" charset="0"/>
              </a:rPr>
              <a:t> Out-of-band emissions spectral mask</a:t>
            </a:r>
            <a:endParaRPr lang="en-US" sz="1600" dirty="0">
              <a:cs typeface="Arial" panose="020B0604020202020204" pitchFamily="34" charset="0"/>
            </a:endParaRPr>
          </a:p>
        </p:txBody>
      </p:sp>
      <p:sp>
        <p:nvSpPr>
          <p:cNvPr id="12" name="Content Placeholder 2">
            <a:extLst>
              <a:ext uri="{FF2B5EF4-FFF2-40B4-BE49-F238E27FC236}">
                <a16:creationId xmlns:a16="http://schemas.microsoft.com/office/drawing/2014/main" id="{7A60F1B5-5624-3CD0-98B4-6439B569AA26}"/>
              </a:ext>
            </a:extLst>
          </p:cNvPr>
          <p:cNvSpPr txBox="1">
            <a:spLocks/>
          </p:cNvSpPr>
          <p:nvPr/>
        </p:nvSpPr>
        <p:spPr>
          <a:xfrm>
            <a:off x="3614058" y="1906498"/>
            <a:ext cx="5671458" cy="418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Interference with Iridium downlink</a:t>
            </a:r>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sz="2400" b="1" dirty="0"/>
          </a:p>
        </p:txBody>
      </p:sp>
    </p:spTree>
    <p:extLst>
      <p:ext uri="{BB962C8B-B14F-4D97-AF65-F5344CB8AC3E}">
        <p14:creationId xmlns:p14="http://schemas.microsoft.com/office/powerpoint/2010/main" val="764204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0665"/>
            <a:ext cx="10515600" cy="1325563"/>
          </a:xfrm>
        </p:spPr>
        <p:txBody>
          <a:bodyPr>
            <a:normAutofit/>
          </a:bodyPr>
          <a:lstStyle/>
          <a:p>
            <a:r>
              <a:rPr lang="en-US" dirty="0"/>
              <a:t>Conclusions Regarding Task Two</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2017985"/>
            <a:ext cx="10712669" cy="4474889"/>
          </a:xfrm>
        </p:spPr>
        <p:txBody>
          <a:bodyPr>
            <a:noAutofit/>
          </a:bodyPr>
          <a:lstStyle/>
          <a:p>
            <a:pPr marL="0" indent="0">
              <a:buNone/>
            </a:pPr>
            <a:r>
              <a:rPr lang="en-US" sz="2000" dirty="0"/>
              <a:t>In a briefing to the committee, DOD asserted based on nonpublic data that:</a:t>
            </a:r>
          </a:p>
          <a:p>
            <a:pPr marL="0" indent="0">
              <a:buNone/>
            </a:pPr>
            <a:r>
              <a:rPr lang="en-US" sz="2000" b="1" dirty="0"/>
              <a:t>‘DoD and interagency partners conducted testing to determine the impacts to GPS (captures FCC Order 20-48’s authorized deployment). The tests demonstrated that the proposed signal introduces harmful interference to critical national security mission capabilities.’ </a:t>
            </a:r>
          </a:p>
          <a:p>
            <a:pPr marL="0" indent="0">
              <a:buNone/>
            </a:pPr>
            <a:r>
              <a:rPr lang="en-US" sz="2000" b="1" dirty="0"/>
              <a:t>‘The terrestrial network authorized by FCC Order 20-48 will create unacceptable harmful interference for DoD missions. The mitigation techniques and other regulatory provisions in FCC Order 20-48 are insufficient to protect national security missions.’</a:t>
            </a:r>
          </a:p>
          <a:p>
            <a:pPr marL="0" indent="0">
              <a:buNone/>
            </a:pPr>
            <a:r>
              <a:rPr lang="en-US" sz="2000" dirty="0"/>
              <a:t>The committee discusses these issues in a classified annex to this report. </a:t>
            </a:r>
          </a:p>
          <a:p>
            <a:pPr marL="0" indent="0">
              <a:buNone/>
            </a:pPr>
            <a:endParaRPr lang="en-US" sz="20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29</a:t>
            </a:fld>
            <a:endParaRPr lang="en-US"/>
          </a:p>
        </p:txBody>
      </p:sp>
    </p:spTree>
    <p:extLst>
      <p:ext uri="{BB962C8B-B14F-4D97-AF65-F5344CB8AC3E}">
        <p14:creationId xmlns:p14="http://schemas.microsoft.com/office/powerpoint/2010/main" val="350222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The FCC order</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22514" y="1117608"/>
            <a:ext cx="11246873" cy="55559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Mobile Terminal Discrete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-44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1625 MHz to -110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1610 MHz in the 1625-1610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1610 MHz to -115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1608 MHz in the 1610-1608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1608-1559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-132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/2 kHz in the 1559-1541 MHz frequency range</a:t>
            </a: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Base Station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-85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1541-1559 MHz and 1610-1650 MHz frequency ranges</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1559-1610 MHz frequency range</a:t>
            </a: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Base Station Discrete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-112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/2 kHz in the 1541-1559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1559-1610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-95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1610-1650 MHz frequency range</a:t>
            </a:r>
          </a:p>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3</a:t>
            </a:fld>
            <a:endParaRPr lang="en-US"/>
          </a:p>
        </p:txBody>
      </p:sp>
    </p:spTree>
    <p:extLst>
      <p:ext uri="{BB962C8B-B14F-4D97-AF65-F5344CB8AC3E}">
        <p14:creationId xmlns:p14="http://schemas.microsoft.com/office/powerpoint/2010/main" val="3270609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Conclusions Regarding Task Three</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687473"/>
            <a:ext cx="10515600" cy="3944555"/>
          </a:xfrm>
        </p:spPr>
        <p:txBody>
          <a:bodyPr>
            <a:normAutofit/>
          </a:bodyPr>
          <a:lstStyle/>
          <a:p>
            <a:pPr marL="0" indent="0">
              <a:buNone/>
            </a:pPr>
            <a:r>
              <a:rPr lang="en-US" sz="2400" dirty="0"/>
              <a:t>Conclusion 5: </a:t>
            </a:r>
          </a:p>
          <a:p>
            <a:r>
              <a:rPr lang="en-US" sz="2400" dirty="0"/>
              <a:t>Although the mitigation procedures proposed in the order may be effective, in many cases such mitigation may be impractical without the extensive dialog among the affected parties presumed in the Order. </a:t>
            </a:r>
          </a:p>
          <a:p>
            <a:r>
              <a:rPr lang="en-US" sz="2400" dirty="0"/>
              <a:t>In some cases, mitigation may not be practical at operationally relevant timescales or at reasonable cost. </a:t>
            </a:r>
            <a:endParaRPr lang="en-US" sz="2400" i="1" dirty="0"/>
          </a:p>
        </p:txBody>
      </p:sp>
      <p:sp>
        <p:nvSpPr>
          <p:cNvPr id="7" name="Slide Number Placeholder 6">
            <a:extLst>
              <a:ext uri="{FF2B5EF4-FFF2-40B4-BE49-F238E27FC236}">
                <a16:creationId xmlns:a16="http://schemas.microsoft.com/office/drawing/2014/main" id="{63F6335B-0992-2498-9312-43A5DA75D9B5}"/>
              </a:ext>
            </a:extLst>
          </p:cNvPr>
          <p:cNvSpPr>
            <a:spLocks noGrp="1"/>
          </p:cNvSpPr>
          <p:nvPr>
            <p:ph type="sldNum" sz="quarter" idx="12"/>
          </p:nvPr>
        </p:nvSpPr>
        <p:spPr/>
        <p:txBody>
          <a:bodyPr/>
          <a:lstStyle/>
          <a:p>
            <a:fld id="{43B3CA38-4950-7D44-9504-DBEA58CCFD28}" type="slidenum">
              <a:rPr lang="en-US" smtClean="0"/>
              <a:t>30</a:t>
            </a:fld>
            <a:endParaRPr lang="en-US"/>
          </a:p>
        </p:txBody>
      </p:sp>
    </p:spTree>
    <p:extLst>
      <p:ext uri="{BB962C8B-B14F-4D97-AF65-F5344CB8AC3E}">
        <p14:creationId xmlns:p14="http://schemas.microsoft.com/office/powerpoint/2010/main" val="37909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576942" y="136525"/>
            <a:ext cx="10776857" cy="1325563"/>
          </a:xfrm>
        </p:spPr>
        <p:txBody>
          <a:bodyPr>
            <a:normAutofit/>
          </a:bodyPr>
          <a:lstStyle/>
          <a:p>
            <a:pPr lvl="0"/>
            <a:r>
              <a:rPr lang="en-US" sz="4400" dirty="0"/>
              <a:t>Better means of assessing harmful interference</a:t>
            </a:r>
            <a:r>
              <a:rPr lang="en-US" sz="4400" dirty="0">
                <a:effectLst/>
              </a:rPr>
              <a:t> </a:t>
            </a:r>
            <a:endParaRPr lang="en-US" sz="4400"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707570" y="2005012"/>
            <a:ext cx="10515600" cy="4351338"/>
          </a:xfrm>
        </p:spPr>
        <p:txBody>
          <a:bodyPr>
            <a:normAutofit/>
          </a:bodyPr>
          <a:lstStyle/>
          <a:p>
            <a:r>
              <a:rPr lang="en-US" sz="2400" dirty="0"/>
              <a:t>The committee believes that a sensible criterion for harmful interference could be developed that accounts for position error effects, acquisition and tracking challenges, and continuity of service.</a:t>
            </a:r>
          </a:p>
          <a:p>
            <a:r>
              <a:rPr lang="en-US" sz="2400" dirty="0"/>
              <a:t>Such a criterion might be based on a maximum limit for degradation of </a:t>
            </a:r>
            <a:r>
              <a:rPr lang="en-US" sz="2400" i="1" dirty="0"/>
              <a:t>C</a:t>
            </a:r>
            <a:r>
              <a:rPr lang="en-US" sz="2400" dirty="0"/>
              <a:t>/</a:t>
            </a:r>
            <a:r>
              <a:rPr lang="en-US" sz="2400" i="1" dirty="0"/>
              <a:t>N</a:t>
            </a:r>
            <a:r>
              <a:rPr lang="en-US" sz="2400" baseline="-25000" dirty="0"/>
              <a:t>0</a:t>
            </a:r>
            <a:r>
              <a:rPr lang="en-US" sz="2400" dirty="0"/>
              <a:t> in the designated frequency range </a:t>
            </a:r>
            <a:r>
              <a:rPr lang="en-US" sz="2400" i="1" dirty="0"/>
              <a:t>for a reasonably well-designed receiver</a:t>
            </a:r>
            <a:r>
              <a:rPr lang="en-US" sz="2400" dirty="0"/>
              <a:t>. </a:t>
            </a:r>
          </a:p>
          <a:p>
            <a:r>
              <a:rPr lang="en-US" sz="2400" dirty="0"/>
              <a:t>This analysis would then dictate an adjacent-band power mask that the FCC would guarantee going forward </a:t>
            </a:r>
            <a:r>
              <a:rPr lang="en-US" sz="2400" i="1" dirty="0"/>
              <a:t>for a given period of time</a:t>
            </a:r>
            <a:r>
              <a:rPr lang="en-US" sz="2400" dirty="0"/>
              <a:t>.</a:t>
            </a:r>
          </a:p>
        </p:txBody>
      </p:sp>
      <p:sp>
        <p:nvSpPr>
          <p:cNvPr id="7" name="Slide Number Placeholder 6">
            <a:extLst>
              <a:ext uri="{FF2B5EF4-FFF2-40B4-BE49-F238E27FC236}">
                <a16:creationId xmlns:a16="http://schemas.microsoft.com/office/drawing/2014/main" id="{62F08EE2-22C3-4B1A-BD24-CFC0575C5A6F}"/>
              </a:ext>
            </a:extLst>
          </p:cNvPr>
          <p:cNvSpPr>
            <a:spLocks noGrp="1"/>
          </p:cNvSpPr>
          <p:nvPr>
            <p:ph type="sldNum" sz="quarter" idx="12"/>
          </p:nvPr>
        </p:nvSpPr>
        <p:spPr/>
        <p:txBody>
          <a:bodyPr/>
          <a:lstStyle/>
          <a:p>
            <a:fld id="{43B3CA38-4950-7D44-9504-DBEA58CCFD28}" type="slidenum">
              <a:rPr lang="en-US" smtClean="0"/>
              <a:t>31</a:t>
            </a:fld>
            <a:endParaRPr lang="en-US"/>
          </a:p>
        </p:txBody>
      </p:sp>
    </p:spTree>
    <p:extLst>
      <p:ext uri="{BB962C8B-B14F-4D97-AF65-F5344CB8AC3E}">
        <p14:creationId xmlns:p14="http://schemas.microsoft.com/office/powerpoint/2010/main" val="2609405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415636" y="270123"/>
            <a:ext cx="10938164" cy="1325563"/>
          </a:xfrm>
        </p:spPr>
        <p:txBody>
          <a:bodyPr>
            <a:normAutofit fontScale="90000"/>
          </a:bodyPr>
          <a:lstStyle/>
          <a:p>
            <a:pPr lvl="1"/>
            <a:r>
              <a:rPr lang="en-US" sz="4400" dirty="0">
                <a:latin typeface="+mj-lt"/>
              </a:rPr>
              <a:t>Managing Future Controversies - Receiver standards</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606973" y="2141537"/>
            <a:ext cx="10515600" cy="2528434"/>
          </a:xfrm>
        </p:spPr>
        <p:txBody>
          <a:bodyPr>
            <a:noAutofit/>
          </a:bodyPr>
          <a:lstStyle/>
          <a:p>
            <a:pPr marL="9525" lvl="2" indent="0">
              <a:buNone/>
            </a:pPr>
            <a:r>
              <a:rPr lang="en-US" sz="2400" dirty="0"/>
              <a:t>Many of the current spectrum controversies arise from receiver designs that were predicated on different environments than would emerge after FCC rulemakings. </a:t>
            </a:r>
          </a:p>
          <a:p>
            <a:pPr marL="9525" lvl="2" indent="0">
              <a:buNone/>
            </a:pPr>
            <a:r>
              <a:rPr lang="en-US" sz="2400" dirty="0"/>
              <a:t>Assumptions about receiver performance would be highly beneficial in focusing the discussion, without impacting the marketplace or equipment cost and performance of future receiver designs.</a:t>
            </a:r>
          </a:p>
          <a:p>
            <a:pPr marL="9525" lvl="2" indent="0">
              <a:buNone/>
            </a:pPr>
            <a:endParaRPr lang="en-US" sz="2600" dirty="0"/>
          </a:p>
        </p:txBody>
      </p:sp>
      <p:sp>
        <p:nvSpPr>
          <p:cNvPr id="7" name="Slide Number Placeholder 6">
            <a:extLst>
              <a:ext uri="{FF2B5EF4-FFF2-40B4-BE49-F238E27FC236}">
                <a16:creationId xmlns:a16="http://schemas.microsoft.com/office/drawing/2014/main" id="{9CC72207-E07C-3E9F-82C5-6488CF57269C}"/>
              </a:ext>
            </a:extLst>
          </p:cNvPr>
          <p:cNvSpPr>
            <a:spLocks noGrp="1"/>
          </p:cNvSpPr>
          <p:nvPr>
            <p:ph type="sldNum" sz="quarter" idx="12"/>
          </p:nvPr>
        </p:nvSpPr>
        <p:spPr/>
        <p:txBody>
          <a:bodyPr/>
          <a:lstStyle/>
          <a:p>
            <a:fld id="{43B3CA38-4950-7D44-9504-DBEA58CCFD28}" type="slidenum">
              <a:rPr lang="en-US" smtClean="0"/>
              <a:t>32</a:t>
            </a:fld>
            <a:endParaRPr lang="en-US"/>
          </a:p>
        </p:txBody>
      </p:sp>
    </p:spTree>
    <p:extLst>
      <p:ext uri="{BB962C8B-B14F-4D97-AF65-F5344CB8AC3E}">
        <p14:creationId xmlns:p14="http://schemas.microsoft.com/office/powerpoint/2010/main" val="255602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Additional Considerations </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687473"/>
            <a:ext cx="10515600" cy="4351338"/>
          </a:xfrm>
        </p:spPr>
        <p:txBody>
          <a:bodyPr>
            <a:normAutofit/>
          </a:bodyPr>
          <a:lstStyle/>
          <a:p>
            <a:pPr marL="0" indent="0">
              <a:buNone/>
            </a:pPr>
            <a:r>
              <a:rPr lang="en-US" dirty="0"/>
              <a:t>It is essential that all spectrum decisions recognize that, at some point in time, they will be adjusted or changed completely.</a:t>
            </a:r>
            <a:endParaRPr lang="en-US" sz="2600" dirty="0"/>
          </a:p>
          <a:p>
            <a:pPr marL="0" indent="0">
              <a:buNone/>
            </a:pPr>
            <a:r>
              <a:rPr lang="en-US" dirty="0"/>
              <a:t>A cohesive policy about rights of current users, the impact of equipment lifetime, business models, and all other considerations is essential, and should be established outside the pressures of any one spectrum decision.</a:t>
            </a:r>
            <a:endParaRPr lang="en-US" sz="2600" dirty="0"/>
          </a:p>
        </p:txBody>
      </p:sp>
      <p:sp>
        <p:nvSpPr>
          <p:cNvPr id="4" name="Title 1">
            <a:extLst>
              <a:ext uri="{FF2B5EF4-FFF2-40B4-BE49-F238E27FC236}">
                <a16:creationId xmlns:a16="http://schemas.microsoft.com/office/drawing/2014/main" id="{A23E3EF5-A1EB-788E-E34A-F0C1CB6BA7AD}"/>
              </a:ext>
            </a:extLst>
          </p:cNvPr>
          <p:cNvSpPr txBox="1">
            <a:spLocks/>
          </p:cNvSpPr>
          <p:nvPr/>
        </p:nvSpPr>
        <p:spPr>
          <a:xfrm>
            <a:off x="375745"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3000" dirty="0">
                <a:latin typeface="+mj-lt"/>
              </a:rPr>
              <a:t>Managing future controversies - Spectrum succession</a:t>
            </a:r>
          </a:p>
        </p:txBody>
      </p:sp>
      <p:sp>
        <p:nvSpPr>
          <p:cNvPr id="7" name="Slide Number Placeholder 6">
            <a:extLst>
              <a:ext uri="{FF2B5EF4-FFF2-40B4-BE49-F238E27FC236}">
                <a16:creationId xmlns:a16="http://schemas.microsoft.com/office/drawing/2014/main" id="{5DFA6398-A92E-A224-F2C8-95CAC2E039CB}"/>
              </a:ext>
            </a:extLst>
          </p:cNvPr>
          <p:cNvSpPr>
            <a:spLocks noGrp="1"/>
          </p:cNvSpPr>
          <p:nvPr>
            <p:ph type="sldNum" sz="quarter" idx="12"/>
          </p:nvPr>
        </p:nvSpPr>
        <p:spPr/>
        <p:txBody>
          <a:bodyPr/>
          <a:lstStyle/>
          <a:p>
            <a:fld id="{43B3CA38-4950-7D44-9504-DBEA58CCFD28}" type="slidenum">
              <a:rPr lang="en-US" smtClean="0"/>
              <a:t>33</a:t>
            </a:fld>
            <a:endParaRPr lang="en-US"/>
          </a:p>
        </p:txBody>
      </p:sp>
    </p:spTree>
    <p:extLst>
      <p:ext uri="{BB962C8B-B14F-4D97-AF65-F5344CB8AC3E}">
        <p14:creationId xmlns:p14="http://schemas.microsoft.com/office/powerpoint/2010/main" val="1962787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Additional Considerations </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466763"/>
            <a:ext cx="10515600" cy="4351338"/>
          </a:xfrm>
        </p:spPr>
        <p:txBody>
          <a:bodyPr>
            <a:normAutofit/>
          </a:bodyPr>
          <a:lstStyle/>
          <a:p>
            <a:pPr marL="0" indent="0">
              <a:buNone/>
            </a:pPr>
            <a:r>
              <a:rPr lang="en-US" sz="2600" dirty="0"/>
              <a:t>FCC regulatory decisions have both a policy component, and a technical fact finding one. </a:t>
            </a:r>
          </a:p>
          <a:p>
            <a:pPr marL="0" indent="0">
              <a:buNone/>
            </a:pPr>
            <a:r>
              <a:rPr lang="en-US" sz="2600" dirty="0"/>
              <a:t>The process appeared to the committee to be resolving questions of fact, e.g., ‘Will </a:t>
            </a:r>
            <a:r>
              <a:rPr lang="en-US" sz="2600" dirty="0" err="1"/>
              <a:t>Ligado</a:t>
            </a:r>
            <a:r>
              <a:rPr lang="en-US" sz="2600" dirty="0"/>
              <a:t> interfere with GPS,’ through administrative and/or procedural processes rather than a technical one.  While it is keenly aware of the constraints inherent in the Administrative Procedures Act, it is the committee's opinion that selecting from specific filings may not be an appropriate technique to answer questions of fact.  This proceeding might have had a more accepted outcome if the FCC was in a position to provide its own positions on factual questions. </a:t>
            </a:r>
          </a:p>
        </p:txBody>
      </p:sp>
      <p:sp>
        <p:nvSpPr>
          <p:cNvPr id="4" name="Title 1">
            <a:extLst>
              <a:ext uri="{FF2B5EF4-FFF2-40B4-BE49-F238E27FC236}">
                <a16:creationId xmlns:a16="http://schemas.microsoft.com/office/drawing/2014/main" id="{A23E3EF5-A1EB-788E-E34A-F0C1CB6BA7AD}"/>
              </a:ext>
            </a:extLst>
          </p:cNvPr>
          <p:cNvSpPr txBox="1">
            <a:spLocks/>
          </p:cNvSpPr>
          <p:nvPr/>
        </p:nvSpPr>
        <p:spPr>
          <a:xfrm>
            <a:off x="375745"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3000" dirty="0">
                <a:latin typeface="+mj-lt"/>
              </a:rPr>
              <a:t>Managing future controversies - Administrative processes</a:t>
            </a:r>
          </a:p>
        </p:txBody>
      </p:sp>
      <p:sp>
        <p:nvSpPr>
          <p:cNvPr id="7" name="Slide Number Placeholder 6">
            <a:extLst>
              <a:ext uri="{FF2B5EF4-FFF2-40B4-BE49-F238E27FC236}">
                <a16:creationId xmlns:a16="http://schemas.microsoft.com/office/drawing/2014/main" id="{084C7AA6-D260-28D8-9604-C8D4A81B67D9}"/>
              </a:ext>
            </a:extLst>
          </p:cNvPr>
          <p:cNvSpPr>
            <a:spLocks noGrp="1"/>
          </p:cNvSpPr>
          <p:nvPr>
            <p:ph type="sldNum" sz="quarter" idx="12"/>
          </p:nvPr>
        </p:nvSpPr>
        <p:spPr/>
        <p:txBody>
          <a:bodyPr/>
          <a:lstStyle/>
          <a:p>
            <a:fld id="{43B3CA38-4950-7D44-9504-DBEA58CCFD28}" type="slidenum">
              <a:rPr lang="en-US" smtClean="0"/>
              <a:t>34</a:t>
            </a:fld>
            <a:endParaRPr lang="en-US"/>
          </a:p>
        </p:txBody>
      </p:sp>
    </p:spTree>
    <p:extLst>
      <p:ext uri="{BB962C8B-B14F-4D97-AF65-F5344CB8AC3E}">
        <p14:creationId xmlns:p14="http://schemas.microsoft.com/office/powerpoint/2010/main" val="1636569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Additional Considerations </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687473"/>
            <a:ext cx="10515600" cy="4351338"/>
          </a:xfrm>
        </p:spPr>
        <p:txBody>
          <a:bodyPr>
            <a:normAutofit/>
          </a:bodyPr>
          <a:lstStyle/>
          <a:p>
            <a:pPr marL="0" indent="0">
              <a:buNone/>
            </a:pPr>
            <a:r>
              <a:rPr lang="en-US" sz="2600" dirty="0"/>
              <a:t>A useful step to meeting the U.S. Government objectives (as compared to the individual objectives of the FCC and NTIA) would be to jointly study and test the impact of proposed regimes. Criteria would be agreed in advance, experiments agreed by all parties to be the relevant and inclusive cases.</a:t>
            </a:r>
          </a:p>
        </p:txBody>
      </p:sp>
      <p:sp>
        <p:nvSpPr>
          <p:cNvPr id="4" name="Title 1">
            <a:extLst>
              <a:ext uri="{FF2B5EF4-FFF2-40B4-BE49-F238E27FC236}">
                <a16:creationId xmlns:a16="http://schemas.microsoft.com/office/drawing/2014/main" id="{A23E3EF5-A1EB-788E-E34A-F0C1CB6BA7AD}"/>
              </a:ext>
            </a:extLst>
          </p:cNvPr>
          <p:cNvSpPr txBox="1">
            <a:spLocks/>
          </p:cNvSpPr>
          <p:nvPr/>
        </p:nvSpPr>
        <p:spPr>
          <a:xfrm>
            <a:off x="375745"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3000" dirty="0">
                <a:latin typeface="+mj-lt"/>
              </a:rPr>
              <a:t>Managing future controversies - Increased collaboration</a:t>
            </a:r>
          </a:p>
        </p:txBody>
      </p:sp>
      <p:sp>
        <p:nvSpPr>
          <p:cNvPr id="7" name="Slide Number Placeholder 6">
            <a:extLst>
              <a:ext uri="{FF2B5EF4-FFF2-40B4-BE49-F238E27FC236}">
                <a16:creationId xmlns:a16="http://schemas.microsoft.com/office/drawing/2014/main" id="{B007B2DC-401F-FC56-A25C-5C179F1107AD}"/>
              </a:ext>
            </a:extLst>
          </p:cNvPr>
          <p:cNvSpPr>
            <a:spLocks noGrp="1"/>
          </p:cNvSpPr>
          <p:nvPr>
            <p:ph type="sldNum" sz="quarter" idx="12"/>
          </p:nvPr>
        </p:nvSpPr>
        <p:spPr/>
        <p:txBody>
          <a:bodyPr/>
          <a:lstStyle/>
          <a:p>
            <a:fld id="{43B3CA38-4950-7D44-9504-DBEA58CCFD28}" type="slidenum">
              <a:rPr lang="en-US" smtClean="0"/>
              <a:t>35</a:t>
            </a:fld>
            <a:endParaRPr lang="en-US"/>
          </a:p>
        </p:txBody>
      </p:sp>
    </p:spTree>
    <p:extLst>
      <p:ext uri="{BB962C8B-B14F-4D97-AF65-F5344CB8AC3E}">
        <p14:creationId xmlns:p14="http://schemas.microsoft.com/office/powerpoint/2010/main" val="34435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166" name="Shape 51">
            <a:extLst>
              <a:ext uri="{FF2B5EF4-FFF2-40B4-BE49-F238E27FC236}">
                <a16:creationId xmlns:a16="http://schemas.microsoft.com/office/drawing/2014/main" id="{5CFC68EA-908F-0148-9A24-5F33514662D4}"/>
              </a:ext>
            </a:extLst>
          </p:cNvPr>
          <p:cNvSpPr/>
          <p:nvPr/>
        </p:nvSpPr>
        <p:spPr>
          <a:xfrm>
            <a:off x="332507" y="89984"/>
            <a:ext cx="10960925" cy="67710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lvl1pPr>
              <a:defRPr sz="1600">
                <a:latin typeface="Calibri"/>
                <a:ea typeface="Calibri"/>
                <a:cs typeface="Calibri"/>
                <a:sym typeface="Calibri"/>
              </a:defRPr>
            </a:lvl1pPr>
          </a:lstStyle>
          <a:p>
            <a:pPr lvl="0" algn="ctr">
              <a:defRPr sz="1800"/>
            </a:pPr>
            <a:r>
              <a:rPr lang="en-US" sz="4400" dirty="0">
                <a:latin typeface="+mj-lt"/>
              </a:rPr>
              <a:t>GPS Spectrum</a:t>
            </a:r>
            <a:endParaRPr sz="3200" dirty="0">
              <a:latin typeface="+mj-lt"/>
            </a:endParaRPr>
          </a:p>
        </p:txBody>
      </p:sp>
      <p:sp>
        <p:nvSpPr>
          <p:cNvPr id="3" name="Slide Number Placeholder 2">
            <a:extLst>
              <a:ext uri="{FF2B5EF4-FFF2-40B4-BE49-F238E27FC236}">
                <a16:creationId xmlns:a16="http://schemas.microsoft.com/office/drawing/2014/main" id="{F3EED66A-56F2-494C-BB12-2E8BBB011DE2}"/>
              </a:ext>
            </a:extLst>
          </p:cNvPr>
          <p:cNvSpPr>
            <a:spLocks noGrp="1"/>
          </p:cNvSpPr>
          <p:nvPr>
            <p:ph type="sldNum" sz="quarter" idx="2"/>
          </p:nvPr>
        </p:nvSpPr>
        <p:spPr>
          <a:xfrm>
            <a:off x="6553200" y="6400413"/>
            <a:ext cx="2133600" cy="276999"/>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solidFill>
                  <a:schemeClr val="tx1"/>
                </a:solidFill>
              </a:rPr>
              <a:pPr lvl="0"/>
              <a:t>4</a:t>
            </a:fld>
            <a:endParaRPr lang="en-US" dirty="0">
              <a:solidFill>
                <a:schemeClr val="tx1"/>
              </a:solidFill>
            </a:endParaRPr>
          </a:p>
        </p:txBody>
      </p:sp>
      <p:sp>
        <p:nvSpPr>
          <p:cNvPr id="2" name="Rectangle 2">
            <a:extLst>
              <a:ext uri="{FF2B5EF4-FFF2-40B4-BE49-F238E27FC236}">
                <a16:creationId xmlns:a16="http://schemas.microsoft.com/office/drawing/2014/main" id="{FAEF1C34-67A2-A710-610F-50588F8DB155}"/>
              </a:ext>
            </a:extLst>
          </p:cNvPr>
          <p:cNvSpPr>
            <a:spLocks noChangeArrowheads="1"/>
          </p:cNvSpPr>
          <p:nvPr/>
        </p:nvSpPr>
        <p:spPr bwMode="auto">
          <a:xfrm>
            <a:off x="6959600" y="241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page2image30272896">
            <a:extLst>
              <a:ext uri="{FF2B5EF4-FFF2-40B4-BE49-F238E27FC236}">
                <a16:creationId xmlns:a16="http://schemas.microsoft.com/office/drawing/2014/main" id="{CFFE4789-E68C-16F9-42AD-A4E198F0A46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84300" y="2237305"/>
            <a:ext cx="9194800" cy="31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90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Interference and Harmful Interference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472563" y="1461062"/>
            <a:ext cx="11246873" cy="47398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r>
              <a:rPr lang="en-US" sz="2400" dirty="0">
                <a:effectLst/>
              </a:rPr>
              <a:t>The ITU’s definition of “interference” is: </a:t>
            </a:r>
            <a:endParaRPr lang="en-US" sz="2800" dirty="0"/>
          </a:p>
          <a:p>
            <a:pPr marL="742950" lvl="1" indent="-285750">
              <a:buFont typeface="Arial" panose="020B0604020202020204" pitchFamily="34" charset="0"/>
              <a:buChar char="•"/>
            </a:pPr>
            <a:r>
              <a:rPr lang="en-US" sz="2400" dirty="0">
                <a:effectLst/>
              </a:rPr>
              <a:t>The effect of unwanted energy due to one or a combination of </a:t>
            </a:r>
            <a:r>
              <a:rPr lang="en-US" sz="2400" i="1" dirty="0">
                <a:effectLst/>
              </a:rPr>
              <a:t>emissions</a:t>
            </a:r>
            <a:r>
              <a:rPr lang="en-US" sz="2400" dirty="0">
                <a:effectLst/>
              </a:rPr>
              <a:t>, </a:t>
            </a:r>
            <a:r>
              <a:rPr lang="en-US" sz="2400" i="1" dirty="0">
                <a:effectLst/>
              </a:rPr>
              <a:t>radiations</a:t>
            </a:r>
            <a:r>
              <a:rPr lang="en-US" sz="2400" dirty="0">
                <a:effectLst/>
              </a:rPr>
              <a:t>, or inductions upon reception in a </a:t>
            </a:r>
            <a:r>
              <a:rPr lang="en-US" sz="2400" i="1" dirty="0">
                <a:effectLst/>
              </a:rPr>
              <a:t>radiocommunication </a:t>
            </a:r>
            <a:r>
              <a:rPr lang="en-US" sz="2400" dirty="0">
                <a:effectLst/>
              </a:rPr>
              <a:t>system, manifested by any performance degradation, misinterpretation, or loss of information which could be extracted in the absence of such unwanted energy. </a:t>
            </a:r>
          </a:p>
          <a:p>
            <a:r>
              <a:rPr lang="en-US" sz="2400" dirty="0"/>
              <a:t>ITU </a:t>
            </a:r>
            <a:r>
              <a:rPr lang="en-US" sz="2400" dirty="0">
                <a:effectLst/>
              </a:rPr>
              <a:t>definition of “harmful interference” (ITU) : </a:t>
            </a:r>
            <a:endParaRPr lang="en-US" sz="2800" dirty="0"/>
          </a:p>
          <a:p>
            <a:pPr marL="742950" lvl="1" indent="-285750">
              <a:buFont typeface="Arial" panose="020B0604020202020204" pitchFamily="34" charset="0"/>
              <a:buChar char="•"/>
            </a:pPr>
            <a:r>
              <a:rPr lang="en-US" sz="2400" i="1" dirty="0">
                <a:effectLst/>
              </a:rPr>
              <a:t>Interference </a:t>
            </a:r>
            <a:r>
              <a:rPr lang="en-US" sz="2400" dirty="0">
                <a:effectLst/>
              </a:rPr>
              <a:t>which endangers the functioning of a </a:t>
            </a:r>
            <a:r>
              <a:rPr lang="en-US" sz="2400" i="1" dirty="0">
                <a:effectLst/>
              </a:rPr>
              <a:t>radionavigation service </a:t>
            </a:r>
            <a:r>
              <a:rPr lang="en-US" sz="2400" dirty="0">
                <a:effectLst/>
              </a:rPr>
              <a:t>or of other </a:t>
            </a:r>
            <a:r>
              <a:rPr lang="en-US" sz="2400" i="1" dirty="0">
                <a:effectLst/>
              </a:rPr>
              <a:t>safety services </a:t>
            </a:r>
            <a:r>
              <a:rPr lang="en-US" sz="2400" dirty="0">
                <a:effectLst/>
              </a:rPr>
              <a:t>or seriously degrades, obstructs, or repeatedly interrupts a </a:t>
            </a:r>
            <a:r>
              <a:rPr lang="en-US" sz="2400" i="1" dirty="0">
                <a:effectLst/>
              </a:rPr>
              <a:t>radiocommunication service </a:t>
            </a:r>
            <a:r>
              <a:rPr lang="en-US" sz="2400" dirty="0">
                <a:effectLst/>
              </a:rPr>
              <a:t>operating in accordance with [the] Radio Regulations </a:t>
            </a:r>
            <a:endParaRPr lang="en-US" sz="2800" dirty="0"/>
          </a:p>
          <a:p>
            <a:r>
              <a:rPr lang="en-US" sz="2400" dirty="0">
                <a:effectLst/>
              </a:rPr>
              <a:t>These international regulations also include two related terms: </a:t>
            </a:r>
            <a:endParaRPr lang="en-US" sz="2800" dirty="0"/>
          </a:p>
          <a:p>
            <a:pPr marL="742950" lvl="1" indent="-285750">
              <a:buFont typeface="Arial" panose="020B0604020202020204" pitchFamily="34" charset="0"/>
              <a:buChar char="•"/>
            </a:pPr>
            <a:r>
              <a:rPr lang="en-US" sz="2400" i="1" dirty="0">
                <a:effectLst/>
              </a:rPr>
              <a:t>permissible interference</a:t>
            </a:r>
            <a:endParaRPr lang="en-US" sz="2800" dirty="0"/>
          </a:p>
          <a:p>
            <a:pPr marL="742950" lvl="1" indent="-285750">
              <a:buFont typeface="Arial" panose="020B0604020202020204" pitchFamily="34" charset="0"/>
              <a:buChar char="•"/>
            </a:pPr>
            <a:r>
              <a:rPr lang="en-US" sz="2400" i="1" dirty="0">
                <a:effectLst/>
              </a:rPr>
              <a:t>accepted interference</a:t>
            </a:r>
            <a:endParaRPr lang="en-US" sz="2800" dirty="0">
              <a:solidFill>
                <a:srgbClr val="000000"/>
              </a:solidFill>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5</a:t>
            </a:fld>
            <a:endParaRPr lang="en-US"/>
          </a:p>
        </p:txBody>
      </p:sp>
    </p:spTree>
    <p:extLst>
      <p:ext uri="{BB962C8B-B14F-4D97-AF65-F5344CB8AC3E}">
        <p14:creationId xmlns:p14="http://schemas.microsoft.com/office/powerpoint/2010/main" val="232039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Noise Power and Interference Power</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472563" y="1210505"/>
                <a:ext cx="11246873" cy="24383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latinLnBrk="1"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𝐼</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𝑁</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𝑁</m:t>
                        </m:r>
                      </m:den>
                    </m:f>
                  </m:oMath>
                </a14:m>
                <a:r>
                  <a:rPr lang="en-US" sz="2000" dirty="0">
                    <a:solidFill>
                      <a:srgbClr val="000000"/>
                    </a:solidFill>
                    <a:latin typeface="Calibri"/>
                    <a:ea typeface="Cambria Math" panose="02040503050406030204" pitchFamily="18" charset="0"/>
                    <a:sym typeface="Calibri"/>
                  </a:rPr>
                  <a:t>, I is power of “interfering signal”, N is “noise power”</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Often expressed in dB: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10</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𝑙𝑜𝑔</m:t>
                        </m:r>
                      </m:e>
                      <m:sub>
                        <m:r>
                          <a:rPr lang="en-US" sz="2000" b="0" i="1" smtClean="0">
                            <a:solidFill>
                              <a:srgbClr val="000000"/>
                            </a:solidFill>
                            <a:latin typeface="Cambria Math" panose="02040503050406030204" pitchFamily="18" charset="0"/>
                            <a:ea typeface="Cambria Math" panose="02040503050406030204" pitchFamily="18" charset="0"/>
                            <a:sym typeface="Calibri"/>
                          </a:rPr>
                          <m:t>10</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i="1">
                            <a:solidFill>
                              <a:srgbClr val="000000"/>
                            </a:solidFill>
                            <a:latin typeface="Cambria Math" panose="02040503050406030204" pitchFamily="18" charset="0"/>
                            <a:ea typeface="Cambria Math" panose="02040503050406030204" pitchFamily="18" charset="0"/>
                            <a:sym typeface="Calibri"/>
                          </a:rPr>
                        </m:ctrlPr>
                      </m:fPr>
                      <m:num>
                        <m:r>
                          <a:rPr lang="en-US" sz="2000" i="1">
                            <a:solidFill>
                              <a:srgbClr val="000000"/>
                            </a:solidFill>
                            <a:latin typeface="Cambria Math" panose="02040503050406030204" pitchFamily="18" charset="0"/>
                            <a:ea typeface="Cambria Math" panose="02040503050406030204" pitchFamily="18" charset="0"/>
                            <a:sym typeface="Calibri"/>
                          </a:rPr>
                          <m:t>𝐼</m:t>
                        </m:r>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𝑁</m:t>
                        </m:r>
                      </m:num>
                      <m:den>
                        <m:r>
                          <a:rPr lang="en-US" sz="2000" i="1">
                            <a:solidFill>
                              <a:srgbClr val="000000"/>
                            </a:solidFill>
                            <a:latin typeface="Cambria Math" panose="02040503050406030204" pitchFamily="18" charset="0"/>
                            <a:ea typeface="Cambria Math" panose="02040503050406030204" pitchFamily="18" charset="0"/>
                            <a:sym typeface="Calibri"/>
                          </a:rPr>
                          <m:t>𝑁</m:t>
                        </m:r>
                      </m:den>
                    </m:f>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libri"/>
                    <a:ea typeface="Cambria Math" panose="02040503050406030204" pitchFamily="18" charset="0"/>
                    <a:sym typeface="Calibri"/>
                  </a:rPr>
                  <a:t>.</a:t>
                </a:r>
              </a:p>
              <a:p>
                <a:pPr marL="342900" indent="-342900" defTabSz="457200" latinLnBrk="1"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In general ,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𝑃</m:t>
                        </m:r>
                      </m:e>
                      <m:sub>
                        <m:r>
                          <a:rPr lang="en-US" sz="2000" i="1">
                            <a:solidFill>
                              <a:srgbClr val="000000"/>
                            </a:solidFill>
                            <a:latin typeface="Cambria Math" panose="02040503050406030204" pitchFamily="18" charset="0"/>
                            <a:ea typeface="Cambria Math" panose="02040503050406030204" pitchFamily="18" charset="0"/>
                            <a:sym typeface="Calibri"/>
                          </a:rPr>
                          <m:t>𝑛</m:t>
                        </m:r>
                      </m:sub>
                    </m:sSub>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𝑁𝐵</m:t>
                    </m:r>
                  </m:oMath>
                </a14:m>
                <a:r>
                  <a:rPr lang="en-US" sz="2000" dirty="0">
                    <a:solidFill>
                      <a:srgbClr val="000000"/>
                    </a:solidFill>
                    <a:ea typeface="Cambria Math" panose="02040503050406030204" pitchFamily="18" charset="0"/>
                    <a:sym typeface="Calibri"/>
                  </a:rPr>
                  <a:t>, where N is the noise power per Hz and B is the bandwidth</a:t>
                </a:r>
              </a:p>
              <a:p>
                <a:pPr marL="342900" indent="-342900" defTabSz="457200" latinLnBrk="1" hangingPunct="0">
                  <a:buFont typeface="Arial" panose="020B0604020202020204" pitchFamily="34" charset="0"/>
                  <a:buChar char="•"/>
                </a:pPr>
                <a:r>
                  <a:rPr lang="en-US" sz="2000" b="0" dirty="0">
                    <a:solidFill>
                      <a:srgbClr val="000000"/>
                    </a:solidFill>
                    <a:ea typeface="Cambria Math" panose="02040503050406030204" pitchFamily="18" charset="0"/>
                    <a:sym typeface="Calibri"/>
                  </a:rPr>
                  <a:t>Thermal </a:t>
                </a:r>
                <a:r>
                  <a:rPr lang="en-US" sz="2000" b="0" dirty="0" err="1">
                    <a:solidFill>
                      <a:srgbClr val="000000"/>
                    </a:solidFill>
                    <a:ea typeface="Cambria Math" panose="02040503050406030204" pitchFamily="18" charset="0"/>
                    <a:sym typeface="Calibri"/>
                  </a:rPr>
                  <a:t>n</a:t>
                </a:r>
                <a:r>
                  <a:rPr lang="en-US" sz="2000" b="0" dirty="0">
                    <a:solidFill>
                      <a:srgbClr val="000000"/>
                    </a:solidFill>
                    <a:ea typeface="Cambria Math" panose="02040503050406030204" pitchFamily="18" charset="0"/>
                    <a:sym typeface="Calibri"/>
                  </a:rPr>
                  <a:t>oise is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𝑁</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𝑘𝑇</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b="0" i="1" dirty="0">
                    <a:solidFill>
                      <a:srgbClr val="000000"/>
                    </a:solidFill>
                    <a:latin typeface="Cambria Math" panose="02040503050406030204" pitchFamily="18" charset="0"/>
                    <a:ea typeface="Cambria Math" panose="02040503050406030204" pitchFamily="18" charset="0"/>
                    <a:sym typeface="Calibri"/>
                  </a:rPr>
                  <a:t> </a:t>
                </a:r>
                <a14:m>
                  <m:oMath xmlns:m="http://schemas.openxmlformats.org/officeDocument/2006/math">
                    <m:r>
                      <a:rPr lang="en-US" sz="2000" b="0" i="1" dirty="0" smtClean="0">
                        <a:solidFill>
                          <a:srgbClr val="000000"/>
                        </a:solidFill>
                        <a:latin typeface="Cambria Math" panose="02040503050406030204" pitchFamily="18" charset="0"/>
                        <a:ea typeface="Cambria Math" panose="02040503050406030204" pitchFamily="18" charset="0"/>
                        <a:sym typeface="Calibri"/>
                      </a:rPr>
                      <m:t>𝑘</m:t>
                    </m:r>
                    <m:r>
                      <a:rPr lang="en-US" sz="2000" b="0" i="1" dirty="0" smtClean="0">
                        <a:solidFill>
                          <a:srgbClr val="000000"/>
                        </a:solidFill>
                        <a:latin typeface="Cambria Math" panose="02040503050406030204" pitchFamily="18" charset="0"/>
                        <a:ea typeface="Cambria Math" panose="02040503050406030204" pitchFamily="18" charset="0"/>
                        <a:sym typeface="Calibri"/>
                      </a:rPr>
                      <m:t>=1.38×</m:t>
                    </m:r>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10</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−23</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 </m:t>
                    </m:r>
                    <m:f>
                      <m:f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fPr>
                      <m:num>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𝑚</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m:t>
                        </m:r>
                        <m:r>
                          <a:rPr lang="en-US" sz="2000" b="0" i="1" dirty="0" smtClean="0">
                            <a:solidFill>
                              <a:srgbClr val="000000"/>
                            </a:solidFill>
                            <a:latin typeface="Cambria Math" panose="02040503050406030204" pitchFamily="18" charset="0"/>
                            <a:ea typeface="Cambria Math" panose="02040503050406030204" pitchFamily="18" charset="0"/>
                            <a:sym typeface="Calibri"/>
                          </a:rPr>
                          <m:t>𝑘𝑔</m:t>
                        </m:r>
                      </m:num>
                      <m:den>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𝑠</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m:t>
                        </m:r>
                        <m:r>
                          <a:rPr lang="en-US" sz="2000" b="0" i="1" dirty="0" smtClean="0">
                            <a:solidFill>
                              <a:srgbClr val="000000"/>
                            </a:solidFill>
                            <a:latin typeface="Cambria Math" panose="02040503050406030204" pitchFamily="18" charset="0"/>
                            <a:ea typeface="Cambria Math" panose="02040503050406030204" pitchFamily="18" charset="0"/>
                            <a:sym typeface="Calibri"/>
                          </a:rPr>
                          <m:t>𝐾</m:t>
                        </m:r>
                      </m:den>
                    </m:f>
                  </m:oMath>
                </a14:m>
                <a:endParaRPr lang="en-US" sz="2000" b="0" i="1" dirty="0">
                  <a:solidFill>
                    <a:srgbClr val="000000"/>
                  </a:solidFill>
                  <a:latin typeface="Cambria Math" panose="02040503050406030204" pitchFamily="18" charset="0"/>
                  <a:ea typeface="Cambria Math" panose="02040503050406030204" pitchFamily="18" charset="0"/>
                  <a:sym typeface="Calibri"/>
                </a:endParaRPr>
              </a:p>
              <a:p>
                <a:pPr marL="342900" indent="-342900" defTabSz="457200" latinLnBrk="1" hangingPunct="0">
                  <a:buFont typeface="Arial" panose="020B0604020202020204" pitchFamily="34" charset="0"/>
                  <a:buChar char="•"/>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4×</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−21</m:t>
                        </m:r>
                      </m:sup>
                    </m:sSup>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𝑊𝑎𝑡𝑡𝑠</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𝐻𝑧</m:t>
                        </m:r>
                      </m:den>
                    </m:f>
                  </m:oMath>
                </a14:m>
                <a:r>
                  <a:rPr lang="en-US" sz="2000" dirty="0">
                    <a:solidFill>
                      <a:srgbClr val="000000"/>
                    </a:solidFill>
                    <a:latin typeface="Calibri"/>
                    <a:ea typeface="Cambria Math" panose="02040503050406030204" pitchFamily="18" charset="0"/>
                    <a:sym typeface="Calibri"/>
                  </a:rPr>
                  <a:t> at 300 K or about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8×</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−15 </m:t>
                        </m:r>
                      </m:sup>
                    </m:sSup>
                    <m:r>
                      <a:rPr lang="en-US" sz="2000" b="0" i="1" smtClean="0">
                        <a:solidFill>
                          <a:srgbClr val="000000"/>
                        </a:solidFill>
                        <a:latin typeface="Cambria Math" panose="02040503050406030204" pitchFamily="18" charset="0"/>
                        <a:ea typeface="Cambria Math" panose="02040503050406030204" pitchFamily="18" charset="0"/>
                        <a:sym typeface="Calibri"/>
                      </a:rPr>
                      <m:t>𝑊</m:t>
                    </m:r>
                  </m:oMath>
                </a14:m>
                <a:r>
                  <a:rPr lang="en-US" sz="2000" dirty="0">
                    <a:solidFill>
                      <a:srgbClr val="000000"/>
                    </a:solidFill>
                    <a:latin typeface="Calibri"/>
                    <a:ea typeface="Cambria Math" panose="02040503050406030204" pitchFamily="18" charset="0"/>
                    <a:sym typeface="Calibri"/>
                  </a:rPr>
                  <a:t> (or -141dB) over 2 MHz GPS BW</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Free space loss: for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&lt;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oMath>
                </a14:m>
                <a:r>
                  <a:rPr lang="en-US" sz="2000" dirty="0">
                    <a:solidFill>
                      <a:srgbClr val="000000"/>
                    </a:solidFill>
                    <a:latin typeface="Calibri"/>
                    <a:ea typeface="Cambria Math" panose="02040503050406030204" pitchFamily="18" charset="0"/>
                    <a:sym typeface="Calibri"/>
                  </a:rPr>
                  <a:t>,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𝑃</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𝑃</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den>
                    </m:f>
                    <m:r>
                      <a:rPr lang="en-US" sz="200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num>
                          <m:den>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den>
                        </m:f>
                        <m:r>
                          <a:rPr lang="en-US" sz="2000" b="0" i="1" smtClean="0">
                            <a:solidFill>
                              <a:srgbClr val="000000"/>
                            </a:solidFill>
                            <a:latin typeface="Cambria Math" panose="02040503050406030204" pitchFamily="18" charset="0"/>
                            <a:ea typeface="Cambria Math" panose="02040503050406030204" pitchFamily="18" charset="0"/>
                            <a:sym typeface="Calibri"/>
                          </a:rPr>
                          <m:t>)</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oMath>
                </a14:m>
                <a:endParaRPr lang="en-US" sz="2000" dirty="0">
                  <a:solidFill>
                    <a:srgbClr val="000000"/>
                  </a:solidFill>
                  <a:latin typeface="Calibri"/>
                  <a:ea typeface="Cambria Math" panose="02040503050406030204" pitchFamily="18" charset="0"/>
                  <a:sym typeface="Calibri"/>
                </a:endParaRPr>
              </a:p>
              <a:p>
                <a:pPr marL="342900" indent="-342900" defTabSz="457200" latinLnBrk="1" hangingPunct="0">
                  <a:buFont typeface="Arial" panose="020B0604020202020204" pitchFamily="34" charset="0"/>
                  <a:buChar char="•"/>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𝑆𝑁𝑅</m:t>
                    </m:r>
                    <m:r>
                      <a:rPr lang="en-US" sz="2000" b="0" i="1" smtClean="0">
                        <a:solidFill>
                          <a:srgbClr val="000000"/>
                        </a:solidFill>
                        <a:latin typeface="Cambria Math" panose="02040503050406030204" pitchFamily="18" charset="0"/>
                        <a:ea typeface="Cambria Math" panose="02040503050406030204" pitchFamily="18" charset="0"/>
                        <a:sym typeface="Calibri"/>
                      </a:rPr>
                      <m:t>= </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𝑃</m:t>
                        </m:r>
                      </m:num>
                      <m:den>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𝑛</m:t>
                            </m:r>
                          </m:sub>
                        </m:sSub>
                      </m:den>
                    </m:f>
                  </m:oMath>
                </a14:m>
                <a:r>
                  <a:rPr lang="en-US" sz="2000" dirty="0">
                    <a:solidFill>
                      <a:srgbClr val="000000"/>
                    </a:solidFill>
                    <a:latin typeface="Calibri"/>
                    <a:ea typeface="Cambria Math" panose="02040503050406030204" pitchFamily="18" charset="0"/>
                    <a:sym typeface="Calibri"/>
                  </a:rPr>
                  <a:t> also often expressed in dB</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472563" y="1210505"/>
                <a:ext cx="11246873" cy="2438388"/>
              </a:xfrm>
              <a:prstGeom prst="rect">
                <a:avLst/>
              </a:prstGeom>
              <a:blipFill>
                <a:blip r:embed="rId3"/>
                <a:stretch>
                  <a:fillRect l="-903" b="-2797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6</a:t>
            </a:fld>
            <a:endParaRPr lang="en-US"/>
          </a:p>
        </p:txBody>
      </p:sp>
      <p:graphicFrame>
        <p:nvGraphicFramePr>
          <p:cNvPr id="2" name="Table 3">
            <a:extLst>
              <a:ext uri="{FF2B5EF4-FFF2-40B4-BE49-F238E27FC236}">
                <a16:creationId xmlns:a16="http://schemas.microsoft.com/office/drawing/2014/main" id="{9208E476-3B2E-BAEC-1A65-74265D1D3953}"/>
              </a:ext>
            </a:extLst>
          </p:cNvPr>
          <p:cNvGraphicFramePr>
            <a:graphicFrameLocks noGrp="1"/>
          </p:cNvGraphicFramePr>
          <p:nvPr>
            <p:extLst>
              <p:ext uri="{D42A27DB-BD31-4B8C-83A1-F6EECF244321}">
                <p14:modId xmlns:p14="http://schemas.microsoft.com/office/powerpoint/2010/main" val="1837034509"/>
              </p:ext>
            </p:extLst>
          </p:nvPr>
        </p:nvGraphicFramePr>
        <p:xfrm>
          <a:off x="4419600" y="4302735"/>
          <a:ext cx="3759200" cy="222504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3869774004"/>
                    </a:ext>
                  </a:extLst>
                </a:gridCol>
                <a:gridCol w="2209800">
                  <a:extLst>
                    <a:ext uri="{9D8B030D-6E8A-4147-A177-3AD203B41FA5}">
                      <a16:colId xmlns:a16="http://schemas.microsoft.com/office/drawing/2014/main" val="1410857657"/>
                    </a:ext>
                  </a:extLst>
                </a:gridCol>
              </a:tblGrid>
              <a:tr h="370840">
                <a:tc>
                  <a:txBody>
                    <a:bodyPr/>
                    <a:lstStyle/>
                    <a:p>
                      <a:pPr algn="r"/>
                      <a:r>
                        <a:rPr lang="en-US" dirty="0"/>
                        <a:t>(I+N)/N (dB)</a:t>
                      </a:r>
                    </a:p>
                  </a:txBody>
                  <a:tcPr/>
                </a:tc>
                <a:tc>
                  <a:txBody>
                    <a:bodyPr/>
                    <a:lstStyle/>
                    <a:p>
                      <a:pPr algn="r"/>
                      <a:r>
                        <a:rPr lang="en-US" dirty="0"/>
                        <a:t>(I+N)/N </a:t>
                      </a:r>
                    </a:p>
                  </a:txBody>
                  <a:tcPr/>
                </a:tc>
                <a:extLst>
                  <a:ext uri="{0D108BD9-81ED-4DB2-BD59-A6C34878D82A}">
                    <a16:rowId xmlns:a16="http://schemas.microsoft.com/office/drawing/2014/main" val="484052502"/>
                  </a:ext>
                </a:extLst>
              </a:tr>
              <a:tr h="370840">
                <a:tc>
                  <a:txBody>
                    <a:bodyPr/>
                    <a:lstStyle/>
                    <a:p>
                      <a:pPr algn="r"/>
                      <a:r>
                        <a:rPr lang="en-US" dirty="0"/>
                        <a:t>1</a:t>
                      </a:r>
                    </a:p>
                  </a:txBody>
                  <a:tcPr/>
                </a:tc>
                <a:tc>
                  <a:txBody>
                    <a:bodyPr/>
                    <a:lstStyle/>
                    <a:p>
                      <a:pPr algn="r"/>
                      <a:r>
                        <a:rPr lang="en-US" dirty="0"/>
                        <a:t>1.26</a:t>
                      </a:r>
                    </a:p>
                  </a:txBody>
                  <a:tcPr/>
                </a:tc>
                <a:extLst>
                  <a:ext uri="{0D108BD9-81ED-4DB2-BD59-A6C34878D82A}">
                    <a16:rowId xmlns:a16="http://schemas.microsoft.com/office/drawing/2014/main" val="2618706138"/>
                  </a:ext>
                </a:extLst>
              </a:tr>
              <a:tr h="370840">
                <a:tc>
                  <a:txBody>
                    <a:bodyPr/>
                    <a:lstStyle/>
                    <a:p>
                      <a:pPr algn="r"/>
                      <a:r>
                        <a:rPr lang="en-US" dirty="0"/>
                        <a:t>2</a:t>
                      </a:r>
                    </a:p>
                  </a:txBody>
                  <a:tcPr/>
                </a:tc>
                <a:tc>
                  <a:txBody>
                    <a:bodyPr/>
                    <a:lstStyle/>
                    <a:p>
                      <a:pPr algn="r"/>
                      <a:r>
                        <a:rPr lang="en-US" dirty="0"/>
                        <a:t>1.58</a:t>
                      </a:r>
                    </a:p>
                  </a:txBody>
                  <a:tcPr/>
                </a:tc>
                <a:extLst>
                  <a:ext uri="{0D108BD9-81ED-4DB2-BD59-A6C34878D82A}">
                    <a16:rowId xmlns:a16="http://schemas.microsoft.com/office/drawing/2014/main" val="1257703176"/>
                  </a:ext>
                </a:extLst>
              </a:tr>
              <a:tr h="370840">
                <a:tc>
                  <a:txBody>
                    <a:bodyPr/>
                    <a:lstStyle/>
                    <a:p>
                      <a:pPr algn="r"/>
                      <a:r>
                        <a:rPr lang="en-US" dirty="0"/>
                        <a:t>3</a:t>
                      </a:r>
                    </a:p>
                  </a:txBody>
                  <a:tcPr/>
                </a:tc>
                <a:tc>
                  <a:txBody>
                    <a:bodyPr/>
                    <a:lstStyle/>
                    <a:p>
                      <a:pPr algn="r"/>
                      <a:r>
                        <a:rPr lang="en-US" dirty="0"/>
                        <a:t>2</a:t>
                      </a:r>
                    </a:p>
                  </a:txBody>
                  <a:tcPr/>
                </a:tc>
                <a:extLst>
                  <a:ext uri="{0D108BD9-81ED-4DB2-BD59-A6C34878D82A}">
                    <a16:rowId xmlns:a16="http://schemas.microsoft.com/office/drawing/2014/main" val="1628733891"/>
                  </a:ext>
                </a:extLst>
              </a:tr>
              <a:tr h="370840">
                <a:tc>
                  <a:txBody>
                    <a:bodyPr/>
                    <a:lstStyle/>
                    <a:p>
                      <a:pPr algn="r"/>
                      <a:r>
                        <a:rPr lang="en-US" dirty="0"/>
                        <a:t>4</a:t>
                      </a:r>
                    </a:p>
                  </a:txBody>
                  <a:tcPr/>
                </a:tc>
                <a:tc>
                  <a:txBody>
                    <a:bodyPr/>
                    <a:lstStyle/>
                    <a:p>
                      <a:pPr algn="r"/>
                      <a:r>
                        <a:rPr lang="en-US" dirty="0"/>
                        <a:t>2.51</a:t>
                      </a:r>
                    </a:p>
                  </a:txBody>
                  <a:tcPr/>
                </a:tc>
                <a:extLst>
                  <a:ext uri="{0D108BD9-81ED-4DB2-BD59-A6C34878D82A}">
                    <a16:rowId xmlns:a16="http://schemas.microsoft.com/office/drawing/2014/main" val="1977121043"/>
                  </a:ext>
                </a:extLst>
              </a:tr>
              <a:tr h="370840">
                <a:tc>
                  <a:txBody>
                    <a:bodyPr/>
                    <a:lstStyle/>
                    <a:p>
                      <a:pPr algn="r"/>
                      <a:r>
                        <a:rPr lang="en-US" dirty="0"/>
                        <a:t>5</a:t>
                      </a:r>
                    </a:p>
                  </a:txBody>
                  <a:tcPr/>
                </a:tc>
                <a:tc>
                  <a:txBody>
                    <a:bodyPr/>
                    <a:lstStyle/>
                    <a:p>
                      <a:pPr algn="r"/>
                      <a:r>
                        <a:rPr lang="en-US" dirty="0"/>
                        <a:t>3.16</a:t>
                      </a:r>
                    </a:p>
                  </a:txBody>
                  <a:tcPr/>
                </a:tc>
                <a:extLst>
                  <a:ext uri="{0D108BD9-81ED-4DB2-BD59-A6C34878D82A}">
                    <a16:rowId xmlns:a16="http://schemas.microsoft.com/office/drawing/2014/main" val="3299861635"/>
                  </a:ext>
                </a:extLst>
              </a:tr>
            </a:tbl>
          </a:graphicData>
        </a:graphic>
      </p:graphicFrame>
      <p:graphicFrame>
        <p:nvGraphicFramePr>
          <p:cNvPr id="4" name="Table 3">
            <a:extLst>
              <a:ext uri="{FF2B5EF4-FFF2-40B4-BE49-F238E27FC236}">
                <a16:creationId xmlns:a16="http://schemas.microsoft.com/office/drawing/2014/main" id="{023D9E28-710A-B103-18DD-E3AD05E8F265}"/>
              </a:ext>
            </a:extLst>
          </p:cNvPr>
          <p:cNvGraphicFramePr>
            <a:graphicFrameLocks noGrp="1"/>
          </p:cNvGraphicFramePr>
          <p:nvPr>
            <p:extLst>
              <p:ext uri="{D42A27DB-BD31-4B8C-83A1-F6EECF244321}">
                <p14:modId xmlns:p14="http://schemas.microsoft.com/office/powerpoint/2010/main" val="3160010997"/>
              </p:ext>
            </p:extLst>
          </p:nvPr>
        </p:nvGraphicFramePr>
        <p:xfrm>
          <a:off x="8369300" y="4302735"/>
          <a:ext cx="3670300" cy="2225040"/>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3869774004"/>
                    </a:ext>
                  </a:extLst>
                </a:gridCol>
                <a:gridCol w="2209800">
                  <a:extLst>
                    <a:ext uri="{9D8B030D-6E8A-4147-A177-3AD203B41FA5}">
                      <a16:colId xmlns:a16="http://schemas.microsoft.com/office/drawing/2014/main" val="1410857657"/>
                    </a:ext>
                  </a:extLst>
                </a:gridCol>
              </a:tblGrid>
              <a:tr h="370840">
                <a:tc>
                  <a:txBody>
                    <a:bodyPr/>
                    <a:lstStyle/>
                    <a:p>
                      <a:pPr algn="r"/>
                      <a:r>
                        <a:rPr lang="en-US" dirty="0"/>
                        <a:t>(I+N)/N (dB)</a:t>
                      </a:r>
                    </a:p>
                  </a:txBody>
                  <a:tcPr/>
                </a:tc>
                <a:tc>
                  <a:txBody>
                    <a:bodyPr/>
                    <a:lstStyle/>
                    <a:p>
                      <a:pPr algn="r"/>
                      <a:r>
                        <a:rPr lang="en-US" dirty="0"/>
                        <a:t>(I+N)/N </a:t>
                      </a:r>
                    </a:p>
                  </a:txBody>
                  <a:tcPr/>
                </a:tc>
                <a:extLst>
                  <a:ext uri="{0D108BD9-81ED-4DB2-BD59-A6C34878D82A}">
                    <a16:rowId xmlns:a16="http://schemas.microsoft.com/office/drawing/2014/main" val="484052502"/>
                  </a:ext>
                </a:extLst>
              </a:tr>
              <a:tr h="370840">
                <a:tc>
                  <a:txBody>
                    <a:bodyPr/>
                    <a:lstStyle/>
                    <a:p>
                      <a:pPr algn="r"/>
                      <a:r>
                        <a:rPr lang="en-US" dirty="0"/>
                        <a:t>6</a:t>
                      </a:r>
                    </a:p>
                  </a:txBody>
                  <a:tcPr/>
                </a:tc>
                <a:tc>
                  <a:txBody>
                    <a:bodyPr/>
                    <a:lstStyle/>
                    <a:p>
                      <a:pPr algn="r"/>
                      <a:r>
                        <a:rPr lang="en-US" dirty="0"/>
                        <a:t>4</a:t>
                      </a:r>
                    </a:p>
                  </a:txBody>
                  <a:tcPr/>
                </a:tc>
                <a:extLst>
                  <a:ext uri="{0D108BD9-81ED-4DB2-BD59-A6C34878D82A}">
                    <a16:rowId xmlns:a16="http://schemas.microsoft.com/office/drawing/2014/main" val="2618706138"/>
                  </a:ext>
                </a:extLst>
              </a:tr>
              <a:tr h="370840">
                <a:tc>
                  <a:txBody>
                    <a:bodyPr/>
                    <a:lstStyle/>
                    <a:p>
                      <a:pPr algn="r"/>
                      <a:r>
                        <a:rPr lang="en-US" dirty="0"/>
                        <a:t>7</a:t>
                      </a:r>
                    </a:p>
                  </a:txBody>
                  <a:tcPr/>
                </a:tc>
                <a:tc>
                  <a:txBody>
                    <a:bodyPr/>
                    <a:lstStyle/>
                    <a:p>
                      <a:pPr algn="r"/>
                      <a:r>
                        <a:rPr lang="en-US" dirty="0"/>
                        <a:t>5</a:t>
                      </a:r>
                    </a:p>
                  </a:txBody>
                  <a:tcPr/>
                </a:tc>
                <a:extLst>
                  <a:ext uri="{0D108BD9-81ED-4DB2-BD59-A6C34878D82A}">
                    <a16:rowId xmlns:a16="http://schemas.microsoft.com/office/drawing/2014/main" val="1257703176"/>
                  </a:ext>
                </a:extLst>
              </a:tr>
              <a:tr h="370840">
                <a:tc>
                  <a:txBody>
                    <a:bodyPr/>
                    <a:lstStyle/>
                    <a:p>
                      <a:pPr algn="r"/>
                      <a:r>
                        <a:rPr lang="en-US" dirty="0"/>
                        <a:t>8</a:t>
                      </a:r>
                    </a:p>
                  </a:txBody>
                  <a:tcPr/>
                </a:tc>
                <a:tc>
                  <a:txBody>
                    <a:bodyPr/>
                    <a:lstStyle/>
                    <a:p>
                      <a:pPr algn="r"/>
                      <a:r>
                        <a:rPr lang="en-US" dirty="0"/>
                        <a:t>6.3</a:t>
                      </a:r>
                    </a:p>
                  </a:txBody>
                  <a:tcPr/>
                </a:tc>
                <a:extLst>
                  <a:ext uri="{0D108BD9-81ED-4DB2-BD59-A6C34878D82A}">
                    <a16:rowId xmlns:a16="http://schemas.microsoft.com/office/drawing/2014/main" val="1628733891"/>
                  </a:ext>
                </a:extLst>
              </a:tr>
              <a:tr h="370840">
                <a:tc>
                  <a:txBody>
                    <a:bodyPr/>
                    <a:lstStyle/>
                    <a:p>
                      <a:pPr algn="r"/>
                      <a:r>
                        <a:rPr lang="en-US" dirty="0"/>
                        <a:t>9</a:t>
                      </a:r>
                    </a:p>
                  </a:txBody>
                  <a:tcPr/>
                </a:tc>
                <a:tc>
                  <a:txBody>
                    <a:bodyPr/>
                    <a:lstStyle/>
                    <a:p>
                      <a:pPr algn="r"/>
                      <a:r>
                        <a:rPr lang="en-US" dirty="0"/>
                        <a:t>7.0</a:t>
                      </a:r>
                    </a:p>
                  </a:txBody>
                  <a:tcPr/>
                </a:tc>
                <a:extLst>
                  <a:ext uri="{0D108BD9-81ED-4DB2-BD59-A6C34878D82A}">
                    <a16:rowId xmlns:a16="http://schemas.microsoft.com/office/drawing/2014/main" val="1977121043"/>
                  </a:ext>
                </a:extLst>
              </a:tr>
              <a:tr h="370840">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3299861635"/>
                  </a:ext>
                </a:extLst>
              </a:tr>
            </a:tbl>
          </a:graphicData>
        </a:graphic>
      </p:graphicFrame>
    </p:spTree>
    <p:extLst>
      <p:ext uri="{BB962C8B-B14F-4D97-AF65-F5344CB8AC3E}">
        <p14:creationId xmlns:p14="http://schemas.microsoft.com/office/powerpoint/2010/main" val="236473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GPS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848138" y="1339967"/>
                <a:ext cx="10866783" cy="51989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Space Segment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31 operating satellites (Current generation: block IIIA – 2018)</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12 hour orbits MEO (21000km), 8-12 satellites in view</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Transmitter power: 44.8 W,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𝐺</m:t>
                        </m:r>
                      </m:e>
                      <m:sub>
                        <m:r>
                          <a:rPr lang="en-US" sz="2000" b="0" i="1" smtClean="0">
                            <a:solidFill>
                              <a:srgbClr val="000000"/>
                            </a:solidFill>
                            <a:latin typeface="Cambria Math" panose="02040503050406030204" pitchFamily="18" charset="0"/>
                            <a:ea typeface="Cambria Math" panose="02040503050406030204" pitchFamily="18" charset="0"/>
                            <a:sym typeface="Calibri"/>
                          </a:rPr>
                          <m:t>𝑡</m:t>
                        </m:r>
                      </m:sub>
                    </m:sSub>
                    <m:r>
                      <a:rPr lang="en-US" sz="2000" b="0" i="1" smtClean="0">
                        <a:solidFill>
                          <a:srgbClr val="000000"/>
                        </a:solidFill>
                        <a:latin typeface="Cambria Math" panose="02040503050406030204" pitchFamily="18" charset="0"/>
                        <a:ea typeface="Cambria Math" panose="02040503050406030204" pitchFamily="18" charset="0"/>
                        <a:sym typeface="Calibri"/>
                      </a:rPr>
                      <m:t>=12</m:t>
                    </m:r>
                    <m:r>
                      <a:rPr lang="en-US" sz="2000" b="0" i="1" smtClean="0">
                        <a:solidFill>
                          <a:srgbClr val="000000"/>
                        </a:solidFill>
                        <a:latin typeface="Cambria Math" panose="02040503050406030204" pitchFamily="18" charset="0"/>
                        <a:ea typeface="Cambria Math" panose="02040503050406030204" pitchFamily="18" charset="0"/>
                        <a:sym typeface="Calibri"/>
                      </a:rPr>
                      <m:t>𝑑𝐵𝑖</m:t>
                    </m:r>
                  </m:oMath>
                </a14:m>
                <a:r>
                  <a:rPr lang="en-US" sz="2000" dirty="0">
                    <a:solidFill>
                      <a:srgbClr val="000000"/>
                    </a:solidFill>
                    <a:ea typeface="Cambria Math" panose="02040503050406030204" pitchFamily="18" charset="0"/>
                    <a:sym typeface="Calibri"/>
                  </a:rPr>
                  <a:t>.  Clocks accurate to better than 10ns (no leap seconds).</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Control segment master at </a:t>
                </a:r>
                <a:r>
                  <a:rPr lang="en-US" sz="2000" dirty="0"/>
                  <a:t>Schriever AFB (plus alternative master, 4 ground antennas and 6 ground stations).   Ephemeris updates daily.</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User segment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Two bands:  L1 (1575.42 MHz [2.046MHz BW]) civilian and military, L2 (1227.6MHz)], military only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Two signals: C/A (civilian) and P(Y) (military). C/A signal is Direct Sequence Spread Spectrum </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Satellite identified by PRN (1-32). </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L1 signal: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𝑠</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 </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𝐴</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𝐶</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𝐷</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func>
                      <m:funcPr>
                        <m:ctrlPr>
                          <a:rPr lang="en-US" sz="2000" b="0" i="1" smtClean="0">
                            <a:solidFill>
                              <a:srgbClr val="000000"/>
                            </a:solidFill>
                            <a:latin typeface="Cambria Math" panose="02040503050406030204" pitchFamily="18" charset="0"/>
                            <a:ea typeface="Cambria Math" panose="02040503050406030204" pitchFamily="18" charset="0"/>
                            <a:sym typeface="Calibri"/>
                          </a:rPr>
                        </m:ctrlPr>
                      </m:funcPr>
                      <m:fName>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cos</m:t>
                        </m:r>
                      </m:fName>
                      <m:e>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𝜔</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𝜃</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e>
                        </m:d>
                      </m:e>
                    </m:func>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𝐴</m:t>
                        </m:r>
                      </m:e>
                      <m:sub>
                        <m:r>
                          <a:rPr lang="en-US" sz="2000" b="0" i="1" smtClean="0">
                            <a:solidFill>
                              <a:srgbClr val="000000"/>
                            </a:solidFill>
                            <a:latin typeface="Cambria Math" panose="02040503050406030204" pitchFamily="18" charset="0"/>
                            <a:ea typeface="Cambria Math" panose="02040503050406030204" pitchFamily="18" charset="0"/>
                            <a:sym typeface="Calibri"/>
                          </a:rPr>
                          <m:t>𝑝</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𝑃</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func>
                      <m:funcPr>
                        <m:ctrlPr>
                          <a:rPr lang="en-US" sz="2000" i="1">
                            <a:solidFill>
                              <a:srgbClr val="000000"/>
                            </a:solidFill>
                            <a:latin typeface="Cambria Math" panose="02040503050406030204" pitchFamily="18" charset="0"/>
                            <a:ea typeface="Cambria Math" panose="02040503050406030204" pitchFamily="18" charset="0"/>
                            <a:sym typeface="Calibri"/>
                          </a:rPr>
                        </m:ctrlPr>
                      </m:funcPr>
                      <m:fName>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sin</m:t>
                        </m:r>
                      </m:fName>
                      <m:e>
                        <m:d>
                          <m:dPr>
                            <m:ctrlPr>
                              <a:rPr lang="en-US" sz="2000" i="1">
                                <a:solidFill>
                                  <a:srgbClr val="000000"/>
                                </a:solidFill>
                                <a:latin typeface="Cambria Math" panose="02040503050406030204" pitchFamily="18" charset="0"/>
                                <a:ea typeface="Cambria Math" panose="02040503050406030204" pitchFamily="18" charset="0"/>
                                <a:sym typeface="Calibri"/>
                              </a:rPr>
                            </m:ctrlPr>
                          </m:dPr>
                          <m:e>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𝜔</m:t>
                                </m:r>
                              </m:e>
                              <m:sub>
                                <m:r>
                                  <a:rPr lang="en-US" sz="2000" i="1">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𝜃</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e>
                        </m:d>
                      </m:e>
                    </m:func>
                  </m:oMath>
                </a14:m>
                <a:endParaRPr lang="en-US" sz="2000" dirty="0">
                  <a:solidFill>
                    <a:srgbClr val="000000"/>
                  </a:solidFill>
                  <a:ea typeface="Cambria Math" panose="02040503050406030204" pitchFamily="18" charset="0"/>
                  <a:sym typeface="Calibri"/>
                </a:endParaRPr>
              </a:p>
              <a:p>
                <a:pPr marL="1257300" lvl="2"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coarse ranging code</a:t>
                </a:r>
              </a:p>
              <a:p>
                <a:pPr marL="1257300" lvl="2"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navigation signal </a:t>
                </a:r>
                <a:r>
                  <a:rPr lang="en-US" dirty="0"/>
                  <a:t>consists of (clock, ephemeris, almanac corrections) 37,500 bits.  50 bps transmission.</a:t>
                </a:r>
                <a:endParaRPr lang="en-US" sz="2000" dirty="0">
                  <a:solidFill>
                    <a:srgbClr val="000000"/>
                  </a:solidFill>
                  <a:ea typeface="Cambria Math" panose="02040503050406030204" pitchFamily="18" charset="0"/>
                  <a:sym typeface="Calibri"/>
                </a:endParaRPr>
              </a:p>
              <a:p>
                <a:pPr marL="1257300" lvl="2"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𝑃</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precision ranging (Y is encrypted)</a:t>
                </a:r>
              </a:p>
              <a:p>
                <a:pPr marL="800100" lvl="1" indent="-342900" defTabSz="457200" latinLnBrk="1"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marL="342900" indent="-342900" defTabSz="457200" latinLnBrk="1" hangingPunct="0">
                  <a:buFont typeface="Arial" panose="020B0604020202020204" pitchFamily="34" charset="0"/>
                  <a:buChar char="•"/>
                </a:pPr>
                <a:endParaRPr lang="en-US" sz="2000" b="1"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848138" y="1339967"/>
                <a:ext cx="10866783" cy="5198945"/>
              </a:xfrm>
              <a:prstGeom prst="rect">
                <a:avLst/>
              </a:prstGeom>
              <a:blipFill>
                <a:blip r:embed="rId3"/>
                <a:stretch>
                  <a:fillRect l="-817" t="-730" r="-117"/>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7</a:t>
            </a:fld>
            <a:endParaRPr lang="en-US"/>
          </a:p>
        </p:txBody>
      </p:sp>
    </p:spTree>
    <p:extLst>
      <p:ext uri="{BB962C8B-B14F-4D97-AF65-F5344CB8AC3E}">
        <p14:creationId xmlns:p14="http://schemas.microsoft.com/office/powerpoint/2010/main" val="417420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253898" y="113174"/>
            <a:ext cx="11529391" cy="769441"/>
          </a:xfrm>
          <a:prstGeom prst="rect">
            <a:avLst/>
          </a:prstGeom>
          <a:noFill/>
        </p:spPr>
        <p:txBody>
          <a:bodyPr wrap="square" rtlCol="0">
            <a:spAutoFit/>
          </a:bodyPr>
          <a:lstStyle/>
          <a:p>
            <a:pPr algn="ctr"/>
            <a:r>
              <a:rPr lang="en-US" sz="4400" dirty="0">
                <a:latin typeface="+mj-lt"/>
              </a:rPr>
              <a:t>Some data and rough calculations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997588" y="1928568"/>
                <a:ext cx="10042010" cy="30155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Transmitter power: 44.8 W,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𝐺</m:t>
                        </m:r>
                      </m:e>
                      <m:sub>
                        <m:r>
                          <a:rPr lang="en-US" sz="2000" i="1">
                            <a:solidFill>
                              <a:srgbClr val="000000"/>
                            </a:solidFill>
                            <a:latin typeface="Cambria Math" panose="02040503050406030204" pitchFamily="18" charset="0"/>
                            <a:ea typeface="Cambria Math" panose="02040503050406030204" pitchFamily="18" charset="0"/>
                            <a:sym typeface="Calibri"/>
                          </a:rPr>
                          <m:t>𝑡</m:t>
                        </m:r>
                      </m:sub>
                    </m:sSub>
                    <m:r>
                      <a:rPr lang="en-US" sz="2000" i="1">
                        <a:solidFill>
                          <a:srgbClr val="000000"/>
                        </a:solidFill>
                        <a:latin typeface="Cambria Math" panose="02040503050406030204" pitchFamily="18" charset="0"/>
                        <a:ea typeface="Cambria Math" panose="02040503050406030204" pitchFamily="18" charset="0"/>
                        <a:sym typeface="Calibri"/>
                      </a:rPr>
                      <m:t>=12</m:t>
                    </m:r>
                    <m:r>
                      <a:rPr lang="en-US" sz="2000" i="1">
                        <a:solidFill>
                          <a:srgbClr val="000000"/>
                        </a:solidFill>
                        <a:latin typeface="Cambria Math" panose="02040503050406030204" pitchFamily="18" charset="0"/>
                        <a:ea typeface="Cambria Math" panose="02040503050406030204" pitchFamily="18" charset="0"/>
                        <a:sym typeface="Calibri"/>
                      </a:rPr>
                      <m:t>𝑑𝐵𝑖</m:t>
                    </m:r>
                  </m:oMath>
                </a14:m>
                <a:r>
                  <a:rPr lang="en-US" sz="2000" dirty="0">
                    <a:solidFill>
                      <a:srgbClr val="000000"/>
                    </a:solidFill>
                    <a:ea typeface="Cambria Math" panose="02040503050406030204" pitchFamily="18" charset="0"/>
                    <a:sym typeface="Calibri"/>
                  </a:rPr>
                  <a:t>. </a:t>
                </a:r>
                <a:r>
                  <a:rPr lang="en-US" sz="2000" dirty="0">
                    <a:solidFill>
                      <a:srgbClr val="000000"/>
                    </a:solidFill>
                    <a:latin typeface="Calibri"/>
                    <a:ea typeface="Cambria Math" panose="02040503050406030204" pitchFamily="18" charset="0"/>
                    <a:sym typeface="Calibri"/>
                  </a:rPr>
                  <a:t>Free space loss at </a:t>
                </a:r>
                <a14:m>
                  <m:oMath xmlns:m="http://schemas.openxmlformats.org/officeDocument/2006/math">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r</m:t>
                    </m:r>
                    <m:r>
                      <a:rPr lang="en-US" sz="2000" b="0" i="0"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20000</m:t>
                    </m:r>
                    <m:r>
                      <a:rPr lang="en-US" sz="2000" b="0" i="1" smtClean="0">
                        <a:solidFill>
                          <a:srgbClr val="000000"/>
                        </a:solidFill>
                        <a:latin typeface="Cambria Math" panose="02040503050406030204" pitchFamily="18" charset="0"/>
                        <a:ea typeface="Cambria Math" panose="02040503050406030204" pitchFamily="18" charset="0"/>
                        <a:sym typeface="Calibri"/>
                      </a:rPr>
                      <m:t>𝑘𝑚</m:t>
                    </m:r>
                  </m:oMath>
                </a14:m>
                <a:r>
                  <a:rPr lang="en-US" sz="2000" dirty="0">
                    <a:solidFill>
                      <a:srgbClr val="000000"/>
                    </a:solidFill>
                    <a:latin typeface="Calibri"/>
                    <a:ea typeface="Cambria Math" panose="02040503050406030204" pitchFamily="18" charset="0"/>
                    <a:sym typeface="Calibri"/>
                  </a:rPr>
                  <a:t>: </a:t>
                </a:r>
                <a14:m>
                  <m:oMath xmlns:m="http://schemas.openxmlformats.org/officeDocument/2006/math">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𝑟</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𝑡</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𝐺𝐴</m:t>
                        </m:r>
                      </m:num>
                      <m:den>
                        <m:r>
                          <a:rPr lang="en-US" sz="2000" b="0" i="1" smtClean="0">
                            <a:solidFill>
                              <a:srgbClr val="000000"/>
                            </a:solidFill>
                            <a:latin typeface="Cambria Math" panose="02040503050406030204" pitchFamily="18" charset="0"/>
                            <a:ea typeface="Cambria Math" panose="02040503050406030204" pitchFamily="18" charset="0"/>
                            <a:sym typeface="Calibri"/>
                          </a:rPr>
                          <m:t>4</m:t>
                        </m:r>
                        <m:r>
                          <a:rPr lang="en-US" sz="2000" b="0" i="1" smtClean="0">
                            <a:solidFill>
                              <a:srgbClr val="000000"/>
                            </a:solidFill>
                            <a:latin typeface="Cambria Math" panose="02040503050406030204" pitchFamily="18" charset="0"/>
                            <a:ea typeface="Cambria Math" panose="02040503050406030204" pitchFamily="18" charset="0"/>
                            <a:sym typeface="Calibri"/>
                          </a:rPr>
                          <m:t>𝜋</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𝑟</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den>
                    </m:f>
                    <m:r>
                      <a:rPr lang="en-US" sz="2000" b="0" i="0"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libri"/>
                    <a:ea typeface="Cambria Math" panose="02040503050406030204" pitchFamily="18" charset="0"/>
                    <a:sym typeface="Calibri"/>
                  </a:rPr>
                  <a:t> </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Final power at receiver is about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−170</m:t>
                    </m:r>
                    <m:r>
                      <a:rPr lang="en-US" sz="2000" b="0" i="1" smtClean="0">
                        <a:solidFill>
                          <a:srgbClr val="000000"/>
                        </a:solidFill>
                        <a:latin typeface="Cambria Math" panose="02040503050406030204" pitchFamily="18" charset="0"/>
                        <a:ea typeface="Cambria Math" panose="02040503050406030204" pitchFamily="18" charset="0"/>
                        <a:sym typeface="Calibri"/>
                      </a:rPr>
                      <m:t>𝑑</m:t>
                    </m:r>
                  </m:oMath>
                </a14:m>
                <a:r>
                  <a:rPr lang="en-US" sz="2000" dirty="0">
                    <a:solidFill>
                      <a:srgbClr val="000000"/>
                    </a:solidFill>
                    <a:latin typeface="Calibri"/>
                    <a:ea typeface="Cambria Math" panose="02040503050406030204" pitchFamily="18" charset="0"/>
                    <a:sym typeface="Calibri"/>
                  </a:rPr>
                  <a:t>B (Well lower than ambient noise power)</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With “coding gain” of 43dB final effective signal strength at receiver is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−170+43=−127</m:t>
                    </m:r>
                    <m:r>
                      <a:rPr lang="en-US" sz="2000" b="0" i="1" smtClean="0">
                        <a:solidFill>
                          <a:srgbClr val="000000"/>
                        </a:solidFill>
                        <a:latin typeface="Cambria Math" panose="02040503050406030204" pitchFamily="18" charset="0"/>
                        <a:ea typeface="Cambria Math" panose="02040503050406030204" pitchFamily="18" charset="0"/>
                        <a:sym typeface="Calibri"/>
                      </a:rPr>
                      <m:t>𝑑𝐵</m:t>
                    </m:r>
                  </m:oMath>
                </a14:m>
                <a:r>
                  <a:rPr lang="en-US" sz="2000" dirty="0">
                    <a:solidFill>
                      <a:srgbClr val="000000"/>
                    </a:solidFill>
                    <a:latin typeface="Calibri"/>
                    <a:ea typeface="Cambria Math" panose="02040503050406030204" pitchFamily="18" charset="0"/>
                    <a:sym typeface="Calibri"/>
                  </a:rPr>
                  <a:t>.</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So SNR is about : </a:t>
                </a:r>
                <a14:m>
                  <m:oMath xmlns:m="http://schemas.openxmlformats.org/officeDocument/2006/math">
                    <m:r>
                      <a:rPr lang="en-US" sz="2000" b="0" i="0" smtClean="0">
                        <a:solidFill>
                          <a:srgbClr val="000000"/>
                        </a:solidFill>
                        <a:latin typeface="Cambria Math" panose="02040503050406030204" pitchFamily="18" charset="0"/>
                        <a:ea typeface="Cambria Math" panose="02040503050406030204" pitchFamily="18" charset="0"/>
                        <a:sym typeface="Calibri"/>
                      </a:rPr>
                      <m:t>−1</m:t>
                    </m:r>
                    <m:r>
                      <a:rPr lang="en-US" sz="2000" b="0" i="1" smtClean="0">
                        <a:solidFill>
                          <a:srgbClr val="000000"/>
                        </a:solidFill>
                        <a:latin typeface="Cambria Math" panose="02040503050406030204" pitchFamily="18" charset="0"/>
                        <a:ea typeface="Cambria Math" panose="02040503050406030204" pitchFamily="18" charset="0"/>
                        <a:sym typeface="Calibri"/>
                      </a:rPr>
                      <m:t>27+14</m:t>
                    </m:r>
                    <m:r>
                      <a:rPr lang="en-US" sz="2000" b="0" i="0" smtClean="0">
                        <a:solidFill>
                          <a:srgbClr val="000000"/>
                        </a:solidFill>
                        <a:latin typeface="Cambria Math" panose="02040503050406030204" pitchFamily="18" charset="0"/>
                        <a:ea typeface="Cambria Math" panose="02040503050406030204" pitchFamily="18" charset="0"/>
                        <a:sym typeface="Calibri"/>
                      </a:rPr>
                      <m:t>4=17</m:t>
                    </m:r>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dB</m:t>
                    </m:r>
                  </m:oMath>
                </a14:m>
                <a:endParaRPr lang="en-US" sz="2000" dirty="0">
                  <a:solidFill>
                    <a:srgbClr val="000000"/>
                  </a:solidFill>
                  <a:latin typeface="Calibri"/>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Lower in practice since satellite not directly overhead, and there are shadowing and multipath losses.</a:t>
                </a:r>
              </a:p>
              <a:p>
                <a:pPr marL="342900" indent="-342900" defTabSz="457200"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defTabSz="457200" hangingPunct="0"/>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997588" y="1928568"/>
                <a:ext cx="10042010" cy="3015569"/>
              </a:xfrm>
              <a:prstGeom prst="rect">
                <a:avLst/>
              </a:prstGeom>
              <a:blipFill>
                <a:blip r:embed="rId3"/>
                <a:stretch>
                  <a:fillRect l="-884"/>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8</a:t>
            </a:fld>
            <a:endParaRPr lang="en-US"/>
          </a:p>
        </p:txBody>
      </p:sp>
    </p:spTree>
    <p:extLst>
      <p:ext uri="{BB962C8B-B14F-4D97-AF65-F5344CB8AC3E}">
        <p14:creationId xmlns:p14="http://schemas.microsoft.com/office/powerpoint/2010/main" val="59566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Signal Structure</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9</a:t>
            </a:fld>
            <a:endParaRPr lang="en-US"/>
          </a:p>
        </p:txBody>
      </p:sp>
      <p:pic>
        <p:nvPicPr>
          <p:cNvPr id="6" name="Picture 2" descr="Gen. Shelton in the News Again on GPS/LightSquared | SpectrumTalk - The MSS  Blog">
            <a:extLst>
              <a:ext uri="{FF2B5EF4-FFF2-40B4-BE49-F238E27FC236}">
                <a16:creationId xmlns:a16="http://schemas.microsoft.com/office/drawing/2014/main" id="{677E4272-1464-EE49-86C2-969A57F631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930" y="1538514"/>
            <a:ext cx="5408459" cy="421676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 name="Picture 2" descr="Transmission of GPS Signals - GPS">
            <a:extLst>
              <a:ext uri="{FF2B5EF4-FFF2-40B4-BE49-F238E27FC236}">
                <a16:creationId xmlns:a16="http://schemas.microsoft.com/office/drawing/2014/main" id="{D74B2E4A-4D63-8744-B0BA-082190A17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769" y="1956251"/>
            <a:ext cx="5817721" cy="387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80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8135</TotalTime>
  <Words>3862</Words>
  <Application>Microsoft Macintosh PowerPoint</Application>
  <PresentationFormat>Widescreen</PresentationFormat>
  <Paragraphs>318</Paragraphs>
  <Slides>35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Cambria Math</vt:lpstr>
      <vt:lpstr>Symbol</vt:lpstr>
      <vt:lpstr>Times New Roman</vt:lpstr>
      <vt:lpstr>Wingdings</vt:lpstr>
      <vt:lpstr>Office Theme</vt:lpstr>
      <vt:lpstr>GPS, Ligado, the FCC and all that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Study Committee</vt:lpstr>
      <vt:lpstr>Presentations to the Committee</vt:lpstr>
      <vt:lpstr>Reviewers</vt:lpstr>
      <vt:lpstr>Approaches to Predicting Interference</vt:lpstr>
      <vt:lpstr>FCC Definition of Harmful Interference</vt:lpstr>
      <vt:lpstr>This Report’s Use of Interference</vt:lpstr>
      <vt:lpstr>The Frequency Bands of Interest</vt:lpstr>
      <vt:lpstr>Conclusion Regarding Task One: Approaches to Evaluating Harmful Interference Concerns </vt:lpstr>
      <vt:lpstr>Additional Commentary on Task One</vt:lpstr>
      <vt:lpstr>Conclusions Regarding Task Two</vt:lpstr>
      <vt:lpstr>PowerPoint Presentation</vt:lpstr>
      <vt:lpstr>Conclusions Regarding Task Two</vt:lpstr>
      <vt:lpstr>Conclusions Regarding Task Two</vt:lpstr>
      <vt:lpstr>Conclusions Regarding Task Three</vt:lpstr>
      <vt:lpstr>Better means of assessing harmful interference </vt:lpstr>
      <vt:lpstr>Managing Future Controversies - Receiver standards</vt:lpstr>
      <vt:lpstr>Additional Considerations </vt:lpstr>
      <vt:lpstr>Additional Considerations </vt:lpstr>
      <vt:lpstr>Additional Considerations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of Radi</dc:title>
  <dc:creator>John Manferdelli</dc:creator>
  <cp:lastModifiedBy>John Manferdelli</cp:lastModifiedBy>
  <cp:revision>1090</cp:revision>
  <dcterms:created xsi:type="dcterms:W3CDTF">2021-07-06T18:24:07Z</dcterms:created>
  <dcterms:modified xsi:type="dcterms:W3CDTF">2022-09-23T18:06:13Z</dcterms:modified>
</cp:coreProperties>
</file>