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4"/>
  </p:notesMasterIdLst>
  <p:handoutMasterIdLst>
    <p:handoutMasterId r:id="rId75"/>
  </p:handoutMasterIdLst>
  <p:sldIdLst>
    <p:sldId id="3175" r:id="rId2"/>
    <p:sldId id="3020" r:id="rId3"/>
    <p:sldId id="3224" r:id="rId4"/>
    <p:sldId id="3316" r:id="rId5"/>
    <p:sldId id="3229" r:id="rId6"/>
    <p:sldId id="3021" r:id="rId7"/>
    <p:sldId id="3022" r:id="rId8"/>
    <p:sldId id="3165" r:id="rId9"/>
    <p:sldId id="3240" r:id="rId10"/>
    <p:sldId id="3018" r:id="rId11"/>
    <p:sldId id="3024" r:id="rId12"/>
    <p:sldId id="3025" r:id="rId13"/>
    <p:sldId id="3026" r:id="rId14"/>
    <p:sldId id="3027" r:id="rId15"/>
    <p:sldId id="3029" r:id="rId16"/>
    <p:sldId id="3030" r:id="rId17"/>
    <p:sldId id="3031" r:id="rId18"/>
    <p:sldId id="3032" r:id="rId19"/>
    <p:sldId id="3033" r:id="rId20"/>
    <p:sldId id="3034" r:id="rId21"/>
    <p:sldId id="3035" r:id="rId22"/>
    <p:sldId id="3036" r:id="rId23"/>
    <p:sldId id="3037" r:id="rId24"/>
    <p:sldId id="3043" r:id="rId25"/>
    <p:sldId id="3038" r:id="rId26"/>
    <p:sldId id="3315" r:id="rId27"/>
    <p:sldId id="3041" r:id="rId28"/>
    <p:sldId id="3150" r:id="rId29"/>
    <p:sldId id="3237" r:id="rId30"/>
    <p:sldId id="3238" r:id="rId31"/>
    <p:sldId id="3028" r:id="rId32"/>
    <p:sldId id="3230" r:id="rId33"/>
    <p:sldId id="3231" r:id="rId34"/>
    <p:sldId id="3241" r:id="rId35"/>
    <p:sldId id="3317" r:id="rId36"/>
    <p:sldId id="3273" r:id="rId37"/>
    <p:sldId id="3274" r:id="rId38"/>
    <p:sldId id="3276" r:id="rId39"/>
    <p:sldId id="3279" r:id="rId40"/>
    <p:sldId id="3282" r:id="rId41"/>
    <p:sldId id="3284" r:id="rId42"/>
    <p:sldId id="3287" r:id="rId43"/>
    <p:sldId id="3290" r:id="rId44"/>
    <p:sldId id="3242" r:id="rId45"/>
    <p:sldId id="3243" r:id="rId46"/>
    <p:sldId id="3252" r:id="rId47"/>
    <p:sldId id="3233" r:id="rId48"/>
    <p:sldId id="3234" r:id="rId49"/>
    <p:sldId id="3235" r:id="rId50"/>
    <p:sldId id="3045" r:id="rId51"/>
    <p:sldId id="3236" r:id="rId52"/>
    <p:sldId id="3306" r:id="rId53"/>
    <p:sldId id="3321" r:id="rId54"/>
    <p:sldId id="3314" r:id="rId55"/>
    <p:sldId id="3247" r:id="rId56"/>
    <p:sldId id="3318" r:id="rId57"/>
    <p:sldId id="3249" r:id="rId58"/>
    <p:sldId id="3250" r:id="rId59"/>
    <p:sldId id="3293" r:id="rId60"/>
    <p:sldId id="3271" r:id="rId61"/>
    <p:sldId id="3272" r:id="rId62"/>
    <p:sldId id="3253" r:id="rId63"/>
    <p:sldId id="3255" r:id="rId64"/>
    <p:sldId id="3256" r:id="rId65"/>
    <p:sldId id="3257" r:id="rId66"/>
    <p:sldId id="3258" r:id="rId67"/>
    <p:sldId id="3259" r:id="rId68"/>
    <p:sldId id="3261" r:id="rId69"/>
    <p:sldId id="3262" r:id="rId70"/>
    <p:sldId id="3263" r:id="rId71"/>
    <p:sldId id="3173" r:id="rId72"/>
    <p:sldId id="3323" r:id="rId73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27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984"/>
    </p:cViewPr>
  </p:sorterViewPr>
  <p:notesViewPr>
    <p:cSldViewPr>
      <p:cViewPr varScale="1">
        <p:scale>
          <a:sx n="54" d="100"/>
          <a:sy n="54" d="100"/>
        </p:scale>
        <p:origin x="-2874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3" Type="http://schemas.openxmlformats.org/officeDocument/2006/relationships/slide" Target="slides/slide22.xml"/><Relationship Id="rId7" Type="http://schemas.openxmlformats.org/officeDocument/2006/relationships/slide" Target="slides/slide33.xml"/><Relationship Id="rId2" Type="http://schemas.openxmlformats.org/officeDocument/2006/relationships/slide" Target="slides/slide21.xml"/><Relationship Id="rId1" Type="http://schemas.openxmlformats.org/officeDocument/2006/relationships/slide" Target="slides/slide1.xml"/><Relationship Id="rId6" Type="http://schemas.openxmlformats.org/officeDocument/2006/relationships/slide" Target="slides/slide32.xml"/><Relationship Id="rId5" Type="http://schemas.openxmlformats.org/officeDocument/2006/relationships/slide" Target="slides/slide30.xml"/><Relationship Id="rId10" Type="http://schemas.openxmlformats.org/officeDocument/2006/relationships/slide" Target="slides/slide49.xml"/><Relationship Id="rId4" Type="http://schemas.openxmlformats.org/officeDocument/2006/relationships/slide" Target="slides/slide23.xml"/><Relationship Id="rId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5A11C-6DC2-42C1-9911-59574A0D3B79}" type="slidenum">
              <a:rPr lang="en-AU"/>
              <a:pPr/>
              <a:t>9</a:t>
            </a:fld>
            <a:endParaRPr lang="en-AU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59" y="4416108"/>
            <a:ext cx="5607684" cy="418242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3162" tIns="46581" rIns="93162" bIns="46581"/>
          <a:lstStyle/>
          <a:p>
            <a:r>
              <a:rPr lang="en-AU"/>
              <a:t>Feistel refers to an </a:t>
            </a:r>
            <a:r>
              <a:rPr lang="en-AU" i="1"/>
              <a:t>n</a:t>
            </a:r>
            <a:r>
              <a:rPr lang="en-AU"/>
              <a:t>-bit general substitution as an ideal block cipher, because it allows for the maximum number of possible encryption mappings from the plaintext to ciphertext block. </a:t>
            </a:r>
            <a:r>
              <a:rPr lang="en-US">
                <a:latin typeface="Times-Roman" charset="0"/>
              </a:rPr>
              <a:t>A 4-bit input produces one of 16 possible input states, which is mapped by the substitution cipher into a unique one of 16 possible output states, each of which is represented by 4 ciphertext bits. The encryption and decryption mappings can be defined by a tabulation, as shown in </a:t>
            </a:r>
            <a:r>
              <a:rPr lang="en-AU"/>
              <a:t>Stallings Figure 3.1. It illustrates a tiny 4-bit substitution to show that each possible input can be arbitrarily mapped to any output - which is why its complexity grows so rapidly.</a:t>
            </a:r>
          </a:p>
        </p:txBody>
      </p:sp>
    </p:spTree>
    <p:extLst>
      <p:ext uri="{BB962C8B-B14F-4D97-AF65-F5344CB8AC3E}">
        <p14:creationId xmlns:p14="http://schemas.microsoft.com/office/powerpoint/2010/main" val="1298329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28351-7DE5-4BE1-A91B-8F6DA7F8415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06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306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5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20101205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1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>
                <a:latin typeface="Arial" charset="0"/>
              </a:rPr>
              <a:t>© 2004-2010, John L. Manferdelli.</a:t>
            </a:r>
          </a:p>
          <a:p>
            <a:pPr algn="l"/>
            <a:r>
              <a:rPr lang="en-US" sz="1200" i="1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43CAA4-7AFA-408F-94B6-3D45FE65DC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 Ciphers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straightforward SP cipher needs twice the hardware: one for encryption (S, P), one for decryption (S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Feistel’s solution:</a:t>
            </a:r>
            <a:br>
              <a:rPr lang="en-US" altLang="zh-TW" sz="20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br>
              <a:rPr lang="en-US" altLang="zh-TW" sz="2400" dirty="0">
                <a:ea typeface="PMingLiU" pitchFamily="18" charset="-120"/>
              </a:rPr>
            </a:br>
            <a:endParaRPr lang="en-US" altLang="zh-TW" sz="24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endParaRPr lang="en-US" altLang="zh-TW" sz="2000" dirty="0">
              <a:ea typeface="PMingLiU" pitchFamily="18" charset="-120"/>
            </a:endParaRP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v1:  Feistel SP cipher; 64-bit block, 128-bit key, 16 rounds.</a:t>
            </a:r>
          </a:p>
        </p:txBody>
      </p:sp>
      <p:grpSp>
        <p:nvGrpSpPr>
          <p:cNvPr id="32773" name="Group 4"/>
          <p:cNvGrpSpPr>
            <a:grpSpLocks/>
          </p:cNvGrpSpPr>
          <p:nvPr/>
        </p:nvGrpSpPr>
        <p:grpSpPr bwMode="auto">
          <a:xfrm>
            <a:off x="1233488" y="2741613"/>
            <a:ext cx="7148512" cy="2592387"/>
            <a:chOff x="777" y="1727"/>
            <a:chExt cx="4503" cy="1633"/>
          </a:xfrm>
        </p:grpSpPr>
        <p:grpSp>
          <p:nvGrpSpPr>
            <p:cNvPr id="32774" name="Group 5"/>
            <p:cNvGrpSpPr>
              <a:grpSpLocks/>
            </p:cNvGrpSpPr>
            <p:nvPr/>
          </p:nvGrpSpPr>
          <p:grpSpPr bwMode="auto">
            <a:xfrm>
              <a:off x="777" y="1727"/>
              <a:ext cx="1306" cy="1633"/>
              <a:chOff x="710" y="1711"/>
              <a:chExt cx="1306" cy="1633"/>
            </a:xfrm>
          </p:grpSpPr>
          <p:sp>
            <p:nvSpPr>
              <p:cNvPr id="32795" name="Text Box 6"/>
              <p:cNvSpPr txBox="1">
                <a:spLocks noChangeArrowheads="1"/>
              </p:cNvSpPr>
              <p:nvPr/>
            </p:nvSpPr>
            <p:spPr bwMode="auto">
              <a:xfrm>
                <a:off x="1210" y="1711"/>
                <a:ext cx="172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x</a:t>
                </a:r>
              </a:p>
            </p:txBody>
          </p:sp>
          <p:sp>
            <p:nvSpPr>
              <p:cNvPr id="32796" name="Text Box 7"/>
              <p:cNvSpPr txBox="1">
                <a:spLocks noChangeArrowheads="1"/>
              </p:cNvSpPr>
              <p:nvPr/>
            </p:nvSpPr>
            <p:spPr bwMode="auto">
              <a:xfrm>
                <a:off x="1129" y="3152"/>
                <a:ext cx="369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E</a:t>
                </a:r>
                <a:r>
                  <a:rPr lang="en-US" altLang="zh-TW" sz="1400" baseline="-250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K</a:t>
                </a:r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(x)</a:t>
                </a:r>
              </a:p>
            </p:txBody>
          </p:sp>
          <p:sp>
            <p:nvSpPr>
              <p:cNvPr id="32797" name="Text Box 8"/>
              <p:cNvSpPr txBox="1">
                <a:spLocks noChangeArrowheads="1"/>
              </p:cNvSpPr>
              <p:nvPr/>
            </p:nvSpPr>
            <p:spPr bwMode="auto">
              <a:xfrm>
                <a:off x="725" y="1896"/>
                <a:ext cx="178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L</a:t>
                </a:r>
              </a:p>
            </p:txBody>
          </p:sp>
          <p:sp>
            <p:nvSpPr>
              <p:cNvPr id="32798" name="Text Box 9"/>
              <p:cNvSpPr txBox="1">
                <a:spLocks noChangeArrowheads="1"/>
              </p:cNvSpPr>
              <p:nvPr/>
            </p:nvSpPr>
            <p:spPr bwMode="auto">
              <a:xfrm>
                <a:off x="1680" y="1896"/>
                <a:ext cx="197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R</a:t>
                </a:r>
              </a:p>
            </p:txBody>
          </p:sp>
          <p:sp>
            <p:nvSpPr>
              <p:cNvPr id="32799" name="Line 10"/>
              <p:cNvSpPr>
                <a:spLocks noChangeShapeType="1"/>
              </p:cNvSpPr>
              <p:nvPr/>
            </p:nvSpPr>
            <p:spPr bwMode="auto">
              <a:xfrm>
                <a:off x="816" y="2064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0" name="Line 11"/>
              <p:cNvSpPr>
                <a:spLocks noChangeShapeType="1"/>
              </p:cNvSpPr>
              <p:nvPr/>
            </p:nvSpPr>
            <p:spPr bwMode="auto">
              <a:xfrm>
                <a:off x="1368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1" name="Line 12"/>
              <p:cNvSpPr>
                <a:spLocks noChangeShapeType="1"/>
              </p:cNvSpPr>
              <p:nvPr/>
            </p:nvSpPr>
            <p:spPr bwMode="auto">
              <a:xfrm flipH="1">
                <a:off x="864" y="2208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2" name="Text Box 13"/>
              <p:cNvSpPr txBox="1">
                <a:spLocks noChangeArrowheads="1"/>
              </p:cNvSpPr>
              <p:nvPr/>
            </p:nvSpPr>
            <p:spPr bwMode="auto">
              <a:xfrm>
                <a:off x="1224" y="2112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03" name="Text Box 14"/>
              <p:cNvSpPr txBox="1">
                <a:spLocks noChangeArrowheads="1"/>
              </p:cNvSpPr>
              <p:nvPr/>
            </p:nvSpPr>
            <p:spPr bwMode="auto">
              <a:xfrm>
                <a:off x="712" y="2097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4" name="Line 15"/>
              <p:cNvSpPr>
                <a:spLocks noChangeShapeType="1"/>
              </p:cNvSpPr>
              <p:nvPr/>
            </p:nvSpPr>
            <p:spPr bwMode="auto">
              <a:xfrm flipH="1">
                <a:off x="1344" y="22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5" name="Line 16"/>
              <p:cNvSpPr>
                <a:spLocks noChangeShapeType="1"/>
              </p:cNvSpPr>
              <p:nvPr/>
            </p:nvSpPr>
            <p:spPr bwMode="auto">
              <a:xfrm flipH="1">
                <a:off x="1776" y="2064"/>
                <a:ext cx="0" cy="2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6" name="Line 17"/>
              <p:cNvSpPr>
                <a:spLocks noChangeShapeType="1"/>
              </p:cNvSpPr>
              <p:nvPr/>
            </p:nvSpPr>
            <p:spPr bwMode="auto">
              <a:xfrm>
                <a:off x="1344" y="2392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7" name="Text Box 18"/>
              <p:cNvSpPr txBox="1">
                <a:spLocks noChangeArrowheads="1"/>
              </p:cNvSpPr>
              <p:nvPr/>
            </p:nvSpPr>
            <p:spPr bwMode="auto">
              <a:xfrm flipH="1">
                <a:off x="1680" y="2281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08" name="Line 19"/>
              <p:cNvSpPr>
                <a:spLocks noChangeShapeType="1"/>
              </p:cNvSpPr>
              <p:nvPr/>
            </p:nvSpPr>
            <p:spPr bwMode="auto">
              <a:xfrm>
                <a:off x="816" y="2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09" name="Line 20"/>
              <p:cNvSpPr>
                <a:spLocks noChangeShapeType="1"/>
              </p:cNvSpPr>
              <p:nvPr/>
            </p:nvSpPr>
            <p:spPr bwMode="auto">
              <a:xfrm flipH="1">
                <a:off x="864" y="1832"/>
                <a:ext cx="336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0" name="Line 21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22"/>
              <p:cNvSpPr>
                <a:spLocks noChangeShapeType="1"/>
              </p:cNvSpPr>
              <p:nvPr/>
            </p:nvSpPr>
            <p:spPr bwMode="auto">
              <a:xfrm>
                <a:off x="1776" y="2456"/>
                <a:ext cx="0" cy="1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2" name="Text Box 23"/>
              <p:cNvSpPr txBox="1">
                <a:spLocks noChangeArrowheads="1"/>
              </p:cNvSpPr>
              <p:nvPr/>
            </p:nvSpPr>
            <p:spPr bwMode="auto">
              <a:xfrm>
                <a:off x="71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3" name="Text Box 24"/>
              <p:cNvSpPr txBox="1">
                <a:spLocks noChangeArrowheads="1"/>
              </p:cNvSpPr>
              <p:nvPr/>
            </p:nvSpPr>
            <p:spPr bwMode="auto">
              <a:xfrm>
                <a:off x="1670" y="2592"/>
                <a:ext cx="346" cy="21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 eaLnBrk="1" hangingPunct="1"/>
                <a:r>
                  <a:rPr lang="en-US" altLang="zh-TW" sz="24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sp>
            <p:nvSpPr>
              <p:cNvPr id="32814" name="Line 25"/>
              <p:cNvSpPr>
                <a:spLocks noChangeShapeType="1"/>
              </p:cNvSpPr>
              <p:nvPr/>
            </p:nvSpPr>
            <p:spPr bwMode="auto">
              <a:xfrm>
                <a:off x="1344" y="2847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5" name="Text Box 26"/>
              <p:cNvSpPr txBox="1">
                <a:spLocks noChangeArrowheads="1"/>
              </p:cNvSpPr>
              <p:nvPr/>
            </p:nvSpPr>
            <p:spPr bwMode="auto">
              <a:xfrm flipH="1">
                <a:off x="1680" y="2736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16" name="Line 27"/>
              <p:cNvSpPr>
                <a:spLocks noChangeShapeType="1"/>
              </p:cNvSpPr>
              <p:nvPr/>
            </p:nvSpPr>
            <p:spPr bwMode="auto">
              <a:xfrm>
                <a:off x="816" y="2847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7" name="Line 28"/>
              <p:cNvSpPr>
                <a:spLocks noChangeShapeType="1"/>
              </p:cNvSpPr>
              <p:nvPr/>
            </p:nvSpPr>
            <p:spPr bwMode="auto">
              <a:xfrm>
                <a:off x="816" y="2791"/>
                <a:ext cx="0" cy="1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8" name="Line 29"/>
              <p:cNvSpPr>
                <a:spLocks noChangeShapeType="1"/>
              </p:cNvSpPr>
              <p:nvPr/>
            </p:nvSpPr>
            <p:spPr bwMode="auto">
              <a:xfrm>
                <a:off x="1784" y="2887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9" name="Line 30"/>
              <p:cNvSpPr>
                <a:spLocks noChangeShapeType="1"/>
              </p:cNvSpPr>
              <p:nvPr/>
            </p:nvSpPr>
            <p:spPr bwMode="auto">
              <a:xfrm>
                <a:off x="177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0" name="Line 31"/>
              <p:cNvSpPr>
                <a:spLocks noChangeShapeType="1"/>
              </p:cNvSpPr>
              <p:nvPr/>
            </p:nvSpPr>
            <p:spPr bwMode="auto">
              <a:xfrm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1" name="Line 32"/>
              <p:cNvSpPr>
                <a:spLocks noChangeShapeType="1"/>
              </p:cNvSpPr>
              <p:nvPr/>
            </p:nvSpPr>
            <p:spPr bwMode="auto">
              <a:xfrm flipH="1">
                <a:off x="824" y="2976"/>
                <a:ext cx="96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2" name="Line 33"/>
              <p:cNvSpPr>
                <a:spLocks noChangeShapeType="1"/>
              </p:cNvSpPr>
              <p:nvPr/>
            </p:nvSpPr>
            <p:spPr bwMode="auto">
              <a:xfrm>
                <a:off x="816" y="3072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3" name="Line 34"/>
              <p:cNvSpPr>
                <a:spLocks noChangeShapeType="1"/>
              </p:cNvSpPr>
              <p:nvPr/>
            </p:nvSpPr>
            <p:spPr bwMode="auto">
              <a:xfrm flipH="1">
                <a:off x="864" y="2583"/>
                <a:ext cx="3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4" name="Text Box 35"/>
              <p:cNvSpPr txBox="1">
                <a:spLocks noChangeArrowheads="1"/>
              </p:cNvSpPr>
              <p:nvPr/>
            </p:nvSpPr>
            <p:spPr bwMode="auto">
              <a:xfrm>
                <a:off x="712" y="2472"/>
                <a:ext cx="227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800">
                    <a:latin typeface="Arial" pitchFamily="34" charset="0"/>
                    <a:ea typeface="PMingLiU" pitchFamily="18" charset="-120"/>
                    <a:cs typeface="Arial" pitchFamily="34" charset="0"/>
                    <a:sym typeface="Symbol" pitchFamily="18" charset="2"/>
                  </a:rPr>
                  <a:t></a:t>
                </a:r>
              </a:p>
            </p:txBody>
          </p:sp>
          <p:sp>
            <p:nvSpPr>
              <p:cNvPr id="32825" name="Line 36"/>
              <p:cNvSpPr>
                <a:spLocks noChangeShapeType="1"/>
              </p:cNvSpPr>
              <p:nvPr/>
            </p:nvSpPr>
            <p:spPr bwMode="auto">
              <a:xfrm flipH="1">
                <a:off x="1344" y="2583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6" name="Text Box 37"/>
              <p:cNvSpPr txBox="1">
                <a:spLocks noChangeArrowheads="1"/>
              </p:cNvSpPr>
              <p:nvPr/>
            </p:nvSpPr>
            <p:spPr bwMode="auto">
              <a:xfrm>
                <a:off x="1223" y="230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7" name="Text Box 38"/>
              <p:cNvSpPr txBox="1">
                <a:spLocks noChangeArrowheads="1"/>
              </p:cNvSpPr>
              <p:nvPr/>
            </p:nvSpPr>
            <p:spPr bwMode="auto">
              <a:xfrm>
                <a:off x="1224" y="2488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  <p:sp>
            <p:nvSpPr>
              <p:cNvPr id="32828" name="Text Box 39"/>
              <p:cNvSpPr txBox="1">
                <a:spLocks noChangeArrowheads="1"/>
              </p:cNvSpPr>
              <p:nvPr/>
            </p:nvSpPr>
            <p:spPr bwMode="auto">
              <a:xfrm>
                <a:off x="1216" y="2744"/>
                <a:ext cx="15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1400" b="1" i="1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f</a:t>
                </a:r>
              </a:p>
            </p:txBody>
          </p:sp>
        </p:grpSp>
        <p:sp>
          <p:nvSpPr>
            <p:cNvPr id="32775" name="Text Box 40"/>
            <p:cNvSpPr txBox="1">
              <a:spLocks noChangeArrowheads="1"/>
            </p:cNvSpPr>
            <p:nvPr/>
          </p:nvSpPr>
          <p:spPr bwMode="auto">
            <a:xfrm>
              <a:off x="2439" y="1887"/>
              <a:ext cx="748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where the</a:t>
              </a:r>
            </a:p>
            <a:p>
              <a:pPr eaLnBrk="1" hangingPunct="1"/>
              <a:r>
                <a:rPr lang="en-US" altLang="zh-TW" sz="1800" i="1">
                  <a:latin typeface="Arial" pitchFamily="34" charset="0"/>
                  <a:ea typeface="PMingLiU" pitchFamily="18" charset="-120"/>
                  <a:cs typeface="Arial" pitchFamily="34" charset="0"/>
                </a:rPr>
                <a:t>f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  function</a:t>
              </a:r>
            </a:p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is SP:</a:t>
              </a:r>
            </a:p>
          </p:txBody>
        </p:sp>
        <p:sp>
          <p:nvSpPr>
            <p:cNvPr id="32776" name="Text Box 41"/>
            <p:cNvSpPr txBox="1">
              <a:spLocks noChangeArrowheads="1"/>
            </p:cNvSpPr>
            <p:nvPr/>
          </p:nvSpPr>
          <p:spPr bwMode="auto">
            <a:xfrm>
              <a:off x="4085" y="2032"/>
              <a:ext cx="17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2777" name="Line 42"/>
            <p:cNvSpPr>
              <a:spLocks noChangeShapeType="1"/>
            </p:cNvSpPr>
            <p:nvPr/>
          </p:nvSpPr>
          <p:spPr bwMode="auto">
            <a:xfrm>
              <a:off x="4171" y="2224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8" name="Rectangle 43"/>
            <p:cNvSpPr>
              <a:spLocks noChangeArrowheads="1"/>
            </p:cNvSpPr>
            <p:nvPr/>
          </p:nvSpPr>
          <p:spPr bwMode="auto">
            <a:xfrm>
              <a:off x="3475" y="2320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9" name="Line 44"/>
            <p:cNvSpPr>
              <a:spLocks noChangeShapeType="1"/>
            </p:cNvSpPr>
            <p:nvPr/>
          </p:nvSpPr>
          <p:spPr bwMode="auto">
            <a:xfrm>
              <a:off x="3739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45"/>
            <p:cNvSpPr>
              <a:spLocks noChangeShapeType="1"/>
            </p:cNvSpPr>
            <p:nvPr/>
          </p:nvSpPr>
          <p:spPr bwMode="auto">
            <a:xfrm>
              <a:off x="4027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1" name="Line 46"/>
            <p:cNvSpPr>
              <a:spLocks noChangeShapeType="1"/>
            </p:cNvSpPr>
            <p:nvPr/>
          </p:nvSpPr>
          <p:spPr bwMode="auto">
            <a:xfrm>
              <a:off x="4603" y="232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2" name="Text Box 47"/>
            <p:cNvSpPr txBox="1">
              <a:spLocks noChangeArrowheads="1"/>
            </p:cNvSpPr>
            <p:nvPr/>
          </p:nvSpPr>
          <p:spPr bwMode="auto">
            <a:xfrm>
              <a:off x="3523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3" name="Text Box 48"/>
            <p:cNvSpPr txBox="1">
              <a:spLocks noChangeArrowheads="1"/>
            </p:cNvSpPr>
            <p:nvPr/>
          </p:nvSpPr>
          <p:spPr bwMode="auto">
            <a:xfrm>
              <a:off x="3788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4" name="Text Box 49"/>
            <p:cNvSpPr txBox="1">
              <a:spLocks noChangeArrowheads="1"/>
            </p:cNvSpPr>
            <p:nvPr/>
          </p:nvSpPr>
          <p:spPr bwMode="auto">
            <a:xfrm>
              <a:off x="4652" y="2320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S</a:t>
              </a:r>
            </a:p>
          </p:txBody>
        </p:sp>
        <p:sp>
          <p:nvSpPr>
            <p:cNvPr id="32785" name="Text Box 50"/>
            <p:cNvSpPr txBox="1">
              <a:spLocks noChangeArrowheads="1"/>
            </p:cNvSpPr>
            <p:nvPr/>
          </p:nvSpPr>
          <p:spPr bwMode="auto">
            <a:xfrm>
              <a:off x="4100" y="2256"/>
              <a:ext cx="487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2400">
                  <a:latin typeface="Arial" pitchFamily="34" charset="0"/>
                  <a:ea typeface="PMingLiU" pitchFamily="18" charset="-120"/>
                  <a:cs typeface="Arial" pitchFamily="34" charset="0"/>
                </a:rPr>
                <a:t>. . . .</a:t>
              </a:r>
            </a:p>
          </p:txBody>
        </p:sp>
        <p:sp>
          <p:nvSpPr>
            <p:cNvPr id="32786" name="Line 51"/>
            <p:cNvSpPr>
              <a:spLocks noChangeShapeType="1"/>
            </p:cNvSpPr>
            <p:nvPr/>
          </p:nvSpPr>
          <p:spPr bwMode="auto">
            <a:xfrm>
              <a:off x="4171" y="2528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Rectangle 52"/>
            <p:cNvSpPr>
              <a:spLocks noChangeArrowheads="1"/>
            </p:cNvSpPr>
            <p:nvPr/>
          </p:nvSpPr>
          <p:spPr bwMode="auto">
            <a:xfrm>
              <a:off x="3483" y="2608"/>
              <a:ext cx="13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Text Box 53"/>
            <p:cNvSpPr txBox="1">
              <a:spLocks noChangeArrowheads="1"/>
            </p:cNvSpPr>
            <p:nvPr/>
          </p:nvSpPr>
          <p:spPr bwMode="auto">
            <a:xfrm>
              <a:off x="4076" y="2608"/>
              <a:ext cx="1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P</a:t>
              </a:r>
            </a:p>
          </p:txBody>
        </p:sp>
        <p:sp>
          <p:nvSpPr>
            <p:cNvPr id="32789" name="Line 54"/>
            <p:cNvSpPr>
              <a:spLocks noChangeShapeType="1"/>
            </p:cNvSpPr>
            <p:nvPr/>
          </p:nvSpPr>
          <p:spPr bwMode="auto">
            <a:xfrm>
              <a:off x="4171" y="2816"/>
              <a:ext cx="0" cy="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0" name="Text Box 55"/>
            <p:cNvSpPr txBox="1">
              <a:spLocks noChangeArrowheads="1"/>
            </p:cNvSpPr>
            <p:nvPr/>
          </p:nvSpPr>
          <p:spPr bwMode="auto">
            <a:xfrm>
              <a:off x="3978" y="2896"/>
              <a:ext cx="41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f(x, 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)</a:t>
              </a:r>
            </a:p>
          </p:txBody>
        </p:sp>
        <p:sp>
          <p:nvSpPr>
            <p:cNvPr id="32791" name="Line 56"/>
            <p:cNvSpPr>
              <a:spLocks noChangeShapeType="1"/>
            </p:cNvSpPr>
            <p:nvPr/>
          </p:nvSpPr>
          <p:spPr bwMode="auto">
            <a:xfrm flipH="1">
              <a:off x="4899" y="241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Text Box 57"/>
            <p:cNvSpPr txBox="1">
              <a:spLocks noChangeArrowheads="1"/>
            </p:cNvSpPr>
            <p:nvPr/>
          </p:nvSpPr>
          <p:spPr bwMode="auto">
            <a:xfrm>
              <a:off x="5092" y="2272"/>
              <a:ext cx="18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4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4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i</a:t>
              </a:r>
            </a:p>
          </p:txBody>
        </p:sp>
        <p:sp>
          <p:nvSpPr>
            <p:cNvPr id="32793" name="AutoShape 58"/>
            <p:cNvSpPr>
              <a:spLocks/>
            </p:cNvSpPr>
            <p:nvPr/>
          </p:nvSpPr>
          <p:spPr bwMode="auto">
            <a:xfrm>
              <a:off x="1987" y="2944"/>
              <a:ext cx="96" cy="192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4" name="Text Box 59"/>
            <p:cNvSpPr txBox="1">
              <a:spLocks noChangeArrowheads="1"/>
            </p:cNvSpPr>
            <p:nvPr/>
          </p:nvSpPr>
          <p:spPr bwMode="auto">
            <a:xfrm>
              <a:off x="2077" y="2924"/>
              <a:ext cx="500" cy="2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>
                  <a:latin typeface="Arial" pitchFamily="34" charset="0"/>
                  <a:ea typeface="PMingLiU" pitchFamily="18" charset="-120"/>
                  <a:cs typeface="Arial" pitchFamily="34" charset="0"/>
                </a:rPr>
                <a:t>(why?)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694F0B-8800-4D81-AB1E-E77AB9FFEE77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Iterated Feistel Cipher</a:t>
            </a:r>
          </a:p>
        </p:txBody>
      </p:sp>
      <p:sp>
        <p:nvSpPr>
          <p:cNvPr id="36869" name="Rectangle 3"/>
          <p:cNvSpPr>
            <a:spLocks noChangeArrowheads="1"/>
          </p:cNvSpPr>
          <p:nvPr/>
        </p:nvSpPr>
        <p:spPr bwMode="auto">
          <a:xfrm>
            <a:off x="2482850" y="3048000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381000" y="2401888"/>
            <a:ext cx="127592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886200" y="5602288"/>
            <a:ext cx="1488806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</a:p>
        </p:txBody>
      </p:sp>
      <p:sp>
        <p:nvSpPr>
          <p:cNvPr id="36872" name="Freeform 6"/>
          <p:cNvSpPr>
            <a:spLocks/>
          </p:cNvSpPr>
          <p:nvPr/>
        </p:nvSpPr>
        <p:spPr bwMode="auto">
          <a:xfrm>
            <a:off x="1797050" y="2667000"/>
            <a:ext cx="1600200" cy="381000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3" name="Freeform 7"/>
          <p:cNvSpPr>
            <a:spLocks/>
          </p:cNvSpPr>
          <p:nvPr/>
        </p:nvSpPr>
        <p:spPr bwMode="auto">
          <a:xfrm>
            <a:off x="3394075" y="5486400"/>
            <a:ext cx="482600" cy="328613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4" name="Line 8"/>
          <p:cNvSpPr>
            <a:spLocks noChangeShapeType="1"/>
          </p:cNvSpPr>
          <p:nvPr/>
        </p:nvSpPr>
        <p:spPr bwMode="auto">
          <a:xfrm>
            <a:off x="2482850" y="3200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5" name="Line 9"/>
          <p:cNvSpPr>
            <a:spLocks noChangeShapeType="1"/>
          </p:cNvSpPr>
          <p:nvPr/>
        </p:nvSpPr>
        <p:spPr bwMode="auto">
          <a:xfrm>
            <a:off x="2482850" y="3352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6" name="Line 10"/>
          <p:cNvSpPr>
            <a:spLocks noChangeShapeType="1"/>
          </p:cNvSpPr>
          <p:nvPr/>
        </p:nvSpPr>
        <p:spPr bwMode="auto">
          <a:xfrm>
            <a:off x="2482850" y="3505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7" name="Line 11"/>
          <p:cNvSpPr>
            <a:spLocks noChangeShapeType="1"/>
          </p:cNvSpPr>
          <p:nvPr/>
        </p:nvSpPr>
        <p:spPr bwMode="auto">
          <a:xfrm>
            <a:off x="2482850" y="3657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8" name="Line 12"/>
          <p:cNvSpPr>
            <a:spLocks noChangeShapeType="1"/>
          </p:cNvSpPr>
          <p:nvPr/>
        </p:nvSpPr>
        <p:spPr bwMode="auto">
          <a:xfrm>
            <a:off x="2482850" y="3810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79" name="Line 13"/>
          <p:cNvSpPr>
            <a:spLocks noChangeShapeType="1"/>
          </p:cNvSpPr>
          <p:nvPr/>
        </p:nvSpPr>
        <p:spPr bwMode="auto">
          <a:xfrm>
            <a:off x="2482850" y="3962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0" name="Line 14"/>
          <p:cNvSpPr>
            <a:spLocks noChangeShapeType="1"/>
          </p:cNvSpPr>
          <p:nvPr/>
        </p:nvSpPr>
        <p:spPr bwMode="auto">
          <a:xfrm>
            <a:off x="2482850" y="4114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1" name="Line 15"/>
          <p:cNvSpPr>
            <a:spLocks noChangeShapeType="1"/>
          </p:cNvSpPr>
          <p:nvPr/>
        </p:nvSpPr>
        <p:spPr bwMode="auto">
          <a:xfrm>
            <a:off x="2482850" y="4267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2" name="Line 16"/>
          <p:cNvSpPr>
            <a:spLocks noChangeShapeType="1"/>
          </p:cNvSpPr>
          <p:nvPr/>
        </p:nvSpPr>
        <p:spPr bwMode="auto">
          <a:xfrm>
            <a:off x="2482850" y="4419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3" name="Line 17"/>
          <p:cNvSpPr>
            <a:spLocks noChangeShapeType="1"/>
          </p:cNvSpPr>
          <p:nvPr/>
        </p:nvSpPr>
        <p:spPr bwMode="auto">
          <a:xfrm>
            <a:off x="2482850" y="4572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4" name="Line 18"/>
          <p:cNvSpPr>
            <a:spLocks noChangeShapeType="1"/>
          </p:cNvSpPr>
          <p:nvPr/>
        </p:nvSpPr>
        <p:spPr bwMode="auto">
          <a:xfrm>
            <a:off x="2482850" y="47244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5" name="Line 19"/>
          <p:cNvSpPr>
            <a:spLocks noChangeShapeType="1"/>
          </p:cNvSpPr>
          <p:nvPr/>
        </p:nvSpPr>
        <p:spPr bwMode="auto">
          <a:xfrm>
            <a:off x="2482850" y="48768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6" name="Line 20"/>
          <p:cNvSpPr>
            <a:spLocks noChangeShapeType="1"/>
          </p:cNvSpPr>
          <p:nvPr/>
        </p:nvSpPr>
        <p:spPr bwMode="auto">
          <a:xfrm>
            <a:off x="2482850" y="50292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7" name="Line 21"/>
          <p:cNvSpPr>
            <a:spLocks noChangeShapeType="1"/>
          </p:cNvSpPr>
          <p:nvPr/>
        </p:nvSpPr>
        <p:spPr bwMode="auto">
          <a:xfrm>
            <a:off x="2482850" y="51816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8" name="Line 22"/>
          <p:cNvSpPr>
            <a:spLocks noChangeShapeType="1"/>
          </p:cNvSpPr>
          <p:nvPr/>
        </p:nvSpPr>
        <p:spPr bwMode="auto">
          <a:xfrm>
            <a:off x="2482850" y="5334000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89" name="AutoShape 23"/>
          <p:cNvSpPr>
            <a:spLocks/>
          </p:cNvSpPr>
          <p:nvPr/>
        </p:nvSpPr>
        <p:spPr bwMode="auto">
          <a:xfrm>
            <a:off x="4540250" y="3048000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0" name="Text Box 24"/>
          <p:cNvSpPr txBox="1">
            <a:spLocks noChangeArrowheads="1"/>
          </p:cNvSpPr>
          <p:nvPr/>
        </p:nvSpPr>
        <p:spPr bwMode="auto">
          <a:xfrm>
            <a:off x="5226050" y="3833813"/>
            <a:ext cx="1162434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36891" name="Line 25"/>
          <p:cNvSpPr>
            <a:spLocks noChangeShapeType="1"/>
          </p:cNvSpPr>
          <p:nvPr/>
        </p:nvSpPr>
        <p:spPr bwMode="auto">
          <a:xfrm>
            <a:off x="4387850" y="3124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2" name="Text Box 26"/>
          <p:cNvSpPr txBox="1">
            <a:spLocks noChangeArrowheads="1"/>
          </p:cNvSpPr>
          <p:nvPr/>
        </p:nvSpPr>
        <p:spPr bwMode="auto">
          <a:xfrm>
            <a:off x="5715000" y="2819400"/>
            <a:ext cx="336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6893" name="Line 27"/>
          <p:cNvSpPr>
            <a:spLocks noChangeShapeType="1"/>
          </p:cNvSpPr>
          <p:nvPr/>
        </p:nvSpPr>
        <p:spPr bwMode="auto">
          <a:xfrm>
            <a:off x="4387850" y="32766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4" name="Text Box 28"/>
          <p:cNvSpPr txBox="1">
            <a:spLocks noChangeArrowheads="1"/>
          </p:cNvSpPr>
          <p:nvPr/>
        </p:nvSpPr>
        <p:spPr bwMode="auto">
          <a:xfrm>
            <a:off x="5715000" y="3352800"/>
            <a:ext cx="358775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6895" name="Line 29"/>
          <p:cNvSpPr>
            <a:spLocks noChangeShapeType="1"/>
          </p:cNvSpPr>
          <p:nvPr/>
        </p:nvSpPr>
        <p:spPr bwMode="auto">
          <a:xfrm>
            <a:off x="4387850" y="5410200"/>
            <a:ext cx="32321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896" name="Text Box 30"/>
          <p:cNvSpPr txBox="1">
            <a:spLocks noChangeArrowheads="1"/>
          </p:cNvSpPr>
          <p:nvPr/>
        </p:nvSpPr>
        <p:spPr bwMode="auto">
          <a:xfrm>
            <a:off x="5867400" y="5105400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36897" name="Rectangle 31"/>
          <p:cNvSpPr>
            <a:spLocks noChangeArrowheads="1"/>
          </p:cNvSpPr>
          <p:nvPr/>
        </p:nvSpPr>
        <p:spPr bwMode="auto">
          <a:xfrm>
            <a:off x="6324600" y="2133600"/>
            <a:ext cx="2743200" cy="533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 Schedule</a:t>
            </a:r>
          </a:p>
        </p:txBody>
      </p:sp>
      <p:sp>
        <p:nvSpPr>
          <p:cNvPr id="36898" name="Text Box 32"/>
          <p:cNvSpPr txBox="1">
            <a:spLocks noChangeArrowheads="1"/>
          </p:cNvSpPr>
          <p:nvPr/>
        </p:nvSpPr>
        <p:spPr bwMode="auto">
          <a:xfrm>
            <a:off x="7315200" y="1293813"/>
            <a:ext cx="555152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</a:p>
        </p:txBody>
      </p:sp>
      <p:sp>
        <p:nvSpPr>
          <p:cNvPr id="36899" name="Line 33"/>
          <p:cNvSpPr>
            <a:spLocks noChangeShapeType="1"/>
          </p:cNvSpPr>
          <p:nvPr/>
        </p:nvSpPr>
        <p:spPr bwMode="auto">
          <a:xfrm>
            <a:off x="76200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900" name="Line 34"/>
          <p:cNvSpPr>
            <a:spLocks noChangeShapeType="1"/>
          </p:cNvSpPr>
          <p:nvPr/>
        </p:nvSpPr>
        <p:spPr bwMode="auto">
          <a:xfrm>
            <a:off x="7620000" y="2667000"/>
            <a:ext cx="0" cy="2743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C745B5-BD2C-4E43-A5B3-61723B6E6658}" type="slidenum">
              <a:rPr lang="en-US"/>
              <a:pPr>
                <a:defRPr/>
              </a:pPr>
              <a:t>12</a:t>
            </a:fld>
            <a:endParaRPr lang="en-US"/>
          </a:p>
        </p:txBody>
      </p:sp>
      <p:grpSp>
        <p:nvGrpSpPr>
          <p:cNvPr id="37892" name="Group 2"/>
          <p:cNvGrpSpPr>
            <a:grpSpLocks/>
          </p:cNvGrpSpPr>
          <p:nvPr/>
        </p:nvGrpSpPr>
        <p:grpSpPr bwMode="auto">
          <a:xfrm>
            <a:off x="2819400" y="1972294"/>
            <a:ext cx="3124200" cy="2438400"/>
            <a:chOff x="1872" y="1632"/>
            <a:chExt cx="1968" cy="1536"/>
          </a:xfrm>
        </p:grpSpPr>
        <p:sp>
          <p:nvSpPr>
            <p:cNvPr id="37899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0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1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Calibri" panose="020F0502020204030204" pitchFamily="34" charset="0"/>
                  <a:cs typeface="Calibri" panose="020F0502020204030204" pitchFamily="34" charset="0"/>
                </a:rPr>
                <a:t>     f</a:t>
              </a:r>
              <a:endParaRPr lang="en-US" sz="28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2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3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4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5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6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7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8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09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0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1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2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3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4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5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916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89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Feistel Round</a:t>
            </a:r>
          </a:p>
        </p:txBody>
      </p:sp>
      <p:sp>
        <p:nvSpPr>
          <p:cNvPr id="37894" name="Text Box 22"/>
          <p:cNvSpPr txBox="1">
            <a:spLocks noChangeArrowheads="1"/>
          </p:cNvSpPr>
          <p:nvPr/>
        </p:nvSpPr>
        <p:spPr bwMode="auto">
          <a:xfrm>
            <a:off x="6013304" y="3156226"/>
            <a:ext cx="298479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F(K,X)= non-linear function</a:t>
            </a:r>
          </a:p>
        </p:txBody>
      </p:sp>
      <p:sp>
        <p:nvSpPr>
          <p:cNvPr id="37895" name="Line 23"/>
          <p:cNvSpPr>
            <a:spLocks noChangeShapeType="1"/>
          </p:cNvSpPr>
          <p:nvPr/>
        </p:nvSpPr>
        <p:spPr bwMode="auto">
          <a:xfrm>
            <a:off x="4953000" y="19812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6" name="Text Box 24"/>
          <p:cNvSpPr txBox="1">
            <a:spLocks noChangeArrowheads="1"/>
          </p:cNvSpPr>
          <p:nvPr/>
        </p:nvSpPr>
        <p:spPr bwMode="auto">
          <a:xfrm>
            <a:off x="6400800" y="18288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897" name="Text Box 25"/>
          <p:cNvSpPr txBox="1">
            <a:spLocks noChangeArrowheads="1"/>
          </p:cNvSpPr>
          <p:nvPr/>
        </p:nvSpPr>
        <p:spPr bwMode="auto">
          <a:xfrm>
            <a:off x="304800" y="2246372"/>
            <a:ext cx="2362200" cy="25648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Graphic courtesy of Josh Benaloh</a:t>
            </a:r>
          </a:p>
        </p:txBody>
      </p:sp>
      <p:sp>
        <p:nvSpPr>
          <p:cNvPr id="37898" name="Text Box 26"/>
          <p:cNvSpPr txBox="1">
            <a:spLocks noChangeArrowheads="1"/>
          </p:cNvSpPr>
          <p:nvPr/>
        </p:nvSpPr>
        <p:spPr bwMode="auto">
          <a:xfrm>
            <a:off x="381000" y="4775537"/>
            <a:ext cx="8382000" cy="101566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If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and 𝝉(L, R)= (R, L), this round  is 𝝉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 R).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invert: swap halves and apply same transform with same key: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𝝉𝝉𝞂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(L,R).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E5FD57-CCD5-41B8-804A-3358ECD0403E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685800" y="1447800"/>
            <a:ext cx="8305800" cy="42672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7" name="AutoShape 3"/>
          <p:cNvSpPr>
            <a:spLocks noChangeArrowheads="1"/>
          </p:cNvSpPr>
          <p:nvPr/>
        </p:nvSpPr>
        <p:spPr bwMode="auto">
          <a:xfrm flipV="1">
            <a:off x="2971800" y="20574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18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DES Round Function</a:t>
            </a:r>
          </a:p>
        </p:txBody>
      </p:sp>
      <p:sp>
        <p:nvSpPr>
          <p:cNvPr id="38919" name="Oval 5"/>
          <p:cNvSpPr>
            <a:spLocks noChangeArrowheads="1"/>
          </p:cNvSpPr>
          <p:nvPr/>
        </p:nvSpPr>
        <p:spPr bwMode="auto">
          <a:xfrm>
            <a:off x="4191000" y="2667000"/>
            <a:ext cx="304800" cy="304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0" name="Line 6"/>
          <p:cNvSpPr>
            <a:spLocks noChangeShapeType="1"/>
          </p:cNvSpPr>
          <p:nvPr/>
        </p:nvSpPr>
        <p:spPr bwMode="auto">
          <a:xfrm flipH="1">
            <a:off x="4191000" y="2819400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1" name="Rectangle 7"/>
          <p:cNvSpPr>
            <a:spLocks noChangeArrowheads="1"/>
          </p:cNvSpPr>
          <p:nvPr/>
        </p:nvSpPr>
        <p:spPr bwMode="auto">
          <a:xfrm>
            <a:off x="1066800" y="2667000"/>
            <a:ext cx="2438400" cy="3048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2" name="Text Box 8"/>
          <p:cNvSpPr txBox="1">
            <a:spLocks noChangeArrowheads="1"/>
          </p:cNvSpPr>
          <p:nvPr/>
        </p:nvSpPr>
        <p:spPr bwMode="auto">
          <a:xfrm>
            <a:off x="1143000" y="2220913"/>
            <a:ext cx="1001941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Sub-key</a:t>
            </a:r>
          </a:p>
        </p:txBody>
      </p:sp>
      <p:sp>
        <p:nvSpPr>
          <p:cNvPr id="38923" name="Line 9"/>
          <p:cNvSpPr>
            <a:spLocks noChangeShapeType="1"/>
          </p:cNvSpPr>
          <p:nvPr/>
        </p:nvSpPr>
        <p:spPr bwMode="auto">
          <a:xfrm>
            <a:off x="3505200" y="2819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4" name="Line 10"/>
          <p:cNvSpPr>
            <a:spLocks noChangeShapeType="1"/>
          </p:cNvSpPr>
          <p:nvPr/>
        </p:nvSpPr>
        <p:spPr bwMode="auto">
          <a:xfrm>
            <a:off x="4343400" y="2286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5" name="Line 11"/>
          <p:cNvSpPr>
            <a:spLocks noChangeShapeType="1"/>
          </p:cNvSpPr>
          <p:nvPr/>
        </p:nvSpPr>
        <p:spPr bwMode="auto">
          <a:xfrm>
            <a:off x="4343400" y="26670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6" name="Rectangle 12"/>
          <p:cNvSpPr>
            <a:spLocks noChangeArrowheads="1"/>
          </p:cNvSpPr>
          <p:nvPr/>
        </p:nvSpPr>
        <p:spPr bwMode="auto">
          <a:xfrm>
            <a:off x="3429000" y="42672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7" name="Line 13"/>
          <p:cNvSpPr>
            <a:spLocks noChangeShapeType="1"/>
          </p:cNvSpPr>
          <p:nvPr/>
        </p:nvSpPr>
        <p:spPr bwMode="auto">
          <a:xfrm>
            <a:off x="3657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8" name="Line 14"/>
          <p:cNvSpPr>
            <a:spLocks noChangeShapeType="1"/>
          </p:cNvSpPr>
          <p:nvPr/>
        </p:nvSpPr>
        <p:spPr bwMode="auto">
          <a:xfrm>
            <a:off x="3886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29" name="Line 15"/>
          <p:cNvSpPr>
            <a:spLocks noChangeShapeType="1"/>
          </p:cNvSpPr>
          <p:nvPr/>
        </p:nvSpPr>
        <p:spPr bwMode="auto">
          <a:xfrm>
            <a:off x="41148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0" name="Line 16"/>
          <p:cNvSpPr>
            <a:spLocks noChangeShapeType="1"/>
          </p:cNvSpPr>
          <p:nvPr/>
        </p:nvSpPr>
        <p:spPr bwMode="auto">
          <a:xfrm>
            <a:off x="43434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1" name="Line 17"/>
          <p:cNvSpPr>
            <a:spLocks noChangeShapeType="1"/>
          </p:cNvSpPr>
          <p:nvPr/>
        </p:nvSpPr>
        <p:spPr bwMode="auto">
          <a:xfrm>
            <a:off x="45720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2" name="Line 18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3" name="Line 19"/>
          <p:cNvSpPr>
            <a:spLocks noChangeShapeType="1"/>
          </p:cNvSpPr>
          <p:nvPr/>
        </p:nvSpPr>
        <p:spPr bwMode="auto">
          <a:xfrm>
            <a:off x="50292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4" name="Line 20"/>
          <p:cNvSpPr>
            <a:spLocks noChangeShapeType="1"/>
          </p:cNvSpPr>
          <p:nvPr/>
        </p:nvSpPr>
        <p:spPr bwMode="auto">
          <a:xfrm>
            <a:off x="3581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5" name="Line 21"/>
          <p:cNvSpPr>
            <a:spLocks noChangeShapeType="1"/>
          </p:cNvSpPr>
          <p:nvPr/>
        </p:nvSpPr>
        <p:spPr bwMode="auto">
          <a:xfrm>
            <a:off x="3810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6" name="Line 22"/>
          <p:cNvSpPr>
            <a:spLocks noChangeShapeType="1"/>
          </p:cNvSpPr>
          <p:nvPr/>
        </p:nvSpPr>
        <p:spPr bwMode="auto">
          <a:xfrm>
            <a:off x="4038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7" name="Line 23"/>
          <p:cNvSpPr>
            <a:spLocks noChangeShapeType="1"/>
          </p:cNvSpPr>
          <p:nvPr/>
        </p:nvSpPr>
        <p:spPr bwMode="auto">
          <a:xfrm>
            <a:off x="42672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8" name="Line 24"/>
          <p:cNvSpPr>
            <a:spLocks noChangeShapeType="1"/>
          </p:cNvSpPr>
          <p:nvPr/>
        </p:nvSpPr>
        <p:spPr bwMode="auto">
          <a:xfrm>
            <a:off x="44958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39" name="Line 25"/>
          <p:cNvSpPr>
            <a:spLocks noChangeShapeType="1"/>
          </p:cNvSpPr>
          <p:nvPr/>
        </p:nvSpPr>
        <p:spPr bwMode="auto">
          <a:xfrm>
            <a:off x="47244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0" name="Line 26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1" name="Line 27"/>
          <p:cNvSpPr>
            <a:spLocks noChangeShapeType="1"/>
          </p:cNvSpPr>
          <p:nvPr/>
        </p:nvSpPr>
        <p:spPr bwMode="auto">
          <a:xfrm>
            <a:off x="5181600" y="3733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2" name="Text Box 28"/>
          <p:cNvSpPr txBox="1">
            <a:spLocks noChangeArrowheads="1"/>
          </p:cNvSpPr>
          <p:nvPr/>
        </p:nvSpPr>
        <p:spPr bwMode="auto">
          <a:xfrm>
            <a:off x="5402263" y="3733800"/>
            <a:ext cx="2370137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6/4-bit substitutions</a:t>
            </a:r>
          </a:p>
        </p:txBody>
      </p:sp>
      <p:sp>
        <p:nvSpPr>
          <p:cNvPr id="38943" name="Rectangle 29"/>
          <p:cNvSpPr>
            <a:spLocks noChangeArrowheads="1"/>
          </p:cNvSpPr>
          <p:nvPr/>
        </p:nvSpPr>
        <p:spPr bwMode="auto">
          <a:xfrm>
            <a:off x="3429000" y="5105400"/>
            <a:ext cx="1828800" cy="228600"/>
          </a:xfrm>
          <a:prstGeom prst="rect">
            <a:avLst/>
          </a:pr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4" name="Line 30"/>
          <p:cNvSpPr>
            <a:spLocks noChangeShapeType="1"/>
          </p:cNvSpPr>
          <p:nvPr/>
        </p:nvSpPr>
        <p:spPr bwMode="auto">
          <a:xfrm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5" name="Line 31"/>
          <p:cNvSpPr>
            <a:spLocks noChangeShapeType="1"/>
          </p:cNvSpPr>
          <p:nvPr/>
        </p:nvSpPr>
        <p:spPr bwMode="auto">
          <a:xfrm>
            <a:off x="3657600" y="4495800"/>
            <a:ext cx="1143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6" name="Line 32"/>
          <p:cNvSpPr>
            <a:spLocks noChangeShapeType="1"/>
          </p:cNvSpPr>
          <p:nvPr/>
        </p:nvSpPr>
        <p:spPr bwMode="auto">
          <a:xfrm flipH="1">
            <a:off x="3505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7" name="Line 33"/>
          <p:cNvSpPr>
            <a:spLocks noChangeShapeType="1"/>
          </p:cNvSpPr>
          <p:nvPr/>
        </p:nvSpPr>
        <p:spPr bwMode="auto">
          <a:xfrm flipH="1">
            <a:off x="3962400" y="4495800"/>
            <a:ext cx="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8" name="Line 34"/>
          <p:cNvSpPr>
            <a:spLocks noChangeShapeType="1"/>
          </p:cNvSpPr>
          <p:nvPr/>
        </p:nvSpPr>
        <p:spPr bwMode="auto">
          <a:xfrm>
            <a:off x="4114800" y="44958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49" name="Line 35"/>
          <p:cNvSpPr>
            <a:spLocks noChangeShapeType="1"/>
          </p:cNvSpPr>
          <p:nvPr/>
        </p:nvSpPr>
        <p:spPr bwMode="auto">
          <a:xfrm flipH="1">
            <a:off x="4114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0" name="Line 36"/>
          <p:cNvSpPr>
            <a:spLocks noChangeShapeType="1"/>
          </p:cNvSpPr>
          <p:nvPr/>
        </p:nvSpPr>
        <p:spPr bwMode="auto">
          <a:xfrm>
            <a:off x="4419600" y="4495800"/>
            <a:ext cx="838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1" name="Line 37"/>
          <p:cNvSpPr>
            <a:spLocks noChangeShapeType="1"/>
          </p:cNvSpPr>
          <p:nvPr/>
        </p:nvSpPr>
        <p:spPr bwMode="auto">
          <a:xfrm flipH="1">
            <a:off x="42672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2" name="Line 38"/>
          <p:cNvSpPr>
            <a:spLocks noChangeShapeType="1"/>
          </p:cNvSpPr>
          <p:nvPr/>
        </p:nvSpPr>
        <p:spPr bwMode="auto">
          <a:xfrm flipH="1">
            <a:off x="45720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3" name="Line 39"/>
          <p:cNvSpPr>
            <a:spLocks noChangeShapeType="1"/>
          </p:cNvSpPr>
          <p:nvPr/>
        </p:nvSpPr>
        <p:spPr bwMode="auto">
          <a:xfrm>
            <a:off x="4876800" y="44958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4" name="Line 40"/>
          <p:cNvSpPr>
            <a:spLocks noChangeShapeType="1"/>
          </p:cNvSpPr>
          <p:nvPr/>
        </p:nvSpPr>
        <p:spPr bwMode="auto">
          <a:xfrm flipH="1">
            <a:off x="3581400" y="4495800"/>
            <a:ext cx="1447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5" name="Line 41"/>
          <p:cNvSpPr>
            <a:spLocks noChangeShapeType="1"/>
          </p:cNvSpPr>
          <p:nvPr/>
        </p:nvSpPr>
        <p:spPr bwMode="auto">
          <a:xfrm flipH="1">
            <a:off x="4876800" y="44958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6" name="Text Box 42"/>
          <p:cNvSpPr txBox="1">
            <a:spLocks noChangeArrowheads="1"/>
          </p:cNvSpPr>
          <p:nvPr/>
        </p:nvSpPr>
        <p:spPr bwMode="auto">
          <a:xfrm>
            <a:off x="5314950" y="4648200"/>
            <a:ext cx="22288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32-bit permutation</a:t>
            </a:r>
          </a:p>
        </p:txBody>
      </p:sp>
      <p:sp>
        <p:nvSpPr>
          <p:cNvPr id="38957" name="Line 43"/>
          <p:cNvSpPr>
            <a:spLocks noChangeShapeType="1"/>
          </p:cNvSpPr>
          <p:nvPr/>
        </p:nvSpPr>
        <p:spPr bwMode="auto">
          <a:xfrm>
            <a:off x="4343400" y="1219200"/>
            <a:ext cx="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8" name="Line 44"/>
          <p:cNvSpPr>
            <a:spLocks noChangeShapeType="1"/>
          </p:cNvSpPr>
          <p:nvPr/>
        </p:nvSpPr>
        <p:spPr bwMode="auto">
          <a:xfrm>
            <a:off x="4343400" y="5334000"/>
            <a:ext cx="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59" name="Line 45"/>
          <p:cNvSpPr>
            <a:spLocks noChangeShapeType="1"/>
          </p:cNvSpPr>
          <p:nvPr/>
        </p:nvSpPr>
        <p:spPr bwMode="auto">
          <a:xfrm flipH="1">
            <a:off x="33528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0" name="Line 46"/>
          <p:cNvSpPr>
            <a:spLocks noChangeShapeType="1"/>
          </p:cNvSpPr>
          <p:nvPr/>
        </p:nvSpPr>
        <p:spPr bwMode="auto">
          <a:xfrm flipH="1">
            <a:off x="37338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1" name="Line 47"/>
          <p:cNvSpPr>
            <a:spLocks noChangeShapeType="1"/>
          </p:cNvSpPr>
          <p:nvPr/>
        </p:nvSpPr>
        <p:spPr bwMode="auto">
          <a:xfrm flipH="1">
            <a:off x="40386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2" name="Line 48"/>
          <p:cNvSpPr>
            <a:spLocks noChangeShapeType="1"/>
          </p:cNvSpPr>
          <p:nvPr/>
        </p:nvSpPr>
        <p:spPr bwMode="auto">
          <a:xfrm>
            <a:off x="4343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3" name="Line 49"/>
          <p:cNvSpPr>
            <a:spLocks noChangeShapeType="1"/>
          </p:cNvSpPr>
          <p:nvPr/>
        </p:nvSpPr>
        <p:spPr bwMode="auto">
          <a:xfrm>
            <a:off x="4572000" y="20574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4" name="Line 50"/>
          <p:cNvSpPr>
            <a:spLocks noChangeShapeType="1"/>
          </p:cNvSpPr>
          <p:nvPr/>
        </p:nvSpPr>
        <p:spPr bwMode="auto">
          <a:xfrm>
            <a:off x="4800600" y="20574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5" name="Line 51"/>
          <p:cNvSpPr>
            <a:spLocks noChangeShapeType="1"/>
          </p:cNvSpPr>
          <p:nvPr/>
        </p:nvSpPr>
        <p:spPr bwMode="auto">
          <a:xfrm>
            <a:off x="5029200" y="20574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6" name="AutoShape 52"/>
          <p:cNvSpPr>
            <a:spLocks noChangeArrowheads="1"/>
          </p:cNvSpPr>
          <p:nvPr/>
        </p:nvSpPr>
        <p:spPr bwMode="auto">
          <a:xfrm>
            <a:off x="2971800" y="3505200"/>
            <a:ext cx="2743200" cy="2286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644 w 21600"/>
              <a:gd name="T13" fmla="*/ 3644 h 21600"/>
              <a:gd name="T14" fmla="*/ 17956 w 21600"/>
              <a:gd name="T15" fmla="*/ 1795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3688" y="21600"/>
                </a:lnTo>
                <a:lnTo>
                  <a:pt x="1791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7" name="Line 53"/>
          <p:cNvSpPr>
            <a:spLocks noChangeShapeType="1"/>
          </p:cNvSpPr>
          <p:nvPr/>
        </p:nvSpPr>
        <p:spPr bwMode="auto">
          <a:xfrm>
            <a:off x="33528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8" name="Line 54"/>
          <p:cNvSpPr>
            <a:spLocks noChangeShapeType="1"/>
          </p:cNvSpPr>
          <p:nvPr/>
        </p:nvSpPr>
        <p:spPr bwMode="auto">
          <a:xfrm>
            <a:off x="37338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69" name="Line 55"/>
          <p:cNvSpPr>
            <a:spLocks noChangeShapeType="1"/>
          </p:cNvSpPr>
          <p:nvPr/>
        </p:nvSpPr>
        <p:spPr bwMode="auto">
          <a:xfrm>
            <a:off x="40386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0" name="Line 56"/>
          <p:cNvSpPr>
            <a:spLocks noChangeShapeType="1"/>
          </p:cNvSpPr>
          <p:nvPr/>
        </p:nvSpPr>
        <p:spPr bwMode="auto">
          <a:xfrm>
            <a:off x="43434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1" name="Line 57"/>
          <p:cNvSpPr>
            <a:spLocks noChangeShapeType="1"/>
          </p:cNvSpPr>
          <p:nvPr/>
        </p:nvSpPr>
        <p:spPr bwMode="auto">
          <a:xfrm flipH="1">
            <a:off x="4572000" y="35052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2" name="Line 58"/>
          <p:cNvSpPr>
            <a:spLocks noChangeShapeType="1"/>
          </p:cNvSpPr>
          <p:nvPr/>
        </p:nvSpPr>
        <p:spPr bwMode="auto">
          <a:xfrm flipH="1">
            <a:off x="4800600" y="3505200"/>
            <a:ext cx="152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3" name="Line 59"/>
          <p:cNvSpPr>
            <a:spLocks noChangeShapeType="1"/>
          </p:cNvSpPr>
          <p:nvPr/>
        </p:nvSpPr>
        <p:spPr bwMode="auto">
          <a:xfrm flipH="1">
            <a:off x="5029200" y="35052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974" name="Text Box 60"/>
          <p:cNvSpPr txBox="1">
            <a:spLocks noChangeArrowheads="1"/>
          </p:cNvSpPr>
          <p:nvPr/>
        </p:nvSpPr>
        <p:spPr bwMode="auto">
          <a:xfrm>
            <a:off x="4419600" y="1611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32 bits</a:t>
            </a:r>
          </a:p>
        </p:txBody>
      </p:sp>
      <p:sp>
        <p:nvSpPr>
          <p:cNvPr id="38975" name="Text Box 61"/>
          <p:cNvSpPr txBox="1">
            <a:spLocks noChangeArrowheads="1"/>
          </p:cNvSpPr>
          <p:nvPr/>
        </p:nvSpPr>
        <p:spPr bwMode="auto">
          <a:xfrm>
            <a:off x="4419600" y="2373313"/>
            <a:ext cx="883575" cy="40011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48 bits</a:t>
            </a:r>
          </a:p>
        </p:txBody>
      </p:sp>
      <p:sp>
        <p:nvSpPr>
          <p:cNvPr id="38976" name="Text Box 62"/>
          <p:cNvSpPr txBox="1">
            <a:spLocks noChangeArrowheads="1"/>
          </p:cNvSpPr>
          <p:nvPr/>
        </p:nvSpPr>
        <p:spPr bwMode="auto">
          <a:xfrm>
            <a:off x="5721350" y="6019800"/>
            <a:ext cx="1898650" cy="2286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aseline="-25000">
                <a:latin typeface="Arial" pitchFamily="34" charset="0"/>
              </a:rPr>
              <a:t>Slide courtesy of Josh Benaloh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775C53-27FB-451D-9CD1-AA4F4AD4E83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dirty="0"/>
              <a:t>Chaining Feistel Rounds</a:t>
            </a:r>
          </a:p>
        </p:txBody>
      </p:sp>
      <p:grpSp>
        <p:nvGrpSpPr>
          <p:cNvPr id="39941" name="Group 3"/>
          <p:cNvGrpSpPr>
            <a:grpSpLocks/>
          </p:cNvGrpSpPr>
          <p:nvPr/>
        </p:nvGrpSpPr>
        <p:grpSpPr bwMode="auto">
          <a:xfrm>
            <a:off x="2971800" y="1219200"/>
            <a:ext cx="3124200" cy="2438400"/>
            <a:chOff x="1872" y="1632"/>
            <a:chExt cx="1968" cy="1536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Rectangle 6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39968" name="Rectangle 7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Rectangle 8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9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10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Oval 11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3" name="Line 12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4" name="Line 13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14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15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7" name="Line 16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8" name="Line 17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18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19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Rectangle 20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Rectangle 21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942" name="Group 22"/>
          <p:cNvGrpSpPr>
            <a:grpSpLocks/>
          </p:cNvGrpSpPr>
          <p:nvPr/>
        </p:nvGrpSpPr>
        <p:grpSpPr bwMode="auto">
          <a:xfrm>
            <a:off x="2971800" y="3429000"/>
            <a:ext cx="3124200" cy="2438400"/>
            <a:chOff x="1872" y="1632"/>
            <a:chExt cx="1968" cy="1536"/>
          </a:xfrm>
        </p:grpSpPr>
        <p:sp>
          <p:nvSpPr>
            <p:cNvPr id="39947" name="Rectangle 2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Rectangle 2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Rectangle 2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</a:p>
          </p:txBody>
        </p:sp>
        <p:sp>
          <p:nvSpPr>
            <p:cNvPr id="39950" name="Rectangle 2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1" name="Rectangle 2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2" name="Line 2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3" name="Line 2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4" name="Oval 3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3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6" name="Line 3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7" name="Line 3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8" name="Line 3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Line 3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Line 3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Line 3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3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Rectangle 3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4" name="Rectangle 4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3" name="Line 41"/>
          <p:cNvSpPr>
            <a:spLocks noChangeShapeType="1"/>
          </p:cNvSpPr>
          <p:nvPr/>
        </p:nvSpPr>
        <p:spPr bwMode="auto">
          <a:xfrm>
            <a:off x="4953000" y="18288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Text Box 42"/>
          <p:cNvSpPr txBox="1">
            <a:spLocks noChangeArrowheads="1"/>
          </p:cNvSpPr>
          <p:nvPr/>
        </p:nvSpPr>
        <p:spPr bwMode="auto">
          <a:xfrm>
            <a:off x="6400800" y="1676400"/>
            <a:ext cx="368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</a:t>
            </a:r>
          </a:p>
        </p:txBody>
      </p:sp>
      <p:sp>
        <p:nvSpPr>
          <p:cNvPr id="39945" name="Line 43"/>
          <p:cNvSpPr>
            <a:spLocks noChangeShapeType="1"/>
          </p:cNvSpPr>
          <p:nvPr/>
        </p:nvSpPr>
        <p:spPr bwMode="auto">
          <a:xfrm>
            <a:off x="4953000" y="40386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44"/>
          <p:cNvSpPr txBox="1">
            <a:spLocks noChangeArrowheads="1"/>
          </p:cNvSpPr>
          <p:nvPr/>
        </p:nvSpPr>
        <p:spPr bwMode="auto">
          <a:xfrm>
            <a:off x="6477000" y="3962400"/>
            <a:ext cx="685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i+1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8D113F-9F88-4683-9F4E-F9CF948C6919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</a:t>
            </a:r>
          </a:p>
        </p:txBody>
      </p:sp>
      <p:sp>
        <p:nvSpPr>
          <p:cNvPr id="41989" name="Rectangle 3"/>
          <p:cNvSpPr>
            <a:spLocks noChangeArrowheads="1"/>
          </p:cNvSpPr>
          <p:nvPr/>
        </p:nvSpPr>
        <p:spPr bwMode="auto">
          <a:xfrm>
            <a:off x="3581400" y="2551113"/>
            <a:ext cx="1828800" cy="24384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0" name="Line 4"/>
          <p:cNvSpPr>
            <a:spLocks noChangeShapeType="1"/>
          </p:cNvSpPr>
          <p:nvPr/>
        </p:nvSpPr>
        <p:spPr bwMode="auto">
          <a:xfrm>
            <a:off x="533400" y="3770313"/>
            <a:ext cx="3048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1" name="Text Box 5"/>
          <p:cNvSpPr txBox="1">
            <a:spLocks noChangeArrowheads="1"/>
          </p:cNvSpPr>
          <p:nvPr/>
        </p:nvSpPr>
        <p:spPr bwMode="auto">
          <a:xfrm>
            <a:off x="946150" y="1905000"/>
            <a:ext cx="2085443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Plaintext</a:t>
            </a:r>
          </a:p>
        </p:txBody>
      </p:sp>
      <p:sp>
        <p:nvSpPr>
          <p:cNvPr id="41992" name="Text Box 6"/>
          <p:cNvSpPr txBox="1">
            <a:spLocks noChangeArrowheads="1"/>
          </p:cNvSpPr>
          <p:nvPr/>
        </p:nvSpPr>
        <p:spPr bwMode="auto">
          <a:xfrm>
            <a:off x="4984750" y="5105400"/>
            <a:ext cx="229832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64-bit Ciphertext</a:t>
            </a:r>
          </a:p>
        </p:txBody>
      </p:sp>
      <p:sp>
        <p:nvSpPr>
          <p:cNvPr id="41993" name="Freeform 7"/>
          <p:cNvSpPr>
            <a:spLocks/>
          </p:cNvSpPr>
          <p:nvPr/>
        </p:nvSpPr>
        <p:spPr bwMode="auto">
          <a:xfrm>
            <a:off x="4084638" y="2101850"/>
            <a:ext cx="411162" cy="449263"/>
          </a:xfrm>
          <a:custGeom>
            <a:avLst/>
            <a:gdLst>
              <a:gd name="T0" fmla="*/ 0 w 259"/>
              <a:gd name="T1" fmla="*/ 0 h 331"/>
              <a:gd name="T2" fmla="*/ 2147483647 w 259"/>
              <a:gd name="T3" fmla="*/ 0 h 331"/>
              <a:gd name="T4" fmla="*/ 2147483647 w 259"/>
              <a:gd name="T5" fmla="*/ 2147483647 h 331"/>
              <a:gd name="T6" fmla="*/ 0 60000 65536"/>
              <a:gd name="T7" fmla="*/ 0 60000 65536"/>
              <a:gd name="T8" fmla="*/ 0 60000 65536"/>
              <a:gd name="T9" fmla="*/ 0 w 259"/>
              <a:gd name="T10" fmla="*/ 0 h 331"/>
              <a:gd name="T11" fmla="*/ 259 w 259"/>
              <a:gd name="T12" fmla="*/ 331 h 3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" h="331">
                <a:moveTo>
                  <a:pt x="0" y="0"/>
                </a:moveTo>
                <a:lnTo>
                  <a:pt x="257" y="0"/>
                </a:lnTo>
                <a:lnTo>
                  <a:pt x="259" y="331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4" name="Text Box 8"/>
          <p:cNvSpPr txBox="1">
            <a:spLocks noChangeArrowheads="1"/>
          </p:cNvSpPr>
          <p:nvPr/>
        </p:nvSpPr>
        <p:spPr bwMode="auto">
          <a:xfrm>
            <a:off x="990600" y="3276600"/>
            <a:ext cx="1440331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56-bit Key</a:t>
            </a:r>
          </a:p>
        </p:txBody>
      </p:sp>
      <p:sp>
        <p:nvSpPr>
          <p:cNvPr id="41995" name="Freeform 9"/>
          <p:cNvSpPr>
            <a:spLocks/>
          </p:cNvSpPr>
          <p:nvPr/>
        </p:nvSpPr>
        <p:spPr bwMode="auto">
          <a:xfrm>
            <a:off x="4492625" y="4989513"/>
            <a:ext cx="482600" cy="328612"/>
          </a:xfrm>
          <a:custGeom>
            <a:avLst/>
            <a:gdLst>
              <a:gd name="T0" fmla="*/ 2147483647 w 304"/>
              <a:gd name="T1" fmla="*/ 0 h 207"/>
              <a:gd name="T2" fmla="*/ 0 w 304"/>
              <a:gd name="T3" fmla="*/ 2147483647 h 207"/>
              <a:gd name="T4" fmla="*/ 2147483647 w 304"/>
              <a:gd name="T5" fmla="*/ 2147483647 h 207"/>
              <a:gd name="T6" fmla="*/ 0 60000 65536"/>
              <a:gd name="T7" fmla="*/ 0 60000 65536"/>
              <a:gd name="T8" fmla="*/ 0 60000 65536"/>
              <a:gd name="T9" fmla="*/ 0 w 304"/>
              <a:gd name="T10" fmla="*/ 0 h 207"/>
              <a:gd name="T11" fmla="*/ 304 w 304"/>
              <a:gd name="T12" fmla="*/ 207 h 20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4" h="207">
                <a:moveTo>
                  <a:pt x="2" y="0"/>
                </a:moveTo>
                <a:lnTo>
                  <a:pt x="0" y="207"/>
                </a:lnTo>
                <a:lnTo>
                  <a:pt x="304" y="207"/>
                </a:lnTo>
              </a:path>
            </a:pathLst>
          </a:cu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6" name="Line 10"/>
          <p:cNvSpPr>
            <a:spLocks noChangeShapeType="1"/>
          </p:cNvSpPr>
          <p:nvPr/>
        </p:nvSpPr>
        <p:spPr bwMode="auto">
          <a:xfrm>
            <a:off x="3581400" y="2703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7" name="Line 11"/>
          <p:cNvSpPr>
            <a:spLocks noChangeShapeType="1"/>
          </p:cNvSpPr>
          <p:nvPr/>
        </p:nvSpPr>
        <p:spPr bwMode="auto">
          <a:xfrm>
            <a:off x="3581400" y="2855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8" name="Line 12"/>
          <p:cNvSpPr>
            <a:spLocks noChangeShapeType="1"/>
          </p:cNvSpPr>
          <p:nvPr/>
        </p:nvSpPr>
        <p:spPr bwMode="auto">
          <a:xfrm>
            <a:off x="3581400" y="3008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999" name="Line 13"/>
          <p:cNvSpPr>
            <a:spLocks noChangeShapeType="1"/>
          </p:cNvSpPr>
          <p:nvPr/>
        </p:nvSpPr>
        <p:spPr bwMode="auto">
          <a:xfrm>
            <a:off x="3581400" y="3160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0" name="Line 14"/>
          <p:cNvSpPr>
            <a:spLocks noChangeShapeType="1"/>
          </p:cNvSpPr>
          <p:nvPr/>
        </p:nvSpPr>
        <p:spPr bwMode="auto">
          <a:xfrm>
            <a:off x="3581400" y="3313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1" name="Line 15"/>
          <p:cNvSpPr>
            <a:spLocks noChangeShapeType="1"/>
          </p:cNvSpPr>
          <p:nvPr/>
        </p:nvSpPr>
        <p:spPr bwMode="auto">
          <a:xfrm>
            <a:off x="3581400" y="3465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2" name="Line 16"/>
          <p:cNvSpPr>
            <a:spLocks noChangeShapeType="1"/>
          </p:cNvSpPr>
          <p:nvPr/>
        </p:nvSpPr>
        <p:spPr bwMode="auto">
          <a:xfrm>
            <a:off x="3581400" y="3617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3" name="Line 17"/>
          <p:cNvSpPr>
            <a:spLocks noChangeShapeType="1"/>
          </p:cNvSpPr>
          <p:nvPr/>
        </p:nvSpPr>
        <p:spPr bwMode="auto">
          <a:xfrm>
            <a:off x="3581400" y="3770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4" name="Line 18"/>
          <p:cNvSpPr>
            <a:spLocks noChangeShapeType="1"/>
          </p:cNvSpPr>
          <p:nvPr/>
        </p:nvSpPr>
        <p:spPr bwMode="auto">
          <a:xfrm>
            <a:off x="3581400" y="3922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5" name="Line 19"/>
          <p:cNvSpPr>
            <a:spLocks noChangeShapeType="1"/>
          </p:cNvSpPr>
          <p:nvPr/>
        </p:nvSpPr>
        <p:spPr bwMode="auto">
          <a:xfrm>
            <a:off x="3581400" y="4075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6" name="Line 20"/>
          <p:cNvSpPr>
            <a:spLocks noChangeShapeType="1"/>
          </p:cNvSpPr>
          <p:nvPr/>
        </p:nvSpPr>
        <p:spPr bwMode="auto">
          <a:xfrm>
            <a:off x="3581400" y="42275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7" name="Line 21"/>
          <p:cNvSpPr>
            <a:spLocks noChangeShapeType="1"/>
          </p:cNvSpPr>
          <p:nvPr/>
        </p:nvSpPr>
        <p:spPr bwMode="auto">
          <a:xfrm>
            <a:off x="3581400" y="43799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8" name="Line 22"/>
          <p:cNvSpPr>
            <a:spLocks noChangeShapeType="1"/>
          </p:cNvSpPr>
          <p:nvPr/>
        </p:nvSpPr>
        <p:spPr bwMode="auto">
          <a:xfrm>
            <a:off x="3581400" y="45323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09" name="Line 23"/>
          <p:cNvSpPr>
            <a:spLocks noChangeShapeType="1"/>
          </p:cNvSpPr>
          <p:nvPr/>
        </p:nvSpPr>
        <p:spPr bwMode="auto">
          <a:xfrm>
            <a:off x="3581400" y="46847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0" name="Line 24"/>
          <p:cNvSpPr>
            <a:spLocks noChangeShapeType="1"/>
          </p:cNvSpPr>
          <p:nvPr/>
        </p:nvSpPr>
        <p:spPr bwMode="auto">
          <a:xfrm>
            <a:off x="3581400" y="4837113"/>
            <a:ext cx="1828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1" name="AutoShape 25"/>
          <p:cNvSpPr>
            <a:spLocks/>
          </p:cNvSpPr>
          <p:nvPr/>
        </p:nvSpPr>
        <p:spPr bwMode="auto">
          <a:xfrm>
            <a:off x="5638800" y="2551113"/>
            <a:ext cx="457200" cy="2438400"/>
          </a:xfrm>
          <a:prstGeom prst="rightBrace">
            <a:avLst>
              <a:gd name="adj1" fmla="val 44444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2" name="Text Box 26"/>
          <p:cNvSpPr txBox="1">
            <a:spLocks noChangeArrowheads="1"/>
          </p:cNvSpPr>
          <p:nvPr/>
        </p:nvSpPr>
        <p:spPr bwMode="auto">
          <a:xfrm>
            <a:off x="6324600" y="3336925"/>
            <a:ext cx="1366015" cy="83099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16 Feistel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Rounds</a:t>
            </a:r>
          </a:p>
        </p:txBody>
      </p:sp>
      <p:sp>
        <p:nvSpPr>
          <p:cNvPr id="42013" name="Line 27"/>
          <p:cNvSpPr>
            <a:spLocks noChangeShapeType="1"/>
          </p:cNvSpPr>
          <p:nvPr/>
        </p:nvSpPr>
        <p:spPr bwMode="auto">
          <a:xfrm>
            <a:off x="5486400" y="2627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4" name="Text Box 28"/>
          <p:cNvSpPr txBox="1">
            <a:spLocks noChangeArrowheads="1"/>
          </p:cNvSpPr>
          <p:nvPr/>
        </p:nvSpPr>
        <p:spPr bwMode="auto">
          <a:xfrm>
            <a:off x="7239000" y="2819400"/>
            <a:ext cx="15240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(48 bits)</a:t>
            </a:r>
            <a:endParaRPr lang="en-US" sz="1600" baseline="-25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5" name="Line 29"/>
          <p:cNvSpPr>
            <a:spLocks noChangeShapeType="1"/>
          </p:cNvSpPr>
          <p:nvPr/>
        </p:nvSpPr>
        <p:spPr bwMode="auto">
          <a:xfrm>
            <a:off x="5486400" y="27797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6" name="Text Box 30"/>
          <p:cNvSpPr txBox="1">
            <a:spLocks noChangeArrowheads="1"/>
          </p:cNvSpPr>
          <p:nvPr/>
        </p:nvSpPr>
        <p:spPr bwMode="auto">
          <a:xfrm>
            <a:off x="7239000" y="2438400"/>
            <a:ext cx="8382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42017" name="Line 31"/>
          <p:cNvSpPr>
            <a:spLocks noChangeShapeType="1"/>
          </p:cNvSpPr>
          <p:nvPr/>
        </p:nvSpPr>
        <p:spPr bwMode="auto">
          <a:xfrm>
            <a:off x="5486400" y="4913313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018" name="Text Box 32"/>
          <p:cNvSpPr txBox="1">
            <a:spLocks noChangeArrowheads="1"/>
          </p:cNvSpPr>
          <p:nvPr/>
        </p:nvSpPr>
        <p:spPr bwMode="auto">
          <a:xfrm>
            <a:off x="7239000" y="4760913"/>
            <a:ext cx="533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400" baseline="-2500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E233CA-91E0-4722-A4A2-DB7452F4A7BC}" type="slidenum">
              <a:rPr lang="en-US"/>
              <a:pPr>
                <a:defRPr/>
              </a:pPr>
              <a:t>16</a:t>
            </a:fld>
            <a:endParaRPr lang="en-US"/>
          </a:p>
        </p:txBody>
      </p:sp>
      <p:grpSp>
        <p:nvGrpSpPr>
          <p:cNvPr id="43012" name="Group 2"/>
          <p:cNvGrpSpPr>
            <a:grpSpLocks/>
          </p:cNvGrpSpPr>
          <p:nvPr/>
        </p:nvGrpSpPr>
        <p:grpSpPr bwMode="auto">
          <a:xfrm>
            <a:off x="2819400" y="2035314"/>
            <a:ext cx="3124200" cy="2438400"/>
            <a:chOff x="1872" y="1632"/>
            <a:chExt cx="1968" cy="1536"/>
          </a:xfrm>
        </p:grpSpPr>
        <p:sp>
          <p:nvSpPr>
            <p:cNvPr id="43021" name="Rectangle 3"/>
            <p:cNvSpPr>
              <a:spLocks noChangeArrowheads="1"/>
            </p:cNvSpPr>
            <p:nvPr/>
          </p:nvSpPr>
          <p:spPr bwMode="auto">
            <a:xfrm>
              <a:off x="1872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Rectangle 4"/>
            <p:cNvSpPr>
              <a:spLocks noChangeArrowheads="1"/>
            </p:cNvSpPr>
            <p:nvPr/>
          </p:nvSpPr>
          <p:spPr bwMode="auto">
            <a:xfrm>
              <a:off x="2880" y="1632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Rectangle 5"/>
            <p:cNvSpPr>
              <a:spLocks noChangeArrowheads="1"/>
            </p:cNvSpPr>
            <p:nvPr/>
          </p:nvSpPr>
          <p:spPr bwMode="auto">
            <a:xfrm>
              <a:off x="2592" y="1920"/>
              <a:ext cx="528" cy="384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1600">
                  <a:latin typeface="Arial" pitchFamily="34" charset="0"/>
                </a:rPr>
                <a:t>     f</a:t>
              </a:r>
              <a:endParaRPr lang="en-US" sz="2800">
                <a:latin typeface="Arial" pitchFamily="34" charset="0"/>
              </a:endParaRPr>
            </a:p>
          </p:txBody>
        </p:sp>
        <p:sp>
          <p:nvSpPr>
            <p:cNvPr id="43024" name="Rectangle 6"/>
            <p:cNvSpPr>
              <a:spLocks noChangeArrowheads="1"/>
            </p:cNvSpPr>
            <p:nvPr/>
          </p:nvSpPr>
          <p:spPr bwMode="auto">
            <a:xfrm>
              <a:off x="1872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Rectangle 7"/>
            <p:cNvSpPr>
              <a:spLocks noChangeArrowheads="1"/>
            </p:cNvSpPr>
            <p:nvPr/>
          </p:nvSpPr>
          <p:spPr bwMode="auto">
            <a:xfrm>
              <a:off x="2880" y="3024"/>
              <a:ext cx="960" cy="144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8"/>
            <p:cNvSpPr>
              <a:spLocks noChangeShapeType="1"/>
            </p:cNvSpPr>
            <p:nvPr/>
          </p:nvSpPr>
          <p:spPr bwMode="auto">
            <a:xfrm>
              <a:off x="3120" y="2112"/>
              <a:ext cx="2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9"/>
            <p:cNvSpPr>
              <a:spLocks noChangeShapeType="1"/>
            </p:cNvSpPr>
            <p:nvPr/>
          </p:nvSpPr>
          <p:spPr bwMode="auto">
            <a:xfrm>
              <a:off x="2448" y="2112"/>
              <a:ext cx="14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 w="med" len="med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Oval 10"/>
            <p:cNvSpPr>
              <a:spLocks noChangeArrowheads="1"/>
            </p:cNvSpPr>
            <p:nvPr/>
          </p:nvSpPr>
          <p:spPr bwMode="auto">
            <a:xfrm>
              <a:off x="2256" y="2016"/>
              <a:ext cx="192" cy="192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9" name="Line 11"/>
            <p:cNvSpPr>
              <a:spLocks noChangeShapeType="1"/>
            </p:cNvSpPr>
            <p:nvPr/>
          </p:nvSpPr>
          <p:spPr bwMode="auto">
            <a:xfrm>
              <a:off x="2352" y="1872"/>
              <a:ext cx="0" cy="4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12"/>
            <p:cNvSpPr>
              <a:spLocks noChangeShapeType="1"/>
            </p:cNvSpPr>
            <p:nvPr/>
          </p:nvSpPr>
          <p:spPr bwMode="auto">
            <a:xfrm>
              <a:off x="3360" y="1776"/>
              <a:ext cx="0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1" name="Line 13"/>
            <p:cNvSpPr>
              <a:spLocks noChangeShapeType="1"/>
            </p:cNvSpPr>
            <p:nvPr/>
          </p:nvSpPr>
          <p:spPr bwMode="auto">
            <a:xfrm flipH="1">
              <a:off x="2256" y="2112"/>
              <a:ext cx="1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2" name="Line 14"/>
            <p:cNvSpPr>
              <a:spLocks noChangeShapeType="1"/>
            </p:cNvSpPr>
            <p:nvPr/>
          </p:nvSpPr>
          <p:spPr bwMode="auto">
            <a:xfrm>
              <a:off x="2352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3" name="Line 15"/>
            <p:cNvSpPr>
              <a:spLocks noChangeShapeType="1"/>
            </p:cNvSpPr>
            <p:nvPr/>
          </p:nvSpPr>
          <p:spPr bwMode="auto">
            <a:xfrm>
              <a:off x="3360" y="2784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Line 16"/>
            <p:cNvSpPr>
              <a:spLocks noChangeShapeType="1"/>
            </p:cNvSpPr>
            <p:nvPr/>
          </p:nvSpPr>
          <p:spPr bwMode="auto">
            <a:xfrm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Line 17"/>
            <p:cNvSpPr>
              <a:spLocks noChangeShapeType="1"/>
            </p:cNvSpPr>
            <p:nvPr/>
          </p:nvSpPr>
          <p:spPr bwMode="auto">
            <a:xfrm flipH="1">
              <a:off x="2352" y="2352"/>
              <a:ext cx="1008" cy="4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18"/>
            <p:cNvSpPr>
              <a:spLocks noChangeShapeType="1"/>
            </p:cNvSpPr>
            <p:nvPr/>
          </p:nvSpPr>
          <p:spPr bwMode="auto">
            <a:xfrm>
              <a:off x="2352" y="1776"/>
              <a:ext cx="0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7" name="Rectangle 19"/>
            <p:cNvSpPr>
              <a:spLocks noChangeArrowheads="1"/>
            </p:cNvSpPr>
            <p:nvPr/>
          </p:nvSpPr>
          <p:spPr bwMode="auto">
            <a:xfrm>
              <a:off x="2832" y="1632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Rectangle 20"/>
            <p:cNvSpPr>
              <a:spLocks noChangeArrowheads="1"/>
            </p:cNvSpPr>
            <p:nvPr/>
          </p:nvSpPr>
          <p:spPr bwMode="auto">
            <a:xfrm>
              <a:off x="2832" y="3024"/>
              <a:ext cx="48" cy="144"/>
            </a:xfrm>
            <a:prstGeom prst="rect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3" name="Rectangle 21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DES Round</a:t>
            </a:r>
          </a:p>
        </p:txBody>
      </p:sp>
      <p:sp>
        <p:nvSpPr>
          <p:cNvPr id="43014" name="Text Box 22"/>
          <p:cNvSpPr txBox="1">
            <a:spLocks noChangeArrowheads="1"/>
          </p:cNvSpPr>
          <p:nvPr/>
        </p:nvSpPr>
        <p:spPr bwMode="auto">
          <a:xfrm>
            <a:off x="3505200" y="5083314"/>
            <a:ext cx="32004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sz="2000">
                <a:latin typeface="Arial" pitchFamily="34" charset="0"/>
              </a:rPr>
              <a:t>F(K,X)= non-linear function</a:t>
            </a:r>
          </a:p>
        </p:txBody>
      </p:sp>
      <p:sp>
        <p:nvSpPr>
          <p:cNvPr id="43015" name="Line 23"/>
          <p:cNvSpPr>
            <a:spLocks noChangeShapeType="1"/>
          </p:cNvSpPr>
          <p:nvPr/>
        </p:nvSpPr>
        <p:spPr bwMode="auto">
          <a:xfrm>
            <a:off x="4800600" y="2721114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 w="med" len="med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Text Box 24"/>
          <p:cNvSpPr txBox="1">
            <a:spLocks noChangeArrowheads="1"/>
          </p:cNvSpPr>
          <p:nvPr/>
        </p:nvSpPr>
        <p:spPr bwMode="auto">
          <a:xfrm>
            <a:off x="6172200" y="2492514"/>
            <a:ext cx="13716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i </a:t>
            </a:r>
            <a:r>
              <a:rPr lang="en-US" sz="2000">
                <a:latin typeface="Arial" pitchFamily="34" charset="0"/>
              </a:rPr>
              <a:t>(48 bits)</a:t>
            </a:r>
            <a:endParaRPr lang="en-US" sz="2000" baseline="-25000">
              <a:latin typeface="Arial" pitchFamily="34" charset="0"/>
            </a:endParaRPr>
          </a:p>
        </p:txBody>
      </p:sp>
      <p:sp>
        <p:nvSpPr>
          <p:cNvPr id="43017" name="Text Box 25"/>
          <p:cNvSpPr txBox="1">
            <a:spLocks noChangeArrowheads="1"/>
          </p:cNvSpPr>
          <p:nvPr/>
        </p:nvSpPr>
        <p:spPr bwMode="auto">
          <a:xfrm>
            <a:off x="3032125" y="1959114"/>
            <a:ext cx="9715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 (32 bits)</a:t>
            </a:r>
          </a:p>
        </p:txBody>
      </p:sp>
      <p:sp>
        <p:nvSpPr>
          <p:cNvPr id="43018" name="Text Box 26"/>
          <p:cNvSpPr txBox="1">
            <a:spLocks noChangeArrowheads="1"/>
          </p:cNvSpPr>
          <p:nvPr/>
        </p:nvSpPr>
        <p:spPr bwMode="auto">
          <a:xfrm>
            <a:off x="4419600" y="1959114"/>
            <a:ext cx="1001713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 (32 bits)</a:t>
            </a:r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2971800" y="4168914"/>
            <a:ext cx="101123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L’ (32 bits)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4572000" y="4168914"/>
            <a:ext cx="104140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R’ (32 bits)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EF73C-7DB4-4A8A-8AD4-4BEBD73C4399}" type="slidenum">
              <a:rPr lang="en-US"/>
              <a:pPr>
                <a:defRPr/>
              </a:pPr>
              <a:t>17</a:t>
            </a:fld>
            <a:endParaRPr lang="en-US"/>
          </a:p>
        </p:txBody>
      </p:sp>
      <p:pic>
        <p:nvPicPr>
          <p:cNvPr id="44036" name="Picture 2" descr="des-round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088" y="317500"/>
            <a:ext cx="4694237" cy="622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C6C75-22C3-4F1F-8BD3-C780CC19C16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pic>
        <p:nvPicPr>
          <p:cNvPr id="45060" name="Picture 2" descr="des-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7188" y="550863"/>
            <a:ext cx="5888037" cy="575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752E1-A44C-4EC8-8E20-02FE1E4996C2}" type="slidenum">
              <a:rPr lang="en-US"/>
              <a:pPr>
                <a:defRPr/>
              </a:pPr>
              <a:t>19</a:t>
            </a:fld>
            <a:endParaRPr lang="en-US"/>
          </a:p>
        </p:txBody>
      </p:sp>
      <p:pic>
        <p:nvPicPr>
          <p:cNvPr id="46084" name="Picture 2" descr="des-keysch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82838" y="282575"/>
            <a:ext cx="4376737" cy="629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Block ciphers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33400" y="1668482"/>
            <a:ext cx="8229600" cy="397031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Complicated keyed invertible functions constructed from iterated elementary rounds.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Confusion: non-linear functions (ROM lookup)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Diffusion: permute round output bits</a:t>
            </a:r>
          </a:p>
          <a:p>
            <a:endParaRPr lang="en-US" sz="20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Characteristics: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Fast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Data encrypted in fixed “block sizes” (64,128,256 bit blocks are common).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 and message bits non-linearly mixed in cipher-text</a:t>
            </a:r>
          </a:p>
          <a:p>
            <a:pPr lvl="1">
              <a:buFontTx/>
              <a:buChar char="•"/>
            </a:pPr>
            <a:endParaRPr lang="en-US" sz="2400" i="1" dirty="0">
              <a:latin typeface="Arial" pitchFamily="34" charset="0"/>
            </a:endParaRPr>
          </a:p>
          <a:p>
            <a:endParaRPr lang="en-US" sz="2400" i="1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A00A90-59E7-4F71-863E-A67274527EF6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DES Described Algebraically</a:t>
            </a:r>
          </a:p>
        </p:txBody>
      </p:sp>
      <p:sp>
        <p:nvSpPr>
          <p:cNvPr id="47109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47110" name="Text Box 4"/>
          <p:cNvSpPr txBox="1">
            <a:spLocks noChangeArrowheads="1"/>
          </p:cNvSpPr>
          <p:nvPr/>
        </p:nvSpPr>
        <p:spPr bwMode="auto">
          <a:xfrm>
            <a:off x="381000" y="2034450"/>
            <a:ext cx="8534400" cy="31700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R)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48 bit sub-key for round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f(x)= P(S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…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(x)).  Each S –box operates on 6-bit quantities and outputs 4 bit quantities.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 permutes the resulting 32 output bits.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𝜏(L, R)= (R, L).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Each round (except last) is 𝜏𝞂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Note that 𝜏𝜏= 𝜏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1= 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Full DES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So, its inverse is: 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(x)= IP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...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𝜏 𝞂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IP(x).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74377-E917-4A9C-A507-571AF25D064D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3058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buFontTx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7A7C4D-916C-42B6-8782-6D25F678BD68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pc1[64]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57 49 41 33 25 17 09 01 58 50 42 34 26 18 10 02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59 51 43 35 27 19 11 03 60 52 44 36 63 55 47 39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31 23 15 07 62 54 46 38 30 22 14 06 61 53 45 37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29 21 13 05 28 20 12 04 00 00 00 00 00 00 00 00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pc2[48]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14 17 11 24 01 05 03 28 15 06 21 10 23 19 12 04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26 08 16 07 27 20 13 02 41 52 31 37 47 55 30 40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51 45 33 48 44 49 39 56 34 53 46 42 50 36 29 32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686800" cy="4419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10 51 34 60 49 17 33 57  2  9 19 42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3 35 26 25 44 58 59  1 36 27 18 41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22 28 39 54 37  4 47 30  5 53 23 29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61 21 38 63 15 20 45 14 13 62 55 31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endParaRPr lang="en-US" sz="2000" dirty="0"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cs typeface="Courier New" pitchFamily="49" charset="0"/>
              </a:rPr>
              <a:t>Key schedule round 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2 43 26 52 41  9 25 49 59  1 11 34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60 27 18 17 36 50 51 58 57 19 10 33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14 20 31 46 29 63 39 22 28 45 15 21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53 13 30 55  7 12 37  6  5 54 47 23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3600" dirty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18C08F-CA2C-41D8-B145-9345A500ED92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S1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4 d 1 2 f b 8 3 a 6 c 5 9 0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0 f 7 4 e 2 d 1 a 6 c b 9 5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1 e 8 d 6 2 b f c 9 7 3 a 5 0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f c 8 2 4 9 1 7 5 b 3 e a 0 6 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S2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f 1 8 e 6 b 3 4 9 7 2 d c 0 5 a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 d 4 7 f 2 8 e c 0 1 a 6 9 b 5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0 e 7 b a 4 d 1 5 8 c 6 9 3 2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8 a 1 3 f 4 2 b 6 7 c 0 5 e 9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S3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0 9 e 6 3 f 5 1 d c 7 b 4 2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7 0 9 3 4 6 a 2 8 5 e c b f 1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d 6 4 9 8 f 3 0 b 1 2 c 5 a e 7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 a d 0 6 9 8 7 4 f e 3 b 5 2 c </a:t>
            </a:r>
            <a:r>
              <a:rPr lang="en-US" sz="1400" b="1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FF7281-4ED6-4E9F-9BD4-2B0B71FD6612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S4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7 d e 3 0 6 9 a 1 2 8 5 b c 4 f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d 8 b 5 6 f 0 3 4 7 2 c 1 a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a 6 9 0 c b 7 d f 1 3 e 5 2 8 4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3 f 0 6 a 1 d 8 9 4 5 b c 7 2 e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 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S5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2 c 4 1 7 a b 6 8 5 3 f d 0 e 9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e b 2 c 4 7 d 1 5 0 f a 3 9 8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4 2 1 b a d 7 8 f 9 c 5 6 3 0 e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	b 8 c 7 1 e 2 d 6 f 0 9 a 4 5 3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S6 (hex)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c 1 a f 9 2 6 8 0 d 3 4 e 7 5 b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a f 4 2 7 c 9 5 6 1 d e 0 b 3 8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9 e f 5 2 8 c 3 7 0 4 a 1 d b 6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4 3 2 c 9 5 f a b e 1 7 6 0 8 d </a:t>
            </a: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1400" b="1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 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852546-A473-40BF-BB0D-3A5D2A1A1E42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62600" y="1143000"/>
            <a:ext cx="3352800" cy="3124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E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32  1  2  3  4  5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4  5  6  7  8  9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 8  9 10 11 12 13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12 13 14 15 16 17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16 17 18 19 20 21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20 21 22 23 24 25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24 25 26 27 28 29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	28 29 30 31 32  1</a:t>
            </a:r>
            <a:endParaRPr lang="en-US" sz="1800" dirty="0"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228600" y="1143000"/>
            <a:ext cx="4876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S7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4 b 2 e f 0 8 d 3 c 9 7 5 a 6 1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0 b 7 4 9 1 a e 3 5 c 2 f 8 6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4 b d c 3 7 e a f 6 8 0 5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6 b d 8 1 4 a 7 9 5 0 f e 2 3 c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 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S8 (hex)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d 2 8 4 6 f b 1 a 9 3 e 5 0 c 7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1 f d 8 a 3 7 4 c 5 6 b 0 e 9 2 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cs typeface="Times New Roman" pitchFamily="18" charset="0"/>
              </a:rPr>
              <a:t>	7 b 4 1 9 c e 2 0 6 a d f 3 5 8 </a:t>
            </a:r>
            <a:endParaRPr kumimoji="1" lang="en-US" sz="1800" dirty="0">
              <a:ea typeface="Arial Unicode MS" pitchFamily="34" charset="-128"/>
              <a:cs typeface="Arial Unicode MS" pitchFamily="34" charset="-128"/>
            </a:endParaRPr>
          </a:p>
          <a:p>
            <a:pPr marL="342900" indent="-342900">
              <a:spcBef>
                <a:spcPts val="200"/>
              </a:spcBef>
            </a:pPr>
            <a:r>
              <a:rPr kumimoji="1" lang="en-US" sz="1800" dirty="0">
                <a:ea typeface="Arial Unicode MS" pitchFamily="34" charset="-128"/>
                <a:cs typeface="Arial Unicode MS" pitchFamily="34" charset="-128"/>
              </a:rPr>
              <a:t>	2 1 e 7 4 a 8 d f c 9 0 3 5 6 b 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3314" y="4839730"/>
            <a:ext cx="8610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Note: DES can be made more secure against linear attacks by changing the order of the S-Boxes: Matsui, On Correlation between the order of S-Boxes and the Strength of DES.  </a:t>
            </a:r>
            <a:r>
              <a:rPr kumimoji="1" lang="en-US" sz="2000" dirty="0" err="1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Eurocrypt</a:t>
            </a:r>
            <a:r>
              <a:rPr kumimoji="1" lang="en-US" sz="2000" dirty="0">
                <a:latin typeface="Calibri" pitchFamily="34" charset="0"/>
                <a:ea typeface="Arial Unicode MS" pitchFamily="34" charset="-128"/>
                <a:cs typeface="Arial Unicode MS" pitchFamily="34" charset="-128"/>
              </a:rPr>
              <a:t>, 94.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DES Data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495800"/>
          </a:xfrm>
        </p:spPr>
        <p:txBody>
          <a:bodyPr/>
          <a:lstStyle/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P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1   2   3   4   5   6    7   8  9  10  11  12  13  14  15  16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16   7  20  21  29  12   28  17  1  15  23  26   5  18  31  10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17  18  19  20  21  22  23  24  25  26  27  28  29  30  31  32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600" dirty="0">
                <a:latin typeface="Courier New" pitchFamily="49" charset="0"/>
                <a:cs typeface="Times New Roman" pitchFamily="18" charset="0"/>
              </a:rPr>
              <a:t>   2   8  24  14  32  27   3   9  19  13  30   6  22  11   4  25 </a:t>
            </a:r>
          </a:p>
          <a:p>
            <a:pPr>
              <a:buFontTx/>
              <a:buNone/>
            </a:pP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Note on applying permutations: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permutations of bit positions, like P above, the table entries consisting of two rows, the top row of which is “in order” means the following.  If t is above b, the bit at b is moved into position t in the permuted bit string.  For example, after applying  P, above, the first bit of the output string was at position 16 of the input string.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4E5DBF-09D3-4CAE-8019-DFE44DD37909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Another cipher for the era: TEA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153400" cy="3962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1200" dirty="0"/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tea(unsigned K[4], unsigned&amp; L, unsigned&amp; R){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d = 0x9e3779b9;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unsigned s = 0;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for(int i = 0; i &lt; 32; i++) {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s += d;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L += ((R&lt;&lt;4)+K[0])^(R+s)^((R&gt;&gt;5)+K[1]);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R += ((L&lt;&lt;4)+K[2])^(L+s)^((L&gt;&gt;5)+K[3]);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 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C+6+56+46 </a:t>
            </a:r>
            <a:r>
              <a:rPr lang="en-US" sz="2000" dirty="0">
                <a:latin typeface="Calibri" pitchFamily="34" charset="0"/>
                <a:cs typeface="Times New Roman" pitchFamily="18" charset="0"/>
              </a:rPr>
              <a:t>means</a:t>
            </a:r>
            <a:r>
              <a:rPr lang="en-US" sz="2000" dirty="0">
                <a:latin typeface="Courier New" pitchFamily="49" charset="0"/>
                <a:cs typeface="Times New Roman" pitchFamily="18" charset="0"/>
              </a:rPr>
              <a:t> </a:t>
            </a:r>
            <a:r>
              <a:rPr lang="en-US" sz="2000" dirty="0">
                <a:cs typeface="Times New Roman" pitchFamily="18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Mathematical view of block ciphers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4191000"/>
          </a:xfrm>
        </p:spPr>
        <p:txBody>
          <a:bodyPr/>
          <a:lstStyle/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x)=y.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E: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x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 GF(2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), often m=n.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k,x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is a bijection in second variable.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E(k, x) in S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Each bit position is a balanced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function.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 is easy to compute but inverse function (with k fixed) is hard to compute without knowledge of k.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hard to compute.</a:t>
            </a:r>
          </a:p>
          <a:p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Intersection of algebraic varieties.</a:t>
            </a:r>
          </a:p>
          <a:p>
            <a:pPr>
              <a:buNone/>
            </a:pPr>
            <a:endParaRPr lang="en-US" altLang="ko-KR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D0BBCB-B59B-444D-AA78-371CF69716F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Decomposable Systems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k1||k2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(x)= E’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k1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(x)||E’’</a:t>
            </a:r>
            <a:r>
              <a:rPr lang="en-US" sz="2400" baseline="-25000">
                <a:latin typeface="Calibri" panose="020F0502020204030204" pitchFamily="34" charset="0"/>
                <a:cs typeface="Calibri" panose="020F0502020204030204" pitchFamily="34" charset="0"/>
              </a:rPr>
              <a:t>k2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(x)</a:t>
            </a: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Good mixing and avalanche condition</a:t>
            </a:r>
          </a:p>
        </p:txBody>
      </p:sp>
      <p:graphicFrame>
        <p:nvGraphicFramePr>
          <p:cNvPr id="3362843" name="Group 27"/>
          <p:cNvGraphicFramePr>
            <a:graphicFrameLocks noGrp="1"/>
          </p:cNvGraphicFramePr>
          <p:nvPr>
            <p:ph sz="half" idx="2"/>
          </p:nvPr>
        </p:nvGraphicFramePr>
        <p:xfrm>
          <a:off x="1524000" y="2819400"/>
          <a:ext cx="3886200" cy="1524001"/>
        </p:xfrm>
        <a:graphic>
          <a:graphicData uri="http://schemas.openxmlformats.org/drawingml/2006/table">
            <a:tbl>
              <a:tblPr/>
              <a:tblGrid>
                <a:gridCol w="84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4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04C513-305C-4177-A865-35C0F34086C6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err="1"/>
              <a:t>Feistel</a:t>
            </a:r>
            <a:r>
              <a:rPr lang="en-US" sz="3600"/>
              <a:t> Ciphers defeat simple attacks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534400" cy="3810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After 4 rounds get flat statistics.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Parallel system attack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Even a weak round function can yield a strong Feistel cipher if iterated sufficiently.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Provided it’s non-linear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3943D-6798-475D-98A8-0E00DBECC316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DES Attacks: Exhaustive Search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Symmetry 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)=DES(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k,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know plain/cipher text pair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000" dirty="0"/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for(k=0;k&lt;2</a:t>
            </a:r>
            <a:r>
              <a:rPr lang="en-US" sz="2000" baseline="30000" dirty="0">
                <a:latin typeface="Courier New" pitchFamily="49" charset="0"/>
              </a:rPr>
              <a:t>56</a:t>
            </a:r>
            <a:r>
              <a:rPr lang="en-US" sz="2000" dirty="0">
                <a:latin typeface="Courier New" pitchFamily="49" charset="0"/>
              </a:rPr>
              <a:t>;k++)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if(DES(</a:t>
            </a:r>
            <a:r>
              <a:rPr lang="en-US" sz="2000" dirty="0" err="1">
                <a:latin typeface="Courier New" pitchFamily="49" charset="0"/>
              </a:rPr>
              <a:t>k,p</a:t>
            </a:r>
            <a:r>
              <a:rPr lang="en-US" sz="2000" dirty="0">
                <a:latin typeface="Courier New" pitchFamily="49" charset="0"/>
              </a:rPr>
              <a:t>)==c) {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</a:t>
            </a:r>
            <a:r>
              <a:rPr lang="en-US" sz="2000" dirty="0" err="1">
                <a:latin typeface="Courier New" pitchFamily="49" charset="0"/>
              </a:rPr>
              <a:t>printf</a:t>
            </a:r>
            <a:r>
              <a:rPr lang="en-US" sz="2000" dirty="0">
                <a:latin typeface="Courier New" pitchFamily="49" charset="0"/>
              </a:rPr>
              <a:t>(“Key is %x\n”, k);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break;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		}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ourier New" pitchFamily="49" charset="0"/>
              </a:rPr>
              <a:t>}</a:t>
            </a:r>
            <a:endParaRPr lang="en-US" sz="2000" b="1" dirty="0">
              <a:latin typeface="Courier New" pitchFamily="49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number of trials (if k was chosen at random) before success: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55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9A8E2-680D-4240-AC9F-4B7AF0CE5C3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DES Attacks: Poor key hygiene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153400" cy="3048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Poor random number generator: 20 bits of entropy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vs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biggest real problem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biggest: bad key management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are said to be secure in practice if no known attack works more efficiently than exhaustive search.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the barrier is computational not information theoretic.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8" y="235527"/>
            <a:ext cx="8735291" cy="838200"/>
          </a:xfrm>
        </p:spPr>
        <p:txBody>
          <a:bodyPr/>
          <a:lstStyle/>
          <a:p>
            <a:r>
              <a:rPr lang="en-US" sz="3600" dirty="0"/>
              <a:t>Suppose you decide the </a:t>
            </a:r>
            <a:r>
              <a:rPr lang="en-US" sz="3600" dirty="0" err="1"/>
              <a:t>keyspace</a:t>
            </a:r>
            <a:r>
              <a:rPr lang="en-US" sz="3600" dirty="0"/>
              <a:t> is too small?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362200"/>
            <a:ext cx="8382000" cy="2819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you increase security by encrypting twice or more?</a:t>
            </a:r>
          </a:p>
          <a:p>
            <a:pPr marL="1009650" lvl="1" indent="-60960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E’(k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x)=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 Maybe.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times is the charm (triple DES).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you do it twice, TMTO attack reduces it to little more than one key search time (if you have a lot of memory).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/>
          <a:lstStyle/>
          <a:p>
            <a:r>
              <a:rPr lang="en-US" sz="3600"/>
              <a:t>What’s the complexity of breaking a Block Cipher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286000"/>
            <a:ext cx="83058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there are K keys (K=2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DES)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a plaintext p and sort the pairs (E(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x) for x= 0,1,…, K-1)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Ask for E(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Lookup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in the table.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 is the key.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O(1) after precomputation!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D20F4D-2ABB-474D-85CF-5EDC5F3CAC8C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09600"/>
          </a:xfrm>
        </p:spPr>
        <p:txBody>
          <a:bodyPr/>
          <a:lstStyle/>
          <a:p>
            <a:r>
              <a:rPr lang="en-US" sz="3600"/>
              <a:t>Random mappings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denote all functions (mappings) from a finite 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a finite co-domain of size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mapping is equally likely to be chosen, |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i="1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| 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the probability of choosing a particular mapping is 1/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Example.  f : {1, 2, …, 13}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{1, 2, …, 13}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tar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As n tends to infinity, the following are expectations of some parameters associated with a random point in {1, 2, …, n} and a random function from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: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) tail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(ii) cycle 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  <m:t>8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 (iii) rho-length: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sym typeface="Star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tarMath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tarMath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sym typeface="StarMath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tarMath"/>
                  </a:rPr>
                  <a:t>.</a:t>
                </a:r>
              </a:p>
            </p:txBody>
          </p:sp>
        </mc:Choice>
        <mc:Fallback xmlns="">
          <p:sp>
            <p:nvSpPr>
              <p:cNvPr id="624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5029200"/>
              </a:xfrm>
              <a:blipFill>
                <a:blip r:embed="rId2"/>
                <a:stretch>
                  <a:fillRect l="-876" t="-1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47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360738"/>
            <a:ext cx="4678363" cy="121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71" name="Text Box 5"/>
          <p:cNvSpPr txBox="1">
            <a:spLocks noChangeArrowheads="1"/>
          </p:cNvSpPr>
          <p:nvPr/>
        </p:nvSpPr>
        <p:spPr bwMode="auto">
          <a:xfrm>
            <a:off x="6477000" y="3733800"/>
            <a:ext cx="2209800" cy="48736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en-US" sz="1200">
                <a:latin typeface="Arial" pitchFamily="34" charset="0"/>
              </a:rPr>
              <a:t>Graphic by Maithili Narasimha</a:t>
            </a:r>
          </a:p>
          <a:p>
            <a:endParaRPr lang="en-US" sz="1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Time memory trade off (“TMTO”)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05800" cy="2743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can pre-compute a table of (k,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 for a fixed x, then given corresponding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we can find the key in O(1) time.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Trying random keys takes O(N) time (where N, usually,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is the number of possible keys)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balance “memory” and “time” resources?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not a 50-50 proposition.  Hellman showed we could cut the search time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by pre-computing and storing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values.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Chain of Encryptions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458200" cy="5105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Assume block length n and key length k are equal: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Construct chain of encryptions: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		:</a:t>
            </a:r>
          </a:p>
          <a:p>
            <a:pPr marL="609600" indent="-609600"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encryption chains,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only the start and end points</a:t>
            </a:r>
          </a:p>
          <a:p>
            <a:pPr marL="609600" indent="-609600">
              <a:buFont typeface="Wingdings" pitchFamily="2" charset="2"/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048000" y="20574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597275" y="2032000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3444875" y="2743200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3505200" y="3871913"/>
            <a:ext cx="5486400" cy="800100"/>
          </a:xfrm>
          <a:custGeom>
            <a:avLst/>
            <a:gdLst/>
            <a:ahLst/>
            <a:cxnLst>
              <a:cxn ang="0">
                <a:pos x="0" y="200"/>
              </a:cxn>
              <a:cxn ang="0">
                <a:pos x="192" y="200"/>
              </a:cxn>
              <a:cxn ang="0">
                <a:pos x="768" y="296"/>
              </a:cxn>
              <a:cxn ang="0">
                <a:pos x="768" y="200"/>
              </a:cxn>
              <a:cxn ang="0">
                <a:pos x="1152" y="152"/>
              </a:cxn>
              <a:cxn ang="0">
                <a:pos x="1584" y="200"/>
              </a:cxn>
              <a:cxn ang="0">
                <a:pos x="1824" y="488"/>
              </a:cxn>
              <a:cxn ang="0">
                <a:pos x="2016" y="296"/>
              </a:cxn>
              <a:cxn ang="0">
                <a:pos x="2208" y="200"/>
              </a:cxn>
              <a:cxn ang="0">
                <a:pos x="2496" y="56"/>
              </a:cxn>
              <a:cxn ang="0">
                <a:pos x="2640" y="8"/>
              </a:cxn>
              <a:cxn ang="0">
                <a:pos x="2880" y="104"/>
              </a:cxn>
              <a:cxn ang="0">
                <a:pos x="2976" y="152"/>
              </a:cxn>
              <a:cxn ang="0">
                <a:pos x="3168" y="152"/>
              </a:cxn>
              <a:cxn ang="0">
                <a:pos x="3264" y="152"/>
              </a:cxn>
              <a:cxn ang="0">
                <a:pos x="3456" y="56"/>
              </a:cxn>
            </a:cxnLst>
            <a:rect l="0" t="0" r="r" b="b"/>
            <a:pathLst>
              <a:path w="3456" h="504">
                <a:moveTo>
                  <a:pt x="0" y="200"/>
                </a:moveTo>
                <a:cubicBezTo>
                  <a:pt x="32" y="192"/>
                  <a:pt x="64" y="184"/>
                  <a:pt x="192" y="200"/>
                </a:cubicBezTo>
                <a:cubicBezTo>
                  <a:pt x="320" y="216"/>
                  <a:pt x="672" y="296"/>
                  <a:pt x="768" y="296"/>
                </a:cubicBezTo>
                <a:cubicBezTo>
                  <a:pt x="864" y="296"/>
                  <a:pt x="704" y="224"/>
                  <a:pt x="768" y="200"/>
                </a:cubicBezTo>
                <a:cubicBezTo>
                  <a:pt x="832" y="176"/>
                  <a:pt x="1016" y="152"/>
                  <a:pt x="1152" y="152"/>
                </a:cubicBezTo>
                <a:cubicBezTo>
                  <a:pt x="1288" y="152"/>
                  <a:pt x="1472" y="144"/>
                  <a:pt x="1584" y="200"/>
                </a:cubicBezTo>
                <a:cubicBezTo>
                  <a:pt x="1696" y="256"/>
                  <a:pt x="1752" y="472"/>
                  <a:pt x="1824" y="488"/>
                </a:cubicBezTo>
                <a:cubicBezTo>
                  <a:pt x="1896" y="504"/>
                  <a:pt x="1952" y="344"/>
                  <a:pt x="2016" y="296"/>
                </a:cubicBezTo>
                <a:cubicBezTo>
                  <a:pt x="2080" y="248"/>
                  <a:pt x="2128" y="240"/>
                  <a:pt x="2208" y="200"/>
                </a:cubicBezTo>
                <a:cubicBezTo>
                  <a:pt x="2288" y="160"/>
                  <a:pt x="2424" y="88"/>
                  <a:pt x="2496" y="56"/>
                </a:cubicBezTo>
                <a:cubicBezTo>
                  <a:pt x="2568" y="24"/>
                  <a:pt x="2576" y="0"/>
                  <a:pt x="2640" y="8"/>
                </a:cubicBezTo>
                <a:cubicBezTo>
                  <a:pt x="2704" y="16"/>
                  <a:pt x="2824" y="80"/>
                  <a:pt x="2880" y="104"/>
                </a:cubicBezTo>
                <a:cubicBezTo>
                  <a:pt x="2936" y="128"/>
                  <a:pt x="2928" y="144"/>
                  <a:pt x="2976" y="152"/>
                </a:cubicBezTo>
                <a:cubicBezTo>
                  <a:pt x="3024" y="160"/>
                  <a:pt x="3120" y="152"/>
                  <a:pt x="3168" y="152"/>
                </a:cubicBezTo>
                <a:cubicBezTo>
                  <a:pt x="3216" y="152"/>
                  <a:pt x="3216" y="168"/>
                  <a:pt x="3264" y="152"/>
                </a:cubicBezTo>
                <a:cubicBezTo>
                  <a:pt x="3312" y="136"/>
                  <a:pt x="3384" y="96"/>
                  <a:pt x="3456" y="5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200400" y="26670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092450" y="3657600"/>
            <a:ext cx="733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m-1</a:t>
            </a:r>
            <a:endParaRPr lang="en-US" sz="44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507413" y="2438400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8855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3429000" y="41132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368675" y="3124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3521075" y="2184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8915400" y="38338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8702675" y="2819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3673475" y="2362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38258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130675" y="2590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359275" y="241458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4664075" y="2268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49688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Oval 25"/>
          <p:cNvSpPr>
            <a:spLocks noChangeArrowheads="1"/>
          </p:cNvSpPr>
          <p:nvPr/>
        </p:nvSpPr>
        <p:spPr bwMode="auto">
          <a:xfrm>
            <a:off x="52736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Oval 26"/>
          <p:cNvSpPr>
            <a:spLocks noChangeArrowheads="1"/>
          </p:cNvSpPr>
          <p:nvPr/>
        </p:nvSpPr>
        <p:spPr bwMode="auto">
          <a:xfrm>
            <a:off x="55784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Oval 27"/>
          <p:cNvSpPr>
            <a:spLocks noChangeArrowheads="1"/>
          </p:cNvSpPr>
          <p:nvPr/>
        </p:nvSpPr>
        <p:spPr bwMode="auto">
          <a:xfrm>
            <a:off x="5959475" y="2378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6340475" y="23971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66452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Oval 30"/>
          <p:cNvSpPr>
            <a:spLocks noChangeArrowheads="1"/>
          </p:cNvSpPr>
          <p:nvPr/>
        </p:nvSpPr>
        <p:spPr bwMode="auto">
          <a:xfrm>
            <a:off x="7026275" y="211296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7407275" y="2286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7712075" y="205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33"/>
          <p:cNvSpPr>
            <a:spLocks noChangeArrowheads="1"/>
          </p:cNvSpPr>
          <p:nvPr/>
        </p:nvSpPr>
        <p:spPr bwMode="auto">
          <a:xfrm>
            <a:off x="8093075" y="1981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34"/>
          <p:cNvSpPr>
            <a:spLocks noChangeArrowheads="1"/>
          </p:cNvSpPr>
          <p:nvPr/>
        </p:nvSpPr>
        <p:spPr bwMode="auto">
          <a:xfrm>
            <a:off x="8474075" y="2209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848600" cy="685800"/>
          </a:xfrm>
        </p:spPr>
        <p:txBody>
          <a:bodyPr/>
          <a:lstStyle/>
          <a:p>
            <a:r>
              <a:rPr lang="en-US" sz="3600"/>
              <a:t>TMTO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4"/>
            <a:ext cx="8305800" cy="3311525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attack a particular unknown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same chosen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to find chains,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unknown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the chain (maximum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steps)</a:t>
            </a:r>
          </a:p>
          <a:p>
            <a:pPr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for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key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should lie before ciphertext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chain!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 4"/>
          <p:cNvSpPr>
            <a:spLocks/>
          </p:cNvSpPr>
          <p:nvPr/>
        </p:nvSpPr>
        <p:spPr bwMode="auto">
          <a:xfrm>
            <a:off x="1524000" y="4664075"/>
            <a:ext cx="5334000" cy="508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79525" y="4587875"/>
            <a:ext cx="512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1447800" y="50450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/>
          <p:cNvSpPr>
            <a:spLocks noChangeArrowheads="1"/>
          </p:cNvSpPr>
          <p:nvPr/>
        </p:nvSpPr>
        <p:spPr bwMode="auto">
          <a:xfrm>
            <a:off x="67818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6650038" y="4419600"/>
            <a:ext cx="541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Times New Roman" pitchFamily="18" charset="0"/>
              </a:rPr>
              <a:t>j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46588" y="4562475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C</a:t>
            </a:r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4" name="Oval 10"/>
          <p:cNvSpPr>
            <a:spLocks noChangeArrowheads="1"/>
          </p:cNvSpPr>
          <p:nvPr/>
        </p:nvSpPr>
        <p:spPr bwMode="auto">
          <a:xfrm>
            <a:off x="4572000" y="4943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5791200" y="46434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1722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477000" y="485298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410200" y="45878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81600" y="4816475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876800" y="4872038"/>
            <a:ext cx="152400" cy="152400"/>
          </a:xfrm>
          <a:prstGeom prst="ellipse">
            <a:avLst/>
          </a:prstGeom>
          <a:solidFill>
            <a:srgbClr val="AC210D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1828800" y="50276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2133600" y="483552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2438400" y="48926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2819400" y="51212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32004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3581400" y="4926013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4038600" y="4816475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4267200" y="4935538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4114800" y="5121275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Times New Roman" pitchFamily="18" charset="0"/>
              </a:rPr>
              <a:t>K</a:t>
            </a:r>
            <a:endParaRPr lang="en-US" sz="44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A (very bad) block cipher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457200" y="1509286"/>
            <a:ext cx="8229600" cy="440120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M be an invertible n x n matrix over GF(2).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k is an n-bit vector representing the key and p is an n bit vector representing the plaintext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Put c= M(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p+k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 C is the plaintext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M=               , k= (1,1,1)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 p= (1,0,1)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c= (1,1,0)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so bad?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Better (but still bad)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R(k) be a rule that selects an invertible matrix from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 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Put c=R(k)p.</a:t>
            </a:r>
          </a:p>
          <a:p>
            <a:pPr>
              <a:buFont typeface="Arial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Lesson: linear is bad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706750"/>
              </p:ext>
            </p:extLst>
          </p:nvPr>
        </p:nvGraphicFramePr>
        <p:xfrm>
          <a:off x="2362200" y="3251200"/>
          <a:ext cx="533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400" imgH="635000" progId="Equation.3">
                  <p:embed/>
                </p:oleObj>
              </mc:Choice>
              <mc:Fallback>
                <p:oleObj name="Equation" r:id="rId2" imgW="533400" imgH="635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51200"/>
                        <a:ext cx="533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DES TMTO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153400" cy="32004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block cipher has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56 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chains each of length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no chains overlap (unrealistic)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Memory: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pairs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Time: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(per attack)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Start 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find some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steps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more steps</a:t>
            </a:r>
          </a:p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never fails!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458200" cy="685800"/>
          </a:xfrm>
        </p:spPr>
        <p:txBody>
          <a:bodyPr/>
          <a:lstStyle/>
          <a:p>
            <a:r>
              <a:rPr lang="en-US" sz="3600" dirty="0"/>
              <a:t>But things are a little more complicated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0" y="1487784"/>
            <a:ext cx="86868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Chains can cycle and merge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False alarms, etc.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if block size not equal key length?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easy to deal with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reduce merging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 chain as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i="1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)) where </a:t>
            </a:r>
            <a:r>
              <a:rPr lang="en-US" sz="2000" i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permutes the bits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Chains computed using different functions can intersect, but they will </a:t>
            </a: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merge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4" name="Text Box 4"/>
          <p:cNvSpPr txBox="1">
            <a:spLocks noChangeArrowheads="1"/>
          </p:cNvSpPr>
          <p:nvPr/>
        </p:nvSpPr>
        <p:spPr bwMode="auto">
          <a:xfrm>
            <a:off x="7723188" y="1431925"/>
            <a:ext cx="442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5" name="Text Box 5"/>
          <p:cNvSpPr txBox="1">
            <a:spLocks noChangeArrowheads="1"/>
          </p:cNvSpPr>
          <p:nvPr/>
        </p:nvSpPr>
        <p:spPr bwMode="auto">
          <a:xfrm>
            <a:off x="5626100" y="2041525"/>
            <a:ext cx="4331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6" name="Text Box 6"/>
          <p:cNvSpPr txBox="1">
            <a:spLocks noChangeArrowheads="1"/>
          </p:cNvSpPr>
          <p:nvPr/>
        </p:nvSpPr>
        <p:spPr bwMode="auto">
          <a:xfrm>
            <a:off x="6262688" y="1066800"/>
            <a:ext cx="3193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533400" y="4343400"/>
            <a:ext cx="8305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itchFamily="34" charset="0"/>
              <a:buChar char="•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8" name="Oval 8"/>
          <p:cNvSpPr>
            <a:spLocks noChangeArrowheads="1"/>
          </p:cNvSpPr>
          <p:nvPr/>
        </p:nvSpPr>
        <p:spPr bwMode="auto">
          <a:xfrm>
            <a:off x="6235700" y="1447800"/>
            <a:ext cx="1447800" cy="762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09" name="Freeform 9"/>
          <p:cNvSpPr>
            <a:spLocks/>
          </p:cNvSpPr>
          <p:nvPr/>
        </p:nvSpPr>
        <p:spPr bwMode="auto">
          <a:xfrm>
            <a:off x="4773613" y="1397000"/>
            <a:ext cx="1995487" cy="604838"/>
          </a:xfrm>
          <a:custGeom>
            <a:avLst/>
            <a:gdLst/>
            <a:ahLst/>
            <a:cxnLst>
              <a:cxn ang="0">
                <a:pos x="0" y="381"/>
              </a:cxn>
              <a:cxn ang="0">
                <a:pos x="99" y="282"/>
              </a:cxn>
              <a:cxn ang="0">
                <a:pos x="419" y="130"/>
              </a:cxn>
              <a:cxn ang="0">
                <a:pos x="434" y="114"/>
              </a:cxn>
              <a:cxn ang="0">
                <a:pos x="465" y="99"/>
              </a:cxn>
              <a:cxn ang="0">
                <a:pos x="480" y="76"/>
              </a:cxn>
              <a:cxn ang="0">
                <a:pos x="526" y="61"/>
              </a:cxn>
              <a:cxn ang="0">
                <a:pos x="564" y="30"/>
              </a:cxn>
              <a:cxn ang="0">
                <a:pos x="625" y="0"/>
              </a:cxn>
              <a:cxn ang="0">
                <a:pos x="1257" y="30"/>
              </a:cxn>
            </a:cxnLst>
            <a:rect l="0" t="0" r="r" b="b"/>
            <a:pathLst>
              <a:path w="1257" h="381">
                <a:moveTo>
                  <a:pt x="0" y="381"/>
                </a:moveTo>
                <a:cubicBezTo>
                  <a:pt x="39" y="355"/>
                  <a:pt x="49" y="299"/>
                  <a:pt x="99" y="282"/>
                </a:cubicBezTo>
                <a:cubicBezTo>
                  <a:pt x="209" y="198"/>
                  <a:pt x="276" y="144"/>
                  <a:pt x="419" y="130"/>
                </a:cubicBezTo>
                <a:cubicBezTo>
                  <a:pt x="424" y="124"/>
                  <a:pt x="427" y="118"/>
                  <a:pt x="434" y="114"/>
                </a:cubicBezTo>
                <a:cubicBezTo>
                  <a:pt x="443" y="107"/>
                  <a:pt x="456" y="106"/>
                  <a:pt x="465" y="99"/>
                </a:cubicBezTo>
                <a:cubicBezTo>
                  <a:pt x="472" y="93"/>
                  <a:pt x="472" y="81"/>
                  <a:pt x="480" y="76"/>
                </a:cubicBezTo>
                <a:cubicBezTo>
                  <a:pt x="492" y="66"/>
                  <a:pt x="510" y="66"/>
                  <a:pt x="526" y="61"/>
                </a:cubicBezTo>
                <a:cubicBezTo>
                  <a:pt x="548" y="25"/>
                  <a:pt x="529" y="45"/>
                  <a:pt x="564" y="30"/>
                </a:cubicBezTo>
                <a:cubicBezTo>
                  <a:pt x="584" y="20"/>
                  <a:pt x="625" y="0"/>
                  <a:pt x="625" y="0"/>
                </a:cubicBezTo>
                <a:cubicBezTo>
                  <a:pt x="837" y="13"/>
                  <a:pt x="1043" y="30"/>
                  <a:pt x="1257" y="3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0" name="Freeform 10"/>
          <p:cNvSpPr>
            <a:spLocks/>
          </p:cNvSpPr>
          <p:nvPr/>
        </p:nvSpPr>
        <p:spPr bwMode="auto">
          <a:xfrm>
            <a:off x="6878638" y="2219325"/>
            <a:ext cx="1608137" cy="303213"/>
          </a:xfrm>
          <a:custGeom>
            <a:avLst/>
            <a:gdLst/>
            <a:ahLst/>
            <a:cxnLst>
              <a:cxn ang="0">
                <a:pos x="1013" y="160"/>
              </a:cxn>
              <a:cxn ang="0">
                <a:pos x="746" y="191"/>
              </a:cxn>
              <a:cxn ang="0">
                <a:pos x="510" y="160"/>
              </a:cxn>
              <a:cxn ang="0">
                <a:pos x="457" y="145"/>
              </a:cxn>
              <a:cxn ang="0">
                <a:pos x="441" y="130"/>
              </a:cxn>
              <a:cxn ang="0">
                <a:pos x="411" y="122"/>
              </a:cxn>
              <a:cxn ang="0">
                <a:pos x="129" y="46"/>
              </a:cxn>
              <a:cxn ang="0">
                <a:pos x="61" y="23"/>
              </a:cxn>
              <a:cxn ang="0">
                <a:pos x="0" y="0"/>
              </a:cxn>
            </a:cxnLst>
            <a:rect l="0" t="0" r="r" b="b"/>
            <a:pathLst>
              <a:path w="1013" h="191">
                <a:moveTo>
                  <a:pt x="1013" y="160"/>
                </a:moveTo>
                <a:cubicBezTo>
                  <a:pt x="923" y="169"/>
                  <a:pt x="835" y="183"/>
                  <a:pt x="746" y="191"/>
                </a:cubicBezTo>
                <a:cubicBezTo>
                  <a:pt x="656" y="185"/>
                  <a:pt x="594" y="172"/>
                  <a:pt x="510" y="160"/>
                </a:cubicBezTo>
                <a:cubicBezTo>
                  <a:pt x="492" y="153"/>
                  <a:pt x="473" y="152"/>
                  <a:pt x="457" y="145"/>
                </a:cubicBezTo>
                <a:cubicBezTo>
                  <a:pt x="450" y="141"/>
                  <a:pt x="447" y="133"/>
                  <a:pt x="441" y="130"/>
                </a:cubicBezTo>
                <a:cubicBezTo>
                  <a:pt x="431" y="125"/>
                  <a:pt x="421" y="124"/>
                  <a:pt x="411" y="122"/>
                </a:cubicBezTo>
                <a:cubicBezTo>
                  <a:pt x="349" y="82"/>
                  <a:pt x="202" y="57"/>
                  <a:pt x="129" y="46"/>
                </a:cubicBezTo>
                <a:cubicBezTo>
                  <a:pt x="106" y="38"/>
                  <a:pt x="83" y="31"/>
                  <a:pt x="61" y="23"/>
                </a:cubicBezTo>
                <a:cubicBezTo>
                  <a:pt x="40" y="3"/>
                  <a:pt x="27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1" name="Freeform 11"/>
          <p:cNvSpPr>
            <a:spLocks/>
          </p:cNvSpPr>
          <p:nvPr/>
        </p:nvSpPr>
        <p:spPr bwMode="auto">
          <a:xfrm>
            <a:off x="7518400" y="1323975"/>
            <a:ext cx="1112838" cy="750888"/>
          </a:xfrm>
          <a:custGeom>
            <a:avLst/>
            <a:gdLst/>
            <a:ahLst/>
            <a:cxnLst>
              <a:cxn ang="0">
                <a:pos x="564" y="0"/>
              </a:cxn>
              <a:cxn ang="0">
                <a:pos x="640" y="54"/>
              </a:cxn>
              <a:cxn ang="0">
                <a:pos x="701" y="130"/>
              </a:cxn>
              <a:cxn ang="0">
                <a:pos x="694" y="236"/>
              </a:cxn>
              <a:cxn ang="0">
                <a:pos x="625" y="313"/>
              </a:cxn>
              <a:cxn ang="0">
                <a:pos x="602" y="320"/>
              </a:cxn>
              <a:cxn ang="0">
                <a:pos x="541" y="343"/>
              </a:cxn>
              <a:cxn ang="0">
                <a:pos x="389" y="374"/>
              </a:cxn>
              <a:cxn ang="0">
                <a:pos x="320" y="381"/>
              </a:cxn>
              <a:cxn ang="0">
                <a:pos x="237" y="396"/>
              </a:cxn>
              <a:cxn ang="0">
                <a:pos x="54" y="457"/>
              </a:cxn>
              <a:cxn ang="0">
                <a:pos x="0" y="473"/>
              </a:cxn>
            </a:cxnLst>
            <a:rect l="0" t="0" r="r" b="b"/>
            <a:pathLst>
              <a:path w="701" h="473">
                <a:moveTo>
                  <a:pt x="564" y="0"/>
                </a:moveTo>
                <a:cubicBezTo>
                  <a:pt x="628" y="22"/>
                  <a:pt x="598" y="9"/>
                  <a:pt x="640" y="54"/>
                </a:cubicBezTo>
                <a:cubicBezTo>
                  <a:pt x="652" y="89"/>
                  <a:pt x="669" y="109"/>
                  <a:pt x="701" y="130"/>
                </a:cubicBezTo>
                <a:cubicBezTo>
                  <a:pt x="698" y="165"/>
                  <a:pt x="700" y="201"/>
                  <a:pt x="694" y="236"/>
                </a:cubicBezTo>
                <a:cubicBezTo>
                  <a:pt x="693" y="238"/>
                  <a:pt x="630" y="308"/>
                  <a:pt x="625" y="313"/>
                </a:cubicBezTo>
                <a:cubicBezTo>
                  <a:pt x="618" y="317"/>
                  <a:pt x="609" y="317"/>
                  <a:pt x="602" y="320"/>
                </a:cubicBezTo>
                <a:cubicBezTo>
                  <a:pt x="571" y="352"/>
                  <a:pt x="603" y="324"/>
                  <a:pt x="541" y="343"/>
                </a:cubicBezTo>
                <a:cubicBezTo>
                  <a:pt x="479" y="360"/>
                  <a:pt x="465" y="366"/>
                  <a:pt x="389" y="374"/>
                </a:cubicBezTo>
                <a:cubicBezTo>
                  <a:pt x="365" y="376"/>
                  <a:pt x="342" y="377"/>
                  <a:pt x="320" y="381"/>
                </a:cubicBezTo>
                <a:cubicBezTo>
                  <a:pt x="292" y="385"/>
                  <a:pt x="237" y="396"/>
                  <a:pt x="237" y="396"/>
                </a:cubicBezTo>
                <a:cubicBezTo>
                  <a:pt x="205" y="427"/>
                  <a:pt x="100" y="449"/>
                  <a:pt x="54" y="457"/>
                </a:cubicBezTo>
                <a:cubicBezTo>
                  <a:pt x="5" y="473"/>
                  <a:pt x="24" y="473"/>
                  <a:pt x="0" y="47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2" name="Freeform 12"/>
          <p:cNvSpPr>
            <a:spLocks/>
          </p:cNvSpPr>
          <p:nvPr/>
        </p:nvSpPr>
        <p:spPr bwMode="auto">
          <a:xfrm>
            <a:off x="5075238" y="1627188"/>
            <a:ext cx="314325" cy="495300"/>
          </a:xfrm>
          <a:custGeom>
            <a:avLst/>
            <a:gdLst/>
            <a:ahLst/>
            <a:cxnLst>
              <a:cxn ang="0">
                <a:pos x="0" y="312"/>
              </a:cxn>
              <a:cxn ang="0">
                <a:pos x="38" y="198"/>
              </a:cxn>
              <a:cxn ang="0">
                <a:pos x="69" y="152"/>
              </a:cxn>
              <a:cxn ang="0">
                <a:pos x="115" y="91"/>
              </a:cxn>
              <a:cxn ang="0">
                <a:pos x="153" y="53"/>
              </a:cxn>
              <a:cxn ang="0">
                <a:pos x="198" y="0"/>
              </a:cxn>
            </a:cxnLst>
            <a:rect l="0" t="0" r="r" b="b"/>
            <a:pathLst>
              <a:path w="198" h="312">
                <a:moveTo>
                  <a:pt x="0" y="312"/>
                </a:moveTo>
                <a:cubicBezTo>
                  <a:pt x="11" y="278"/>
                  <a:pt x="20" y="230"/>
                  <a:pt x="38" y="198"/>
                </a:cubicBezTo>
                <a:cubicBezTo>
                  <a:pt x="46" y="181"/>
                  <a:pt x="62" y="169"/>
                  <a:pt x="69" y="152"/>
                </a:cubicBezTo>
                <a:cubicBezTo>
                  <a:pt x="79" y="121"/>
                  <a:pt x="87" y="108"/>
                  <a:pt x="115" y="91"/>
                </a:cubicBezTo>
                <a:cubicBezTo>
                  <a:pt x="155" y="29"/>
                  <a:pt x="102" y="103"/>
                  <a:pt x="153" y="53"/>
                </a:cubicBezTo>
                <a:cubicBezTo>
                  <a:pt x="168" y="37"/>
                  <a:pt x="181" y="16"/>
                  <a:pt x="198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3" name="Freeform 13"/>
          <p:cNvSpPr>
            <a:spLocks/>
          </p:cNvSpPr>
          <p:nvPr/>
        </p:nvSpPr>
        <p:spPr bwMode="auto">
          <a:xfrm>
            <a:off x="7070725" y="1119188"/>
            <a:ext cx="473075" cy="4953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9" y="30"/>
              </a:cxn>
              <a:cxn ang="0">
                <a:pos x="176" y="76"/>
              </a:cxn>
              <a:cxn ang="0">
                <a:pos x="221" y="129"/>
              </a:cxn>
              <a:cxn ang="0">
                <a:pos x="237" y="183"/>
              </a:cxn>
              <a:cxn ang="0">
                <a:pos x="282" y="251"/>
              </a:cxn>
              <a:cxn ang="0">
                <a:pos x="298" y="312"/>
              </a:cxn>
            </a:cxnLst>
            <a:rect l="0" t="0" r="r" b="b"/>
            <a:pathLst>
              <a:path w="298" h="312">
                <a:moveTo>
                  <a:pt x="0" y="0"/>
                </a:moveTo>
                <a:cubicBezTo>
                  <a:pt x="28" y="8"/>
                  <a:pt x="38" y="22"/>
                  <a:pt x="69" y="30"/>
                </a:cubicBezTo>
                <a:cubicBezTo>
                  <a:pt x="100" y="50"/>
                  <a:pt x="139" y="63"/>
                  <a:pt x="176" y="76"/>
                </a:cubicBezTo>
                <a:cubicBezTo>
                  <a:pt x="184" y="105"/>
                  <a:pt x="195" y="111"/>
                  <a:pt x="221" y="129"/>
                </a:cubicBezTo>
                <a:cubicBezTo>
                  <a:pt x="223" y="139"/>
                  <a:pt x="231" y="171"/>
                  <a:pt x="237" y="183"/>
                </a:cubicBezTo>
                <a:cubicBezTo>
                  <a:pt x="250" y="209"/>
                  <a:pt x="269" y="223"/>
                  <a:pt x="282" y="251"/>
                </a:cubicBezTo>
                <a:cubicBezTo>
                  <a:pt x="290" y="270"/>
                  <a:pt x="298" y="312"/>
                  <a:pt x="298" y="3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4" name="Freeform 14"/>
          <p:cNvSpPr>
            <a:spLocks/>
          </p:cNvSpPr>
          <p:nvPr/>
        </p:nvSpPr>
        <p:spPr bwMode="auto">
          <a:xfrm>
            <a:off x="7832725" y="1831975"/>
            <a:ext cx="1235075" cy="187325"/>
          </a:xfrm>
          <a:custGeom>
            <a:avLst/>
            <a:gdLst/>
            <a:ahLst/>
            <a:cxnLst>
              <a:cxn ang="0">
                <a:pos x="778" y="0"/>
              </a:cxn>
              <a:cxn ang="0">
                <a:pos x="671" y="46"/>
              </a:cxn>
              <a:cxn ang="0">
                <a:pos x="404" y="54"/>
              </a:cxn>
              <a:cxn ang="0">
                <a:pos x="275" y="76"/>
              </a:cxn>
              <a:cxn ang="0">
                <a:pos x="0" y="99"/>
              </a:cxn>
            </a:cxnLst>
            <a:rect l="0" t="0" r="r" b="b"/>
            <a:pathLst>
              <a:path w="778" h="118">
                <a:moveTo>
                  <a:pt x="778" y="0"/>
                </a:moveTo>
                <a:cubicBezTo>
                  <a:pt x="738" y="8"/>
                  <a:pt x="709" y="43"/>
                  <a:pt x="671" y="46"/>
                </a:cubicBezTo>
                <a:cubicBezTo>
                  <a:pt x="582" y="50"/>
                  <a:pt x="493" y="51"/>
                  <a:pt x="404" y="54"/>
                </a:cubicBezTo>
                <a:cubicBezTo>
                  <a:pt x="355" y="58"/>
                  <a:pt x="321" y="67"/>
                  <a:pt x="275" y="76"/>
                </a:cubicBezTo>
                <a:cubicBezTo>
                  <a:pt x="192" y="118"/>
                  <a:pt x="91" y="99"/>
                  <a:pt x="0" y="9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5" name="Freeform 15"/>
          <p:cNvSpPr>
            <a:spLocks/>
          </p:cNvSpPr>
          <p:nvPr/>
        </p:nvSpPr>
        <p:spPr bwMode="auto">
          <a:xfrm>
            <a:off x="8620125" y="1384300"/>
            <a:ext cx="301625" cy="339725"/>
          </a:xfrm>
          <a:custGeom>
            <a:avLst/>
            <a:gdLst/>
            <a:ahLst/>
            <a:cxnLst>
              <a:cxn ang="0">
                <a:pos x="190" y="0"/>
              </a:cxn>
              <a:cxn ang="0">
                <a:pos x="106" y="92"/>
              </a:cxn>
              <a:cxn ang="0">
                <a:pos x="45" y="160"/>
              </a:cxn>
              <a:cxn ang="0">
                <a:pos x="15" y="198"/>
              </a:cxn>
              <a:cxn ang="0">
                <a:pos x="0" y="214"/>
              </a:cxn>
            </a:cxnLst>
            <a:rect l="0" t="0" r="r" b="b"/>
            <a:pathLst>
              <a:path w="190" h="214">
                <a:moveTo>
                  <a:pt x="190" y="0"/>
                </a:moveTo>
                <a:cubicBezTo>
                  <a:pt x="161" y="30"/>
                  <a:pt x="141" y="68"/>
                  <a:pt x="106" y="92"/>
                </a:cubicBezTo>
                <a:cubicBezTo>
                  <a:pt x="84" y="125"/>
                  <a:pt x="85" y="147"/>
                  <a:pt x="45" y="160"/>
                </a:cubicBezTo>
                <a:cubicBezTo>
                  <a:pt x="8" y="199"/>
                  <a:pt x="53" y="149"/>
                  <a:pt x="15" y="198"/>
                </a:cubicBezTo>
                <a:cubicBezTo>
                  <a:pt x="10" y="203"/>
                  <a:pt x="0" y="214"/>
                  <a:pt x="0" y="21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6" name="Freeform 16"/>
          <p:cNvSpPr>
            <a:spLocks/>
          </p:cNvSpPr>
          <p:nvPr/>
        </p:nvSpPr>
        <p:spPr bwMode="auto">
          <a:xfrm>
            <a:off x="8329613" y="1965325"/>
            <a:ext cx="592137" cy="254000"/>
          </a:xfrm>
          <a:custGeom>
            <a:avLst/>
            <a:gdLst/>
            <a:ahLst/>
            <a:cxnLst>
              <a:cxn ang="0">
                <a:pos x="373" y="160"/>
              </a:cxn>
              <a:cxn ang="0">
                <a:pos x="221" y="122"/>
              </a:cxn>
              <a:cxn ang="0">
                <a:pos x="160" y="84"/>
              </a:cxn>
              <a:cxn ang="0">
                <a:pos x="99" y="46"/>
              </a:cxn>
              <a:cxn ang="0">
                <a:pos x="91" y="23"/>
              </a:cxn>
              <a:cxn ang="0">
                <a:pos x="0" y="0"/>
              </a:cxn>
            </a:cxnLst>
            <a:rect l="0" t="0" r="r" b="b"/>
            <a:pathLst>
              <a:path w="373" h="160">
                <a:moveTo>
                  <a:pt x="373" y="160"/>
                </a:moveTo>
                <a:cubicBezTo>
                  <a:pt x="319" y="150"/>
                  <a:pt x="272" y="139"/>
                  <a:pt x="221" y="122"/>
                </a:cubicBezTo>
                <a:cubicBezTo>
                  <a:pt x="197" y="85"/>
                  <a:pt x="194" y="101"/>
                  <a:pt x="160" y="84"/>
                </a:cubicBezTo>
                <a:cubicBezTo>
                  <a:pt x="134" y="71"/>
                  <a:pt x="126" y="54"/>
                  <a:pt x="99" y="46"/>
                </a:cubicBezTo>
                <a:cubicBezTo>
                  <a:pt x="96" y="38"/>
                  <a:pt x="97" y="27"/>
                  <a:pt x="91" y="23"/>
                </a:cubicBezTo>
                <a:cubicBezTo>
                  <a:pt x="75" y="12"/>
                  <a:pt x="19" y="0"/>
                  <a:pt x="0" y="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7" name="Freeform 17"/>
          <p:cNvSpPr>
            <a:spLocks/>
          </p:cNvSpPr>
          <p:nvPr/>
        </p:nvSpPr>
        <p:spPr bwMode="auto">
          <a:xfrm>
            <a:off x="7373938" y="2303463"/>
            <a:ext cx="484187" cy="49212"/>
          </a:xfrm>
          <a:custGeom>
            <a:avLst/>
            <a:gdLst/>
            <a:ahLst/>
            <a:cxnLst>
              <a:cxn ang="0">
                <a:pos x="305" y="0"/>
              </a:cxn>
              <a:cxn ang="0">
                <a:pos x="69" y="8"/>
              </a:cxn>
              <a:cxn ang="0">
                <a:pos x="0" y="31"/>
              </a:cxn>
            </a:cxnLst>
            <a:rect l="0" t="0" r="r" b="b"/>
            <a:pathLst>
              <a:path w="305" h="31">
                <a:moveTo>
                  <a:pt x="305" y="0"/>
                </a:moveTo>
                <a:cubicBezTo>
                  <a:pt x="226" y="2"/>
                  <a:pt x="147" y="1"/>
                  <a:pt x="69" y="8"/>
                </a:cubicBezTo>
                <a:cubicBezTo>
                  <a:pt x="45" y="10"/>
                  <a:pt x="28" y="31"/>
                  <a:pt x="0" y="3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8" name="Freeform 18"/>
          <p:cNvSpPr>
            <a:spLocks/>
          </p:cNvSpPr>
          <p:nvPr/>
        </p:nvSpPr>
        <p:spPr bwMode="auto">
          <a:xfrm>
            <a:off x="6127750" y="1758950"/>
            <a:ext cx="146050" cy="617538"/>
          </a:xfrm>
          <a:custGeom>
            <a:avLst/>
            <a:gdLst/>
            <a:ahLst/>
            <a:cxnLst>
              <a:cxn ang="0">
                <a:pos x="92" y="389"/>
              </a:cxn>
              <a:cxn ang="0">
                <a:pos x="46" y="366"/>
              </a:cxn>
              <a:cxn ang="0">
                <a:pos x="0" y="168"/>
              </a:cxn>
              <a:cxn ang="0">
                <a:pos x="31" y="77"/>
              </a:cxn>
              <a:cxn ang="0">
                <a:pos x="46" y="31"/>
              </a:cxn>
              <a:cxn ang="0">
                <a:pos x="69" y="8"/>
              </a:cxn>
            </a:cxnLst>
            <a:rect l="0" t="0" r="r" b="b"/>
            <a:pathLst>
              <a:path w="92" h="389">
                <a:moveTo>
                  <a:pt x="92" y="389"/>
                </a:moveTo>
                <a:cubicBezTo>
                  <a:pt x="75" y="383"/>
                  <a:pt x="58" y="381"/>
                  <a:pt x="46" y="366"/>
                </a:cubicBezTo>
                <a:cubicBezTo>
                  <a:pt x="19" y="332"/>
                  <a:pt x="8" y="215"/>
                  <a:pt x="0" y="168"/>
                </a:cubicBezTo>
                <a:cubicBezTo>
                  <a:pt x="5" y="128"/>
                  <a:pt x="2" y="103"/>
                  <a:pt x="31" y="77"/>
                </a:cubicBezTo>
                <a:cubicBezTo>
                  <a:pt x="31" y="73"/>
                  <a:pt x="43" y="33"/>
                  <a:pt x="46" y="31"/>
                </a:cubicBezTo>
                <a:cubicBezTo>
                  <a:pt x="71" y="0"/>
                  <a:pt x="69" y="29"/>
                  <a:pt x="69" y="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19" name="Freeform 19"/>
          <p:cNvSpPr>
            <a:spLocks/>
          </p:cNvSpPr>
          <p:nvPr/>
        </p:nvSpPr>
        <p:spPr bwMode="auto">
          <a:xfrm>
            <a:off x="5559425" y="1895475"/>
            <a:ext cx="568325" cy="119063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31" y="52"/>
              </a:cxn>
              <a:cxn ang="0">
                <a:pos x="76" y="36"/>
              </a:cxn>
              <a:cxn ang="0">
                <a:pos x="206" y="21"/>
              </a:cxn>
              <a:cxn ang="0">
                <a:pos x="259" y="59"/>
              </a:cxn>
              <a:cxn ang="0">
                <a:pos x="358" y="44"/>
              </a:cxn>
            </a:cxnLst>
            <a:rect l="0" t="0" r="r" b="b"/>
            <a:pathLst>
              <a:path w="358" h="75">
                <a:moveTo>
                  <a:pt x="0" y="59"/>
                </a:moveTo>
                <a:cubicBezTo>
                  <a:pt x="10" y="56"/>
                  <a:pt x="20" y="55"/>
                  <a:pt x="31" y="52"/>
                </a:cubicBezTo>
                <a:cubicBezTo>
                  <a:pt x="46" y="47"/>
                  <a:pt x="76" y="36"/>
                  <a:pt x="76" y="36"/>
                </a:cubicBezTo>
                <a:cubicBezTo>
                  <a:pt x="114" y="0"/>
                  <a:pt x="153" y="16"/>
                  <a:pt x="206" y="21"/>
                </a:cubicBezTo>
                <a:cubicBezTo>
                  <a:pt x="248" y="35"/>
                  <a:pt x="216" y="46"/>
                  <a:pt x="259" y="59"/>
                </a:cubicBezTo>
                <a:cubicBezTo>
                  <a:pt x="354" y="51"/>
                  <a:pt x="330" y="75"/>
                  <a:pt x="358" y="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0" name="Oval 20"/>
          <p:cNvSpPr>
            <a:spLocks noChangeArrowheads="1"/>
          </p:cNvSpPr>
          <p:nvPr/>
        </p:nvSpPr>
        <p:spPr bwMode="auto">
          <a:xfrm>
            <a:off x="5854700" y="1330325"/>
            <a:ext cx="152400" cy="1524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1" name="Text Box 21"/>
          <p:cNvSpPr txBox="1">
            <a:spLocks noChangeArrowheads="1"/>
          </p:cNvSpPr>
          <p:nvPr/>
        </p:nvSpPr>
        <p:spPr bwMode="auto">
          <a:xfrm>
            <a:off x="5500688" y="1066800"/>
            <a:ext cx="3177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2" name="Oval 22"/>
          <p:cNvSpPr>
            <a:spLocks noChangeArrowheads="1"/>
          </p:cNvSpPr>
          <p:nvPr/>
        </p:nvSpPr>
        <p:spPr bwMode="auto">
          <a:xfrm>
            <a:off x="6159500" y="135731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3" name="Oval 23"/>
          <p:cNvSpPr>
            <a:spLocks noChangeArrowheads="1"/>
          </p:cNvSpPr>
          <p:nvPr/>
        </p:nvSpPr>
        <p:spPr bwMode="auto">
          <a:xfrm>
            <a:off x="7607300" y="1676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424" name="Oval 24"/>
          <p:cNvSpPr>
            <a:spLocks noChangeArrowheads="1"/>
          </p:cNvSpPr>
          <p:nvPr/>
        </p:nvSpPr>
        <p:spPr bwMode="auto">
          <a:xfrm>
            <a:off x="6083300" y="21336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29400" y="5533744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pPr>
                <a:defRPr/>
              </a:pPr>
              <a:t>41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Date Placeholder 3"/>
          <p:cNvSpPr txBox="1">
            <a:spLocks/>
          </p:cNvSpPr>
          <p:nvPr/>
        </p:nvSpPr>
        <p:spPr bwMode="auto">
          <a:xfrm>
            <a:off x="39624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8337550" y="44037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436812" y="4098925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Freeform 6"/>
          <p:cNvSpPr>
            <a:spLocks/>
          </p:cNvSpPr>
          <p:nvPr/>
        </p:nvSpPr>
        <p:spPr bwMode="auto">
          <a:xfrm rot="-681033">
            <a:off x="2851150" y="4956175"/>
            <a:ext cx="5334000" cy="6985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288" y="432"/>
              </a:cxn>
              <a:cxn ang="0">
                <a:pos x="624" y="192"/>
              </a:cxn>
              <a:cxn ang="0">
                <a:pos x="912" y="192"/>
              </a:cxn>
              <a:cxn ang="0">
                <a:pos x="1392" y="144"/>
              </a:cxn>
              <a:cxn ang="0">
                <a:pos x="1536" y="288"/>
              </a:cxn>
              <a:cxn ang="0">
                <a:pos x="1776" y="288"/>
              </a:cxn>
              <a:cxn ang="0">
                <a:pos x="1920" y="48"/>
              </a:cxn>
              <a:cxn ang="0">
                <a:pos x="2112" y="48"/>
              </a:cxn>
              <a:cxn ang="0">
                <a:pos x="2448" y="192"/>
              </a:cxn>
              <a:cxn ang="0">
                <a:pos x="2640" y="48"/>
              </a:cxn>
              <a:cxn ang="0">
                <a:pos x="2736" y="0"/>
              </a:cxn>
              <a:cxn ang="0">
                <a:pos x="2976" y="48"/>
              </a:cxn>
              <a:cxn ang="0">
                <a:pos x="3072" y="144"/>
              </a:cxn>
              <a:cxn ang="0">
                <a:pos x="3264" y="192"/>
              </a:cxn>
              <a:cxn ang="0">
                <a:pos x="3360" y="144"/>
              </a:cxn>
            </a:cxnLst>
            <a:rect l="0" t="0" r="r" b="b"/>
            <a:pathLst>
              <a:path w="3360" h="440">
                <a:moveTo>
                  <a:pt x="0" y="144"/>
                </a:moveTo>
                <a:cubicBezTo>
                  <a:pt x="92" y="284"/>
                  <a:pt x="184" y="424"/>
                  <a:pt x="288" y="432"/>
                </a:cubicBezTo>
                <a:cubicBezTo>
                  <a:pt x="392" y="440"/>
                  <a:pt x="520" y="232"/>
                  <a:pt x="624" y="192"/>
                </a:cubicBezTo>
                <a:cubicBezTo>
                  <a:pt x="728" y="152"/>
                  <a:pt x="784" y="200"/>
                  <a:pt x="912" y="192"/>
                </a:cubicBezTo>
                <a:cubicBezTo>
                  <a:pt x="1040" y="184"/>
                  <a:pt x="1288" y="128"/>
                  <a:pt x="1392" y="144"/>
                </a:cubicBezTo>
                <a:cubicBezTo>
                  <a:pt x="1496" y="160"/>
                  <a:pt x="1472" y="264"/>
                  <a:pt x="1536" y="288"/>
                </a:cubicBezTo>
                <a:cubicBezTo>
                  <a:pt x="1600" y="312"/>
                  <a:pt x="1712" y="328"/>
                  <a:pt x="1776" y="288"/>
                </a:cubicBezTo>
                <a:cubicBezTo>
                  <a:pt x="1840" y="248"/>
                  <a:pt x="1864" y="88"/>
                  <a:pt x="1920" y="48"/>
                </a:cubicBezTo>
                <a:cubicBezTo>
                  <a:pt x="1976" y="8"/>
                  <a:pt x="2024" y="24"/>
                  <a:pt x="2112" y="48"/>
                </a:cubicBezTo>
                <a:cubicBezTo>
                  <a:pt x="2200" y="72"/>
                  <a:pt x="2360" y="192"/>
                  <a:pt x="2448" y="192"/>
                </a:cubicBezTo>
                <a:cubicBezTo>
                  <a:pt x="2536" y="192"/>
                  <a:pt x="2592" y="80"/>
                  <a:pt x="2640" y="48"/>
                </a:cubicBezTo>
                <a:cubicBezTo>
                  <a:pt x="2688" y="16"/>
                  <a:pt x="2680" y="0"/>
                  <a:pt x="2736" y="0"/>
                </a:cubicBezTo>
                <a:cubicBezTo>
                  <a:pt x="2792" y="0"/>
                  <a:pt x="2920" y="24"/>
                  <a:pt x="2976" y="48"/>
                </a:cubicBezTo>
                <a:cubicBezTo>
                  <a:pt x="3032" y="72"/>
                  <a:pt x="3024" y="120"/>
                  <a:pt x="3072" y="144"/>
                </a:cubicBezTo>
                <a:cubicBezTo>
                  <a:pt x="3120" y="168"/>
                  <a:pt x="3216" y="192"/>
                  <a:pt x="3264" y="192"/>
                </a:cubicBezTo>
                <a:cubicBezTo>
                  <a:pt x="3312" y="192"/>
                  <a:pt x="3336" y="152"/>
                  <a:pt x="3360" y="14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Freeform 7"/>
          <p:cNvSpPr>
            <a:spLocks/>
          </p:cNvSpPr>
          <p:nvPr/>
        </p:nvSpPr>
        <p:spPr bwMode="auto">
          <a:xfrm rot="1262408">
            <a:off x="2907979" y="4746344"/>
            <a:ext cx="5334000" cy="635000"/>
          </a:xfrm>
          <a:custGeom>
            <a:avLst/>
            <a:gdLst/>
            <a:ahLst/>
            <a:cxnLst>
              <a:cxn ang="0">
                <a:pos x="0" y="256"/>
              </a:cxn>
              <a:cxn ang="0">
                <a:pos x="144" y="304"/>
              </a:cxn>
              <a:cxn ang="0">
                <a:pos x="240" y="256"/>
              </a:cxn>
              <a:cxn ang="0">
                <a:pos x="384" y="160"/>
              </a:cxn>
              <a:cxn ang="0">
                <a:pos x="576" y="160"/>
              </a:cxn>
              <a:cxn ang="0">
                <a:pos x="672" y="208"/>
              </a:cxn>
              <a:cxn ang="0">
                <a:pos x="768" y="304"/>
              </a:cxn>
              <a:cxn ang="0">
                <a:pos x="912" y="304"/>
              </a:cxn>
              <a:cxn ang="0">
                <a:pos x="960" y="208"/>
              </a:cxn>
              <a:cxn ang="0">
                <a:pos x="1248" y="208"/>
              </a:cxn>
              <a:cxn ang="0">
                <a:pos x="1392" y="208"/>
              </a:cxn>
              <a:cxn ang="0">
                <a:pos x="1536" y="64"/>
              </a:cxn>
              <a:cxn ang="0">
                <a:pos x="1632" y="64"/>
              </a:cxn>
              <a:cxn ang="0">
                <a:pos x="1632" y="160"/>
              </a:cxn>
              <a:cxn ang="0">
                <a:pos x="1728" y="208"/>
              </a:cxn>
              <a:cxn ang="0">
                <a:pos x="2016" y="208"/>
              </a:cxn>
              <a:cxn ang="0">
                <a:pos x="2160" y="160"/>
              </a:cxn>
              <a:cxn ang="0">
                <a:pos x="2400" y="112"/>
              </a:cxn>
              <a:cxn ang="0">
                <a:pos x="2400" y="16"/>
              </a:cxn>
              <a:cxn ang="0">
                <a:pos x="2640" y="16"/>
              </a:cxn>
              <a:cxn ang="0">
                <a:pos x="2736" y="16"/>
              </a:cxn>
              <a:cxn ang="0">
                <a:pos x="2880" y="112"/>
              </a:cxn>
              <a:cxn ang="0">
                <a:pos x="3072" y="160"/>
              </a:cxn>
              <a:cxn ang="0">
                <a:pos x="3264" y="160"/>
              </a:cxn>
              <a:cxn ang="0">
                <a:pos x="3360" y="112"/>
              </a:cxn>
            </a:cxnLst>
            <a:rect l="0" t="0" r="r" b="b"/>
            <a:pathLst>
              <a:path w="3360" h="320">
                <a:moveTo>
                  <a:pt x="0" y="256"/>
                </a:moveTo>
                <a:cubicBezTo>
                  <a:pt x="52" y="280"/>
                  <a:pt x="104" y="304"/>
                  <a:pt x="144" y="304"/>
                </a:cubicBezTo>
                <a:cubicBezTo>
                  <a:pt x="184" y="304"/>
                  <a:pt x="200" y="280"/>
                  <a:pt x="240" y="256"/>
                </a:cubicBezTo>
                <a:cubicBezTo>
                  <a:pt x="280" y="232"/>
                  <a:pt x="328" y="176"/>
                  <a:pt x="384" y="160"/>
                </a:cubicBezTo>
                <a:cubicBezTo>
                  <a:pt x="440" y="144"/>
                  <a:pt x="528" y="152"/>
                  <a:pt x="576" y="160"/>
                </a:cubicBezTo>
                <a:cubicBezTo>
                  <a:pt x="624" y="168"/>
                  <a:pt x="640" y="184"/>
                  <a:pt x="672" y="208"/>
                </a:cubicBezTo>
                <a:cubicBezTo>
                  <a:pt x="704" y="232"/>
                  <a:pt x="728" y="288"/>
                  <a:pt x="768" y="304"/>
                </a:cubicBezTo>
                <a:cubicBezTo>
                  <a:pt x="808" y="320"/>
                  <a:pt x="880" y="320"/>
                  <a:pt x="912" y="304"/>
                </a:cubicBezTo>
                <a:cubicBezTo>
                  <a:pt x="944" y="288"/>
                  <a:pt x="904" y="224"/>
                  <a:pt x="960" y="208"/>
                </a:cubicBezTo>
                <a:cubicBezTo>
                  <a:pt x="1016" y="192"/>
                  <a:pt x="1176" y="208"/>
                  <a:pt x="1248" y="208"/>
                </a:cubicBezTo>
                <a:cubicBezTo>
                  <a:pt x="1320" y="208"/>
                  <a:pt x="1344" y="232"/>
                  <a:pt x="1392" y="208"/>
                </a:cubicBezTo>
                <a:cubicBezTo>
                  <a:pt x="1440" y="184"/>
                  <a:pt x="1496" y="88"/>
                  <a:pt x="1536" y="64"/>
                </a:cubicBezTo>
                <a:cubicBezTo>
                  <a:pt x="1576" y="40"/>
                  <a:pt x="1616" y="48"/>
                  <a:pt x="1632" y="64"/>
                </a:cubicBezTo>
                <a:cubicBezTo>
                  <a:pt x="1648" y="80"/>
                  <a:pt x="1616" y="136"/>
                  <a:pt x="1632" y="160"/>
                </a:cubicBezTo>
                <a:cubicBezTo>
                  <a:pt x="1648" y="184"/>
                  <a:pt x="1664" y="200"/>
                  <a:pt x="1728" y="208"/>
                </a:cubicBezTo>
                <a:cubicBezTo>
                  <a:pt x="1792" y="216"/>
                  <a:pt x="1944" y="216"/>
                  <a:pt x="2016" y="208"/>
                </a:cubicBezTo>
                <a:cubicBezTo>
                  <a:pt x="2088" y="200"/>
                  <a:pt x="2096" y="176"/>
                  <a:pt x="2160" y="160"/>
                </a:cubicBezTo>
                <a:cubicBezTo>
                  <a:pt x="2224" y="144"/>
                  <a:pt x="2360" y="136"/>
                  <a:pt x="2400" y="112"/>
                </a:cubicBezTo>
                <a:cubicBezTo>
                  <a:pt x="2440" y="88"/>
                  <a:pt x="2360" y="32"/>
                  <a:pt x="2400" y="16"/>
                </a:cubicBezTo>
                <a:cubicBezTo>
                  <a:pt x="2440" y="0"/>
                  <a:pt x="2584" y="16"/>
                  <a:pt x="2640" y="16"/>
                </a:cubicBezTo>
                <a:cubicBezTo>
                  <a:pt x="2696" y="16"/>
                  <a:pt x="2696" y="0"/>
                  <a:pt x="2736" y="16"/>
                </a:cubicBezTo>
                <a:cubicBezTo>
                  <a:pt x="2776" y="32"/>
                  <a:pt x="2824" y="88"/>
                  <a:pt x="2880" y="112"/>
                </a:cubicBezTo>
                <a:cubicBezTo>
                  <a:pt x="2936" y="136"/>
                  <a:pt x="3008" y="152"/>
                  <a:pt x="3072" y="160"/>
                </a:cubicBezTo>
                <a:cubicBezTo>
                  <a:pt x="3136" y="168"/>
                  <a:pt x="3216" y="168"/>
                  <a:pt x="3264" y="160"/>
                </a:cubicBezTo>
                <a:cubicBezTo>
                  <a:pt x="3312" y="152"/>
                  <a:pt x="3336" y="132"/>
                  <a:pt x="3360" y="112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225675" y="5410200"/>
            <a:ext cx="5196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40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8185150" y="5699125"/>
            <a:ext cx="5293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i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</a:t>
            </a:r>
            <a:r>
              <a:rPr lang="en-US" sz="2000" baseline="-2500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8108950" y="45720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774950" y="56388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Oval 12"/>
          <p:cNvSpPr>
            <a:spLocks noChangeArrowheads="1"/>
          </p:cNvSpPr>
          <p:nvPr/>
        </p:nvSpPr>
        <p:spPr bwMode="auto">
          <a:xfrm>
            <a:off x="2970212" y="42672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Oval 13"/>
          <p:cNvSpPr>
            <a:spLocks noChangeArrowheads="1"/>
          </p:cNvSpPr>
          <p:nvPr/>
        </p:nvSpPr>
        <p:spPr bwMode="auto">
          <a:xfrm>
            <a:off x="8032750" y="5867400"/>
            <a:ext cx="152400" cy="152400"/>
          </a:xfrm>
          <a:prstGeom prst="ellipse">
            <a:avLst/>
          </a:prstGeom>
          <a:solidFill>
            <a:srgbClr val="4342C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Oval 14"/>
          <p:cNvSpPr>
            <a:spLocks noChangeArrowheads="1"/>
          </p:cNvSpPr>
          <p:nvPr/>
        </p:nvSpPr>
        <p:spPr bwMode="auto">
          <a:xfrm>
            <a:off x="5676900" y="5135563"/>
            <a:ext cx="152400" cy="152400"/>
          </a:xfrm>
          <a:prstGeom prst="ellipse">
            <a:avLst/>
          </a:prstGeom>
          <a:solidFill>
            <a:srgbClr val="06FF0E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15"/>
          <p:cNvSpPr>
            <a:spLocks noChangeArrowheads="1"/>
          </p:cNvSpPr>
          <p:nvPr/>
        </p:nvSpPr>
        <p:spPr bwMode="auto">
          <a:xfrm>
            <a:off x="4113212" y="42513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  <p:sp>
        <p:nvSpPr>
          <p:cNvPr id="41" name="Rectangle 16"/>
          <p:cNvSpPr>
            <a:spLocks noChangeArrowheads="1"/>
          </p:cNvSpPr>
          <p:nvPr/>
        </p:nvSpPr>
        <p:spPr bwMode="auto">
          <a:xfrm>
            <a:off x="4113212" y="5470525"/>
            <a:ext cx="10086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 chain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685800"/>
          </a:xfrm>
        </p:spPr>
        <p:txBody>
          <a:bodyPr/>
          <a:lstStyle/>
          <a:p>
            <a:r>
              <a:rPr lang="en-US" sz="3600"/>
              <a:t>TMTO in Practice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507" y="1797676"/>
            <a:ext cx="83820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starting points for each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(# chains/table)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Length of each chain</a:t>
            </a:r>
          </a:p>
          <a:p>
            <a:pPr lvl="1">
              <a:spcBef>
                <a:spcPts val="200"/>
              </a:spcBef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number of “tables”, i.e., random functions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total pre-computed chain elements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Pre-computation is 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TMTO attack requires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About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“memory” and about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“time”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7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609600"/>
          </a:xfrm>
        </p:spPr>
        <p:txBody>
          <a:bodyPr/>
          <a:lstStyle/>
          <a:p>
            <a:r>
              <a:rPr lang="en-US" sz="3600"/>
              <a:t>Success Probability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524000"/>
            <a:ext cx="5413375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balls into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urns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expected number of urns that have at least one ball?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 Feller,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Intro. to Probability Theory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this relevant to TMTO attack?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“Urns” correspond to keys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“Balls” correspond to constructing chains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-bit key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m, t, 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defined as previously discussed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Then, approximately,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(success) = 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i="1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mtr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3859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7460" y="1295400"/>
            <a:ext cx="3140340" cy="50292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9CCC65F8-63F1-45A4-8D0F-54FA2D77622C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8" name="Date Placeholder 3"/>
          <p:cNvSpPr txBox="1">
            <a:spLocks/>
          </p:cNvSpPr>
          <p:nvPr/>
        </p:nvSpPr>
        <p:spPr bwMode="auto">
          <a:xfrm>
            <a:off x="43434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latin typeface="+mn-lt"/>
              </a:rPr>
              <a:t>Slide adapted from Mark Stamp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and DES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382000" cy="4267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the minimum length of a product of involutions from a fixed set required to generate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this have to do with the number of rounds in a cipher?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this affect the increased security by “enciphering twice” with different keys?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(Coppersmith and Grossman): If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(L,R)=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(E(R)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R), &lt; 𝜏, 𝜎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Netto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): If a and b are chosen at random from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there is a good chance (~¾) that &lt;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09600" indent="-609600"/>
            <a:endParaRPr lang="en-US" sz="2400" dirty="0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6D935C-1C5E-4D46-A503-B63FAE8C127A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is not a group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Set E</a:t>
            </a:r>
            <a:r>
              <a:rPr lang="en-US" sz="2000" baseline="-25000" dirty="0"/>
              <a:t>1</a:t>
            </a:r>
            <a:r>
              <a:rPr lang="en-US" sz="2000" dirty="0"/>
              <a:t>(x)= DES</a:t>
            </a:r>
            <a:r>
              <a:rPr lang="en-US" sz="2000" baseline="-25000" dirty="0"/>
              <a:t>0xffffffffffffff</a:t>
            </a:r>
            <a:r>
              <a:rPr lang="en-US" sz="2000" dirty="0"/>
              <a:t>(x), E</a:t>
            </a:r>
            <a:r>
              <a:rPr lang="en-US" sz="2000" baseline="-25000" dirty="0"/>
              <a:t>0</a:t>
            </a:r>
            <a:r>
              <a:rPr lang="en-US" sz="2000" dirty="0"/>
              <a:t>(x)= DES</a:t>
            </a:r>
            <a:r>
              <a:rPr lang="en-US" sz="2000" baseline="-25000" dirty="0"/>
              <a:t>0x00000000000000</a:t>
            </a:r>
            <a:r>
              <a:rPr lang="en-US" sz="2000" dirty="0"/>
              <a:t>(x).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F(x)= E</a:t>
            </a:r>
            <a:r>
              <a:rPr lang="en-US" sz="2000" baseline="-25000" dirty="0"/>
              <a:t>1</a:t>
            </a:r>
            <a:r>
              <a:rPr lang="en-US" sz="2000" dirty="0"/>
              <a:t>(E</a:t>
            </a:r>
            <a:r>
              <a:rPr lang="en-US" sz="2000" baseline="-25000" dirty="0"/>
              <a:t>0</a:t>
            </a:r>
            <a:r>
              <a:rPr lang="en-US" sz="2000" dirty="0"/>
              <a:t>(x)).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There is an x: </a:t>
            </a:r>
            <a:r>
              <a:rPr lang="en-US" sz="2000" dirty="0" err="1">
                <a:latin typeface="Arial Unicode MS" pitchFamily="34" charset="-128"/>
              </a:rPr>
              <a:t>F</a:t>
            </a:r>
            <a:r>
              <a:rPr lang="en-US" sz="2000" baseline="30000" dirty="0" err="1">
                <a:latin typeface="Arial Unicode MS" pitchFamily="34" charset="-128"/>
              </a:rPr>
              <a:t>m</a:t>
            </a:r>
            <a:r>
              <a:rPr lang="en-US" sz="2000" dirty="0">
                <a:latin typeface="Arial Unicode MS" pitchFamily="34" charset="-128"/>
              </a:rPr>
              <a:t>(x)= x, m~2</a:t>
            </a:r>
            <a:r>
              <a:rPr lang="en-US" sz="2000" baseline="30000" dirty="0">
                <a:latin typeface="Arial Unicode MS" pitchFamily="34" charset="-128"/>
              </a:rPr>
              <a:t>32</a:t>
            </a:r>
            <a:r>
              <a:rPr lang="en-US" sz="2000" dirty="0">
                <a:latin typeface="Arial Unicode MS" pitchFamily="34" charset="-128"/>
              </a:rPr>
              <a:t>, a cycle length.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If |F|=n, </a:t>
            </a:r>
            <a:r>
              <a:rPr lang="en-US" sz="2000" dirty="0" err="1">
                <a:latin typeface="Arial Unicode MS" pitchFamily="34" charset="-128"/>
              </a:rPr>
              <a:t>m|n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Arial Unicode MS" pitchFamily="34" charset="-128"/>
              </a:rPr>
              <a:t>Suppose DES is closed under composition so F=</a:t>
            </a:r>
            <a:r>
              <a:rPr lang="en-US" sz="2000" dirty="0" err="1">
                <a:latin typeface="Arial Unicode MS" pitchFamily="34" charset="-128"/>
              </a:rPr>
              <a:t>E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=</a:t>
            </a:r>
            <a:r>
              <a:rPr lang="en-US" sz="2000" dirty="0" err="1">
                <a:latin typeface="Arial Unicode MS" pitchFamily="34" charset="-128"/>
              </a:rPr>
              <a:t>DES</a:t>
            </a:r>
            <a:r>
              <a:rPr lang="en-US" sz="2000" baseline="-25000" dirty="0" err="1">
                <a:latin typeface="Arial Unicode MS" pitchFamily="34" charset="-128"/>
              </a:rPr>
              <a:t>k</a:t>
            </a:r>
            <a:r>
              <a:rPr lang="en-US" sz="2000" dirty="0">
                <a:latin typeface="Arial Unicode MS" pitchFamily="34" charset="-128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i</a:t>
            </a:r>
            <a:r>
              <a:rPr lang="en-US" sz="2000" dirty="0"/>
              <a:t>=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 err="1"/>
              <a:t>j</a:t>
            </a:r>
            <a:r>
              <a:rPr lang="en-US" sz="2000" dirty="0"/>
              <a:t>, </a:t>
            </a:r>
            <a:r>
              <a:rPr lang="en-US" sz="2000" dirty="0" err="1"/>
              <a:t>E</a:t>
            </a:r>
            <a:r>
              <a:rPr lang="en-US" sz="2000" baseline="-25000" dirty="0" err="1"/>
              <a:t>k</a:t>
            </a:r>
            <a:r>
              <a:rPr lang="en-US" sz="2000" baseline="30000" dirty="0"/>
              <a:t>(j-</a:t>
            </a:r>
            <a:r>
              <a:rPr lang="en-US" sz="2000" baseline="30000" dirty="0" err="1"/>
              <a:t>i</a:t>
            </a:r>
            <a:r>
              <a:rPr lang="en-US" sz="2000" baseline="30000" dirty="0"/>
              <a:t>)</a:t>
            </a:r>
            <a:r>
              <a:rPr lang="en-US" sz="2000" dirty="0"/>
              <a:t>= I. 0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i&lt;j</a:t>
            </a:r>
            <a:r>
              <a:rPr lang="en-US" sz="2000" dirty="0">
                <a:latin typeface="Math1Mono"/>
              </a:rPr>
              <a:t>≦</a:t>
            </a:r>
            <a:r>
              <a:rPr lang="en-US" sz="2000" dirty="0"/>
              <a:t>2</a:t>
            </a:r>
            <a:r>
              <a:rPr lang="en-US" sz="2000" baseline="30000" dirty="0"/>
              <a:t>56</a:t>
            </a:r>
            <a:r>
              <a:rPr lang="en-US" sz="2000" dirty="0"/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Coppersmith found lengths of cycles for 33 plaintexts and the LCM of these cycle lengths &gt;2</a:t>
            </a:r>
            <a:r>
              <a:rPr lang="en-US" sz="2000" baseline="30000" dirty="0"/>
              <a:t>277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If DES were a group…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(x), that there are N possible keys, plaintexts and ciphertexts and that for a given plaintext-ciphertext pair there is only one possible key then there is a birthday attack that finds the key in 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Construct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for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random keys,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If there is a match, c=E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(x)).  This has the same effect as finding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37CA3B-BC39-444F-A4B8-1BBE2C03253C}" type="slidenum">
              <a:rPr lang="en-US"/>
              <a:pPr>
                <a:defRPr/>
              </a:pPr>
              <a:t>47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DES Key Schedule</a:t>
            </a:r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89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LeftShift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&lt;1,2,2,2,2,2,2,1,2,2,2,2,2,2,1,1&gt;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Irregular Key schedule protects against related key attacks.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New Types of Cryptanalytic Attacks using Related Keys, TR-753, Technion]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DDE02A-4612-4289-B4C0-C2D0270E423D}" type="slidenum">
              <a:rPr lang="en-US"/>
              <a:pPr>
                <a:defRPr/>
              </a:pPr>
              <a:t>48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Weak Keys</a:t>
            </a:r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 has: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 weak keys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which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Twelve semi-weak keys which come in pairs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are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i="1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Weak keys are due to “key schedule” algorithm</a:t>
            </a:r>
          </a:p>
          <a:p>
            <a:pPr>
              <a:buFontTx/>
              <a:buNone/>
            </a:pPr>
            <a:endParaRPr lang="en-US" sz="16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89C60C-5D87-4514-9757-5892DD5D510E}" type="slidenum">
              <a:rPr lang="en-US"/>
              <a:pPr>
                <a:defRPr/>
              </a:pPr>
              <a:t>49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How Weak Keys Arise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514600"/>
            <a:ext cx="8382000" cy="2590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28 bit quantity has potential symmetries of period 1, 2, 4, 7, and 14.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each of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 a symmetry of period 1; for example,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=0x0000000,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0x1111111.  We can easily figure out a master key (K) that produces such a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(DES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(x))=x.</a:t>
            </a: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Guiding Theorems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Implicit Function Theorem: 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f(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x,y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)= c, is a continuously differentiable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x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into F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mxm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Jacobian in the y variables is non- zero in a region, there is a function g from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to R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such that F(x, g(x))=c.  When F is linear, this function is very easy to compute.  Think of g as mapping the plaintext to the key (for fixed ciphertext).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Functions in over finite fields are polynomials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f can be written as a polynomial in the n variables.</a:t>
            </a:r>
          </a:p>
          <a:p>
            <a:pPr>
              <a:spcBef>
                <a:spcPts val="200"/>
              </a:spcBef>
            </a:pPr>
            <a:r>
              <a:rPr lang="en-US" altLang="ko-KR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Reduction in dimension: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Generally (pathological exceptions aside), if f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k, where k is a finite field, and f(x)=c, one variable can be written as a function of the other n-1 variables.  In other words, if g is a function from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ko-KR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to k subject to the constraint f(x)=c, then g can be rewritten as a function of n-1 variables.</a:t>
            </a:r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76E46-D2E3-4310-904B-9E2BF11CCE67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686800" cy="1143000"/>
          </a:xfrm>
        </p:spPr>
        <p:txBody>
          <a:bodyPr/>
          <a:lstStyle/>
          <a:p>
            <a:r>
              <a:rPr lang="en-US" sz="3600"/>
              <a:t>Interlude: Useful Math for Boolean Functions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Algebraic Representations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Affine approximations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Bent Functions: functions furthest from linear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Hadamard transforms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MDS, linear codes, RS codes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Functions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Correlation and Correlation Immunity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Notation: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 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(K)⨁c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|1-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 called the “bias”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81FFE0-1229-43F7-8E17-9797B3CEA641}" type="slidenum">
              <a:rPr lang="en-US"/>
              <a:pPr>
                <a:defRPr/>
              </a:pPr>
              <a:t>51</a:t>
            </a:fld>
            <a:endParaRPr lang="en-US"/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838200"/>
          </a:xfrm>
        </p:spPr>
        <p:txBody>
          <a:bodyPr/>
          <a:lstStyle/>
          <a:p>
            <a:r>
              <a:rPr lang="en-US" sz="3600"/>
              <a:t>Boolean Functions</a:t>
            </a:r>
          </a:p>
        </p:txBody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28163"/>
            <a:ext cx="88392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 distance between two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boolean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functions f and g is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)=#{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X|f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(X)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≠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g(X)}.</a:t>
            </a: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Distance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For Boolean function f(X) and g(X), 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f,D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min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[g(X)∈D]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d(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f,g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endParaRPr lang="en-US" altLang="zh-TW" sz="2000" dirty="0">
              <a:solidFill>
                <a:schemeClr val="hlink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 function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h(x)= 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denotes the minimum distance between f(X) and the set of affine functions 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nl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(f)= d(f,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</a:t>
            </a:r>
            <a:r>
              <a:rPr lang="en-US" altLang="zh-TW" sz="2000" i="1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</a:t>
            </a:r>
            <a:r>
              <a:rPr lang="en-US" altLang="zh-TW" sz="2000" i="1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affine</a:t>
            </a: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RM(1,n).</a:t>
            </a: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Balance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f(X) is balanced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iff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there is an equal number of 0’s and 1’s in the output of f(X).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Algebraic normal form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(ANF):</a:t>
            </a:r>
            <a:endParaRPr lang="en-US" altLang="zh-TW" sz="2000" i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i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: deg(f),the highest degree term in ANF.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Example:  f(X)=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+x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deg(f)=1,g(X)=x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deg(g)=2</a:t>
            </a:r>
            <a:endParaRPr lang="en-US" altLang="zh-TW" sz="2000" u="sng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altLang="zh-TW" sz="2000" b="1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b="1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Lagrange Interpolation Theorem: 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Every function in n variables can be expressed as a polynomial (hence ANF).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Degree is not the best measure of nonlinearity.  </a:t>
            </a:r>
          </a:p>
          <a:p>
            <a:pPr>
              <a:lnSpc>
                <a:spcPct val="80000"/>
              </a:lnSpc>
              <a:spcBef>
                <a:spcPts val="200"/>
              </a:spcBef>
              <a:buNone/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    f(x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,…,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)=  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…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2000" baseline="-25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has high degree but differs from a linear function at only 1 of 2</a:t>
            </a:r>
            <a:r>
              <a:rPr lang="en-US" altLang="zh-TW" sz="2000" baseline="30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possible arguments.</a:t>
            </a:r>
          </a:p>
          <a:p>
            <a:endParaRPr lang="en-US" altLang="zh-TW" sz="2000" dirty="0"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altLang="ko-KR" sz="3600" dirty="0"/>
              <a:t>Example: polynomial representation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305800" cy="1371600"/>
          </a:xfrm>
        </p:spPr>
        <p:txBody>
          <a:bodyPr/>
          <a:lstStyle/>
          <a:p>
            <a:r>
              <a:rPr lang="en-US" sz="1800" dirty="0"/>
              <a:t>If f is </a:t>
            </a:r>
            <a:r>
              <a:rPr lang="en-US" sz="1800" dirty="0" err="1"/>
              <a:t>boolean</a:t>
            </a:r>
            <a:r>
              <a:rPr lang="en-US" sz="1800" dirty="0"/>
              <a:t> function on n variables 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 and </a:t>
            </a:r>
            <a:r>
              <a:rPr lang="en-US" sz="1800" b="1" dirty="0"/>
              <a:t>a</a:t>
            </a:r>
            <a:r>
              <a:rPr lang="en-US" sz="1800" dirty="0"/>
              <a:t>=(a</a:t>
            </a:r>
            <a:r>
              <a:rPr lang="en-US" sz="1800" baseline="-25000" dirty="0"/>
              <a:t>1</a:t>
            </a:r>
            <a:r>
              <a:rPr lang="en-US" sz="1800" dirty="0"/>
              <a:t>, a</a:t>
            </a:r>
            <a:r>
              <a:rPr lang="en-US" sz="1800" baseline="-25000" dirty="0"/>
              <a:t>2</a:t>
            </a:r>
            <a:r>
              <a:rPr lang="en-US" sz="1800" dirty="0"/>
              <a:t>, …, a</a:t>
            </a:r>
            <a:r>
              <a:rPr lang="en-US" sz="1800" baseline="-25000" dirty="0"/>
              <a:t>n</a:t>
            </a:r>
            <a:r>
              <a:rPr lang="en-US" sz="1800" dirty="0"/>
              <a:t>) then f(x</a:t>
            </a:r>
            <a:r>
              <a:rPr lang="en-US" sz="1800" baseline="-25000" dirty="0"/>
              <a:t>1</a:t>
            </a:r>
            <a:r>
              <a:rPr lang="en-US" sz="1800" dirty="0"/>
              <a:t>, x</a:t>
            </a:r>
            <a:r>
              <a:rPr lang="en-US" sz="1800" baseline="-25000" dirty="0"/>
              <a:t>2</a:t>
            </a:r>
            <a:r>
              <a:rPr lang="en-US" sz="1800" dirty="0"/>
              <a:t>,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dirty="0"/>
              <a:t>)=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  <a:r>
              <a:rPr lang="en-US" sz="1800" baseline="30000" dirty="0"/>
              <a:t>a1</a:t>
            </a:r>
            <a:r>
              <a:rPr lang="en-US" sz="1800" dirty="0"/>
              <a:t> x</a:t>
            </a:r>
            <a:r>
              <a:rPr lang="en-US" sz="1800" baseline="-25000" dirty="0"/>
              <a:t>2</a:t>
            </a:r>
            <a:r>
              <a:rPr lang="en-US" sz="1800" baseline="30000" dirty="0"/>
              <a:t>a2</a:t>
            </a:r>
            <a:r>
              <a:rPr lang="en-US" sz="1800" dirty="0"/>
              <a:t> …, </a:t>
            </a:r>
            <a:r>
              <a:rPr lang="en-US" sz="1800" dirty="0" err="1"/>
              <a:t>x</a:t>
            </a:r>
            <a:r>
              <a:rPr lang="en-US" sz="1800" baseline="-25000" dirty="0" err="1"/>
              <a:t>n</a:t>
            </a:r>
            <a:r>
              <a:rPr lang="en-US" sz="1800" baseline="30000" dirty="0" err="1"/>
              <a:t>an</a:t>
            </a:r>
            <a:r>
              <a:rPr lang="en-US" sz="1800" dirty="0"/>
              <a:t>  where 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g(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 = </a:t>
            </a:r>
            <a:r>
              <a:rPr lang="en-US" sz="2400" dirty="0">
                <a:latin typeface="Math1Mono"/>
              </a:rPr>
              <a:t>∑ </a:t>
            </a:r>
            <a:r>
              <a:rPr lang="en-US" sz="1800" b="1" baseline="-25000" dirty="0">
                <a:latin typeface="Arial" pitchFamily="34" charset="0"/>
                <a:cs typeface="Arial" pitchFamily="34" charset="0"/>
              </a:rPr>
              <a:t>b&lt;a </a:t>
            </a:r>
            <a:r>
              <a:rPr lang="en-US" sz="1800" dirty="0"/>
              <a:t>f(b</a:t>
            </a:r>
            <a:r>
              <a:rPr lang="en-US" sz="1800" baseline="-25000" dirty="0"/>
              <a:t>1</a:t>
            </a:r>
            <a:r>
              <a:rPr lang="en-US" sz="1800" dirty="0"/>
              <a:t>, b</a:t>
            </a:r>
            <a:r>
              <a:rPr lang="en-US" sz="1800" baseline="-25000" dirty="0"/>
              <a:t>2</a:t>
            </a:r>
            <a:r>
              <a:rPr lang="en-US" sz="1800" dirty="0"/>
              <a:t>, …, b</a:t>
            </a:r>
            <a:r>
              <a:rPr lang="en-US" sz="1800" baseline="-25000" dirty="0"/>
              <a:t>n</a:t>
            </a:r>
            <a:r>
              <a:rPr lang="en-US" sz="1800" dirty="0"/>
              <a:t>). Here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b&lt;a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means the binary representation of b does not have a 1 unless there is a corresponding 1 in the representation of a.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72200" y="2438400"/>
          <a:ext cx="2743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f(x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x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2743200"/>
            <a:ext cx="56388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g(0,0,0)= f(0,0,0)=1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g(0,1,0)=f(0,0,0)+f(0,1,0)=0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g(1,0,0)=f(0,0,0)+f(1,0,0)=1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g(1,1,0)=f(0,0,0)+f(1,0,0) )+f(0,1,0))+f(1,1,0)=0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g(0,0,1)=f(0,0,0)+f(0,0,1)=0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g(0,1,1)=f(0,0,0)+f(0,0,1) +f(0,1,0)+f(0,1,1)=1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kumimoji="1" lang="en-US" sz="1800" kern="0" dirty="0">
                <a:latin typeface="Arial" pitchFamily="34" charset="0"/>
                <a:cs typeface="Arial" pitchFamily="34" charset="0"/>
              </a:rPr>
              <a:t>g(0,0,1)= g(1,0,1)= g(0,1,1)= g(1,1,1)= 0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f(x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)= 1+x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kumimoji="1" lang="en-US" sz="1800" kern="0" dirty="0">
              <a:latin typeface="Arial" pitchFamily="34" charset="0"/>
              <a:cs typeface="Arial" pitchFamily="34" charset="0"/>
            </a:endParaRP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endParaRPr kumimoji="1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FD249A5-A20D-4E9C-B310-14D7DAF26C9B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ko-KR" sz="3600"/>
              <a:t>Best affine approximation of f</a:t>
            </a:r>
            <a:r>
              <a:rPr lang="en-US" altLang="ko-KR" sz="3600" baseline="-25000"/>
              <a:t>1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181600"/>
          </a:xfrm>
        </p:spPr>
        <p:txBody>
          <a:bodyPr/>
          <a:lstStyle/>
          <a:p>
            <a:r>
              <a:rPr lang="en-US" sz="1800" dirty="0"/>
              <a:t>f</a:t>
            </a:r>
            <a:r>
              <a:rPr lang="en-US" sz="1800" baseline="-25000" dirty="0"/>
              <a:t>1</a:t>
            </a:r>
          </a:p>
          <a:p>
            <a:pPr>
              <a:spcBef>
                <a:spcPts val="200"/>
              </a:spcBef>
              <a:buNone/>
            </a:pPr>
            <a:r>
              <a:rPr lang="en-US" sz="1800" dirty="0"/>
              <a:t>     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0000 0001 0010 0011 0100 0101 0110 0111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1    0    0    1    0    1    1    0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1000 1001 1010 1011 1100 1101 1110 1111 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0    1    1    0    0    1    1    0 </a:t>
            </a:r>
            <a:endParaRPr lang="en-US" sz="1800" dirty="0"/>
          </a:p>
          <a:p>
            <a:r>
              <a:rPr lang="en-US" sz="1800" dirty="0">
                <a:latin typeface="French Script MT" pitchFamily="66" charset="0"/>
              </a:rPr>
              <a:t>W</a:t>
            </a:r>
            <a:r>
              <a:rPr lang="en-US" sz="1800" dirty="0"/>
              <a:t>(f)(w)=F(w) = 2</a:t>
            </a:r>
            <a:r>
              <a:rPr lang="en-US" sz="1800" baseline="30000" dirty="0"/>
              <a:t>-n</a:t>
            </a:r>
            <a:r>
              <a:rPr lang="en-US" sz="1800" dirty="0"/>
              <a:t> </a:t>
            </a:r>
            <a:r>
              <a:rPr lang="en-US" sz="2400" dirty="0">
                <a:latin typeface="Math1Mono"/>
              </a:rPr>
              <a:t>∑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x </a:t>
            </a:r>
            <a:r>
              <a:rPr lang="en-US" sz="1800" dirty="0"/>
              <a:t>(-1)</a:t>
            </a:r>
            <a:r>
              <a:rPr lang="en-US" sz="1800" baseline="30000" dirty="0"/>
              <a:t>f(x)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(</a:t>
            </a:r>
            <a:r>
              <a:rPr lang="en-US" altLang="zh-TW" sz="1800" baseline="30000" dirty="0" err="1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w,x</a:t>
            </a:r>
            <a:r>
              <a:rPr lang="en-US" altLang="zh-TW" sz="1800" baseline="30000" dirty="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)</a:t>
            </a:r>
          </a:p>
          <a:p>
            <a:endParaRPr lang="en-US" altLang="zh-TW" sz="1800" dirty="0">
              <a:latin typeface="Arial" pitchFamily="34" charset="0"/>
              <a:ea typeface="PMingLiU" pitchFamily="18" charset="-120"/>
              <a:cs typeface="Arial" pitchFamily="34" charset="0"/>
              <a:sym typeface="Symbol" pitchFamily="18" charset="2"/>
            </a:endParaRPr>
          </a:p>
          <a:p>
            <a:r>
              <a:rPr lang="en-US" sz="1800" dirty="0"/>
              <a:t>As polynomial:  1+x</a:t>
            </a:r>
            <a:r>
              <a:rPr lang="en-US" sz="1800" baseline="-25000" dirty="0"/>
              <a:t>4</a:t>
            </a:r>
            <a:r>
              <a:rPr lang="en-US" sz="1800" dirty="0"/>
              <a:t>+x</a:t>
            </a:r>
            <a:r>
              <a:rPr lang="en-US" sz="1800" baseline="-25000" dirty="0"/>
              <a:t>3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+x</a:t>
            </a:r>
            <a:r>
              <a:rPr lang="en-US" sz="1800" baseline="-25000" dirty="0"/>
              <a:t>1</a:t>
            </a:r>
            <a:r>
              <a:rPr lang="en-US" sz="1800" dirty="0"/>
              <a:t>+x</a:t>
            </a:r>
            <a:r>
              <a:rPr lang="en-US" sz="1800" baseline="-25000" dirty="0"/>
              <a:t>2</a:t>
            </a:r>
            <a:r>
              <a:rPr lang="en-US" sz="1800" dirty="0"/>
              <a:t>x</a:t>
            </a:r>
            <a:r>
              <a:rPr lang="en-US" sz="1800" baseline="-25000" dirty="0"/>
              <a:t>1</a:t>
            </a:r>
          </a:p>
          <a:p>
            <a:endParaRPr lang="en-US" sz="1800" dirty="0"/>
          </a:p>
          <a:p>
            <a:r>
              <a:rPr lang="en-US" sz="1800" dirty="0"/>
              <a:t>Spectrum: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0000  0001  0010  0011  0100  0101  0110  0111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 0.50  0.00  0.00  0.00 -0.50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1000  1001  1010  1011  1100  1101  1110  1111</a:t>
            </a:r>
          </a:p>
          <a:p>
            <a:pPr>
              <a:spcBef>
                <a:spcPts val="2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0.00  0.00  0.00 -0.50  0.00  0.00  0.00 -0.50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endParaRPr lang="en-US" sz="1800" dirty="0">
              <a:latin typeface="Arial" pitchFamily="34" charset="0"/>
              <a:cs typeface="Arial" pitchFamily="34" charset="0"/>
            </a:endParaRPr>
          </a:p>
          <a:p>
            <a:r>
              <a:rPr lang="en-US" sz="1800" dirty="0">
                <a:latin typeface="Arial" pitchFamily="34" charset="0"/>
                <a:cs typeface="Arial" pitchFamily="34" charset="0"/>
              </a:rPr>
              <a:t>L(x)= 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+x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 is best linear approximation.  </a:t>
            </a:r>
            <a:r>
              <a:rPr lang="en-US" sz="1800" dirty="0" err="1">
                <a:latin typeface="Arial" pitchFamily="34" charset="0"/>
                <a:cs typeface="Arial" pitchFamily="34" charset="0"/>
              </a:rPr>
              <a:t>dist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(f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, L(x))= 8 (.5+1)=12, so they disagree on 16-12=4 values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54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58200" cy="762000"/>
          </a:xfrm>
        </p:spPr>
        <p:txBody>
          <a:bodyPr/>
          <a:lstStyle/>
          <a:p>
            <a:r>
              <a:rPr lang="en-US" sz="3600" dirty="0"/>
              <a:t>Differential Characteristics</a:t>
            </a:r>
          </a:p>
        </p:txBody>
      </p:sp>
      <p:sp>
        <p:nvSpPr>
          <p:cNvPr id="1157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3657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P and P* be inputs to a cipher and C and C* be corresponding outputs with P⨁P*=P’ and C⨁C*=C’.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notation P’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means the “input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”, P’ produces the “output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” C’ with probability p.  Not all input/output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xors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possible and the distribution is uneven.  This can be used to find keys. 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C’, p is called 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characteristic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Notation: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{u: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(u)⨁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u⨁x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y’}.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x⨁D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x’,y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characteristic 0x34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 in S-box 1 from inputs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1⨁35=34,          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(34,d)= {06, 10, 16, 1c, 22, 24, 28, 32}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{7, 10, 17, 1d,  23, 25, 29, 33}= 1⨁D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(34,d)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722586" y="7620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4953000" cy="5257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(1)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=f 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         ………. (2)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1&amp;2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……..(3)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*). .... (4)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3&amp;4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b="1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L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*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BAB1E9-AFA3-71B5-12C2-E7B31019DFF3}"/>
              </a:ext>
            </a:extLst>
          </p:cNvPr>
          <p:cNvGrpSpPr/>
          <p:nvPr/>
        </p:nvGrpSpPr>
        <p:grpSpPr>
          <a:xfrm>
            <a:off x="5181600" y="1503283"/>
            <a:ext cx="3754437" cy="4461034"/>
            <a:chOff x="5181600" y="1503283"/>
            <a:chExt cx="3754437" cy="4461034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410200" y="1503283"/>
              <a:ext cx="33528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07037" y="5618083"/>
              <a:ext cx="3429000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781800" y="2581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181600" y="2438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4864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771034" y="1525588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467600" y="2667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7027093" y="2514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1628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410200" y="2286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410200" y="5181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162800" y="5181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4102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763000" y="2286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10200" y="2819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763000" y="2667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781800" y="3648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4864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467600" y="3733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7027093" y="3581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410200" y="3429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763000" y="3352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410200" y="3886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763000" y="3733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181600" y="3505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410200" y="2971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410200" y="3048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781800" y="4639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4864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467600" y="4724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027093" y="4572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410200" y="4343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763000" y="4343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410200" y="4800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763000" y="47244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181600" y="44196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410200" y="4114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906090" y="55626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350707" y="3352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350707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406045" y="22860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487969" y="2286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504835" y="33644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504835" y="43550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7467600" y="28194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9"/>
            <p:cNvSpPr txBox="1">
              <a:spLocks noChangeArrowheads="1"/>
            </p:cNvSpPr>
            <p:nvPr/>
          </p:nvSpPr>
          <p:spPr bwMode="auto">
            <a:xfrm>
              <a:off x="7848600" y="26024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6" name="Line 11"/>
            <p:cNvSpPr>
              <a:spLocks noChangeShapeType="1"/>
            </p:cNvSpPr>
            <p:nvPr/>
          </p:nvSpPr>
          <p:spPr bwMode="auto">
            <a:xfrm flipH="1">
              <a:off x="7467600" y="3886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 Box 9"/>
            <p:cNvSpPr txBox="1">
              <a:spLocks noChangeArrowheads="1"/>
            </p:cNvSpPr>
            <p:nvPr/>
          </p:nvSpPr>
          <p:spPr bwMode="auto">
            <a:xfrm>
              <a:off x="7848600" y="36692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8" name="Line 11"/>
            <p:cNvSpPr>
              <a:spLocks noChangeShapeType="1"/>
            </p:cNvSpPr>
            <p:nvPr/>
          </p:nvSpPr>
          <p:spPr bwMode="auto">
            <a:xfrm flipH="1">
              <a:off x="7467600" y="4876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7848600" y="4659868"/>
              <a:ext cx="3856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200"/>
              <a:t>Simplified DES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4953000" cy="4038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each 6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⨁f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is 9 bits.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E(x)= 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101 010 001 110 011 100 111 000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001 100 110 010 000 111 101 011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100 000 110 101 111 001 011 010</a:t>
            </a:r>
          </a:p>
          <a:p>
            <a:pPr lvl="1">
              <a:spcBef>
                <a:spcPts val="200"/>
              </a:spcBef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101 011 000 111 110 010 001 100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8 bits of K starting at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bit.</a:t>
            </a:r>
          </a:p>
          <a:p>
            <a:pPr>
              <a:buNone/>
            </a:pPr>
            <a:endParaRPr lang="en-US" sz="20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5F94E7-5EAC-432B-613C-DCB64CA93A1F}"/>
              </a:ext>
            </a:extLst>
          </p:cNvPr>
          <p:cNvGrpSpPr/>
          <p:nvPr/>
        </p:nvGrpSpPr>
        <p:grpSpPr>
          <a:xfrm>
            <a:off x="5562600" y="838201"/>
            <a:ext cx="3276602" cy="5284329"/>
            <a:chOff x="5257800" y="733002"/>
            <a:chExt cx="3657602" cy="538708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562600" y="798876"/>
              <a:ext cx="32766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486401" y="5767116"/>
              <a:ext cx="3429001" cy="35296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858000" y="18937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257800" y="17526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5626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15000" y="733002"/>
              <a:ext cx="2895600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775299" y="5704627"/>
              <a:ext cx="689277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43800" y="1981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086406" y="18288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239000" y="129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486400" y="1600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486400" y="533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239000" y="533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486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839200" y="1600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486400" y="2133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839200" y="1981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858000" y="29605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5626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43800" y="3048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086406" y="28956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486400" y="2743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839200" y="2667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48640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839200" y="3048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257800" y="28194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486400" y="2286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486400" y="2362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858000" y="47893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5626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43800" y="4876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086406" y="47244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486400" y="4572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839200" y="4572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486400" y="4953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839200" y="4876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303838" y="4572000"/>
              <a:ext cx="411162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486400" y="3352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486400" y="3429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858000" y="3951196"/>
              <a:ext cx="685801" cy="251009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5626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43800" y="4038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086406" y="3886200"/>
              <a:ext cx="324239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486400" y="3733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839200" y="3657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486400" y="4191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839200" y="4038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257800" y="3810000"/>
              <a:ext cx="411164" cy="47064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486400" y="43434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486400" y="44196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466981" y="16002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466981" y="2678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543181" y="36692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560047" y="4495800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42806" y="1600200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9672" y="2602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9672" y="36692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9672" y="45074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5" name="Text Box 9"/>
            <p:cNvSpPr txBox="1">
              <a:spLocks noChangeArrowheads="1"/>
            </p:cNvSpPr>
            <p:nvPr/>
          </p:nvSpPr>
          <p:spPr bwMode="auto">
            <a:xfrm>
              <a:off x="5560047" y="4964668"/>
              <a:ext cx="402972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8459672" y="4964668"/>
              <a:ext cx="433393" cy="3765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/>
              <a:t>Differential Cryptanalysis – 3 rounds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38090" y="1248756"/>
                <a:ext cx="5410200" cy="5119232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r>
                  <a:rPr lang="en-US" sz="16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ourier New" pitchFamily="49" charset="0"/>
                  </a:rPr>
                  <a:t>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If,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′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′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p>
                      <m:sSup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∗</m:t>
                        </m:r>
                      </m:sup>
                    </m:s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𝑘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endParaRPr lang="en-US" sz="16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  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: 000111 011011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*: 101110 011011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101001 000000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  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: 100101 000011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*: 011000 100100 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’, 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111101 100111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   : 0000 0011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’)  : 1010 1011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L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 : 111 101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" pitchFamily="2" charset="2"/>
                    <a:ea typeface="PMingLiU" pitchFamily="18" charset="-120"/>
                  </a:rPr>
                  <a:t> 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101 001= 010 100.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S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1010  010(1001,0011).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S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2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’: 1011  100(1100,0111).</a:t>
                </a:r>
              </a:p>
              <a:p>
                <a:pPr>
                  <a:spcBef>
                    <a:spcPts val="200"/>
                  </a:spcBef>
                  <a:buNone/>
                </a:pPr>
                <a:endParaRPr lang="en-US" sz="16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(E(R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 )⨁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1..4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=1001,0011, 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1001,0000.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(E(R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altLang="zh-TW" sz="1600" dirty="0">
                    <a:solidFill>
                      <a:srgbClr val="000000"/>
                    </a:solidFill>
                    <a:latin typeface="Math1Mono"/>
                    <a:ea typeface="PMingLiU" pitchFamily="18" charset="-120"/>
                  </a:rPr>
                  <a:t>⨁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)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5..8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1100,0111,k</a:t>
                </a:r>
                <a:r>
                  <a:rPr lang="en-US" sz="1600" baseline="-250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4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= 1111,0100.</a:t>
                </a:r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buNone/>
                </a:pPr>
                <a:endParaRPr lang="en-US" sz="20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" pitchFamily="34" charset="0"/>
                  <a:cs typeface="Arial" pitchFamily="34" charset="0"/>
                  <a:sym typeface="Wingdings" pitchFamily="2" charset="2"/>
                </a:endParaRPr>
              </a:p>
              <a:p>
                <a:endParaRPr lang="en-US" sz="2400" dirty="0">
                  <a:latin typeface="Arial Unicode MS" pitchFamily="34" charset="-128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6144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38090" y="1248756"/>
                <a:ext cx="5410200" cy="5119232"/>
              </a:xfrm>
              <a:blipFill>
                <a:blip r:embed="rId2"/>
                <a:stretch>
                  <a:fillRect l="-468" t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90546B3-884E-E5BF-9F15-265961A019A8}"/>
              </a:ext>
            </a:extLst>
          </p:cNvPr>
          <p:cNvGrpSpPr/>
          <p:nvPr/>
        </p:nvGrpSpPr>
        <p:grpSpPr>
          <a:xfrm>
            <a:off x="5486400" y="1219200"/>
            <a:ext cx="3255818" cy="4233244"/>
            <a:chOff x="5073287" y="1229096"/>
            <a:chExt cx="3821331" cy="4223369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5433497" y="1229096"/>
              <a:ext cx="3086682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5527842" y="5106231"/>
              <a:ext cx="3156834" cy="346234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6696231" y="2258817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223042" y="2127928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5503649" y="2345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6661815" y="1258583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7327598" y="2345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910527" y="220049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7046990" y="1692499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5433497" y="1982785"/>
              <a:ext cx="30866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433497" y="4740499"/>
              <a:ext cx="30866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7046990" y="4740499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433497" y="1982785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8520180" y="1982785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433497" y="2490785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8520180" y="2345642"/>
              <a:ext cx="0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6696231" y="3274817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 flipH="1">
              <a:off x="5503649" y="3361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 flipH="1">
              <a:off x="7327598" y="3361642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Text Box 26"/>
            <p:cNvSpPr txBox="1">
              <a:spLocks noChangeArrowheads="1"/>
            </p:cNvSpPr>
            <p:nvPr/>
          </p:nvSpPr>
          <p:spPr bwMode="auto">
            <a:xfrm>
              <a:off x="6910527" y="321649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433497" y="3071357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 flipH="1">
              <a:off x="8520180" y="2998785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5433497" y="3506785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8520180" y="3361642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5223042" y="3143928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8" name="Line 34"/>
            <p:cNvSpPr>
              <a:spLocks noChangeShapeType="1"/>
            </p:cNvSpPr>
            <p:nvPr/>
          </p:nvSpPr>
          <p:spPr bwMode="auto">
            <a:xfrm flipH="1">
              <a:off x="5433497" y="2635928"/>
              <a:ext cx="3086682" cy="4354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35"/>
            <p:cNvSpPr>
              <a:spLocks noChangeShapeType="1"/>
            </p:cNvSpPr>
            <p:nvPr/>
          </p:nvSpPr>
          <p:spPr bwMode="auto">
            <a:xfrm>
              <a:off x="5433497" y="2708499"/>
              <a:ext cx="3086682" cy="29028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6696231" y="4218246"/>
              <a:ext cx="63136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5503649" y="4305071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7327598" y="4236128"/>
              <a:ext cx="119258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6910527" y="4159928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5433497" y="3942214"/>
              <a:ext cx="0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43"/>
            <p:cNvSpPr>
              <a:spLocks noChangeShapeType="1"/>
            </p:cNvSpPr>
            <p:nvPr/>
          </p:nvSpPr>
          <p:spPr bwMode="auto">
            <a:xfrm flipH="1">
              <a:off x="8520180" y="3942214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44"/>
            <p:cNvSpPr>
              <a:spLocks noChangeShapeType="1"/>
            </p:cNvSpPr>
            <p:nvPr/>
          </p:nvSpPr>
          <p:spPr bwMode="auto">
            <a:xfrm>
              <a:off x="5433497" y="4377642"/>
              <a:ext cx="0" cy="3628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45"/>
            <p:cNvSpPr>
              <a:spLocks noChangeShapeType="1"/>
            </p:cNvSpPr>
            <p:nvPr/>
          </p:nvSpPr>
          <p:spPr bwMode="auto">
            <a:xfrm>
              <a:off x="8520180" y="4305071"/>
              <a:ext cx="0" cy="4354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46"/>
            <p:cNvSpPr txBox="1">
              <a:spLocks noChangeArrowheads="1"/>
            </p:cNvSpPr>
            <p:nvPr/>
          </p:nvSpPr>
          <p:spPr bwMode="auto">
            <a:xfrm>
              <a:off x="5223042" y="4014785"/>
              <a:ext cx="378528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1" name="Line 47"/>
            <p:cNvSpPr>
              <a:spLocks noChangeShapeType="1"/>
            </p:cNvSpPr>
            <p:nvPr/>
          </p:nvSpPr>
          <p:spPr bwMode="auto">
            <a:xfrm flipH="1">
              <a:off x="5433497" y="3724499"/>
              <a:ext cx="3086682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48"/>
            <p:cNvSpPr>
              <a:spLocks noChangeShapeType="1"/>
            </p:cNvSpPr>
            <p:nvPr/>
          </p:nvSpPr>
          <p:spPr bwMode="auto">
            <a:xfrm>
              <a:off x="5433497" y="3724499"/>
              <a:ext cx="3086682" cy="2177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6712423" y="5040987"/>
              <a:ext cx="61747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485666" y="2998785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06" name="Text Box 9"/>
            <p:cNvSpPr txBox="1">
              <a:spLocks noChangeArrowheads="1"/>
            </p:cNvSpPr>
            <p:nvPr/>
          </p:nvSpPr>
          <p:spPr bwMode="auto">
            <a:xfrm>
              <a:off x="8506371" y="3942214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8485666" y="1982785"/>
              <a:ext cx="38824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5073288" y="18739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109" name="Text Box 9"/>
            <p:cNvSpPr txBox="1">
              <a:spLocks noChangeArrowheads="1"/>
            </p:cNvSpPr>
            <p:nvPr/>
          </p:nvSpPr>
          <p:spPr bwMode="auto">
            <a:xfrm>
              <a:off x="5073287" y="29407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5073287" y="377892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4C7A517A-1E44-2D04-6AB6-C032C212B2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6217" y="4247796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Line 25">
              <a:extLst>
                <a:ext uri="{FF2B5EF4-FFF2-40B4-BE49-F238E27FC236}">
                  <a16:creationId xmlns:a16="http://schemas.microsoft.com/office/drawing/2014/main" id="{BFE54811-C39F-AD71-8D79-D924F2BCD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49668" y="4450214"/>
              <a:ext cx="3077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 Box 9">
              <a:extLst>
                <a:ext uri="{FF2B5EF4-FFF2-40B4-BE49-F238E27FC236}">
                  <a16:creationId xmlns:a16="http://schemas.microsoft.com/office/drawing/2014/main" id="{96A093A5-C731-773D-E591-6D786A3ABA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1749" y="2286000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" name="Line 25">
              <a:extLst>
                <a:ext uri="{FF2B5EF4-FFF2-40B4-BE49-F238E27FC236}">
                  <a16:creationId xmlns:a16="http://schemas.microsoft.com/office/drawing/2014/main" id="{104C9FDA-37FB-4E34-4079-7BD7B1418D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200" y="2488418"/>
              <a:ext cx="3077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246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Cryptanalysis, 4 rounds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3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 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011010 001100.</a:t>
                </a: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E(R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0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’): 0011 1100.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0011 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 011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4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1100 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  <a:sym typeface="Wingdings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  <a:sym typeface="Wingdings" pitchFamily="2" charset="2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’= 011 010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</m:oMath>
                </a14:m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</a:p>
              <a:p>
                <a:pPr lvl="1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L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’,R</a:t>
                </a:r>
                <a:r>
                  <a:rPr lang="en-US" sz="1800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’: 001100, 000000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p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.</a:t>
                </a:r>
              </a:p>
              <a:p>
                <a:pPr lvl="1">
                  <a:spcBef>
                    <a:spcPts val="200"/>
                  </a:spcBef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⨁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(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itchFamily="49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itchFamily="49" charset="0"/>
                          </a:rPr>
                          <m:t>∗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𝑘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itchFamily="49" charset="0"/>
                      </a:rPr>
                      <m:t>)</m:t>
                    </m:r>
                  </m:oMath>
                </a14:m>
                <a:endParaRPr lang="en-US" sz="1800" dirty="0">
                  <a:cs typeface="Courier New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of the pairs with the input differential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’),  produce a conforming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’).</a:t>
                </a:r>
                <a:r>
                  <a:rPr lang="en-US" sz="1800" dirty="0">
                    <a:cs typeface="Courier New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ourier New" pitchFamily="49" charset="0"/>
                          </a:rPr>
                          <m:t>5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cs typeface="Courier New" pitchFamily="49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scatter (L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’, R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’) at random.  </a:t>
                </a:r>
              </a:p>
              <a:p>
                <a:pPr>
                  <a:buNone/>
                </a:pPr>
                <a:endParaRPr lang="en-US" sz="1800" dirty="0">
                  <a:latin typeface="Courier New" pitchFamily="49" charset="0"/>
                  <a:cs typeface="Courier New" pitchFamily="49" charset="0"/>
                </a:endParaRPr>
              </a:p>
              <a:p>
                <a:pPr>
                  <a:buNone/>
                </a:pPr>
                <a:endParaRPr lang="en-US" sz="1800" baseline="-25000" dirty="0">
                  <a:latin typeface="Courier New" pitchFamily="49" charset="0"/>
                  <a:cs typeface="Courier New" pitchFamily="49" charset="0"/>
                </a:endParaRPr>
              </a:p>
            </p:txBody>
          </p:sp>
        </mc:Choice>
        <mc:Fallback xmlns="">
          <p:sp>
            <p:nvSpPr>
              <p:cNvPr id="1013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4438" y="1066800"/>
                <a:ext cx="5211962" cy="5334000"/>
              </a:xfrm>
              <a:blipFill>
                <a:blip r:embed="rId2"/>
                <a:stretch>
                  <a:fillRect l="-971" r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D3907FF-70D4-A2CA-4D06-25C02BE71166}"/>
              </a:ext>
            </a:extLst>
          </p:cNvPr>
          <p:cNvGrpSpPr/>
          <p:nvPr/>
        </p:nvGrpSpPr>
        <p:grpSpPr>
          <a:xfrm>
            <a:off x="5544411" y="1143000"/>
            <a:ext cx="3294789" cy="4800600"/>
            <a:chOff x="5247300" y="1066800"/>
            <a:chExt cx="3599589" cy="5029200"/>
          </a:xfrm>
        </p:grpSpPr>
        <p:sp>
          <p:nvSpPr>
            <p:cNvPr id="101382" name="Oval 4"/>
            <p:cNvSpPr>
              <a:spLocks noChangeArrowheads="1"/>
            </p:cNvSpPr>
            <p:nvPr/>
          </p:nvSpPr>
          <p:spPr bwMode="auto">
            <a:xfrm>
              <a:off x="5648498" y="1122698"/>
              <a:ext cx="2800004" cy="402336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3" name="Oval 5"/>
            <p:cNvSpPr>
              <a:spLocks noChangeArrowheads="1"/>
            </p:cNvSpPr>
            <p:nvPr/>
          </p:nvSpPr>
          <p:spPr bwMode="auto">
            <a:xfrm>
              <a:off x="5638800" y="5665631"/>
              <a:ext cx="2743195" cy="430369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755476" y="2093122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388033" y="1961886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648498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778731" y="1066800"/>
              <a:ext cx="245086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670576" y="5638800"/>
              <a:ext cx="61747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341524" y="2179897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6943965" y="2034557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081058" y="152586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583382" y="1816546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583382" y="5377390"/>
              <a:ext cx="28651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081058" y="5377390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583382" y="1816546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448502" y="1816546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583382" y="2325238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448502" y="217989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755476" y="3110506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648498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341524" y="3197281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6943965" y="3051941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583382" y="2906600"/>
              <a:ext cx="0" cy="2616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448502" y="2833930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583382" y="3342622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448502" y="3197281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388033" y="2979271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583382" y="2470578"/>
              <a:ext cx="286512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583382" y="2543249"/>
              <a:ext cx="286512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755476" y="4783999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674822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341524" y="4877834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6943965" y="4725434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583382" y="4650687"/>
              <a:ext cx="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448502" y="4650687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583382" y="5014039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448502" y="4941369"/>
              <a:ext cx="0" cy="43602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427374" y="4650687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583382" y="3487963"/>
              <a:ext cx="286512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583382" y="3560633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755476" y="4055220"/>
              <a:ext cx="586047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648498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341524" y="4141995"/>
              <a:ext cx="110697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6943965" y="3996655"/>
              <a:ext cx="29046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583382" y="3851314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448502" y="3778644"/>
              <a:ext cx="0" cy="36335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583382" y="4287336"/>
              <a:ext cx="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448502" y="4141995"/>
              <a:ext cx="0" cy="29068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388033" y="3923984"/>
              <a:ext cx="351357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583382" y="4432677"/>
              <a:ext cx="2865120" cy="21801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583382" y="4505347"/>
              <a:ext cx="2865120" cy="14534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247300" y="1671205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247300" y="276126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247300" y="3633303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247300" y="4360006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458641" y="1753634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458641" y="277238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458641" y="3789771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458641" y="4589145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61396DAF-07D1-1E52-4195-6683EA49DA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29518" y="4801634"/>
              <a:ext cx="30008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Line 51">
              <a:extLst>
                <a:ext uri="{FF2B5EF4-FFF2-40B4-BE49-F238E27FC236}">
                  <a16:creationId xmlns:a16="http://schemas.microsoft.com/office/drawing/2014/main" id="{F1D8C00B-1478-369F-23FF-42E56E233E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351222" y="5004104"/>
              <a:ext cx="58484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Estimating cost of Differential Attack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m pairs of text, p the probability of a right pair, k the number of keys, 𝛾 the number of suggested keys per right pair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ratio of non-discarded pairs to the total number </a:t>
                </a: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of pairs.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Average count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𝑚𝑝</m:t>
                        </m:r>
                      </m:num>
                      <m:den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𝑘𝑝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𝛾𝜆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Right pairs are binomially distributed and for small p can be Poisson approximated by X ~ P(m, p)</a:t>
                </a: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2057400"/>
                <a:ext cx="8458200" cy="3352800"/>
              </a:xfrm>
              <a:blipFill>
                <a:blip r:embed="rId2"/>
                <a:stretch>
                  <a:fillRect l="-901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A5C38-0A15-4264-8CD7-B1CC77D71D8E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US" sz="3600"/>
              <a:t>Data Encryption Standard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457200" y="861165"/>
            <a:ext cx="8229600" cy="563231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Federal History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1972 study.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RFP: 5/73, 8/74.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NSA: S-Box influence, key size reduction.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Published in Federal Register: 3/75.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FIPS 46:  January, 1976.</a:t>
            </a:r>
          </a:p>
          <a:p>
            <a:pPr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Descendant of Feistel’s Lucifer.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Designers: Horst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Feistel, Walter Tuchman, Don Coppersmith, Alan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Konheim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Edna Grossman, Bill </a:t>
            </a: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Notz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Lynn Smith, and Bryant Tuckerman.</a:t>
            </a:r>
          </a:p>
          <a:p>
            <a:pPr>
              <a:buFontTx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Brute Force Cracking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size controversy:  USG wanted 48 bit keys, IBM wanted 64 bit keys.  Result: 56-bit keys.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EFS DES Cracker: $250K, 1998. 1,536 custom chips. Can brute force a DES key in days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Crack and distributed net break a DES key in 22.25 hours</a:t>
            </a:r>
            <a:r>
              <a:rPr lang="en-US" sz="2000" dirty="0">
                <a:solidFill>
                  <a:srgbClr val="000000"/>
                </a:solidFill>
                <a:latin typeface="Arial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(dated)</a:t>
            </a:r>
            <a:endParaRPr lang="en-US" sz="2000" dirty="0">
              <a:solidFill>
                <a:srgbClr val="FF0000"/>
              </a:solidFill>
              <a:latin typeface="Arial" pitchFamily="34" charset="0"/>
            </a:endParaRPr>
          </a:p>
          <a:p>
            <a:endParaRPr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F3D09A-B096-494E-9882-E2BDC4C0FA78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1167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600"/>
              <a:t>Comments on Differential Cryptanalysis of DES</a:t>
            </a:r>
          </a:p>
        </p:txBody>
      </p:sp>
      <p:graphicFrame>
        <p:nvGraphicFramePr>
          <p:cNvPr id="302285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6600128"/>
              </p:ext>
            </p:extLst>
          </p:nvPr>
        </p:nvGraphicFramePr>
        <p:xfrm>
          <a:off x="228600" y="2286000"/>
          <a:ext cx="8610600" cy="2576513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Rounds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Needed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Analyzed Pairs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Bits 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Char rounds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 prob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S/N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Chosen Plain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1/10486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-55.1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kumimoji="1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A0DCF7-EB04-4F61-82EE-D054BBBB09BD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DES S-Box Design Criteria</a:t>
            </a:r>
          </a:p>
        </p:txBody>
      </p:sp>
      <p:sp>
        <p:nvSpPr>
          <p:cNvPr id="117765" name="Text Box 3"/>
          <p:cNvSpPr txBox="1">
            <a:spLocks noChangeArrowheads="1"/>
          </p:cNvSpPr>
          <p:nvPr/>
        </p:nvSpPr>
        <p:spPr bwMode="auto">
          <a:xfrm>
            <a:off x="593725" y="2381250"/>
            <a:ext cx="77882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en-US" sz="3200">
              <a:latin typeface="Math3Mono" pitchFamily="2" charset="2"/>
            </a:endParaRPr>
          </a:p>
        </p:txBody>
      </p:sp>
      <p:sp>
        <p:nvSpPr>
          <p:cNvPr id="117766" name="Text Box 4"/>
          <p:cNvSpPr txBox="1">
            <a:spLocks noChangeArrowheads="1"/>
          </p:cNvSpPr>
          <p:nvPr/>
        </p:nvSpPr>
        <p:spPr bwMode="auto">
          <a:xfrm>
            <a:off x="669925" y="2025650"/>
            <a:ext cx="7331075" cy="579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lvl="1">
              <a:buFontTx/>
              <a:buChar char="•"/>
            </a:pPr>
            <a:endParaRPr lang="en-US" sz="3200">
              <a:latin typeface="Arial" pitchFamily="34" charset="0"/>
            </a:endParaRPr>
          </a:p>
        </p:txBody>
      </p:sp>
      <p:sp>
        <p:nvSpPr>
          <p:cNvPr id="11776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077200" cy="2971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S-box is linear or affine function of its input.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Changing one bit in the input of an S-Box changes at least two output bits.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S-boxes were chosen to minimize the difference between the number of 1’s and 0’s when any input bit is held constant.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and S(X⨁001100) differ in at least 2 bits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S(X) ⨁ S(X⨁11xy00)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5E925F-CE28-47C1-AD38-7FDC4B9C71BB}" type="slidenum">
              <a:rPr lang="en-US"/>
              <a:pPr>
                <a:defRPr/>
              </a:pPr>
              <a:t>62</a:t>
            </a:fld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/>
              <a:t>Comments on effect of components on Differential Cryptanalysis</a:t>
            </a:r>
          </a:p>
        </p:txBody>
      </p:sp>
      <p:sp>
        <p:nvSpPr>
          <p:cNvPr id="1187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expansion, there is a 4 round iterative characteristic with p= 1/256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 influence.  If P=I, there is a 10-round characteristic with p=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-14.5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(but other attacks would be worse).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 order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S1, S7 and S4 were in order, there would be a 2 round iterative characteristic with p= 1/73.  However, Matsui found an order (24673158) that is better and also better against Linear crypto.  Optimum order for LC resistance: 27643158.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properties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boxes are nearly optimum against differential crypto</a:t>
            </a:r>
          </a:p>
          <a:p>
            <a:pPr lvl="1"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CA3FC-D5D3-483B-A080-F75943D534F0}" type="slidenum">
              <a:rPr lang="en-US"/>
              <a:pPr>
                <a:defRPr/>
              </a:pPr>
              <a:t>63</a:t>
            </a:fld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058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Basic idea: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(P)⨁β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(C)=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(k) holds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linear, for i= 1, 2, …, m.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imposes a linear constraint and reduces key search by a factor of 2.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Guess (n-m-1) bits of key.  There are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(n-m-1)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Use the constraints to get the remaining keys.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linear constraints in the “per round” functions and knit them together?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No!  Per Round functions do not have linear constraints.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88F602-454B-4881-B2DC-79F15E04200F}" type="slidenum">
              <a:rPr lang="en-US"/>
              <a:pPr>
                <a:defRPr/>
              </a:pPr>
              <a:t>64</a:t>
            </a:fld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/>
              <a:t>Linear Cryptanalysis</a:t>
            </a:r>
          </a:p>
        </p:txBody>
      </p:sp>
      <p:sp>
        <p:nvSpPr>
          <p:cNvPr id="1218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382000" cy="3962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Next idea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find 𝛼(P)⨁β(C)= L(k) which holds with L, linear, with probability p?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𝛼(P)⨁β(C)= L(k), with probability p&gt;.5.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Collect a lot of plain/cipher pairs.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will “vote” for L(k)=0 or L(k)=1.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Pick the winner.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1/2+𝝴 requires c 𝝴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texts (we’ll see why later).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𝝴  is called “bias”.</a:t>
            </a: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6AB429D7-8070-47C4-A0C3-C2BD79E93EDA}" type="slidenum">
              <a:rPr lang="en-US"/>
              <a:pPr>
                <a:defRPr/>
              </a:pPr>
              <a:t>65</a:t>
            </a:fld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Linear Cryptanalysis Notation</a:t>
            </a:r>
          </a:p>
        </p:txBody>
      </p:sp>
      <p:sp>
        <p:nvSpPr>
          <p:cNvPr id="1228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4572000" cy="4495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numbers bits from right to left, rightmost bit is bit 0.  FIPS (and everyone else) goes from left to right starting at 1.  I will use the FIPS conventions.  To map Matsui positions to everyone else’s:</a:t>
            </a:r>
          </a:p>
          <a:p>
            <a:pPr lvl="1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M(i)= 64-EE(i).  For 32 bits make the obvious change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Matsui also refers to the two portions of the plaintext and cipher-text as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we’ll stick with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  <p:sp>
        <p:nvSpPr>
          <p:cNvPr id="122886" name="Oval 4"/>
          <p:cNvSpPr>
            <a:spLocks noChangeArrowheads="1"/>
          </p:cNvSpPr>
          <p:nvPr/>
        </p:nvSpPr>
        <p:spPr bwMode="auto">
          <a:xfrm>
            <a:off x="5105400" y="1524000"/>
            <a:ext cx="33528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7" name="Oval 5"/>
          <p:cNvSpPr>
            <a:spLocks noChangeArrowheads="1"/>
          </p:cNvSpPr>
          <p:nvPr/>
        </p:nvSpPr>
        <p:spPr bwMode="auto">
          <a:xfrm>
            <a:off x="5181600" y="5638800"/>
            <a:ext cx="3505200" cy="609600"/>
          </a:xfrm>
          <a:prstGeom prst="ellipse">
            <a:avLst/>
          </a:prstGeom>
          <a:noFill/>
          <a:ln w="12700" cap="sq" algn="ctr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8" name="Rectangle 6"/>
          <p:cNvSpPr>
            <a:spLocks noChangeArrowheads="1"/>
          </p:cNvSpPr>
          <p:nvPr/>
        </p:nvSpPr>
        <p:spPr bwMode="auto">
          <a:xfrm>
            <a:off x="6477000" y="2667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89" name="Text Box 7"/>
          <p:cNvSpPr txBox="1">
            <a:spLocks noChangeArrowheads="1"/>
          </p:cNvSpPr>
          <p:nvPr/>
        </p:nvSpPr>
        <p:spPr bwMode="auto">
          <a:xfrm>
            <a:off x="4876800" y="2590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890" name="Line 8"/>
          <p:cNvSpPr>
            <a:spLocks noChangeShapeType="1"/>
          </p:cNvSpPr>
          <p:nvPr/>
        </p:nvSpPr>
        <p:spPr bwMode="auto">
          <a:xfrm flipH="1">
            <a:off x="51816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1" name="Text Box 9"/>
          <p:cNvSpPr txBox="1">
            <a:spLocks noChangeArrowheads="1"/>
          </p:cNvSpPr>
          <p:nvPr/>
        </p:nvSpPr>
        <p:spPr bwMode="auto">
          <a:xfrm>
            <a:off x="6442075" y="1676400"/>
            <a:ext cx="7461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P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P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2" name="Text Box 10"/>
          <p:cNvSpPr txBox="1">
            <a:spLocks noChangeArrowheads="1"/>
          </p:cNvSpPr>
          <p:nvPr/>
        </p:nvSpPr>
        <p:spPr bwMode="auto">
          <a:xfrm>
            <a:off x="6581775" y="5791200"/>
            <a:ext cx="7715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C</a:t>
            </a:r>
            <a:r>
              <a:rPr lang="en-US" sz="1800" baseline="-25000">
                <a:latin typeface="Arial" pitchFamily="34" charset="0"/>
              </a:rPr>
              <a:t>L</a:t>
            </a:r>
            <a:r>
              <a:rPr lang="en-US" sz="1800">
                <a:latin typeface="Arial" pitchFamily="34" charset="0"/>
              </a:rPr>
              <a:t> C</a:t>
            </a:r>
            <a:r>
              <a:rPr lang="en-US" sz="1800" baseline="-25000">
                <a:latin typeface="Arial" pitchFamily="34" charset="0"/>
              </a:rPr>
              <a:t>R</a:t>
            </a:r>
          </a:p>
        </p:txBody>
      </p:sp>
      <p:sp>
        <p:nvSpPr>
          <p:cNvPr id="122893" name="Line 11"/>
          <p:cNvSpPr>
            <a:spLocks noChangeShapeType="1"/>
          </p:cNvSpPr>
          <p:nvPr/>
        </p:nvSpPr>
        <p:spPr bwMode="auto">
          <a:xfrm flipH="1">
            <a:off x="7162800" y="2819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4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895" name="Text Box 13"/>
          <p:cNvSpPr txBox="1">
            <a:spLocks noChangeArrowheads="1"/>
          </p:cNvSpPr>
          <p:nvPr/>
        </p:nvSpPr>
        <p:spPr bwMode="auto">
          <a:xfrm>
            <a:off x="75438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896" name="Line 14"/>
          <p:cNvSpPr>
            <a:spLocks noChangeShapeType="1"/>
          </p:cNvSpPr>
          <p:nvPr/>
        </p:nvSpPr>
        <p:spPr bwMode="auto">
          <a:xfrm>
            <a:off x="6858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7" name="Line 15"/>
          <p:cNvSpPr>
            <a:spLocks noChangeShapeType="1"/>
          </p:cNvSpPr>
          <p:nvPr/>
        </p:nvSpPr>
        <p:spPr bwMode="auto">
          <a:xfrm>
            <a:off x="5105400" y="2438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8" name="Line 16"/>
          <p:cNvSpPr>
            <a:spLocks noChangeShapeType="1"/>
          </p:cNvSpPr>
          <p:nvPr/>
        </p:nvSpPr>
        <p:spPr bwMode="auto">
          <a:xfrm>
            <a:off x="51054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899" name="Line 17"/>
          <p:cNvSpPr>
            <a:spLocks noChangeShapeType="1"/>
          </p:cNvSpPr>
          <p:nvPr/>
        </p:nvSpPr>
        <p:spPr bwMode="auto">
          <a:xfrm>
            <a:off x="68580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0" name="Line 18"/>
          <p:cNvSpPr>
            <a:spLocks noChangeShapeType="1"/>
          </p:cNvSpPr>
          <p:nvPr/>
        </p:nvSpPr>
        <p:spPr bwMode="auto">
          <a:xfrm>
            <a:off x="51054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1" name="Line 19"/>
          <p:cNvSpPr>
            <a:spLocks noChangeShapeType="1"/>
          </p:cNvSpPr>
          <p:nvPr/>
        </p:nvSpPr>
        <p:spPr bwMode="auto">
          <a:xfrm>
            <a:off x="8458200" y="2438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2" name="Line 20"/>
          <p:cNvSpPr>
            <a:spLocks noChangeShapeType="1"/>
          </p:cNvSpPr>
          <p:nvPr/>
        </p:nvSpPr>
        <p:spPr bwMode="auto">
          <a:xfrm>
            <a:off x="5105400" y="2971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3" name="Line 21"/>
          <p:cNvSpPr>
            <a:spLocks noChangeShapeType="1"/>
          </p:cNvSpPr>
          <p:nvPr/>
        </p:nvSpPr>
        <p:spPr bwMode="auto">
          <a:xfrm>
            <a:off x="8458200" y="2819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4" name="Rectangle 22"/>
          <p:cNvSpPr>
            <a:spLocks noChangeArrowheads="1"/>
          </p:cNvSpPr>
          <p:nvPr/>
        </p:nvSpPr>
        <p:spPr bwMode="auto">
          <a:xfrm>
            <a:off x="6477000" y="3733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5" name="Line 23"/>
          <p:cNvSpPr>
            <a:spLocks noChangeShapeType="1"/>
          </p:cNvSpPr>
          <p:nvPr/>
        </p:nvSpPr>
        <p:spPr bwMode="auto">
          <a:xfrm flipH="1">
            <a:off x="51816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6" name="Line 24"/>
          <p:cNvSpPr>
            <a:spLocks noChangeShapeType="1"/>
          </p:cNvSpPr>
          <p:nvPr/>
        </p:nvSpPr>
        <p:spPr bwMode="auto">
          <a:xfrm flipH="1">
            <a:off x="7162800" y="3886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07" name="Text Box 25"/>
          <p:cNvSpPr txBox="1">
            <a:spLocks noChangeArrowheads="1"/>
          </p:cNvSpPr>
          <p:nvPr/>
        </p:nvSpPr>
        <p:spPr bwMode="auto">
          <a:xfrm>
            <a:off x="6705600" y="3733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08" name="Text Box 26"/>
          <p:cNvSpPr txBox="1">
            <a:spLocks noChangeArrowheads="1"/>
          </p:cNvSpPr>
          <p:nvPr/>
        </p:nvSpPr>
        <p:spPr bwMode="auto">
          <a:xfrm>
            <a:off x="7580313" y="35052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09" name="Line 27"/>
          <p:cNvSpPr>
            <a:spLocks noChangeShapeType="1"/>
          </p:cNvSpPr>
          <p:nvPr/>
        </p:nvSpPr>
        <p:spPr bwMode="auto">
          <a:xfrm>
            <a:off x="51054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0" name="Line 28"/>
          <p:cNvSpPr>
            <a:spLocks noChangeShapeType="1"/>
          </p:cNvSpPr>
          <p:nvPr/>
        </p:nvSpPr>
        <p:spPr bwMode="auto">
          <a:xfrm flipH="1">
            <a:off x="8458200" y="3505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1" name="Line 29"/>
          <p:cNvSpPr>
            <a:spLocks noChangeShapeType="1"/>
          </p:cNvSpPr>
          <p:nvPr/>
        </p:nvSpPr>
        <p:spPr bwMode="auto">
          <a:xfrm>
            <a:off x="51054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2" name="Line 30"/>
          <p:cNvSpPr>
            <a:spLocks noChangeShapeType="1"/>
          </p:cNvSpPr>
          <p:nvPr/>
        </p:nvSpPr>
        <p:spPr bwMode="auto">
          <a:xfrm>
            <a:off x="8458200" y="3886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3" name="Text Box 31"/>
          <p:cNvSpPr txBox="1">
            <a:spLocks noChangeArrowheads="1"/>
          </p:cNvSpPr>
          <p:nvPr/>
        </p:nvSpPr>
        <p:spPr bwMode="auto">
          <a:xfrm>
            <a:off x="4876800" y="3657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14" name="Line 32"/>
          <p:cNvSpPr>
            <a:spLocks noChangeShapeType="1"/>
          </p:cNvSpPr>
          <p:nvPr/>
        </p:nvSpPr>
        <p:spPr bwMode="auto">
          <a:xfrm flipH="1">
            <a:off x="5105400" y="3124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5" name="Line 33"/>
          <p:cNvSpPr>
            <a:spLocks noChangeShapeType="1"/>
          </p:cNvSpPr>
          <p:nvPr/>
        </p:nvSpPr>
        <p:spPr bwMode="auto">
          <a:xfrm>
            <a:off x="5105400" y="3200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6" name="Rectangle 34"/>
          <p:cNvSpPr>
            <a:spLocks noChangeArrowheads="1"/>
          </p:cNvSpPr>
          <p:nvPr/>
        </p:nvSpPr>
        <p:spPr bwMode="auto">
          <a:xfrm>
            <a:off x="6477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7" name="Line 35"/>
          <p:cNvSpPr>
            <a:spLocks noChangeShapeType="1"/>
          </p:cNvSpPr>
          <p:nvPr/>
        </p:nvSpPr>
        <p:spPr bwMode="auto">
          <a:xfrm flipH="1">
            <a:off x="5181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8" name="Line 36"/>
          <p:cNvSpPr>
            <a:spLocks noChangeShapeType="1"/>
          </p:cNvSpPr>
          <p:nvPr/>
        </p:nvSpPr>
        <p:spPr bwMode="auto">
          <a:xfrm flipH="1">
            <a:off x="7162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19" name="Text Box 37"/>
          <p:cNvSpPr txBox="1">
            <a:spLocks noChangeArrowheads="1"/>
          </p:cNvSpPr>
          <p:nvPr/>
        </p:nvSpPr>
        <p:spPr bwMode="auto">
          <a:xfrm>
            <a:off x="67056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22920" name="Text Box 38"/>
          <p:cNvSpPr txBox="1">
            <a:spLocks noChangeArrowheads="1"/>
          </p:cNvSpPr>
          <p:nvPr/>
        </p:nvSpPr>
        <p:spPr bwMode="auto">
          <a:xfrm>
            <a:off x="7580313" y="4495800"/>
            <a:ext cx="3667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X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  <p:sp>
        <p:nvSpPr>
          <p:cNvPr id="122921" name="Line 39"/>
          <p:cNvSpPr>
            <a:spLocks noChangeShapeType="1"/>
          </p:cNvSpPr>
          <p:nvPr/>
        </p:nvSpPr>
        <p:spPr bwMode="auto">
          <a:xfrm>
            <a:off x="5105400" y="4572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2" name="Line 40"/>
          <p:cNvSpPr>
            <a:spLocks noChangeShapeType="1"/>
          </p:cNvSpPr>
          <p:nvPr/>
        </p:nvSpPr>
        <p:spPr bwMode="auto">
          <a:xfrm flipH="1">
            <a:off x="8458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3" name="Line 41"/>
          <p:cNvSpPr>
            <a:spLocks noChangeShapeType="1"/>
          </p:cNvSpPr>
          <p:nvPr/>
        </p:nvSpPr>
        <p:spPr bwMode="auto">
          <a:xfrm>
            <a:off x="5105400" y="4953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4" name="Line 42"/>
          <p:cNvSpPr>
            <a:spLocks noChangeShapeType="1"/>
          </p:cNvSpPr>
          <p:nvPr/>
        </p:nvSpPr>
        <p:spPr bwMode="auto">
          <a:xfrm>
            <a:off x="84582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5" name="Text Box 43"/>
          <p:cNvSpPr txBox="1">
            <a:spLocks noChangeArrowheads="1"/>
          </p:cNvSpPr>
          <p:nvPr/>
        </p:nvSpPr>
        <p:spPr bwMode="auto">
          <a:xfrm>
            <a:off x="4922838" y="4572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22926" name="Line 44"/>
          <p:cNvSpPr>
            <a:spLocks noChangeShapeType="1"/>
          </p:cNvSpPr>
          <p:nvPr/>
        </p:nvSpPr>
        <p:spPr bwMode="auto">
          <a:xfrm flipH="1">
            <a:off x="5105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7" name="Line 45"/>
          <p:cNvSpPr>
            <a:spLocks noChangeShapeType="1"/>
          </p:cNvSpPr>
          <p:nvPr/>
        </p:nvSpPr>
        <p:spPr bwMode="auto">
          <a:xfrm>
            <a:off x="5105400" y="4267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8" name="Line 46"/>
          <p:cNvSpPr>
            <a:spLocks noChangeShapeType="1"/>
          </p:cNvSpPr>
          <p:nvPr/>
        </p:nvSpPr>
        <p:spPr bwMode="auto">
          <a:xfrm flipH="1">
            <a:off x="7162800" y="2971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29" name="Text Box 47"/>
          <p:cNvSpPr txBox="1">
            <a:spLocks noChangeArrowheads="1"/>
          </p:cNvSpPr>
          <p:nvPr/>
        </p:nvSpPr>
        <p:spPr bwMode="auto">
          <a:xfrm>
            <a:off x="8548688" y="2819400"/>
            <a:ext cx="519112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1</a:t>
            </a:r>
          </a:p>
        </p:txBody>
      </p:sp>
      <p:sp>
        <p:nvSpPr>
          <p:cNvPr id="122930" name="Line 48"/>
          <p:cNvSpPr>
            <a:spLocks noChangeShapeType="1"/>
          </p:cNvSpPr>
          <p:nvPr/>
        </p:nvSpPr>
        <p:spPr bwMode="auto">
          <a:xfrm flipH="1">
            <a:off x="7162800" y="40386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1" name="Text Box 49"/>
          <p:cNvSpPr txBox="1">
            <a:spLocks noChangeArrowheads="1"/>
          </p:cNvSpPr>
          <p:nvPr/>
        </p:nvSpPr>
        <p:spPr bwMode="auto">
          <a:xfrm>
            <a:off x="8548688" y="38862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2</a:t>
            </a:r>
          </a:p>
        </p:txBody>
      </p:sp>
      <p:sp>
        <p:nvSpPr>
          <p:cNvPr id="122932" name="Line 50"/>
          <p:cNvSpPr>
            <a:spLocks noChangeShapeType="1"/>
          </p:cNvSpPr>
          <p:nvPr/>
        </p:nvSpPr>
        <p:spPr bwMode="auto">
          <a:xfrm flipH="1">
            <a:off x="7162800" y="5029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933" name="Text Box 51"/>
          <p:cNvSpPr txBox="1">
            <a:spLocks noChangeArrowheads="1"/>
          </p:cNvSpPr>
          <p:nvPr/>
        </p:nvSpPr>
        <p:spPr bwMode="auto">
          <a:xfrm>
            <a:off x="8548688" y="4876800"/>
            <a:ext cx="519112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>
                <a:latin typeface="Arial" pitchFamily="34" charset="0"/>
              </a:rPr>
              <a:t>k</a:t>
            </a:r>
            <a:r>
              <a:rPr lang="en-US" sz="1400" b="1" baseline="-25000">
                <a:latin typeface="Arial" pitchFamily="34" charset="0"/>
              </a:rPr>
              <a:t>3</a:t>
            </a:r>
          </a:p>
        </p:txBody>
      </p:sp>
      <p:sp>
        <p:nvSpPr>
          <p:cNvPr id="122934" name="Text Box 52"/>
          <p:cNvSpPr txBox="1">
            <a:spLocks noChangeArrowheads="1"/>
          </p:cNvSpPr>
          <p:nvPr/>
        </p:nvSpPr>
        <p:spPr bwMode="auto">
          <a:xfrm>
            <a:off x="5791200" y="25146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1</a:t>
            </a:r>
          </a:p>
        </p:txBody>
      </p:sp>
      <p:sp>
        <p:nvSpPr>
          <p:cNvPr id="122935" name="Text Box 53"/>
          <p:cNvSpPr txBox="1">
            <a:spLocks noChangeArrowheads="1"/>
          </p:cNvSpPr>
          <p:nvPr/>
        </p:nvSpPr>
        <p:spPr bwMode="auto">
          <a:xfrm>
            <a:off x="5715000" y="3505200"/>
            <a:ext cx="366713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2</a:t>
            </a:r>
          </a:p>
        </p:txBody>
      </p:sp>
      <p:sp>
        <p:nvSpPr>
          <p:cNvPr id="122936" name="Text Box 54"/>
          <p:cNvSpPr txBox="1">
            <a:spLocks noChangeArrowheads="1"/>
          </p:cNvSpPr>
          <p:nvPr/>
        </p:nvSpPr>
        <p:spPr bwMode="auto">
          <a:xfrm>
            <a:off x="5715000" y="4572000"/>
            <a:ext cx="457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Arial" pitchFamily="34" charset="0"/>
              </a:rPr>
              <a:t>Y</a:t>
            </a:r>
            <a:r>
              <a:rPr lang="en-US" sz="1400" baseline="-25000">
                <a:latin typeface="Arial" pitchFamily="34" charset="0"/>
              </a:rPr>
              <a:t>3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6C6D50-A277-4B23-BB6C-FEB64001D343}" type="slidenum">
              <a:rPr lang="en-US"/>
              <a:pPr>
                <a:defRPr/>
              </a:pPr>
              <a:t>66</a:t>
            </a:fld>
            <a:endParaRPr lang="en-US"/>
          </a:p>
        </p:txBody>
      </p:sp>
      <p:sp>
        <p:nvSpPr>
          <p:cNvPr id="1239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Linear and near linear dependence </a:t>
            </a:r>
          </a:p>
        </p:txBody>
      </p:sp>
      <p:sp>
        <p:nvSpPr>
          <p:cNvPr id="1239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772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 is a linear relationship over GF(2) in S5 that holds with probability 52/64 (from NS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(010000,1111)= 12:</a:t>
            </a: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X[2]⨁Y[1]⨁Y[2]⨁Y[3]⨁Y[4]=K[2]⨁1.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written: X[2]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Y[1,2,3,4]=K[2]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can find relations like this using the “Boolean Function” techniques we describe a little later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applying P, this becomes</a:t>
            </a:r>
          </a:p>
          <a:p>
            <a:pPr lvl="1"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X[17]⨁F(X,K)[3,8,14,25]= K[26]⨁1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3910" name="Rectangle 4"/>
          <p:cNvSpPr>
            <a:spLocks noChangeArrowheads="1"/>
          </p:cNvSpPr>
          <p:nvPr/>
        </p:nvSpPr>
        <p:spPr bwMode="auto">
          <a:xfrm>
            <a:off x="3200400" y="2667000"/>
            <a:ext cx="685800" cy="5334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1" name="Line 5"/>
          <p:cNvSpPr>
            <a:spLocks noChangeShapeType="1"/>
          </p:cNvSpPr>
          <p:nvPr/>
        </p:nvSpPr>
        <p:spPr bwMode="auto">
          <a:xfrm flipH="1">
            <a:off x="1905000" y="2971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2" name="Text Box 6"/>
          <p:cNvSpPr txBox="1">
            <a:spLocks noChangeArrowheads="1"/>
          </p:cNvSpPr>
          <p:nvPr/>
        </p:nvSpPr>
        <p:spPr bwMode="auto">
          <a:xfrm>
            <a:off x="3359150" y="2743200"/>
            <a:ext cx="4635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S5</a:t>
            </a:r>
          </a:p>
        </p:txBody>
      </p:sp>
      <p:sp>
        <p:nvSpPr>
          <p:cNvPr id="123913" name="Line 7"/>
          <p:cNvSpPr>
            <a:spLocks noChangeShapeType="1"/>
          </p:cNvSpPr>
          <p:nvPr/>
        </p:nvSpPr>
        <p:spPr bwMode="auto">
          <a:xfrm flipH="1">
            <a:off x="3886200" y="31242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4" name="Text Box 8"/>
          <p:cNvSpPr txBox="1">
            <a:spLocks noChangeArrowheads="1"/>
          </p:cNvSpPr>
          <p:nvPr/>
        </p:nvSpPr>
        <p:spPr bwMode="auto">
          <a:xfrm>
            <a:off x="5257800" y="2971800"/>
            <a:ext cx="976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K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  <p:sp>
        <p:nvSpPr>
          <p:cNvPr id="123915" name="Text Box 9"/>
          <p:cNvSpPr txBox="1">
            <a:spLocks noChangeArrowheads="1"/>
          </p:cNvSpPr>
          <p:nvPr/>
        </p:nvSpPr>
        <p:spPr bwMode="auto">
          <a:xfrm>
            <a:off x="1136650" y="27432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Y</a:t>
            </a:r>
            <a:r>
              <a:rPr lang="en-US" sz="2000" baseline="-25000">
                <a:latin typeface="Arial" pitchFamily="34" charset="0"/>
              </a:rPr>
              <a:t>[1..4]</a:t>
            </a:r>
          </a:p>
        </p:txBody>
      </p:sp>
      <p:sp>
        <p:nvSpPr>
          <p:cNvPr id="123916" name="Line 10"/>
          <p:cNvSpPr>
            <a:spLocks noChangeShapeType="1"/>
          </p:cNvSpPr>
          <p:nvPr/>
        </p:nvSpPr>
        <p:spPr bwMode="auto">
          <a:xfrm flipH="1">
            <a:off x="3886200" y="2743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3917" name="Text Box 11"/>
          <p:cNvSpPr txBox="1">
            <a:spLocks noChangeArrowheads="1"/>
          </p:cNvSpPr>
          <p:nvPr/>
        </p:nvSpPr>
        <p:spPr bwMode="auto">
          <a:xfrm>
            <a:off x="5403850" y="2514600"/>
            <a:ext cx="722313" cy="39687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pitchFamily="34" charset="0"/>
              </a:rPr>
              <a:t>X</a:t>
            </a:r>
            <a:r>
              <a:rPr lang="en-US" sz="2000" baseline="-25000">
                <a:latin typeface="Arial" pitchFamily="34" charset="0"/>
              </a:rPr>
              <a:t>[1..6]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67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Linear Cryptanalysis of 3 round DES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500" y="1251061"/>
            <a:ext cx="4800600" cy="499732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X[17] ⨁Y[3,8,14,25]= K[26] ⨁1,  p= 52/64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Round 3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⨁1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the two get: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Holds with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=.66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B0B012-6372-CB34-B9F2-D697C1E57D7A}"/>
              </a:ext>
            </a:extLst>
          </p:cNvPr>
          <p:cNvGrpSpPr/>
          <p:nvPr/>
        </p:nvGrpSpPr>
        <p:grpSpPr>
          <a:xfrm>
            <a:off x="4743450" y="1143000"/>
            <a:ext cx="4400550" cy="4724400"/>
            <a:chOff x="4743450" y="11430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200650" y="11430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276850" y="52578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572250" y="2286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972050" y="2209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2768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537325" y="12954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677025" y="54102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258050" y="2438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800850" y="2286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410450" y="21336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17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953250" y="1752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200650" y="2057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200650" y="4953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953250" y="4953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20065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553450" y="2057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200650" y="2590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553450" y="2438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572250" y="3352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2768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258050" y="3505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800850" y="3352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675562" y="32004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200650" y="3200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553450" y="3124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200650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553450" y="3505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972050" y="32766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200650" y="2743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200650" y="2819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572250" y="4343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2768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258050" y="4495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800850" y="4343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675562" y="41910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200650" y="41910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553450" y="4114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200650" y="4572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553450" y="44958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5018087" y="4191000"/>
              <a:ext cx="411163" cy="46166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>
                  <a:latin typeface="Math1Mono"/>
                </a:rPr>
                <a:t>⨁</a:t>
              </a:r>
              <a:endParaRPr kumimoji="1" lang="en-US" sz="2400">
                <a:latin typeface="Math1" pitchFamily="2" charset="2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200650" y="3810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200650" y="3886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258050" y="25908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629650" y="24384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258050" y="3657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629650" y="3505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258050" y="46482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539163" y="4497945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353050" y="2219980"/>
              <a:ext cx="1143000" cy="52322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1</a:t>
              </a:r>
              <a:r>
                <a:rPr lang="en-US" sz="1400">
                  <a:latin typeface="Arial" pitchFamily="34" charset="0"/>
                </a:rPr>
                <a:t>, </a:t>
              </a:r>
            </a:p>
            <a:p>
              <a:r>
                <a:rPr lang="en-US" sz="1400">
                  <a:latin typeface="Arial" pitchFamily="34" charset="0"/>
                </a:rPr>
                <a:t>3,8,14,25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886450" y="32004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962650" y="41910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743450" y="3124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743450" y="40386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743450" y="19812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553450" y="19812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553450" y="3048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629650" y="40386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65B91F-A3A2-4A56-A2EF-D2C8040967AC}" type="slidenum">
              <a:rPr lang="en-US"/>
              <a:pPr>
                <a:defRPr/>
              </a:pPr>
              <a:t>68</a:t>
            </a:fld>
            <a:endParaRPr lang="en-US"/>
          </a:p>
        </p:txBody>
      </p:sp>
      <p:sp>
        <p:nvSpPr>
          <p:cNvPr id="12800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/>
              <a:t>Piling up Lemma</a:t>
            </a:r>
          </a:p>
        </p:txBody>
      </p:sp>
      <p:sp>
        <p:nvSpPr>
          <p:cNvPr id="1280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8392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(1≦i≦n) be independent random variables whose values are 0 with probability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Then the probability that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 is </a:t>
            </a:r>
          </a:p>
          <a:p>
            <a:pPr algn="ctr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Proof: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induction on n.  It’s tautological for n=1.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q=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[1,n-1]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-1/2).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... ⨁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0]=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+(1-q)(1-p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½+2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∏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[1,n]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-1/2) as claimed.</a:t>
            </a:r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2DC41-793B-4A77-A6E9-18E7220C8949}" type="slidenum">
              <a:rPr lang="en-US"/>
              <a:pPr>
                <a:defRPr/>
              </a:pPr>
              <a:t>69</a:t>
            </a:fld>
            <a:endParaRPr lang="en-US"/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Mathematics of biased voting</a:t>
            </a:r>
          </a:p>
        </p:txBody>
      </p:sp>
      <p:sp>
        <p:nvSpPr>
          <p:cNvPr id="129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600200"/>
            <a:ext cx="86106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u="sng" dirty="0">
                <a:latin typeface="Calibri" panose="020F0502020204030204" pitchFamily="34" charset="0"/>
                <a:cs typeface="Calibri" panose="020F0502020204030204" pitchFamily="34" charset="0"/>
              </a:rPr>
              <a:t>Central Limit Theorem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X,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, … 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independent, identically distributed random variables and let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 … +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Let m= E(X) and σ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=E((X-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Finally set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nμ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)/(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√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n(x)= 1/(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√2π)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exp(-x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/2)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∫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n(x) dx. 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</a:p>
          <a:p>
            <a:pPr lvl="2">
              <a:spcBef>
                <a:spcPts val="200"/>
              </a:spcBef>
              <a:buFontTx/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a≦T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≦ b)= N(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lvl="2">
              <a:spcBef>
                <a:spcPts val="200"/>
              </a:spcBef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is the Normal Distribution; it is symmetric around x=0.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N(-∞,0)= ½.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N(-.5, .5)=.38, N(-.75,.75)= .55, N(-1,1)= .68,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N(-2,2)=.9546, N(-3,3)= .9972</a:t>
            </a:r>
          </a:p>
          <a:p>
            <a:pPr>
              <a:buNone/>
            </a:pPr>
            <a:endParaRPr lang="en-US" sz="2000" dirty="0">
              <a:latin typeface="Math1Mono"/>
            </a:endParaRPr>
          </a:p>
          <a:p>
            <a:pPr>
              <a:buFontTx/>
              <a:buNone/>
            </a:pPr>
            <a:endParaRPr lang="en-US" sz="1600" dirty="0"/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B2D6D-D14A-4B2E-A31E-DAC2E406319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Horst </a:t>
            </a:r>
            <a:r>
              <a:rPr lang="en-US" altLang="zh-TW" sz="3600" err="1">
                <a:ea typeface="PMingLiU" pitchFamily="18" charset="-120"/>
              </a:rPr>
              <a:t>Feistel</a:t>
            </a:r>
            <a:r>
              <a:rPr lang="en-US" altLang="zh-TW" sz="3600">
                <a:ea typeface="PMingLiU" pitchFamily="18" charset="-120"/>
              </a:rPr>
              <a:t>: Lucifer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4525962"/>
          </a:xfrm>
        </p:spPr>
        <p:txBody>
          <a:bodyPr/>
          <a:lstStyle/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First serious needs for civilian encryption (in electronic banking), 1970’s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IBM’s response: Lucifer, an iterated SP cipher</a:t>
            </a:r>
          </a:p>
          <a:p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Lucifer (v0):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Two fixed, 4x4 s-boxes,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0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&amp; S</a:t>
            </a:r>
            <a:r>
              <a:rPr lang="en-US" altLang="zh-TW" sz="2000" baseline="-25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 fixed permutation P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determine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which s-box is to be 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used at each position</a:t>
            </a:r>
          </a:p>
          <a:p>
            <a:pPr lvl="1"/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x 64/4 = 128 key bits</a:t>
            </a:r>
            <a:b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</a:b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(for 64-bit block, 8 rounds)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5284788" y="2590800"/>
            <a:ext cx="2868612" cy="3490913"/>
            <a:chOff x="3185" y="1728"/>
            <a:chExt cx="1807" cy="2199"/>
          </a:xfrm>
        </p:grpSpPr>
        <p:grpSp>
          <p:nvGrpSpPr>
            <p:cNvPr id="34824" name="Group 5"/>
            <p:cNvGrpSpPr>
              <a:grpSpLocks/>
            </p:cNvGrpSpPr>
            <p:nvPr/>
          </p:nvGrpSpPr>
          <p:grpSpPr bwMode="auto">
            <a:xfrm>
              <a:off x="3185" y="1915"/>
              <a:ext cx="1807" cy="1685"/>
              <a:chOff x="3185" y="1915"/>
              <a:chExt cx="1807" cy="1685"/>
            </a:xfrm>
          </p:grpSpPr>
          <p:sp>
            <p:nvSpPr>
              <p:cNvPr id="34829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82" y="2725"/>
                <a:ext cx="329" cy="3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TW" sz="3200">
                    <a:latin typeface="Arial" pitchFamily="34" charset="0"/>
                    <a:ea typeface="PMingLiU" pitchFamily="18" charset="-120"/>
                    <a:cs typeface="Arial" pitchFamily="34" charset="0"/>
                  </a:rPr>
                  <a:t>...</a:t>
                </a:r>
              </a:p>
            </p:txBody>
          </p:sp>
          <p:grpSp>
            <p:nvGrpSpPr>
              <p:cNvPr id="34830" name="Group 7"/>
              <p:cNvGrpSpPr>
                <a:grpSpLocks/>
              </p:cNvGrpSpPr>
              <p:nvPr/>
            </p:nvGrpSpPr>
            <p:grpSpPr bwMode="auto">
              <a:xfrm>
                <a:off x="3185" y="1915"/>
                <a:ext cx="1807" cy="917"/>
                <a:chOff x="3185" y="1755"/>
                <a:chExt cx="1807" cy="917"/>
              </a:xfrm>
            </p:grpSpPr>
            <p:sp>
              <p:nvSpPr>
                <p:cNvPr id="34889" name="Line 8"/>
                <p:cNvSpPr>
                  <a:spLocks noChangeShapeType="1"/>
                </p:cNvSpPr>
                <p:nvPr/>
              </p:nvSpPr>
              <p:spPr bwMode="auto">
                <a:xfrm>
                  <a:off x="325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0" name="Line 9"/>
                <p:cNvSpPr>
                  <a:spLocks noChangeShapeType="1"/>
                </p:cNvSpPr>
                <p:nvPr/>
              </p:nvSpPr>
              <p:spPr bwMode="auto">
                <a:xfrm>
                  <a:off x="332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1" name="Line 10"/>
                <p:cNvSpPr>
                  <a:spLocks noChangeShapeType="1"/>
                </p:cNvSpPr>
                <p:nvPr/>
              </p:nvSpPr>
              <p:spPr bwMode="auto">
                <a:xfrm>
                  <a:off x="339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2" name="Line 11"/>
                <p:cNvSpPr>
                  <a:spLocks noChangeShapeType="1"/>
                </p:cNvSpPr>
                <p:nvPr/>
              </p:nvSpPr>
              <p:spPr bwMode="auto">
                <a:xfrm>
                  <a:off x="346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3" name="Line 12"/>
                <p:cNvSpPr>
                  <a:spLocks noChangeShapeType="1"/>
                </p:cNvSpPr>
                <p:nvPr/>
              </p:nvSpPr>
              <p:spPr bwMode="auto">
                <a:xfrm>
                  <a:off x="325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4" name="Line 13"/>
                <p:cNvSpPr>
                  <a:spLocks noChangeShapeType="1"/>
                </p:cNvSpPr>
                <p:nvPr/>
              </p:nvSpPr>
              <p:spPr bwMode="auto">
                <a:xfrm>
                  <a:off x="332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5" name="Line 14"/>
                <p:cNvSpPr>
                  <a:spLocks noChangeShapeType="1"/>
                </p:cNvSpPr>
                <p:nvPr/>
              </p:nvSpPr>
              <p:spPr bwMode="auto">
                <a:xfrm>
                  <a:off x="339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6" name="Line 15"/>
                <p:cNvSpPr>
                  <a:spLocks noChangeShapeType="1"/>
                </p:cNvSpPr>
                <p:nvPr/>
              </p:nvSpPr>
              <p:spPr bwMode="auto">
                <a:xfrm>
                  <a:off x="346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7" name="Line 16"/>
                <p:cNvSpPr>
                  <a:spLocks noChangeShapeType="1"/>
                </p:cNvSpPr>
                <p:nvPr/>
              </p:nvSpPr>
              <p:spPr bwMode="auto">
                <a:xfrm>
                  <a:off x="3632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8" name="Line 17"/>
                <p:cNvSpPr>
                  <a:spLocks noChangeShapeType="1"/>
                </p:cNvSpPr>
                <p:nvPr/>
              </p:nvSpPr>
              <p:spPr bwMode="auto">
                <a:xfrm>
                  <a:off x="370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99" name="Line 18"/>
                <p:cNvSpPr>
                  <a:spLocks noChangeShapeType="1"/>
                </p:cNvSpPr>
                <p:nvPr/>
              </p:nvSpPr>
              <p:spPr bwMode="auto">
                <a:xfrm>
                  <a:off x="376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0" name="Line 19"/>
                <p:cNvSpPr>
                  <a:spLocks noChangeShapeType="1"/>
                </p:cNvSpPr>
                <p:nvPr/>
              </p:nvSpPr>
              <p:spPr bwMode="auto">
                <a:xfrm>
                  <a:off x="384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1" name="Line 20"/>
                <p:cNvSpPr>
                  <a:spLocks noChangeShapeType="1"/>
                </p:cNvSpPr>
                <p:nvPr/>
              </p:nvSpPr>
              <p:spPr bwMode="auto">
                <a:xfrm>
                  <a:off x="3632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2" name="Line 21"/>
                <p:cNvSpPr>
                  <a:spLocks noChangeShapeType="1"/>
                </p:cNvSpPr>
                <p:nvPr/>
              </p:nvSpPr>
              <p:spPr bwMode="auto">
                <a:xfrm>
                  <a:off x="370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3" name="Line 22"/>
                <p:cNvSpPr>
                  <a:spLocks noChangeShapeType="1"/>
                </p:cNvSpPr>
                <p:nvPr/>
              </p:nvSpPr>
              <p:spPr bwMode="auto">
                <a:xfrm>
                  <a:off x="376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4" name="Line 23"/>
                <p:cNvSpPr>
                  <a:spLocks noChangeShapeType="1"/>
                </p:cNvSpPr>
                <p:nvPr/>
              </p:nvSpPr>
              <p:spPr bwMode="auto">
                <a:xfrm>
                  <a:off x="384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955" y="1755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06" name="Line 25"/>
                <p:cNvSpPr>
                  <a:spLocks noChangeShapeType="1"/>
                </p:cNvSpPr>
                <p:nvPr/>
              </p:nvSpPr>
              <p:spPr bwMode="auto">
                <a:xfrm>
                  <a:off x="4688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7" name="Line 26"/>
                <p:cNvSpPr>
                  <a:spLocks noChangeShapeType="1"/>
                </p:cNvSpPr>
                <p:nvPr/>
              </p:nvSpPr>
              <p:spPr bwMode="auto">
                <a:xfrm>
                  <a:off x="4760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8" name="Line 27"/>
                <p:cNvSpPr>
                  <a:spLocks noChangeShapeType="1"/>
                </p:cNvSpPr>
                <p:nvPr/>
              </p:nvSpPr>
              <p:spPr bwMode="auto">
                <a:xfrm>
                  <a:off x="4824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09" name="Line 28"/>
                <p:cNvSpPr>
                  <a:spLocks noChangeShapeType="1"/>
                </p:cNvSpPr>
                <p:nvPr/>
              </p:nvSpPr>
              <p:spPr bwMode="auto">
                <a:xfrm>
                  <a:off x="4896" y="18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0" name="Line 29"/>
                <p:cNvSpPr>
                  <a:spLocks noChangeShapeType="1"/>
                </p:cNvSpPr>
                <p:nvPr/>
              </p:nvSpPr>
              <p:spPr bwMode="auto">
                <a:xfrm>
                  <a:off x="4688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1" name="Line 30"/>
                <p:cNvSpPr>
                  <a:spLocks noChangeShapeType="1"/>
                </p:cNvSpPr>
                <p:nvPr/>
              </p:nvSpPr>
              <p:spPr bwMode="auto">
                <a:xfrm>
                  <a:off x="4760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2" name="Line 31"/>
                <p:cNvSpPr>
                  <a:spLocks noChangeShapeType="1"/>
                </p:cNvSpPr>
                <p:nvPr/>
              </p:nvSpPr>
              <p:spPr bwMode="auto">
                <a:xfrm>
                  <a:off x="4824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3" name="Line 32"/>
                <p:cNvSpPr>
                  <a:spLocks noChangeShapeType="1"/>
                </p:cNvSpPr>
                <p:nvPr/>
              </p:nvSpPr>
              <p:spPr bwMode="auto">
                <a:xfrm>
                  <a:off x="4896" y="2072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4" name="Rectangle 33"/>
                <p:cNvSpPr>
                  <a:spLocks noChangeArrowheads="1"/>
                </p:cNvSpPr>
                <p:nvPr/>
              </p:nvSpPr>
              <p:spPr bwMode="auto">
                <a:xfrm>
                  <a:off x="3208" y="2136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5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15" y="2134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916" name="Line 35"/>
                <p:cNvSpPr>
                  <a:spLocks noChangeShapeType="1"/>
                </p:cNvSpPr>
                <p:nvPr/>
              </p:nvSpPr>
              <p:spPr bwMode="auto">
                <a:xfrm>
                  <a:off x="3352" y="2136"/>
                  <a:ext cx="43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7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3352" y="2136"/>
                  <a:ext cx="336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8" name="Line 37"/>
                <p:cNvSpPr>
                  <a:spLocks noChangeShapeType="1"/>
                </p:cNvSpPr>
                <p:nvPr/>
              </p:nvSpPr>
              <p:spPr bwMode="auto">
                <a:xfrm>
                  <a:off x="3832" y="2136"/>
                  <a:ext cx="96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19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4312" y="2136"/>
                  <a:ext cx="384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0" name="Line 39"/>
                <p:cNvSpPr>
                  <a:spLocks noChangeShapeType="1"/>
                </p:cNvSpPr>
                <p:nvPr/>
              </p:nvSpPr>
              <p:spPr bwMode="auto">
                <a:xfrm flipH="1">
                  <a:off x="407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1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3592" y="2136"/>
                  <a:ext cx="76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22" name="Group 41"/>
                <p:cNvGrpSpPr>
                  <a:grpSpLocks/>
                </p:cNvGrpSpPr>
                <p:nvPr/>
              </p:nvGrpSpPr>
              <p:grpSpPr bwMode="auto">
                <a:xfrm>
                  <a:off x="3193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78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80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8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3" name="Group 47"/>
                <p:cNvGrpSpPr>
                  <a:grpSpLocks/>
                </p:cNvGrpSpPr>
                <p:nvPr/>
              </p:nvGrpSpPr>
              <p:grpSpPr bwMode="auto">
                <a:xfrm>
                  <a:off x="4625" y="1843"/>
                  <a:ext cx="367" cy="240"/>
                  <a:chOff x="1945" y="1776"/>
                  <a:chExt cx="367" cy="240"/>
                </a:xfrm>
              </p:grpSpPr>
              <p:sp>
                <p:nvSpPr>
                  <p:cNvPr id="34973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4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7" name="Text Box 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24" name="Group 53"/>
                <p:cNvGrpSpPr>
                  <a:grpSpLocks/>
                </p:cNvGrpSpPr>
                <p:nvPr/>
              </p:nvGrpSpPr>
              <p:grpSpPr bwMode="auto">
                <a:xfrm>
                  <a:off x="3576" y="1835"/>
                  <a:ext cx="367" cy="240"/>
                  <a:chOff x="1945" y="1776"/>
                  <a:chExt cx="367" cy="240"/>
                </a:xfrm>
              </p:grpSpPr>
              <p:sp>
                <p:nvSpPr>
                  <p:cNvPr id="34968" name="Rectangle 54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70" name="Line 56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71" name="Text Box 5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72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sp>
              <p:nvSpPr>
                <p:cNvPr id="34925" name="Line 59"/>
                <p:cNvSpPr>
                  <a:spLocks noChangeShapeType="1"/>
                </p:cNvSpPr>
                <p:nvPr/>
              </p:nvSpPr>
              <p:spPr bwMode="auto">
                <a:xfrm>
                  <a:off x="324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6" name="Line 60"/>
                <p:cNvSpPr>
                  <a:spLocks noChangeShapeType="1"/>
                </p:cNvSpPr>
                <p:nvPr/>
              </p:nvSpPr>
              <p:spPr bwMode="auto">
                <a:xfrm>
                  <a:off x="332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7" name="Line 61"/>
                <p:cNvSpPr>
                  <a:spLocks noChangeShapeType="1"/>
                </p:cNvSpPr>
                <p:nvPr/>
              </p:nvSpPr>
              <p:spPr bwMode="auto">
                <a:xfrm>
                  <a:off x="338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8" name="Line 62"/>
                <p:cNvSpPr>
                  <a:spLocks noChangeShapeType="1"/>
                </p:cNvSpPr>
                <p:nvPr/>
              </p:nvSpPr>
              <p:spPr bwMode="auto">
                <a:xfrm>
                  <a:off x="345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29" name="Line 63"/>
                <p:cNvSpPr>
                  <a:spLocks noChangeShapeType="1"/>
                </p:cNvSpPr>
                <p:nvPr/>
              </p:nvSpPr>
              <p:spPr bwMode="auto">
                <a:xfrm>
                  <a:off x="324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0" name="Line 64"/>
                <p:cNvSpPr>
                  <a:spLocks noChangeShapeType="1"/>
                </p:cNvSpPr>
                <p:nvPr/>
              </p:nvSpPr>
              <p:spPr bwMode="auto">
                <a:xfrm>
                  <a:off x="332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1" name="Line 65"/>
                <p:cNvSpPr>
                  <a:spLocks noChangeShapeType="1"/>
                </p:cNvSpPr>
                <p:nvPr/>
              </p:nvSpPr>
              <p:spPr bwMode="auto">
                <a:xfrm>
                  <a:off x="338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2" name="Line 66"/>
                <p:cNvSpPr>
                  <a:spLocks noChangeShapeType="1"/>
                </p:cNvSpPr>
                <p:nvPr/>
              </p:nvSpPr>
              <p:spPr bwMode="auto">
                <a:xfrm>
                  <a:off x="345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3" name="Line 67"/>
                <p:cNvSpPr>
                  <a:spLocks noChangeShapeType="1"/>
                </p:cNvSpPr>
                <p:nvPr/>
              </p:nvSpPr>
              <p:spPr bwMode="auto">
                <a:xfrm>
                  <a:off x="3624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4" name="Line 68"/>
                <p:cNvSpPr>
                  <a:spLocks noChangeShapeType="1"/>
                </p:cNvSpPr>
                <p:nvPr/>
              </p:nvSpPr>
              <p:spPr bwMode="auto">
                <a:xfrm>
                  <a:off x="369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5" name="Line 69"/>
                <p:cNvSpPr>
                  <a:spLocks noChangeShapeType="1"/>
                </p:cNvSpPr>
                <p:nvPr/>
              </p:nvSpPr>
              <p:spPr bwMode="auto">
                <a:xfrm>
                  <a:off x="376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6" name="Line 70"/>
                <p:cNvSpPr>
                  <a:spLocks noChangeShapeType="1"/>
                </p:cNvSpPr>
                <p:nvPr/>
              </p:nvSpPr>
              <p:spPr bwMode="auto">
                <a:xfrm>
                  <a:off x="383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7" name="Line 71"/>
                <p:cNvSpPr>
                  <a:spLocks noChangeShapeType="1"/>
                </p:cNvSpPr>
                <p:nvPr/>
              </p:nvSpPr>
              <p:spPr bwMode="auto">
                <a:xfrm>
                  <a:off x="3624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8" name="Line 72"/>
                <p:cNvSpPr>
                  <a:spLocks noChangeShapeType="1"/>
                </p:cNvSpPr>
                <p:nvPr/>
              </p:nvSpPr>
              <p:spPr bwMode="auto">
                <a:xfrm>
                  <a:off x="369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39" name="Line 73"/>
                <p:cNvSpPr>
                  <a:spLocks noChangeShapeType="1"/>
                </p:cNvSpPr>
                <p:nvPr/>
              </p:nvSpPr>
              <p:spPr bwMode="auto">
                <a:xfrm>
                  <a:off x="376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0" name="Line 74"/>
                <p:cNvSpPr>
                  <a:spLocks noChangeShapeType="1"/>
                </p:cNvSpPr>
                <p:nvPr/>
              </p:nvSpPr>
              <p:spPr bwMode="auto">
                <a:xfrm>
                  <a:off x="383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1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3947" y="2283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942" name="Line 76"/>
                <p:cNvSpPr>
                  <a:spLocks noChangeShapeType="1"/>
                </p:cNvSpPr>
                <p:nvPr/>
              </p:nvSpPr>
              <p:spPr bwMode="auto">
                <a:xfrm>
                  <a:off x="4680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3" name="Line 77"/>
                <p:cNvSpPr>
                  <a:spLocks noChangeShapeType="1"/>
                </p:cNvSpPr>
                <p:nvPr/>
              </p:nvSpPr>
              <p:spPr bwMode="auto">
                <a:xfrm>
                  <a:off x="4752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4" name="Line 78"/>
                <p:cNvSpPr>
                  <a:spLocks noChangeShapeType="1"/>
                </p:cNvSpPr>
                <p:nvPr/>
              </p:nvSpPr>
              <p:spPr bwMode="auto">
                <a:xfrm>
                  <a:off x="4816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5" name="Line 79"/>
                <p:cNvSpPr>
                  <a:spLocks noChangeShapeType="1"/>
                </p:cNvSpPr>
                <p:nvPr/>
              </p:nvSpPr>
              <p:spPr bwMode="auto">
                <a:xfrm>
                  <a:off x="4888" y="2328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6" name="Line 80"/>
                <p:cNvSpPr>
                  <a:spLocks noChangeShapeType="1"/>
                </p:cNvSpPr>
                <p:nvPr/>
              </p:nvSpPr>
              <p:spPr bwMode="auto">
                <a:xfrm>
                  <a:off x="4680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7" name="Line 81"/>
                <p:cNvSpPr>
                  <a:spLocks noChangeShapeType="1"/>
                </p:cNvSpPr>
                <p:nvPr/>
              </p:nvSpPr>
              <p:spPr bwMode="auto">
                <a:xfrm>
                  <a:off x="4752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8" name="Line 82"/>
                <p:cNvSpPr>
                  <a:spLocks noChangeShapeType="1"/>
                </p:cNvSpPr>
                <p:nvPr/>
              </p:nvSpPr>
              <p:spPr bwMode="auto">
                <a:xfrm>
                  <a:off x="4816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949" name="Line 83"/>
                <p:cNvSpPr>
                  <a:spLocks noChangeShapeType="1"/>
                </p:cNvSpPr>
                <p:nvPr/>
              </p:nvSpPr>
              <p:spPr bwMode="auto">
                <a:xfrm>
                  <a:off x="4888" y="2600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950" name="Group 84"/>
                <p:cNvGrpSpPr>
                  <a:grpSpLocks/>
                </p:cNvGrpSpPr>
                <p:nvPr/>
              </p:nvGrpSpPr>
              <p:grpSpPr bwMode="auto">
                <a:xfrm>
                  <a:off x="3185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63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4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5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6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7" name="Text Box 8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1" name="Group 90"/>
                <p:cNvGrpSpPr>
                  <a:grpSpLocks/>
                </p:cNvGrpSpPr>
                <p:nvPr/>
              </p:nvGrpSpPr>
              <p:grpSpPr bwMode="auto">
                <a:xfrm>
                  <a:off x="4617" y="2371"/>
                  <a:ext cx="367" cy="240"/>
                  <a:chOff x="1945" y="1776"/>
                  <a:chExt cx="367" cy="240"/>
                </a:xfrm>
              </p:grpSpPr>
              <p:sp>
                <p:nvSpPr>
                  <p:cNvPr id="34958" name="Rectangle 91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9" name="Text Box 9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60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61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952" name="Group 96"/>
                <p:cNvGrpSpPr>
                  <a:grpSpLocks/>
                </p:cNvGrpSpPr>
                <p:nvPr/>
              </p:nvGrpSpPr>
              <p:grpSpPr bwMode="auto">
                <a:xfrm>
                  <a:off x="3568" y="2363"/>
                  <a:ext cx="367" cy="240"/>
                  <a:chOff x="1945" y="1776"/>
                  <a:chExt cx="367" cy="240"/>
                </a:xfrm>
              </p:grpSpPr>
              <p:sp>
                <p:nvSpPr>
                  <p:cNvPr id="34953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4" name="Text Box 9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955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956" name="Text Box 10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957" name="Text Box 1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  <p:grpSp>
            <p:nvGrpSpPr>
              <p:cNvPr id="34831" name="Group 102"/>
              <p:cNvGrpSpPr>
                <a:grpSpLocks/>
              </p:cNvGrpSpPr>
              <p:nvPr/>
            </p:nvGrpSpPr>
            <p:grpSpPr bwMode="auto">
              <a:xfrm>
                <a:off x="3185" y="2950"/>
                <a:ext cx="1799" cy="650"/>
                <a:chOff x="3185" y="3046"/>
                <a:chExt cx="1799" cy="650"/>
              </a:xfrm>
            </p:grpSpPr>
            <p:sp>
              <p:nvSpPr>
                <p:cNvPr id="34832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08" y="3437"/>
                  <a:ext cx="1728" cy="192"/>
                </a:xfrm>
                <a:prstGeom prst="rect">
                  <a:avLst/>
                </a:prstGeom>
                <a:noFill/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3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4015" y="3427"/>
                  <a:ext cx="201" cy="212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16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P</a:t>
                  </a:r>
                </a:p>
              </p:txBody>
            </p:sp>
            <p:sp>
              <p:nvSpPr>
                <p:cNvPr id="34834" name="Line 105"/>
                <p:cNvSpPr>
                  <a:spLocks noChangeShapeType="1"/>
                </p:cNvSpPr>
                <p:nvPr/>
              </p:nvSpPr>
              <p:spPr bwMode="auto">
                <a:xfrm>
                  <a:off x="325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5" name="Line 106"/>
                <p:cNvSpPr>
                  <a:spLocks noChangeShapeType="1"/>
                </p:cNvSpPr>
                <p:nvPr/>
              </p:nvSpPr>
              <p:spPr bwMode="auto">
                <a:xfrm>
                  <a:off x="332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6" name="Line 107"/>
                <p:cNvSpPr>
                  <a:spLocks noChangeShapeType="1"/>
                </p:cNvSpPr>
                <p:nvPr/>
              </p:nvSpPr>
              <p:spPr bwMode="auto">
                <a:xfrm>
                  <a:off x="339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7" name="Line 108"/>
                <p:cNvSpPr>
                  <a:spLocks noChangeShapeType="1"/>
                </p:cNvSpPr>
                <p:nvPr/>
              </p:nvSpPr>
              <p:spPr bwMode="auto">
                <a:xfrm>
                  <a:off x="346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8" name="Line 109"/>
                <p:cNvSpPr>
                  <a:spLocks noChangeShapeType="1"/>
                </p:cNvSpPr>
                <p:nvPr/>
              </p:nvSpPr>
              <p:spPr bwMode="auto">
                <a:xfrm>
                  <a:off x="3632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39" name="Line 110"/>
                <p:cNvSpPr>
                  <a:spLocks noChangeShapeType="1"/>
                </p:cNvSpPr>
                <p:nvPr/>
              </p:nvSpPr>
              <p:spPr bwMode="auto">
                <a:xfrm>
                  <a:off x="370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0" name="Line 111"/>
                <p:cNvSpPr>
                  <a:spLocks noChangeShapeType="1"/>
                </p:cNvSpPr>
                <p:nvPr/>
              </p:nvSpPr>
              <p:spPr bwMode="auto">
                <a:xfrm>
                  <a:off x="376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1" name="Line 112"/>
                <p:cNvSpPr>
                  <a:spLocks noChangeShapeType="1"/>
                </p:cNvSpPr>
                <p:nvPr/>
              </p:nvSpPr>
              <p:spPr bwMode="auto">
                <a:xfrm>
                  <a:off x="384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2" name="Line 113"/>
                <p:cNvSpPr>
                  <a:spLocks noChangeShapeType="1"/>
                </p:cNvSpPr>
                <p:nvPr/>
              </p:nvSpPr>
              <p:spPr bwMode="auto">
                <a:xfrm>
                  <a:off x="4688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3" name="Line 114"/>
                <p:cNvSpPr>
                  <a:spLocks noChangeShapeType="1"/>
                </p:cNvSpPr>
                <p:nvPr/>
              </p:nvSpPr>
              <p:spPr bwMode="auto">
                <a:xfrm>
                  <a:off x="4760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4" name="Line 115"/>
                <p:cNvSpPr>
                  <a:spLocks noChangeShapeType="1"/>
                </p:cNvSpPr>
                <p:nvPr/>
              </p:nvSpPr>
              <p:spPr bwMode="auto">
                <a:xfrm>
                  <a:off x="4824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5" name="Line 116"/>
                <p:cNvSpPr>
                  <a:spLocks noChangeShapeType="1"/>
                </p:cNvSpPr>
                <p:nvPr/>
              </p:nvSpPr>
              <p:spPr bwMode="auto">
                <a:xfrm>
                  <a:off x="4896" y="3624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6" name="Line 117"/>
                <p:cNvSpPr>
                  <a:spLocks noChangeShapeType="1"/>
                </p:cNvSpPr>
                <p:nvPr/>
              </p:nvSpPr>
              <p:spPr bwMode="auto">
                <a:xfrm>
                  <a:off x="324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7" name="Line 118"/>
                <p:cNvSpPr>
                  <a:spLocks noChangeShapeType="1"/>
                </p:cNvSpPr>
                <p:nvPr/>
              </p:nvSpPr>
              <p:spPr bwMode="auto">
                <a:xfrm>
                  <a:off x="332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8" name="Line 119"/>
                <p:cNvSpPr>
                  <a:spLocks noChangeShapeType="1"/>
                </p:cNvSpPr>
                <p:nvPr/>
              </p:nvSpPr>
              <p:spPr bwMode="auto">
                <a:xfrm>
                  <a:off x="338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49" name="Line 120"/>
                <p:cNvSpPr>
                  <a:spLocks noChangeShapeType="1"/>
                </p:cNvSpPr>
                <p:nvPr/>
              </p:nvSpPr>
              <p:spPr bwMode="auto">
                <a:xfrm>
                  <a:off x="345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0" name="Line 121"/>
                <p:cNvSpPr>
                  <a:spLocks noChangeShapeType="1"/>
                </p:cNvSpPr>
                <p:nvPr/>
              </p:nvSpPr>
              <p:spPr bwMode="auto">
                <a:xfrm>
                  <a:off x="324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1" name="Line 122"/>
                <p:cNvSpPr>
                  <a:spLocks noChangeShapeType="1"/>
                </p:cNvSpPr>
                <p:nvPr/>
              </p:nvSpPr>
              <p:spPr bwMode="auto">
                <a:xfrm>
                  <a:off x="332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2" name="Line 123"/>
                <p:cNvSpPr>
                  <a:spLocks noChangeShapeType="1"/>
                </p:cNvSpPr>
                <p:nvPr/>
              </p:nvSpPr>
              <p:spPr bwMode="auto">
                <a:xfrm>
                  <a:off x="338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3" name="Line 124"/>
                <p:cNvSpPr>
                  <a:spLocks noChangeShapeType="1"/>
                </p:cNvSpPr>
                <p:nvPr/>
              </p:nvSpPr>
              <p:spPr bwMode="auto">
                <a:xfrm>
                  <a:off x="345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4" name="Line 125"/>
                <p:cNvSpPr>
                  <a:spLocks noChangeShapeType="1"/>
                </p:cNvSpPr>
                <p:nvPr/>
              </p:nvSpPr>
              <p:spPr bwMode="auto">
                <a:xfrm>
                  <a:off x="3624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5" name="Line 126"/>
                <p:cNvSpPr>
                  <a:spLocks noChangeShapeType="1"/>
                </p:cNvSpPr>
                <p:nvPr/>
              </p:nvSpPr>
              <p:spPr bwMode="auto">
                <a:xfrm>
                  <a:off x="369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6" name="Line 127"/>
                <p:cNvSpPr>
                  <a:spLocks noChangeShapeType="1"/>
                </p:cNvSpPr>
                <p:nvPr/>
              </p:nvSpPr>
              <p:spPr bwMode="auto">
                <a:xfrm>
                  <a:off x="376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7" name="Line 128"/>
                <p:cNvSpPr>
                  <a:spLocks noChangeShapeType="1"/>
                </p:cNvSpPr>
                <p:nvPr/>
              </p:nvSpPr>
              <p:spPr bwMode="auto">
                <a:xfrm>
                  <a:off x="383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8" name="Line 129"/>
                <p:cNvSpPr>
                  <a:spLocks noChangeShapeType="1"/>
                </p:cNvSpPr>
                <p:nvPr/>
              </p:nvSpPr>
              <p:spPr bwMode="auto">
                <a:xfrm>
                  <a:off x="3624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59" name="Line 130"/>
                <p:cNvSpPr>
                  <a:spLocks noChangeShapeType="1"/>
                </p:cNvSpPr>
                <p:nvPr/>
              </p:nvSpPr>
              <p:spPr bwMode="auto">
                <a:xfrm>
                  <a:off x="369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0" name="Line 131"/>
                <p:cNvSpPr>
                  <a:spLocks noChangeShapeType="1"/>
                </p:cNvSpPr>
                <p:nvPr/>
              </p:nvSpPr>
              <p:spPr bwMode="auto">
                <a:xfrm>
                  <a:off x="376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1" name="Line 132"/>
                <p:cNvSpPr>
                  <a:spLocks noChangeShapeType="1"/>
                </p:cNvSpPr>
                <p:nvPr/>
              </p:nvSpPr>
              <p:spPr bwMode="auto">
                <a:xfrm>
                  <a:off x="383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2" name="Text Box 133"/>
                <p:cNvSpPr txBox="1">
                  <a:spLocks noChangeArrowheads="1"/>
                </p:cNvSpPr>
                <p:nvPr/>
              </p:nvSpPr>
              <p:spPr bwMode="auto">
                <a:xfrm>
                  <a:off x="3947" y="3046"/>
                  <a:ext cx="613" cy="3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TW" sz="3200">
                      <a:latin typeface="Arial" pitchFamily="34" charset="0"/>
                      <a:ea typeface="PMingLiU" pitchFamily="18" charset="-120"/>
                      <a:cs typeface="Arial" pitchFamily="34" charset="0"/>
                    </a:rPr>
                    <a:t>. . . .</a:t>
                  </a:r>
                </a:p>
              </p:txBody>
            </p:sp>
            <p:sp>
              <p:nvSpPr>
                <p:cNvPr id="34863" name="Line 134"/>
                <p:cNvSpPr>
                  <a:spLocks noChangeShapeType="1"/>
                </p:cNvSpPr>
                <p:nvPr/>
              </p:nvSpPr>
              <p:spPr bwMode="auto">
                <a:xfrm>
                  <a:off x="4680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4" name="Line 135"/>
                <p:cNvSpPr>
                  <a:spLocks noChangeShapeType="1"/>
                </p:cNvSpPr>
                <p:nvPr/>
              </p:nvSpPr>
              <p:spPr bwMode="auto">
                <a:xfrm>
                  <a:off x="4752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5" name="Line 136"/>
                <p:cNvSpPr>
                  <a:spLocks noChangeShapeType="1"/>
                </p:cNvSpPr>
                <p:nvPr/>
              </p:nvSpPr>
              <p:spPr bwMode="auto">
                <a:xfrm>
                  <a:off x="4816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6" name="Line 137"/>
                <p:cNvSpPr>
                  <a:spLocks noChangeShapeType="1"/>
                </p:cNvSpPr>
                <p:nvPr/>
              </p:nvSpPr>
              <p:spPr bwMode="auto">
                <a:xfrm>
                  <a:off x="4888" y="3091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7" name="Line 138"/>
                <p:cNvSpPr>
                  <a:spLocks noChangeShapeType="1"/>
                </p:cNvSpPr>
                <p:nvPr/>
              </p:nvSpPr>
              <p:spPr bwMode="auto">
                <a:xfrm>
                  <a:off x="4680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8" name="Line 139"/>
                <p:cNvSpPr>
                  <a:spLocks noChangeShapeType="1"/>
                </p:cNvSpPr>
                <p:nvPr/>
              </p:nvSpPr>
              <p:spPr bwMode="auto">
                <a:xfrm>
                  <a:off x="4752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69" name="Line 140"/>
                <p:cNvSpPr>
                  <a:spLocks noChangeShapeType="1"/>
                </p:cNvSpPr>
                <p:nvPr/>
              </p:nvSpPr>
              <p:spPr bwMode="auto">
                <a:xfrm>
                  <a:off x="4816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870" name="Line 141"/>
                <p:cNvSpPr>
                  <a:spLocks noChangeShapeType="1"/>
                </p:cNvSpPr>
                <p:nvPr/>
              </p:nvSpPr>
              <p:spPr bwMode="auto">
                <a:xfrm>
                  <a:off x="4888" y="3363"/>
                  <a:ext cx="0" cy="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871" name="Group 142"/>
                <p:cNvGrpSpPr>
                  <a:grpSpLocks/>
                </p:cNvGrpSpPr>
                <p:nvPr/>
              </p:nvGrpSpPr>
              <p:grpSpPr bwMode="auto">
                <a:xfrm>
                  <a:off x="3185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84" name="Rectangle 143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5" name="Text Box 1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6" name="Line 145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7" name="Text Box 1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8" name="Text Box 1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2" name="Group 148"/>
                <p:cNvGrpSpPr>
                  <a:grpSpLocks/>
                </p:cNvGrpSpPr>
                <p:nvPr/>
              </p:nvGrpSpPr>
              <p:grpSpPr bwMode="auto">
                <a:xfrm>
                  <a:off x="4617" y="3134"/>
                  <a:ext cx="367" cy="240"/>
                  <a:chOff x="1945" y="1776"/>
                  <a:chExt cx="367" cy="240"/>
                </a:xfrm>
              </p:grpSpPr>
              <p:sp>
                <p:nvSpPr>
                  <p:cNvPr id="34879" name="Rectangle 149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0" name="Text Box 1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81" name="Line 151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82" name="Text Box 15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83" name="Text Box 1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  <p:grpSp>
              <p:nvGrpSpPr>
                <p:cNvPr id="34873" name="Group 154"/>
                <p:cNvGrpSpPr>
                  <a:grpSpLocks/>
                </p:cNvGrpSpPr>
                <p:nvPr/>
              </p:nvGrpSpPr>
              <p:grpSpPr bwMode="auto">
                <a:xfrm>
                  <a:off x="3568" y="3126"/>
                  <a:ext cx="367" cy="240"/>
                  <a:chOff x="1945" y="1776"/>
                  <a:chExt cx="367" cy="240"/>
                </a:xfrm>
              </p:grpSpPr>
              <p:sp>
                <p:nvSpPr>
                  <p:cNvPr id="34874" name="Rectangle 155"/>
                  <p:cNvSpPr>
                    <a:spLocks noChangeArrowheads="1"/>
                  </p:cNvSpPr>
                  <p:nvPr/>
                </p:nvSpPr>
                <p:spPr bwMode="auto">
                  <a:xfrm>
                    <a:off x="1968" y="1809"/>
                    <a:ext cx="288" cy="192"/>
                  </a:xfrm>
                  <a:prstGeom prst="rect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5" name="Text Box 1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55" y="1801"/>
                    <a:ext cx="116" cy="21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endParaRPr lang="en-US" sz="1600">
                      <a:latin typeface="Arial" pitchFamily="34" charset="0"/>
                      <a:ea typeface="PMingLiU" pitchFamily="18" charset="-120"/>
                      <a:cs typeface="Arial" pitchFamily="34" charset="0"/>
                    </a:endParaRPr>
                  </a:p>
                </p:txBody>
              </p:sp>
              <p:sp>
                <p:nvSpPr>
                  <p:cNvPr id="34876" name="Line 157"/>
                  <p:cNvSpPr>
                    <a:spLocks noChangeShapeType="1"/>
                  </p:cNvSpPr>
                  <p:nvPr/>
                </p:nvSpPr>
                <p:spPr bwMode="auto">
                  <a:xfrm>
                    <a:off x="1968" y="1808"/>
                    <a:ext cx="288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877" name="Text Box 1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945" y="1824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4878" name="Text Box 1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81" y="1776"/>
                    <a:ext cx="231" cy="192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eaLnBrk="1" hangingPunct="1"/>
                    <a:r>
                      <a:rPr lang="en-US" altLang="zh-TW" sz="14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S</a:t>
                    </a:r>
                    <a:r>
                      <a:rPr lang="en-US" altLang="zh-TW" sz="1400" baseline="-25000">
                        <a:latin typeface="Arial" pitchFamily="34" charset="0"/>
                        <a:ea typeface="PMingLiU" pitchFamily="18" charset="-120"/>
                        <a:cs typeface="Arial" pitchFamily="34" charset="0"/>
                      </a:rPr>
                      <a:t>1</a:t>
                    </a:r>
                  </a:p>
                </p:txBody>
              </p:sp>
            </p:grpSp>
          </p:grpSp>
        </p:grpSp>
        <p:sp>
          <p:nvSpPr>
            <p:cNvPr id="34825" name="Text Box 160"/>
            <p:cNvSpPr txBox="1">
              <a:spLocks noChangeArrowheads="1"/>
            </p:cNvSpPr>
            <p:nvPr/>
          </p:nvSpPr>
          <p:spPr bwMode="auto">
            <a:xfrm>
              <a:off x="4036" y="1728"/>
              <a:ext cx="188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x</a:t>
              </a:r>
            </a:p>
          </p:txBody>
        </p:sp>
        <p:sp>
          <p:nvSpPr>
            <p:cNvPr id="34826" name="Text Box 161"/>
            <p:cNvSpPr txBox="1">
              <a:spLocks noChangeArrowheads="1"/>
            </p:cNvSpPr>
            <p:nvPr/>
          </p:nvSpPr>
          <p:spPr bwMode="auto">
            <a:xfrm>
              <a:off x="3924" y="3696"/>
              <a:ext cx="4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E</a:t>
              </a:r>
              <a:r>
                <a:rPr lang="en-US" altLang="zh-TW" sz="1800" baseline="-25000">
                  <a:latin typeface="Arial" pitchFamily="34" charset="0"/>
                  <a:ea typeface="PMingLiU" pitchFamily="18" charset="-120"/>
                  <a:cs typeface="Arial" pitchFamily="34" charset="0"/>
                </a:rPr>
                <a:t>K</a:t>
              </a:r>
              <a:r>
                <a:rPr lang="en-US" altLang="zh-TW" sz="1800">
                  <a:latin typeface="Arial" pitchFamily="34" charset="0"/>
                  <a:ea typeface="PMingLiU" pitchFamily="18" charset="-120"/>
                  <a:cs typeface="Arial" pitchFamily="34" charset="0"/>
                </a:rPr>
                <a:t>(x)</a:t>
              </a:r>
            </a:p>
          </p:txBody>
        </p:sp>
        <p:sp>
          <p:nvSpPr>
            <p:cNvPr id="34827" name="Line 162"/>
            <p:cNvSpPr>
              <a:spLocks noChangeShapeType="1"/>
            </p:cNvSpPr>
            <p:nvPr/>
          </p:nvSpPr>
          <p:spPr bwMode="auto">
            <a:xfrm>
              <a:off x="4128" y="194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163"/>
            <p:cNvSpPr>
              <a:spLocks noChangeShapeType="1"/>
            </p:cNvSpPr>
            <p:nvPr/>
          </p:nvSpPr>
          <p:spPr bwMode="auto">
            <a:xfrm>
              <a:off x="4128" y="360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23" name="Text Box 164"/>
          <p:cNvSpPr txBox="1">
            <a:spLocks noChangeArrowheads="1"/>
          </p:cNvSpPr>
          <p:nvPr/>
        </p:nvSpPr>
        <p:spPr bwMode="auto">
          <a:xfrm>
            <a:off x="746125" y="5802313"/>
            <a:ext cx="2967038" cy="304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Graphic by </a:t>
            </a:r>
            <a:r>
              <a:rPr kumimoji="1" lang="en-US" altLang="zh-TW" sz="1400">
                <a:latin typeface="Arial" pitchFamily="34" charset="0"/>
                <a:ea typeface="PMingLiU" pitchFamily="18" charset="-120"/>
              </a:rPr>
              <a:t>cschen@cc.nctu.edu.tw</a:t>
            </a:r>
            <a:endParaRPr kumimoji="1" lang="en-US" sz="1400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36694-D1DA-40F7-958B-C6751C466965}" type="slidenum">
              <a:rPr lang="en-US"/>
              <a:pPr>
                <a:defRPr/>
              </a:pPr>
              <a:t>70</a:t>
            </a:fld>
            <a:endParaRPr lang="en-US"/>
          </a:p>
        </p:txBody>
      </p:sp>
      <p:sp>
        <p:nvSpPr>
          <p:cNvPr id="1300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Application of CLT to LC</a:t>
            </a:r>
          </a:p>
        </p:txBody>
      </p:sp>
      <p:sp>
        <p:nvSpPr>
          <p:cNvPr id="130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 ½+𝜖, 1-p= ½-𝜖.  Let L(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k,P,E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(P))=0 be an equation over GF(2) that holds with probability p. Let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the outcome (1 if true, 0 if false) of an experiment picking P and testing whether L holds for the real k.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p, E((X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p(1-p)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(1-p)(0-p)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p(1-p). Let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as provided in the CLT.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Fixing n, what is the probability that more than half the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1 (i.e.- What is the probability that n random equations vote for the right key)?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just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𝞂 –𝜖√n/√(1/4–𝜖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)).  If n=d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𝜖 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this is just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 –d/ √(1/4–𝜖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 or, if 𝜖 is small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𝞂-2d).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numerical values: d= .25, N(-.5, ∞) = .69, d= .5, N(-1, ∞) = .84,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d= 1, N(-2, ∞) = .98, d= 1.5, N(-3, ∞) = .999.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baseline="30000" dirty="0"/>
          </a:p>
          <a:p>
            <a:pPr>
              <a:buFontTx/>
              <a:buNone/>
            </a:pPr>
            <a:endParaRPr lang="en-US" sz="2000" dirty="0"/>
          </a:p>
          <a:p>
            <a:pPr lvl="1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71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438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/>
                <a:cs typeface="Arial"/>
              </a:rPr>
              <a:t>Thank you, IBM, and collaborators, for a great cipher.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4572000" y="685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2971800" y="609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32" name="Line 8"/>
          <p:cNvSpPr>
            <a:spLocks noChangeShapeType="1"/>
          </p:cNvSpPr>
          <p:nvPr/>
        </p:nvSpPr>
        <p:spPr bwMode="auto">
          <a:xfrm flipH="1">
            <a:off x="32766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5257800" y="838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4831720" y="6858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3200400" y="457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>
            <a:off x="6553200" y="457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6" name="Line 21"/>
          <p:cNvSpPr>
            <a:spLocks noChangeShapeType="1"/>
          </p:cNvSpPr>
          <p:nvPr/>
        </p:nvSpPr>
        <p:spPr bwMode="auto">
          <a:xfrm>
            <a:off x="3200400" y="990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6553200" y="83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Rectangle 23"/>
          <p:cNvSpPr>
            <a:spLocks noChangeArrowheads="1"/>
          </p:cNvSpPr>
          <p:nvPr/>
        </p:nvSpPr>
        <p:spPr bwMode="auto">
          <a:xfrm>
            <a:off x="4572000" y="1752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24"/>
          <p:cNvSpPr>
            <a:spLocks noChangeShapeType="1"/>
          </p:cNvSpPr>
          <p:nvPr/>
        </p:nvSpPr>
        <p:spPr bwMode="auto">
          <a:xfrm flipH="1">
            <a:off x="32766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Line 25"/>
          <p:cNvSpPr>
            <a:spLocks noChangeShapeType="1"/>
          </p:cNvSpPr>
          <p:nvPr/>
        </p:nvSpPr>
        <p:spPr bwMode="auto">
          <a:xfrm flipH="1">
            <a:off x="5257800" y="1905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" name="Text Box 26"/>
          <p:cNvSpPr txBox="1">
            <a:spLocks noChangeArrowheads="1"/>
          </p:cNvSpPr>
          <p:nvPr/>
        </p:nvSpPr>
        <p:spPr bwMode="auto">
          <a:xfrm>
            <a:off x="4831720" y="17526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52" name="Line 29"/>
          <p:cNvSpPr>
            <a:spLocks noChangeShapeType="1"/>
          </p:cNvSpPr>
          <p:nvPr/>
        </p:nvSpPr>
        <p:spPr bwMode="auto">
          <a:xfrm>
            <a:off x="3200400" y="1600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30"/>
          <p:cNvSpPr>
            <a:spLocks noChangeShapeType="1"/>
          </p:cNvSpPr>
          <p:nvPr/>
        </p:nvSpPr>
        <p:spPr bwMode="auto">
          <a:xfrm flipH="1">
            <a:off x="6553200" y="1524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31"/>
          <p:cNvSpPr>
            <a:spLocks noChangeShapeType="1"/>
          </p:cNvSpPr>
          <p:nvPr/>
        </p:nvSpPr>
        <p:spPr bwMode="auto">
          <a:xfrm>
            <a:off x="3200400" y="2057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Line 32"/>
          <p:cNvSpPr>
            <a:spLocks noChangeShapeType="1"/>
          </p:cNvSpPr>
          <p:nvPr/>
        </p:nvSpPr>
        <p:spPr bwMode="auto">
          <a:xfrm>
            <a:off x="65532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2971800" y="1676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57" name="Line 34"/>
          <p:cNvSpPr>
            <a:spLocks noChangeShapeType="1"/>
          </p:cNvSpPr>
          <p:nvPr/>
        </p:nvSpPr>
        <p:spPr bwMode="auto">
          <a:xfrm flipH="1">
            <a:off x="3200400" y="1143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Line 35"/>
          <p:cNvSpPr>
            <a:spLocks noChangeShapeType="1"/>
          </p:cNvSpPr>
          <p:nvPr/>
        </p:nvSpPr>
        <p:spPr bwMode="auto">
          <a:xfrm>
            <a:off x="3200400" y="1219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9" name="Rectangle 36"/>
          <p:cNvSpPr>
            <a:spLocks noChangeArrowheads="1"/>
          </p:cNvSpPr>
          <p:nvPr/>
        </p:nvSpPr>
        <p:spPr bwMode="auto">
          <a:xfrm>
            <a:off x="4572000" y="3581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" name="Line 37"/>
          <p:cNvSpPr>
            <a:spLocks noChangeShapeType="1"/>
          </p:cNvSpPr>
          <p:nvPr/>
        </p:nvSpPr>
        <p:spPr bwMode="auto">
          <a:xfrm flipH="1">
            <a:off x="32766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38"/>
          <p:cNvSpPr>
            <a:spLocks noChangeShapeType="1"/>
          </p:cNvSpPr>
          <p:nvPr/>
        </p:nvSpPr>
        <p:spPr bwMode="auto">
          <a:xfrm flipH="1">
            <a:off x="5257800" y="3733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4831720" y="3581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63" name="Line 42"/>
          <p:cNvSpPr>
            <a:spLocks noChangeShapeType="1"/>
          </p:cNvSpPr>
          <p:nvPr/>
        </p:nvSpPr>
        <p:spPr bwMode="auto">
          <a:xfrm>
            <a:off x="3200400" y="34290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" name="Line 43"/>
          <p:cNvSpPr>
            <a:spLocks noChangeShapeType="1"/>
          </p:cNvSpPr>
          <p:nvPr/>
        </p:nvSpPr>
        <p:spPr bwMode="auto">
          <a:xfrm flipH="1">
            <a:off x="6553200" y="3429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44"/>
          <p:cNvSpPr>
            <a:spLocks noChangeShapeType="1"/>
          </p:cNvSpPr>
          <p:nvPr/>
        </p:nvSpPr>
        <p:spPr bwMode="auto">
          <a:xfrm>
            <a:off x="3200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Line 45"/>
          <p:cNvSpPr>
            <a:spLocks noChangeShapeType="1"/>
          </p:cNvSpPr>
          <p:nvPr/>
        </p:nvSpPr>
        <p:spPr bwMode="auto">
          <a:xfrm>
            <a:off x="6553200" y="3733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" name="Text Box 46"/>
          <p:cNvSpPr txBox="1">
            <a:spLocks noChangeArrowheads="1"/>
          </p:cNvSpPr>
          <p:nvPr/>
        </p:nvSpPr>
        <p:spPr bwMode="auto">
          <a:xfrm>
            <a:off x="3017838" y="34290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68" name="Line 47"/>
          <p:cNvSpPr>
            <a:spLocks noChangeShapeType="1"/>
          </p:cNvSpPr>
          <p:nvPr/>
        </p:nvSpPr>
        <p:spPr bwMode="auto">
          <a:xfrm flipH="1">
            <a:off x="3200400" y="2209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3200400" y="2286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Rectangle 49"/>
          <p:cNvSpPr>
            <a:spLocks noChangeArrowheads="1"/>
          </p:cNvSpPr>
          <p:nvPr/>
        </p:nvSpPr>
        <p:spPr bwMode="auto">
          <a:xfrm>
            <a:off x="4572000" y="2743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50"/>
          <p:cNvSpPr>
            <a:spLocks noChangeShapeType="1"/>
          </p:cNvSpPr>
          <p:nvPr/>
        </p:nvSpPr>
        <p:spPr bwMode="auto">
          <a:xfrm flipH="1">
            <a:off x="32766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Line 51"/>
          <p:cNvSpPr>
            <a:spLocks noChangeShapeType="1"/>
          </p:cNvSpPr>
          <p:nvPr/>
        </p:nvSpPr>
        <p:spPr bwMode="auto">
          <a:xfrm flipH="1">
            <a:off x="5257800" y="2895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4831720" y="27432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74" name="Line 54"/>
          <p:cNvSpPr>
            <a:spLocks noChangeShapeType="1"/>
          </p:cNvSpPr>
          <p:nvPr/>
        </p:nvSpPr>
        <p:spPr bwMode="auto">
          <a:xfrm>
            <a:off x="32004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" name="Line 55"/>
          <p:cNvSpPr>
            <a:spLocks noChangeShapeType="1"/>
          </p:cNvSpPr>
          <p:nvPr/>
        </p:nvSpPr>
        <p:spPr bwMode="auto">
          <a:xfrm flipH="1">
            <a:off x="6553200" y="2514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56"/>
          <p:cNvSpPr>
            <a:spLocks noChangeShapeType="1"/>
          </p:cNvSpPr>
          <p:nvPr/>
        </p:nvSpPr>
        <p:spPr bwMode="auto">
          <a:xfrm>
            <a:off x="32004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57"/>
          <p:cNvSpPr>
            <a:spLocks noChangeShapeType="1"/>
          </p:cNvSpPr>
          <p:nvPr/>
        </p:nvSpPr>
        <p:spPr bwMode="auto">
          <a:xfrm>
            <a:off x="6553200" y="2895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" name="Text Box 58"/>
          <p:cNvSpPr txBox="1">
            <a:spLocks noChangeArrowheads="1"/>
          </p:cNvSpPr>
          <p:nvPr/>
        </p:nvSpPr>
        <p:spPr bwMode="auto">
          <a:xfrm>
            <a:off x="2971800" y="2667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79" name="Line 60"/>
          <p:cNvSpPr>
            <a:spLocks noChangeShapeType="1"/>
          </p:cNvSpPr>
          <p:nvPr/>
        </p:nvSpPr>
        <p:spPr bwMode="auto">
          <a:xfrm flipH="1">
            <a:off x="3200400" y="3200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61"/>
          <p:cNvSpPr>
            <a:spLocks noChangeShapeType="1"/>
          </p:cNvSpPr>
          <p:nvPr/>
        </p:nvSpPr>
        <p:spPr bwMode="auto">
          <a:xfrm>
            <a:off x="3200400" y="32766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Text Box 9"/>
          <p:cNvSpPr txBox="1">
            <a:spLocks noChangeArrowheads="1"/>
          </p:cNvSpPr>
          <p:nvPr/>
        </p:nvSpPr>
        <p:spPr bwMode="auto">
          <a:xfrm>
            <a:off x="2802534" y="76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2743200" y="1371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5" name="Text Box 9"/>
          <p:cNvSpPr txBox="1">
            <a:spLocks noChangeArrowheads="1"/>
          </p:cNvSpPr>
          <p:nvPr/>
        </p:nvSpPr>
        <p:spPr bwMode="auto">
          <a:xfrm>
            <a:off x="6497862" y="87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6574062" y="1459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52" name="Rectangle 23"/>
          <p:cNvSpPr>
            <a:spLocks noChangeArrowheads="1"/>
          </p:cNvSpPr>
          <p:nvPr/>
        </p:nvSpPr>
        <p:spPr bwMode="auto">
          <a:xfrm>
            <a:off x="45720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" name="Line 24"/>
          <p:cNvSpPr>
            <a:spLocks noChangeShapeType="1"/>
          </p:cNvSpPr>
          <p:nvPr/>
        </p:nvSpPr>
        <p:spPr bwMode="auto">
          <a:xfrm flipH="1">
            <a:off x="3276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 flipH="1">
            <a:off x="5257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5" name="Text Box 26"/>
          <p:cNvSpPr txBox="1">
            <a:spLocks noChangeArrowheads="1"/>
          </p:cNvSpPr>
          <p:nvPr/>
        </p:nvSpPr>
        <p:spPr bwMode="auto">
          <a:xfrm>
            <a:off x="4831720" y="4724400"/>
            <a:ext cx="26161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err="1">
                <a:latin typeface="Arial" pitchFamily="34" charset="0"/>
              </a:rPr>
              <a:t>f</a:t>
            </a:r>
            <a:endParaRPr lang="en-US" sz="1800">
              <a:latin typeface="Arial" pitchFamily="34" charset="0"/>
            </a:endParaRPr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>
            <a:off x="3200400" y="4572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7" name="Line 30"/>
          <p:cNvSpPr>
            <a:spLocks noChangeShapeType="1"/>
          </p:cNvSpPr>
          <p:nvPr/>
        </p:nvSpPr>
        <p:spPr bwMode="auto">
          <a:xfrm flipH="1">
            <a:off x="6553200" y="4495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Line 31"/>
          <p:cNvSpPr>
            <a:spLocks noChangeShapeType="1"/>
          </p:cNvSpPr>
          <p:nvPr/>
        </p:nvSpPr>
        <p:spPr bwMode="auto">
          <a:xfrm>
            <a:off x="3200400" y="5029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9" name="Line 32"/>
          <p:cNvSpPr>
            <a:spLocks noChangeShapeType="1"/>
          </p:cNvSpPr>
          <p:nvPr/>
        </p:nvSpPr>
        <p:spPr bwMode="auto">
          <a:xfrm>
            <a:off x="65532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0" name="Text Box 33"/>
          <p:cNvSpPr txBox="1">
            <a:spLocks noChangeArrowheads="1"/>
          </p:cNvSpPr>
          <p:nvPr/>
        </p:nvSpPr>
        <p:spPr bwMode="auto">
          <a:xfrm>
            <a:off x="2971800" y="4648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>
                <a:latin typeface="Math1Mono"/>
              </a:rPr>
              <a:t>⨁</a:t>
            </a:r>
          </a:p>
        </p:txBody>
      </p:sp>
      <p:sp>
        <p:nvSpPr>
          <p:cNvPr id="172" name="Line 47"/>
          <p:cNvSpPr>
            <a:spLocks noChangeShapeType="1"/>
          </p:cNvSpPr>
          <p:nvPr/>
        </p:nvSpPr>
        <p:spPr bwMode="auto">
          <a:xfrm flipH="1">
            <a:off x="3200400" y="5181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3" name="Line 48"/>
          <p:cNvSpPr>
            <a:spLocks noChangeShapeType="1"/>
          </p:cNvSpPr>
          <p:nvPr/>
        </p:nvSpPr>
        <p:spPr bwMode="auto">
          <a:xfrm>
            <a:off x="3200400" y="5257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3" name="Line 48"/>
          <p:cNvSpPr>
            <a:spLocks noChangeShapeType="1"/>
          </p:cNvSpPr>
          <p:nvPr/>
        </p:nvSpPr>
        <p:spPr bwMode="auto">
          <a:xfrm>
            <a:off x="3200400" y="4191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" name="Line 47"/>
          <p:cNvSpPr>
            <a:spLocks noChangeShapeType="1"/>
          </p:cNvSpPr>
          <p:nvPr/>
        </p:nvSpPr>
        <p:spPr bwMode="auto">
          <a:xfrm flipH="1">
            <a:off x="3200400" y="4191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95" name="Text Box 9"/>
          <p:cNvSpPr txBox="1">
            <a:spLocks noChangeArrowheads="1"/>
          </p:cNvSpPr>
          <p:nvPr/>
        </p:nvSpPr>
        <p:spPr bwMode="auto">
          <a:xfrm>
            <a:off x="2743200" y="2362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6" name="Text Box 9"/>
          <p:cNvSpPr txBox="1">
            <a:spLocks noChangeArrowheads="1"/>
          </p:cNvSpPr>
          <p:nvPr/>
        </p:nvSpPr>
        <p:spPr bwMode="auto">
          <a:xfrm>
            <a:off x="6574062" y="2450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97" name="Text Box 9"/>
          <p:cNvSpPr txBox="1">
            <a:spLocks noChangeArrowheads="1"/>
          </p:cNvSpPr>
          <p:nvPr/>
        </p:nvSpPr>
        <p:spPr bwMode="auto">
          <a:xfrm>
            <a:off x="2743200" y="3200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8" name="Text Box 9"/>
          <p:cNvSpPr txBox="1">
            <a:spLocks noChangeArrowheads="1"/>
          </p:cNvSpPr>
          <p:nvPr/>
        </p:nvSpPr>
        <p:spPr bwMode="auto">
          <a:xfrm>
            <a:off x="6574062" y="3288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99" name="Text Box 9"/>
          <p:cNvSpPr txBox="1">
            <a:spLocks noChangeArrowheads="1"/>
          </p:cNvSpPr>
          <p:nvPr/>
        </p:nvSpPr>
        <p:spPr bwMode="auto">
          <a:xfrm>
            <a:off x="2743200" y="4191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0" name="Text Box 9"/>
          <p:cNvSpPr txBox="1">
            <a:spLocks noChangeArrowheads="1"/>
          </p:cNvSpPr>
          <p:nvPr/>
        </p:nvSpPr>
        <p:spPr bwMode="auto">
          <a:xfrm>
            <a:off x="6574062" y="4278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01" name="Text Box 9"/>
          <p:cNvSpPr txBox="1">
            <a:spLocks noChangeArrowheads="1"/>
          </p:cNvSpPr>
          <p:nvPr/>
        </p:nvSpPr>
        <p:spPr bwMode="auto">
          <a:xfrm>
            <a:off x="2743200" y="5334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2" name="Text Box 9"/>
          <p:cNvSpPr txBox="1">
            <a:spLocks noChangeArrowheads="1"/>
          </p:cNvSpPr>
          <p:nvPr/>
        </p:nvSpPr>
        <p:spPr bwMode="auto">
          <a:xfrm>
            <a:off x="6574062" y="5421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204" name="Text Box 9"/>
          <p:cNvSpPr txBox="1">
            <a:spLocks noChangeArrowheads="1"/>
          </p:cNvSpPr>
          <p:nvPr/>
        </p:nvSpPr>
        <p:spPr bwMode="auto">
          <a:xfrm flipH="1">
            <a:off x="4207866" y="6248400"/>
            <a:ext cx="135473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…</a:t>
            </a:r>
            <a:endParaRPr lang="en-US" sz="1800" baseline="-25000">
              <a:latin typeface="Arial" pitchFamily="34" charset="0"/>
              <a:cs typeface="Arial" pitchFamily="34" charset="0"/>
            </a:endParaRPr>
          </a:p>
        </p:txBody>
      </p:sp>
      <p:sp>
        <p:nvSpPr>
          <p:cNvPr id="206" name="Text Box 9"/>
          <p:cNvSpPr txBox="1">
            <a:spLocks noChangeArrowheads="1"/>
          </p:cNvSpPr>
          <p:nvPr/>
        </p:nvSpPr>
        <p:spPr bwMode="auto">
          <a:xfrm>
            <a:off x="5634133" y="762000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207" name="Line 51"/>
          <p:cNvSpPr>
            <a:spLocks noChangeShapeType="1"/>
          </p:cNvSpPr>
          <p:nvPr/>
        </p:nvSpPr>
        <p:spPr bwMode="auto">
          <a:xfrm flipH="1">
            <a:off x="5257800" y="990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08" name="Text Box 9"/>
          <p:cNvSpPr txBox="1">
            <a:spLocks noChangeArrowheads="1"/>
          </p:cNvSpPr>
          <p:nvPr/>
        </p:nvSpPr>
        <p:spPr bwMode="auto">
          <a:xfrm>
            <a:off x="5634133" y="1840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209" name="Line 51"/>
          <p:cNvSpPr>
            <a:spLocks noChangeShapeType="1"/>
          </p:cNvSpPr>
          <p:nvPr/>
        </p:nvSpPr>
        <p:spPr bwMode="auto">
          <a:xfrm flipH="1">
            <a:off x="5257800" y="20690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0" name="Text Box 9"/>
          <p:cNvSpPr txBox="1">
            <a:spLocks noChangeArrowheads="1"/>
          </p:cNvSpPr>
          <p:nvPr/>
        </p:nvSpPr>
        <p:spPr bwMode="auto">
          <a:xfrm>
            <a:off x="5634133" y="28310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211" name="Line 51"/>
          <p:cNvSpPr>
            <a:spLocks noChangeShapeType="1"/>
          </p:cNvSpPr>
          <p:nvPr/>
        </p:nvSpPr>
        <p:spPr bwMode="auto">
          <a:xfrm flipH="1">
            <a:off x="5257800" y="30596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2" name="Text Box 9"/>
          <p:cNvSpPr txBox="1">
            <a:spLocks noChangeArrowheads="1"/>
          </p:cNvSpPr>
          <p:nvPr/>
        </p:nvSpPr>
        <p:spPr bwMode="auto">
          <a:xfrm>
            <a:off x="5634133" y="3669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213" name="Line 51"/>
          <p:cNvSpPr>
            <a:spLocks noChangeShapeType="1"/>
          </p:cNvSpPr>
          <p:nvPr/>
        </p:nvSpPr>
        <p:spPr bwMode="auto">
          <a:xfrm flipH="1">
            <a:off x="5257800" y="3897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14" name="Text Box 9"/>
          <p:cNvSpPr txBox="1">
            <a:spLocks noChangeArrowheads="1"/>
          </p:cNvSpPr>
          <p:nvPr/>
        </p:nvSpPr>
        <p:spPr bwMode="auto">
          <a:xfrm>
            <a:off x="5634133" y="48122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215" name="Line 51"/>
          <p:cNvSpPr>
            <a:spLocks noChangeShapeType="1"/>
          </p:cNvSpPr>
          <p:nvPr/>
        </p:nvSpPr>
        <p:spPr bwMode="auto">
          <a:xfrm flipH="1">
            <a:off x="5257800" y="5040868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ADBD9C-26B1-4557-87D9-26AD3161D2E1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altLang="zh-TW" sz="3600">
                <a:ea typeface="PMingLiU" pitchFamily="18" charset="-120"/>
              </a:rPr>
              <a:t>From Lucifer to DES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999" y="2025650"/>
            <a:ext cx="6300789" cy="2819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 fixed, 6x4 s-boxes (non-invertible)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Expansion, E,  (simple duplication of 16 bits)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Round keys are used only for </a:t>
            </a:r>
            <a:r>
              <a:rPr lang="en-US" altLang="zh-TW" sz="2000" dirty="0" err="1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xor</a:t>
            </a: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with the input</a:t>
            </a:r>
          </a:p>
          <a:p>
            <a:pPr>
              <a:spcBef>
                <a:spcPts val="200"/>
              </a:spcBef>
            </a:pPr>
            <a:endParaRPr lang="en-US" altLang="zh-TW" sz="2000" dirty="0"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56-bit key size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16 x 48 round key bits are selected from the  56-bit master key by the “key schedule”.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7632700" y="1828800"/>
            <a:ext cx="285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x</a:t>
            </a:r>
          </a:p>
        </p:txBody>
      </p:sp>
      <p:sp>
        <p:nvSpPr>
          <p:cNvPr id="35847" name="Rectangle 5"/>
          <p:cNvSpPr>
            <a:spLocks noChangeArrowheads="1"/>
          </p:cNvSpPr>
          <p:nvPr/>
        </p:nvSpPr>
        <p:spPr bwMode="auto">
          <a:xfrm>
            <a:off x="6692900" y="34178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6"/>
          <p:cNvSpPr>
            <a:spLocks noChangeShapeType="1"/>
          </p:cNvSpPr>
          <p:nvPr/>
        </p:nvSpPr>
        <p:spPr bwMode="auto">
          <a:xfrm>
            <a:off x="71120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Line 7"/>
          <p:cNvSpPr>
            <a:spLocks noChangeShapeType="1"/>
          </p:cNvSpPr>
          <p:nvPr/>
        </p:nvSpPr>
        <p:spPr bwMode="auto">
          <a:xfrm>
            <a:off x="75692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Line 8"/>
          <p:cNvSpPr>
            <a:spLocks noChangeShapeType="1"/>
          </p:cNvSpPr>
          <p:nvPr/>
        </p:nvSpPr>
        <p:spPr bwMode="auto">
          <a:xfrm>
            <a:off x="8483600" y="34178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6737350" y="3417887"/>
            <a:ext cx="3667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1</a:t>
            </a:r>
          </a:p>
        </p:txBody>
      </p:sp>
      <p:sp>
        <p:nvSpPr>
          <p:cNvPr id="35852" name="Text Box 10"/>
          <p:cNvSpPr txBox="1">
            <a:spLocks noChangeArrowheads="1"/>
          </p:cNvSpPr>
          <p:nvPr/>
        </p:nvSpPr>
        <p:spPr bwMode="auto">
          <a:xfrm>
            <a:off x="71580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2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8529638" y="3417887"/>
            <a:ext cx="3667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S</a:t>
            </a:r>
            <a:r>
              <a:rPr lang="en-US" altLang="zh-TW" sz="14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8</a:t>
            </a:r>
          </a:p>
        </p:txBody>
      </p:sp>
      <p:sp>
        <p:nvSpPr>
          <p:cNvPr id="35854" name="Text Box 12"/>
          <p:cNvSpPr txBox="1">
            <a:spLocks noChangeArrowheads="1"/>
          </p:cNvSpPr>
          <p:nvPr/>
        </p:nvSpPr>
        <p:spPr bwMode="auto">
          <a:xfrm>
            <a:off x="7685088" y="3316287"/>
            <a:ext cx="77311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400">
                <a:latin typeface="Arial" pitchFamily="34" charset="0"/>
                <a:ea typeface="PMingLiU" pitchFamily="18" charset="-120"/>
                <a:cs typeface="Arial" pitchFamily="34" charset="0"/>
              </a:rPr>
              <a:t>. . . .</a:t>
            </a:r>
          </a:p>
        </p:txBody>
      </p:sp>
      <p:sp>
        <p:nvSpPr>
          <p:cNvPr id="35855" name="Line 13"/>
          <p:cNvSpPr>
            <a:spLocks noChangeShapeType="1"/>
          </p:cNvSpPr>
          <p:nvPr/>
        </p:nvSpPr>
        <p:spPr bwMode="auto">
          <a:xfrm>
            <a:off x="7759700" y="372268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4"/>
          <p:cNvSpPr>
            <a:spLocks noChangeArrowheads="1"/>
          </p:cNvSpPr>
          <p:nvPr/>
        </p:nvSpPr>
        <p:spPr bwMode="auto">
          <a:xfrm>
            <a:off x="6705600" y="4027487"/>
            <a:ext cx="22098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5"/>
          <p:cNvSpPr txBox="1">
            <a:spLocks noChangeArrowheads="1"/>
          </p:cNvSpPr>
          <p:nvPr/>
        </p:nvSpPr>
        <p:spPr bwMode="auto">
          <a:xfrm>
            <a:off x="7646988" y="4027487"/>
            <a:ext cx="3032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P</a:t>
            </a:r>
          </a:p>
        </p:txBody>
      </p:sp>
      <p:sp>
        <p:nvSpPr>
          <p:cNvPr id="35858" name="Text Box 16"/>
          <p:cNvSpPr txBox="1">
            <a:spLocks noChangeArrowheads="1"/>
          </p:cNvSpPr>
          <p:nvPr/>
        </p:nvSpPr>
        <p:spPr bwMode="auto">
          <a:xfrm>
            <a:off x="7418388" y="4495800"/>
            <a:ext cx="7270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f(x, 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)</a:t>
            </a:r>
          </a:p>
        </p:txBody>
      </p:sp>
      <p:sp>
        <p:nvSpPr>
          <p:cNvPr id="35859" name="Line 17"/>
          <p:cNvSpPr>
            <a:spLocks noChangeShapeType="1"/>
          </p:cNvSpPr>
          <p:nvPr/>
        </p:nvSpPr>
        <p:spPr bwMode="auto">
          <a:xfrm flipH="1">
            <a:off x="7835900" y="3163887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Text Box 18"/>
          <p:cNvSpPr txBox="1">
            <a:spLocks noChangeArrowheads="1"/>
          </p:cNvSpPr>
          <p:nvPr/>
        </p:nvSpPr>
        <p:spPr bwMode="auto">
          <a:xfrm>
            <a:off x="8435975" y="2857500"/>
            <a:ext cx="3175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600">
                <a:latin typeface="Arial" pitchFamily="34" charset="0"/>
                <a:ea typeface="PMingLiU" pitchFamily="18" charset="-120"/>
                <a:cs typeface="Arial" pitchFamily="34" charset="0"/>
              </a:rPr>
              <a:t>k</a:t>
            </a:r>
            <a:r>
              <a:rPr lang="en-US" altLang="zh-TW" sz="1600" baseline="-25000">
                <a:latin typeface="Arial" pitchFamily="34" charset="0"/>
                <a:ea typeface="PMingLiU" pitchFamily="18" charset="-120"/>
                <a:cs typeface="Arial" pitchFamily="34" charset="0"/>
              </a:rPr>
              <a:t>i</a:t>
            </a:r>
          </a:p>
        </p:txBody>
      </p:sp>
      <p:sp>
        <p:nvSpPr>
          <p:cNvPr id="35861" name="Line 19"/>
          <p:cNvSpPr>
            <a:spLocks noChangeShapeType="1"/>
          </p:cNvSpPr>
          <p:nvPr/>
        </p:nvSpPr>
        <p:spPr bwMode="auto">
          <a:xfrm flipV="1">
            <a:off x="7683500" y="383698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Text Box 20"/>
          <p:cNvSpPr txBox="1">
            <a:spLocks noChangeArrowheads="1"/>
          </p:cNvSpPr>
          <p:nvPr/>
        </p:nvSpPr>
        <p:spPr bwMode="auto">
          <a:xfrm>
            <a:off x="7816850" y="370522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</a:t>
            </a:r>
          </a:p>
        </p:txBody>
      </p:sp>
      <p:sp>
        <p:nvSpPr>
          <p:cNvPr id="35863" name="Line 21"/>
          <p:cNvSpPr>
            <a:spLocks noChangeShapeType="1"/>
          </p:cNvSpPr>
          <p:nvPr/>
        </p:nvSpPr>
        <p:spPr bwMode="auto">
          <a:xfrm flipH="1">
            <a:off x="7759700" y="32654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2"/>
          <p:cNvSpPr txBox="1">
            <a:spLocks noChangeArrowheads="1"/>
          </p:cNvSpPr>
          <p:nvPr/>
        </p:nvSpPr>
        <p:spPr bwMode="auto">
          <a:xfrm>
            <a:off x="7581900" y="2974975"/>
            <a:ext cx="3603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800">
                <a:latin typeface="Arial" pitchFamily="34" charset="0"/>
                <a:ea typeface="PMingLiU" pitchFamily="18" charset="-120"/>
                <a:cs typeface="Arial" pitchFamily="34" charset="0"/>
                <a:sym typeface="Symbol" pitchFamily="18" charset="2"/>
              </a:rPr>
              <a:t></a:t>
            </a:r>
          </a:p>
        </p:txBody>
      </p:sp>
      <p:sp>
        <p:nvSpPr>
          <p:cNvPr id="35865" name="Line 23"/>
          <p:cNvSpPr>
            <a:spLocks noChangeShapeType="1"/>
          </p:cNvSpPr>
          <p:nvPr/>
        </p:nvSpPr>
        <p:spPr bwMode="auto">
          <a:xfrm>
            <a:off x="7759700" y="278923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6" name="Line 24"/>
          <p:cNvSpPr>
            <a:spLocks noChangeShapeType="1"/>
          </p:cNvSpPr>
          <p:nvPr/>
        </p:nvSpPr>
        <p:spPr bwMode="auto">
          <a:xfrm flipV="1">
            <a:off x="7683500" y="2903537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7" name="Text Box 25"/>
          <p:cNvSpPr txBox="1">
            <a:spLocks noChangeArrowheads="1"/>
          </p:cNvSpPr>
          <p:nvPr/>
        </p:nvSpPr>
        <p:spPr bwMode="auto">
          <a:xfrm>
            <a:off x="7816850" y="2771775"/>
            <a:ext cx="3238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48</a:t>
            </a:r>
          </a:p>
        </p:txBody>
      </p:sp>
      <p:sp>
        <p:nvSpPr>
          <p:cNvPr id="35868" name="Line 26"/>
          <p:cNvSpPr>
            <a:spLocks noChangeShapeType="1"/>
          </p:cNvSpPr>
          <p:nvPr/>
        </p:nvSpPr>
        <p:spPr bwMode="auto">
          <a:xfrm flipH="1">
            <a:off x="7759700" y="4332287"/>
            <a:ext cx="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Rectangle 27"/>
          <p:cNvSpPr>
            <a:spLocks noChangeArrowheads="1"/>
          </p:cNvSpPr>
          <p:nvPr/>
        </p:nvSpPr>
        <p:spPr bwMode="auto">
          <a:xfrm>
            <a:off x="7493000" y="2465387"/>
            <a:ext cx="533400" cy="304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28"/>
          <p:cNvSpPr txBox="1">
            <a:spLocks noChangeArrowheads="1"/>
          </p:cNvSpPr>
          <p:nvPr/>
        </p:nvSpPr>
        <p:spPr bwMode="auto">
          <a:xfrm>
            <a:off x="7607300" y="2465387"/>
            <a:ext cx="303213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1400">
                <a:latin typeface="Arial" pitchFamily="34" charset="0"/>
                <a:ea typeface="PMingLiU" pitchFamily="18" charset="-120"/>
                <a:cs typeface="Arial" pitchFamily="34" charset="0"/>
              </a:rPr>
              <a:t>E</a:t>
            </a:r>
            <a:endParaRPr lang="en-US" altLang="zh-TW" sz="1400" baseline="-25000">
              <a:latin typeface="Arial" pitchFamily="34" charset="0"/>
              <a:ea typeface="PMingLiU" pitchFamily="18" charset="-120"/>
              <a:cs typeface="Arial" pitchFamily="34" charset="0"/>
            </a:endParaRPr>
          </a:p>
        </p:txBody>
      </p:sp>
      <p:sp>
        <p:nvSpPr>
          <p:cNvPr id="35871" name="Line 29"/>
          <p:cNvSpPr>
            <a:spLocks noChangeShapeType="1"/>
          </p:cNvSpPr>
          <p:nvPr/>
        </p:nvSpPr>
        <p:spPr bwMode="auto">
          <a:xfrm>
            <a:off x="7759700" y="21653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2" name="Line 30"/>
          <p:cNvSpPr>
            <a:spLocks noChangeShapeType="1"/>
          </p:cNvSpPr>
          <p:nvPr/>
        </p:nvSpPr>
        <p:spPr bwMode="auto">
          <a:xfrm flipV="1">
            <a:off x="7683500" y="2279650"/>
            <a:ext cx="152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3" name="Text Box 31"/>
          <p:cNvSpPr txBox="1">
            <a:spLocks noChangeArrowheads="1"/>
          </p:cNvSpPr>
          <p:nvPr/>
        </p:nvSpPr>
        <p:spPr bwMode="auto">
          <a:xfrm>
            <a:off x="7813675" y="2147887"/>
            <a:ext cx="55562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TW">
                <a:latin typeface="Arial" pitchFamily="34" charset="0"/>
                <a:ea typeface="PMingLiU" pitchFamily="18" charset="-120"/>
                <a:cs typeface="Arial" pitchFamily="34" charset="0"/>
              </a:rPr>
              <a:t>32 bits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A3C86-92B6-445B-ACBB-49307DBAE9E0}" type="slidenum">
              <a:rPr lang="en-US"/>
              <a:pPr/>
              <a:t>9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What is a “safe” block cipher</a:t>
            </a:r>
            <a:endParaRPr lang="en-AU" sz="360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6464300" cy="497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70411</TotalTime>
  <Words>7614</Words>
  <Application>Microsoft Macintosh PowerPoint</Application>
  <PresentationFormat>Letter Paper (8.5x11 in)</PresentationFormat>
  <Paragraphs>1039</Paragraphs>
  <Slides>72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7" baseType="lpstr">
      <vt:lpstr>Arial Unicode MS</vt:lpstr>
      <vt:lpstr>PMingLiU</vt:lpstr>
      <vt:lpstr>Arial</vt:lpstr>
      <vt:lpstr>Calibri</vt:lpstr>
      <vt:lpstr>Cambria Math</vt:lpstr>
      <vt:lpstr>Courier New</vt:lpstr>
      <vt:lpstr>French Script MT</vt:lpstr>
      <vt:lpstr>Math1</vt:lpstr>
      <vt:lpstr>Math1Mono</vt:lpstr>
      <vt:lpstr>Math3Mono</vt:lpstr>
      <vt:lpstr>Times New Roman</vt:lpstr>
      <vt:lpstr>Times-Roman</vt:lpstr>
      <vt:lpstr>Wingdings</vt:lpstr>
      <vt:lpstr>Contemporary</vt:lpstr>
      <vt:lpstr>Equation</vt:lpstr>
      <vt:lpstr>PowerPoint Presentation</vt:lpstr>
      <vt:lpstr>Block ciphers</vt:lpstr>
      <vt:lpstr>Mathematical view of block ciphers</vt:lpstr>
      <vt:lpstr>A (very bad) block cipher</vt:lpstr>
      <vt:lpstr>Guiding Theorems</vt:lpstr>
      <vt:lpstr>Data Encryption Standard</vt:lpstr>
      <vt:lpstr>Horst Feistel: Lucifer</vt:lpstr>
      <vt:lpstr>From Lucifer to DES</vt:lpstr>
      <vt:lpstr>What is a “safe” block cipher</vt:lpstr>
      <vt:lpstr>Feistel Ciphers</vt:lpstr>
      <vt:lpstr>Iterated Feistel Cipher</vt:lpstr>
      <vt:lpstr>Feistel Round</vt:lpstr>
      <vt:lpstr>DES Round Function</vt:lpstr>
      <vt:lpstr>Chaining Feistel Rounds</vt:lpstr>
      <vt:lpstr>DES</vt:lpstr>
      <vt:lpstr>DES Round</vt:lpstr>
      <vt:lpstr>PowerPoint Presentation</vt:lpstr>
      <vt:lpstr>PowerPoint Presentation</vt:lpstr>
      <vt:lpstr>PowerPoint Presentation</vt:lpstr>
      <vt:lpstr>DES Described Algebraically</vt:lpstr>
      <vt:lpstr>DES Key Schedule</vt:lpstr>
      <vt:lpstr>DES Key Schedule</vt:lpstr>
      <vt:lpstr>DES Key Schedule</vt:lpstr>
      <vt:lpstr>DES Data</vt:lpstr>
      <vt:lpstr>DES Data</vt:lpstr>
      <vt:lpstr>DES Data</vt:lpstr>
      <vt:lpstr>DES Data</vt:lpstr>
      <vt:lpstr>Another cipher for the era: TEA</vt:lpstr>
      <vt:lpstr>S Boxes as Polynomials over GF(2)</vt:lpstr>
      <vt:lpstr>Decomposable Systems</vt:lpstr>
      <vt:lpstr>Feistel Ciphers defeat simple attacks</vt:lpstr>
      <vt:lpstr>DES Attacks: Exhaustive Search</vt:lpstr>
      <vt:lpstr>DES Attacks: Poor key hygiene</vt:lpstr>
      <vt:lpstr>Suppose you decide the keyspace is too small?</vt:lpstr>
      <vt:lpstr>What’s the complexity of breaking a Block Cipher</vt:lpstr>
      <vt:lpstr>Random mappings</vt:lpstr>
      <vt:lpstr>Time memory trade off (“TMTO”)</vt:lpstr>
      <vt:lpstr>Chain of Encryptions</vt:lpstr>
      <vt:lpstr>TMTO Attack</vt:lpstr>
      <vt:lpstr>DES TMTO</vt:lpstr>
      <vt:lpstr>But things are a little more complicated</vt:lpstr>
      <vt:lpstr>TMTO in Practice</vt:lpstr>
      <vt:lpstr>Success Probability</vt:lpstr>
      <vt:lpstr>Group theory and DES</vt:lpstr>
      <vt:lpstr>DES is not a group</vt:lpstr>
      <vt:lpstr>If DES were a group…</vt:lpstr>
      <vt:lpstr>DES Key Schedule</vt:lpstr>
      <vt:lpstr>Weak Keys</vt:lpstr>
      <vt:lpstr>How Weak Keys Arise</vt:lpstr>
      <vt:lpstr>Interlude: Useful Math for Boolean Functions</vt:lpstr>
      <vt:lpstr>Boolean Functions</vt:lpstr>
      <vt:lpstr>Example: polynomial representation</vt:lpstr>
      <vt:lpstr>Best affine approximation of f1</vt:lpstr>
      <vt:lpstr>Differential Characteristics</vt:lpstr>
      <vt:lpstr>Differential Cryptanalysis – 3 rounds</vt:lpstr>
      <vt:lpstr>Simplified DES</vt:lpstr>
      <vt:lpstr>Differential Cryptanalysis – 3 rounds</vt:lpstr>
      <vt:lpstr>Differential Cryptanalysis, 4 rounds</vt:lpstr>
      <vt:lpstr>Estimating cost of Differential Attack</vt:lpstr>
      <vt:lpstr>Comments on Differential Cryptanalysis of DES</vt:lpstr>
      <vt:lpstr>DES S-Box Design Criteria</vt:lpstr>
      <vt:lpstr>Comments on effect of components on Differential Cryptanalysis</vt:lpstr>
      <vt:lpstr>Linear Cryptanalysis</vt:lpstr>
      <vt:lpstr>Linear Cryptanalysis</vt:lpstr>
      <vt:lpstr>Linear Cryptanalysis Notation</vt:lpstr>
      <vt:lpstr>Linear and near linear dependence </vt:lpstr>
      <vt:lpstr>Linear Cryptanalysis of 3 round DES</vt:lpstr>
      <vt:lpstr>Piling up Lemma</vt:lpstr>
      <vt:lpstr>Mathematics of biased voting</vt:lpstr>
      <vt:lpstr>Application of CLT to LC</vt:lpstr>
      <vt:lpstr>End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</dc:title>
  <dc:subject>Cryptanalysis</dc:subject>
  <dc:creator>John L. Manferdelli</dc:creator>
  <cp:lastModifiedBy>John Manferdelli</cp:lastModifiedBy>
  <cp:revision>3210</cp:revision>
  <cp:lastPrinted>2023-11-04T03:16:08Z</cp:lastPrinted>
  <dcterms:created xsi:type="dcterms:W3CDTF">2013-05-03T01:10:03Z</dcterms:created>
  <dcterms:modified xsi:type="dcterms:W3CDTF">2024-09-01T19:07:14Z</dcterms:modified>
</cp:coreProperties>
</file>