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9"/>
  </p:notesMasterIdLst>
  <p:handoutMasterIdLst>
    <p:handoutMasterId r:id="rId100"/>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77" r:id="rId78"/>
    <p:sldId id="3661" r:id="rId79"/>
    <p:sldId id="3679" r:id="rId80"/>
    <p:sldId id="3657" r:id="rId81"/>
    <p:sldId id="3678" r:id="rId82"/>
    <p:sldId id="3667" r:id="rId83"/>
    <p:sldId id="3672" r:id="rId84"/>
    <p:sldId id="3676" r:id="rId85"/>
    <p:sldId id="3647" r:id="rId86"/>
    <p:sldId id="3637" r:id="rId87"/>
    <p:sldId id="3642" r:id="rId88"/>
    <p:sldId id="3638" r:id="rId89"/>
    <p:sldId id="3639" r:id="rId90"/>
    <p:sldId id="3640" r:id="rId91"/>
    <p:sldId id="3644" r:id="rId92"/>
    <p:sldId id="3645" r:id="rId93"/>
    <p:sldId id="3646" r:id="rId94"/>
    <p:sldId id="3629" r:id="rId95"/>
    <p:sldId id="3630" r:id="rId96"/>
    <p:sldId id="3631" r:id="rId97"/>
    <p:sldId id="3628" r:id="rId98"/>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95</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96</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97</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𝑎</m:t>
                        </m:r>
                      </m:e>
                      <m:sub>
                        <m:r>
                          <a:rPr lang="en-US" sz="2000" b="0" i="1" smtClean="0">
                            <a:latin typeface="Cambria Math" panose="02040503050406030204" pitchFamily="18" charset="0"/>
                            <a:cs typeface="Calibri" panose="020F0502020204030204" pitchFamily="34" charset="0"/>
                          </a:rPr>
                          <m:t>𝑖</m:t>
                        </m:r>
                      </m:sub>
                    </m:sSub>
                    <m:r>
                      <a:rPr lang="en-US" sz="2000" i="1" smtClean="0">
                        <a:latin typeface="Cambria Math" panose="02040503050406030204" pitchFamily="18" charset="0"/>
                        <a:ea typeface="Cambria Math" panose="02040503050406030204" pitchFamily="18" charset="0"/>
                        <a:cs typeface="Calibri" panose="020F0502020204030204" pitchFamily="34" charset="0"/>
                      </a:rPr>
                      <m:t>∈</m:t>
                    </m:r>
                    <m:r>
                      <a:rPr lang="en-US" sz="2000" i="1" smtClean="0">
                        <a:latin typeface="Cambria Math" panose="02040503050406030204" pitchFamily="18" charset="0"/>
                        <a:ea typeface="Cambria Math" panose="02040503050406030204" pitchFamily="18" charset="0"/>
                        <a:cs typeface="Calibri" panose="020F0502020204030204" pitchFamily="34" charset="0"/>
                      </a:rPr>
                      <m:t>ℤ</m:t>
                    </m:r>
                  </m:oMath>
                </a14:m>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14:m>
                  <m:oMath xmlns:m="http://schemas.openxmlformats.org/officeDocument/2006/math">
                    <m:r>
                      <a:rPr lang="en-US" sz="2000" b="0" i="1" smtClean="0">
                        <a:latin typeface="Cambria Math" panose="02040503050406030204" pitchFamily="18" charset="0"/>
                        <a:cs typeface="Calibri" panose="020F0502020204030204" pitchFamily="34" charset="0"/>
                      </a:rPr>
                      <m:t>𝐼</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rPr>
                          <m:t>𝐼</m:t>
                        </m:r>
                      </m:e>
                      <m:sub>
                        <m:r>
                          <a:rPr lang="en-US" sz="2000" b="0" i="1" smtClean="0">
                            <a:latin typeface="Cambria Math" panose="02040503050406030204" pitchFamily="18" charset="0"/>
                            <a:ea typeface="Cambria Math" panose="02040503050406030204" pitchFamily="18" charset="0"/>
                            <a:cs typeface="Calibri" panose="020F0502020204030204" pitchFamily="34" charset="0"/>
                          </a:rPr>
                          <m:t>𝑚𝑎𝑥</m:t>
                        </m:r>
                      </m:sub>
                    </m:sSub>
                  </m:oMath>
                </a14:m>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533400" y="2438400"/>
                <a:ext cx="8077200" cy="3200400"/>
              </a:xfrm>
              <a:blipFill>
                <a:blip r:embed="rId3"/>
                <a:stretch>
                  <a:fillRect l="-942" t="-2372"/>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685800" y="20574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71500" y="2209800"/>
            <a:ext cx="8001000" cy="2895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a:t>
                </a:r>
                <a14:m>
                  <m:oMath xmlns:m="http://schemas.openxmlformats.org/officeDocument/2006/math">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𝑥</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𝑦</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ℤ</m:t>
                    </m:r>
                  </m:oMath>
                </a14:m>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14:m>
                  <m:oMath xmlns:m="http://schemas.openxmlformats.org/officeDocument/2006/math">
                    <m:r>
                      <a:rPr lang="en-US" sz="1800" b="0" i="1" smtClean="0">
                        <a:latin typeface="Cambria Math" panose="02040503050406030204" pitchFamily="18" charset="0"/>
                        <a:cs typeface="Calibri" panose="020F0502020204030204" pitchFamily="34" charset="0"/>
                      </a:rPr>
                      <m:t>(−1,0)</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𝐶</m:t>
                    </m:r>
                  </m:oMath>
                </a14:m>
                <a:r>
                  <a:rPr lang="en-US" sz="1800" dirty="0">
                    <a:latin typeface="Calibri" panose="020F0502020204030204" pitchFamily="34" charset="0"/>
                    <a:cs typeface="Calibri" panose="020F0502020204030204" pitchFamily="34" charset="0"/>
                  </a:rPr>
                  <a:t>.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266700" y="1447800"/>
                <a:ext cx="8534400" cy="5029200"/>
              </a:xfrm>
              <a:blipFill>
                <a:blip r:embed="rId3"/>
                <a:stretch>
                  <a:fillRect l="-892" t="-1511" r="-1783"/>
                </a:stretch>
              </a:blipFill>
            </p:spPr>
            <p:txBody>
              <a:bodyPr/>
              <a:lstStyle/>
              <a:p>
                <a:r>
                  <a:rPr 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be </a:t>
                </a:r>
                <a14:m>
                  <m:oMath xmlns:m="http://schemas.openxmlformats.org/officeDocument/2006/math">
                    <m:r>
                      <a:rPr lang="en-US" sz="2000" b="0" i="1" smtClean="0">
                        <a:latin typeface="Cambria Math" panose="02040503050406030204" pitchFamily="18" charset="0"/>
                        <a:cs typeface="Calibri" panose="020F0502020204030204" pitchFamily="34" charset="0"/>
                      </a:rPr>
                      <m:t>𝑓</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𝑔</m:t>
                    </m:r>
                    <m:r>
                      <a:rPr lang="en-US" sz="2000" b="0" i="1" smtClean="0">
                        <a:latin typeface="Cambria Math" panose="02040503050406030204" pitchFamily="18" charset="0"/>
                        <a:cs typeface="Calibri" panose="020F0502020204030204" pitchFamily="34" charset="0"/>
                      </a:rPr>
                      <m:t> ∈ </m:t>
                    </m:r>
                    <m:r>
                      <a:rPr lang="en-US" sz="2000" b="0" i="1" smtClean="0">
                        <a:latin typeface="Cambria Math" panose="02040503050406030204" pitchFamily="18" charset="0"/>
                        <a:ea typeface="Cambria Math" panose="02040503050406030204" pitchFamily="18" charset="0"/>
                        <a:cs typeface="Calibri" panose="020F0502020204030204" pitchFamily="34" charset="0"/>
                      </a:rPr>
                      <m:t>ℂ</m:t>
                    </m:r>
                    <m:d>
                      <m:dPr>
                        <m:begChr m:val="["/>
                        <m:endChr m:val="]"/>
                        <m:ctrlPr>
                          <a:rPr lang="en-US" sz="20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ea typeface="Cambria Math" panose="02040503050406030204" pitchFamily="18" charset="0"/>
                            <a:cs typeface="Calibri" panose="020F0502020204030204" pitchFamily="34" charset="0"/>
                          </a:rPr>
                          <m:t>𝑥</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𝑦</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𝑧</m:t>
                        </m:r>
                      </m:e>
                    </m:d>
                  </m:oMath>
                </a14:m>
                <a:r>
                  <a:rPr lang="en-US" sz="2000" dirty="0">
                    <a:latin typeface="Calibri" panose="020F0502020204030204" pitchFamily="34" charset="0"/>
                    <a:cs typeface="Calibri" panose="020F0502020204030204" pitchFamily="34" charset="0"/>
                  </a:rPr>
                  <a:t> be homogeneous polynomials with</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  Let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a:t>
                </a:r>
                <a14:m>
                  <m:oMath xmlns:m="http://schemas.openxmlformats.org/officeDocument/2006/math">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 </m:t>
                        </m:r>
                        <m:r>
                          <a:rPr lang="en-US" sz="2000" i="1" smtClean="0">
                            <a:latin typeface="Cambria Math" panose="02040503050406030204" pitchFamily="18" charset="0"/>
                            <a:ea typeface="Cambria Math" panose="02040503050406030204" pitchFamily="18" charset="0"/>
                            <a:cs typeface="Calibri" panose="020F0502020204030204" pitchFamily="34" charset="0"/>
                          </a:rPr>
                          <m:t>ℂ</m:t>
                        </m:r>
                        <m:r>
                          <a:rPr lang="en-US" sz="2000" b="0" i="1" smtClean="0">
                            <a:latin typeface="Cambria Math" panose="02040503050406030204" pitchFamily="18" charset="0"/>
                            <a:ea typeface="Cambria Math" panose="02040503050406030204" pitchFamily="18" charset="0"/>
                            <a:cs typeface="Calibri" panose="020F0502020204030204" pitchFamily="34" charset="0"/>
                          </a:rPr>
                          <m:t>𝑃</m:t>
                        </m:r>
                      </m:e>
                      <m:sup>
                        <m:r>
                          <a:rPr lang="en-US" sz="2000" b="0" i="1" smtClean="0">
                            <a:latin typeface="Cambria Math" panose="02040503050406030204" pitchFamily="18" charset="0"/>
                            <a:cs typeface="Calibri" panose="020F0502020204030204" pitchFamily="34" charset="0"/>
                          </a:rPr>
                          <m:t>2</m:t>
                        </m:r>
                      </m:sup>
                    </m:sSup>
                  </m:oMath>
                </a14:m>
                <a:r>
                  <a:rPr lang="en-US" sz="2000" dirty="0">
                    <a:latin typeface="Calibri" panose="020F0502020204030204" pitchFamily="34" charset="0"/>
                    <a:cs typeface="Calibri" panose="020F0502020204030204" pitchFamily="34" charset="0"/>
                  </a:rPr>
                  <a:t>,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381000" y="1752600"/>
                <a:ext cx="8458200" cy="4343400"/>
              </a:xfrm>
              <a:blipFill>
                <a:blip r:embed="rId3"/>
                <a:stretch>
                  <a:fillRect l="-901" t="-1749"/>
                </a:stretch>
              </a:blipFill>
            </p:spPr>
            <p:txBody>
              <a:bodyPr/>
              <a:lstStyle/>
              <a:p>
                <a:r>
                  <a:rPr 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𝑡</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spcBef>
                    <a:spcPts val="200"/>
                  </a:spcBef>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spcBef>
                    <a:spcPts val="200"/>
                  </a:spcBef>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spcBef>
                    <a:spcPts val="200"/>
                  </a:spcBef>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spcBef>
                    <a:spcPts val="200"/>
                  </a:spcBef>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spcBef>
                    <a:spcPts val="200"/>
                  </a:spcBef>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spcBef>
                    <a:spcPts val="200"/>
                  </a:spcBef>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spcBef>
                    <a:spcPts val="200"/>
                  </a:spcBef>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spcBef>
                    <a:spcPts val="200"/>
                  </a:spcBef>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is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oMath>
                </a14:m>
                <a:r>
                  <a:rPr lang="en-US" sz="1800" b="0" i="1" kern="0" dirty="0">
                    <a:latin typeface="Cambria Math" panose="02040503050406030204" pitchFamily="18" charset="0"/>
                  </a:rPr>
                  <a:t> </a:t>
                </a:r>
                <a:r>
                  <a:rPr lang="en-US" sz="1800" b="0" kern="0" dirty="0">
                    <a:latin typeface="Calibri" panose="020F0502020204030204" pitchFamily="34" charset="0"/>
                    <a:cs typeface="Calibri" panose="020F0502020204030204" pitchFamily="34" charset="0"/>
                  </a:rPr>
                  <a:t>and cipher space is</a:t>
                </a:r>
                <a:r>
                  <a:rPr lang="en-US" sz="1800" kern="0" dirty="0">
                    <a:latin typeface="Cambria Math" panose="02040503050406030204" pitchFamily="18"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a:lnSpc>
                    <a:spcPct val="90000"/>
                  </a:lnSpc>
                </a:pPr>
                <a:r>
                  <a:rPr lang="en-US" sz="1800" kern="0" dirty="0">
                    <a:latin typeface="Calibri" panose="020F0502020204030204" pitchFamily="34" charset="0"/>
                    <a:cs typeface="Calibri" panose="020F0502020204030204" pitchFamily="34" charset="0"/>
                  </a:rPr>
                  <a:t>Key Gen</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e>
                      <m:sup>
                        <m:r>
                          <a:rPr lang="en-US" sz="1800" b="0" i="1" kern="0" smtClean="0">
                            <a:latin typeface="Cambria Math" panose="02040503050406030204" pitchFamily="18" charset="0"/>
                            <a:ea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400050" lvl="1" indent="0">
                  <a:lnSpc>
                    <a:spcPct val="90000"/>
                  </a:lnSpc>
                  <a:buNone/>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007423"/>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marL="0" indent="0">
                  <a:lnSpc>
                    <a:spcPct val="90000"/>
                  </a:lnSpc>
                  <a:buNone/>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007423"/>
                <a:ext cx="8305800" cy="4343400"/>
              </a:xfrm>
              <a:prstGeom prst="rect">
                <a:avLst/>
              </a:prstGeom>
              <a:blipFill>
                <a:blip r:embed="rId2"/>
                <a:stretch>
                  <a:fillRect l="-61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589315"/>
                <a:ext cx="8305800" cy="366848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589315"/>
                <a:ext cx="8305800" cy="3668486"/>
              </a:xfrm>
              <a:prstGeom prst="rect">
                <a:avLst/>
              </a:prstGeom>
              <a:blipFill>
                <a:blip r:embed="rId2"/>
                <a:stretch>
                  <a:fillRect l="-459"/>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364673"/>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lnSpc>
                    <a:spcPct val="90000"/>
                  </a:lnSpc>
                  <a:buNone/>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oMath>
                </a14:m>
                <a:endParaRPr lang="en-US" sz="2000" b="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 </a:t>
                </a:r>
              </a:p>
              <a:p>
                <a:pPr lvl="1">
                  <a:lnSpc>
                    <a:spcPct val="90000"/>
                  </a:lnSpc>
                </a:pP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a:t>
                </a: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12</m:t>
                        </m:r>
                      </m:den>
                    </m:f>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𝑚</m:t>
                        </m:r>
                      </m:e>
                      <m:sup>
                        <m:r>
                          <a:rPr lang="en-US" sz="2000" b="0" i="1" kern="0" smtClean="0">
                            <a:latin typeface="Cambria Math" panose="02040503050406030204" pitchFamily="18" charset="0"/>
                            <a:ea typeface="Cambria Math" panose="02040503050406030204" pitchFamily="18" charset="0"/>
                          </a:rPr>
                          <m:t>′</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364673"/>
                <a:ext cx="8305800" cy="4974771"/>
              </a:xfrm>
              <a:prstGeom prst="rect">
                <a:avLst/>
              </a:prstGeom>
              <a:blipFill>
                <a:blip r:embed="rId2"/>
                <a:stretch>
                  <a:fillRect l="-917"/>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5436278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latin typeface="Calibri" panose="020F0502020204030204" pitchFamily="34" charset="0"/>
                    <a:cs typeface="Calibri" panose="020F0502020204030204" pitchFamily="34" charset="0"/>
                  </a:rPr>
                  <a:t>Put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rPr>
                      <m:t>=</m:t>
                    </m:r>
                    <m:f>
                      <m:fPr>
                        <m:ctrlPr>
                          <a:rPr lang="en-US" sz="2400" b="0" i="1" kern="0" smtClean="0">
                            <a:latin typeface="Cambria Math" panose="02040503050406030204" pitchFamily="18" charset="0"/>
                          </a:rPr>
                        </m:ctrlPr>
                      </m:fPr>
                      <m:num>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rPr>
                              <m:t>𝑞</m:t>
                            </m:r>
                          </m:sub>
                        </m:sSub>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𝑥</m:t>
                            </m:r>
                          </m:e>
                        </m:d>
                      </m:num>
                      <m:den>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𝑥</m:t>
                            </m:r>
                          </m:e>
                          <m:sup>
                            <m:r>
                              <a:rPr lang="en-US" sz="2400" b="0" i="1" kern="0" smtClean="0">
                                <a:latin typeface="Cambria Math" panose="02040503050406030204" pitchFamily="18" charset="0"/>
                              </a:rPr>
                              <m:t>𝑛</m:t>
                            </m:r>
                          </m:sup>
                        </m:sSup>
                        <m:r>
                          <a:rPr lang="en-US" sz="2400" b="0" i="1" kern="0" smtClean="0">
                            <a:latin typeface="Cambria Math" panose="02040503050406030204" pitchFamily="18" charset="0"/>
                          </a:rPr>
                          <m:t>+1</m:t>
                        </m:r>
                      </m:den>
                    </m:f>
                    <m:r>
                      <a:rPr lang="en-US" sz="2400" b="0" i="1" kern="0" smtClean="0">
                        <a:latin typeface="Cambria Math" panose="02040503050406030204" pitchFamily="18" charset="0"/>
                      </a:rPr>
                      <m:t>, </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2</m:t>
                        </m:r>
                      </m:e>
                      <m:sup>
                        <m:r>
                          <a:rPr lang="en-US" sz="2400" b="0" i="1" kern="0" smtClean="0">
                            <a:latin typeface="Cambria Math" panose="02040503050406030204" pitchFamily="18" charset="0"/>
                          </a:rPr>
                          <m:t>𝑘</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sSup>
                      <m:sSupPr>
                        <m:ctrlPr>
                          <a:rPr lang="en-US" sz="2400" b="0" i="1" kern="0" smtClean="0">
                            <a:latin typeface="Cambria Math" panose="02040503050406030204" pitchFamily="18" charset="0"/>
                            <a:ea typeface="Cambria Math" panose="02040503050406030204" pitchFamily="18" charset="0"/>
                          </a:rPr>
                        </m:ctrlPr>
                      </m:sSupPr>
                      <m:e>
                        <m:sSub>
                          <m:sSubPr>
                            <m:ctrlPr>
                              <a:rPr lang="en-US" sz="2400" b="0" i="1" kern="0" smtClean="0">
                                <a:latin typeface="Cambria Math" panose="02040503050406030204" pitchFamily="18" charset="0"/>
                                <a:ea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ea typeface="Cambria Math" panose="02040503050406030204" pitchFamily="18" charset="0"/>
                              </a:rPr>
                              <m:t>𝑞</m:t>
                            </m:r>
                          </m:sub>
                        </m:sSub>
                      </m:e>
                      <m:sup>
                        <m:r>
                          <a:rPr lang="en-US" sz="2400" b="0" i="1" kern="0" smtClean="0">
                            <a:latin typeface="Cambria Math" panose="02040503050406030204" pitchFamily="18" charset="0"/>
                            <a:ea typeface="Cambria Math" panose="02040503050406030204" pitchFamily="18" charset="0"/>
                          </a:rPr>
                          <m:t>𝑛</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𝑎</m:t>
                    </m:r>
                    <m:r>
                      <a:rPr lang="en-US" sz="2400" b="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generates ideal </a:t>
                </a:r>
                <a14:m>
                  <m:oMath xmlns:m="http://schemas.openxmlformats.org/officeDocument/2006/math">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r>
                      <a:rPr lang="en-US" sz="2400" b="0" i="1" kern="0" smtClean="0">
                        <a:latin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400" b="0" i="1" kern="0" smtClean="0">
                        <a:latin typeface="Cambria Math" panose="02040503050406030204" pitchFamily="18" charset="0"/>
                      </a:rPr>
                      <m:t>𝑞</m:t>
                    </m:r>
                  </m:oMath>
                </a14:m>
                <a:r>
                  <a:rPr lang="en-US" sz="2400" kern="0" dirty="0">
                    <a:latin typeface="Calibri" panose="020F0502020204030204" pitchFamily="34" charset="0"/>
                    <a:cs typeface="Calibri" panose="020F0502020204030204" pitchFamily="34" charset="0"/>
                  </a:rPr>
                  <a:t>-</a:t>
                </a:r>
                <a:r>
                  <a:rPr lang="en-US" sz="2400" kern="0" dirty="0" err="1">
                    <a:latin typeface="Calibri" panose="020F0502020204030204" pitchFamily="34" charset="0"/>
                    <a:cs typeface="Calibri" panose="020F0502020204030204" pitchFamily="34" charset="0"/>
                  </a:rPr>
                  <a:t>ary</a:t>
                </a:r>
                <a:r>
                  <a:rPr lang="en-US" sz="2400" kern="0" dirty="0">
                    <a:latin typeface="Calibri" panose="020F0502020204030204" pitchFamily="34" charset="0"/>
                    <a:cs typeface="Calibri" panose="020F0502020204030204" pitchFamily="34" charset="0"/>
                  </a:rPr>
                  <a:t> ideal lattice.</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a</m:t>
                    </m:r>
                    <m:r>
                      <a:rPr lang="en-US" sz="240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and </a:t>
                </a:r>
                <a14:m>
                  <m:oMath xmlns:m="http://schemas.openxmlformats.org/officeDocument/2006/math">
                    <m:r>
                      <a:rPr lang="en-US" sz="2400" i="1" kern="0" smtClean="0">
                        <a:latin typeface="Cambria Math" panose="02040503050406030204" pitchFamily="18" charset="0"/>
                      </a:rPr>
                      <m:t>𝑏</m:t>
                    </m:r>
                    <m:r>
                      <a:rPr lang="en-US" sz="2400" b="0" i="1" kern="0" smtClean="0">
                        <a:latin typeface="Cambria Math" panose="02040503050406030204" pitchFamily="18" charset="0"/>
                      </a:rPr>
                      <m:t>=</m:t>
                    </m:r>
                    <m:r>
                      <a:rPr lang="en-US" sz="2400" b="0" i="1" kern="0" smtClean="0">
                        <a:latin typeface="Cambria Math" panose="02040503050406030204" pitchFamily="18" charset="0"/>
                      </a:rPr>
                      <m:t>𝑎𝑠</m:t>
                    </m:r>
                    <m:r>
                      <a:rPr lang="en-US" sz="2400" b="0" i="1" kern="0" smtClean="0">
                        <a:latin typeface="Cambria Math" panose="02040503050406030204" pitchFamily="18" charset="0"/>
                      </a:rPr>
                      <m:t>+</m:t>
                    </m:r>
                    <m:r>
                      <a:rPr lang="en-US" sz="2400" b="0" i="1" kern="0" smtClean="0">
                        <a:latin typeface="Cambria Math" panose="02040503050406030204" pitchFamily="18" charset="0"/>
                      </a:rPr>
                      <m:t>𝑒</m:t>
                    </m:r>
                  </m:oMath>
                </a14:m>
                <a:r>
                  <a:rPr lang="en-US" sz="24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s</m:t>
                    </m:r>
                    <m:r>
                      <a:rPr lang="en-US" sz="2400" b="0" i="0" kern="0" smtClean="0">
                        <a:latin typeface="Cambria Math" panose="02040503050406030204" pitchFamily="18" charset="0"/>
                        <a:ea typeface="Cambria Math" panose="02040503050406030204" pitchFamily="18" charset="0"/>
                      </a:rPr>
                      <m:t>,</m:t>
                    </m:r>
                    <m:r>
                      <m:rPr>
                        <m:sty m:val="p"/>
                      </m:rPr>
                      <a:rPr lang="en-US" sz="2400" b="0" i="0" kern="0" smtClean="0">
                        <a:latin typeface="Cambria Math" panose="02040503050406030204" pitchFamily="18" charset="0"/>
                        <a:ea typeface="Cambria Math" panose="02040503050406030204" pitchFamily="18" charset="0"/>
                      </a:rPr>
                      <m:t>e</m:t>
                    </m:r>
                    <m:r>
                      <a:rPr lang="en-US" sz="2400" i="1" kern="0">
                        <a:latin typeface="Cambria Math" panose="02040503050406030204" pitchFamily="18" charset="0"/>
                        <a:ea typeface="Cambria Math" panose="02040503050406030204" pitchFamily="18" charset="0"/>
                      </a:rPr>
                      <m:t>∈</m:t>
                    </m:r>
                    <m:r>
                      <a:rPr lang="en-US" sz="2400" i="1" kern="0">
                        <a:latin typeface="Cambria Math" panose="02040503050406030204" pitchFamily="18" charset="0"/>
                        <a:ea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find </a:t>
                </a:r>
                <a14:m>
                  <m:oMath xmlns:m="http://schemas.openxmlformats.org/officeDocument/2006/math">
                    <m:r>
                      <a:rPr lang="en-US" sz="2400" b="0" i="1" kern="0" smtClean="0">
                        <a:latin typeface="Cambria Math" panose="02040503050406030204" pitchFamily="18" charset="0"/>
                      </a:rPr>
                      <m:t>𝑠</m:t>
                    </m:r>
                  </m:oMath>
                </a14:m>
                <a:r>
                  <a:rPr lang="en-US" sz="2400" kern="0" dirty="0">
                    <a:latin typeface="Calibri" panose="020F0502020204030204" pitchFamily="34" charset="0"/>
                    <a:cs typeface="Calibri" panose="020F0502020204030204" pitchFamily="34" charset="0"/>
                  </a:rPr>
                  <a:t>.</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400" i="1" kern="0" smtClean="0">
                            <a:latin typeface="Cambria Math" panose="02040503050406030204" pitchFamily="18" charset="0"/>
                          </a:rPr>
                        </m:ctrlPr>
                      </m:sSubPr>
                      <m:e>
                        <m:r>
                          <a:rPr lang="en-US" sz="2400" b="0" i="1" kern="0" smtClean="0">
                            <a:latin typeface="Cambria Math" panose="02040503050406030204" pitchFamily="18" charset="0"/>
                          </a:rPr>
                          <m:t>𝐶𝑉𝑃</m:t>
                        </m:r>
                      </m:e>
                      <m:sub>
                        <m:r>
                          <a:rPr lang="en-US" sz="2400" i="1" kern="0" smtClean="0">
                            <a:latin typeface="Cambria Math" panose="02040503050406030204" pitchFamily="18" charset="0"/>
                            <a:ea typeface="Cambria Math" panose="02040503050406030204" pitchFamily="18" charset="0"/>
                          </a:rPr>
                          <m:t>𝛾</m:t>
                        </m:r>
                      </m:sub>
                    </m:sSub>
                  </m:oMath>
                </a14:m>
                <a:r>
                  <a:rPr lang="en-US" sz="24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1223" b="-480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LWE/Ring-LWE parameters</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5600700"/>
            <a:ext cx="83058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t>Ring-LWE cuts ciphertext by factor of n</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D255910E-F3D1-A2AF-FCF4-C196412D7B5F}"/>
                  </a:ext>
                </a:extLst>
              </p:cNvPr>
              <p:cNvGraphicFramePr>
                <a:graphicFrameLocks noGrp="1"/>
              </p:cNvGraphicFramePr>
              <p:nvPr>
                <p:extLst>
                  <p:ext uri="{D42A27DB-BD31-4B8C-83A1-F6EECF244321}">
                    <p14:modId xmlns:p14="http://schemas.microsoft.com/office/powerpoint/2010/main" val="1138769048"/>
                  </p:ext>
                </p:extLst>
              </p:nvPr>
            </p:nvGraphicFramePr>
            <p:xfrm>
              <a:off x="647700" y="2286000"/>
              <a:ext cx="7772399" cy="1112520"/>
            </p:xfrm>
            <a:graphic>
              <a:graphicData uri="http://schemas.openxmlformats.org/drawingml/2006/table">
                <a:tbl>
                  <a:tblPr firstRow="1" bandRow="1">
                    <a:tableStyleId>{5C22544A-7EE6-4342-B048-85BDC9FD1C3A}</a:tableStyleId>
                  </a:tblPr>
                  <a:tblGrid>
                    <a:gridCol w="1201918">
                      <a:extLst>
                        <a:ext uri="{9D8B030D-6E8A-4147-A177-3AD203B41FA5}">
                          <a16:colId xmlns:a16="http://schemas.microsoft.com/office/drawing/2014/main" val="1451327714"/>
                        </a:ext>
                      </a:extLst>
                    </a:gridCol>
                    <a:gridCol w="721150">
                      <a:extLst>
                        <a:ext uri="{9D8B030D-6E8A-4147-A177-3AD203B41FA5}">
                          <a16:colId xmlns:a16="http://schemas.microsoft.com/office/drawing/2014/main" val="344664658"/>
                        </a:ext>
                      </a:extLst>
                    </a:gridCol>
                    <a:gridCol w="961534">
                      <a:extLst>
                        <a:ext uri="{9D8B030D-6E8A-4147-A177-3AD203B41FA5}">
                          <a16:colId xmlns:a16="http://schemas.microsoft.com/office/drawing/2014/main" val="1065269126"/>
                        </a:ext>
                      </a:extLst>
                    </a:gridCol>
                    <a:gridCol w="801278">
                      <a:extLst>
                        <a:ext uri="{9D8B030D-6E8A-4147-A177-3AD203B41FA5}">
                          <a16:colId xmlns:a16="http://schemas.microsoft.com/office/drawing/2014/main" val="2043435748"/>
                        </a:ext>
                      </a:extLst>
                    </a:gridCol>
                    <a:gridCol w="1055284">
                      <a:extLst>
                        <a:ext uri="{9D8B030D-6E8A-4147-A177-3AD203B41FA5}">
                          <a16:colId xmlns:a16="http://schemas.microsoft.com/office/drawing/2014/main" val="2793952617"/>
                        </a:ext>
                      </a:extLst>
                    </a:gridCol>
                    <a:gridCol w="1165860">
                      <a:extLst>
                        <a:ext uri="{9D8B030D-6E8A-4147-A177-3AD203B41FA5}">
                          <a16:colId xmlns:a16="http://schemas.microsoft.com/office/drawing/2014/main" val="4003703430"/>
                        </a:ext>
                      </a:extLst>
                    </a:gridCol>
                    <a:gridCol w="1141476">
                      <a:extLst>
                        <a:ext uri="{9D8B030D-6E8A-4147-A177-3AD203B41FA5}">
                          <a16:colId xmlns:a16="http://schemas.microsoft.com/office/drawing/2014/main" val="277873934"/>
                        </a:ext>
                      </a:extLst>
                    </a:gridCol>
                    <a:gridCol w="723899">
                      <a:extLst>
                        <a:ext uri="{9D8B030D-6E8A-4147-A177-3AD203B41FA5}">
                          <a16:colId xmlns:a16="http://schemas.microsoft.com/office/drawing/2014/main" val="3047590208"/>
                        </a:ext>
                      </a:extLst>
                    </a:gridCol>
                  </a:tblGrid>
                  <a:tr h="370840">
                    <a:tc>
                      <a:txBody>
                        <a:bodyPr/>
                        <a:lstStyle/>
                        <a:p>
                          <a:pPr algn="r"/>
                          <a:r>
                            <a:rPr lang="en-US" dirty="0">
                              <a:solidFill>
                                <a:srgbClr val="FF0000"/>
                              </a:solidFill>
                            </a:rPr>
                            <a:t>Level</a:t>
                          </a:r>
                        </a:p>
                      </a:txBody>
                      <a:tcPr/>
                    </a:tc>
                    <a:tc>
                      <a:txBody>
                        <a:bodyPr/>
                        <a:lstStyle/>
                        <a:p>
                          <a:pPr algn="r"/>
                          <a:r>
                            <a:rPr lang="en-US" dirty="0">
                              <a:solidFill>
                                <a:srgbClr val="FF0000"/>
                              </a:solidFill>
                            </a:rPr>
                            <a:t>n</a:t>
                          </a:r>
                        </a:p>
                      </a:txBody>
                      <a:tcPr/>
                    </a:tc>
                    <a:tc>
                      <a:txBody>
                        <a:bodyPr/>
                        <a:lstStyle/>
                        <a:p>
                          <a:pPr algn="r"/>
                          <a:r>
                            <a:rPr lang="en-US" dirty="0">
                              <a:solidFill>
                                <a:srgbClr val="FF0000"/>
                              </a:solidFill>
                            </a:rPr>
                            <a:t>q</a:t>
                          </a:r>
                        </a:p>
                      </a:txBody>
                      <a:tcPr/>
                    </a:tc>
                    <a:tc>
                      <a:txBody>
                        <a:bodyPr/>
                        <a:lstStyle/>
                        <a:p>
                          <a:pPr algn="r"/>
                          <a:r>
                            <a:rPr lang="en-US" dirty="0">
                              <a:solidFill>
                                <a:srgbClr val="FF0000"/>
                              </a:solidFill>
                            </a:rPr>
                            <a:t>s</a:t>
                          </a:r>
                        </a:p>
                      </a:txBody>
                      <a:tcPr/>
                    </a:tc>
                    <a:tc>
                      <a:txBody>
                        <a:bodyPr/>
                        <a:lstStyle/>
                        <a:p>
                          <a:pPr algn="r"/>
                          <a:r>
                            <a:rPr lang="en-US" dirty="0">
                              <a:solidFill>
                                <a:srgbClr val="FF0000"/>
                              </a:solidFill>
                            </a:rPr>
                            <a:t>P</a:t>
                          </a:r>
                        </a:p>
                      </a:txBody>
                      <a:tcPr/>
                    </a:tc>
                    <a:tc>
                      <a:txBody>
                        <a:bodyPr/>
                        <a:lstStyle/>
                        <a:p>
                          <a:pPr algn="r"/>
                          <a:r>
                            <a:rPr lang="en-US" dirty="0">
                              <a:solidFill>
                                <a:srgbClr val="FF0000"/>
                              </a:solidFill>
                            </a:rPr>
                            <a:t>P&amp;A</a:t>
                          </a:r>
                        </a:p>
                      </a:txBody>
                      <a:tcPr/>
                    </a:tc>
                    <a:tc>
                      <a:txBody>
                        <a:bodyPr/>
                        <a:lstStyle/>
                        <a:p>
                          <a:pPr algn="r"/>
                          <a:r>
                            <a:rPr lang="en-US" dirty="0">
                              <a:solidFill>
                                <a:srgbClr val="FF0000"/>
                              </a:solidFill>
                            </a:rPr>
                            <a:t>c</a:t>
                          </a:r>
                        </a:p>
                      </a:txBody>
                      <a:tcPr/>
                    </a:tc>
                    <a:tc>
                      <a:txBody>
                        <a:bodyPr/>
                        <a:lstStyle/>
                        <a:p>
                          <a:pPr algn="r"/>
                          <a:r>
                            <a:rPr lang="en-US" dirty="0">
                              <a:solidFill>
                                <a:srgbClr val="FF0000"/>
                              </a:solidFill>
                            </a:rPr>
                            <a:t>Exp</a:t>
                          </a:r>
                        </a:p>
                      </a:txBody>
                      <a:tcPr/>
                    </a:tc>
                    <a:extLst>
                      <a:ext uri="{0D108BD9-81ED-4DB2-BD59-A6C34878D82A}">
                        <a16:rowId xmlns:a16="http://schemas.microsoft.com/office/drawing/2014/main" val="3004966936"/>
                      </a:ext>
                    </a:extLst>
                  </a:tr>
                  <a:tr h="370840">
                    <a:tc>
                      <a:txBody>
                        <a:bodyPr/>
                        <a:lstStyle/>
                        <a:p>
                          <a:pPr algn="r"/>
                          <a:r>
                            <a:rPr lang="en-US" dirty="0"/>
                            <a:t>Low</a:t>
                          </a:r>
                        </a:p>
                      </a:txBody>
                      <a:tcPr/>
                    </a:tc>
                    <a:tc>
                      <a:txBody>
                        <a:bodyPr/>
                        <a:lstStyle/>
                        <a:p>
                          <a:pPr algn="r"/>
                          <a:r>
                            <a:rPr lang="en-US" dirty="0"/>
                            <a:t>128</a:t>
                          </a:r>
                        </a:p>
                      </a:txBody>
                      <a:tcPr/>
                    </a:tc>
                    <a:tc>
                      <a:txBody>
                        <a:bodyPr/>
                        <a:lstStyle/>
                        <a:p>
                          <a:pPr algn="r"/>
                          <a:r>
                            <a:rPr lang="en-US" dirty="0"/>
                            <a:t>4093</a:t>
                          </a:r>
                        </a:p>
                      </a:txBody>
                      <a:tcPr/>
                    </a:tc>
                    <a:tc>
                      <a:txBody>
                        <a:bodyPr/>
                        <a:lstStyle/>
                        <a:p>
                          <a:pPr algn="r"/>
                          <a:r>
                            <a:rPr lang="en-US" dirty="0"/>
                            <a:t>8.87</a:t>
                          </a:r>
                        </a:p>
                      </a:txBody>
                      <a:tcPr/>
                    </a:tc>
                    <a:tc>
                      <a:txBody>
                        <a:bodyPr/>
                        <a:lstStyle/>
                        <a:p>
                          <a:pPr algn="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2.9</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7.4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3.8</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oMath>
                            </m:oMathPara>
                          </a14:m>
                          <a:endParaRPr lang="en-US" dirty="0"/>
                        </a:p>
                      </a:txBody>
                      <a:tcPr/>
                    </a:tc>
                    <a:tc>
                      <a:txBody>
                        <a:bodyPr/>
                        <a:lstStyle/>
                        <a:p>
                          <a:pPr algn="r"/>
                          <a:r>
                            <a:rPr lang="en-US" dirty="0"/>
                            <a:t>30</a:t>
                          </a:r>
                        </a:p>
                      </a:txBody>
                      <a:tcPr/>
                    </a:tc>
                    <a:extLst>
                      <a:ext uri="{0D108BD9-81ED-4DB2-BD59-A6C34878D82A}">
                        <a16:rowId xmlns:a16="http://schemas.microsoft.com/office/drawing/2014/main" val="781915879"/>
                      </a:ext>
                    </a:extLst>
                  </a:tr>
                  <a:tr h="370840">
                    <a:tc>
                      <a:txBody>
                        <a:bodyPr/>
                        <a:lstStyle/>
                        <a:p>
                          <a:pPr algn="r"/>
                          <a:r>
                            <a:rPr lang="en-US" dirty="0"/>
                            <a:t>High</a:t>
                          </a:r>
                        </a:p>
                      </a:txBody>
                      <a:tcPr/>
                    </a:tc>
                    <a:tc>
                      <a:txBody>
                        <a:bodyPr/>
                        <a:lstStyle/>
                        <a:p>
                          <a:pPr algn="r"/>
                          <a:r>
                            <a:rPr lang="en-US" dirty="0"/>
                            <a:t>320</a:t>
                          </a:r>
                        </a:p>
                      </a:txBody>
                      <a:tcPr/>
                    </a:tc>
                    <a:tc>
                      <a:txBody>
                        <a:bodyPr/>
                        <a:lstStyle/>
                        <a:p>
                          <a:pPr algn="r"/>
                          <a:r>
                            <a:rPr lang="en-US" dirty="0"/>
                            <a:t>4093</a:t>
                          </a:r>
                        </a:p>
                      </a:txBody>
                      <a:tcPr/>
                    </a:tc>
                    <a:tc>
                      <a:txBody>
                        <a:bodyPr/>
                        <a:lstStyle/>
                        <a:p>
                          <a:pPr algn="r"/>
                          <a:r>
                            <a:rPr lang="en-US" dirty="0"/>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4.9</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17.7</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17.4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oMath>
                            </m:oMathPara>
                          </a14:m>
                          <a:endParaRPr lang="en-US" dirty="0"/>
                        </a:p>
                      </a:txBody>
                      <a:tcPr/>
                    </a:tc>
                    <a:tc>
                      <a:txBody>
                        <a:bodyPr/>
                        <a:lstStyle/>
                        <a:p>
                          <a:pPr algn="r"/>
                          <a:r>
                            <a:rPr lang="en-US" dirty="0"/>
                            <a:t>42</a:t>
                          </a:r>
                        </a:p>
                      </a:txBody>
                      <a:tcPr/>
                    </a:tc>
                    <a:extLst>
                      <a:ext uri="{0D108BD9-81ED-4DB2-BD59-A6C34878D82A}">
                        <a16:rowId xmlns:a16="http://schemas.microsoft.com/office/drawing/2014/main" val="393472287"/>
                      </a:ext>
                    </a:extLst>
                  </a:tr>
                </a:tbl>
              </a:graphicData>
            </a:graphic>
          </p:graphicFrame>
        </mc:Choice>
        <mc:Fallback xmlns="">
          <p:graphicFrame>
            <p:nvGraphicFramePr>
              <p:cNvPr id="2" name="Table 1">
                <a:extLst>
                  <a:ext uri="{FF2B5EF4-FFF2-40B4-BE49-F238E27FC236}">
                    <a16:creationId xmlns:a16="http://schemas.microsoft.com/office/drawing/2014/main" id="{D255910E-F3D1-A2AF-FCF4-C196412D7B5F}"/>
                  </a:ext>
                </a:extLst>
              </p:cNvPr>
              <p:cNvGraphicFramePr>
                <a:graphicFrameLocks noGrp="1"/>
              </p:cNvGraphicFramePr>
              <p:nvPr>
                <p:extLst>
                  <p:ext uri="{D42A27DB-BD31-4B8C-83A1-F6EECF244321}">
                    <p14:modId xmlns:p14="http://schemas.microsoft.com/office/powerpoint/2010/main" val="1138769048"/>
                  </p:ext>
                </p:extLst>
              </p:nvPr>
            </p:nvGraphicFramePr>
            <p:xfrm>
              <a:off x="647700" y="2286000"/>
              <a:ext cx="7772399" cy="1112520"/>
            </p:xfrm>
            <a:graphic>
              <a:graphicData uri="http://schemas.openxmlformats.org/drawingml/2006/table">
                <a:tbl>
                  <a:tblPr firstRow="1" bandRow="1">
                    <a:tableStyleId>{5C22544A-7EE6-4342-B048-85BDC9FD1C3A}</a:tableStyleId>
                  </a:tblPr>
                  <a:tblGrid>
                    <a:gridCol w="1201918">
                      <a:extLst>
                        <a:ext uri="{9D8B030D-6E8A-4147-A177-3AD203B41FA5}">
                          <a16:colId xmlns:a16="http://schemas.microsoft.com/office/drawing/2014/main" val="1451327714"/>
                        </a:ext>
                      </a:extLst>
                    </a:gridCol>
                    <a:gridCol w="721150">
                      <a:extLst>
                        <a:ext uri="{9D8B030D-6E8A-4147-A177-3AD203B41FA5}">
                          <a16:colId xmlns:a16="http://schemas.microsoft.com/office/drawing/2014/main" val="344664658"/>
                        </a:ext>
                      </a:extLst>
                    </a:gridCol>
                    <a:gridCol w="961534">
                      <a:extLst>
                        <a:ext uri="{9D8B030D-6E8A-4147-A177-3AD203B41FA5}">
                          <a16:colId xmlns:a16="http://schemas.microsoft.com/office/drawing/2014/main" val="1065269126"/>
                        </a:ext>
                      </a:extLst>
                    </a:gridCol>
                    <a:gridCol w="801278">
                      <a:extLst>
                        <a:ext uri="{9D8B030D-6E8A-4147-A177-3AD203B41FA5}">
                          <a16:colId xmlns:a16="http://schemas.microsoft.com/office/drawing/2014/main" val="2043435748"/>
                        </a:ext>
                      </a:extLst>
                    </a:gridCol>
                    <a:gridCol w="1055284">
                      <a:extLst>
                        <a:ext uri="{9D8B030D-6E8A-4147-A177-3AD203B41FA5}">
                          <a16:colId xmlns:a16="http://schemas.microsoft.com/office/drawing/2014/main" val="2793952617"/>
                        </a:ext>
                      </a:extLst>
                    </a:gridCol>
                    <a:gridCol w="1165860">
                      <a:extLst>
                        <a:ext uri="{9D8B030D-6E8A-4147-A177-3AD203B41FA5}">
                          <a16:colId xmlns:a16="http://schemas.microsoft.com/office/drawing/2014/main" val="4003703430"/>
                        </a:ext>
                      </a:extLst>
                    </a:gridCol>
                    <a:gridCol w="1141476">
                      <a:extLst>
                        <a:ext uri="{9D8B030D-6E8A-4147-A177-3AD203B41FA5}">
                          <a16:colId xmlns:a16="http://schemas.microsoft.com/office/drawing/2014/main" val="277873934"/>
                        </a:ext>
                      </a:extLst>
                    </a:gridCol>
                    <a:gridCol w="723899">
                      <a:extLst>
                        <a:ext uri="{9D8B030D-6E8A-4147-A177-3AD203B41FA5}">
                          <a16:colId xmlns:a16="http://schemas.microsoft.com/office/drawing/2014/main" val="3047590208"/>
                        </a:ext>
                      </a:extLst>
                    </a:gridCol>
                  </a:tblGrid>
                  <a:tr h="370840">
                    <a:tc>
                      <a:txBody>
                        <a:bodyPr/>
                        <a:lstStyle/>
                        <a:p>
                          <a:pPr algn="r"/>
                          <a:r>
                            <a:rPr lang="en-US" dirty="0">
                              <a:solidFill>
                                <a:srgbClr val="FF0000"/>
                              </a:solidFill>
                            </a:rPr>
                            <a:t>Level</a:t>
                          </a:r>
                        </a:p>
                      </a:txBody>
                      <a:tcPr/>
                    </a:tc>
                    <a:tc>
                      <a:txBody>
                        <a:bodyPr/>
                        <a:lstStyle/>
                        <a:p>
                          <a:pPr algn="r"/>
                          <a:r>
                            <a:rPr lang="en-US" dirty="0">
                              <a:solidFill>
                                <a:srgbClr val="FF0000"/>
                              </a:solidFill>
                            </a:rPr>
                            <a:t>n</a:t>
                          </a:r>
                        </a:p>
                      </a:txBody>
                      <a:tcPr/>
                    </a:tc>
                    <a:tc>
                      <a:txBody>
                        <a:bodyPr/>
                        <a:lstStyle/>
                        <a:p>
                          <a:pPr algn="r"/>
                          <a:r>
                            <a:rPr lang="en-US" dirty="0">
                              <a:solidFill>
                                <a:srgbClr val="FF0000"/>
                              </a:solidFill>
                            </a:rPr>
                            <a:t>q</a:t>
                          </a:r>
                        </a:p>
                      </a:txBody>
                      <a:tcPr/>
                    </a:tc>
                    <a:tc>
                      <a:txBody>
                        <a:bodyPr/>
                        <a:lstStyle/>
                        <a:p>
                          <a:pPr algn="r"/>
                          <a:r>
                            <a:rPr lang="en-US" dirty="0">
                              <a:solidFill>
                                <a:srgbClr val="FF0000"/>
                              </a:solidFill>
                            </a:rPr>
                            <a:t>s</a:t>
                          </a:r>
                        </a:p>
                      </a:txBody>
                      <a:tcPr/>
                    </a:tc>
                    <a:tc>
                      <a:txBody>
                        <a:bodyPr/>
                        <a:lstStyle/>
                        <a:p>
                          <a:pPr algn="r"/>
                          <a:r>
                            <a:rPr lang="en-US" dirty="0">
                              <a:solidFill>
                                <a:srgbClr val="FF0000"/>
                              </a:solidFill>
                            </a:rPr>
                            <a:t>P</a:t>
                          </a:r>
                        </a:p>
                      </a:txBody>
                      <a:tcPr/>
                    </a:tc>
                    <a:tc>
                      <a:txBody>
                        <a:bodyPr/>
                        <a:lstStyle/>
                        <a:p>
                          <a:pPr algn="r"/>
                          <a:r>
                            <a:rPr lang="en-US" dirty="0">
                              <a:solidFill>
                                <a:srgbClr val="FF0000"/>
                              </a:solidFill>
                            </a:rPr>
                            <a:t>P&amp;A</a:t>
                          </a:r>
                        </a:p>
                      </a:txBody>
                      <a:tcPr/>
                    </a:tc>
                    <a:tc>
                      <a:txBody>
                        <a:bodyPr/>
                        <a:lstStyle/>
                        <a:p>
                          <a:pPr algn="r"/>
                          <a:r>
                            <a:rPr lang="en-US" dirty="0">
                              <a:solidFill>
                                <a:srgbClr val="FF0000"/>
                              </a:solidFill>
                            </a:rPr>
                            <a:t>c</a:t>
                          </a:r>
                        </a:p>
                      </a:txBody>
                      <a:tcPr/>
                    </a:tc>
                    <a:tc>
                      <a:txBody>
                        <a:bodyPr/>
                        <a:lstStyle/>
                        <a:p>
                          <a:pPr algn="r"/>
                          <a:r>
                            <a:rPr lang="en-US" dirty="0">
                              <a:solidFill>
                                <a:srgbClr val="FF0000"/>
                              </a:solidFill>
                            </a:rPr>
                            <a:t>Exp</a:t>
                          </a:r>
                        </a:p>
                      </a:txBody>
                      <a:tcPr/>
                    </a:tc>
                    <a:extLst>
                      <a:ext uri="{0D108BD9-81ED-4DB2-BD59-A6C34878D82A}">
                        <a16:rowId xmlns:a16="http://schemas.microsoft.com/office/drawing/2014/main" val="3004966936"/>
                      </a:ext>
                    </a:extLst>
                  </a:tr>
                  <a:tr h="370840">
                    <a:tc>
                      <a:txBody>
                        <a:bodyPr/>
                        <a:lstStyle/>
                        <a:p>
                          <a:pPr algn="r"/>
                          <a:r>
                            <a:rPr lang="en-US" dirty="0"/>
                            <a:t>Low</a:t>
                          </a:r>
                        </a:p>
                      </a:txBody>
                      <a:tcPr/>
                    </a:tc>
                    <a:tc>
                      <a:txBody>
                        <a:bodyPr/>
                        <a:lstStyle/>
                        <a:p>
                          <a:pPr algn="r"/>
                          <a:r>
                            <a:rPr lang="en-US" dirty="0"/>
                            <a:t>128</a:t>
                          </a:r>
                        </a:p>
                      </a:txBody>
                      <a:tcPr/>
                    </a:tc>
                    <a:tc>
                      <a:txBody>
                        <a:bodyPr/>
                        <a:lstStyle/>
                        <a:p>
                          <a:pPr algn="r"/>
                          <a:r>
                            <a:rPr lang="en-US" dirty="0"/>
                            <a:t>4093</a:t>
                          </a:r>
                        </a:p>
                      </a:txBody>
                      <a:tcPr/>
                    </a:tc>
                    <a:tc>
                      <a:txBody>
                        <a:bodyPr/>
                        <a:lstStyle/>
                        <a:p>
                          <a:pPr algn="r"/>
                          <a:r>
                            <a:rPr lang="en-US" dirty="0"/>
                            <a:t>8.87</a:t>
                          </a:r>
                        </a:p>
                      </a:txBody>
                      <a:tcPr/>
                    </a:tc>
                    <a:tc>
                      <a:txBody>
                        <a:bodyPr/>
                        <a:lstStyle/>
                        <a:p>
                          <a:endParaRPr lang="en-US"/>
                        </a:p>
                      </a:txBody>
                      <a:tcPr>
                        <a:blipFill>
                          <a:blip r:embed="rId2"/>
                          <a:stretch>
                            <a:fillRect l="-350602" t="-103333" r="-291566" b="-123333"/>
                          </a:stretch>
                        </a:blipFill>
                      </a:tcPr>
                    </a:tc>
                    <a:tc>
                      <a:txBody>
                        <a:bodyPr/>
                        <a:lstStyle/>
                        <a:p>
                          <a:endParaRPr lang="en-US"/>
                        </a:p>
                      </a:txBody>
                      <a:tcPr>
                        <a:blipFill>
                          <a:blip r:embed="rId2"/>
                          <a:stretch>
                            <a:fillRect l="-406522" t="-103333" r="-163043" b="-123333"/>
                          </a:stretch>
                        </a:blipFill>
                      </a:tcPr>
                    </a:tc>
                    <a:tc>
                      <a:txBody>
                        <a:bodyPr/>
                        <a:lstStyle/>
                        <a:p>
                          <a:endParaRPr lang="en-US"/>
                        </a:p>
                      </a:txBody>
                      <a:tcPr>
                        <a:blipFill>
                          <a:blip r:embed="rId2"/>
                          <a:stretch>
                            <a:fillRect l="-517778" t="-103333" r="-66667" b="-123333"/>
                          </a:stretch>
                        </a:blipFill>
                      </a:tcPr>
                    </a:tc>
                    <a:tc>
                      <a:txBody>
                        <a:bodyPr/>
                        <a:lstStyle/>
                        <a:p>
                          <a:pPr algn="r"/>
                          <a:r>
                            <a:rPr lang="en-US" dirty="0"/>
                            <a:t>30</a:t>
                          </a:r>
                        </a:p>
                      </a:txBody>
                      <a:tcPr/>
                    </a:tc>
                    <a:extLst>
                      <a:ext uri="{0D108BD9-81ED-4DB2-BD59-A6C34878D82A}">
                        <a16:rowId xmlns:a16="http://schemas.microsoft.com/office/drawing/2014/main" val="781915879"/>
                      </a:ext>
                    </a:extLst>
                  </a:tr>
                  <a:tr h="370840">
                    <a:tc>
                      <a:txBody>
                        <a:bodyPr/>
                        <a:lstStyle/>
                        <a:p>
                          <a:pPr algn="r"/>
                          <a:r>
                            <a:rPr lang="en-US" dirty="0"/>
                            <a:t>High</a:t>
                          </a:r>
                        </a:p>
                      </a:txBody>
                      <a:tcPr/>
                    </a:tc>
                    <a:tc>
                      <a:txBody>
                        <a:bodyPr/>
                        <a:lstStyle/>
                        <a:p>
                          <a:pPr algn="r"/>
                          <a:r>
                            <a:rPr lang="en-US" dirty="0"/>
                            <a:t>320</a:t>
                          </a:r>
                        </a:p>
                      </a:txBody>
                      <a:tcPr/>
                    </a:tc>
                    <a:tc>
                      <a:txBody>
                        <a:bodyPr/>
                        <a:lstStyle/>
                        <a:p>
                          <a:pPr algn="r"/>
                          <a:r>
                            <a:rPr lang="en-US" dirty="0"/>
                            <a:t>4093</a:t>
                          </a:r>
                        </a:p>
                      </a:txBody>
                      <a:tcPr/>
                    </a:tc>
                    <a:tc>
                      <a:txBody>
                        <a:bodyPr/>
                        <a:lstStyle/>
                        <a:p>
                          <a:pPr algn="r"/>
                          <a:r>
                            <a:rPr lang="en-US" dirty="0"/>
                            <a:t>8</a:t>
                          </a:r>
                        </a:p>
                      </a:txBody>
                      <a:tcPr/>
                    </a:tc>
                    <a:tc>
                      <a:txBody>
                        <a:bodyPr/>
                        <a:lstStyle/>
                        <a:p>
                          <a:endParaRPr lang="en-US"/>
                        </a:p>
                      </a:txBody>
                      <a:tcPr>
                        <a:blipFill>
                          <a:blip r:embed="rId2"/>
                          <a:stretch>
                            <a:fillRect l="-350602" t="-210345" r="-291566" b="-27586"/>
                          </a:stretch>
                        </a:blipFill>
                      </a:tcPr>
                    </a:tc>
                    <a:tc>
                      <a:txBody>
                        <a:bodyPr/>
                        <a:lstStyle/>
                        <a:p>
                          <a:endParaRPr lang="en-US"/>
                        </a:p>
                      </a:txBody>
                      <a:tcPr>
                        <a:blipFill>
                          <a:blip r:embed="rId2"/>
                          <a:stretch>
                            <a:fillRect l="-406522" t="-210345" r="-163043" b="-27586"/>
                          </a:stretch>
                        </a:blipFill>
                      </a:tcPr>
                    </a:tc>
                    <a:tc>
                      <a:txBody>
                        <a:bodyPr/>
                        <a:lstStyle/>
                        <a:p>
                          <a:endParaRPr lang="en-US"/>
                        </a:p>
                      </a:txBody>
                      <a:tcPr>
                        <a:blipFill>
                          <a:blip r:embed="rId2"/>
                          <a:stretch>
                            <a:fillRect l="-517778" t="-210345" r="-66667" b="-27586"/>
                          </a:stretch>
                        </a:blipFill>
                      </a:tcPr>
                    </a:tc>
                    <a:tc>
                      <a:txBody>
                        <a:bodyPr/>
                        <a:lstStyle/>
                        <a:p>
                          <a:pPr algn="r"/>
                          <a:r>
                            <a:rPr lang="en-US" dirty="0"/>
                            <a:t>42</a:t>
                          </a:r>
                        </a:p>
                      </a:txBody>
                      <a:tcPr/>
                    </a:tc>
                    <a:extLst>
                      <a:ext uri="{0D108BD9-81ED-4DB2-BD59-A6C34878D82A}">
                        <a16:rowId xmlns:a16="http://schemas.microsoft.com/office/drawing/2014/main" val="393472287"/>
                      </a:ext>
                    </a:extLst>
                  </a:tr>
                </a:tbl>
              </a:graphicData>
            </a:graphic>
          </p:graphicFrame>
        </mc:Fallback>
      </mc:AlternateContent>
    </p:spTree>
    <p:extLst>
      <p:ext uri="{BB962C8B-B14F-4D97-AF65-F5344CB8AC3E}">
        <p14:creationId xmlns:p14="http://schemas.microsoft.com/office/powerpoint/2010/main" val="678870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NTRU is a r</a:t>
                </a:r>
                <a:r>
                  <a:rPr lang="en-US" sz="2000" b="0" kern="0" dirty="0">
                    <a:latin typeface="Calibri" panose="020F0502020204030204" pitchFamily="34" charset="0"/>
                    <a:cs typeface="Calibri" panose="020F0502020204030204" pitchFamily="34" charset="0"/>
                  </a:rPr>
                  <a:t>ing lattice-based system.</a:t>
                </a:r>
              </a:p>
              <a:p>
                <a:pPr>
                  <a:lnSpc>
                    <a:spcPct val="90000"/>
                  </a:lnSpc>
                </a:pP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ℤ</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e>
                        </m:d>
                      </m:num>
                      <m:den>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𝑥</m:t>
                            </m:r>
                          </m:e>
                          <m:sup>
                            <m:r>
                              <a:rPr lang="en-US" sz="2000" b="0" i="1" kern="0" smtClean="0">
                                <a:latin typeface="Cambria Math" panose="02040503050406030204" pitchFamily="18" charset="0"/>
                                <a:ea typeface="Cambria Math" panose="02040503050406030204" pitchFamily="18" charset="0"/>
                              </a:rPr>
                              <m:t>𝑁</m:t>
                            </m:r>
                          </m:sup>
                        </m:sSup>
                        <m:r>
                          <a:rPr lang="en-US" sz="2000" b="0" i="1" kern="0" smtClea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𝑅</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smtClea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𝑝</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0</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𝑥</m:t>
                        </m:r>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𝑁</m:t>
                            </m:r>
                            <m:r>
                              <a:rPr lang="en-US" sz="2000" b="0" i="1" kern="0" smtClean="0">
                                <a:latin typeface="Cambria Math" panose="02040503050406030204" pitchFamily="18" charset="0"/>
                              </a:rPr>
                              <m:t>−1</m:t>
                            </m:r>
                          </m:sub>
                        </m:sSub>
                      </m:e>
                    </m:d>
                    <m:r>
                      <a:rPr lang="en-US" sz="2000" b="0" i="1" kern="0" smtClean="0">
                        <a:latin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r>
                      <a:rPr lang="en-US" sz="2000" i="1" kern="0" smtClean="0">
                        <a:latin typeface="Cambria Math" panose="02040503050406030204" pitchFamily="18" charset="0"/>
                        <a:ea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𝑘</m:t>
                        </m:r>
                      </m:sub>
                    </m:sSub>
                    <m:r>
                      <a:rPr lang="en-US" sz="2000" b="0" i="1" kern="0" smtClean="0">
                        <a:latin typeface="Cambria Math" panose="02040503050406030204" pitchFamily="18" charset="0"/>
                      </a:rPr>
                      <m:t>=</m:t>
                    </m:r>
                    <m:nary>
                      <m:naryPr>
                        <m:chr m:val="∑"/>
                        <m:supHide m:val="on"/>
                        <m:ctrlPr>
                          <a:rPr lang="en-US" sz="2000" b="0" i="1" kern="0" smtClean="0">
                            <a:latin typeface="Cambria Math" panose="02040503050406030204" pitchFamily="18" charset="0"/>
                          </a:rPr>
                        </m:ctrlPr>
                      </m:naryPr>
                      <m:sub>
                        <m:r>
                          <m:rPr>
                            <m:brk m:alnAt="7"/>
                          </m:rP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r>
                          <a:rPr lang="en-US" sz="2000" b="0" i="1" kern="0" smtClean="0">
                            <a:latin typeface="Cambria Math" panose="02040503050406030204" pitchFamily="18" charset="0"/>
                          </a:rPr>
                          <m:t>=</m:t>
                        </m:r>
                        <m:r>
                          <a:rPr lang="en-US" sz="2000" b="0" i="1" kern="0" smtClean="0">
                            <a:latin typeface="Cambria Math" panose="02040503050406030204" pitchFamily="18" charset="0"/>
                          </a:rPr>
                          <m:t>𝑘</m:t>
                        </m:r>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sub>
                      <m:sup/>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𝑗</m:t>
                            </m:r>
                          </m:sub>
                        </m:sSub>
                      </m:e>
                    </m:nary>
                  </m:oMath>
                </a14:m>
                <a:endParaRPr lang="en-US" sz="2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i="1" kern="0" smtClean="0">
                        <a:latin typeface="Cambria Math" panose="02040503050406030204" pitchFamily="18" charset="0"/>
                        <a:ea typeface="Cambria Math" panose="02040503050406030204" pitchFamily="18" charset="0"/>
                      </a:rPr>
                      <m:t>𝒯</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2000" b="0" i="1" kern="0" smtClean="0">
                        <a:latin typeface="Cambria Math" panose="02040503050406030204" pitchFamily="18" charset="0"/>
                      </a:rPr>
                      <m:t>&lt;</m:t>
                    </m:r>
                    <m:r>
                      <a:rPr lang="en-US" sz="2000" b="0" i="1" kern="0" smtClean="0">
                        <a:latin typeface="Cambria Math" panose="02040503050406030204" pitchFamily="18" charset="0"/>
                      </a:rPr>
                      <m:t>𝑁</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𝑑</m:t>
                        </m:r>
                      </m:e>
                      <m:sub>
                        <m:r>
                          <a:rPr lang="en-US" sz="2000" b="0" i="1" kern="0" smtClean="0">
                            <a:latin typeface="Cambria Math" panose="02040503050406030204" pitchFamily="18" charset="0"/>
                          </a:rPr>
                          <m:t>1</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𝑑</m:t>
                        </m:r>
                      </m:e>
                      <m:sub>
                        <m:r>
                          <a:rPr lang="en-US" sz="2000" b="0" i="1" kern="0" smtClean="0">
                            <a:latin typeface="Cambria Math" panose="02040503050406030204" pitchFamily="18" charset="0"/>
                          </a:rPr>
                          <m:t>2</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2000" b="0" i="1" kern="0" smtClean="0">
                        <a:latin typeface="Cambria Math" panose="02040503050406030204" pitchFamily="18" charset="0"/>
                      </a:rPr>
                      <m:t>0.</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 prime and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ℕ</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&gt;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6</m:t>
                        </m:r>
                        <m:r>
                          <a:rPr lang="en-US" sz="2000" b="0" i="1" kern="0" smtClean="0">
                            <a:latin typeface="Cambria Math" panose="02040503050406030204" pitchFamily="18" charset="0"/>
                          </a:rPr>
                          <m:t>𝑑</m:t>
                        </m:r>
                        <m:r>
                          <a:rPr lang="en-US" sz="2000" b="0" i="1" kern="0" smtClean="0">
                            <a:latin typeface="Cambria Math" panose="02040503050406030204" pitchFamily="18" charset="0"/>
                          </a:rPr>
                          <m:t>+1</m:t>
                        </m:r>
                      </m:e>
                    </m:d>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889" t="-1749" r="-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502229"/>
                <a:ext cx="85725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KeyGen</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r>
                      <a:rPr lang="en-US" sz="2000" b="0" i="1" kern="0" smtClean="0">
                        <a:latin typeface="Cambria Math" panose="02040503050406030204" pitchFamily="18" charset="0"/>
                      </a:rPr>
                      <m:t>𝑔</m:t>
                    </m:r>
                    <m:r>
                      <a:rPr lang="en-US" sz="2000" b="0" i="1" kern="0" smtClean="0">
                        <a:latin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+1,</m:t>
                        </m:r>
                        <m:r>
                          <a:rPr lang="en-US" sz="2000" b="0" i="1" kern="0" smtClean="0">
                            <a:latin typeface="Cambria Math" panose="02040503050406030204" pitchFamily="18" charset="0"/>
                            <a:ea typeface="Cambria Math" panose="02040503050406030204" pitchFamily="18" charset="0"/>
                          </a:rPr>
                          <m:t>𝑑</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Find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a:rPr lang="en-US" sz="2000" b="0" i="1" kern="0" smtClean="0">
                        <a:latin typeface="Cambria Math" panose="02040503050406030204" pitchFamily="18" charset="0"/>
                      </a:rPr>
                      <m:t>=1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𝑝</m:t>
                        </m:r>
                      </m:e>
                    </m:d>
                    <m:r>
                      <a:rPr lang="en-US" sz="2000" b="0" i="0" kern="0" smtClean="0">
                        <a:latin typeface="Cambria Math" panose="02040503050406030204" pitchFamily="18" charset="0"/>
                      </a:rPr>
                      <m:t>,</m:t>
                    </m:r>
                    <m:r>
                      <a:rPr lang="en-US" sz="2000" b="0" i="1" kern="0" smtClean="0">
                        <a:latin typeface="Cambria Math" panose="02040503050406030204" pitchFamily="18" charset="0"/>
                      </a:rPr>
                      <m:t>   </m:t>
                    </m:r>
                    <m:r>
                      <a:rPr lang="en-US" sz="2000" i="1" kern="0">
                        <a:latin typeface="Cambria Math" panose="02040503050406030204" pitchFamily="18" charset="0"/>
                      </a:rPr>
                      <m:t>𝑓</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=1 </m:t>
                    </m:r>
                    <m:d>
                      <m:dPr>
                        <m:ctrlPr>
                          <a:rPr lang="en-US" sz="2000" i="1" kern="0">
                            <a:latin typeface="Cambria Math" panose="02040503050406030204" pitchFamily="18" charset="0"/>
                          </a:rPr>
                        </m:ctrlPr>
                      </m:dPr>
                      <m:e>
                        <m:r>
                          <a:rPr lang="en-US" sz="2000" i="1" kern="0">
                            <a:latin typeface="Cambria Math" panose="02040503050406030204" pitchFamily="18" charset="0"/>
                          </a:rPr>
                          <m:t>𝑚𝑜𝑑</m:t>
                        </m:r>
                        <m:r>
                          <a:rPr lang="en-US" sz="2000" i="1" kern="0">
                            <a:latin typeface="Cambria Math" panose="02040503050406030204" pitchFamily="18" charset="0"/>
                          </a:rPr>
                          <m:t> </m:t>
                        </m:r>
                        <m:r>
                          <a:rPr lang="en-US" sz="2000" b="0" i="1" kern="0" smtClean="0">
                            <a:latin typeface="Cambria Math" panose="02040503050406030204" pitchFamily="18" charset="0"/>
                          </a:rPr>
                          <m:t>𝑞</m:t>
                        </m:r>
                      </m:e>
                    </m:d>
                    <m:r>
                      <a:rPr lang="en-US" sz="2000" kern="0">
                        <a:latin typeface="Cambria Math" panose="02040503050406030204" pitchFamily="18" charset="0"/>
                      </a:rPr>
                      <m:t>,</m:t>
                    </m:r>
                    <m:r>
                      <a:rPr lang="en-US" sz="2000" b="0" i="0" kern="0" smtClean="0">
                        <a:latin typeface="Cambria Math" panose="02040503050406030204" pitchFamily="18" charset="0"/>
                      </a:rPr>
                      <m:t> </m:t>
                    </m:r>
                    <m:r>
                      <m:rPr>
                        <m:sty m:val="p"/>
                      </m:rPr>
                      <a:rPr lang="en-US" sz="2000" b="0" i="0" kern="0" smtClean="0">
                        <a:latin typeface="Cambria Math" panose="02040503050406030204" pitchFamily="18" charset="0"/>
                      </a:rPr>
                      <m:t>h</m:t>
                    </m:r>
                    <m:r>
                      <a:rPr lang="en-US" sz="2000" b="0" i="0"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Public key is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h</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private key is </a:t>
                </a:r>
                <a14:m>
                  <m:oMath xmlns:m="http://schemas.openxmlformats.org/officeDocument/2006/math">
                    <m:r>
                      <a:rPr lang="en-US" sz="2000" b="0" i="1" kern="0" smtClean="0">
                        <a:latin typeface="Cambria Math" panose="02040503050406030204" pitchFamily="18" charset="0"/>
                      </a:rPr>
                      <m:t>𝑓</m:t>
                    </m:r>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i="1" kern="0">
                            <a:latin typeface="Cambria Math" panose="02040503050406030204" pitchFamily="18" charset="0"/>
                          </a:rPr>
                          <m:t>𝑝</m:t>
                        </m:r>
                      </m:sub>
                    </m:sSub>
                  </m:oMath>
                </a14:m>
                <a:r>
                  <a:rPr lang="en-US" sz="2000" kern="0" dirty="0">
                    <a:latin typeface="Calibri" panose="020F0502020204030204" pitchFamily="34" charset="0"/>
                    <a:cs typeface="Calibri" panose="020F0502020204030204" pitchFamily="34" charset="0"/>
                  </a:rPr>
                  <a:t>, ciphertext is </a:t>
                </a:r>
                <a14:m>
                  <m:oMath xmlns:m="http://schemas.openxmlformats.org/officeDocument/2006/math">
                    <m:r>
                      <a:rPr lang="en-US" sz="2000" b="0" i="1" kern="0" smtClean="0">
                        <a:latin typeface="Cambria Math" panose="02040503050406030204" pitchFamily="18" charset="0"/>
                      </a:rPr>
                      <m:t>𝑐</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Encryption</a:t>
                </a:r>
              </a:p>
              <a:p>
                <a:pPr marL="857250" lvl="1" indent="-457200">
                  <a:lnSpc>
                    <a:spcPct val="90000"/>
                  </a:lnSpc>
                  <a:buFont typeface="+mj-lt"/>
                  <a:buAutoNum type="arabicPeriod"/>
                </a:pPr>
                <a:r>
                  <a:rPr lang="en-US" sz="2000" kern="0" dirty="0">
                    <a:latin typeface="Calibri" panose="020F0502020204030204" pitchFamily="34" charset="0"/>
                    <a:cs typeface="Calibri" panose="020F0502020204030204" pitchFamily="34" charset="0"/>
                  </a:rPr>
                  <a:t>Chose random </a:t>
                </a: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14:m>
                  <m:oMath xmlns:m="http://schemas.openxmlformats.org/officeDocument/2006/math">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oMath>
                </a14:m>
                <a:endParaRPr lang="en-US" sz="2000" b="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Decryption</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Compute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oMath>
                </a14:m>
                <a:endParaRPr lang="en-US" sz="2000" b="0" kern="0" dirty="0">
                  <a:latin typeface="Calibri" panose="020F0502020204030204" pitchFamily="34" charset="0"/>
                </a:endParaRP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m:rPr>
                        <m:sty m:val="p"/>
                      </m:rPr>
                      <a:rPr lang="en-US" sz="2000" b="0" i="0" kern="0" smtClean="0">
                        <a:latin typeface="Cambria Math" panose="02040503050406030204" pitchFamily="18" charset="0"/>
                      </a:rPr>
                      <m:t>a</m:t>
                    </m:r>
                  </m:oMath>
                </a14:m>
                <a:r>
                  <a:rPr lang="en-US" sz="2000" kern="0" dirty="0">
                    <a:latin typeface="Calibri" panose="020F0502020204030204" pitchFamily="34" charset="0"/>
                    <a:cs typeface="Calibri" panose="020F0502020204030204" pitchFamily="34" charset="0"/>
                  </a:rPr>
                  <a:t>.  </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Verify that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e>
                    </m:d>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𝑝𝑓𝑟</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502229"/>
                <a:ext cx="8572500" cy="4724400"/>
              </a:xfrm>
              <a:prstGeom prst="rect">
                <a:avLst/>
              </a:prstGeom>
              <a:blipFill>
                <a:blip r:embed="rId2"/>
                <a:stretch>
                  <a:fillRect l="-741" t="-1609" r="-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22905177"/>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=5, </m:t>
                    </m:r>
                    <m:r>
                      <a:rPr lang="en-US" sz="2000" b="0" i="1" kern="0" smtClean="0">
                        <a:latin typeface="Cambria Math" panose="02040503050406030204" pitchFamily="18" charset="0"/>
                      </a:rPr>
                      <m:t>𝑝</m:t>
                    </m:r>
                    <m:r>
                      <a:rPr lang="en-US" sz="2000" b="0" i="1" kern="0" smtClean="0">
                        <a:latin typeface="Cambria Math" panose="02040503050406030204" pitchFamily="18" charset="0"/>
                      </a:rPr>
                      <m:t>=3,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=29,</m:t>
                    </m:r>
                    <m:r>
                      <a:rPr lang="en-US" sz="2000" b="0" i="1" kern="0" smtClean="0">
                        <a:latin typeface="Cambria Math" panose="02040503050406030204" pitchFamily="18" charset="0"/>
                      </a:rPr>
                      <m:t>𝑑</m:t>
                    </m:r>
                    <m:r>
                      <a:rPr lang="en-US" sz="2000" b="0" i="1" kern="0" smtClean="0">
                        <a:latin typeface="Cambria Math" panose="02040503050406030204" pitchFamily="18" charset="0"/>
                      </a:rPr>
                      <m:t>=1, </m:t>
                    </m:r>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i="1" kern="0">
                        <a:latin typeface="Cambria Math" panose="02040503050406030204" pitchFamily="18" charset="0"/>
                      </a:rPr>
                      <m:t>−1,</m:t>
                    </m:r>
                    <m:r>
                      <a:rPr lang="en-US" sz="2000" b="0" i="1" kern="0" smtClean="0">
                        <a:latin typeface="Cambria Math" panose="02040503050406030204" pitchFamily="18" charset="0"/>
                      </a:rPr>
                      <m:t>𝑔</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2</m:t>
                        </m:r>
                      </m:sup>
                    </m:sSup>
                  </m:oMath>
                </a14:m>
                <a:endParaRPr lang="en-US" sz="2000" kern="0" dirty="0"/>
              </a:p>
              <a:p>
                <a:pPr>
                  <a:lnSpc>
                    <a:spcPct val="90000"/>
                  </a:lnSpc>
                </a:pP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r>
                      <a:rPr lang="en-US" sz="2000" i="1" kern="0">
                        <a:latin typeface="Cambria Math" panose="02040503050406030204" pitchFamily="18" charset="0"/>
                      </a:rPr>
                      <m:t>−1</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5</m:t>
                        </m:r>
                        <m:r>
                          <a:rPr lang="en-US" sz="2000" i="1" ker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8</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3</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11</m:t>
                    </m:r>
                    <m:r>
                      <a:rPr lang="en-US" sz="2000" i="1" kern="0">
                        <a:latin typeface="Cambria Math" panose="02040503050406030204" pitchFamily="18" charset="0"/>
                      </a:rPr>
                      <m:t>𝑥</m:t>
                    </m:r>
                    <m:r>
                      <a:rPr lang="en-US" sz="2000" b="0" i="1" kern="0" smtClean="0">
                        <a:latin typeface="Cambria Math" panose="02040503050406030204" pitchFamily="18" charset="0"/>
                      </a:rPr>
                      <m:t>+13</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h</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m:t>
                    </m:r>
                    <m:r>
                      <a:rPr lang="en-US" sz="2000" b="0" i="1" kern="0" smtClea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11</m:t>
                        </m:r>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+13</m:t>
                    </m:r>
                    <m:r>
                      <a:rPr lang="en-US" sz="2000" b="0" i="1" kern="0" smtClean="0">
                        <a:latin typeface="Cambria Math" panose="02040503050406030204" pitchFamily="18" charset="0"/>
                      </a:rPr>
                      <m:t>𝑥</m:t>
                    </m:r>
                    <m:r>
                      <a:rPr lang="en-US" sz="2000" i="1" kern="0">
                        <a:latin typeface="Cambria Math" panose="02040503050406030204" pitchFamily="18" charset="0"/>
                      </a:rPr>
                      <m:t>−</m:t>
                    </m:r>
                    <m:r>
                      <a:rPr lang="en-US" sz="2000" b="0" i="1" kern="0" smtClean="0">
                        <a:latin typeface="Cambria Math" panose="02040503050406030204" pitchFamily="18" charset="0"/>
                      </a:rPr>
                      <m:t>5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i="1" kern="0" dirty="0">
                  <a:latin typeface="Cambria Math" panose="02040503050406030204" pitchFamily="18" charset="0"/>
                </a:endParaRPr>
              </a:p>
              <a:p>
                <a:pPr>
                  <a:lnSpc>
                    <a:spcPct val="90000"/>
                  </a:lnSpc>
                </a:pPr>
                <a14:m>
                  <m:oMath xmlns:m="http://schemas.openxmlformats.org/officeDocument/2006/math">
                    <m:r>
                      <a:rPr lang="en-US" sz="2000" i="1" kern="0">
                        <a:latin typeface="Cambria Math" panose="02040503050406030204" pitchFamily="18" charset="0"/>
                      </a:rPr>
                      <m:t>𝑐</m:t>
                    </m:r>
                    <m:r>
                      <a:rPr lang="en-US" sz="2000" i="1" kern="0">
                        <a:latin typeface="Cambria Math" panose="02040503050406030204" pitchFamily="18" charset="0"/>
                      </a:rPr>
                      <m:t>=</m:t>
                    </m:r>
                    <m:r>
                      <a:rPr lang="en-US" sz="2000" i="1" kern="0">
                        <a:latin typeface="Cambria Math" panose="02040503050406030204" pitchFamily="18" charset="0"/>
                      </a:rPr>
                      <m:t>𝑝𝑟h</m:t>
                    </m:r>
                    <m:r>
                      <a:rPr lang="en-US" sz="2000" i="1" kern="0">
                        <a:latin typeface="Cambria Math" panose="02040503050406030204" pitchFamily="18" charset="0"/>
                      </a:rPr>
                      <m:t>+</m:t>
                    </m:r>
                    <m:r>
                      <a:rPr lang="en-US" sz="2000" i="1" kern="0">
                        <a:latin typeface="Cambria Math" panose="02040503050406030204" pitchFamily="18" charset="0"/>
                      </a:rPr>
                      <m:t>𝑚</m:t>
                    </m:r>
                    <m:r>
                      <a:rPr lang="en-US" sz="2000" i="1" ker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r>
                      <a:rPr lang="en-US" sz="2000" b="0" i="1" kern="0" smtClean="0">
                        <a:latin typeface="Cambria Math" panose="02040503050406030204" pitchFamily="18" charset="0"/>
                      </a:rPr>
                      <m:t>1</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25</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20</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5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𝑎</m:t>
                    </m:r>
                    <m:r>
                      <a:rPr lang="en-US" sz="2000" i="1" kern="0">
                        <a:latin typeface="Cambria Math" panose="02040503050406030204" pitchFamily="18" charset="0"/>
                      </a:rPr>
                      <m:t>=</m:t>
                    </m:r>
                    <m:r>
                      <a:rPr lang="en-US" sz="2000" i="1" kern="0">
                        <a:latin typeface="Cambria Math" panose="02040503050406030204" pitchFamily="18" charset="0"/>
                      </a:rPr>
                      <m:t>𝑓𝑐</m:t>
                    </m:r>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4</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r>
                      <a:rPr lang="en-US" sz="2000" i="1" kern="0">
                        <a:latin typeface="Cambria Math" panose="02040503050406030204" pitchFamily="18" charset="0"/>
                      </a:rPr>
                      <m:t>3</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r>
                  <a:rPr lang="en-US" sz="2000" kern="0" dirty="0"/>
                  <a:t>We check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 </m:t>
                    </m:r>
                  </m:oMath>
                </a14:m>
                <a:r>
                  <a:rPr lang="en-US" sz="2000" kern="0" dirty="0"/>
                  <a:t> in </a:t>
                </a:r>
                <a14:m>
                  <m:oMath xmlns:m="http://schemas.openxmlformats.org/officeDocument/2006/math">
                    <m:r>
                      <a:rPr lang="en-US" sz="2000" b="0" i="1" kern="0" smtClean="0">
                        <a:latin typeface="Cambria Math" panose="02040503050406030204" pitchFamily="18" charset="0"/>
                      </a:rPr>
                      <m:t>𝑅</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641" t="-42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83</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84</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87</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88</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91</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92</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93</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95</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96</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97</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73885</TotalTime>
  <Words>14041</Words>
  <Application>Microsoft Macintosh PowerPoint</Application>
  <PresentationFormat>Letter Paper (8.5x11 in)</PresentationFormat>
  <Paragraphs>1254</Paragraphs>
  <Slides>97</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97</vt:i4>
      </vt:variant>
    </vt:vector>
  </HeadingPairs>
  <TitlesOfParts>
    <vt:vector size="110" baseType="lpstr">
      <vt:lpstr>Arial Unicode MS</vt:lpstr>
      <vt:lpstr>PMingLiU</vt:lpstr>
      <vt:lpstr>Arial</vt:lpstr>
      <vt:lpstr>Calibri</vt:lpstr>
      <vt:lpstr>Cambria Math</vt:lpstr>
      <vt:lpstr>Courier New</vt:lpstr>
      <vt:lpstr>Math1</vt:lpstr>
      <vt:lpstr>Math1Mono</vt:lpstr>
      <vt:lpstr>Math2</vt:lpstr>
      <vt:lpstr>Symbol</vt:lpstr>
      <vt:lpstr>Times New Roman</vt:lpstr>
      <vt:lpstr>Wingdings</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LWE example</vt:lpstr>
      <vt:lpstr>Ring-LWE</vt:lpstr>
      <vt:lpstr>LWE/Ring-LWE parameters</vt:lpstr>
      <vt:lpstr>NTRU Public Key System</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4466</cp:revision>
  <cp:lastPrinted>2023-11-03T20:47:49Z</cp:lastPrinted>
  <dcterms:created xsi:type="dcterms:W3CDTF">2013-04-22T16:10:14Z</dcterms:created>
  <dcterms:modified xsi:type="dcterms:W3CDTF">2024-01-13T21:13:23Z</dcterms:modified>
</cp:coreProperties>
</file>