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5" r:id="rId2"/>
  </p:sldMasterIdLst>
  <p:notesMasterIdLst>
    <p:notesMasterId r:id="rId32"/>
  </p:notesMasterIdLst>
  <p:handoutMasterIdLst>
    <p:handoutMasterId r:id="rId33"/>
  </p:handoutMasterIdLst>
  <p:sldIdLst>
    <p:sldId id="622" r:id="rId3"/>
    <p:sldId id="662" r:id="rId4"/>
    <p:sldId id="664" r:id="rId5"/>
    <p:sldId id="260" r:id="rId6"/>
    <p:sldId id="337" r:id="rId7"/>
    <p:sldId id="665" r:id="rId8"/>
    <p:sldId id="422" r:id="rId9"/>
    <p:sldId id="667" r:id="rId10"/>
    <p:sldId id="675" r:id="rId11"/>
    <p:sldId id="668" r:id="rId12"/>
    <p:sldId id="666" r:id="rId13"/>
    <p:sldId id="669" r:id="rId14"/>
    <p:sldId id="670" r:id="rId15"/>
    <p:sldId id="674" r:id="rId16"/>
    <p:sldId id="673" r:id="rId17"/>
    <p:sldId id="671" r:id="rId18"/>
    <p:sldId id="672" r:id="rId19"/>
    <p:sldId id="676" r:id="rId20"/>
    <p:sldId id="663" r:id="rId21"/>
    <p:sldId id="677" r:id="rId22"/>
    <p:sldId id="678" r:id="rId23"/>
    <p:sldId id="679" r:id="rId24"/>
    <p:sldId id="680" r:id="rId25"/>
    <p:sldId id="681" r:id="rId26"/>
    <p:sldId id="690" r:id="rId27"/>
    <p:sldId id="684" r:id="rId28"/>
    <p:sldId id="685" r:id="rId29"/>
    <p:sldId id="686" r:id="rId30"/>
    <p:sldId id="687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588"/>
    <p:restoredTop sz="9348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920" y="192"/>
      </p:cViewPr>
      <p:guideLst>
        <p:guide orient="horz" pos="2208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5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29247A-81CC-5A45-AAC3-18C6E411C0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AD4542-1B89-BD4A-925F-C5F66EF4E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2634B0B8-8EB4-D247-9083-23AA00B29EE8}" type="datetimeFigureOut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4F7A9093-D28F-D547-8C0B-7E6BA12626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F69F4-DAE1-449E-BBCE-E952939891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88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4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69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3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61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2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34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9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4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6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2024244"/>
            <a:ext cx="9144000" cy="157779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4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0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883687" cy="20011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7631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69706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2252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5388" y="6356350"/>
            <a:ext cx="360058" cy="365125"/>
          </a:xfrm>
        </p:spPr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5818" y="6356350"/>
            <a:ext cx="360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Helvetica Light" charset="0"/>
              </a:defRPr>
            </a:lvl1pPr>
          </a:lstStyle>
          <a:p>
            <a:fld id="{28D3D4DC-4C1F-3443-AE22-9AE9141051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2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OWASP_Internet_of_Things_Project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azure-spher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iatek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172" y="1749799"/>
            <a:ext cx="8835656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Internet of Things: Frameworks and resilience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234" y="4444641"/>
            <a:ext cx="6587613" cy="2094271"/>
          </a:xfrm>
        </p:spPr>
        <p:txBody>
          <a:bodyPr>
            <a:no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John L. Manferdelli</a:t>
            </a: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johnmanferdelli@hotmail.com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0DFE-ECB0-C047-B425-2616720B84C0}"/>
              </a:ext>
            </a:extLst>
          </p:cNvPr>
          <p:cNvSpPr txBox="1"/>
          <p:nvPr/>
        </p:nvSpPr>
        <p:spPr>
          <a:xfrm>
            <a:off x="901700" y="5829300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6, 2020, 13:00</a:t>
            </a:r>
          </a:p>
        </p:txBody>
      </p:sp>
    </p:spTree>
    <p:extLst>
      <p:ext uri="{BB962C8B-B14F-4D97-AF65-F5344CB8AC3E}">
        <p14:creationId xmlns:p14="http://schemas.microsoft.com/office/powerpoint/2010/main" val="14613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45" y="2159000"/>
            <a:ext cx="11112910" cy="330835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IoT protocols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2197100"/>
            <a:ext cx="11375388" cy="45243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MQTT is a messaging broker system, documentation is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Clients can publish (Pub) messages and subscribe (Sub) to topics.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Clients can both publish and subscribe.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broker communicates with clients.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37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45" y="2159000"/>
            <a:ext cx="11112910" cy="330835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IoT Security design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7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Development, curation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31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Configuration, software and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34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098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754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Supply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31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Top ten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59" y="1544234"/>
            <a:ext cx="11375388" cy="490537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Weak, guessable passwords (poor authentication)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 network services (poor configuration/software)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 APIs and service (poor software security)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update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Insecure, outdated components (hardware and software)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Poor privacy protection for data stored on devices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 data storage and transfer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device management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 default settings (poor configuration)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physical hardening (including physical security)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6C4A2-9E51-BA4E-B3D1-7FD675F3100D}"/>
              </a:ext>
            </a:extLst>
          </p:cNvPr>
          <p:cNvSpPr/>
          <p:nvPr/>
        </p:nvSpPr>
        <p:spPr>
          <a:xfrm>
            <a:off x="276124" y="5987018"/>
            <a:ext cx="947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Refernce: https://www.owasp.org/index.php/OWASP_Internet_of_Things_Project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4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Todo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FA3DA-F8BC-274B-998E-0F92A1BF7DDF}"/>
              </a:ext>
            </a:extLst>
          </p:cNvPr>
          <p:cNvSpPr txBox="1">
            <a:spLocks/>
          </p:cNvSpPr>
          <p:nvPr/>
        </p:nvSpPr>
        <p:spPr>
          <a:xfrm>
            <a:off x="989207" y="1811153"/>
            <a:ext cx="10180648" cy="4910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Busybox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REST/Json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Mesh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Contrast with industrial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0634980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IoT Device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1446028"/>
            <a:ext cx="11112910" cy="491032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Managing IoT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Provisioning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Surveillance and risk assessment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Resilience a cost risk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Agility, diversity and replacement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Supply chain risk and assessment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Software and configuration assurance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Privacy and situational awareness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8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An IoT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5" name="Picture 1" descr="page138image17672144">
            <a:extLst>
              <a:ext uri="{FF2B5EF4-FFF2-40B4-BE49-F238E27FC236}">
                <a16:creationId xmlns:a16="http://schemas.microsoft.com/office/drawing/2014/main" id="{5F7A10FD-53DB-064F-BF62-2C773FAAE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" y="1001713"/>
            <a:ext cx="10994267" cy="549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11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Typical IoT devices and their cost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CD3FA-75B5-644D-8814-373BD56D4EBF}"/>
              </a:ext>
            </a:extLst>
          </p:cNvPr>
          <p:cNvSpPr txBox="1"/>
          <p:nvPr/>
        </p:nvSpPr>
        <p:spPr>
          <a:xfrm>
            <a:off x="1092200" y="1828800"/>
            <a:ext cx="4992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Vacuum Cleaning Robot Gen2: ~ 400$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Smart Home Gateway: ~25$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Sensors: ~5-14$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-Lightbulbs: ~6-12$</a:t>
            </a:r>
          </a:p>
        </p:txBody>
      </p:sp>
    </p:spTree>
    <p:extLst>
      <p:ext uri="{BB962C8B-B14F-4D97-AF65-F5344CB8AC3E}">
        <p14:creationId xmlns:p14="http://schemas.microsoft.com/office/powerpoint/2010/main" val="331268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Commercial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121" name="Picture 1" descr="page10image17528016">
            <a:extLst>
              <a:ext uri="{FF2B5EF4-FFF2-40B4-BE49-F238E27FC236}">
                <a16:creationId xmlns:a16="http://schemas.microsoft.com/office/drawing/2014/main" id="{CC84ECBE-CBFF-8745-926F-EB2C8050A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0160" y="1401658"/>
            <a:ext cx="92329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20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Typical ecosystem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3C398-2EB8-334A-9F33-ACA643B1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1096328"/>
            <a:ext cx="99161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App to cloud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4DACA2-C28C-B047-8A42-D27CEA5BB571}"/>
              </a:ext>
            </a:extLst>
          </p:cNvPr>
          <p:cNvSpPr txBox="1"/>
          <p:nvPr/>
        </p:nvSpPr>
        <p:spPr>
          <a:xfrm>
            <a:off x="1066800" y="1498600"/>
            <a:ext cx="99695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api.io.mi.com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/home/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device_list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method:POST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params:[]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RES: {"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message":"ok","result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":{"list":[{"did":"65981234","token":“a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zzz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name":"Mi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PlugMini","localip":"192.168.99.123", "mac":"34:CE:00:AA:BB:CC","ssid":"IoT","bssid":"FA:1A:67:CC: DD:EE","model":"chuangmi.plug.m1", "longitude":“-71.0872248","latitude":"42.33794500“, "adminFlag":1,"shareFlag":0,"permitLevel":16,"isOnline":true,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desc":"Power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plug on ","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rssi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":-47}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err="1"/>
              <a:t>Nexmon</a:t>
            </a:r>
            <a:r>
              <a:rPr lang="en-US" sz="4000" b="1" dirty="0"/>
              <a:t> patching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en-US" sz="4400" dirty="0">
                <a:latin typeface="Arial" panose="020B0604020202020204" pitchFamily="34" charset="0"/>
                <a:ea typeface="Verdana" panose="020B0604030504040204" pitchFamily="34" charset="0"/>
              </a:rPr>
              <a:t>Sensors connected via gateway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266" name="Picture 2" descr="page96image17728944">
            <a:extLst>
              <a:ext uri="{FF2B5EF4-FFF2-40B4-BE49-F238E27FC236}">
                <a16:creationId xmlns:a16="http://schemas.microsoft.com/office/drawing/2014/main" id="{3CBFC5E4-C328-5541-BC6F-F659E338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1654122"/>
            <a:ext cx="2578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page96image17733104">
            <a:extLst>
              <a:ext uri="{FF2B5EF4-FFF2-40B4-BE49-F238E27FC236}">
                <a16:creationId xmlns:a16="http://schemas.microsoft.com/office/drawing/2014/main" id="{7BB7DD4A-255E-8B42-949D-B8337F86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3942" y="3769043"/>
            <a:ext cx="370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6381D-0B16-954B-B52E-CB57DB4CB995}"/>
              </a:ext>
            </a:extLst>
          </p:cNvPr>
          <p:cNvSpPr txBox="1"/>
          <p:nvPr/>
        </p:nvSpPr>
        <p:spPr>
          <a:xfrm>
            <a:off x="584200" y="1654122"/>
            <a:ext cx="6692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Zigbee (NXP JN5169) based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Door Sensor (Reed contact)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Temperature sensor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Power Plug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Motion Sensor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Button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Smoke Detector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Smart Door Lock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5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err="1"/>
              <a:t>eMMc</a:t>
            </a:r>
            <a:r>
              <a:rPr lang="en-US" sz="4000" b="1" dirty="0"/>
              <a:t> layout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3E7126-43B1-DA4E-80D8-A49FB7EDE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31976"/>
              </p:ext>
            </p:extLst>
          </p:nvPr>
        </p:nvGraphicFramePr>
        <p:xfrm>
          <a:off x="883459" y="1219201"/>
          <a:ext cx="10965642" cy="5249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55214">
                  <a:extLst>
                    <a:ext uri="{9D8B030D-6E8A-4147-A177-3AD203B41FA5}">
                      <a16:colId xmlns:a16="http://schemas.microsoft.com/office/drawing/2014/main" val="834082685"/>
                    </a:ext>
                  </a:extLst>
                </a:gridCol>
                <a:gridCol w="3655214">
                  <a:extLst>
                    <a:ext uri="{9D8B030D-6E8A-4147-A177-3AD203B41FA5}">
                      <a16:colId xmlns:a16="http://schemas.microsoft.com/office/drawing/2014/main" val="1020696943"/>
                    </a:ext>
                  </a:extLst>
                </a:gridCol>
                <a:gridCol w="3655214">
                  <a:extLst>
                    <a:ext uri="{9D8B030D-6E8A-4147-A177-3AD203B41FA5}">
                      <a16:colId xmlns:a16="http://schemas.microsoft.com/office/drawing/2014/main" val="4003667142"/>
                    </a:ext>
                  </a:extLst>
                </a:gridCol>
              </a:tblGrid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Label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Content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Size in </a:t>
                      </a:r>
                      <a:r>
                        <a:rPr lang="en-US" sz="1900" dirty="0" err="1">
                          <a:effectLst/>
                        </a:rPr>
                        <a:t>MByte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863773795"/>
                  </a:ext>
                </a:extLst>
              </a:tr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boot-res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bitmaps &amp; some wav files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8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97840336"/>
                  </a:ext>
                </a:extLst>
              </a:tr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env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uboot cmd line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16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254552534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app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device.conf (DID, key, MAC), adb.conf, vinda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16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851866985"/>
                  </a:ext>
                </a:extLst>
              </a:tr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recovery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fallback copy of OS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512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222453101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system_a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copy of OS (active by default)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512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673891456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system_b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copy of OS (passive by default)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512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763110756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Download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temporary unpacked OS update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528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655584701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reserve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config + calibration files, blackbox.db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16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092363453"/>
                  </a:ext>
                </a:extLst>
              </a:tr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UDISK/Data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logs, maps, pcap files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~1900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26062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5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Xiaomi vacuum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3313" name="Picture 1" descr="page39image17577792">
            <a:extLst>
              <a:ext uri="{FF2B5EF4-FFF2-40B4-BE49-F238E27FC236}">
                <a16:creationId xmlns:a16="http://schemas.microsoft.com/office/drawing/2014/main" id="{F4A764C9-B13F-F645-8226-103A345C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82" y="1328315"/>
            <a:ext cx="111887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8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Xiaomi vacuum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37" name="Picture 1" descr="page37image17587312">
            <a:extLst>
              <a:ext uri="{FF2B5EF4-FFF2-40B4-BE49-F238E27FC236}">
                <a16:creationId xmlns:a16="http://schemas.microsoft.com/office/drawing/2014/main" id="{4D463CC0-431F-4340-9E75-86DFE138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3631" y="1313075"/>
            <a:ext cx="8051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32" y="2489200"/>
            <a:ext cx="11112910" cy="330835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Frameworks: AWS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8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22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AWS 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1" y="1506319"/>
            <a:ext cx="8221492" cy="4468649"/>
            <a:chOff x="1" y="1506318"/>
            <a:chExt cx="8221492" cy="4468649"/>
          </a:xfrm>
        </p:grpSpPr>
        <p:pic>
          <p:nvPicPr>
            <p:cNvPr id="15" name="Picture 14" descr="IceBreaker_Full_MC_V11-2-0.png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7937" y="1506318"/>
              <a:ext cx="6975453" cy="4468649"/>
            </a:xfrm>
            <a:prstGeom prst="rect">
              <a:avLst/>
            </a:prstGeom>
          </p:spPr>
        </p:pic>
        <p:pic>
          <p:nvPicPr>
            <p:cNvPr id="16" name="Picture 15" descr="shaded-icons2-1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4526" y="2629976"/>
              <a:ext cx="893774" cy="914400"/>
            </a:xfrm>
            <a:prstGeom prst="rect">
              <a:avLst/>
            </a:prstGeom>
          </p:spPr>
        </p:pic>
        <p:pic>
          <p:nvPicPr>
            <p:cNvPr id="17" name="Picture 16" descr="shaded-icons2-2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8277" y="2644511"/>
              <a:ext cx="1078992" cy="91440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1276467" y="3087177"/>
              <a:ext cx="2114248" cy="1990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shaded-icons2-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66261" y="2642679"/>
              <a:ext cx="928360" cy="9144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" y="3538994"/>
              <a:ext cx="168261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SDK</a:t>
              </a:r>
            </a:p>
            <a:p>
              <a:pPr algn="ctr"/>
              <a:r>
                <a:rPr lang="en-US" sz="900" dirty="0"/>
                <a:t>Set of client libraries to connect, authenticate and exchange messages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9913" y="3504446"/>
              <a:ext cx="17236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GATEWAY</a:t>
              </a:r>
            </a:p>
            <a:p>
              <a:pPr algn="ctr"/>
              <a:r>
                <a:rPr lang="en-US" sz="900" dirty="0"/>
                <a:t>Communicate with devices via MQTT and HTTP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6488" y="1881755"/>
              <a:ext cx="179422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AUTHENTICATION</a:t>
              </a:r>
            </a:p>
            <a:p>
              <a:pPr algn="ctr"/>
              <a:r>
                <a:rPr lang="en-US" sz="1200" b="1" dirty="0"/>
                <a:t>AUTHORIZATION</a:t>
              </a:r>
            </a:p>
            <a:p>
              <a:pPr algn="ctr"/>
              <a:r>
                <a:rPr lang="en-US" sz="900" dirty="0"/>
                <a:t>Secure with mutual authentication and encryption</a:t>
              </a:r>
            </a:p>
          </p:txBody>
        </p:sp>
        <p:pic>
          <p:nvPicPr>
            <p:cNvPr id="26" name="Picture 25" descr="shaded-icons2-1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1795" y="1875548"/>
              <a:ext cx="1005142" cy="914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12472" y="2769545"/>
              <a:ext cx="13860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RULES ENGINE</a:t>
              </a:r>
            </a:p>
            <a:p>
              <a:pPr algn="ctr"/>
              <a:r>
                <a:rPr lang="en-US" sz="900" dirty="0"/>
                <a:t>Transform messages based on rules and route to AWS Services</a:t>
              </a:r>
            </a:p>
          </p:txBody>
        </p:sp>
        <p:pic>
          <p:nvPicPr>
            <p:cNvPr id="28" name="Picture 27" descr="shaded-icons2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5346" y="1514794"/>
              <a:ext cx="1321029" cy="1747437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6" idx="3"/>
            </p:cNvCxnSpPr>
            <p:nvPr/>
          </p:nvCxnSpPr>
          <p:spPr>
            <a:xfrm flipV="1">
              <a:off x="6066938" y="2320606"/>
              <a:ext cx="566835" cy="1214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38874" y="2477128"/>
              <a:ext cx="1682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AWS Services</a:t>
              </a:r>
            </a:p>
            <a:p>
              <a:pPr algn="ctr"/>
              <a:r>
                <a:rPr lang="en-US" sz="1200" b="1" dirty="0"/>
                <a:t>- - - - - </a:t>
              </a:r>
            </a:p>
            <a:p>
              <a:pPr algn="ctr"/>
              <a:r>
                <a:rPr lang="en-US" sz="1200" b="1" dirty="0"/>
                <a:t>3</a:t>
              </a:r>
              <a:r>
                <a:rPr lang="en-US" sz="1200" b="1" baseline="30000" dirty="0"/>
                <a:t>rd</a:t>
              </a:r>
              <a:r>
                <a:rPr lang="en-US" sz="1200" b="1" dirty="0"/>
                <a:t> party Services</a:t>
              </a:r>
              <a:endParaRPr lang="en-US" sz="900" dirty="0"/>
            </a:p>
          </p:txBody>
        </p:sp>
        <p:pic>
          <p:nvPicPr>
            <p:cNvPr id="33" name="Picture 32" descr="shaded-icons2-9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06924" y="3771009"/>
              <a:ext cx="990027" cy="9144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856252" y="4643160"/>
              <a:ext cx="157122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SHADOW</a:t>
              </a:r>
            </a:p>
            <a:p>
              <a:pPr algn="ctr"/>
              <a:r>
                <a:rPr lang="en-US" sz="900" dirty="0"/>
                <a:t>Persistent thing state during intermittent connections</a:t>
              </a:r>
            </a:p>
          </p:txBody>
        </p:sp>
        <p:pic>
          <p:nvPicPr>
            <p:cNvPr id="35" name="Picture 34" descr="shaded-icons2-6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1207" y="3989616"/>
              <a:ext cx="1334259" cy="50990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04313" y="4492575"/>
              <a:ext cx="1682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APPLICATIONS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096848" y="4239347"/>
              <a:ext cx="566835" cy="1214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75581" y="5483021"/>
              <a:ext cx="1682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AWS IoT API</a:t>
              </a:r>
            </a:p>
          </p:txBody>
        </p:sp>
        <p:pic>
          <p:nvPicPr>
            <p:cNvPr id="39" name="Picture 38" descr="shaded-icons2-4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6305" y="4077160"/>
              <a:ext cx="1043709" cy="9144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590040" y="4987139"/>
              <a:ext cx="16826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REGISTRY</a:t>
              </a:r>
            </a:p>
            <a:p>
              <a:pPr algn="ctr"/>
              <a:r>
                <a:rPr lang="en-US" sz="900" dirty="0"/>
                <a:t>Identity and Management of your things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9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365125"/>
            <a:ext cx="11674576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AWS IoT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447801"/>
            <a:ext cx="8947150" cy="472916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Message broker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secure relay between users (subscribers and publishers)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Protocols: MQTT, HTTP REST interface 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Rules engine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Rules directing data to other AWS services such as Amazon S3, Amazon DynamoDB, and AWS Lambda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Thing Registry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(Device Registry)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devices in the cloud, corresponding to physical things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 to three custom attributes for a thing.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Association of certificates and MQTT client IDs with a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25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45" y="2590800"/>
            <a:ext cx="11112910" cy="330835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Frameworks: Azure sphere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9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Azure Sphere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2171699"/>
            <a:ext cx="11375388" cy="422910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description is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concepts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cloud backend service: data collection, device health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Authenticated boot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process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Managed exclusion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743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84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MT3620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371600"/>
            <a:ext cx="11750776" cy="53117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MT3620 development board is first implementation.  Documentation is 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" dirty="0">
                <a:latin typeface="Arial" panose="020B0604020202020204" pitchFamily="34" charset="0"/>
                <a:cs typeface="Arial" panose="020B0604020202020204" pitchFamily="34" charset="0"/>
              </a:rPr>
              <a:t>ARM Cortex A7 core @500MHz , 4MB RAM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" dirty="0">
                <a:latin typeface="Arial" panose="020B0604020202020204" pitchFamily="34" charset="0"/>
                <a:cs typeface="Arial" panose="020B0604020202020204" pitchFamily="34" charset="0"/>
              </a:rPr>
              <a:t>ARM Cortex M4 core @200MHz , 64KB RAM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" dirty="0">
                <a:latin typeface="Arial" panose="020B0604020202020204" pitchFamily="34" charset="0"/>
                <a:cs typeface="Arial" panose="020B0604020202020204" pitchFamily="34" charset="0"/>
              </a:rPr>
              <a:t> FPU</a:t>
            </a:r>
            <a:endParaRPr lang="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ADC, I2S, and PWM peripheral interfaces (GPIO, I2C [1MHz], SPI [40MHz] and UART [3Mbps])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Wi-Fi 802.11a/b/g/n 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RTC with clock selection and battery backup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Pluton Security system, hardware RNG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IDE, Windows required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Sphere OS</a:t>
            </a:r>
          </a:p>
          <a:p>
            <a:pPr marL="1257300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containers compartmentalize code for agility, robustness, and security.</a:t>
            </a:r>
          </a:p>
          <a:p>
            <a:pPr marL="1257300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On-chip connectivity services secure your connection to the cloud and provide access to the Azure Sphere Security Service.</a:t>
            </a:r>
          </a:p>
          <a:p>
            <a:pPr marL="1257300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 Linux kernel.</a:t>
            </a:r>
          </a:p>
          <a:p>
            <a:pPr marL="1257300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security monitor guards integrity and access to critical resources.</a:t>
            </a:r>
          </a:p>
          <a:p>
            <a:pPr marL="12573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808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MT3620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1025" name="Picture 1" descr="page6image37644864">
            <a:extLst>
              <a:ext uri="{FF2B5EF4-FFF2-40B4-BE49-F238E27FC236}">
                <a16:creationId xmlns:a16="http://schemas.microsoft.com/office/drawing/2014/main" id="{43D8F1A5-2DA9-E049-AC98-12AE1CE9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485" y="1201239"/>
            <a:ext cx="4992914" cy="52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625EAA-231C-0B45-AAE0-BD1A3E42D977}"/>
              </a:ext>
            </a:extLst>
          </p:cNvPr>
          <p:cNvSpPr txBox="1">
            <a:spLocks/>
          </p:cNvSpPr>
          <p:nvPr/>
        </p:nvSpPr>
        <p:spPr>
          <a:xfrm>
            <a:off x="5570732" y="1807443"/>
            <a:ext cx="6165115" cy="408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features not yet implemented in development environment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4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F3F2EF"/>
      </a:lt2>
      <a:accent1>
        <a:srgbClr val="CC0000"/>
      </a:accent1>
      <a:accent2>
        <a:srgbClr val="56555A"/>
      </a:accent2>
      <a:accent3>
        <a:srgbClr val="009192"/>
      </a:accent3>
      <a:accent4>
        <a:srgbClr val="E2E1DE"/>
      </a:accent4>
      <a:accent5>
        <a:srgbClr val="CC0000"/>
      </a:accent5>
      <a:accent6>
        <a:srgbClr val="56555A"/>
      </a:accent6>
      <a:hlink>
        <a:srgbClr val="021130"/>
      </a:hlink>
      <a:folHlink>
        <a:srgbClr val="00919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6824</TotalTime>
  <Words>899</Words>
  <Application>Microsoft Macintosh PowerPoint</Application>
  <PresentationFormat>Widescreen</PresentationFormat>
  <Paragraphs>204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Helvetica Light</vt:lpstr>
      <vt:lpstr>Office Theme</vt:lpstr>
      <vt:lpstr>Retrospect</vt:lpstr>
      <vt:lpstr>Internet of Things: Frameworks and resilience</vt:lpstr>
      <vt:lpstr>IoT Device Management</vt:lpstr>
      <vt:lpstr>PowerPoint Presentation</vt:lpstr>
      <vt:lpstr>AWS IoT</vt:lpstr>
      <vt:lpstr>AWS IoT Components</vt:lpstr>
      <vt:lpstr>PowerPoint Presentation</vt:lpstr>
      <vt:lpstr>Azure Sphere Introduction</vt:lpstr>
      <vt:lpstr>MT3620</vt:lpstr>
      <vt:lpstr>MT3620</vt:lpstr>
      <vt:lpstr>PowerPoint Presentation</vt:lpstr>
      <vt:lpstr>MQTT</vt:lpstr>
      <vt:lpstr>PowerPoint Presentation</vt:lpstr>
      <vt:lpstr>Development, curation and test</vt:lpstr>
      <vt:lpstr>Configuration, software and boot</vt:lpstr>
      <vt:lpstr>Monitoring</vt:lpstr>
      <vt:lpstr>Redundancy</vt:lpstr>
      <vt:lpstr>Supply Chain</vt:lpstr>
      <vt:lpstr>Top ten vulnerabilities</vt:lpstr>
      <vt:lpstr>Todo</vt:lpstr>
      <vt:lpstr>An IoT Lab</vt:lpstr>
      <vt:lpstr>Typical IoT devices and their cost</vt:lpstr>
      <vt:lpstr>Commercial processors</vt:lpstr>
      <vt:lpstr>Typical ecosystem</vt:lpstr>
      <vt:lpstr>App to cloud communication</vt:lpstr>
      <vt:lpstr>Nexmon patching</vt:lpstr>
      <vt:lpstr>Sensors connected via gateway </vt:lpstr>
      <vt:lpstr>eMMc layout</vt:lpstr>
      <vt:lpstr>Xiaomi vacuum</vt:lpstr>
      <vt:lpstr>Xiaomi vacuum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John Manferdelli</dc:creator>
  <cp:keywords/>
  <dc:description/>
  <cp:lastModifiedBy>John Manferdelli</cp:lastModifiedBy>
  <cp:revision>821</cp:revision>
  <cp:lastPrinted>2019-02-27T16:18:51Z</cp:lastPrinted>
  <dcterms:created xsi:type="dcterms:W3CDTF">2017-02-22T19:21:19Z</dcterms:created>
  <dcterms:modified xsi:type="dcterms:W3CDTF">2020-04-06T20:13:43Z</dcterms:modified>
  <cp:category/>
</cp:coreProperties>
</file>