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5" r:id="rId2"/>
  </p:sldMasterIdLst>
  <p:notesMasterIdLst>
    <p:notesMasterId r:id="rId36"/>
  </p:notesMasterIdLst>
  <p:handoutMasterIdLst>
    <p:handoutMasterId r:id="rId37"/>
  </p:handoutMasterIdLst>
  <p:sldIdLst>
    <p:sldId id="622" r:id="rId3"/>
    <p:sldId id="696" r:id="rId4"/>
    <p:sldId id="719" r:id="rId5"/>
    <p:sldId id="2814" r:id="rId6"/>
    <p:sldId id="720" r:id="rId7"/>
    <p:sldId id="722" r:id="rId8"/>
    <p:sldId id="650" r:id="rId9"/>
    <p:sldId id="663" r:id="rId10"/>
    <p:sldId id="661" r:id="rId11"/>
    <p:sldId id="689" r:id="rId12"/>
    <p:sldId id="690" r:id="rId13"/>
    <p:sldId id="664" r:id="rId14"/>
    <p:sldId id="657" r:id="rId15"/>
    <p:sldId id="721" r:id="rId16"/>
    <p:sldId id="725" r:id="rId17"/>
    <p:sldId id="726" r:id="rId18"/>
    <p:sldId id="727" r:id="rId19"/>
    <p:sldId id="681" r:id="rId20"/>
    <p:sldId id="682" r:id="rId21"/>
    <p:sldId id="683" r:id="rId22"/>
    <p:sldId id="735" r:id="rId23"/>
    <p:sldId id="737" r:id="rId24"/>
    <p:sldId id="738" r:id="rId25"/>
    <p:sldId id="739" r:id="rId26"/>
    <p:sldId id="728" r:id="rId27"/>
    <p:sldId id="729" r:id="rId28"/>
    <p:sldId id="732" r:id="rId29"/>
    <p:sldId id="733" r:id="rId30"/>
    <p:sldId id="730" r:id="rId31"/>
    <p:sldId id="731" r:id="rId32"/>
    <p:sldId id="740" r:id="rId33"/>
    <p:sldId id="741" r:id="rId34"/>
    <p:sldId id="687"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75"/>
    <p:restoredTop sz="94858" autoAdjust="0"/>
  </p:normalViewPr>
  <p:slideViewPr>
    <p:cSldViewPr snapToGrid="0" snapToObjects="1" showGuides="1">
      <p:cViewPr varScale="1">
        <p:scale>
          <a:sx n="103" d="100"/>
          <a:sy n="103" d="100"/>
        </p:scale>
        <p:origin x="1344" y="176"/>
      </p:cViewPr>
      <p:guideLst>
        <p:guide orient="horz" pos="2208"/>
        <p:guide pos="3864"/>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70" d="100"/>
          <a:sy n="70" d="100"/>
        </p:scale>
        <p:origin x="256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C29247A-81CC-5A45-AAC3-18C6E411C0EF}" type="datetimeFigureOut">
              <a:rPr lang="en-US" smtClean="0"/>
              <a:t>8/4/20</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FAD4542-1B89-BD4A-925F-C5F66EF4E25D}" type="slidenum">
              <a:rPr lang="en-US" smtClean="0"/>
              <a:t>‹#›</a:t>
            </a:fld>
            <a:endParaRPr lang="en-US" dirty="0"/>
          </a:p>
        </p:txBody>
      </p:sp>
    </p:spTree>
    <p:extLst>
      <p:ext uri="{BB962C8B-B14F-4D97-AF65-F5344CB8AC3E}">
        <p14:creationId xmlns:p14="http://schemas.microsoft.com/office/powerpoint/2010/main" val="208823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Helvetica Light"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Helvetica Light" charset="0"/>
              </a:defRPr>
            </a:lvl1pPr>
          </a:lstStyle>
          <a:p>
            <a:fld id="{2634B0B8-8EB4-D247-9083-23AA00B29EE8}" type="datetimeFigureOut">
              <a:rPr lang="en-US" smtClean="0"/>
              <a:pPr/>
              <a:t>8/4/20</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Helvetica Light"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Helvetica Light" charset="0"/>
              </a:defRPr>
            </a:lvl1pPr>
          </a:lstStyle>
          <a:p>
            <a:fld id="{4F7A9093-D28F-D547-8C0B-7E6BA1262672}" type="slidenum">
              <a:rPr lang="en-US" smtClean="0"/>
              <a:pPr/>
              <a:t>‹#›</a:t>
            </a:fld>
            <a:endParaRPr lang="en-US" dirty="0"/>
          </a:p>
        </p:txBody>
      </p:sp>
    </p:spTree>
    <p:extLst>
      <p:ext uri="{BB962C8B-B14F-4D97-AF65-F5344CB8AC3E}">
        <p14:creationId xmlns:p14="http://schemas.microsoft.com/office/powerpoint/2010/main" val="6566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Light" charset="0"/>
        <a:ea typeface="+mn-ea"/>
        <a:cs typeface="+mn-cs"/>
      </a:defRPr>
    </a:lvl1pPr>
    <a:lvl2pPr marL="457200" algn="l" defTabSz="914400" rtl="0" eaLnBrk="1" latinLnBrk="0" hangingPunct="1">
      <a:defRPr sz="1200" b="0" i="0" kern="1200">
        <a:solidFill>
          <a:schemeClr val="tx1"/>
        </a:solidFill>
        <a:latin typeface="Helvetica Light" charset="0"/>
        <a:ea typeface="+mn-ea"/>
        <a:cs typeface="+mn-cs"/>
      </a:defRPr>
    </a:lvl2pPr>
    <a:lvl3pPr marL="914400" algn="l" defTabSz="914400" rtl="0" eaLnBrk="1" latinLnBrk="0" hangingPunct="1">
      <a:defRPr sz="1200" b="0" i="0" kern="1200">
        <a:solidFill>
          <a:schemeClr val="tx1"/>
        </a:solidFill>
        <a:latin typeface="Helvetica Light" charset="0"/>
        <a:ea typeface="+mn-ea"/>
        <a:cs typeface="+mn-cs"/>
      </a:defRPr>
    </a:lvl3pPr>
    <a:lvl4pPr marL="1371600" algn="l" defTabSz="914400" rtl="0" eaLnBrk="1" latinLnBrk="0" hangingPunct="1">
      <a:defRPr sz="1200" b="0" i="0" kern="1200">
        <a:solidFill>
          <a:schemeClr val="tx1"/>
        </a:solidFill>
        <a:latin typeface="Helvetica Light" charset="0"/>
        <a:ea typeface="+mn-ea"/>
        <a:cs typeface="+mn-cs"/>
      </a:defRPr>
    </a:lvl4pPr>
    <a:lvl5pPr marL="1828800" algn="l" defTabSz="914400" rtl="0" eaLnBrk="1" latinLnBrk="0" hangingPunct="1">
      <a:defRPr sz="1200" b="0" i="0" kern="1200">
        <a:solidFill>
          <a:schemeClr val="tx1"/>
        </a:solidFill>
        <a:latin typeface="Helvetica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5F69F4-DAE1-449E-BBCE-E952939891FF}" type="slidenum">
              <a:rPr lang="en-US" smtClean="0"/>
              <a:pPr/>
              <a:t>1</a:t>
            </a:fld>
            <a:endParaRPr lang="en-US" dirty="0"/>
          </a:p>
        </p:txBody>
      </p:sp>
    </p:spTree>
    <p:extLst>
      <p:ext uri="{BB962C8B-B14F-4D97-AF65-F5344CB8AC3E}">
        <p14:creationId xmlns:p14="http://schemas.microsoft.com/office/powerpoint/2010/main" val="191512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a:t>
            </a:fld>
            <a:endParaRPr lang="en-US" dirty="0"/>
          </a:p>
        </p:txBody>
      </p:sp>
    </p:spTree>
    <p:extLst>
      <p:ext uri="{BB962C8B-B14F-4D97-AF65-F5344CB8AC3E}">
        <p14:creationId xmlns:p14="http://schemas.microsoft.com/office/powerpoint/2010/main" val="90239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a:t>
            </a:fld>
            <a:endParaRPr lang="en-US" dirty="0"/>
          </a:p>
        </p:txBody>
      </p:sp>
    </p:spTree>
    <p:extLst>
      <p:ext uri="{BB962C8B-B14F-4D97-AF65-F5344CB8AC3E}">
        <p14:creationId xmlns:p14="http://schemas.microsoft.com/office/powerpoint/2010/main" val="670988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a:t>
            </a:fld>
            <a:endParaRPr lang="en-US" dirty="0"/>
          </a:p>
        </p:txBody>
      </p:sp>
    </p:spTree>
    <p:extLst>
      <p:ext uri="{BB962C8B-B14F-4D97-AF65-F5344CB8AC3E}">
        <p14:creationId xmlns:p14="http://schemas.microsoft.com/office/powerpoint/2010/main" val="1500588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a:t>
            </a:fld>
            <a:endParaRPr lang="en-US" dirty="0"/>
          </a:p>
        </p:txBody>
      </p:sp>
    </p:spTree>
    <p:extLst>
      <p:ext uri="{BB962C8B-B14F-4D97-AF65-F5344CB8AC3E}">
        <p14:creationId xmlns:p14="http://schemas.microsoft.com/office/powerpoint/2010/main" val="1220166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a:t>
            </a:fld>
            <a:endParaRPr lang="en-US" dirty="0"/>
          </a:p>
        </p:txBody>
      </p:sp>
    </p:spTree>
    <p:extLst>
      <p:ext uri="{BB962C8B-B14F-4D97-AF65-F5344CB8AC3E}">
        <p14:creationId xmlns:p14="http://schemas.microsoft.com/office/powerpoint/2010/main" val="296626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a:t>
            </a:fld>
            <a:endParaRPr lang="en-US" dirty="0"/>
          </a:p>
        </p:txBody>
      </p:sp>
    </p:spTree>
    <p:extLst>
      <p:ext uri="{BB962C8B-B14F-4D97-AF65-F5344CB8AC3E}">
        <p14:creationId xmlns:p14="http://schemas.microsoft.com/office/powerpoint/2010/main" val="160518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a:t>
            </a:fld>
            <a:endParaRPr lang="en-US" dirty="0"/>
          </a:p>
        </p:txBody>
      </p:sp>
    </p:spTree>
    <p:extLst>
      <p:ext uri="{BB962C8B-B14F-4D97-AF65-F5344CB8AC3E}">
        <p14:creationId xmlns:p14="http://schemas.microsoft.com/office/powerpoint/2010/main" val="1292078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a:t>
            </a:fld>
            <a:endParaRPr lang="en-US" dirty="0"/>
          </a:p>
        </p:txBody>
      </p:sp>
    </p:spTree>
    <p:extLst>
      <p:ext uri="{BB962C8B-B14F-4D97-AF65-F5344CB8AC3E}">
        <p14:creationId xmlns:p14="http://schemas.microsoft.com/office/powerpoint/2010/main" val="709893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a:t>
            </a:fld>
            <a:endParaRPr lang="en-US" dirty="0"/>
          </a:p>
        </p:txBody>
      </p:sp>
    </p:spTree>
    <p:extLst>
      <p:ext uri="{BB962C8B-B14F-4D97-AF65-F5344CB8AC3E}">
        <p14:creationId xmlns:p14="http://schemas.microsoft.com/office/powerpoint/2010/main" val="4244268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19</a:t>
            </a:fld>
            <a:endParaRPr lang="en-US" dirty="0"/>
          </a:p>
        </p:txBody>
      </p:sp>
    </p:spTree>
    <p:extLst>
      <p:ext uri="{BB962C8B-B14F-4D97-AF65-F5344CB8AC3E}">
        <p14:creationId xmlns:p14="http://schemas.microsoft.com/office/powerpoint/2010/main" val="125476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a:t>
            </a:fld>
            <a:endParaRPr lang="en-US" dirty="0"/>
          </a:p>
        </p:txBody>
      </p:sp>
    </p:spTree>
    <p:extLst>
      <p:ext uri="{BB962C8B-B14F-4D97-AF65-F5344CB8AC3E}">
        <p14:creationId xmlns:p14="http://schemas.microsoft.com/office/powerpoint/2010/main" val="1342957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20</a:t>
            </a:fld>
            <a:endParaRPr lang="en-US" dirty="0"/>
          </a:p>
        </p:txBody>
      </p:sp>
    </p:spTree>
    <p:extLst>
      <p:ext uri="{BB962C8B-B14F-4D97-AF65-F5344CB8AC3E}">
        <p14:creationId xmlns:p14="http://schemas.microsoft.com/office/powerpoint/2010/main" val="115172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21</a:t>
            </a:fld>
            <a:endParaRPr lang="en-US" dirty="0"/>
          </a:p>
        </p:txBody>
      </p:sp>
    </p:spTree>
    <p:extLst>
      <p:ext uri="{BB962C8B-B14F-4D97-AF65-F5344CB8AC3E}">
        <p14:creationId xmlns:p14="http://schemas.microsoft.com/office/powerpoint/2010/main" val="263439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22</a:t>
            </a:fld>
            <a:endParaRPr lang="en-US" dirty="0"/>
          </a:p>
        </p:txBody>
      </p:sp>
    </p:spTree>
    <p:extLst>
      <p:ext uri="{BB962C8B-B14F-4D97-AF65-F5344CB8AC3E}">
        <p14:creationId xmlns:p14="http://schemas.microsoft.com/office/powerpoint/2010/main" val="3926524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23</a:t>
            </a:fld>
            <a:endParaRPr lang="en-US" dirty="0"/>
          </a:p>
        </p:txBody>
      </p:sp>
    </p:spTree>
    <p:extLst>
      <p:ext uri="{BB962C8B-B14F-4D97-AF65-F5344CB8AC3E}">
        <p14:creationId xmlns:p14="http://schemas.microsoft.com/office/powerpoint/2010/main" val="2332723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24</a:t>
            </a:fld>
            <a:endParaRPr lang="en-US" dirty="0"/>
          </a:p>
        </p:txBody>
      </p:sp>
    </p:spTree>
    <p:extLst>
      <p:ext uri="{BB962C8B-B14F-4D97-AF65-F5344CB8AC3E}">
        <p14:creationId xmlns:p14="http://schemas.microsoft.com/office/powerpoint/2010/main" val="330953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25</a:t>
            </a:fld>
            <a:endParaRPr lang="en-US" dirty="0"/>
          </a:p>
        </p:txBody>
      </p:sp>
    </p:spTree>
    <p:extLst>
      <p:ext uri="{BB962C8B-B14F-4D97-AF65-F5344CB8AC3E}">
        <p14:creationId xmlns:p14="http://schemas.microsoft.com/office/powerpoint/2010/main" val="125006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26</a:t>
            </a:fld>
            <a:endParaRPr lang="en-US" dirty="0"/>
          </a:p>
        </p:txBody>
      </p:sp>
    </p:spTree>
    <p:extLst>
      <p:ext uri="{BB962C8B-B14F-4D97-AF65-F5344CB8AC3E}">
        <p14:creationId xmlns:p14="http://schemas.microsoft.com/office/powerpoint/2010/main" val="801477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27</a:t>
            </a:fld>
            <a:endParaRPr lang="en-US" dirty="0"/>
          </a:p>
        </p:txBody>
      </p:sp>
    </p:spTree>
    <p:extLst>
      <p:ext uri="{BB962C8B-B14F-4D97-AF65-F5344CB8AC3E}">
        <p14:creationId xmlns:p14="http://schemas.microsoft.com/office/powerpoint/2010/main" val="3185087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28</a:t>
            </a:fld>
            <a:endParaRPr lang="en-US" dirty="0"/>
          </a:p>
        </p:txBody>
      </p:sp>
    </p:spTree>
    <p:extLst>
      <p:ext uri="{BB962C8B-B14F-4D97-AF65-F5344CB8AC3E}">
        <p14:creationId xmlns:p14="http://schemas.microsoft.com/office/powerpoint/2010/main" val="1069599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29</a:t>
            </a:fld>
            <a:endParaRPr lang="en-US" dirty="0"/>
          </a:p>
        </p:txBody>
      </p:sp>
    </p:spTree>
    <p:extLst>
      <p:ext uri="{BB962C8B-B14F-4D97-AF65-F5344CB8AC3E}">
        <p14:creationId xmlns:p14="http://schemas.microsoft.com/office/powerpoint/2010/main" val="340106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a:t>
            </a:fld>
            <a:endParaRPr lang="en-US" dirty="0"/>
          </a:p>
        </p:txBody>
      </p:sp>
    </p:spTree>
    <p:extLst>
      <p:ext uri="{BB962C8B-B14F-4D97-AF65-F5344CB8AC3E}">
        <p14:creationId xmlns:p14="http://schemas.microsoft.com/office/powerpoint/2010/main" val="2261131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30</a:t>
            </a:fld>
            <a:endParaRPr lang="en-US" dirty="0"/>
          </a:p>
        </p:txBody>
      </p:sp>
    </p:spTree>
    <p:extLst>
      <p:ext uri="{BB962C8B-B14F-4D97-AF65-F5344CB8AC3E}">
        <p14:creationId xmlns:p14="http://schemas.microsoft.com/office/powerpoint/2010/main" val="82848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31</a:t>
            </a:fld>
            <a:endParaRPr lang="en-US" dirty="0"/>
          </a:p>
        </p:txBody>
      </p:sp>
    </p:spTree>
    <p:extLst>
      <p:ext uri="{BB962C8B-B14F-4D97-AF65-F5344CB8AC3E}">
        <p14:creationId xmlns:p14="http://schemas.microsoft.com/office/powerpoint/2010/main" val="817297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32</a:t>
            </a:fld>
            <a:endParaRPr lang="en-US" dirty="0"/>
          </a:p>
        </p:txBody>
      </p:sp>
    </p:spTree>
    <p:extLst>
      <p:ext uri="{BB962C8B-B14F-4D97-AF65-F5344CB8AC3E}">
        <p14:creationId xmlns:p14="http://schemas.microsoft.com/office/powerpoint/2010/main" val="2807788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33</a:t>
            </a:fld>
            <a:endParaRPr lang="en-US" dirty="0"/>
          </a:p>
        </p:txBody>
      </p:sp>
    </p:spTree>
    <p:extLst>
      <p:ext uri="{BB962C8B-B14F-4D97-AF65-F5344CB8AC3E}">
        <p14:creationId xmlns:p14="http://schemas.microsoft.com/office/powerpoint/2010/main" val="345468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a:t>
            </a:fld>
            <a:endParaRPr lang="en-US" dirty="0"/>
          </a:p>
        </p:txBody>
      </p:sp>
    </p:spTree>
    <p:extLst>
      <p:ext uri="{BB962C8B-B14F-4D97-AF65-F5344CB8AC3E}">
        <p14:creationId xmlns:p14="http://schemas.microsoft.com/office/powerpoint/2010/main" val="305249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a:t>
            </a:fld>
            <a:endParaRPr lang="en-US" dirty="0"/>
          </a:p>
        </p:txBody>
      </p:sp>
    </p:spTree>
    <p:extLst>
      <p:ext uri="{BB962C8B-B14F-4D97-AF65-F5344CB8AC3E}">
        <p14:creationId xmlns:p14="http://schemas.microsoft.com/office/powerpoint/2010/main" val="195411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a:t>
            </a:fld>
            <a:endParaRPr lang="en-US" dirty="0"/>
          </a:p>
        </p:txBody>
      </p:sp>
    </p:spTree>
    <p:extLst>
      <p:ext uri="{BB962C8B-B14F-4D97-AF65-F5344CB8AC3E}">
        <p14:creationId xmlns:p14="http://schemas.microsoft.com/office/powerpoint/2010/main" val="11018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a:t>
            </a:fld>
            <a:endParaRPr lang="en-US" dirty="0"/>
          </a:p>
        </p:txBody>
      </p:sp>
    </p:spTree>
    <p:extLst>
      <p:ext uri="{BB962C8B-B14F-4D97-AF65-F5344CB8AC3E}">
        <p14:creationId xmlns:p14="http://schemas.microsoft.com/office/powerpoint/2010/main" val="3744215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8</a:t>
            </a:fld>
            <a:endParaRPr lang="en-US" dirty="0"/>
          </a:p>
        </p:txBody>
      </p:sp>
    </p:spTree>
    <p:extLst>
      <p:ext uri="{BB962C8B-B14F-4D97-AF65-F5344CB8AC3E}">
        <p14:creationId xmlns:p14="http://schemas.microsoft.com/office/powerpoint/2010/main" val="327022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a:t>
            </a:fld>
            <a:endParaRPr lang="en-US" dirty="0"/>
          </a:p>
        </p:txBody>
      </p:sp>
    </p:spTree>
    <p:extLst>
      <p:ext uri="{BB962C8B-B14F-4D97-AF65-F5344CB8AC3E}">
        <p14:creationId xmlns:p14="http://schemas.microsoft.com/office/powerpoint/2010/main" val="23413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8" name="Title 1"/>
          <p:cNvSpPr>
            <a:spLocks noGrp="1"/>
          </p:cNvSpPr>
          <p:nvPr>
            <p:ph type="title" hasCustomPrompt="1"/>
          </p:nvPr>
        </p:nvSpPr>
        <p:spPr>
          <a:xfrm>
            <a:off x="1524000" y="2024244"/>
            <a:ext cx="9144000" cy="1577794"/>
          </a:xfrm>
          <a:prstGeom prst="rect">
            <a:avLst/>
          </a:prstGeom>
        </p:spPr>
        <p:txBody>
          <a:bodyPr>
            <a:noAutofit/>
          </a:bodyPr>
          <a:lstStyle>
            <a:lvl1pPr algn="ct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16881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93266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55760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4ED37D-937C-2643-892B-5B4434EB85A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D7197BE-A01B-AB4B-8C3B-F764F7D52191}" type="slidenum">
              <a:rPr lang="en-US" smtClean="0"/>
              <a:t>‹#›</a:t>
            </a:fld>
            <a:endParaRPr lang="en-US" dirty="0"/>
          </a:p>
        </p:txBody>
      </p:sp>
      <p:sp>
        <p:nvSpPr>
          <p:cNvPr id="6" name="Title 1"/>
          <p:cNvSpPr>
            <a:spLocks noGrp="1"/>
          </p:cNvSpPr>
          <p:nvPr>
            <p:ph type="title" hasCustomPrompt="1"/>
          </p:nvPr>
        </p:nvSpPr>
        <p:spPr>
          <a:xfrm>
            <a:off x="838200" y="365125"/>
            <a:ext cx="5883687" cy="2001147"/>
          </a:xfrm>
          <a:prstGeom prst="rect">
            <a:avLst/>
          </a:prstGeom>
        </p:spPr>
        <p:txBody>
          <a:bodyPr>
            <a:noAutofit/>
          </a:bodyPr>
          <a:lstStyle>
            <a:lvl1pP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827631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697061" cy="1325563"/>
          </a:xfrm>
          <a:prstGeom prst="rect">
            <a:avLst/>
          </a:prstGeom>
        </p:spPr>
        <p:txBody>
          <a:bodyPr>
            <a:normAutofit/>
          </a:bodyPr>
          <a:lstStyle>
            <a:lvl1pPr>
              <a:defRPr sz="3200" b="0" i="0">
                <a:latin typeface="Helvetica Light" charset="0"/>
                <a:ea typeface="Helvetica Light" charset="0"/>
                <a:cs typeface="Helvetica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7" name="Subtitle 2"/>
          <p:cNvSpPr>
            <a:spLocks noGrp="1"/>
          </p:cNvSpPr>
          <p:nvPr>
            <p:ph type="subTitle" idx="1"/>
          </p:nvPr>
        </p:nvSpPr>
        <p:spPr>
          <a:xfrm>
            <a:off x="838200" y="3602038"/>
            <a:ext cx="22522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902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marL="0" marR="0" indent="0" algn="ctr" defTabSz="914400" rtl="0" eaLnBrk="1" fontAlgn="auto" latinLnBrk="0" hangingPunct="1">
              <a:lnSpc>
                <a:spcPct val="90000"/>
              </a:lnSpc>
              <a:spcBef>
                <a:spcPct val="0"/>
              </a:spcBef>
              <a:spcAft>
                <a:spcPts val="0"/>
              </a:spcAft>
              <a:buClrTx/>
              <a:buSzTx/>
              <a:buFontTx/>
              <a:buNone/>
              <a:tabLst/>
              <a:defRPr sz="6000" b="0" i="0">
                <a:latin typeface="Helvetica Light" charset="0"/>
                <a:ea typeface="Helvetica Light" charset="0"/>
                <a:cs typeface="Helvetica Light" charset="0"/>
              </a:defRPr>
            </a:lvl1pPr>
          </a:lstStyle>
          <a:p>
            <a:r>
              <a:rPr kumimoji="0" lang="en-US" sz="4400" b="0" i="0" u="none" strike="noStrike" kern="1200" cap="none" spc="0" normalizeH="0" baseline="0" noProof="0" dirty="0">
                <a:ln>
                  <a:noFill/>
                </a:ln>
                <a:solidFill>
                  <a:srgbClr val="000000"/>
                </a:solidFill>
                <a:effectLst/>
                <a:uLnTx/>
                <a:uFillTx/>
                <a:latin typeface="Helvetica Light" charset="0"/>
                <a:ea typeface="+mj-ea"/>
                <a:cs typeface="+mj-cs"/>
              </a:rP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404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555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376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4" name="Slide Number Placeholder 3"/>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7527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7925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a:xfrm>
            <a:off x="11355388" y="6356350"/>
            <a:ext cx="360058" cy="365125"/>
          </a:xfrm>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36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55818" y="6356350"/>
            <a:ext cx="360058" cy="365125"/>
          </a:xfrm>
          <a:prstGeom prst="rect">
            <a:avLst/>
          </a:prstGeom>
        </p:spPr>
        <p:txBody>
          <a:bodyPr vert="horz" lIns="91440" tIns="45720" rIns="91440" bIns="45720" rtlCol="0" anchor="ctr"/>
          <a:lstStyle>
            <a:lvl1pPr algn="ctr">
              <a:defRPr sz="1000" b="0" i="0">
                <a:solidFill>
                  <a:schemeClr val="tx1"/>
                </a:solidFill>
                <a:latin typeface="Helvetica Light" charset="0"/>
              </a:defRPr>
            </a:lvl1pPr>
          </a:lstStyle>
          <a:p>
            <a:fld id="{28D3D4DC-4C1F-3443-AE22-9AE9141051EF}" type="slidenum">
              <a:rPr lang="en-US" smtClean="0"/>
              <a:pPr/>
              <a:t>‹#›</a:t>
            </a:fld>
            <a:endParaRPr lang="en-US" dirty="0"/>
          </a:p>
        </p:txBody>
      </p:sp>
    </p:spTree>
    <p:extLst>
      <p:ext uri="{BB962C8B-B14F-4D97-AF65-F5344CB8AC3E}">
        <p14:creationId xmlns:p14="http://schemas.microsoft.com/office/powerpoint/2010/main" val="15939429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4ED37D-937C-2643-892B-5B4434EB85A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241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microsoft.com/en-us/research/wp-content/uploads/2017/03/SevenPropertiesofHighlySecureDevices.pdf"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172" y="1749799"/>
            <a:ext cx="8835656" cy="1470025"/>
          </a:xfrm>
        </p:spPr>
        <p:txBody>
          <a:bodyPr>
            <a:normAutofit/>
          </a:bodyPr>
          <a:lstStyle/>
          <a:p>
            <a:r>
              <a:rPr lang="en-US" sz="5400" b="1" dirty="0"/>
              <a:t>Internet of Things: Outline</a:t>
            </a:r>
          </a:p>
        </p:txBody>
      </p:sp>
      <p:sp>
        <p:nvSpPr>
          <p:cNvPr id="3" name="Subtitle 2"/>
          <p:cNvSpPr>
            <a:spLocks noGrp="1"/>
          </p:cNvSpPr>
          <p:nvPr>
            <p:ph type="subTitle" idx="1"/>
          </p:nvPr>
        </p:nvSpPr>
        <p:spPr>
          <a:xfrm>
            <a:off x="5148234" y="4444641"/>
            <a:ext cx="6587613" cy="2094271"/>
          </a:xfrm>
        </p:spPr>
        <p:txBody>
          <a:bodyPr>
            <a:noAutofit/>
          </a:bodyPr>
          <a:lstStyle/>
          <a:p>
            <a:pPr algn="r"/>
            <a:r>
              <a:rPr lang="en-US" sz="2800" dirty="0">
                <a:latin typeface="Arial" panose="020B0604020202020204" pitchFamily="34" charset="0"/>
                <a:cs typeface="Arial" panose="020B0604020202020204" pitchFamily="34" charset="0"/>
              </a:rPr>
              <a:t>John L. Manferdelli</a:t>
            </a:r>
          </a:p>
          <a:p>
            <a:pPr algn="r"/>
            <a:r>
              <a:rPr lang="en-US" dirty="0" err="1">
                <a:latin typeface="Arial" panose="020B0604020202020204" pitchFamily="34" charset="0"/>
                <a:cs typeface="Arial" panose="020B0604020202020204" pitchFamily="34" charset="0"/>
              </a:rPr>
              <a:t>johnmanferdelli@hotmail.com</a:t>
            </a:r>
            <a:r>
              <a:rPr lang="en-US" dirty="0">
                <a:latin typeface="Arial" panose="020B0604020202020204" pitchFamily="34" charset="0"/>
                <a:cs typeface="Arial" panose="020B0604020202020204" pitchFamily="34" charset="0"/>
              </a:rPr>
              <a:t> </a:t>
            </a:r>
          </a:p>
          <a:p>
            <a:pPr algn="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FA32F8ED-EEB4-4D51-9E8E-3B145D9B9811}" type="slidenum">
              <a:rPr lang="en-US" smtClean="0"/>
              <a:pPr/>
              <a:t>1</a:t>
            </a:fld>
            <a:endParaRPr lang="en-US" dirty="0"/>
          </a:p>
        </p:txBody>
      </p:sp>
      <p:sp>
        <p:nvSpPr>
          <p:cNvPr id="4" name="TextBox 3">
            <a:extLst>
              <a:ext uri="{FF2B5EF4-FFF2-40B4-BE49-F238E27FC236}">
                <a16:creationId xmlns:a16="http://schemas.microsoft.com/office/drawing/2014/main" id="{AA0AAB71-4EB2-0040-B029-881303B36108}"/>
              </a:ext>
            </a:extLst>
          </p:cNvPr>
          <p:cNvSpPr txBox="1"/>
          <p:nvPr/>
        </p:nvSpPr>
        <p:spPr>
          <a:xfrm>
            <a:off x="543697" y="5820032"/>
            <a:ext cx="3101546" cy="338554"/>
          </a:xfrm>
          <a:prstGeom prst="rect">
            <a:avLst/>
          </a:prstGeom>
          <a:noFill/>
        </p:spPr>
        <p:txBody>
          <a:bodyPr wrap="square" rtlCol="0">
            <a:spAutoFit/>
          </a:bodyPr>
          <a:lstStyle/>
          <a:p>
            <a:r>
              <a:rPr lang="en-US" sz="1600"/>
              <a:t>August 4, </a:t>
            </a:r>
            <a:r>
              <a:rPr lang="en-US" sz="1600" dirty="0"/>
              <a:t>2020 11:00</a:t>
            </a:r>
          </a:p>
        </p:txBody>
      </p:sp>
    </p:spTree>
    <p:extLst>
      <p:ext uri="{BB962C8B-B14F-4D97-AF65-F5344CB8AC3E}">
        <p14:creationId xmlns:p14="http://schemas.microsoft.com/office/powerpoint/2010/main" val="146138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rmAutofit/>
          </a:bodyPr>
          <a:lstStyle/>
          <a:p>
            <a:pPr algn="ctr"/>
            <a:r>
              <a:rPr lang="en-US" sz="4400" dirty="0">
                <a:latin typeface="Arial" panose="020B0604020202020204" pitchFamily="34" charset="0"/>
                <a:cs typeface="Arial" panose="020B0604020202020204" pitchFamily="34" charset="0"/>
              </a:rPr>
              <a:t>Radio and SDR</a:t>
            </a:r>
          </a:p>
        </p:txBody>
      </p:sp>
      <p:sp>
        <p:nvSpPr>
          <p:cNvPr id="3" name="Content Placeholder 2"/>
          <p:cNvSpPr>
            <a:spLocks noGrp="1"/>
          </p:cNvSpPr>
          <p:nvPr>
            <p:ph idx="1"/>
          </p:nvPr>
        </p:nvSpPr>
        <p:spPr>
          <a:xfrm>
            <a:off x="776023" y="2396157"/>
            <a:ext cx="10639953" cy="2546382"/>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Modulation (OFDM, BPSK ...) and propagation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Digital signal processing</a:t>
            </a:r>
          </a:p>
          <a:p>
            <a:pPr marL="342900" indent="-342900" algn="l">
              <a:spcBef>
                <a:spcPts val="400"/>
              </a:spcBef>
              <a:buFont typeface="Arial" panose="020B0604020202020204" pitchFamily="34" charset="0"/>
              <a:buChar char="•"/>
            </a:pPr>
            <a:r>
              <a:rPr lang="en-US" sz="2000" dirty="0">
                <a:latin typeface="Arial" charset="0"/>
                <a:cs typeface="Arial" charset="0"/>
              </a:rPr>
              <a:t>GNU radio</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Jamming, spread spectrum</a:t>
            </a:r>
          </a:p>
          <a:p>
            <a:pPr marL="342900" indent="-342900" algn="l">
              <a:spcBef>
                <a:spcPts val="400"/>
              </a:spcBef>
              <a:buFont typeface="Arial" panose="020B0604020202020204" pitchFamily="34" charset="0"/>
              <a:buChar char="•"/>
            </a:pPr>
            <a:r>
              <a:rPr lang="en-US" sz="2000" dirty="0">
                <a:latin typeface="Arial" charset="0"/>
                <a:cs typeface="Arial" charset="0"/>
              </a:rPr>
              <a:t>SDR’s: HackRF, Ettus USRP</a:t>
            </a:r>
            <a:endParaRPr lang="en-US" sz="2000"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a:t>
            </a:fld>
            <a:endParaRPr lang="en-US" dirty="0"/>
          </a:p>
        </p:txBody>
      </p:sp>
    </p:spTree>
    <p:extLst>
      <p:ext uri="{BB962C8B-B14F-4D97-AF65-F5344CB8AC3E}">
        <p14:creationId xmlns:p14="http://schemas.microsoft.com/office/powerpoint/2010/main" val="345203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0929538" cy="868362"/>
          </a:xfrm>
        </p:spPr>
        <p:txBody>
          <a:bodyPr anchor="ctr">
            <a:normAutofit/>
          </a:bodyPr>
          <a:lstStyle/>
          <a:p>
            <a:pPr algn="ctr"/>
            <a:r>
              <a:rPr lang="en-US" sz="4400" dirty="0">
                <a:latin typeface="Arial" panose="020B0604020202020204" pitchFamily="34" charset="0"/>
                <a:cs typeface="Arial" panose="020B0604020202020204" pitchFamily="34" charset="0"/>
              </a:rPr>
              <a:t>IoT reverse engineering, hacking</a:t>
            </a:r>
          </a:p>
        </p:txBody>
      </p:sp>
      <p:sp>
        <p:nvSpPr>
          <p:cNvPr id="3" name="Content Placeholder 2"/>
          <p:cNvSpPr>
            <a:spLocks noGrp="1"/>
          </p:cNvSpPr>
          <p:nvPr>
            <p:ph idx="1"/>
          </p:nvPr>
        </p:nvSpPr>
        <p:spPr>
          <a:xfrm>
            <a:off x="661498" y="1761616"/>
            <a:ext cx="10271315" cy="4316143"/>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Arduino, raspberry pi, perf boards</a:t>
            </a:r>
          </a:p>
          <a:p>
            <a:pPr marL="342900" indent="-342900" algn="l">
              <a:spcBef>
                <a:spcPts val="400"/>
              </a:spcBef>
              <a:buFont typeface="Arial" charset="0"/>
              <a:buChar char="•"/>
            </a:pPr>
            <a:r>
              <a:rPr lang="en-US" sz="2000" dirty="0">
                <a:latin typeface="Arial" charset="0"/>
                <a:ea typeface="Arial" charset="0"/>
                <a:cs typeface="Arial" charset="0"/>
              </a:rPr>
              <a:t>Disassembly and reverse engineering</a:t>
            </a:r>
          </a:p>
          <a:p>
            <a:pPr marL="342900" indent="-342900" algn="l">
              <a:spcBef>
                <a:spcPts val="400"/>
              </a:spcBef>
              <a:buFont typeface="Arial" charset="0"/>
              <a:buChar char="•"/>
            </a:pPr>
            <a:r>
              <a:rPr lang="en-US" sz="2000" dirty="0">
                <a:latin typeface="Arial" charset="0"/>
                <a:ea typeface="Arial" charset="0"/>
                <a:cs typeface="Arial" charset="0"/>
              </a:rPr>
              <a:t>Identifying flash chip types and extracting their contents</a:t>
            </a:r>
          </a:p>
          <a:p>
            <a:pPr marL="342900" indent="-342900" algn="l">
              <a:spcBef>
                <a:spcPts val="400"/>
              </a:spcBef>
              <a:buFont typeface="Arial" charset="0"/>
              <a:buChar char="•"/>
            </a:pPr>
            <a:r>
              <a:rPr lang="en-US" sz="2000" dirty="0">
                <a:latin typeface="Arial" charset="0"/>
                <a:ea typeface="Arial" charset="0"/>
                <a:cs typeface="Arial" charset="0"/>
              </a:rPr>
              <a:t>Analysis of flash image contents</a:t>
            </a:r>
          </a:p>
          <a:p>
            <a:pPr marL="342900" indent="-342900" algn="l">
              <a:spcBef>
                <a:spcPts val="400"/>
              </a:spcBef>
              <a:buFont typeface="Arial" charset="0"/>
              <a:buChar char="•"/>
            </a:pPr>
            <a:r>
              <a:rPr lang="en-US" sz="2000" dirty="0">
                <a:latin typeface="Arial" charset="0"/>
                <a:ea typeface="Arial" charset="0"/>
                <a:cs typeface="Arial" charset="0"/>
              </a:rPr>
              <a:t>Vulnerability analysis with unpacked firmware image</a:t>
            </a:r>
          </a:p>
          <a:p>
            <a:pPr marL="342900" indent="-342900" algn="l">
              <a:spcBef>
                <a:spcPts val="400"/>
              </a:spcBef>
              <a:buFont typeface="Arial" charset="0"/>
              <a:buChar char="•"/>
            </a:pPr>
            <a:r>
              <a:rPr lang="en-US" sz="2000" dirty="0">
                <a:latin typeface="Arial" charset="0"/>
                <a:ea typeface="Arial" charset="0"/>
                <a:cs typeface="Arial" charset="0"/>
              </a:rPr>
              <a:t>Patching firmware, application, OS</a:t>
            </a:r>
          </a:p>
          <a:p>
            <a:pPr marL="342900" indent="-342900" algn="l">
              <a:spcBef>
                <a:spcPts val="400"/>
              </a:spcBef>
              <a:buFont typeface="Arial" charset="0"/>
              <a:buChar char="•"/>
            </a:pPr>
            <a:r>
              <a:rPr lang="en-US" sz="2000" dirty="0">
                <a:latin typeface="Arial" charset="0"/>
                <a:ea typeface="Arial" charset="0"/>
                <a:cs typeface="Arial" charset="0"/>
              </a:rPr>
              <a:t>Badges and interfaces</a:t>
            </a:r>
          </a:p>
          <a:p>
            <a:pPr marL="342900" indent="-342900" algn="l">
              <a:spcBef>
                <a:spcPts val="400"/>
              </a:spcBef>
              <a:buFont typeface="Arial" charset="0"/>
              <a:buChar char="•"/>
            </a:pPr>
            <a:r>
              <a:rPr lang="en-US" sz="2000" dirty="0">
                <a:latin typeface="Arial" charset="0"/>
                <a:ea typeface="Arial" charset="0"/>
                <a:cs typeface="Arial" charset="0"/>
              </a:rPr>
              <a:t>binwalk</a:t>
            </a: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a:t>
            </a:fld>
            <a:endParaRPr lang="en-US" dirty="0"/>
          </a:p>
        </p:txBody>
      </p:sp>
      <p:pic>
        <p:nvPicPr>
          <p:cNvPr id="6" name="Picture 5">
            <a:extLst>
              <a:ext uri="{FF2B5EF4-FFF2-40B4-BE49-F238E27FC236}">
                <a16:creationId xmlns:a16="http://schemas.microsoft.com/office/drawing/2014/main" id="{ED7C07B4-8CD1-7648-9B08-1F9333D118CC}"/>
              </a:ext>
            </a:extLst>
          </p:cNvPr>
          <p:cNvPicPr/>
          <p:nvPr/>
        </p:nvPicPr>
        <p:blipFill>
          <a:blip r:embed="rId3" cstate="screen">
            <a:extLst>
              <a:ext uri="{28A0092B-C50C-407E-A947-70E740481C1C}">
                <a14:useLocalDpi xmlns:a14="http://schemas.microsoft.com/office/drawing/2010/main"/>
              </a:ext>
            </a:extLst>
          </a:blip>
          <a:stretch>
            <a:fillRect/>
          </a:stretch>
        </p:blipFill>
        <p:spPr>
          <a:xfrm>
            <a:off x="6824172" y="3614220"/>
            <a:ext cx="5367828" cy="2742131"/>
          </a:xfrm>
          <a:prstGeom prst="rect">
            <a:avLst/>
          </a:prstGeom>
        </p:spPr>
      </p:pic>
    </p:spTree>
    <p:extLst>
      <p:ext uri="{BB962C8B-B14F-4D97-AF65-F5344CB8AC3E}">
        <p14:creationId xmlns:p14="http://schemas.microsoft.com/office/powerpoint/2010/main" val="402800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1040350" cy="868362"/>
          </a:xfrm>
        </p:spPr>
        <p:txBody>
          <a:bodyPr anchor="ctr">
            <a:normAutofit/>
          </a:bodyPr>
          <a:lstStyle/>
          <a:p>
            <a:pPr algn="ctr"/>
            <a:r>
              <a:rPr lang="en-US" sz="4400" dirty="0">
                <a:latin typeface="Arial" panose="020B0604020202020204" pitchFamily="34" charset="0"/>
                <a:cs typeface="Arial" panose="020B0604020202020204" pitchFamily="34" charset="0"/>
              </a:rPr>
              <a:t>Data analytics</a:t>
            </a:r>
          </a:p>
        </p:txBody>
      </p:sp>
      <p:sp>
        <p:nvSpPr>
          <p:cNvPr id="3" name="Content Placeholder 2"/>
          <p:cNvSpPr>
            <a:spLocks noGrp="1"/>
          </p:cNvSpPr>
          <p:nvPr>
            <p:ph idx="1"/>
          </p:nvPr>
        </p:nvSpPr>
        <p:spPr>
          <a:xfrm>
            <a:off x="1119991" y="1524665"/>
            <a:ext cx="10347079" cy="5014248"/>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Collection, provenance and data formatting</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Probability, randomness, information, distributions and significance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What are we trying to learn?</a:t>
            </a:r>
          </a:p>
          <a:p>
            <a:pPr marL="800100" lvl="1" indent="-342900" algn="l">
              <a:spcBef>
                <a:spcPts val="400"/>
              </a:spcBef>
              <a:buFont typeface="Arial" panose="020B0604020202020204" pitchFamily="34" charset="0"/>
              <a:buChar char="•"/>
            </a:pPr>
            <a:r>
              <a:rPr lang="en-US" dirty="0">
                <a:latin typeface="Arial" charset="0"/>
                <a:ea typeface="Arial" charset="0"/>
                <a:cs typeface="Arial" charset="0"/>
              </a:rPr>
              <a:t>Features, supervised and unsupervised learning</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Regression, similarity, curve fitting and loss functions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Clustering </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Bayes theorem, maximum likelihood re-estimation, EM and latent variables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Classification</a:t>
            </a:r>
          </a:p>
          <a:p>
            <a:pPr marL="800100" lvl="1" indent="-342900" algn="l">
              <a:spcBef>
                <a:spcPts val="400"/>
              </a:spcBef>
              <a:buFont typeface="Arial" panose="020B0604020202020204" pitchFamily="34" charset="0"/>
              <a:buChar char="•"/>
            </a:pPr>
            <a:r>
              <a:rPr lang="en-US" sz="1800" dirty="0">
                <a:latin typeface="Arial" charset="0"/>
                <a:ea typeface="Arial" charset="0"/>
                <a:cs typeface="Arial" charset="0"/>
              </a:rPr>
              <a:t>Naïve Bayes</a:t>
            </a:r>
          </a:p>
          <a:p>
            <a:pPr marL="800100" lvl="1" indent="-342900" algn="l">
              <a:spcBef>
                <a:spcPts val="400"/>
              </a:spcBef>
              <a:buFont typeface="Arial" panose="020B0604020202020204" pitchFamily="34" charset="0"/>
              <a:buChar char="•"/>
            </a:pPr>
            <a:r>
              <a:rPr lang="en-US" sz="1800" dirty="0">
                <a:latin typeface="Arial" charset="0"/>
                <a:ea typeface="Arial" charset="0"/>
                <a:cs typeface="Arial" charset="0"/>
              </a:rPr>
              <a:t>SVM</a:t>
            </a:r>
          </a:p>
          <a:p>
            <a:pPr marL="800100" lvl="1" indent="-342900" algn="l">
              <a:spcBef>
                <a:spcPts val="400"/>
              </a:spcBef>
              <a:buFont typeface="Arial" panose="020B0604020202020204" pitchFamily="34" charset="0"/>
              <a:buChar char="•"/>
            </a:pPr>
            <a:r>
              <a:rPr lang="en-US" sz="1800" dirty="0">
                <a:latin typeface="Arial" charset="0"/>
                <a:ea typeface="Arial" charset="0"/>
                <a:cs typeface="Arial" charset="0"/>
              </a:rPr>
              <a:t>Neural networks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Principal Component analysis and the curse of dimensionality</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Deep learning</a:t>
            </a:r>
          </a:p>
          <a:p>
            <a:pPr algn="l"/>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a:t>
            </a:fld>
            <a:endParaRPr lang="en-US" dirty="0"/>
          </a:p>
        </p:txBody>
      </p:sp>
    </p:spTree>
    <p:extLst>
      <p:ext uri="{BB962C8B-B14F-4D97-AF65-F5344CB8AC3E}">
        <p14:creationId xmlns:p14="http://schemas.microsoft.com/office/powerpoint/2010/main" val="34673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773" y="136524"/>
            <a:ext cx="11247197" cy="868362"/>
          </a:xfrm>
        </p:spPr>
        <p:txBody>
          <a:bodyPr anchor="ctr">
            <a:normAutofit/>
          </a:bodyPr>
          <a:lstStyle/>
          <a:p>
            <a:pPr algn="ctr"/>
            <a:r>
              <a:rPr lang="en-US" sz="4400" dirty="0">
                <a:latin typeface="Arial" panose="020B0604020202020204" pitchFamily="34" charset="0"/>
                <a:cs typeface="Arial" panose="020B0604020202020204" pitchFamily="34" charset="0"/>
              </a:rPr>
              <a:t>Putting it all together</a:t>
            </a:r>
          </a:p>
        </p:txBody>
      </p:sp>
      <p:sp>
        <p:nvSpPr>
          <p:cNvPr id="3" name="Content Placeholder 2"/>
          <p:cNvSpPr>
            <a:spLocks noGrp="1"/>
          </p:cNvSpPr>
          <p:nvPr>
            <p:ph idx="1"/>
          </p:nvPr>
        </p:nvSpPr>
        <p:spPr>
          <a:xfrm>
            <a:off x="1383761" y="2435478"/>
            <a:ext cx="9630230" cy="2729648"/>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Drones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Navigation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Stability and control</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Identification and characterization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Counter-measures</a:t>
            </a:r>
          </a:p>
          <a:p>
            <a:pPr algn="l"/>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a:t>
            </a:fld>
            <a:endParaRPr lang="en-US" dirty="0"/>
          </a:p>
        </p:txBody>
      </p:sp>
    </p:spTree>
    <p:extLst>
      <p:ext uri="{BB962C8B-B14F-4D97-AF65-F5344CB8AC3E}">
        <p14:creationId xmlns:p14="http://schemas.microsoft.com/office/powerpoint/2010/main" val="4182535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2"/>
            <a:ext cx="11151562" cy="1096979"/>
          </a:xfrm>
        </p:spPr>
        <p:txBody>
          <a:bodyPr anchor="ctr">
            <a:normAutofit/>
          </a:bodyPr>
          <a:lstStyle/>
          <a:p>
            <a:pPr algn="ctr"/>
            <a:r>
              <a:rPr lang="en-US" sz="4400" dirty="0">
                <a:latin typeface="Arial" panose="020B0604020202020204" pitchFamily="34" charset="0"/>
                <a:cs typeface="Arial" panose="020B0604020202020204" pitchFamily="34" charset="0"/>
              </a:rPr>
              <a:t>Systems engineering and resilient design</a:t>
            </a:r>
          </a:p>
        </p:txBody>
      </p:sp>
      <p:sp>
        <p:nvSpPr>
          <p:cNvPr id="3" name="Content Placeholder 2"/>
          <p:cNvSpPr>
            <a:spLocks noGrp="1"/>
          </p:cNvSpPr>
          <p:nvPr>
            <p:ph idx="1"/>
          </p:nvPr>
        </p:nvSpPr>
        <p:spPr>
          <a:xfrm>
            <a:off x="835316" y="1754187"/>
            <a:ext cx="10521367" cy="4784726"/>
          </a:xfrm>
        </p:spPr>
        <p:txBody>
          <a:bodyPr>
            <a:noAutofit/>
          </a:bodyPr>
          <a:lstStyle/>
          <a:p>
            <a:pPr marL="342900" indent="-342900" algn="l">
              <a:buFont typeface="Arial" panose="020B0604020202020204" pitchFamily="34" charset="0"/>
              <a:buChar char="•"/>
            </a:pPr>
            <a:r>
              <a:rPr lang="en-US" sz="2000" dirty="0">
                <a:latin typeface="Arial" charset="0"/>
                <a:ea typeface="Arial" charset="0"/>
                <a:cs typeface="Arial" charset="0"/>
              </a:rPr>
              <a:t>Cloud management</a:t>
            </a:r>
          </a:p>
          <a:p>
            <a:pPr marL="342900" indent="-342900" algn="l">
              <a:buFont typeface="Arial" panose="020B0604020202020204" pitchFamily="34" charset="0"/>
              <a:buChar char="•"/>
            </a:pPr>
            <a:r>
              <a:rPr lang="en-US" sz="2000" dirty="0">
                <a:latin typeface="Arial" charset="0"/>
                <a:ea typeface="Arial" charset="0"/>
                <a:cs typeface="Arial" charset="0"/>
              </a:rPr>
              <a:t>Attacks, threat analysis, common mistakes (like the unencrypted SPI communication between the MCU and the Zigbee part in the door-locks in ISEC)</a:t>
            </a:r>
          </a:p>
          <a:p>
            <a:pPr marL="800100" lvl="1" indent="-342900" algn="l">
              <a:buFont typeface="Arial" panose="020B0604020202020204" pitchFamily="34" charset="0"/>
              <a:buChar char="•"/>
            </a:pPr>
            <a:r>
              <a:rPr lang="en-US" dirty="0">
                <a:latin typeface="Arial" charset="0"/>
                <a:ea typeface="Arial" charset="0"/>
                <a:cs typeface="Arial" charset="0"/>
              </a:rPr>
              <a:t>Secure development practices</a:t>
            </a:r>
          </a:p>
          <a:p>
            <a:pPr marL="342900" indent="-342900" algn="l">
              <a:buFont typeface="Arial" panose="020B0604020202020204" pitchFamily="34" charset="0"/>
              <a:buChar char="•"/>
            </a:pPr>
            <a:r>
              <a:rPr lang="en-US" sz="2000" dirty="0">
                <a:latin typeface="Arial" charset="0"/>
                <a:ea typeface="Arial" charset="0"/>
                <a:cs typeface="Arial" charset="0"/>
              </a:rPr>
              <a:t>Ecosystems, standards, legacy</a:t>
            </a:r>
          </a:p>
          <a:p>
            <a:pPr marL="914400" lvl="1" indent="-457200" algn="l">
              <a:buFont typeface="+mj-lt"/>
              <a:buAutoNum type="arabicPeriod"/>
            </a:pPr>
            <a:r>
              <a:rPr lang="en-US" dirty="0">
                <a:latin typeface="Arial" charset="0"/>
                <a:ea typeface="Arial" charset="0"/>
                <a:cs typeface="Arial" charset="0"/>
              </a:rPr>
              <a:t>How does a "consumer grade" IoT device differ from industrial IoT devices (e.g., factory floor applications)</a:t>
            </a:r>
          </a:p>
          <a:p>
            <a:pPr marL="914400" lvl="1" indent="-457200" algn="l">
              <a:buFont typeface="+mj-lt"/>
              <a:buAutoNum type="arabicPeriod"/>
            </a:pPr>
            <a:r>
              <a:rPr lang="en-US" dirty="0">
                <a:latin typeface="Arial" charset="0"/>
                <a:ea typeface="Arial" charset="0"/>
                <a:cs typeface="Arial" charset="0"/>
              </a:rPr>
              <a:t>Map the "application" SW update mechanism on some IoT devices.</a:t>
            </a:r>
          </a:p>
          <a:p>
            <a:pPr marL="914400" lvl="1" indent="-457200" algn="l">
              <a:buFont typeface="+mj-lt"/>
              <a:buAutoNum type="arabicPeriod"/>
            </a:pPr>
            <a:r>
              <a:rPr lang="en-US" dirty="0">
                <a:latin typeface="Arial" charset="0"/>
                <a:ea typeface="Arial" charset="0"/>
                <a:cs typeface="Arial" charset="0"/>
              </a:rPr>
              <a:t>Contrast the architecture of several IoT ecosystems: ARM? Risc-V?</a:t>
            </a:r>
          </a:p>
          <a:p>
            <a:pPr marL="342900" indent="-342900" algn="l">
              <a:buFont typeface="Arial" panose="020B0604020202020204" pitchFamily="34" charset="0"/>
              <a:buChar char="•"/>
            </a:pPr>
            <a:r>
              <a:rPr lang="en-US" sz="2000" dirty="0">
                <a:latin typeface="Arial" charset="0"/>
                <a:ea typeface="Arial" charset="0"/>
                <a:cs typeface="Arial" charset="0"/>
              </a:rPr>
              <a:t>References</a:t>
            </a:r>
          </a:p>
          <a:p>
            <a:pPr lvl="1" algn="l"/>
            <a:r>
              <a:rPr lang="en-US" dirty="0">
                <a:latin typeface="Arial" charset="0"/>
                <a:ea typeface="Arial" charset="0"/>
                <a:cs typeface="Arial" charset="0"/>
              </a:rPr>
              <a:t>Mitre: System Engineering</a:t>
            </a:r>
          </a:p>
          <a:p>
            <a:pPr lvl="1" algn="l"/>
            <a:r>
              <a:rPr lang="en-US" dirty="0">
                <a:latin typeface="Arial" charset="0"/>
                <a:ea typeface="Arial" charset="0"/>
                <a:cs typeface="Arial" charset="0"/>
              </a:rPr>
              <a:t>NIST IoT Standards</a:t>
            </a:r>
          </a:p>
          <a:p>
            <a:pPr algn="l"/>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a:t>
            </a:fld>
            <a:endParaRPr lang="en-US" dirty="0"/>
          </a:p>
        </p:txBody>
      </p:sp>
    </p:spTree>
    <p:extLst>
      <p:ext uri="{BB962C8B-B14F-4D97-AF65-F5344CB8AC3E}">
        <p14:creationId xmlns:p14="http://schemas.microsoft.com/office/powerpoint/2010/main" val="199581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Autofit/>
          </a:bodyPr>
          <a:lstStyle/>
          <a:p>
            <a:pPr algn="ctr"/>
            <a:r>
              <a:rPr lang="en-US" sz="4400" dirty="0">
                <a:latin typeface="Arial" charset="0"/>
                <a:ea typeface="Arial" charset="0"/>
                <a:cs typeface="Arial" charset="0"/>
              </a:rPr>
              <a:t>Prerequisites</a:t>
            </a:r>
            <a:endParaRPr lang="en-US" sz="4400" b="1" dirty="0"/>
          </a:p>
        </p:txBody>
      </p:sp>
      <p:sp>
        <p:nvSpPr>
          <p:cNvPr id="3" name="Content Placeholder 2"/>
          <p:cNvSpPr>
            <a:spLocks noGrp="1"/>
          </p:cNvSpPr>
          <p:nvPr>
            <p:ph idx="1"/>
          </p:nvPr>
        </p:nvSpPr>
        <p:spPr>
          <a:xfrm>
            <a:off x="304800" y="1646602"/>
            <a:ext cx="11582400" cy="5074874"/>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I said there was a lot to learn and you’ll need some background.  Most people will not have a “perfect” background but if you know too little, in advance, you’ll have to play a lot of catch-up. On the other hand, if what’s missing in you’re background is circumscribed, you’ll probably have a good time.  Talk to me if you have questions.  Here’s a guide to prerequisites.</a:t>
            </a:r>
          </a:p>
          <a:p>
            <a:pPr marL="342900" indent="-342900" algn="l">
              <a:buFont typeface="Arial" charset="0"/>
              <a:buChar char="•"/>
            </a:pPr>
            <a:r>
              <a:rPr lang="en-US" sz="2000" dirty="0">
                <a:latin typeface="Arial" panose="020B0604020202020204" pitchFamily="34" charset="0"/>
                <a:cs typeface="Arial" panose="020B0604020202020204" pitchFamily="34" charset="0"/>
              </a:rPr>
              <a:t>Electronics</a:t>
            </a:r>
          </a:p>
          <a:p>
            <a:pPr marL="800100" lvl="1" indent="-342900" algn="l">
              <a:buFont typeface="Arial" charset="0"/>
              <a:buChar char="•"/>
            </a:pPr>
            <a:r>
              <a:rPr lang="en-US" dirty="0">
                <a:latin typeface="Arial" panose="020B0604020202020204" pitchFamily="34" charset="0"/>
                <a:cs typeface="Arial" panose="020B0604020202020204" pitchFamily="34" charset="0"/>
              </a:rPr>
              <a:t>Ideally, you’d know the basic physics of electronics and magnetism and basic circuit concepts.</a:t>
            </a:r>
          </a:p>
          <a:p>
            <a:pPr marL="800100" lvl="1" indent="-342900" algn="l">
              <a:buFont typeface="Arial" charset="0"/>
              <a:buChar char="•"/>
            </a:pPr>
            <a:r>
              <a:rPr lang="en-US" dirty="0">
                <a:latin typeface="Arial" panose="020B0604020202020204" pitchFamily="34" charset="0"/>
                <a:cs typeface="Arial" panose="020B0604020202020204" pitchFamily="34" charset="0"/>
              </a:rPr>
              <a:t>Some “signpost’s” are:</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What’s the definition of a volt and an amp?</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 is a capacitor? resistor? inductor?</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What’s an oscilloscope?</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 is impedance?</a:t>
            </a:r>
          </a:p>
          <a:p>
            <a:pPr marL="342900" indent="-342900" algn="l">
              <a:buFont typeface="Arial" charset="0"/>
              <a:buChar char="•"/>
            </a:pPr>
            <a:r>
              <a:rPr lang="en-US" sz="2000" dirty="0">
                <a:latin typeface="Arial" panose="020B0604020202020204" pitchFamily="34" charset="0"/>
                <a:cs typeface="Arial" panose="020B0604020202020204" pitchFamily="34" charset="0"/>
              </a:rPr>
              <a:t>If you have a degree in physics or EE, it’s very likely you have this covered.  If you’re a ham, you’re covered.</a:t>
            </a:r>
          </a:p>
          <a:p>
            <a:pPr algn="l"/>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a:t>
            </a:fld>
            <a:endParaRPr lang="en-US" dirty="0"/>
          </a:p>
        </p:txBody>
      </p:sp>
    </p:spTree>
    <p:extLst>
      <p:ext uri="{BB962C8B-B14F-4D97-AF65-F5344CB8AC3E}">
        <p14:creationId xmlns:p14="http://schemas.microsoft.com/office/powerpoint/2010/main" val="194082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Autofit/>
          </a:bodyPr>
          <a:lstStyle/>
          <a:p>
            <a:pPr algn="ctr"/>
            <a:r>
              <a:rPr lang="en-US" sz="4400" dirty="0">
                <a:latin typeface="Arial" charset="0"/>
                <a:ea typeface="Arial" charset="0"/>
                <a:cs typeface="Arial" charset="0"/>
              </a:rPr>
              <a:t>Prerequisites</a:t>
            </a:r>
            <a:endParaRPr lang="en-US" sz="4400" b="1" dirty="0"/>
          </a:p>
        </p:txBody>
      </p:sp>
      <p:sp>
        <p:nvSpPr>
          <p:cNvPr id="3" name="Content Placeholder 2"/>
          <p:cNvSpPr>
            <a:spLocks noGrp="1"/>
          </p:cNvSpPr>
          <p:nvPr>
            <p:ph idx="1"/>
          </p:nvPr>
        </p:nvSpPr>
        <p:spPr>
          <a:xfrm>
            <a:off x="585722" y="1296286"/>
            <a:ext cx="11020556" cy="5242627"/>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Programming</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Do you know C, C++ or C# well?</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Do you know how to use an IDE?</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Signpost:  Have you written and debugged a C++ program over 1000 lines of code in the past four years?</a:t>
            </a:r>
          </a:p>
          <a:p>
            <a:pPr marL="342900" indent="-342900" algn="l">
              <a:buFont typeface="Arial" charset="0"/>
              <a:buChar char="•"/>
            </a:pPr>
            <a:r>
              <a:rPr lang="en-US" sz="2000" dirty="0">
                <a:latin typeface="Arial" panose="020B0604020202020204" pitchFamily="34" charset="0"/>
                <a:cs typeface="Arial" panose="020B0604020202020204" pitchFamily="34" charset="0"/>
              </a:rPr>
              <a:t>Software</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Do you know computer architecture?</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Do you know how to program a network application?</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Do you know Linux and (parts of) the system call interface?</a:t>
            </a:r>
          </a:p>
          <a:p>
            <a:pPr marL="800100" lvl="1" indent="-342900" algn="l">
              <a:spcBef>
                <a:spcPts val="0"/>
              </a:spcBef>
              <a:buFont typeface="Arial" charset="0"/>
              <a:buChar char="•"/>
            </a:pPr>
            <a:r>
              <a:rPr lang="en-US" dirty="0">
                <a:latin typeface="Arial" panose="020B0604020202020204" pitchFamily="34" charset="0"/>
                <a:cs typeface="Arial" panose="020B0604020202020204" pitchFamily="34" charset="0"/>
              </a:rPr>
              <a:t>Signpost’s</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What’s the difference between “system mode” and “user mode”?</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 do the system calls fork and execv do in Linux?</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 is a race condition?  What’s a process on Linux?  Thread?</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Have you ever written a short assembly level program?</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Do you know what any of the following are: IP, UDP, DNS, BGP, TLS?</a:t>
            </a:r>
          </a:p>
          <a:p>
            <a:pPr marL="1257300" lvl="2" indent="-342900" algn="l">
              <a:spcBef>
                <a:spcPts val="0"/>
              </a:spcBef>
              <a:buFont typeface="Arial" charset="0"/>
              <a:buChar char="•"/>
            </a:pPr>
            <a:r>
              <a:rPr lang="en-US" sz="2000" dirty="0">
                <a:latin typeface="Arial" panose="020B0604020202020204" pitchFamily="34" charset="0"/>
                <a:cs typeface="Arial" panose="020B0604020202020204" pitchFamily="34" charset="0"/>
              </a:rPr>
              <a:t>What’s the difference between a symmetric cipher and an asymmetric cipher?</a:t>
            </a:r>
          </a:p>
          <a:p>
            <a:pPr marL="342900" indent="-342900" algn="l">
              <a:buFont typeface="Arial" charset="0"/>
              <a:buChar char="•"/>
            </a:pPr>
            <a:r>
              <a:rPr lang="en-US" sz="2000" dirty="0">
                <a:latin typeface="Arial" panose="020B0604020202020204" pitchFamily="34" charset="0"/>
                <a:cs typeface="Arial" panose="020B0604020202020204" pitchFamily="34" charset="0"/>
              </a:rPr>
              <a:t>If you have a degree in computer science you likely have adequate background for these two topics.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a:t>
            </a:fld>
            <a:endParaRPr lang="en-US" dirty="0"/>
          </a:p>
        </p:txBody>
      </p:sp>
    </p:spTree>
    <p:extLst>
      <p:ext uri="{BB962C8B-B14F-4D97-AF65-F5344CB8AC3E}">
        <p14:creationId xmlns:p14="http://schemas.microsoft.com/office/powerpoint/2010/main" val="39725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Autofit/>
          </a:bodyPr>
          <a:lstStyle/>
          <a:p>
            <a:pPr algn="ctr"/>
            <a:r>
              <a:rPr lang="en-US" sz="4400" dirty="0">
                <a:latin typeface="Arial" charset="0"/>
                <a:ea typeface="Arial" charset="0"/>
                <a:cs typeface="Arial" charset="0"/>
              </a:rPr>
              <a:t>Contributors </a:t>
            </a:r>
            <a:endParaRPr lang="en-US" sz="4400" b="1" dirty="0"/>
          </a:p>
        </p:txBody>
      </p:sp>
      <p:sp>
        <p:nvSpPr>
          <p:cNvPr id="3" name="Content Placeholder 2"/>
          <p:cNvSpPr>
            <a:spLocks noGrp="1"/>
          </p:cNvSpPr>
          <p:nvPr>
            <p:ph idx="1"/>
          </p:nvPr>
        </p:nvSpPr>
        <p:spPr>
          <a:xfrm>
            <a:off x="754743" y="1741719"/>
            <a:ext cx="10682514" cy="4659081"/>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Reverse engineering: Dennis Giese, </a:t>
            </a:r>
            <a:r>
              <a:rPr lang="en-US" sz="2000">
                <a:latin typeface="Arial" panose="020B0604020202020204" pitchFamily="34" charset="0"/>
                <a:cs typeface="Arial" panose="020B0604020202020204" pitchFamily="34" charset="0"/>
              </a:rPr>
              <a:t>Troy Shurtleff</a:t>
            </a:r>
            <a:endParaRPr lang="en-US" sz="2000" dirty="0">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cs typeface="Arial" panose="020B0604020202020204" pitchFamily="34" charset="0"/>
              </a:rPr>
              <a:t>Reviewers: Chris Day, Bob Wisnieff</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algn="l"/>
            <a:r>
              <a:rPr lang="en-US" sz="2000" dirty="0">
                <a:latin typeface="Arial" panose="020B0604020202020204" pitchFamily="34" charset="0"/>
                <a:cs typeface="Arial" panose="020B0604020202020204" pitchFamily="34" charset="0"/>
              </a:rPr>
              <a:t>We gratefully acknowledge financial support from Stanley, Black and Decker which facilitated the development of course materials and labs.</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a:t>
            </a:fld>
            <a:endParaRPr lang="en-US" dirty="0"/>
          </a:p>
        </p:txBody>
      </p:sp>
    </p:spTree>
    <p:extLst>
      <p:ext uri="{BB962C8B-B14F-4D97-AF65-F5344CB8AC3E}">
        <p14:creationId xmlns:p14="http://schemas.microsoft.com/office/powerpoint/2010/main" val="195878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136524"/>
            <a:ext cx="10559845"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6077" y="1532274"/>
            <a:ext cx="10559845" cy="4663440"/>
          </a:xfrm>
        </p:spPr>
        <p:txBody>
          <a:bodyPr>
            <a:noAutofit/>
          </a:bodyPr>
          <a:lstStyle/>
          <a:p>
            <a:pPr marL="457200" indent="-457200" algn="l">
              <a:spcBef>
                <a:spcPts val="400"/>
              </a:spcBef>
              <a:buFont typeface="+mj-lt"/>
              <a:buAutoNum type="arabicPeriod"/>
            </a:pPr>
            <a:r>
              <a:rPr lang="en-US" sz="2000" dirty="0">
                <a:latin typeface="Arial" charset="0"/>
                <a:ea typeface="Arial" charset="0"/>
                <a:cs typeface="Arial" charset="0"/>
              </a:rPr>
              <a:t>Use an Arduino to measure light intensity (roughly) using a photo resistor.</a:t>
            </a:r>
          </a:p>
          <a:p>
            <a:pPr marL="457200" indent="-457200" algn="l">
              <a:spcBef>
                <a:spcPts val="400"/>
              </a:spcBef>
              <a:buFont typeface="+mj-lt"/>
              <a:buAutoNum type="arabicPeriod"/>
            </a:pPr>
            <a:r>
              <a:rPr lang="en-US" sz="2000" dirty="0">
                <a:latin typeface="Arial" charset="0"/>
                <a:ea typeface="Arial" charset="0"/>
                <a:cs typeface="Arial" charset="0"/>
              </a:rPr>
              <a:t>Use an Arduino to measure temperature (roughly) using a thermistor.</a:t>
            </a:r>
          </a:p>
          <a:p>
            <a:pPr marL="457200" indent="-457200" algn="l">
              <a:spcBef>
                <a:spcPts val="400"/>
              </a:spcBef>
              <a:buFont typeface="+mj-lt"/>
              <a:buAutoNum type="arabicPeriod" startAt="3"/>
            </a:pPr>
            <a:r>
              <a:rPr lang="en-US" sz="2000" dirty="0">
                <a:latin typeface="Arial" charset="0"/>
                <a:ea typeface="Arial" charset="0"/>
                <a:cs typeface="Arial" charset="0"/>
              </a:rPr>
              <a:t>Modify configuration information and update for, say a camera.</a:t>
            </a:r>
          </a:p>
          <a:p>
            <a:pPr marL="457200" indent="-457200" algn="l">
              <a:spcBef>
                <a:spcPts val="400"/>
              </a:spcBef>
              <a:buFont typeface="+mj-lt"/>
              <a:buAutoNum type="arabicPeriod" startAt="3"/>
            </a:pPr>
            <a:r>
              <a:rPr lang="en-US" sz="2000" dirty="0">
                <a:latin typeface="Arial" charset="0"/>
                <a:ea typeface="Arial" charset="0"/>
                <a:cs typeface="Arial" charset="0"/>
              </a:rPr>
              <a:t>Modify firmware on an Arduino.  How about an ARM based processor.</a:t>
            </a:r>
          </a:p>
          <a:p>
            <a:pPr marL="457200" indent="-457200" algn="l">
              <a:spcBef>
                <a:spcPts val="400"/>
              </a:spcBef>
              <a:buFont typeface="+mj-lt"/>
              <a:buAutoNum type="arabicPeriod" startAt="3"/>
            </a:pPr>
            <a:r>
              <a:rPr lang="en-US" sz="2000" dirty="0">
                <a:latin typeface="Arial" charset="0"/>
                <a:ea typeface="Arial" charset="0"/>
                <a:cs typeface="Arial" charset="0"/>
              </a:rPr>
              <a:t>Map the boot sequence on an Arduino and an ARM based processor.</a:t>
            </a:r>
          </a:p>
          <a:p>
            <a:pPr marL="457200" indent="-457200" algn="l">
              <a:spcBef>
                <a:spcPts val="400"/>
              </a:spcBef>
              <a:buFont typeface="+mj-lt"/>
              <a:buAutoNum type="arabicPeriod" startAt="3"/>
            </a:pPr>
            <a:r>
              <a:rPr lang="en-US" sz="2000" dirty="0">
                <a:latin typeface="Arial" charset="0"/>
                <a:ea typeface="Arial" charset="0"/>
                <a:cs typeface="Arial" charset="0"/>
              </a:rPr>
              <a:t>Use an Arduino to get position on earth using GPS.</a:t>
            </a:r>
          </a:p>
          <a:p>
            <a:pPr marL="457200" indent="-457200" algn="l">
              <a:spcBef>
                <a:spcPts val="400"/>
              </a:spcBef>
              <a:buFont typeface="+mj-lt"/>
              <a:buAutoNum type="arabicPeriod" startAt="8"/>
            </a:pPr>
            <a:r>
              <a:rPr lang="en-US" sz="2000" dirty="0">
                <a:latin typeface="Arial" charset="0"/>
                <a:ea typeface="Arial" charset="0"/>
                <a:cs typeface="Arial" charset="0"/>
              </a:rPr>
              <a:t>Use a pair of Arduinos to transmit/receive wireless information using private channel (HC-12).</a:t>
            </a:r>
          </a:p>
          <a:p>
            <a:pPr marL="457200" indent="-457200" algn="l">
              <a:spcBef>
                <a:spcPts val="400"/>
              </a:spcBef>
              <a:buFont typeface="+mj-lt"/>
              <a:buAutoNum type="arabicPeriod" startAt="8"/>
            </a:pPr>
            <a:r>
              <a:rPr lang="en-US" sz="2000" dirty="0">
                <a:latin typeface="Arial" charset="0"/>
                <a:ea typeface="Arial" charset="0"/>
                <a:cs typeface="Arial" charset="0"/>
              </a:rPr>
              <a:t>Reverse engineer a piece of software.</a:t>
            </a:r>
          </a:p>
          <a:p>
            <a:pPr marL="457200" indent="-457200" algn="l">
              <a:spcBef>
                <a:spcPts val="400"/>
              </a:spcBef>
              <a:buFont typeface="+mj-lt"/>
              <a:buAutoNum type="arabicPeriod" startAt="8"/>
            </a:pPr>
            <a:r>
              <a:rPr lang="en-US" sz="2000" dirty="0">
                <a:latin typeface="Arial" charset="0"/>
                <a:ea typeface="Arial" charset="0"/>
                <a:cs typeface="Arial" charset="0"/>
              </a:rPr>
              <a:t>Log into an IP camera, change parameters (see the reverse engineering exercise).</a:t>
            </a:r>
          </a:p>
          <a:p>
            <a:pPr marL="457200" indent="-457200" algn="l">
              <a:spcBef>
                <a:spcPts val="400"/>
              </a:spcBef>
              <a:buFont typeface="+mj-lt"/>
              <a:buAutoNum type="arabicPeriod" startAt="8"/>
            </a:pPr>
            <a:r>
              <a:rPr lang="en-US" sz="2000" dirty="0">
                <a:latin typeface="Arial" charset="0"/>
                <a:ea typeface="Arial" charset="0"/>
                <a:cs typeface="Arial" charset="0"/>
              </a:rPr>
              <a:t>Modify a router’s OS/firmware.</a:t>
            </a:r>
          </a:p>
          <a:p>
            <a:pPr marL="457200" indent="-457200" algn="l">
              <a:spcBef>
                <a:spcPts val="400"/>
              </a:spcBef>
              <a:buFont typeface="+mj-lt"/>
              <a:buAutoNum type="arabicPeriod" startAt="8"/>
            </a:pPr>
            <a:r>
              <a:rPr lang="en-US" sz="2000" dirty="0">
                <a:latin typeface="Arial" charset="0"/>
                <a:ea typeface="Arial" charset="0"/>
                <a:cs typeface="Arial" charset="0"/>
              </a:rPr>
              <a:t>Use updated SW to implement a side channel using an LED, speaker.</a:t>
            </a:r>
          </a:p>
          <a:p>
            <a:pPr marL="457200" indent="-457200" algn="l">
              <a:spcBef>
                <a:spcPts val="400"/>
              </a:spcBef>
              <a:buFont typeface="+mj-lt"/>
              <a:buAutoNum type="arabicPeriod" startAt="8"/>
            </a:pPr>
            <a:r>
              <a:rPr lang="en-US" sz="2000" dirty="0">
                <a:latin typeface="Arial" charset="0"/>
                <a:ea typeface="Arial" charset="0"/>
                <a:cs typeface="Arial" charset="0"/>
              </a:rPr>
              <a:t>Design an Arduino based system to collect information from devices.</a:t>
            </a:r>
          </a:p>
          <a:p>
            <a:pPr marL="457200" indent="-457200" algn="l">
              <a:spcBef>
                <a:spcPts val="400"/>
              </a:spcBef>
              <a:buFont typeface="+mj-lt"/>
              <a:buAutoNum type="arabicPeriod" startAt="8"/>
            </a:pPr>
            <a:r>
              <a:rPr lang="en-US" sz="2000" dirty="0">
                <a:latin typeface="Arial" charset="0"/>
                <a:ea typeface="Arial" charset="0"/>
                <a:cs typeface="Arial" charset="0"/>
              </a:rPr>
              <a:t>Develop an optical communication link using an LED or laser and an optical transistor.</a:t>
            </a:r>
          </a:p>
          <a:p>
            <a:pPr algn="l"/>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a:t>
            </a:fld>
            <a:endParaRPr lang="en-US" dirty="0"/>
          </a:p>
        </p:txBody>
      </p:sp>
    </p:spTree>
    <p:extLst>
      <p:ext uri="{BB962C8B-B14F-4D97-AF65-F5344CB8AC3E}">
        <p14:creationId xmlns:p14="http://schemas.microsoft.com/office/powerpoint/2010/main" val="183489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90" y="136524"/>
            <a:ext cx="9665110"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p>
        </p:txBody>
      </p:sp>
      <p:sp>
        <p:nvSpPr>
          <p:cNvPr id="3" name="Content Placeholder 2"/>
          <p:cNvSpPr>
            <a:spLocks noGrp="1"/>
          </p:cNvSpPr>
          <p:nvPr>
            <p:ph idx="1"/>
          </p:nvPr>
        </p:nvSpPr>
        <p:spPr>
          <a:xfrm>
            <a:off x="738334" y="1373612"/>
            <a:ext cx="10320963" cy="4663440"/>
          </a:xfrm>
        </p:spPr>
        <p:txBody>
          <a:bodyPr>
            <a:noAutofit/>
          </a:bodyPr>
          <a:lstStyle/>
          <a:p>
            <a:pPr marL="457200" indent="-457200" algn="l">
              <a:spcBef>
                <a:spcPts val="400"/>
              </a:spcBef>
              <a:buFont typeface="+mj-lt"/>
              <a:buAutoNum type="arabicPeriod" startAt="14"/>
            </a:pPr>
            <a:r>
              <a:rPr lang="en-US" sz="2000" dirty="0">
                <a:latin typeface="Arial" charset="0"/>
                <a:ea typeface="Arial" charset="0"/>
                <a:cs typeface="Arial" charset="0"/>
              </a:rPr>
              <a:t>Extract encrypted passwords from /etc/shadow and use a password cracker to find them.</a:t>
            </a:r>
          </a:p>
          <a:p>
            <a:pPr marL="457200" indent="-457200" algn="l">
              <a:spcBef>
                <a:spcPts val="400"/>
              </a:spcBef>
              <a:buFont typeface="+mj-lt"/>
              <a:buAutoNum type="arabicPeriod" startAt="14"/>
            </a:pPr>
            <a:r>
              <a:rPr lang="en-US" sz="2000" dirty="0">
                <a:latin typeface="Arial" charset="0"/>
                <a:ea typeface="Arial" charset="0"/>
                <a:cs typeface="Arial" charset="0"/>
              </a:rPr>
              <a:t>Interrupt boot on u-boot to become root and change files.</a:t>
            </a:r>
          </a:p>
          <a:p>
            <a:pPr marL="457200" indent="-457200" algn="l">
              <a:spcBef>
                <a:spcPts val="400"/>
              </a:spcBef>
              <a:buFont typeface="+mj-lt"/>
              <a:buAutoNum type="arabicPeriod" startAt="14"/>
            </a:pPr>
            <a:r>
              <a:rPr lang="en-US" sz="2000" dirty="0">
                <a:latin typeface="Arial" charset="0"/>
                <a:ea typeface="Arial" charset="0"/>
                <a:cs typeface="Arial" charset="0"/>
              </a:rPr>
              <a:t>Develop an entropy measurement and use it to find keys in an image.</a:t>
            </a:r>
          </a:p>
          <a:p>
            <a:pPr marL="457200" indent="-457200" algn="l">
              <a:spcBef>
                <a:spcPts val="400"/>
              </a:spcBef>
              <a:buFont typeface="+mj-lt"/>
              <a:buAutoNum type="arabicPeriod" startAt="14"/>
            </a:pPr>
            <a:r>
              <a:rPr lang="en-US" sz="2000" dirty="0">
                <a:latin typeface="Arial" charset="0"/>
                <a:ea typeface="Arial" charset="0"/>
                <a:cs typeface="Arial" charset="0"/>
              </a:rPr>
              <a:t>Discover the "roots of trust" (public/private keys) embedded in an image and modify them.</a:t>
            </a:r>
          </a:p>
          <a:p>
            <a:pPr marL="457200" indent="-457200" algn="l">
              <a:spcBef>
                <a:spcPts val="400"/>
              </a:spcBef>
              <a:buFont typeface="+mj-lt"/>
              <a:buAutoNum type="arabicPeriod" startAt="14"/>
            </a:pPr>
            <a:r>
              <a:rPr lang="en-US" sz="2000" dirty="0">
                <a:latin typeface="Arial" charset="0"/>
                <a:ea typeface="Arial" charset="0"/>
                <a:cs typeface="Arial" charset="0"/>
              </a:rPr>
              <a:t>Develop a mechanism to spoof a GPS signal. DO NOT TEST THIS without talking to a lawyer to ensure legal compliance.  You will, at a minimum need to do tests in a Faraday cage.  Seriously, don't do it.</a:t>
            </a:r>
          </a:p>
          <a:p>
            <a:pPr marL="457200" indent="-457200" algn="l">
              <a:spcBef>
                <a:spcPts val="400"/>
              </a:spcBef>
              <a:buFont typeface="+mj-lt"/>
              <a:buAutoNum type="arabicPeriod" startAt="14"/>
            </a:pPr>
            <a:r>
              <a:rPr lang="en-US" sz="2000" dirty="0">
                <a:latin typeface="Arial" charset="0"/>
                <a:ea typeface="Arial" charset="0"/>
                <a:cs typeface="Arial" charset="0"/>
              </a:rPr>
              <a:t>MITM an IoT device via a router (a camera should work).  What does it talk to?  What does it transmit?</a:t>
            </a:r>
          </a:p>
          <a:p>
            <a:pPr marL="457200" indent="-457200" algn="l">
              <a:spcBef>
                <a:spcPts val="400"/>
              </a:spcBef>
              <a:buFont typeface="+mj-lt"/>
              <a:buAutoNum type="arabicPeriod" startAt="14"/>
            </a:pPr>
            <a:r>
              <a:rPr lang="en-US" sz="2000" dirty="0">
                <a:latin typeface="Arial" charset="0"/>
                <a:ea typeface="Arial" charset="0"/>
                <a:cs typeface="Arial" charset="0"/>
              </a:rPr>
              <a:t>Map the update mechanism of an IoT device.</a:t>
            </a:r>
          </a:p>
          <a:p>
            <a:pPr marL="457200" indent="-457200" algn="l">
              <a:spcBef>
                <a:spcPts val="400"/>
              </a:spcBef>
              <a:buFont typeface="+mj-lt"/>
              <a:buAutoNum type="arabicPeriod" startAt="21"/>
            </a:pPr>
            <a:r>
              <a:rPr lang="en-US" sz="2000" dirty="0">
                <a:latin typeface="Arial" charset="0"/>
                <a:ea typeface="Arial" charset="0"/>
                <a:cs typeface="Arial" charset="0"/>
              </a:rPr>
              <a:t>How to update firmware and OS when embedded root CA is expired.</a:t>
            </a:r>
          </a:p>
          <a:p>
            <a:pPr marL="457200" indent="-457200" algn="l">
              <a:spcBef>
                <a:spcPts val="400"/>
              </a:spcBef>
              <a:buFont typeface="+mj-lt"/>
              <a:buAutoNum type="arabicPeriod" startAt="21"/>
            </a:pPr>
            <a:r>
              <a:rPr lang="en-US" sz="2000" dirty="0">
                <a:latin typeface="Arial" charset="0"/>
                <a:ea typeface="Arial" charset="0"/>
                <a:cs typeface="Arial" charset="0"/>
              </a:rPr>
              <a:t>Map the IoT devices in [your house, the IoT lab, a hotel, a manufacturing floor]</a:t>
            </a:r>
          </a:p>
          <a:p>
            <a:pPr marL="457200" indent="-457200" algn="l">
              <a:spcBef>
                <a:spcPts val="400"/>
              </a:spcBef>
              <a:buFont typeface="+mj-lt"/>
              <a:buAutoNum type="arabicPeriod" startAt="23"/>
            </a:pPr>
            <a:r>
              <a:rPr lang="en-US" sz="2000" dirty="0">
                <a:latin typeface="Arial" charset="0"/>
                <a:ea typeface="Arial" charset="0"/>
                <a:cs typeface="Arial" charset="0"/>
              </a:rPr>
              <a:t>Desolder a ROM and read the image.</a:t>
            </a:r>
          </a:p>
          <a:p>
            <a:pPr marL="457200" indent="-457200" algn="l">
              <a:spcBef>
                <a:spcPts val="400"/>
              </a:spcBef>
              <a:buFont typeface="+mj-lt"/>
              <a:buAutoNum type="arabicPeriod" startAt="23"/>
            </a:pPr>
            <a:r>
              <a:rPr lang="en-US" sz="2000" dirty="0">
                <a:latin typeface="Arial" charset="0"/>
                <a:ea typeface="Arial" charset="0"/>
                <a:cs typeface="Arial" charset="0"/>
              </a:rPr>
              <a:t>Find a "fingerprint" for an IoT device? Can you measure it remotely?</a:t>
            </a:r>
          </a:p>
          <a:p>
            <a:pPr algn="l">
              <a:spcBef>
                <a:spcPts val="400"/>
              </a:spcBef>
            </a:pPr>
            <a:endParaRPr lang="en-US" sz="2000" dirty="0">
              <a:latin typeface="Arial" charset="0"/>
              <a:ea typeface="Arial" charset="0"/>
              <a:cs typeface="Arial" charset="0"/>
            </a:endParaRPr>
          </a:p>
          <a:p>
            <a:pPr algn="l"/>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19</a:t>
            </a:fld>
            <a:endParaRPr lang="en-US" dirty="0"/>
          </a:p>
        </p:txBody>
      </p:sp>
    </p:spTree>
    <p:extLst>
      <p:ext uri="{BB962C8B-B14F-4D97-AF65-F5344CB8AC3E}">
        <p14:creationId xmlns:p14="http://schemas.microsoft.com/office/powerpoint/2010/main" val="4275944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08966"/>
            <a:ext cx="10154384" cy="868362"/>
          </a:xfrm>
        </p:spPr>
        <p:txBody>
          <a:bodyPr anchor="ctr">
            <a:noAutofit/>
          </a:bodyPr>
          <a:lstStyle/>
          <a:p>
            <a:pPr algn="ctr"/>
            <a:r>
              <a:rPr lang="en-US" sz="4400" dirty="0">
                <a:latin typeface="Arial" charset="0"/>
                <a:ea typeface="Arial" charset="0"/>
                <a:cs typeface="Arial" charset="0"/>
              </a:rPr>
              <a:t>Welcome to IoT</a:t>
            </a:r>
            <a:br>
              <a:rPr lang="en-US" sz="4400" dirty="0">
                <a:latin typeface="Arial" charset="0"/>
                <a:ea typeface="Arial" charset="0"/>
                <a:cs typeface="Arial" charset="0"/>
              </a:rPr>
            </a:br>
            <a:endParaRPr lang="en-US" sz="4400" b="1" dirty="0"/>
          </a:p>
        </p:txBody>
      </p:sp>
      <p:sp>
        <p:nvSpPr>
          <p:cNvPr id="3" name="Content Placeholder 2"/>
          <p:cNvSpPr>
            <a:spLocks noGrp="1"/>
          </p:cNvSpPr>
          <p:nvPr>
            <p:ph idx="1"/>
          </p:nvPr>
        </p:nvSpPr>
        <p:spPr>
          <a:xfrm>
            <a:off x="407080" y="2321760"/>
            <a:ext cx="11044691" cy="3820905"/>
          </a:xfrm>
        </p:spPr>
        <p:txBody>
          <a:bodyPr>
            <a:noAutofit/>
          </a:bodyPr>
          <a:lstStyle/>
          <a:p>
            <a:pPr marL="342900" indent="-342900" algn="l">
              <a:buFont typeface="Arial" charset="0"/>
              <a:buChar char="•"/>
            </a:pPr>
            <a:r>
              <a:rPr lang="en-US" dirty="0">
                <a:latin typeface="Arial" charset="0"/>
                <a:ea typeface="Arial" charset="0"/>
                <a:cs typeface="Arial" charset="0"/>
              </a:rPr>
              <a:t>IoT Devices</a:t>
            </a:r>
          </a:p>
          <a:p>
            <a:pPr marL="800100" lvl="1" indent="-342900" algn="l">
              <a:buFont typeface="Arial" charset="0"/>
              <a:buChar char="•"/>
            </a:pPr>
            <a:r>
              <a:rPr lang="en-US" dirty="0">
                <a:latin typeface="Arial" charset="0"/>
                <a:ea typeface="Arial" charset="0"/>
                <a:cs typeface="Arial" charset="0"/>
              </a:rPr>
              <a:t>Contain digital processors and memory, just like desktop computers and mobile phones.</a:t>
            </a:r>
          </a:p>
          <a:p>
            <a:pPr marL="800100" lvl="1" indent="-342900" algn="l">
              <a:buFont typeface="Arial" charset="0"/>
              <a:buChar char="•"/>
            </a:pPr>
            <a:r>
              <a:rPr lang="en-US" dirty="0">
                <a:latin typeface="Arial" charset="0"/>
                <a:ea typeface="Arial" charset="0"/>
                <a:cs typeface="Arial" charset="0"/>
              </a:rPr>
              <a:t>Are small and ubiquitous.</a:t>
            </a:r>
          </a:p>
          <a:p>
            <a:pPr marL="800100" lvl="1" indent="-342900" algn="l">
              <a:buFont typeface="Arial" charset="0"/>
              <a:buChar char="•"/>
            </a:pPr>
            <a:r>
              <a:rPr lang="en-US" dirty="0">
                <a:latin typeface="Arial" charset="0"/>
                <a:ea typeface="Arial" charset="0"/>
                <a:cs typeface="Arial" charset="0"/>
              </a:rPr>
              <a:t>Are components of important things (cars, medical devices, drones, security systems).</a:t>
            </a:r>
          </a:p>
          <a:p>
            <a:pPr marL="800100" lvl="1" indent="-342900" algn="l">
              <a:buFont typeface="Arial" charset="0"/>
              <a:buChar char="•"/>
            </a:pPr>
            <a:r>
              <a:rPr lang="en-US" dirty="0">
                <a:latin typeface="Arial" charset="0"/>
                <a:ea typeface="Arial" charset="0"/>
                <a:cs typeface="Arial" charset="0"/>
              </a:rPr>
              <a:t>Have (usually wireless) network connectivity.</a:t>
            </a:r>
          </a:p>
          <a:p>
            <a:pPr marL="800100" lvl="1" indent="-342900" algn="l">
              <a:buFont typeface="Arial" charset="0"/>
              <a:buChar char="•"/>
            </a:pPr>
            <a:r>
              <a:rPr lang="en-US" dirty="0">
                <a:latin typeface="Arial" charset="0"/>
                <a:ea typeface="Arial" charset="0"/>
                <a:cs typeface="Arial" charset="0"/>
              </a:rPr>
              <a:t>Are opaque (You don’t usually get to see how they work inside).</a:t>
            </a:r>
          </a:p>
          <a:p>
            <a:pPr marL="800100" lvl="1" indent="-342900" algn="l">
              <a:buFont typeface="Arial" charset="0"/>
              <a:buChar char="•"/>
            </a:pPr>
            <a:r>
              <a:rPr lang="en-US" dirty="0">
                <a:latin typeface="Arial" charset="0"/>
                <a:ea typeface="Arial" charset="0"/>
                <a:cs typeface="Arial" charset="0"/>
              </a:rPr>
              <a:t>Are physically accessible. [So physical characteristics (electronics, …) are as important as software in thinking about security.]</a:t>
            </a:r>
          </a:p>
          <a:p>
            <a:pPr marL="800100" lvl="1" indent="-342900" algn="l">
              <a:buFont typeface="Arial" charset="0"/>
              <a:buChar char="•"/>
            </a:pPr>
            <a:r>
              <a:rPr lang="en-US" dirty="0">
                <a:latin typeface="Arial" charset="0"/>
                <a:ea typeface="Arial" charset="0"/>
                <a:cs typeface="Arial" charset="0"/>
              </a:rPr>
              <a:t>Generate more data than you can possibly imagine (I know you can imagine quite a bit).</a:t>
            </a:r>
          </a:p>
          <a:p>
            <a:pPr marL="800100" lvl="1" indent="-342900" algn="l">
              <a:buFont typeface="Arial" charset="0"/>
              <a:buChar char="•"/>
            </a:pPr>
            <a:r>
              <a:rPr lang="en-US" dirty="0">
                <a:latin typeface="Arial" charset="0"/>
                <a:ea typeface="Arial" charset="0"/>
                <a:cs typeface="Arial" charset="0"/>
              </a:rPr>
              <a:t>Sense and control most of the systems we use and more so in the future.</a:t>
            </a: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a:t>
            </a:fld>
            <a:endParaRPr lang="en-US" dirty="0"/>
          </a:p>
        </p:txBody>
      </p:sp>
      <p:pic>
        <p:nvPicPr>
          <p:cNvPr id="6" name="Picture 5">
            <a:extLst>
              <a:ext uri="{FF2B5EF4-FFF2-40B4-BE49-F238E27FC236}">
                <a16:creationId xmlns:a16="http://schemas.microsoft.com/office/drawing/2014/main" id="{653722A0-D920-C34D-8D1F-642C2D8B92A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18948" y="88181"/>
            <a:ext cx="2977756" cy="2233317"/>
          </a:xfrm>
          <a:prstGeom prst="rect">
            <a:avLst/>
          </a:prstGeom>
        </p:spPr>
      </p:pic>
    </p:spTree>
    <p:extLst>
      <p:ext uri="{BB962C8B-B14F-4D97-AF65-F5344CB8AC3E}">
        <p14:creationId xmlns:p14="http://schemas.microsoft.com/office/powerpoint/2010/main" val="2715071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89" y="136524"/>
            <a:ext cx="11017045"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00393" y="1521723"/>
            <a:ext cx="10762133" cy="4663440"/>
          </a:xfrm>
        </p:spPr>
        <p:txBody>
          <a:bodyPr>
            <a:noAutofit/>
          </a:bodyPr>
          <a:lstStyle/>
          <a:p>
            <a:pPr marL="457200" indent="-457200" algn="l">
              <a:spcBef>
                <a:spcPts val="400"/>
              </a:spcBef>
              <a:buFont typeface="+mj-lt"/>
              <a:buAutoNum type="arabicPeriod" startAt="23"/>
            </a:pPr>
            <a:r>
              <a:rPr lang="en-US" sz="2000" dirty="0">
                <a:latin typeface="Arial" charset="0"/>
                <a:ea typeface="Arial" charset="0"/>
                <a:cs typeface="Arial" charset="0"/>
              </a:rPr>
              <a:t>What are the available sources of entropy in an IoT device?  At what rate could you generate AES 256-bit keys with such entropy?</a:t>
            </a:r>
          </a:p>
          <a:p>
            <a:pPr marL="457200" indent="-457200" algn="l">
              <a:spcBef>
                <a:spcPts val="400"/>
              </a:spcBef>
              <a:buFont typeface="+mj-lt"/>
              <a:buAutoNum type="arabicPeriod" startAt="23"/>
            </a:pPr>
            <a:r>
              <a:rPr lang="en-US" sz="2000" dirty="0">
                <a:latin typeface="Arial" charset="0"/>
                <a:ea typeface="Arial" charset="0"/>
                <a:cs typeface="Arial" charset="0"/>
              </a:rPr>
              <a:t>Map all the important configuration files on an IoT system.</a:t>
            </a:r>
          </a:p>
          <a:p>
            <a:pPr marL="457200" indent="-457200" algn="l">
              <a:spcBef>
                <a:spcPts val="400"/>
              </a:spcBef>
              <a:buFont typeface="+mj-lt"/>
              <a:buAutoNum type="arabicPeriod" startAt="23"/>
            </a:pPr>
            <a:r>
              <a:rPr lang="en-US" sz="2000" dirty="0">
                <a:latin typeface="Arial" charset="0"/>
                <a:ea typeface="Arial" charset="0"/>
                <a:cs typeface="Arial" charset="0"/>
              </a:rPr>
              <a:t>Do some of the exercises we did with the Arduino with a Raspberry Pi.</a:t>
            </a:r>
          </a:p>
          <a:p>
            <a:pPr marL="457200" indent="-457200" algn="l">
              <a:spcBef>
                <a:spcPts val="400"/>
              </a:spcBef>
              <a:buFont typeface="+mj-lt"/>
              <a:buAutoNum type="arabicPeriod" startAt="30"/>
            </a:pPr>
            <a:r>
              <a:rPr lang="en-US" sz="2000" dirty="0">
                <a:latin typeface="Arial" charset="0"/>
                <a:ea typeface="Arial" charset="0"/>
                <a:cs typeface="Arial" charset="0"/>
              </a:rPr>
              <a:t>Stimulate a glitch on a pin using a few SDRs in close proximity to a known board/chip.</a:t>
            </a:r>
          </a:p>
          <a:p>
            <a:pPr marL="457200" indent="-457200" algn="l">
              <a:spcBef>
                <a:spcPts val="400"/>
              </a:spcBef>
              <a:buFont typeface="+mj-lt"/>
              <a:buAutoNum type="arabicPeriod" startAt="30"/>
            </a:pPr>
            <a:r>
              <a:rPr lang="en-US" sz="2000" dirty="0">
                <a:latin typeface="Arial" charset="0"/>
                <a:ea typeface="Arial" charset="0"/>
                <a:cs typeface="Arial" charset="0"/>
              </a:rPr>
              <a:t>Add capacitance to a interface that makes measurements inaccurate. How would you detect HW trojans in an IoT device?</a:t>
            </a:r>
          </a:p>
          <a:p>
            <a:pPr marL="457200" indent="-457200" algn="l">
              <a:spcBef>
                <a:spcPts val="400"/>
              </a:spcBef>
              <a:buFont typeface="+mj-lt"/>
              <a:buAutoNum type="arabicPeriod" startAt="30"/>
            </a:pPr>
            <a:r>
              <a:rPr lang="en-US" sz="2000" dirty="0">
                <a:latin typeface="Arial" charset="0"/>
                <a:ea typeface="Arial" charset="0"/>
                <a:cs typeface="Arial" charset="0"/>
              </a:rPr>
              <a:t>Estimate the RF emanations from an IoT device?  How would you shield them?</a:t>
            </a:r>
          </a:p>
          <a:p>
            <a:pPr marL="457200" indent="-457200" algn="l">
              <a:spcBef>
                <a:spcPts val="400"/>
              </a:spcBef>
              <a:buFont typeface="+mj-lt"/>
              <a:buAutoNum type="arabicPeriod" startAt="30"/>
            </a:pPr>
            <a:r>
              <a:rPr lang="en-US" sz="2000" dirty="0">
                <a:latin typeface="Arial" charset="0"/>
                <a:ea typeface="Arial" charset="0"/>
                <a:cs typeface="Arial" charset="0"/>
              </a:rPr>
              <a:t>Find a moderate cost tamper evidence system and estimate the cost to defeat it.  How would you use scale to help limit the risk?</a:t>
            </a:r>
          </a:p>
          <a:p>
            <a:pPr marL="457200" indent="-457200" algn="l">
              <a:spcBef>
                <a:spcPts val="400"/>
              </a:spcBef>
              <a:buFont typeface="+mj-lt"/>
              <a:buAutoNum type="arabicPeriod" startAt="30"/>
            </a:pPr>
            <a:r>
              <a:rPr lang="en-US" sz="2000" dirty="0">
                <a:latin typeface="Arial" charset="0"/>
                <a:ea typeface="Arial" charset="0"/>
                <a:cs typeface="Arial" charset="0"/>
              </a:rPr>
              <a:t>Intercept and read an 802.11 message using an SDR.</a:t>
            </a:r>
          </a:p>
          <a:p>
            <a:pPr marL="457200" indent="-457200" algn="l">
              <a:spcBef>
                <a:spcPts val="400"/>
              </a:spcBef>
              <a:buFont typeface="+mj-lt"/>
              <a:buAutoNum type="arabicPeriod" startAt="30"/>
            </a:pPr>
            <a:r>
              <a:rPr lang="en-US" sz="2000" dirty="0">
                <a:latin typeface="Arial" charset="0"/>
                <a:ea typeface="Arial" charset="0"/>
                <a:cs typeface="Arial" charset="0"/>
              </a:rPr>
              <a:t>Jam an 802.11 message.</a:t>
            </a:r>
          </a:p>
          <a:p>
            <a:pPr marL="457200" indent="-457200" algn="l">
              <a:spcBef>
                <a:spcPts val="400"/>
              </a:spcBef>
              <a:buFont typeface="+mj-lt"/>
              <a:buAutoNum type="arabicPeriod" startAt="30"/>
            </a:pPr>
            <a:r>
              <a:rPr lang="en-US" sz="2000" dirty="0">
                <a:latin typeface="Arial" charset="0"/>
                <a:ea typeface="Arial" charset="0"/>
                <a:cs typeface="Arial" charset="0"/>
              </a:rPr>
              <a:t>Locate an 802.11 emitter using a directional antenna (coffee can or pringles can depending on band).</a:t>
            </a:r>
          </a:p>
          <a:p>
            <a:pPr algn="l"/>
            <a:endParaRPr lang="en-US" sz="2000" dirty="0">
              <a:latin typeface="Arial" charset="0"/>
              <a:ea typeface="Arial" charset="0"/>
              <a:cs typeface="Arial" charset="0"/>
            </a:endParaRPr>
          </a:p>
          <a:p>
            <a:pPr marL="457200" indent="-457200" algn="l">
              <a:buFont typeface="+mj-lt"/>
              <a:buAutoNum type="arabicPeriod" startAt="23"/>
            </a:pPr>
            <a:endParaRPr lang="en-US" sz="2000" dirty="0">
              <a:latin typeface="Arial" charset="0"/>
              <a:ea typeface="Arial" charset="0"/>
              <a:cs typeface="Arial" charset="0"/>
            </a:endParaRPr>
          </a:p>
          <a:p>
            <a:pPr marL="457200" indent="-457200" algn="l">
              <a:buFont typeface="+mj-lt"/>
              <a:buAutoNum type="arabicPeriod" startAt="23"/>
            </a:pPr>
            <a:endParaRPr lang="en-US" sz="2000" dirty="0">
              <a:latin typeface="Arial" charset="0"/>
              <a:ea typeface="Arial" charset="0"/>
              <a:cs typeface="Arial" charset="0"/>
            </a:endParaRPr>
          </a:p>
          <a:p>
            <a:pPr marL="457200" indent="-457200" algn="l">
              <a:buFont typeface="+mj-lt"/>
              <a:buAutoNum type="arabicPeriod" startAt="23"/>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20</a:t>
            </a:fld>
            <a:endParaRPr lang="en-US" dirty="0"/>
          </a:p>
        </p:txBody>
      </p:sp>
    </p:spTree>
    <p:extLst>
      <p:ext uri="{BB962C8B-B14F-4D97-AF65-F5344CB8AC3E}">
        <p14:creationId xmlns:p14="http://schemas.microsoft.com/office/powerpoint/2010/main" val="363493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p>
        </p:txBody>
      </p:sp>
      <p:sp>
        <p:nvSpPr>
          <p:cNvPr id="3" name="Content Placeholder 2"/>
          <p:cNvSpPr>
            <a:spLocks noGrp="1"/>
          </p:cNvSpPr>
          <p:nvPr>
            <p:ph idx="1"/>
          </p:nvPr>
        </p:nvSpPr>
        <p:spPr>
          <a:xfrm>
            <a:off x="407436" y="1685364"/>
            <a:ext cx="11300470" cy="4450987"/>
          </a:xfrm>
        </p:spPr>
        <p:txBody>
          <a:bodyPr>
            <a:noAutofit/>
          </a:bodyPr>
          <a:lstStyle/>
          <a:p>
            <a:pPr marL="457200" indent="-457200" algn="l">
              <a:spcBef>
                <a:spcPts val="400"/>
              </a:spcBef>
              <a:buFont typeface="+mj-lt"/>
              <a:buAutoNum type="arabicPeriod" startAt="37"/>
            </a:pPr>
            <a:r>
              <a:rPr lang="en-US" sz="2000" dirty="0">
                <a:latin typeface="Arial" charset="0"/>
                <a:ea typeface="Arial" charset="0"/>
                <a:cs typeface="Arial" charset="0"/>
              </a:rPr>
              <a:t>Measure g with optical transistors and small lasers (about $5).</a:t>
            </a:r>
          </a:p>
          <a:p>
            <a:pPr marL="457200" indent="-457200" algn="l">
              <a:spcBef>
                <a:spcPts val="400"/>
              </a:spcBef>
              <a:buFont typeface="+mj-lt"/>
              <a:buAutoNum type="arabicPeriod" startAt="37"/>
            </a:pPr>
            <a:r>
              <a:rPr lang="en-US" sz="2000" dirty="0">
                <a:latin typeface="Arial" charset="0"/>
                <a:ea typeface="Arial" charset="0"/>
                <a:cs typeface="Arial" charset="0"/>
              </a:rPr>
              <a:t>GPS/dead reckoning, now do it with RTL-SDR and </a:t>
            </a:r>
            <a:r>
              <a:rPr lang="en-US" sz="2000" dirty="0" err="1">
                <a:latin typeface="Arial" charset="0"/>
                <a:ea typeface="Arial" charset="0"/>
                <a:cs typeface="Arial" charset="0"/>
              </a:rPr>
              <a:t>HackRFOne</a:t>
            </a:r>
            <a:r>
              <a:rPr lang="en-US" sz="2000" dirty="0">
                <a:latin typeface="Arial" charset="0"/>
                <a:ea typeface="Arial" charset="0"/>
                <a:cs typeface="Arial" charset="0"/>
              </a:rPr>
              <a:t> (you’ll need an amp and filter).</a:t>
            </a:r>
          </a:p>
          <a:p>
            <a:pPr marL="457200" indent="-457200" algn="l">
              <a:spcBef>
                <a:spcPts val="400"/>
              </a:spcBef>
              <a:buFont typeface="+mj-lt"/>
              <a:buAutoNum type="arabicPeriod" startAt="37"/>
            </a:pPr>
            <a:r>
              <a:rPr lang="en-US" sz="2000" dirty="0">
                <a:latin typeface="Arial" charset="0"/>
                <a:ea typeface="Arial" charset="0"/>
                <a:cs typeface="Arial" charset="0"/>
              </a:rPr>
              <a:t>Design and build a weather station.</a:t>
            </a:r>
          </a:p>
          <a:p>
            <a:pPr marL="457200" indent="-457200" algn="l">
              <a:spcBef>
                <a:spcPts val="400"/>
              </a:spcBef>
              <a:buFont typeface="+mj-lt"/>
              <a:buAutoNum type="arabicPeriod" startAt="37"/>
            </a:pPr>
            <a:r>
              <a:rPr lang="en-US" sz="2000" dirty="0">
                <a:latin typeface="Arial" charset="0"/>
                <a:ea typeface="Arial" charset="0"/>
                <a:cs typeface="Arial" charset="0"/>
              </a:rPr>
              <a:t>Make the weather station  communicate with  a computer in the house (say, using NFC).</a:t>
            </a:r>
          </a:p>
          <a:p>
            <a:pPr marL="457200" indent="-457200" algn="l">
              <a:spcBef>
                <a:spcPts val="400"/>
              </a:spcBef>
              <a:buFont typeface="+mj-lt"/>
              <a:buAutoNum type="arabicPeriod" startAt="37"/>
            </a:pPr>
            <a:r>
              <a:rPr lang="en-US" sz="2000" dirty="0">
                <a:latin typeface="Arial" charset="0"/>
                <a:ea typeface="Arial" charset="0"/>
                <a:cs typeface="Arial" charset="0"/>
              </a:rPr>
              <a:t>Jam the protocol using an </a:t>
            </a:r>
            <a:r>
              <a:rPr lang="en-US" sz="2000" dirty="0" err="1">
                <a:latin typeface="Arial" charset="0"/>
                <a:ea typeface="Arial" charset="0"/>
                <a:cs typeface="Arial" charset="0"/>
              </a:rPr>
              <a:t>HackRFOne</a:t>
            </a:r>
            <a:r>
              <a:rPr lang="en-US" sz="2000" dirty="0">
                <a:latin typeface="Arial" charset="0"/>
                <a:ea typeface="Arial" charset="0"/>
                <a:cs typeface="Arial" charset="0"/>
              </a:rPr>
              <a:t> or other SDR.</a:t>
            </a:r>
          </a:p>
          <a:p>
            <a:pPr marL="457200" indent="-457200" algn="l">
              <a:spcBef>
                <a:spcPts val="400"/>
              </a:spcBef>
              <a:buFont typeface="+mj-lt"/>
              <a:buAutoNum type="arabicPeriod" startAt="37"/>
            </a:pPr>
            <a:r>
              <a:rPr lang="en-US" sz="2000" dirty="0">
                <a:latin typeface="Arial" charset="0"/>
                <a:ea typeface="Arial" charset="0"/>
                <a:cs typeface="Arial" charset="0"/>
              </a:rPr>
              <a:t>Build a </a:t>
            </a:r>
            <a:r>
              <a:rPr lang="en-US" sz="2000" dirty="0" err="1">
                <a:latin typeface="Arial" charset="0"/>
                <a:ea typeface="Arial" charset="0"/>
                <a:cs typeface="Arial" charset="0"/>
              </a:rPr>
              <a:t>morse</a:t>
            </a:r>
            <a:r>
              <a:rPr lang="en-US" sz="2000" dirty="0">
                <a:latin typeface="Arial" charset="0"/>
                <a:ea typeface="Arial" charset="0"/>
                <a:cs typeface="Arial" charset="0"/>
              </a:rPr>
              <a:t> code detector and decoder (using light and sound).</a:t>
            </a:r>
          </a:p>
          <a:p>
            <a:pPr marL="457200" indent="-457200" algn="l">
              <a:spcBef>
                <a:spcPts val="400"/>
              </a:spcBef>
              <a:buFont typeface="+mj-lt"/>
              <a:buAutoNum type="arabicPeriod" startAt="37"/>
            </a:pPr>
            <a:r>
              <a:rPr lang="en-US" sz="2000" dirty="0">
                <a:latin typeface="Arial" charset="0"/>
                <a:ea typeface="Arial" charset="0"/>
                <a:cs typeface="Arial" charset="0"/>
              </a:rPr>
              <a:t>Detect when your dog is barking.</a:t>
            </a:r>
          </a:p>
          <a:p>
            <a:pPr marL="457200" indent="-457200" algn="l">
              <a:spcBef>
                <a:spcPts val="400"/>
              </a:spcBef>
              <a:buFont typeface="+mj-lt"/>
              <a:buAutoNum type="arabicPeriod" startAt="37"/>
            </a:pPr>
            <a:r>
              <a:rPr lang="en-US" sz="2000" dirty="0">
                <a:latin typeface="Arial" charset="0"/>
                <a:ea typeface="Arial" charset="0"/>
                <a:cs typeface="Arial" charset="0"/>
              </a:rPr>
              <a:t>Simulate a buffer overflow attack.</a:t>
            </a:r>
          </a:p>
          <a:p>
            <a:pPr marL="457200" indent="-457200" algn="l">
              <a:spcBef>
                <a:spcPts val="400"/>
              </a:spcBef>
              <a:buFont typeface="+mj-lt"/>
              <a:buAutoNum type="arabicPeriod" startAt="37"/>
            </a:pPr>
            <a:r>
              <a:rPr lang="en-US" sz="2000" dirty="0">
                <a:latin typeface="Arial" charset="0"/>
                <a:ea typeface="Arial" charset="0"/>
                <a:cs typeface="Arial" charset="0"/>
              </a:rPr>
              <a:t>Reverse engineer a child’s toy (say a remote-controlled tank).</a:t>
            </a:r>
          </a:p>
          <a:p>
            <a:pPr marL="457200" indent="-457200" algn="l">
              <a:spcBef>
                <a:spcPts val="400"/>
              </a:spcBef>
              <a:buFont typeface="+mj-lt"/>
              <a:buAutoNum type="arabicPeriod" startAt="37"/>
            </a:pPr>
            <a:r>
              <a:rPr lang="en-US" sz="2000" dirty="0">
                <a:latin typeface="Arial" charset="0"/>
                <a:ea typeface="Arial" charset="0"/>
                <a:cs typeface="Arial" charset="0"/>
              </a:rPr>
              <a:t>Scare your kid by taking control of it.</a:t>
            </a:r>
          </a:p>
          <a:p>
            <a:pPr marL="457200" indent="-457200" algn="l">
              <a:spcBef>
                <a:spcPts val="400"/>
              </a:spcBef>
              <a:buFont typeface="+mj-lt"/>
              <a:buAutoNum type="arabicPeriod" startAt="37"/>
            </a:pPr>
            <a:r>
              <a:rPr lang="en-US" sz="2000" dirty="0">
                <a:latin typeface="Arial" charset="0"/>
                <a:ea typeface="Arial" charset="0"/>
                <a:cs typeface="Arial" charset="0"/>
              </a:rPr>
              <a:t>Figure out where you are with a GPS sensor and verify it with other means.</a:t>
            </a:r>
          </a:p>
          <a:p>
            <a:pPr marL="457200" indent="-457200" algn="l">
              <a:spcBef>
                <a:spcPts val="400"/>
              </a:spcBef>
              <a:buFont typeface="+mj-lt"/>
              <a:buAutoNum type="arabicPeriod" startAt="37"/>
            </a:pPr>
            <a:r>
              <a:rPr lang="en-US" sz="2000" dirty="0">
                <a:latin typeface="Arial" charset="0"/>
                <a:ea typeface="Arial" charset="0"/>
                <a:cs typeface="Arial" charset="0"/>
              </a:rPr>
              <a:t>Design and implement a GPS based route planner with waypoints.</a:t>
            </a:r>
          </a:p>
          <a:p>
            <a:pPr algn="l"/>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21</a:t>
            </a:fld>
            <a:endParaRPr lang="en-US" dirty="0"/>
          </a:p>
        </p:txBody>
      </p:sp>
    </p:spTree>
    <p:extLst>
      <p:ext uri="{BB962C8B-B14F-4D97-AF65-F5344CB8AC3E}">
        <p14:creationId xmlns:p14="http://schemas.microsoft.com/office/powerpoint/2010/main" val="522571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p>
        </p:txBody>
      </p:sp>
      <p:sp>
        <p:nvSpPr>
          <p:cNvPr id="3" name="Content Placeholder 2"/>
          <p:cNvSpPr>
            <a:spLocks noGrp="1"/>
          </p:cNvSpPr>
          <p:nvPr>
            <p:ph idx="1"/>
          </p:nvPr>
        </p:nvSpPr>
        <p:spPr>
          <a:xfrm>
            <a:off x="537882" y="1559859"/>
            <a:ext cx="11014473" cy="4592861"/>
          </a:xfrm>
        </p:spPr>
        <p:txBody>
          <a:bodyPr>
            <a:noAutofit/>
          </a:bodyPr>
          <a:lstStyle/>
          <a:p>
            <a:pPr marL="457200" indent="-457200" algn="l">
              <a:spcBef>
                <a:spcPts val="400"/>
              </a:spcBef>
              <a:buFont typeface="+mj-lt"/>
              <a:buAutoNum type="arabicPeriod" startAt="49"/>
            </a:pPr>
            <a:r>
              <a:rPr lang="en-US" sz="2000" dirty="0">
                <a:latin typeface="Arial" charset="0"/>
                <a:ea typeface="Arial" charset="0"/>
                <a:cs typeface="Arial" charset="0"/>
              </a:rPr>
              <a:t>Measure the takeoff speed of plane with an accelerometer.</a:t>
            </a:r>
          </a:p>
          <a:p>
            <a:pPr marL="457200" indent="-457200" algn="l">
              <a:spcBef>
                <a:spcPts val="400"/>
              </a:spcBef>
              <a:buFont typeface="+mj-lt"/>
              <a:buAutoNum type="arabicPeriod" startAt="49"/>
            </a:pPr>
            <a:r>
              <a:rPr lang="en-US" sz="2000" dirty="0">
                <a:latin typeface="Arial" charset="0"/>
                <a:ea typeface="Arial" charset="0"/>
                <a:cs typeface="Arial" charset="0"/>
              </a:rPr>
              <a:t>Detect people in classroom.  Can you count them?</a:t>
            </a:r>
          </a:p>
          <a:p>
            <a:pPr marL="457200" indent="-457200" algn="l">
              <a:spcBef>
                <a:spcPts val="400"/>
              </a:spcBef>
              <a:buFont typeface="+mj-lt"/>
              <a:buAutoNum type="arabicPeriod" startAt="49"/>
            </a:pPr>
            <a:r>
              <a:rPr lang="en-US" sz="2000" dirty="0">
                <a:latin typeface="Arial" charset="0"/>
                <a:ea typeface="Arial" charset="0"/>
                <a:cs typeface="Arial" charset="0"/>
              </a:rPr>
              <a:t>Determine when to water the plants.</a:t>
            </a:r>
          </a:p>
          <a:p>
            <a:pPr marL="457200" indent="-457200" algn="l">
              <a:spcBef>
                <a:spcPts val="400"/>
              </a:spcBef>
              <a:buFont typeface="+mj-lt"/>
              <a:buAutoNum type="arabicPeriod" startAt="49"/>
            </a:pPr>
            <a:r>
              <a:rPr lang="en-US" sz="2000" dirty="0">
                <a:latin typeface="Arial" charset="0"/>
                <a:ea typeface="Arial" charset="0"/>
                <a:cs typeface="Arial" charset="0"/>
              </a:rPr>
              <a:t>Design a tool guider with a ping sensor.</a:t>
            </a:r>
          </a:p>
          <a:p>
            <a:pPr marL="457200" indent="-457200" algn="l">
              <a:spcBef>
                <a:spcPts val="400"/>
              </a:spcBef>
              <a:buFont typeface="+mj-lt"/>
              <a:buAutoNum type="arabicPeriod" startAt="49"/>
            </a:pPr>
            <a:r>
              <a:rPr lang="en-US" sz="2000" dirty="0">
                <a:latin typeface="Arial" charset="0"/>
                <a:ea typeface="Arial" charset="0"/>
                <a:cs typeface="Arial" charset="0"/>
              </a:rPr>
              <a:t>Record sunrise/sunset with a sensors.</a:t>
            </a:r>
          </a:p>
          <a:p>
            <a:pPr marL="457200" indent="-457200" algn="l">
              <a:spcBef>
                <a:spcPts val="400"/>
              </a:spcBef>
              <a:buFont typeface="+mj-lt"/>
              <a:buAutoNum type="arabicPeriod" startAt="49"/>
            </a:pPr>
            <a:r>
              <a:rPr lang="en-US" sz="2000" dirty="0">
                <a:latin typeface="Arial" charset="0"/>
                <a:ea typeface="Arial" charset="0"/>
                <a:cs typeface="Arial" charset="0"/>
              </a:rPr>
              <a:t>Pick some code, fuzz, find a buffer overflow, do a code redirect.</a:t>
            </a:r>
          </a:p>
          <a:p>
            <a:pPr marL="457200" indent="-457200" algn="l">
              <a:spcBef>
                <a:spcPts val="400"/>
              </a:spcBef>
              <a:buFont typeface="+mj-lt"/>
              <a:buAutoNum type="arabicPeriod" startAt="49"/>
            </a:pPr>
            <a:r>
              <a:rPr lang="en-US" sz="2000" dirty="0">
                <a:latin typeface="Arial" charset="0"/>
                <a:ea typeface="Arial" charset="0"/>
                <a:cs typeface="Arial" charset="0"/>
              </a:rPr>
              <a:t>Use TFTP to download an exploit kit (TO YOUR MACHINE ONLY).</a:t>
            </a:r>
          </a:p>
          <a:p>
            <a:pPr marL="457200" indent="-457200" algn="l">
              <a:spcBef>
                <a:spcPts val="400"/>
              </a:spcBef>
              <a:buFont typeface="+mj-lt"/>
              <a:buAutoNum type="arabicPeriod" startAt="49"/>
            </a:pPr>
            <a:r>
              <a:rPr lang="en-US" sz="2000" dirty="0">
                <a:latin typeface="Arial" charset="0"/>
                <a:ea typeface="Arial" charset="0"/>
                <a:cs typeface="Arial" charset="0"/>
              </a:rPr>
              <a:t>Reverse engineer a script (like the reverse shell).</a:t>
            </a:r>
          </a:p>
          <a:p>
            <a:pPr marL="457200" indent="-457200" algn="l">
              <a:spcBef>
                <a:spcPts val="400"/>
              </a:spcBef>
              <a:buFont typeface="+mj-lt"/>
              <a:buAutoNum type="arabicPeriod" startAt="49"/>
            </a:pPr>
            <a:r>
              <a:rPr lang="en-US" sz="2000" dirty="0">
                <a:latin typeface="Arial" charset="0"/>
                <a:ea typeface="Arial" charset="0"/>
                <a:cs typeface="Arial" charset="0"/>
              </a:rPr>
              <a:t>Find a key in firmware, change it and repackage the FW.</a:t>
            </a:r>
          </a:p>
          <a:p>
            <a:pPr marL="457200" indent="-457200" algn="l">
              <a:spcBef>
                <a:spcPts val="400"/>
              </a:spcBef>
              <a:buFont typeface="+mj-lt"/>
              <a:buAutoNum type="arabicPeriod" startAt="59"/>
            </a:pPr>
            <a:r>
              <a:rPr lang="en-US" sz="2000" dirty="0">
                <a:latin typeface="Arial" charset="0"/>
                <a:ea typeface="Arial" charset="0"/>
                <a:cs typeface="Arial" charset="0"/>
              </a:rPr>
              <a:t>Do the exercises in the addendum to the reverse engineering section</a:t>
            </a:r>
          </a:p>
          <a:p>
            <a:pPr marL="457200" indent="-457200" algn="l">
              <a:spcBef>
                <a:spcPts val="400"/>
              </a:spcBef>
              <a:buFont typeface="+mj-lt"/>
              <a:buAutoNum type="arabicPeriod" startAt="59"/>
            </a:pPr>
            <a:r>
              <a:rPr lang="en-US" sz="2000" dirty="0">
                <a:latin typeface="Arial" charset="0"/>
                <a:ea typeface="Arial" charset="0"/>
                <a:cs typeface="Arial" charset="0"/>
              </a:rPr>
              <a:t>Develop a side channel (RF with SDR)</a:t>
            </a:r>
          </a:p>
          <a:p>
            <a:pPr marL="457200" indent="-457200" algn="l">
              <a:spcBef>
                <a:spcPts val="400"/>
              </a:spcBef>
              <a:buFont typeface="+mj-lt"/>
              <a:buAutoNum type="arabicPeriod" startAt="59"/>
            </a:pPr>
            <a:r>
              <a:rPr lang="en-US" sz="2000" dirty="0">
                <a:latin typeface="Arial" charset="0"/>
                <a:ea typeface="Arial" charset="0"/>
                <a:cs typeface="Arial" charset="0"/>
              </a:rPr>
              <a:t>Detect when a is plane landing.</a:t>
            </a:r>
          </a:p>
          <a:p>
            <a:pPr marL="457200" indent="-457200" algn="l">
              <a:spcBef>
                <a:spcPts val="400"/>
              </a:spcBef>
              <a:buFont typeface="+mj-lt"/>
              <a:buAutoNum type="arabicPeriod" startAt="59"/>
            </a:pPr>
            <a:r>
              <a:rPr lang="en-US" sz="2000" dirty="0">
                <a:latin typeface="Arial" charset="0"/>
                <a:ea typeface="Arial" charset="0"/>
                <a:cs typeface="Arial" charset="0"/>
              </a:rPr>
              <a:t>Detect when a car stops. </a:t>
            </a:r>
          </a:p>
          <a:p>
            <a:pPr algn="l">
              <a:spcBef>
                <a:spcPts val="400"/>
              </a:spcBef>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22</a:t>
            </a:fld>
            <a:endParaRPr lang="en-US" dirty="0"/>
          </a:p>
        </p:txBody>
      </p:sp>
    </p:spTree>
    <p:extLst>
      <p:ext uri="{BB962C8B-B14F-4D97-AF65-F5344CB8AC3E}">
        <p14:creationId xmlns:p14="http://schemas.microsoft.com/office/powerpoint/2010/main" val="2695642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p>
        </p:txBody>
      </p:sp>
      <p:sp>
        <p:nvSpPr>
          <p:cNvPr id="3" name="Content Placeholder 2"/>
          <p:cNvSpPr>
            <a:spLocks noGrp="1"/>
          </p:cNvSpPr>
          <p:nvPr>
            <p:ph idx="1"/>
          </p:nvPr>
        </p:nvSpPr>
        <p:spPr>
          <a:xfrm>
            <a:off x="914400" y="1594057"/>
            <a:ext cx="10144897" cy="4663440"/>
          </a:xfrm>
        </p:spPr>
        <p:txBody>
          <a:bodyPr>
            <a:noAutofit/>
          </a:bodyPr>
          <a:lstStyle/>
          <a:p>
            <a:pPr marL="457200" indent="-457200" algn="l">
              <a:spcBef>
                <a:spcPts val="400"/>
              </a:spcBef>
              <a:buFont typeface="+mj-lt"/>
              <a:buAutoNum type="arabicPeriod" startAt="63"/>
            </a:pPr>
            <a:r>
              <a:rPr lang="en-US" sz="2000" dirty="0">
                <a:latin typeface="Arial" charset="0"/>
                <a:ea typeface="Arial" charset="0"/>
                <a:cs typeface="Arial" charset="0"/>
              </a:rPr>
              <a:t>Determine if you accelerating/decelerating too quickly.</a:t>
            </a:r>
          </a:p>
          <a:p>
            <a:pPr marL="457200" indent="-457200" algn="l">
              <a:spcBef>
                <a:spcPts val="400"/>
              </a:spcBef>
              <a:buFont typeface="+mj-lt"/>
              <a:buAutoNum type="arabicPeriod" startAt="63"/>
            </a:pPr>
            <a:r>
              <a:rPr lang="en-US" sz="2000" dirty="0">
                <a:latin typeface="Arial" charset="0"/>
                <a:ea typeface="Arial" charset="0"/>
                <a:cs typeface="Arial" charset="0"/>
              </a:rPr>
              <a:t>Decode a telephone number from the sounds.</a:t>
            </a:r>
          </a:p>
          <a:p>
            <a:pPr marL="457200" indent="-457200" algn="l">
              <a:spcBef>
                <a:spcPts val="400"/>
              </a:spcBef>
              <a:buFont typeface="+mj-lt"/>
              <a:buAutoNum type="arabicPeriod" startAt="63"/>
            </a:pPr>
            <a:r>
              <a:rPr lang="en-US" sz="2000" dirty="0">
                <a:latin typeface="Arial" charset="0"/>
                <a:ea typeface="Arial" charset="0"/>
                <a:cs typeface="Arial" charset="0"/>
              </a:rPr>
              <a:t>Build a coded entry system.   </a:t>
            </a:r>
          </a:p>
          <a:p>
            <a:pPr marL="457200" indent="-457200" algn="l">
              <a:spcBef>
                <a:spcPts val="400"/>
              </a:spcBef>
              <a:buFont typeface="+mj-lt"/>
              <a:buAutoNum type="arabicPeriod" startAt="63"/>
            </a:pPr>
            <a:r>
              <a:rPr lang="en-US" sz="2000" dirty="0">
                <a:latin typeface="Arial" charset="0"/>
                <a:ea typeface="Arial" charset="0"/>
                <a:cs typeface="Arial" charset="0"/>
              </a:rPr>
              <a:t>Design and test an IR communication channel.</a:t>
            </a:r>
          </a:p>
          <a:p>
            <a:pPr marL="457200" indent="-457200" algn="l">
              <a:spcBef>
                <a:spcPts val="400"/>
              </a:spcBef>
              <a:buFont typeface="+mj-lt"/>
              <a:buAutoNum type="arabicPeriod" startAt="68"/>
            </a:pPr>
            <a:r>
              <a:rPr lang="en-US" sz="2000" dirty="0">
                <a:latin typeface="Arial" charset="0"/>
                <a:ea typeface="Arial" charset="0"/>
                <a:cs typeface="Arial" charset="0"/>
              </a:rPr>
              <a:t>Read a Flash. Reverse engineer the file system code.</a:t>
            </a:r>
          </a:p>
          <a:p>
            <a:pPr marL="457200" indent="-457200" algn="l">
              <a:spcBef>
                <a:spcPts val="400"/>
              </a:spcBef>
              <a:buFont typeface="+mj-lt"/>
              <a:buAutoNum type="arabicPeriod" startAt="68"/>
            </a:pPr>
            <a:r>
              <a:rPr lang="en-US" sz="2000" dirty="0">
                <a:latin typeface="Arial" charset="0"/>
                <a:ea typeface="Arial" charset="0"/>
                <a:cs typeface="Arial" charset="0"/>
              </a:rPr>
              <a:t>Hit the beach?  Determine what the sun exposure is today.</a:t>
            </a:r>
          </a:p>
          <a:p>
            <a:pPr marL="457200" indent="-457200" algn="l">
              <a:spcBef>
                <a:spcPts val="400"/>
              </a:spcBef>
              <a:buFont typeface="+mj-lt"/>
              <a:buAutoNum type="arabicPeriod" startAt="68"/>
            </a:pPr>
            <a:r>
              <a:rPr lang="en-US" sz="2000" dirty="0">
                <a:latin typeface="Arial" charset="0"/>
                <a:ea typeface="Arial" charset="0"/>
                <a:cs typeface="Arial" charset="0"/>
              </a:rPr>
              <a:t>Count cars. (time of entry exit? distinguish between entry/exit).</a:t>
            </a:r>
          </a:p>
          <a:p>
            <a:pPr marL="457200" indent="-457200" algn="l">
              <a:spcBef>
                <a:spcPts val="400"/>
              </a:spcBef>
              <a:buFont typeface="+mj-lt"/>
              <a:buAutoNum type="arabicPeriod" startAt="71"/>
            </a:pPr>
            <a:r>
              <a:rPr lang="en-US" sz="2000" dirty="0">
                <a:latin typeface="Arial" charset="0"/>
                <a:ea typeface="Arial" charset="0"/>
                <a:cs typeface="Arial" charset="0"/>
              </a:rPr>
              <a:t>Have an existing camera send pictures elsewhere.</a:t>
            </a:r>
          </a:p>
          <a:p>
            <a:pPr marL="457200" indent="-457200" algn="l">
              <a:spcBef>
                <a:spcPts val="400"/>
              </a:spcBef>
              <a:buFont typeface="+mj-lt"/>
              <a:buAutoNum type="arabicPeriod" startAt="71"/>
            </a:pPr>
            <a:r>
              <a:rPr lang="en-US" sz="2000" dirty="0">
                <a:latin typeface="Arial" charset="0"/>
                <a:ea typeface="Arial" charset="0"/>
                <a:cs typeface="Arial" charset="0"/>
              </a:rPr>
              <a:t>Track garage doors in your neighborhood.</a:t>
            </a:r>
          </a:p>
          <a:p>
            <a:pPr marL="457200" indent="-457200" algn="l">
              <a:spcBef>
                <a:spcPts val="400"/>
              </a:spcBef>
              <a:buFont typeface="+mj-lt"/>
              <a:buAutoNum type="arabicPeriod" startAt="71"/>
            </a:pPr>
            <a:r>
              <a:rPr lang="en-US" sz="2000" dirty="0">
                <a:latin typeface="Arial" charset="0"/>
                <a:ea typeface="Arial" charset="0"/>
                <a:cs typeface="Arial" charset="0"/>
              </a:rPr>
              <a:t>Determine patterns of life based on temperature, sound, light (sleep, watch TV, home, gone).</a:t>
            </a:r>
          </a:p>
          <a:p>
            <a:pPr marL="457200" indent="-457200" algn="l">
              <a:spcBef>
                <a:spcPts val="400"/>
              </a:spcBef>
              <a:buFont typeface="+mj-lt"/>
              <a:buAutoNum type="arabicPeriod" startAt="71"/>
            </a:pPr>
            <a:r>
              <a:rPr lang="en-US" sz="2000" dirty="0">
                <a:latin typeface="Arial" charset="0"/>
                <a:ea typeface="Arial" charset="0"/>
                <a:cs typeface="Arial" charset="0"/>
              </a:rPr>
              <a:t>Track a route via altitude (works in SF, not Iowa). </a:t>
            </a:r>
          </a:p>
          <a:p>
            <a:pPr marL="457200" indent="-457200" algn="l">
              <a:spcBef>
                <a:spcPts val="400"/>
              </a:spcBef>
              <a:buFont typeface="+mj-lt"/>
              <a:buAutoNum type="arabicPeriod" startAt="75"/>
            </a:pPr>
            <a:r>
              <a:rPr lang="en-US" sz="2000" dirty="0">
                <a:latin typeface="Arial" charset="0"/>
                <a:ea typeface="Arial" charset="0"/>
                <a:cs typeface="Arial" charset="0"/>
              </a:rPr>
              <a:t>Detect RF emissions from a board.</a:t>
            </a:r>
          </a:p>
          <a:p>
            <a:pPr marL="457200" indent="-457200" algn="l">
              <a:spcBef>
                <a:spcPts val="400"/>
              </a:spcBef>
              <a:buFont typeface="+mj-lt"/>
              <a:buAutoNum type="arabicPeriod" startAt="71"/>
            </a:pPr>
            <a:endParaRPr lang="en-US" sz="2000" dirty="0">
              <a:latin typeface="Arial" charset="0"/>
              <a:ea typeface="Arial" charset="0"/>
              <a:cs typeface="Arial" charset="0"/>
            </a:endParaRPr>
          </a:p>
          <a:p>
            <a:pPr marL="457200" indent="-457200" algn="l">
              <a:spcBef>
                <a:spcPts val="400"/>
              </a:spcBef>
              <a:buFont typeface="+mj-lt"/>
              <a:buAutoNum type="arabicPeriod" startAt="68"/>
            </a:pPr>
            <a:endParaRPr lang="en-US" sz="2000" dirty="0">
              <a:latin typeface="Arial" charset="0"/>
              <a:ea typeface="Arial" charset="0"/>
              <a:cs typeface="Arial" charset="0"/>
            </a:endParaRPr>
          </a:p>
          <a:p>
            <a:pPr algn="l">
              <a:spcBef>
                <a:spcPts val="400"/>
              </a:spcBef>
            </a:pPr>
            <a:endParaRPr lang="en-US" sz="2000" dirty="0">
              <a:latin typeface="Arial" charset="0"/>
              <a:ea typeface="Arial" charset="0"/>
              <a:cs typeface="Arial" charset="0"/>
            </a:endParaRPr>
          </a:p>
          <a:p>
            <a:pPr algn="l">
              <a:spcBef>
                <a:spcPts val="400"/>
              </a:spcBef>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23</a:t>
            </a:fld>
            <a:endParaRPr lang="en-US" dirty="0"/>
          </a:p>
        </p:txBody>
      </p:sp>
    </p:spTree>
    <p:extLst>
      <p:ext uri="{BB962C8B-B14F-4D97-AF65-F5344CB8AC3E}">
        <p14:creationId xmlns:p14="http://schemas.microsoft.com/office/powerpoint/2010/main" val="418441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exercises</a:t>
            </a:r>
          </a:p>
        </p:txBody>
      </p:sp>
      <p:sp>
        <p:nvSpPr>
          <p:cNvPr id="3" name="Content Placeholder 2"/>
          <p:cNvSpPr>
            <a:spLocks noGrp="1"/>
          </p:cNvSpPr>
          <p:nvPr>
            <p:ph idx="1"/>
          </p:nvPr>
        </p:nvSpPr>
        <p:spPr>
          <a:xfrm>
            <a:off x="304799" y="1810870"/>
            <a:ext cx="11546541" cy="4421913"/>
          </a:xfrm>
        </p:spPr>
        <p:txBody>
          <a:bodyPr>
            <a:noAutofit/>
          </a:bodyPr>
          <a:lstStyle/>
          <a:p>
            <a:pPr marL="457200" indent="-457200" algn="l">
              <a:spcBef>
                <a:spcPts val="400"/>
              </a:spcBef>
              <a:buFont typeface="+mj-lt"/>
              <a:buAutoNum type="arabicPeriod" startAt="76"/>
            </a:pPr>
            <a:r>
              <a:rPr lang="en-US" sz="2000" dirty="0">
                <a:latin typeface="Arial" charset="0"/>
                <a:ea typeface="Arial" charset="0"/>
                <a:cs typeface="Arial" charset="0"/>
              </a:rPr>
              <a:t>Build a blimp with radio control and auto pilot to waypoints. (See Ressler, Do it yourself engineering, The Great Courses.)</a:t>
            </a:r>
          </a:p>
          <a:p>
            <a:pPr marL="457200" indent="-457200" algn="l">
              <a:spcBef>
                <a:spcPts val="400"/>
              </a:spcBef>
              <a:buFont typeface="+mj-lt"/>
              <a:buAutoNum type="arabicPeriod" startAt="76"/>
            </a:pPr>
            <a:r>
              <a:rPr lang="en-US" sz="2000" dirty="0">
                <a:latin typeface="Arial" charset="0"/>
                <a:ea typeface="Arial" charset="0"/>
                <a:cs typeface="Arial" charset="0"/>
              </a:rPr>
              <a:t>Listen to an FM station with a SDR.</a:t>
            </a:r>
          </a:p>
          <a:p>
            <a:pPr marL="457200" indent="-457200" algn="l">
              <a:spcBef>
                <a:spcPts val="400"/>
              </a:spcBef>
              <a:buFont typeface="+mj-lt"/>
              <a:buAutoNum type="arabicPeriod" startAt="78"/>
            </a:pPr>
            <a:r>
              <a:rPr lang="en-US" sz="2000" dirty="0">
                <a:latin typeface="Arial" charset="0"/>
                <a:ea typeface="Arial" charset="0"/>
                <a:cs typeface="Arial" charset="0"/>
              </a:rPr>
              <a:t>Listen and display weather from a NOAA broadcast with an SDR.</a:t>
            </a:r>
          </a:p>
          <a:p>
            <a:pPr marL="457200" indent="-457200" algn="l">
              <a:spcBef>
                <a:spcPts val="400"/>
              </a:spcBef>
              <a:buFont typeface="+mj-lt"/>
              <a:buAutoNum type="arabicPeriod" startAt="78"/>
            </a:pPr>
            <a:r>
              <a:rPr lang="en-US" sz="2000" dirty="0">
                <a:latin typeface="Arial" charset="0"/>
                <a:ea typeface="Arial" charset="0"/>
                <a:cs typeface="Arial" charset="0"/>
              </a:rPr>
              <a:t>Slurp wireless traffic with an SDR.</a:t>
            </a:r>
          </a:p>
          <a:p>
            <a:pPr marL="457200" indent="-457200" algn="l">
              <a:spcBef>
                <a:spcPts val="400"/>
              </a:spcBef>
              <a:buFont typeface="+mj-lt"/>
              <a:buAutoNum type="arabicPeriod" startAt="80"/>
            </a:pPr>
            <a:r>
              <a:rPr lang="en-US" sz="2000" dirty="0">
                <a:latin typeface="Arial" charset="0"/>
                <a:ea typeface="Arial" charset="0"/>
                <a:cs typeface="Arial" charset="0"/>
              </a:rPr>
              <a:t>Listen to ADSB (air traffic control) with RTL-SDR.</a:t>
            </a:r>
          </a:p>
          <a:p>
            <a:pPr marL="457200" indent="-457200" algn="l">
              <a:spcBef>
                <a:spcPts val="400"/>
              </a:spcBef>
              <a:buFont typeface="+mj-lt"/>
              <a:buAutoNum type="arabicPeriod" startAt="80"/>
            </a:pPr>
            <a:r>
              <a:rPr lang="en-US" sz="2000" dirty="0">
                <a:latin typeface="Arial" charset="0"/>
                <a:ea typeface="Arial" charset="0"/>
                <a:cs typeface="Arial" charset="0"/>
              </a:rPr>
              <a:t>We use a lot of libraries that hide the details of the GPIO interfaces like </a:t>
            </a:r>
            <a:r>
              <a:rPr lang="en-US" sz="2000" dirty="0" err="1">
                <a:latin typeface="Arial" charset="0"/>
                <a:ea typeface="Arial" charset="0"/>
                <a:cs typeface="Arial" charset="0"/>
              </a:rPr>
              <a:t>WiringPi</a:t>
            </a:r>
            <a:r>
              <a:rPr lang="en-US" sz="2000" dirty="0">
                <a:latin typeface="Arial" charset="0"/>
                <a:ea typeface="Arial" charset="0"/>
                <a:cs typeface="Arial" charset="0"/>
              </a:rPr>
              <a:t>, </a:t>
            </a:r>
            <a:r>
              <a:rPr lang="en-US" sz="2000" dirty="0" err="1">
                <a:latin typeface="Arial" charset="0"/>
                <a:ea typeface="Arial" charset="0"/>
                <a:cs typeface="Arial" charset="0"/>
              </a:rPr>
              <a:t>SoftwareSerial</a:t>
            </a:r>
            <a:r>
              <a:rPr lang="en-US" sz="2000" dirty="0">
                <a:latin typeface="Arial" charset="0"/>
                <a:ea typeface="Arial" charset="0"/>
                <a:cs typeface="Arial" charset="0"/>
              </a:rPr>
              <a:t>, and others.   These are all open source.  Pick one and figure out the interface details.</a:t>
            </a:r>
          </a:p>
          <a:p>
            <a:pPr marL="457200" indent="-457200" algn="l">
              <a:spcBef>
                <a:spcPts val="400"/>
              </a:spcBef>
              <a:buFont typeface="+mj-lt"/>
              <a:buAutoNum type="arabicPeriod" startAt="78"/>
            </a:pPr>
            <a:endParaRPr lang="en-US" sz="2000" dirty="0">
              <a:latin typeface="Arial" charset="0"/>
              <a:ea typeface="Arial" charset="0"/>
              <a:cs typeface="Arial" charset="0"/>
            </a:endParaRPr>
          </a:p>
          <a:p>
            <a:pPr algn="l">
              <a:spcBef>
                <a:spcPts val="400"/>
              </a:spcBef>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24</a:t>
            </a:fld>
            <a:endParaRPr lang="en-US" dirty="0"/>
          </a:p>
        </p:txBody>
      </p:sp>
    </p:spTree>
    <p:extLst>
      <p:ext uri="{BB962C8B-B14F-4D97-AF65-F5344CB8AC3E}">
        <p14:creationId xmlns:p14="http://schemas.microsoft.com/office/powerpoint/2010/main" val="85299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Instructor’s sample parts list</a:t>
            </a:r>
          </a:p>
        </p:txBody>
      </p:sp>
      <p:sp>
        <p:nvSpPr>
          <p:cNvPr id="3" name="Content Placeholder 2"/>
          <p:cNvSpPr>
            <a:spLocks noGrp="1"/>
          </p:cNvSpPr>
          <p:nvPr>
            <p:ph idx="1"/>
          </p:nvPr>
        </p:nvSpPr>
        <p:spPr>
          <a:xfrm>
            <a:off x="426720" y="1622623"/>
            <a:ext cx="11582400" cy="4904552"/>
          </a:xfrm>
        </p:spPr>
        <p:txBody>
          <a:bodyPr>
            <a:noAutofit/>
          </a:bodyPr>
          <a:lstStyle/>
          <a:p>
            <a:pPr marL="342900" indent="-342900" algn="l">
              <a:buFont typeface="Arial" panose="020B0604020202020204" pitchFamily="34" charset="0"/>
              <a:buChar char="•"/>
            </a:pPr>
            <a:r>
              <a:rPr lang="en-US" sz="2000" dirty="0">
                <a:latin typeface="Arial" charset="0"/>
                <a:ea typeface="Arial" charset="0"/>
                <a:cs typeface="Arial" charset="0"/>
              </a:rPr>
              <a:t>Here is a list of the major parts.  I haven’t shopped for the best prices.</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Toolkit with soldering iron: Hi-Spec 60 Piece Electronics Electrical Engineer Tool Kit with 30W Soldering Iron, Desoldering Pump, Wire Crimper, Stripper, Cutter, Magnetic Ratcheting Screwdriver and Bits, IC Extractor Tool in Case --- $35</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Two Arduino Unos: Elegoo EL-CB-001 UNO R3 Board ATmega328P (2 x 12)</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Two Raspberry Pi's: CanaKit Raspberry Pi 3 B+ (B Plus) with 2.5A Power Supply (UL Listed) --- 2 x $48</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Two multimeters: AstroAI Digital Multimeter, TRMS 6000 Counts Volt Meter Manual --- 2 x $35</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Ten prototype boards and connectors: MCIGICM 10pcs Breadboard 830 Point Solderless Prototype PCB Board Kit Protoboard MB-102 for Arduino DIY Electronics kit --- $20</a:t>
            </a:r>
          </a:p>
          <a:p>
            <a:pPr marL="914400" lvl="1" indent="-457200" algn="l">
              <a:buFont typeface="+mj-lt"/>
              <a:buAutoNum type="arabicPeriod"/>
            </a:pPr>
            <a:r>
              <a:rPr lang="en-US" sz="1800" dirty="0" err="1">
                <a:latin typeface="Arial" panose="020B0604020202020204" pitchFamily="34" charset="0"/>
                <a:ea typeface="Arial" charset="0"/>
                <a:cs typeface="Arial" panose="020B0604020202020204" pitchFamily="34" charset="0"/>
              </a:rPr>
              <a:t>eBoot</a:t>
            </a:r>
            <a:r>
              <a:rPr lang="en-US" sz="1800" dirty="0">
                <a:latin typeface="Arial" panose="020B0604020202020204" pitchFamily="34" charset="0"/>
                <a:ea typeface="Arial" charset="0"/>
                <a:cs typeface="Arial" panose="020B0604020202020204" pitchFamily="34" charset="0"/>
              </a:rPr>
              <a:t> 240 Pieces Breadboard Jumper Wires Ribbon Cables Kit Multicolored 80 Pin M/ M, 80 Pin M/ F, 80 Pin F/ F (10 cm and 20 cm), for Arduino --- $10</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Sensor pack: Elegoo EL-KIT-000 37-in-1 Sensor Module Kit for Arduino UNO R3, MEGA, Nano – 25</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GPS module: 2 of Semoic GPS + BDS BeiDou Dual Module, Flight Control Satellite Positioning Navigator, ATGM336H Replacement, Suitable for NEO-M8N --- $10</a:t>
            </a:r>
          </a:p>
          <a:p>
            <a:pPr marL="914400" lvl="1" indent="-457200" algn="l">
              <a:buFont typeface="+mj-lt"/>
              <a:buAutoNum type="arabicPeriod"/>
            </a:pPr>
            <a:r>
              <a:rPr lang="en-US" sz="1800" dirty="0">
                <a:latin typeface="Arial" panose="020B0604020202020204" pitchFamily="34" charset="0"/>
                <a:ea typeface="Arial" charset="0"/>
                <a:cs typeface="Arial" panose="020B0604020202020204" pitchFamily="34" charset="0"/>
              </a:rPr>
              <a:t> EEPROM: MICROCHIP 93C66B-I/P IC, EEPROM, 4KBIT, SERIAL, 3MHZ, DIP-8 (5 pieces) --- $4</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25</a:t>
            </a:fld>
            <a:endParaRPr lang="en-US" dirty="0"/>
          </a:p>
        </p:txBody>
      </p:sp>
    </p:spTree>
    <p:extLst>
      <p:ext uri="{BB962C8B-B14F-4D97-AF65-F5344CB8AC3E}">
        <p14:creationId xmlns:p14="http://schemas.microsoft.com/office/powerpoint/2010/main" val="2538472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Instructor's parts list (continued)</a:t>
            </a:r>
          </a:p>
        </p:txBody>
      </p:sp>
      <p:sp>
        <p:nvSpPr>
          <p:cNvPr id="3" name="Content Placeholder 2"/>
          <p:cNvSpPr>
            <a:spLocks noGrp="1"/>
          </p:cNvSpPr>
          <p:nvPr>
            <p:ph idx="1"/>
          </p:nvPr>
        </p:nvSpPr>
        <p:spPr>
          <a:xfrm>
            <a:off x="195803" y="1634361"/>
            <a:ext cx="11582400" cy="4904552"/>
          </a:xfrm>
        </p:spPr>
        <p:txBody>
          <a:bodyPr>
            <a:noAutofit/>
          </a:bodyPr>
          <a:lstStyle/>
          <a:p>
            <a:pPr marL="800100" lvl="1" indent="-342900" algn="l">
              <a:buFont typeface="+mj-lt"/>
              <a:buAutoNum type="arabicPeriod" startAt="10"/>
            </a:pPr>
            <a:r>
              <a:rPr lang="en-US" sz="1800" dirty="0">
                <a:latin typeface="Arial" charset="0"/>
                <a:ea typeface="Arial" charset="0"/>
                <a:cs typeface="Arial" charset="0"/>
              </a:rPr>
              <a:t>Two Attify Badges - Exploit IoT Devices Using UART, JTAG and SPI or other interfaces --- 2 x $20</a:t>
            </a:r>
          </a:p>
          <a:p>
            <a:pPr lvl="1" algn="l"/>
            <a:r>
              <a:rPr lang="en-US" sz="1800" dirty="0">
                <a:latin typeface="Arial" charset="0"/>
                <a:ea typeface="Arial" charset="0"/>
                <a:cs typeface="Arial" charset="0"/>
              </a:rPr>
              <a:t>OR Qunqi 3.3V 5.5V FT232RL FTDI USB to TTL Serial Adapter Module for Arduino Mini Port --- $8</a:t>
            </a:r>
          </a:p>
          <a:p>
            <a:pPr marL="800100" lvl="1" indent="-342900" algn="l">
              <a:buFont typeface="+mj-lt"/>
              <a:buAutoNum type="arabicPeriod" startAt="11"/>
            </a:pPr>
            <a:r>
              <a:rPr lang="en-US" sz="1800" dirty="0">
                <a:latin typeface="Arial" charset="0"/>
                <a:ea typeface="Arial" charset="0"/>
                <a:cs typeface="Arial" charset="0"/>
              </a:rPr>
              <a:t>Clips: BrightTea Mini SMD Ic Single Hook Clip Electronics MiniGrabbers to MiniGrabbers Wire Lead Test 8 pairs packing --- $20</a:t>
            </a:r>
          </a:p>
          <a:p>
            <a:pPr marL="800100" lvl="1" indent="-342900" algn="l">
              <a:buFont typeface="+mj-lt"/>
              <a:buAutoNum type="arabicPeriod" startAt="11"/>
            </a:pPr>
            <a:r>
              <a:rPr lang="en-US" sz="1800" dirty="0">
                <a:latin typeface="Arial" charset="0"/>
                <a:ea typeface="Arial" charset="0"/>
                <a:cs typeface="Arial" charset="0"/>
              </a:rPr>
              <a:t>HiLetgo GY-521 MPU-6050 MPU6050 3 Axis Accelerometer Gyroscope Module 6 DOF 6-axis</a:t>
            </a:r>
          </a:p>
          <a:p>
            <a:pPr marL="800100" lvl="1" indent="-342900" algn="l">
              <a:buFont typeface="+mj-lt"/>
              <a:buAutoNum type="arabicPeriod" startAt="11"/>
            </a:pPr>
            <a:r>
              <a:rPr lang="en-US" sz="1800" dirty="0">
                <a:latin typeface="Arial" charset="0"/>
                <a:ea typeface="Arial" charset="0"/>
                <a:cs typeface="Arial" charset="0"/>
              </a:rPr>
              <a:t> Accelerometer Gyroscope Sensor Module 16 Bit AD Converter Data Output IIC I2C for Arduino --- $5</a:t>
            </a:r>
          </a:p>
          <a:p>
            <a:pPr marL="800100" lvl="1" indent="-342900" algn="l">
              <a:buFont typeface="+mj-lt"/>
              <a:buAutoNum type="arabicPeriod" startAt="11"/>
            </a:pPr>
            <a:r>
              <a:rPr lang="en-US" sz="1800" dirty="0">
                <a:latin typeface="Arial" charset="0"/>
                <a:ea typeface="Arial" charset="0"/>
                <a:cs typeface="Arial" charset="0"/>
              </a:rPr>
              <a:t>Camera: TENVIS Security Camera- Wireless Camera, IP Camera with Night Vision/ Two-way Audio, 2.4Ghz Wifi Indoor Home Dome ------ $37</a:t>
            </a:r>
          </a:p>
          <a:p>
            <a:pPr marL="800100" lvl="1" indent="-342900" algn="l">
              <a:buFont typeface="+mj-lt"/>
              <a:buAutoNum type="arabicPeriod" startAt="11"/>
            </a:pPr>
            <a:r>
              <a:rPr lang="en-US" sz="1800" dirty="0">
                <a:latin typeface="Arial" charset="0"/>
                <a:ea typeface="Arial" charset="0"/>
                <a:cs typeface="Arial" charset="0"/>
              </a:rPr>
              <a:t>Wire, solder: Electronix Express- Hook up Wire Kit (Solid Wire Kit) 22 Gage (25 Feet) --- $15</a:t>
            </a:r>
          </a:p>
          <a:p>
            <a:pPr marL="800100" lvl="1" indent="-342900" algn="l">
              <a:buFont typeface="+mj-lt"/>
              <a:buAutoNum type="arabicPeriod" startAt="11"/>
            </a:pPr>
            <a:r>
              <a:rPr lang="en-US" sz="1800" dirty="0">
                <a:latin typeface="Arial" charset="0"/>
                <a:ea typeface="Arial" charset="0"/>
                <a:cs typeface="Arial" charset="0"/>
              </a:rPr>
              <a:t>Resistor pack: Ltvystore 1500pcs 75 Values 1 ohm - 10M ohm 1/4W Carbon Film Resistors Assortment Kit Assorted Set --- $14</a:t>
            </a:r>
          </a:p>
          <a:p>
            <a:pPr marL="800100" lvl="1" indent="-342900" algn="l">
              <a:buFont typeface="+mj-lt"/>
              <a:buAutoNum type="arabicPeriod" startAt="11"/>
            </a:pPr>
            <a:r>
              <a:rPr lang="en-US" sz="1800" dirty="0">
                <a:latin typeface="Arial" charset="0"/>
                <a:ea typeface="Arial" charset="0"/>
                <a:cs typeface="Arial" charset="0"/>
              </a:rPr>
              <a:t>Ceramic capacitor pack: 10pF to 100nF 15Values Ceramic Capacitor Set, Hilitchi 525Pcs DIP Monolithic Multilayer Ceramic Chip Capacitors  --- $15</a:t>
            </a:r>
          </a:p>
          <a:p>
            <a:pPr marL="800100" lvl="1" indent="-342900" algn="l">
              <a:buFont typeface="+mj-lt"/>
              <a:buAutoNum type="arabicPeriod" startAt="11"/>
            </a:pPr>
            <a:r>
              <a:rPr lang="en-US" sz="1800" dirty="0">
                <a:latin typeface="Arial" charset="0"/>
                <a:ea typeface="Arial" charset="0"/>
                <a:cs typeface="Arial" charset="0"/>
              </a:rPr>
              <a:t>Electrolytic capacitors: MCIGICM 120pcs 12 Values 0.22uF-470uF Aluminum Electrolytic Capacitor Assortment Kit --- $5</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26</a:t>
            </a:fld>
            <a:endParaRPr lang="en-US" dirty="0"/>
          </a:p>
        </p:txBody>
      </p:sp>
    </p:spTree>
    <p:extLst>
      <p:ext uri="{BB962C8B-B14F-4D97-AF65-F5344CB8AC3E}">
        <p14:creationId xmlns:p14="http://schemas.microsoft.com/office/powerpoint/2010/main" val="44554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Instructor's parts list (continued)</a:t>
            </a:r>
          </a:p>
        </p:txBody>
      </p:sp>
      <p:sp>
        <p:nvSpPr>
          <p:cNvPr id="3" name="Content Placeholder 2"/>
          <p:cNvSpPr>
            <a:spLocks noGrp="1"/>
          </p:cNvSpPr>
          <p:nvPr>
            <p:ph idx="1"/>
          </p:nvPr>
        </p:nvSpPr>
        <p:spPr>
          <a:xfrm>
            <a:off x="197734" y="1832604"/>
            <a:ext cx="11582400" cy="4523747"/>
          </a:xfrm>
        </p:spPr>
        <p:txBody>
          <a:bodyPr>
            <a:noAutofit/>
          </a:bodyPr>
          <a:lstStyle/>
          <a:p>
            <a:pPr marL="800100" lvl="1" indent="-342900" algn="l">
              <a:buFont typeface="+mj-lt"/>
              <a:buAutoNum type="arabicPeriod" startAt="19"/>
            </a:pPr>
            <a:r>
              <a:rPr lang="en-US" sz="1800" dirty="0">
                <a:latin typeface="Arial" charset="0"/>
                <a:ea typeface="Arial" charset="0"/>
                <a:cs typeface="Arial" charset="0"/>
              </a:rPr>
              <a:t>Diodes: (Pack of 100 Pieces) MCIGICM 1N4001 Rectifier Diode, 50V 1A DO-41 Electronic Silicon Doorbell Diodes --- $5</a:t>
            </a:r>
          </a:p>
          <a:p>
            <a:pPr marL="800100" lvl="1" indent="-342900" algn="l">
              <a:buFont typeface="+mj-lt"/>
              <a:buAutoNum type="arabicPeriod" startAt="19"/>
            </a:pPr>
            <a:r>
              <a:rPr lang="en-US" sz="1800" dirty="0">
                <a:latin typeface="Arial" charset="0"/>
                <a:ea typeface="Arial" charset="0"/>
                <a:cs typeface="Arial" charset="0"/>
              </a:rPr>
              <a:t>Transistors: Laqiya 100Pcs 2N3904 TO-92 NPN General Purpose Transistor --- $6</a:t>
            </a:r>
          </a:p>
          <a:p>
            <a:pPr marL="800100" lvl="1" indent="-342900" algn="l">
              <a:buFont typeface="+mj-lt"/>
              <a:buAutoNum type="arabicPeriod" startAt="19"/>
            </a:pPr>
            <a:r>
              <a:rPr lang="en-US" sz="1800" dirty="0">
                <a:latin typeface="Arial" charset="0"/>
                <a:ea typeface="Arial" charset="0"/>
                <a:cs typeface="Arial" charset="0"/>
              </a:rPr>
              <a:t>Various chips (555's, 741's, digital logic) for example: Make: Electronics Components Pack 1 --- $60</a:t>
            </a:r>
          </a:p>
          <a:p>
            <a:pPr marL="800100" lvl="1" indent="-342900" algn="l">
              <a:buFont typeface="+mj-lt"/>
              <a:buAutoNum type="arabicPeriod" startAt="19"/>
            </a:pPr>
            <a:r>
              <a:rPr lang="en-US" sz="1800" dirty="0">
                <a:latin typeface="Arial" charset="0"/>
                <a:ea typeface="Arial" charset="0"/>
                <a:cs typeface="Arial" charset="0"/>
              </a:rPr>
              <a:t>HackRF One --- $300</a:t>
            </a:r>
          </a:p>
          <a:p>
            <a:pPr marL="800100" lvl="1" indent="-342900" algn="l">
              <a:buFont typeface="+mj-lt"/>
              <a:buAutoNum type="arabicPeriod" startAt="19"/>
            </a:pPr>
            <a:r>
              <a:rPr lang="en-US" sz="1800" dirty="0">
                <a:latin typeface="Arial" charset="0"/>
                <a:ea typeface="Arial" charset="0"/>
                <a:cs typeface="Arial" charset="0"/>
              </a:rPr>
              <a:t>Oscilloscope: Siglent Technologies SDS1202X-E 200 mhz Digital Oscilloscope 2 Channels, Grey --- $400.  This is optional and there are cheap oscilloscopes (with less bandwidth) for about $40.</a:t>
            </a:r>
          </a:p>
          <a:p>
            <a:pPr marL="800100" lvl="1" indent="-342900" algn="l">
              <a:buFont typeface="+mj-lt"/>
              <a:buAutoNum type="arabicPeriod" startAt="19"/>
            </a:pPr>
            <a:r>
              <a:rPr lang="en-US" sz="1800" dirty="0">
                <a:latin typeface="Arial" charset="0"/>
                <a:ea typeface="Arial" charset="0"/>
                <a:cs typeface="Arial" charset="0"/>
              </a:rPr>
              <a:t>Router: TP-Link AC1750 Smart WiFi Router - Dual Band Gigabit Wireless Internet Router ---- $60</a:t>
            </a:r>
          </a:p>
          <a:p>
            <a:pPr marL="800100" lvl="1" indent="-342900" algn="l">
              <a:buFont typeface="+mj-lt"/>
              <a:buAutoNum type="arabicPeriod" startAt="19"/>
            </a:pPr>
            <a:r>
              <a:rPr lang="en-US" sz="1800" dirty="0">
                <a:latin typeface="Arial" charset="0"/>
                <a:ea typeface="Arial" charset="0"/>
                <a:cs typeface="Arial" charset="0"/>
              </a:rPr>
              <a:t>SD card reader: UGREEN SD Card Reader USB 3.0 Dual Slot Flash Memory Card Reader TF --- $10</a:t>
            </a:r>
          </a:p>
          <a:p>
            <a:pPr marL="800100" lvl="1" indent="-342900" algn="l">
              <a:buFont typeface="+mj-lt"/>
              <a:buAutoNum type="arabicPeriod" startAt="19"/>
            </a:pPr>
            <a:r>
              <a:rPr lang="en-US" sz="1800" dirty="0">
                <a:latin typeface="Arial" charset="0"/>
                <a:ea typeface="Arial" charset="0"/>
                <a:cs typeface="Arial" charset="0"/>
              </a:rPr>
              <a:t>Linux based computer</a:t>
            </a:r>
          </a:p>
          <a:p>
            <a:pPr marL="800100" lvl="1" indent="-342900" algn="l">
              <a:buFont typeface="+mj-lt"/>
              <a:buAutoNum type="arabicPeriod" startAt="19"/>
            </a:pPr>
            <a:r>
              <a:rPr lang="en-US" sz="1800" dirty="0">
                <a:latin typeface="Arial" charset="0"/>
                <a:ea typeface="Arial" charset="0"/>
                <a:cs typeface="Arial" charset="0"/>
              </a:rPr>
              <a:t>Power supplies (0-15V), 5V regulated.  You can often use cheap portable supplies.</a:t>
            </a:r>
          </a:p>
          <a:p>
            <a:pPr lvl="1" algn="l"/>
            <a:endParaRPr lang="en-US" sz="1800" dirty="0">
              <a:latin typeface="Arial" charset="0"/>
              <a:ea typeface="Arial" charset="0"/>
              <a:cs typeface="Arial" charset="0"/>
            </a:endParaRPr>
          </a:p>
          <a:p>
            <a:pPr marL="800100" lvl="1" indent="-342900" algn="l">
              <a:buFont typeface="+mj-lt"/>
              <a:buAutoNum type="arabicPeriod" startAt="19"/>
            </a:pPr>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27</a:t>
            </a:fld>
            <a:endParaRPr lang="en-US" dirty="0"/>
          </a:p>
        </p:txBody>
      </p:sp>
    </p:spTree>
    <p:extLst>
      <p:ext uri="{BB962C8B-B14F-4D97-AF65-F5344CB8AC3E}">
        <p14:creationId xmlns:p14="http://schemas.microsoft.com/office/powerpoint/2010/main" val="392784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969910" cy="868362"/>
          </a:xfrm>
        </p:spPr>
        <p:txBody>
          <a:bodyPr anchor="ctr">
            <a:normAutofit/>
          </a:bodyPr>
          <a:lstStyle/>
          <a:p>
            <a:pPr algn="ctr"/>
            <a:r>
              <a:rPr lang="en-US" sz="4400" dirty="0">
                <a:latin typeface="Arial" panose="020B0604020202020204" pitchFamily="34" charset="0"/>
                <a:cs typeface="Arial" panose="020B0604020202020204" pitchFamily="34" charset="0"/>
              </a:rPr>
              <a:t>Instructor's parts list (continued)</a:t>
            </a:r>
          </a:p>
        </p:txBody>
      </p:sp>
      <p:sp>
        <p:nvSpPr>
          <p:cNvPr id="3" name="Content Placeholder 2"/>
          <p:cNvSpPr>
            <a:spLocks noGrp="1"/>
          </p:cNvSpPr>
          <p:nvPr>
            <p:ph idx="1"/>
          </p:nvPr>
        </p:nvSpPr>
        <p:spPr>
          <a:xfrm>
            <a:off x="304800" y="1554479"/>
            <a:ext cx="11582400" cy="4801871"/>
          </a:xfrm>
        </p:spPr>
        <p:txBody>
          <a:bodyPr>
            <a:noAutofit/>
          </a:bodyPr>
          <a:lstStyle/>
          <a:p>
            <a:pPr algn="l"/>
            <a:r>
              <a:rPr lang="en-US" sz="2000" dirty="0">
                <a:latin typeface="Arial" charset="0"/>
                <a:ea typeface="Arial" charset="0"/>
                <a:cs typeface="Arial" charset="0"/>
              </a:rPr>
              <a:t>Extras</a:t>
            </a:r>
            <a:endParaRPr lang="en-US" sz="2200" dirty="0">
              <a:latin typeface="Arial" charset="0"/>
              <a:ea typeface="Arial" charset="0"/>
              <a:cs typeface="Arial" charset="0"/>
            </a:endParaRPr>
          </a:p>
          <a:p>
            <a:pPr marL="800100" lvl="1" indent="-342900" algn="l">
              <a:spcBef>
                <a:spcPts val="0"/>
              </a:spcBef>
              <a:buFont typeface="+mj-lt"/>
              <a:buAutoNum type="arabicPeriod"/>
            </a:pPr>
            <a:r>
              <a:rPr lang="en-US" sz="1800" dirty="0">
                <a:latin typeface="Arial" charset="0"/>
                <a:ea typeface="Arial" charset="0"/>
                <a:cs typeface="Arial" charset="0"/>
              </a:rPr>
              <a:t>Desolder station: CO-Z 909D+ 5 in 1 SMD Soldering Rework Station with Hot Air Heat Gun, Solder Iron Station with Stable DC, 5V USB Outlet for Charging, LED Digital Monitor to adjust the Voltage and Temperature --- ~$100</a:t>
            </a:r>
          </a:p>
          <a:p>
            <a:pPr marL="800100" lvl="1" indent="-342900" algn="l">
              <a:spcBef>
                <a:spcPts val="0"/>
              </a:spcBef>
              <a:buFont typeface="+mj-lt"/>
              <a:buAutoNum type="arabicPeriod"/>
            </a:pPr>
            <a:r>
              <a:rPr lang="en-US" sz="1800" dirty="0">
                <a:latin typeface="Arial" charset="0"/>
                <a:ea typeface="Arial" charset="0"/>
                <a:cs typeface="Arial" charset="0"/>
              </a:rPr>
              <a:t>Extra HackRF-1</a:t>
            </a:r>
          </a:p>
          <a:p>
            <a:pPr marL="800100" lvl="1" indent="-342900" algn="l">
              <a:spcBef>
                <a:spcPts val="0"/>
              </a:spcBef>
              <a:buFont typeface="+mj-lt"/>
              <a:buAutoNum type="arabicPeriod"/>
            </a:pPr>
            <a:r>
              <a:rPr lang="en-US" sz="1800" dirty="0">
                <a:latin typeface="Arial" charset="0"/>
                <a:ea typeface="Arial" charset="0"/>
                <a:cs typeface="Arial" charset="0"/>
              </a:rPr>
              <a:t>Signal generator</a:t>
            </a:r>
          </a:p>
          <a:p>
            <a:pPr marL="800100" lvl="1" indent="-342900" algn="l">
              <a:spcBef>
                <a:spcPts val="0"/>
              </a:spcBef>
              <a:buFont typeface="+mj-lt"/>
              <a:buAutoNum type="arabicPeriod"/>
            </a:pPr>
            <a:r>
              <a:rPr lang="en-US" sz="1800" dirty="0">
                <a:latin typeface="Arial" charset="0"/>
                <a:ea typeface="Arial" charset="0"/>
                <a:cs typeface="Arial" charset="0"/>
              </a:rPr>
              <a:t>Reflow oven</a:t>
            </a:r>
          </a:p>
          <a:p>
            <a:pPr marL="800100" lvl="1" indent="-342900" algn="l">
              <a:spcBef>
                <a:spcPts val="0"/>
              </a:spcBef>
              <a:buFont typeface="+mj-lt"/>
              <a:buAutoNum type="arabicPeriod"/>
            </a:pPr>
            <a:r>
              <a:rPr lang="en-US" sz="1800" dirty="0">
                <a:latin typeface="Arial" charset="0"/>
                <a:ea typeface="Arial" charset="0"/>
                <a:cs typeface="Arial" charset="0"/>
              </a:rPr>
              <a:t>Magnifier with USB connector for circuit board imaging</a:t>
            </a:r>
          </a:p>
          <a:p>
            <a:pPr marL="800100" lvl="1" indent="-342900" algn="l">
              <a:spcBef>
                <a:spcPts val="0"/>
              </a:spcBef>
              <a:buFont typeface="+mj-lt"/>
              <a:buAutoNum type="arabicPeriod"/>
            </a:pPr>
            <a:r>
              <a:rPr lang="en-US" sz="1800" dirty="0">
                <a:latin typeface="Arial" charset="0"/>
                <a:ea typeface="Arial" charset="0"/>
                <a:cs typeface="Arial" charset="0"/>
              </a:rPr>
              <a:t>ESP32 boards</a:t>
            </a:r>
          </a:p>
          <a:p>
            <a:pPr marL="800100" lvl="1" indent="-342900" algn="l">
              <a:spcBef>
                <a:spcPts val="0"/>
              </a:spcBef>
              <a:buFont typeface="+mj-lt"/>
              <a:buAutoNum type="arabicPeriod"/>
            </a:pPr>
            <a:r>
              <a:rPr lang="en-US" sz="1800" dirty="0">
                <a:latin typeface="Arial" charset="0"/>
                <a:ea typeface="Arial" charset="0"/>
                <a:cs typeface="Arial" charset="0"/>
              </a:rPr>
              <a:t>Extra SD cards</a:t>
            </a:r>
          </a:p>
          <a:p>
            <a:pPr marL="800100" lvl="1" indent="-342900" algn="l">
              <a:spcBef>
                <a:spcPts val="0"/>
              </a:spcBef>
              <a:buFont typeface="+mj-lt"/>
              <a:buAutoNum type="arabicPeriod"/>
            </a:pPr>
            <a:r>
              <a:rPr lang="en-US" sz="1800" dirty="0">
                <a:latin typeface="Arial" charset="0"/>
                <a:ea typeface="Arial" charset="0"/>
                <a:cs typeface="Arial" charset="0"/>
              </a:rPr>
              <a:t>Laser diodes</a:t>
            </a:r>
          </a:p>
          <a:p>
            <a:pPr marL="800100" lvl="1" indent="-342900" algn="l">
              <a:spcBef>
                <a:spcPts val="0"/>
              </a:spcBef>
              <a:buFont typeface="+mj-lt"/>
              <a:buAutoNum type="arabicPeriod"/>
            </a:pPr>
            <a:r>
              <a:rPr lang="en-US" sz="1800" dirty="0">
                <a:latin typeface="Arial" charset="0"/>
                <a:ea typeface="Arial" charset="0"/>
                <a:cs typeface="Arial" charset="0"/>
              </a:rPr>
              <a:t>Shift registers, phase lock loops, extra op amps, 555’s, digital logic, inductors, photo-transistors, temperature sensitive resistors…</a:t>
            </a:r>
          </a:p>
          <a:p>
            <a:pPr marL="342900" indent="-342900" algn="l">
              <a:buFont typeface="Arial" panose="020B0604020202020204" pitchFamily="34" charset="0"/>
              <a:buChar char="•"/>
            </a:pPr>
            <a:r>
              <a:rPr lang="en-US" sz="1800" dirty="0">
                <a:latin typeface="Arial" charset="0"/>
                <a:ea typeface="Arial" charset="0"/>
                <a:cs typeface="Arial" charset="0"/>
              </a:rPr>
              <a:t>I’m always buying little parts like barometers, gyros, other sensors, and weird little components.  I’m sure there’s stuff missing.  I often buy on Amazon but there’s also Digikey, Jameco, and others.</a:t>
            </a:r>
          </a:p>
          <a:p>
            <a:pPr marL="800100" lvl="1" indent="-342900" algn="l">
              <a:buFont typeface="+mj-lt"/>
              <a:buAutoNum type="arabicPeriod"/>
            </a:pPr>
            <a:endParaRPr lang="en-US" dirty="0">
              <a:latin typeface="Arial" charset="0"/>
              <a:ea typeface="Arial" charset="0"/>
              <a:cs typeface="Arial" charset="0"/>
            </a:endParaRPr>
          </a:p>
          <a:p>
            <a:pPr marL="800100" lvl="1" indent="-342900" algn="l">
              <a:buFont typeface="+mj-lt"/>
              <a:buAutoNum type="arabicPeriod"/>
            </a:pPr>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28</a:t>
            </a:fld>
            <a:endParaRPr lang="en-US" dirty="0"/>
          </a:p>
        </p:txBody>
      </p:sp>
    </p:spTree>
    <p:extLst>
      <p:ext uri="{BB962C8B-B14F-4D97-AF65-F5344CB8AC3E}">
        <p14:creationId xmlns:p14="http://schemas.microsoft.com/office/powerpoint/2010/main" val="1006488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39758"/>
            <a:ext cx="11845636"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Security Principles</a:t>
            </a:r>
          </a:p>
        </p:txBody>
      </p:sp>
      <p:sp>
        <p:nvSpPr>
          <p:cNvPr id="3" name="Content Placeholder 2"/>
          <p:cNvSpPr>
            <a:spLocks noGrp="1"/>
          </p:cNvSpPr>
          <p:nvPr>
            <p:ph idx="1"/>
          </p:nvPr>
        </p:nvSpPr>
        <p:spPr>
          <a:xfrm>
            <a:off x="440725" y="1540912"/>
            <a:ext cx="11063416" cy="4815439"/>
          </a:xfrm>
        </p:spPr>
        <p:txBody>
          <a:bodyPr>
            <a:noAutofit/>
          </a:bodyPr>
          <a:lstStyle/>
          <a:p>
            <a:pPr algn="l"/>
            <a:r>
              <a:rPr lang="en-US" sz="2000" dirty="0">
                <a:latin typeface="Arial" charset="0"/>
                <a:ea typeface="Arial" charset="0"/>
                <a:cs typeface="Arial" charset="0"/>
              </a:rPr>
              <a:t>The security of IoT is, at some level, indistinguishable from that of any computer system (like a PC) but even so, the same security mistakes are made. Here are the themes from “classic” computer security we will hear repeated.</a:t>
            </a:r>
          </a:p>
          <a:p>
            <a:pPr marL="914400" lvl="1" indent="-457200" algn="l">
              <a:spcBef>
                <a:spcPts val="400"/>
              </a:spcBef>
              <a:buFont typeface="+mj-lt"/>
              <a:buAutoNum type="arabicPeriod"/>
            </a:pPr>
            <a:r>
              <a:rPr lang="en-US" dirty="0">
                <a:solidFill>
                  <a:srgbClr val="FF0000"/>
                </a:solidFill>
                <a:latin typeface="Arial" charset="0"/>
                <a:ea typeface="Arial" charset="0"/>
                <a:cs typeface="Arial" charset="0"/>
              </a:rPr>
              <a:t>Think like an adversary: </a:t>
            </a:r>
            <a:r>
              <a:rPr lang="en-US" dirty="0">
                <a:latin typeface="Arial" charset="0"/>
                <a:ea typeface="Arial" charset="0"/>
                <a:cs typeface="Arial" charset="0"/>
              </a:rPr>
              <a:t>Most engineers design and test systems to work properly in the face of varying environmental conditions.  Nature is subtle but not malicious.  Adversaries are malicious and, by deliberately modifying inputs, break design and assumptions to make the system do something it isn’t supposed to do.</a:t>
            </a:r>
          </a:p>
          <a:p>
            <a:pPr marL="914400" lvl="1" indent="-457200" algn="l">
              <a:spcBef>
                <a:spcPts val="400"/>
              </a:spcBef>
              <a:buFont typeface="+mj-lt"/>
              <a:buAutoNum type="arabicPeriod"/>
            </a:pPr>
            <a:r>
              <a:rPr lang="en-US" dirty="0">
                <a:solidFill>
                  <a:schemeClr val="accent1">
                    <a:lumMod val="60000"/>
                    <a:lumOff val="40000"/>
                  </a:schemeClr>
                </a:solidFill>
                <a:latin typeface="Arial" charset="0"/>
                <a:ea typeface="Arial" charset="0"/>
                <a:cs typeface="Arial" charset="0"/>
              </a:rPr>
              <a:t>Know your system:</a:t>
            </a:r>
            <a:r>
              <a:rPr lang="en-US" dirty="0">
                <a:solidFill>
                  <a:schemeClr val="accent1"/>
                </a:solidFill>
                <a:latin typeface="Arial" charset="0"/>
                <a:ea typeface="Arial" charset="0"/>
                <a:cs typeface="Arial" charset="0"/>
              </a:rPr>
              <a:t> </a:t>
            </a:r>
            <a:r>
              <a:rPr lang="en-US" dirty="0">
                <a:latin typeface="Arial" charset="0"/>
                <a:ea typeface="Arial" charset="0"/>
                <a:cs typeface="Arial" charset="0"/>
              </a:rPr>
              <a:t>This includes all the edge cases.  Good adversaries know your system better than you do (or at least parts of it) and will use feature in ways you haven’t anticipated.</a:t>
            </a:r>
          </a:p>
          <a:p>
            <a:pPr marL="914400" lvl="1" indent="-457200" algn="l">
              <a:spcBef>
                <a:spcPts val="400"/>
              </a:spcBef>
              <a:buFont typeface="+mj-lt"/>
              <a:buAutoNum type="arabicPeriod"/>
            </a:pPr>
            <a:r>
              <a:rPr lang="en-US" dirty="0">
                <a:solidFill>
                  <a:srgbClr val="FF0000"/>
                </a:solidFill>
                <a:latin typeface="Arial" charset="0"/>
                <a:ea typeface="Arial" charset="0"/>
                <a:cs typeface="Arial" charset="0"/>
              </a:rPr>
              <a:t>Develop carefully: </a:t>
            </a:r>
            <a:r>
              <a:rPr lang="en-US" dirty="0">
                <a:latin typeface="Arial" charset="0"/>
                <a:ea typeface="Arial" charset="0"/>
                <a:cs typeface="Arial" charset="0"/>
              </a:rPr>
              <a:t>The code should perform the functions it is supposed to and should not perform functions it is not supposed to.</a:t>
            </a:r>
          </a:p>
          <a:p>
            <a:pPr marL="914400" lvl="1" indent="-457200" algn="l">
              <a:spcBef>
                <a:spcPts val="400"/>
              </a:spcBef>
              <a:buFont typeface="+mj-lt"/>
              <a:buAutoNum type="arabicPeriod"/>
            </a:pPr>
            <a:r>
              <a:rPr lang="en-US" dirty="0">
                <a:solidFill>
                  <a:srgbClr val="FF0000"/>
                </a:solidFill>
                <a:latin typeface="Arial" charset="0"/>
                <a:ea typeface="Arial" charset="0"/>
                <a:cs typeface="Arial" charset="0"/>
              </a:rPr>
              <a:t>Configure carefully: </a:t>
            </a:r>
            <a:r>
              <a:rPr lang="en-US" dirty="0">
                <a:latin typeface="Arial" charset="0"/>
                <a:ea typeface="Arial" charset="0"/>
                <a:cs typeface="Arial" charset="0"/>
              </a:rPr>
              <a:t>Configured guards should allow what is supposed to happen and prevent what is not supposed to happen.  They should not be changed unless the full impact is assessed and should be changed when circumstances warrant very quickly.</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29</a:t>
            </a:fld>
            <a:endParaRPr lang="en-US" dirty="0"/>
          </a:p>
        </p:txBody>
      </p:sp>
    </p:spTree>
    <p:extLst>
      <p:ext uri="{BB962C8B-B14F-4D97-AF65-F5344CB8AC3E}">
        <p14:creationId xmlns:p14="http://schemas.microsoft.com/office/powerpoint/2010/main" val="2717484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215" y="320461"/>
            <a:ext cx="10582087" cy="868362"/>
          </a:xfrm>
        </p:spPr>
        <p:txBody>
          <a:bodyPr anchor="ctr">
            <a:noAutofit/>
          </a:bodyPr>
          <a:lstStyle/>
          <a:p>
            <a:pPr algn="ctr"/>
            <a:r>
              <a:rPr lang="en-US" sz="4400" dirty="0">
                <a:latin typeface="Arial" charset="0"/>
                <a:ea typeface="Arial" charset="0"/>
                <a:cs typeface="Arial" charset="0"/>
              </a:rPr>
              <a:t>Example IoT devices</a:t>
            </a:r>
            <a:br>
              <a:rPr lang="en-US" sz="4400" dirty="0">
                <a:latin typeface="Arial" charset="0"/>
                <a:ea typeface="Arial" charset="0"/>
                <a:cs typeface="Arial" charset="0"/>
              </a:rPr>
            </a:br>
            <a:endParaRPr lang="en-US" sz="4400" b="1" dirty="0"/>
          </a:p>
        </p:txBody>
      </p:sp>
      <p:sp>
        <p:nvSpPr>
          <p:cNvPr id="3" name="Content Placeholder 2"/>
          <p:cNvSpPr>
            <a:spLocks noGrp="1"/>
          </p:cNvSpPr>
          <p:nvPr>
            <p:ph idx="1"/>
          </p:nvPr>
        </p:nvSpPr>
        <p:spPr>
          <a:xfrm>
            <a:off x="804956" y="1811541"/>
            <a:ext cx="10582088" cy="3996137"/>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Routers, Switches</a:t>
            </a:r>
          </a:p>
          <a:p>
            <a:pPr marL="342900" indent="-342900" algn="l">
              <a:spcBef>
                <a:spcPts val="400"/>
              </a:spcBef>
              <a:buFont typeface="Arial" panose="020B0604020202020204" pitchFamily="34" charset="0"/>
              <a:buChar char="•"/>
            </a:pPr>
            <a:r>
              <a:rPr lang="fr-FR" sz="2000" dirty="0">
                <a:latin typeface="Arial" panose="020B0604020202020204" pitchFamily="34" charset="0"/>
                <a:cs typeface="Arial" panose="020B0604020202020204" pitchFamily="34" charset="0"/>
              </a:rPr>
              <a:t>Home </a:t>
            </a:r>
            <a:r>
              <a:rPr lang="en-US" sz="2000" dirty="0">
                <a:latin typeface="Arial" panose="020B0604020202020204" pitchFamily="34" charset="0"/>
                <a:cs typeface="Arial" panose="020B0604020202020204" pitchFamily="34" charset="0"/>
              </a:rPr>
              <a:t>alarms</a:t>
            </a:r>
            <a:r>
              <a:rPr lang="fr-FR" sz="2000" dirty="0">
                <a:latin typeface="Arial" panose="020B0604020202020204" pitchFamily="34" charset="0"/>
                <a:cs typeface="Arial" panose="020B0604020202020204" pitchFamily="34" charset="0"/>
              </a:rPr>
              <a:t>, cameras</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Industrial process monitoring and automation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Washing machines, refrigerators, dryers, smart thermostats, TVs, DVRs, receivers, stereos, MP3 players</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Mobile phones, toys, game consoles, hard drives, printers, 3D printers.</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Cars, robots, drones, trains, planes, ships, phones, infrastructure components (navigation, highways, power distribution, water distribution, airports, ports, train depots,  radars, communications devices)</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Medical monitoring and delivery devices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People (pacemakers, etc.)</a:t>
            </a:r>
          </a:p>
          <a:p>
            <a:pPr algn="l"/>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a:t>
            </a:fld>
            <a:endParaRPr lang="en-US" dirty="0"/>
          </a:p>
        </p:txBody>
      </p:sp>
    </p:spTree>
    <p:extLst>
      <p:ext uri="{BB962C8B-B14F-4D97-AF65-F5344CB8AC3E}">
        <p14:creationId xmlns:p14="http://schemas.microsoft.com/office/powerpoint/2010/main" val="3255537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416746"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Security Principles</a:t>
            </a:r>
          </a:p>
        </p:txBody>
      </p:sp>
      <p:sp>
        <p:nvSpPr>
          <p:cNvPr id="3" name="Content Placeholder 2"/>
          <p:cNvSpPr>
            <a:spLocks noGrp="1"/>
          </p:cNvSpPr>
          <p:nvPr>
            <p:ph idx="1"/>
          </p:nvPr>
        </p:nvSpPr>
        <p:spPr>
          <a:xfrm>
            <a:off x="295426" y="1519570"/>
            <a:ext cx="11184001" cy="5019343"/>
          </a:xfrm>
        </p:spPr>
        <p:txBody>
          <a:bodyPr>
            <a:noAutofit/>
          </a:bodyPr>
          <a:lstStyle/>
          <a:p>
            <a:pPr marL="914400" lvl="1" indent="-457200" algn="l">
              <a:spcBef>
                <a:spcPts val="400"/>
              </a:spcBef>
              <a:buFont typeface="+mj-lt"/>
              <a:buAutoNum type="arabicPeriod" startAt="5"/>
            </a:pPr>
            <a:r>
              <a:rPr lang="en-US" dirty="0">
                <a:solidFill>
                  <a:srgbClr val="FF0000"/>
                </a:solidFill>
                <a:latin typeface="Arial" charset="0"/>
                <a:ea typeface="Arial" charset="0"/>
                <a:cs typeface="Arial" charset="0"/>
              </a:rPr>
              <a:t>Isolate and protect computations performing different functions</a:t>
            </a:r>
            <a:r>
              <a:rPr lang="en-US" dirty="0">
                <a:solidFill>
                  <a:schemeClr val="accent1"/>
                </a:solidFill>
                <a:latin typeface="Arial" charset="0"/>
                <a:ea typeface="Arial" charset="0"/>
                <a:cs typeface="Arial" charset="0"/>
              </a:rPr>
              <a:t>: </a:t>
            </a:r>
            <a:r>
              <a:rPr lang="en-US" dirty="0">
                <a:latin typeface="Arial" charset="0"/>
                <a:ea typeface="Arial" charset="0"/>
                <a:cs typeface="Arial" charset="0"/>
              </a:rPr>
              <a:t>Unless you fully trust all the code that can modify your code or data, it should be isolated.  You should not trust data you cannot verify.</a:t>
            </a:r>
          </a:p>
          <a:p>
            <a:pPr marL="914400" lvl="1" indent="-457200" algn="l">
              <a:spcBef>
                <a:spcPts val="400"/>
              </a:spcBef>
              <a:buFont typeface="+mj-lt"/>
              <a:buAutoNum type="arabicPeriod" startAt="5"/>
            </a:pPr>
            <a:r>
              <a:rPr lang="en-US" dirty="0">
                <a:solidFill>
                  <a:srgbClr val="FF0000"/>
                </a:solidFill>
                <a:latin typeface="Arial" charset="0"/>
                <a:ea typeface="Arial" charset="0"/>
                <a:cs typeface="Arial" charset="0"/>
              </a:rPr>
              <a:t>Update</a:t>
            </a:r>
            <a:r>
              <a:rPr lang="en-US" dirty="0">
                <a:solidFill>
                  <a:schemeClr val="accent1"/>
                </a:solidFill>
                <a:latin typeface="Arial" charset="0"/>
                <a:ea typeface="Arial" charset="0"/>
                <a:cs typeface="Arial" charset="0"/>
              </a:rPr>
              <a:t>:  </a:t>
            </a:r>
            <a:r>
              <a:rPr lang="en-US" dirty="0">
                <a:latin typeface="Arial" charset="0"/>
                <a:ea typeface="Arial" charset="0"/>
                <a:cs typeface="Arial" charset="0"/>
              </a:rPr>
              <a:t>You will make errors under the best of circumstances.  Deployed code </a:t>
            </a:r>
            <a:r>
              <a:rPr lang="en-US" i="1" dirty="0">
                <a:latin typeface="Arial" charset="0"/>
                <a:ea typeface="Arial" charset="0"/>
                <a:cs typeface="Arial" charset="0"/>
              </a:rPr>
              <a:t>will</a:t>
            </a:r>
            <a:r>
              <a:rPr lang="en-US" dirty="0">
                <a:latin typeface="Arial" charset="0"/>
                <a:ea typeface="Arial" charset="0"/>
                <a:cs typeface="Arial" charset="0"/>
              </a:rPr>
              <a:t> have vulnerabilities and unless you can fix the code in the field, you will be fielding unsafe systems rather soon after they are deployed.  That means update and rollback should be cheap, fast and foolproof.</a:t>
            </a:r>
          </a:p>
          <a:p>
            <a:pPr marL="914400" lvl="1" indent="-457200" algn="l">
              <a:spcBef>
                <a:spcPts val="400"/>
              </a:spcBef>
              <a:buFont typeface="+mj-lt"/>
              <a:buAutoNum type="arabicPeriod" startAt="5"/>
            </a:pPr>
            <a:r>
              <a:rPr lang="en-US" dirty="0">
                <a:solidFill>
                  <a:srgbClr val="FF0000"/>
                </a:solidFill>
                <a:latin typeface="Arial" charset="0"/>
                <a:ea typeface="Arial" charset="0"/>
                <a:cs typeface="Arial" charset="0"/>
              </a:rPr>
              <a:t>Test carefully and relentlessly:  </a:t>
            </a:r>
            <a:r>
              <a:rPr lang="en-US" dirty="0">
                <a:latin typeface="Arial" charset="0"/>
                <a:ea typeface="Arial" charset="0"/>
                <a:cs typeface="Arial" charset="0"/>
              </a:rPr>
              <a:t>At my first job, some people developed code and others did “integration testing” to verify everything works together.  Integration testing is nice, but you can never exhaustively test a complex system.  At Google, you could not submit code without comprehensive unit test (you often started with the test code).  Tests should test that failures are properly handled.  Tests should be run before change is made to “official software.”</a:t>
            </a:r>
          </a:p>
          <a:p>
            <a:pPr marL="914400" lvl="1" indent="-457200" algn="l">
              <a:spcBef>
                <a:spcPts val="400"/>
              </a:spcBef>
              <a:buFont typeface="+mj-lt"/>
              <a:buAutoNum type="arabicPeriod" startAt="5"/>
            </a:pPr>
            <a:r>
              <a:rPr lang="en-US" dirty="0">
                <a:solidFill>
                  <a:srgbClr val="FF0000"/>
                </a:solidFill>
                <a:latin typeface="Arial" charset="0"/>
                <a:ea typeface="Arial" charset="0"/>
                <a:cs typeface="Arial" charset="0"/>
              </a:rPr>
              <a:t>Measure as you use and learn: </a:t>
            </a:r>
            <a:r>
              <a:rPr lang="en-US" dirty="0">
                <a:latin typeface="Arial" charset="0"/>
                <a:ea typeface="Arial" charset="0"/>
                <a:cs typeface="Arial" charset="0"/>
              </a:rPr>
              <a:t>Large systems should log operational data to help ferret out performance and security problems.  Analysis should be as automated as possible and done all the time.  Network monitoring and probing for open ports fall into this category.</a:t>
            </a:r>
          </a:p>
          <a:p>
            <a:pPr lvl="1" algn="l">
              <a:spcBef>
                <a:spcPts val="400"/>
              </a:spcBef>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30</a:t>
            </a:fld>
            <a:endParaRPr lang="en-US" dirty="0"/>
          </a:p>
        </p:txBody>
      </p:sp>
    </p:spTree>
    <p:extLst>
      <p:ext uri="{BB962C8B-B14F-4D97-AF65-F5344CB8AC3E}">
        <p14:creationId xmlns:p14="http://schemas.microsoft.com/office/powerpoint/2010/main" val="174251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13983"/>
            <a:ext cx="10441459"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Security Principles</a:t>
            </a:r>
          </a:p>
        </p:txBody>
      </p:sp>
      <p:sp>
        <p:nvSpPr>
          <p:cNvPr id="3" name="Content Placeholder 2"/>
          <p:cNvSpPr>
            <a:spLocks noGrp="1"/>
          </p:cNvSpPr>
          <p:nvPr>
            <p:ph idx="1"/>
          </p:nvPr>
        </p:nvSpPr>
        <p:spPr>
          <a:xfrm>
            <a:off x="676531" y="1723474"/>
            <a:ext cx="10838937" cy="4815439"/>
          </a:xfrm>
        </p:spPr>
        <p:txBody>
          <a:bodyPr>
            <a:noAutofit/>
          </a:bodyPr>
          <a:lstStyle/>
          <a:p>
            <a:pPr marL="457200" indent="-457200" algn="l">
              <a:spcBef>
                <a:spcPts val="400"/>
              </a:spcBef>
              <a:buFont typeface="+mj-lt"/>
              <a:buAutoNum type="arabicPeriod" startAt="9"/>
            </a:pPr>
            <a:r>
              <a:rPr lang="en-US" sz="2000" dirty="0">
                <a:solidFill>
                  <a:srgbClr val="FF0000"/>
                </a:solidFill>
                <a:latin typeface="Arial" charset="0"/>
                <a:ea typeface="Arial" charset="0"/>
                <a:cs typeface="Arial" charset="0"/>
              </a:rPr>
              <a:t>Make realistic models of the confidentiality, integrity and availability needs of a system and make sure they are enforced.</a:t>
            </a:r>
          </a:p>
          <a:p>
            <a:pPr marL="457200" indent="-457200" algn="l">
              <a:spcBef>
                <a:spcPts val="400"/>
              </a:spcBef>
              <a:buFont typeface="+mj-lt"/>
              <a:buAutoNum type="arabicPeriod" startAt="9"/>
            </a:pPr>
            <a:r>
              <a:rPr lang="en-US" sz="2000" dirty="0">
                <a:solidFill>
                  <a:srgbClr val="FF0000"/>
                </a:solidFill>
                <a:latin typeface="Arial" charset="0"/>
                <a:ea typeface="Arial" charset="0"/>
                <a:cs typeface="Arial" charset="0"/>
              </a:rPr>
              <a:t>Guard against adversarial inputs, code and infrastructure</a:t>
            </a:r>
            <a:r>
              <a:rPr lang="en-US" sz="2000" dirty="0">
                <a:solidFill>
                  <a:schemeClr val="accent1"/>
                </a:solidFill>
                <a:latin typeface="Arial" charset="0"/>
                <a:ea typeface="Arial" charset="0"/>
                <a:cs typeface="Arial" charset="0"/>
              </a:rPr>
              <a:t>:  </a:t>
            </a:r>
            <a:r>
              <a:rPr lang="en-US" sz="2000" dirty="0">
                <a:latin typeface="Arial" charset="0"/>
                <a:ea typeface="Arial" charset="0"/>
                <a:cs typeface="Arial" charset="0"/>
              </a:rPr>
              <a:t>If some program hands your API arguments, you need to ensure that acting on them cannot violate security conditions even if they were fashioned by your worst enemy.  Buffer overflows are an example of failing to do this.  Operating system calls that write results in user space (or kernel space) must ensure that those destinations can and should be modified by the results.</a:t>
            </a:r>
          </a:p>
          <a:p>
            <a:pPr marL="457200" indent="-457200" algn="l">
              <a:spcBef>
                <a:spcPts val="400"/>
              </a:spcBef>
              <a:buFont typeface="+mj-lt"/>
              <a:buAutoNum type="arabicPeriod" startAt="9"/>
            </a:pPr>
            <a:r>
              <a:rPr lang="en-US" sz="2000" dirty="0">
                <a:solidFill>
                  <a:srgbClr val="FF0000"/>
                </a:solidFill>
                <a:latin typeface="Arial" charset="0"/>
                <a:ea typeface="Arial" charset="0"/>
                <a:cs typeface="Arial" charset="0"/>
              </a:rPr>
              <a:t>Authenticate with precision and rigor: </a:t>
            </a:r>
            <a:r>
              <a:rPr lang="en-US" sz="2000" dirty="0">
                <a:latin typeface="Arial" charset="0"/>
                <a:ea typeface="Arial" charset="0"/>
                <a:cs typeface="Arial" charset="0"/>
              </a:rPr>
              <a:t>The source of every piece of code, data or policy must be strongly authenticated.  Passwords are not strong authenticators.</a:t>
            </a:r>
          </a:p>
          <a:p>
            <a:pPr marL="457200" indent="-457200" algn="l">
              <a:spcBef>
                <a:spcPts val="400"/>
              </a:spcBef>
              <a:buFont typeface="+mj-lt"/>
              <a:buAutoNum type="arabicPeriod" startAt="9"/>
            </a:pPr>
            <a:r>
              <a:rPr lang="en-US" sz="2000" dirty="0">
                <a:solidFill>
                  <a:srgbClr val="FF0000"/>
                </a:solidFill>
                <a:latin typeface="Arial" charset="0"/>
                <a:ea typeface="Arial" charset="0"/>
                <a:cs typeface="Arial" charset="0"/>
              </a:rPr>
              <a:t>Authorize what you need and no more: </a:t>
            </a:r>
            <a:r>
              <a:rPr lang="en-US" sz="2000" dirty="0">
                <a:latin typeface="Arial" charset="0"/>
                <a:ea typeface="Arial" charset="0"/>
                <a:cs typeface="Arial" charset="0"/>
              </a:rPr>
              <a:t>Principle of least privilege.</a:t>
            </a:r>
          </a:p>
          <a:p>
            <a:pPr marL="457200" indent="-457200" algn="l">
              <a:spcBef>
                <a:spcPts val="400"/>
              </a:spcBef>
              <a:buFont typeface="+mj-lt"/>
              <a:buAutoNum type="arabicPeriod" startAt="9"/>
            </a:pPr>
            <a:r>
              <a:rPr lang="en-US" sz="2000" dirty="0">
                <a:solidFill>
                  <a:srgbClr val="FF0000"/>
                </a:solidFill>
                <a:latin typeface="Arial" charset="0"/>
                <a:ea typeface="Arial" charset="0"/>
                <a:cs typeface="Arial" charset="0"/>
              </a:rPr>
              <a:t>No system is perfect, employ defense in depth:  </a:t>
            </a:r>
            <a:r>
              <a:rPr lang="en-US" sz="2000" dirty="0">
                <a:latin typeface="Arial" charset="0"/>
                <a:ea typeface="Arial" charset="0"/>
                <a:cs typeface="Arial" charset="0"/>
              </a:rPr>
              <a:t>Even with all this, additional safeguards should be employed to detect and block unsafe actions.  Use a proxy even if you’re convinced your code is perfect.</a:t>
            </a:r>
          </a:p>
          <a:p>
            <a:pPr algn="l"/>
            <a:endParaRPr lang="en-US" sz="2000" dirty="0">
              <a:latin typeface="Arial" charset="0"/>
              <a:ea typeface="Arial" charset="0"/>
              <a:cs typeface="Arial" charset="0"/>
            </a:endParaRPr>
          </a:p>
          <a:p>
            <a:pPr algn="l"/>
            <a:endParaRPr lang="en-US" sz="2000" dirty="0">
              <a:latin typeface="Arial" charset="0"/>
              <a:ea typeface="Arial" charset="0"/>
              <a:cs typeface="Arial" charset="0"/>
            </a:endParaRPr>
          </a:p>
          <a:p>
            <a:pPr algn="l"/>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31</a:t>
            </a:fld>
            <a:endParaRPr lang="en-US" dirty="0"/>
          </a:p>
        </p:txBody>
      </p:sp>
    </p:spTree>
    <p:extLst>
      <p:ext uri="{BB962C8B-B14F-4D97-AF65-F5344CB8AC3E}">
        <p14:creationId xmlns:p14="http://schemas.microsoft.com/office/powerpoint/2010/main" val="186838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317892"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Security Principles</a:t>
            </a:r>
          </a:p>
        </p:txBody>
      </p:sp>
      <p:sp>
        <p:nvSpPr>
          <p:cNvPr id="3" name="Content Placeholder 2"/>
          <p:cNvSpPr>
            <a:spLocks noGrp="1"/>
          </p:cNvSpPr>
          <p:nvPr>
            <p:ph idx="1"/>
          </p:nvPr>
        </p:nvSpPr>
        <p:spPr>
          <a:xfrm>
            <a:off x="304800" y="1444922"/>
            <a:ext cx="11582400" cy="4815439"/>
          </a:xfrm>
        </p:spPr>
        <p:txBody>
          <a:bodyPr>
            <a:noAutofit/>
          </a:bodyPr>
          <a:lstStyle/>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Blacklists are ineffective, allow only what you know is safe:  </a:t>
            </a:r>
            <a:r>
              <a:rPr lang="en-US" sz="2000" dirty="0">
                <a:latin typeface="Arial" charset="0"/>
                <a:ea typeface="Arial" charset="0"/>
                <a:cs typeface="Arial" charset="0"/>
              </a:rPr>
              <a:t>Require safety by construction when possible.  For example, I have given students assignments to block unsafe actions in browser html and script; I have never seen them succeed. Correct solutions transform the input into some representation and (automatically) generate code which </a:t>
            </a:r>
            <a:r>
              <a:rPr lang="en-US" sz="2000" i="1" dirty="0">
                <a:latin typeface="Arial" charset="0"/>
                <a:ea typeface="Arial" charset="0"/>
                <a:cs typeface="Arial" charset="0"/>
              </a:rPr>
              <a:t>cannot </a:t>
            </a:r>
            <a:r>
              <a:rPr lang="en-US" sz="2000" dirty="0">
                <a:latin typeface="Arial" charset="0"/>
                <a:ea typeface="Arial" charset="0"/>
                <a:cs typeface="Arial" charset="0"/>
              </a:rPr>
              <a:t>have vulnerabilities.  Complex stuff generally can’t be made safe nor can “all the vulnerabilities” be rooted out while preserving all functionality.</a:t>
            </a:r>
          </a:p>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Systems last far longer than you expect:  </a:t>
            </a:r>
            <a:r>
              <a:rPr lang="en-US" sz="2000" dirty="0">
                <a:latin typeface="Arial" charset="0"/>
                <a:ea typeface="Arial" charset="0"/>
                <a:cs typeface="Arial" charset="0"/>
              </a:rPr>
              <a:t>Plan for that.</a:t>
            </a:r>
          </a:p>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The hardware and software you use to develop and deploy are just as important for safety as the hardware and software you deliver:   </a:t>
            </a:r>
            <a:r>
              <a:rPr lang="en-US" sz="2000" dirty="0">
                <a:latin typeface="Arial" charset="0"/>
                <a:ea typeface="Arial" charset="0"/>
                <a:cs typeface="Arial" charset="0"/>
              </a:rPr>
              <a:t>See Thompson, Reflections on Trust.</a:t>
            </a:r>
          </a:p>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If you deploy enough stuff, you will see failures you never expected: </a:t>
            </a:r>
            <a:r>
              <a:rPr lang="en-US" sz="2000" dirty="0">
                <a:latin typeface="Arial" charset="0"/>
                <a:ea typeface="Arial" charset="0"/>
                <a:cs typeface="Arial" charset="0"/>
              </a:rPr>
              <a:t>Look for them and find the causes.</a:t>
            </a:r>
          </a:p>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Be paranoid but not so paranoid you can’t benefit from what you build:  </a:t>
            </a:r>
            <a:r>
              <a:rPr lang="en-US" sz="2000" dirty="0">
                <a:latin typeface="Arial" charset="0"/>
                <a:ea typeface="Arial" charset="0"/>
                <a:cs typeface="Arial" charset="0"/>
              </a:rPr>
              <a:t>Ken Thomson used to say security is easy: “just lock the computer in a room and unplug it.”  Effective, efficient security with capability are the watchwords.</a:t>
            </a:r>
          </a:p>
          <a:p>
            <a:pPr marL="457200" indent="-457200" algn="l">
              <a:spcBef>
                <a:spcPts val="400"/>
              </a:spcBef>
              <a:buFont typeface="+mj-lt"/>
              <a:buAutoNum type="arabicPeriod" startAt="14"/>
            </a:pPr>
            <a:r>
              <a:rPr lang="en-US" sz="2000" dirty="0">
                <a:solidFill>
                  <a:srgbClr val="FF0000"/>
                </a:solidFill>
                <a:latin typeface="Arial" charset="0"/>
                <a:ea typeface="Arial" charset="0"/>
                <a:cs typeface="Arial" charset="0"/>
              </a:rPr>
              <a:t>There’s some good advice at: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https://www.microsoft.com/en-us/research/wp-content/uploads/2017/03/SevenPropertiesofHighlySecureDevices.pdf</a:t>
            </a:r>
            <a:r>
              <a:rPr lang="en-US" sz="2000" dirty="0">
                <a:solidFill>
                  <a:srgbClr val="0070C0"/>
                </a:solidFill>
                <a:latin typeface="Arial" charset="0"/>
                <a:ea typeface="Arial" charset="0"/>
                <a:cs typeface="Arial" charset="0"/>
              </a:rPr>
              <a:t> </a:t>
            </a:r>
          </a:p>
          <a:p>
            <a:pPr algn="l"/>
            <a:endParaRPr lang="en-US" sz="2000" dirty="0">
              <a:solidFill>
                <a:srgbClr val="0070C0"/>
              </a:solidFill>
              <a:latin typeface="Arial" charset="0"/>
              <a:ea typeface="Arial" charset="0"/>
              <a:cs typeface="Arial" charset="0"/>
            </a:endParaRPr>
          </a:p>
          <a:p>
            <a:pPr algn="l"/>
            <a:endParaRPr lang="en-US" sz="2000" dirty="0">
              <a:latin typeface="Arial" charset="0"/>
              <a:ea typeface="Arial" charset="0"/>
              <a:cs typeface="Arial" charset="0"/>
            </a:endParaRPr>
          </a:p>
          <a:p>
            <a:pPr algn="l"/>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32</a:t>
            </a:fld>
            <a:endParaRPr lang="en-US" dirty="0"/>
          </a:p>
        </p:txBody>
      </p:sp>
    </p:spTree>
    <p:extLst>
      <p:ext uri="{BB962C8B-B14F-4D97-AF65-F5344CB8AC3E}">
        <p14:creationId xmlns:p14="http://schemas.microsoft.com/office/powerpoint/2010/main" val="1656950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8229600" cy="868362"/>
          </a:xfrm>
        </p:spPr>
        <p:txBody>
          <a:bodyPr anchor="ctr">
            <a:normAutofit/>
          </a:bodyPr>
          <a:lstStyle/>
          <a:p>
            <a:pPr algn="ctr"/>
            <a:r>
              <a:rPr lang="en-US" sz="4400" dirty="0">
                <a:latin typeface="Arial" panose="020B0604020202020204" pitchFamily="34" charset="0"/>
                <a:cs typeface="Arial" panose="020B0604020202020204" pitchFamily="34" charset="0"/>
              </a:rPr>
              <a:t>License</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2206" y="1746107"/>
            <a:ext cx="11582400" cy="4663440"/>
          </a:xfrm>
        </p:spPr>
        <p:txBody>
          <a:bodyPr>
            <a:noAutofit/>
          </a:bodyPr>
          <a:lstStyle/>
          <a:p>
            <a:pPr marL="342900" indent="-342900" algn="l">
              <a:buFont typeface="Arial" charset="0"/>
              <a:buChar char="•"/>
            </a:pPr>
            <a:r>
              <a:rPr lang="en-US" dirty="0">
                <a:latin typeface="Arial" charset="0"/>
                <a:ea typeface="Arial" charset="0"/>
                <a:cs typeface="Arial" charset="0"/>
              </a:rPr>
              <a:t>This material is licensed under Apache License, Version 2.0, January 2004.</a:t>
            </a:r>
          </a:p>
          <a:p>
            <a:pPr marL="342900" indent="-342900" algn="l">
              <a:buFont typeface="Arial" charset="0"/>
              <a:buChar char="•"/>
            </a:pPr>
            <a:r>
              <a:rPr lang="en-US" dirty="0">
                <a:latin typeface="Arial" charset="0"/>
                <a:ea typeface="Arial" charset="0"/>
                <a:cs typeface="Arial" charset="0"/>
              </a:rPr>
              <a:t>Use, duplication or distribution of this material is subject to this license and any such use, duplication or distribution constitutes consent to license terms.</a:t>
            </a:r>
          </a:p>
          <a:p>
            <a:pPr marL="342900" indent="-342900" algn="l">
              <a:buFont typeface="Arial" charset="0"/>
              <a:buChar char="•"/>
            </a:pPr>
            <a:r>
              <a:rPr lang="en-US" dirty="0">
                <a:latin typeface="Arial" charset="0"/>
                <a:ea typeface="Arial" charset="0"/>
                <a:cs typeface="Arial" charset="0"/>
              </a:rPr>
              <a:t>You can find the full text of the license at: http://www.apache.org/licenses/.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33</a:t>
            </a:fld>
            <a:endParaRPr lang="en-US" dirty="0"/>
          </a:p>
        </p:txBody>
      </p:sp>
    </p:spTree>
    <p:extLst>
      <p:ext uri="{BB962C8B-B14F-4D97-AF65-F5344CB8AC3E}">
        <p14:creationId xmlns:p14="http://schemas.microsoft.com/office/powerpoint/2010/main" val="305722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215" y="268209"/>
            <a:ext cx="10582087" cy="868362"/>
          </a:xfrm>
        </p:spPr>
        <p:txBody>
          <a:bodyPr anchor="ctr">
            <a:noAutofit/>
          </a:bodyPr>
          <a:lstStyle/>
          <a:p>
            <a:pPr algn="ctr"/>
            <a:r>
              <a:rPr lang="en-US" sz="4400" dirty="0">
                <a:latin typeface="Arial" charset="0"/>
                <a:ea typeface="Arial" charset="0"/>
                <a:cs typeface="Arial" charset="0"/>
              </a:rPr>
              <a:t>IoT by the numbers</a:t>
            </a:r>
            <a:endParaRPr lang="en-US" sz="4400" b="1" dirty="0"/>
          </a:p>
        </p:txBody>
      </p:sp>
      <p:sp>
        <p:nvSpPr>
          <p:cNvPr id="3" name="Content Placeholder 2"/>
          <p:cNvSpPr>
            <a:spLocks noGrp="1"/>
          </p:cNvSpPr>
          <p:nvPr>
            <p:ph idx="1"/>
          </p:nvPr>
        </p:nvSpPr>
        <p:spPr>
          <a:xfrm>
            <a:off x="529120" y="2306273"/>
            <a:ext cx="11133759" cy="3236977"/>
          </a:xfrm>
        </p:spPr>
        <p:txBody>
          <a:bodyPr>
            <a:noAutofit/>
          </a:bodyPr>
          <a:lstStyle/>
          <a:p>
            <a:pPr marL="342900" indent="-342900" algn="l">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Number or ARM processors deployed per year: 12 billion</a:t>
            </a:r>
          </a:p>
          <a:p>
            <a:pPr marL="342900" indent="-342900" algn="l">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new Mercedes S-class has 63 microprocessors</a:t>
            </a:r>
          </a:p>
          <a:p>
            <a:pPr marL="342900" indent="-342900" algn="l">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Number of laptops: 160 million/year</a:t>
            </a:r>
          </a:p>
          <a:p>
            <a:pPr marL="342900" indent="-342900" algn="l">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Worldwide technology spending on the Internet of Things to reach $1.2T in 2022, attaining a CAGR of 13.6% over the 2017-2022 forecast period according to IDC. </a:t>
            </a:r>
          </a:p>
          <a:p>
            <a:pPr marL="342900" indent="-342900" algn="l">
              <a:spcBef>
                <a:spcPts val="6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 dominates services and software but not hardware production</a:t>
            </a:r>
          </a:p>
          <a:p>
            <a:pPr marL="342900" indent="-342900" algn="l">
              <a:spcBef>
                <a:spcPts val="400"/>
              </a:spcBef>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a:t>
            </a:fld>
            <a:endParaRPr lang="en-US" dirty="0"/>
          </a:p>
        </p:txBody>
      </p:sp>
    </p:spTree>
    <p:extLst>
      <p:ext uri="{BB962C8B-B14F-4D97-AF65-F5344CB8AC3E}">
        <p14:creationId xmlns:p14="http://schemas.microsoft.com/office/powerpoint/2010/main" val="380407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Autofit/>
          </a:bodyPr>
          <a:lstStyle/>
          <a:p>
            <a:pPr algn="ctr"/>
            <a:r>
              <a:rPr lang="en-US" sz="4400" dirty="0">
                <a:latin typeface="Arial" charset="0"/>
                <a:ea typeface="Arial" charset="0"/>
                <a:cs typeface="Arial" charset="0"/>
              </a:rPr>
              <a:t>There’s a lot to learn</a:t>
            </a:r>
            <a:endParaRPr lang="en-US" sz="4400" b="1" dirty="0"/>
          </a:p>
        </p:txBody>
      </p:sp>
      <p:sp>
        <p:nvSpPr>
          <p:cNvPr id="3" name="Content Placeholder 2"/>
          <p:cNvSpPr>
            <a:spLocks noGrp="1"/>
          </p:cNvSpPr>
          <p:nvPr>
            <p:ph idx="1"/>
          </p:nvPr>
        </p:nvSpPr>
        <p:spPr>
          <a:xfrm>
            <a:off x="859205" y="1711962"/>
            <a:ext cx="10811551" cy="4359613"/>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Hardware (electronics)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Software and networking</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Radio modulation, propagation and Software Defined Radios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IoT based sensors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IoT specific busses hardware and protocols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Interaction with the real world: navigation, sensor characteristics, control and actuation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IoT Reverse engineering: design information, simulation, hardware tinkering, software tinkering, exploits and attacks.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Data collection and Machine Learning for IoT collected data</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Drones and navigation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Cloud management of IoT devices: Amazon, Microsoft and Google.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Ordering parts from Amazon (maybe you already know how to do this)</a:t>
            </a:r>
          </a:p>
          <a:p>
            <a:pPr algn="l"/>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a:t>
            </a:fld>
            <a:endParaRPr lang="en-US" dirty="0"/>
          </a:p>
        </p:txBody>
      </p:sp>
    </p:spTree>
    <p:extLst>
      <p:ext uri="{BB962C8B-B14F-4D97-AF65-F5344CB8AC3E}">
        <p14:creationId xmlns:p14="http://schemas.microsoft.com/office/powerpoint/2010/main" val="305011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13983"/>
            <a:ext cx="10811551" cy="868362"/>
          </a:xfrm>
        </p:spPr>
        <p:txBody>
          <a:bodyPr anchor="ctr">
            <a:noAutofit/>
          </a:bodyPr>
          <a:lstStyle/>
          <a:p>
            <a:pPr algn="ctr"/>
            <a:r>
              <a:rPr lang="en-US" sz="4400" dirty="0">
                <a:latin typeface="Arial" charset="0"/>
                <a:ea typeface="Arial" charset="0"/>
                <a:cs typeface="Arial" charset="0"/>
              </a:rPr>
              <a:t>Introduction to Electronics</a:t>
            </a:r>
            <a:endParaRPr lang="en-US" sz="4400" b="1" dirty="0"/>
          </a:p>
        </p:txBody>
      </p:sp>
      <p:sp>
        <p:nvSpPr>
          <p:cNvPr id="3" name="Content Placeholder 2"/>
          <p:cNvSpPr>
            <a:spLocks noGrp="1"/>
          </p:cNvSpPr>
          <p:nvPr>
            <p:ph idx="1"/>
          </p:nvPr>
        </p:nvSpPr>
        <p:spPr>
          <a:xfrm>
            <a:off x="789903" y="1779371"/>
            <a:ext cx="10933470" cy="4490481"/>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Lumped circuits, voltage, current, impedance, circuit diagrams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Kirchhoff, Thevenin, Norton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Timers, circuits, feedback, oscillators, amplifiers, filters, digital gates</a:t>
            </a:r>
          </a:p>
          <a:p>
            <a:pPr marL="342900" indent="-342900" algn="l">
              <a:spcBef>
                <a:spcPts val="400"/>
              </a:spcBef>
              <a:buFont typeface="Arial" charset="0"/>
              <a:buChar char="•"/>
            </a:pPr>
            <a:r>
              <a:rPr lang="en-US" sz="2000" dirty="0">
                <a:latin typeface="Arial" charset="0"/>
                <a:ea typeface="Arial" charset="0"/>
                <a:cs typeface="Arial" charset="0"/>
              </a:rPr>
              <a:t>Capacitance, resistance, inductance, wave forms, kirchhoff and part/circuit modelling</a:t>
            </a:r>
          </a:p>
          <a:p>
            <a:pPr marL="342900" indent="-342900" algn="l">
              <a:spcBef>
                <a:spcPts val="400"/>
              </a:spcBef>
              <a:buFont typeface="Arial" charset="0"/>
              <a:buChar char="•"/>
            </a:pPr>
            <a:r>
              <a:rPr lang="en-US" sz="2000" dirty="0">
                <a:latin typeface="Arial" charset="0"/>
                <a:ea typeface="Arial" charset="0"/>
                <a:cs typeface="Arial" charset="0"/>
              </a:rPr>
              <a:t>Transistors, diodes, IC’s</a:t>
            </a:r>
          </a:p>
          <a:p>
            <a:pPr marL="342900" indent="-342900" algn="l">
              <a:spcBef>
                <a:spcPts val="400"/>
              </a:spcBef>
              <a:buFont typeface="Arial" charset="0"/>
              <a:buChar char="•"/>
            </a:pPr>
            <a:r>
              <a:rPr lang="en-US" sz="2000" dirty="0">
                <a:latin typeface="Arial" charset="0"/>
                <a:ea typeface="Arial" charset="0"/>
                <a:cs typeface="Arial" charset="0"/>
              </a:rPr>
              <a:t>Oscilloscopes, meters, spectrum analyzers, perf boards, discrete circuits</a:t>
            </a:r>
          </a:p>
          <a:p>
            <a:pPr marL="342900" indent="-342900" algn="l">
              <a:spcBef>
                <a:spcPts val="400"/>
              </a:spcBef>
              <a:buFont typeface="Arial" charset="0"/>
              <a:buChar char="•"/>
            </a:pPr>
            <a:r>
              <a:rPr lang="en-US" sz="2000" dirty="0">
                <a:latin typeface="Arial" charset="0"/>
                <a:ea typeface="Arial" charset="0"/>
                <a:cs typeface="Arial" charset="0"/>
              </a:rPr>
              <a:t>Radio: Maxwell and all that.  Travelling waves, antennas, aperture, SNR.</a:t>
            </a:r>
          </a:p>
          <a:p>
            <a:pPr marL="342900" indent="-342900" algn="l">
              <a:spcBef>
                <a:spcPts val="400"/>
              </a:spcBef>
              <a:buFont typeface="Arial" charset="0"/>
              <a:buChar char="•"/>
            </a:pPr>
            <a:r>
              <a:rPr lang="en-US" sz="2000" dirty="0">
                <a:latin typeface="Arial" charset="0"/>
                <a:ea typeface="Arial" charset="0"/>
                <a:cs typeface="Arial" charset="0"/>
              </a:rPr>
              <a:t>Computer architecture, clocked circuits, memory</a:t>
            </a:r>
          </a:p>
          <a:p>
            <a:pPr marL="342900" indent="-342900" algn="l">
              <a:spcBef>
                <a:spcPts val="400"/>
              </a:spcBef>
              <a:buFont typeface="Arial" charset="0"/>
              <a:buChar char="•"/>
            </a:pPr>
            <a:r>
              <a:rPr lang="en-US" sz="2000" dirty="0">
                <a:latin typeface="Arial" charset="0"/>
                <a:ea typeface="Arial" charset="0"/>
                <a:cs typeface="Arial" charset="0"/>
              </a:rPr>
              <a:t>Power and computing</a:t>
            </a:r>
          </a:p>
          <a:p>
            <a:pPr marL="342900" indent="-342900" algn="l">
              <a:spcBef>
                <a:spcPts val="400"/>
              </a:spcBef>
              <a:buFont typeface="Arial" charset="0"/>
              <a:buChar char="•"/>
            </a:pPr>
            <a:r>
              <a:rPr lang="en-US" sz="2000" dirty="0">
                <a:latin typeface="Arial" charset="0"/>
                <a:ea typeface="Arial" charset="0"/>
                <a:cs typeface="Arial" charset="0"/>
              </a:rPr>
              <a:t>IoT architecture and sensors</a:t>
            </a:r>
          </a:p>
          <a:p>
            <a:pPr marL="342900" indent="-342900" algn="l">
              <a:spcBef>
                <a:spcPts val="400"/>
              </a:spcBef>
              <a:buFont typeface="Arial" charset="0"/>
              <a:buChar char="•"/>
            </a:pPr>
            <a:r>
              <a:rPr lang="en-US" sz="2000" dirty="0">
                <a:latin typeface="Arial" charset="0"/>
                <a:ea typeface="Arial" charset="0"/>
                <a:cs typeface="Arial" charset="0"/>
              </a:rPr>
              <a:t>Tools and resources</a:t>
            </a:r>
          </a:p>
          <a:p>
            <a:pPr algn="l"/>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a:t>
            </a:fld>
            <a:endParaRPr lang="en-US" dirty="0"/>
          </a:p>
        </p:txBody>
      </p:sp>
    </p:spTree>
    <p:extLst>
      <p:ext uri="{BB962C8B-B14F-4D97-AF65-F5344CB8AC3E}">
        <p14:creationId xmlns:p14="http://schemas.microsoft.com/office/powerpoint/2010/main" val="50914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0605074" cy="868362"/>
          </a:xfrm>
        </p:spPr>
        <p:txBody>
          <a:bodyPr anchor="ctr">
            <a:normAutofit/>
          </a:bodyPr>
          <a:lstStyle/>
          <a:p>
            <a:pPr algn="ctr"/>
            <a:r>
              <a:rPr lang="en-US" sz="4400" dirty="0">
                <a:latin typeface="Arial" panose="020B0604020202020204" pitchFamily="34" charset="0"/>
                <a:cs typeface="Arial" panose="020B0604020202020204" pitchFamily="34" charset="0"/>
              </a:rPr>
              <a:t>IoT Hardware</a:t>
            </a:r>
          </a:p>
        </p:txBody>
      </p:sp>
      <p:sp>
        <p:nvSpPr>
          <p:cNvPr id="3" name="Content Placeholder 2"/>
          <p:cNvSpPr>
            <a:spLocks noGrp="1"/>
          </p:cNvSpPr>
          <p:nvPr>
            <p:ph idx="1"/>
          </p:nvPr>
        </p:nvSpPr>
        <p:spPr>
          <a:xfrm>
            <a:off x="733167" y="1855384"/>
            <a:ext cx="11031415" cy="4500967"/>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Microcontrollers</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Busses (i2c, spi, canbus), EEProms, uart, jtag</a:t>
            </a:r>
          </a:p>
          <a:p>
            <a:pPr marL="342900" indent="-342900" algn="l">
              <a:spcBef>
                <a:spcPts val="400"/>
              </a:spcBef>
              <a:buFont typeface="Arial" charset="0"/>
              <a:buChar char="•"/>
            </a:pPr>
            <a:r>
              <a:rPr lang="en-US" sz="2000" dirty="0">
                <a:latin typeface="Arial" charset="0"/>
                <a:ea typeface="Arial" charset="0"/>
                <a:cs typeface="Arial" charset="0"/>
              </a:rPr>
              <a:t>Computer architecture: CPU, MMU, IO</a:t>
            </a:r>
          </a:p>
          <a:p>
            <a:pPr marL="342900" indent="-342900" algn="l">
              <a:spcBef>
                <a:spcPts val="400"/>
              </a:spcBef>
              <a:buFont typeface="Arial" charset="0"/>
              <a:buChar char="•"/>
            </a:pPr>
            <a:r>
              <a:rPr lang="en-US" sz="2000" dirty="0">
                <a:latin typeface="Arial" charset="0"/>
                <a:ea typeface="Arial" charset="0"/>
                <a:cs typeface="Arial" charset="0"/>
              </a:rPr>
              <a:t>Arm architecture, MIPS, Xtensa</a:t>
            </a:r>
          </a:p>
          <a:p>
            <a:pPr marL="342900" indent="-342900" algn="l">
              <a:spcBef>
                <a:spcPts val="400"/>
              </a:spcBef>
              <a:buFont typeface="Arial" charset="0"/>
              <a:buChar char="•"/>
            </a:pPr>
            <a:r>
              <a:rPr lang="en-US" sz="2000" dirty="0">
                <a:latin typeface="Arial" charset="0"/>
                <a:ea typeface="Arial" charset="0"/>
                <a:cs typeface="Arial" charset="0"/>
              </a:rPr>
              <a:t>How do we identify chips? Get design information?</a:t>
            </a:r>
          </a:p>
          <a:p>
            <a:pPr marL="342900" indent="-342900" algn="l">
              <a:spcBef>
                <a:spcPts val="400"/>
              </a:spcBef>
              <a:buFont typeface="Arial" charset="0"/>
              <a:buChar char="•"/>
            </a:pPr>
            <a:r>
              <a:rPr lang="en-US" sz="2000" dirty="0">
                <a:latin typeface="Arial" charset="0"/>
                <a:ea typeface="Arial" charset="0"/>
                <a:cs typeface="Arial" charset="0"/>
              </a:rPr>
              <a:t>Finger-printing and timing glitches</a:t>
            </a:r>
          </a:p>
          <a:p>
            <a:pPr marL="342900" indent="-342900" algn="l">
              <a:spcBef>
                <a:spcPts val="400"/>
              </a:spcBef>
              <a:buFont typeface="Arial" charset="0"/>
              <a:buChar char="•"/>
            </a:pPr>
            <a:r>
              <a:rPr lang="en-US" sz="2000" dirty="0">
                <a:latin typeface="Arial" charset="0"/>
                <a:ea typeface="Arial" charset="0"/>
                <a:cs typeface="Arial" charset="0"/>
              </a:rPr>
              <a:t>Firmware</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a:t>
            </a:fld>
            <a:endParaRPr lang="en-US" dirty="0"/>
          </a:p>
        </p:txBody>
      </p:sp>
    </p:spTree>
    <p:extLst>
      <p:ext uri="{BB962C8B-B14F-4D97-AF65-F5344CB8AC3E}">
        <p14:creationId xmlns:p14="http://schemas.microsoft.com/office/powerpoint/2010/main" val="32881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0855796" cy="868362"/>
          </a:xfrm>
        </p:spPr>
        <p:txBody>
          <a:bodyPr anchor="ctr">
            <a:normAutofit/>
          </a:bodyPr>
          <a:lstStyle/>
          <a:p>
            <a:pPr algn="ctr"/>
            <a:r>
              <a:rPr lang="en-US" sz="4400" dirty="0">
                <a:latin typeface="Arial" panose="020B0604020202020204" pitchFamily="34" charset="0"/>
                <a:cs typeface="Arial" panose="020B0604020202020204" pitchFamily="34" charset="0"/>
              </a:rPr>
              <a:t>IoT Sensors and Arduino</a:t>
            </a:r>
          </a:p>
        </p:txBody>
      </p:sp>
      <p:sp>
        <p:nvSpPr>
          <p:cNvPr id="3" name="Content Placeholder 2"/>
          <p:cNvSpPr>
            <a:spLocks noGrp="1"/>
          </p:cNvSpPr>
          <p:nvPr>
            <p:ph idx="1"/>
          </p:nvPr>
        </p:nvSpPr>
        <p:spPr>
          <a:xfrm>
            <a:off x="898121" y="1801091"/>
            <a:ext cx="10384395" cy="455526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Cameras and CCD’s</a:t>
            </a:r>
          </a:p>
          <a:p>
            <a:pPr marL="342900" indent="-342900" algn="l">
              <a:spcBef>
                <a:spcPts val="400"/>
              </a:spcBef>
              <a:buFont typeface="Arial" charset="0"/>
              <a:buChar char="•"/>
            </a:pPr>
            <a:r>
              <a:rPr lang="en-US" sz="2000" dirty="0">
                <a:latin typeface="Arial" charset="0"/>
                <a:ea typeface="Arial" charset="0"/>
                <a:cs typeface="Arial" charset="0"/>
              </a:rPr>
              <a:t>IMUs</a:t>
            </a:r>
          </a:p>
          <a:p>
            <a:pPr marL="342900" indent="-342900" algn="l">
              <a:spcBef>
                <a:spcPts val="400"/>
              </a:spcBef>
              <a:buFont typeface="Arial" charset="0"/>
              <a:buChar char="•"/>
            </a:pPr>
            <a:r>
              <a:rPr lang="en-US" sz="2000" dirty="0">
                <a:latin typeface="Arial" charset="0"/>
                <a:ea typeface="Arial" charset="0"/>
                <a:cs typeface="Arial" charset="0"/>
              </a:rPr>
              <a:t>Temperature, humidity, infrared </a:t>
            </a:r>
          </a:p>
          <a:p>
            <a:pPr marL="342900" indent="-342900" algn="l">
              <a:spcBef>
                <a:spcPts val="400"/>
              </a:spcBef>
              <a:buFont typeface="Arial" charset="0"/>
              <a:buChar char="•"/>
            </a:pPr>
            <a:r>
              <a:rPr lang="en-US" sz="2000" dirty="0">
                <a:latin typeface="Arial" charset="0"/>
                <a:ea typeface="Arial" charset="0"/>
                <a:cs typeface="Arial" charset="0"/>
              </a:rPr>
              <a:t>GPS</a:t>
            </a:r>
          </a:p>
          <a:p>
            <a:pPr marL="342900" indent="-342900" algn="l">
              <a:spcBef>
                <a:spcPts val="400"/>
              </a:spcBef>
              <a:buFont typeface="Arial" charset="0"/>
              <a:buChar char="•"/>
            </a:pPr>
            <a:r>
              <a:rPr lang="en-US" sz="2000" dirty="0">
                <a:latin typeface="Arial" charset="0"/>
                <a:ea typeface="Arial" charset="0"/>
                <a:cs typeface="Arial" charset="0"/>
              </a:rPr>
              <a:t>Radar, lidar</a:t>
            </a:r>
          </a:p>
          <a:p>
            <a:pPr marL="342900" indent="-342900" algn="l">
              <a:spcBef>
                <a:spcPts val="400"/>
              </a:spcBef>
              <a:buFont typeface="Arial" charset="0"/>
              <a:buChar char="•"/>
            </a:pPr>
            <a:r>
              <a:rPr lang="en-US" sz="2000" dirty="0">
                <a:latin typeface="Arial" charset="0"/>
                <a:ea typeface="Arial" charset="0"/>
                <a:cs typeface="Arial" charset="0"/>
              </a:rPr>
              <a:t>RF receivers and transmitters</a:t>
            </a:r>
          </a:p>
          <a:p>
            <a:pPr marL="342900" indent="-342900" algn="l">
              <a:spcBef>
                <a:spcPts val="400"/>
              </a:spcBef>
              <a:buFont typeface="Arial" charset="0"/>
              <a:buChar char="•"/>
            </a:pPr>
            <a:r>
              <a:rPr lang="en-US" sz="2000" dirty="0">
                <a:latin typeface="Arial" charset="0"/>
                <a:ea typeface="Arial" charset="0"/>
                <a:cs typeface="Arial" charset="0"/>
              </a:rPr>
              <a:t>Sound, vibrations</a:t>
            </a:r>
          </a:p>
          <a:p>
            <a:pPr marL="342900" indent="-342900" algn="l">
              <a:spcBef>
                <a:spcPts val="400"/>
              </a:spcBef>
              <a:buFont typeface="Arial" charset="0"/>
              <a:buChar char="•"/>
            </a:pPr>
            <a:r>
              <a:rPr lang="en-US" sz="2000" dirty="0">
                <a:latin typeface="Arial" charset="0"/>
                <a:ea typeface="Arial" charset="0"/>
                <a:cs typeface="Arial" charset="0"/>
              </a:rPr>
              <a:t>Barometer (altimeter)</a:t>
            </a:r>
          </a:p>
          <a:p>
            <a:pPr marL="342900" indent="-342900" algn="l">
              <a:spcBef>
                <a:spcPts val="400"/>
              </a:spcBef>
              <a:buFont typeface="Arial" charset="0"/>
              <a:buChar char="•"/>
            </a:pPr>
            <a:r>
              <a:rPr lang="en-US" sz="2000" dirty="0">
                <a:latin typeface="Arial" charset="0"/>
                <a:ea typeface="Arial" charset="0"/>
                <a:cs typeface="Arial" charset="0"/>
              </a:rPr>
              <a:t>Labs, fabs</a:t>
            </a:r>
          </a:p>
          <a:p>
            <a:pPr algn="l"/>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a:t>
            </a:fld>
            <a:endParaRPr lang="en-US" dirty="0"/>
          </a:p>
        </p:txBody>
      </p:sp>
    </p:spTree>
    <p:extLst>
      <p:ext uri="{BB962C8B-B14F-4D97-AF65-F5344CB8AC3E}">
        <p14:creationId xmlns:p14="http://schemas.microsoft.com/office/powerpoint/2010/main" val="415743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161" y="203815"/>
            <a:ext cx="10736826" cy="868362"/>
          </a:xfrm>
        </p:spPr>
        <p:txBody>
          <a:bodyPr anchor="ctr">
            <a:normAutofit/>
          </a:bodyPr>
          <a:lstStyle/>
          <a:p>
            <a:pPr algn="ctr"/>
            <a:r>
              <a:rPr lang="en-US" sz="4400" dirty="0">
                <a:latin typeface="Arial" panose="020B0604020202020204" pitchFamily="34" charset="0"/>
                <a:cs typeface="Arial" panose="020B0604020202020204" pitchFamily="34" charset="0"/>
              </a:rPr>
              <a:t>IoT Software and Networking</a:t>
            </a:r>
          </a:p>
        </p:txBody>
      </p:sp>
      <p:sp>
        <p:nvSpPr>
          <p:cNvPr id="3" name="Content Placeholder 2"/>
          <p:cNvSpPr>
            <a:spLocks noGrp="1"/>
          </p:cNvSpPr>
          <p:nvPr>
            <p:ph idx="1"/>
          </p:nvPr>
        </p:nvSpPr>
        <p:spPr>
          <a:xfrm>
            <a:off x="590263" y="1865871"/>
            <a:ext cx="11011473" cy="4077730"/>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IoT OSs, configuration, protocols.</a:t>
            </a:r>
          </a:p>
          <a:p>
            <a:pPr marL="342900" indent="-342900" algn="l">
              <a:spcBef>
                <a:spcPts val="400"/>
              </a:spcBef>
              <a:buFont typeface="Arial" charset="0"/>
              <a:buChar char="•"/>
            </a:pPr>
            <a:r>
              <a:rPr lang="en-US" sz="2000" dirty="0">
                <a:latin typeface="Arial" charset="0"/>
                <a:ea typeface="Arial" charset="0"/>
                <a:cs typeface="Arial" charset="0"/>
              </a:rPr>
              <a:t>Booting: U-boot, GRUB, BIOS-like files</a:t>
            </a:r>
          </a:p>
          <a:p>
            <a:pPr marL="342900" indent="-342900" algn="l">
              <a:spcBef>
                <a:spcPts val="400"/>
              </a:spcBef>
              <a:buFont typeface="Arial" charset="0"/>
              <a:buChar char="•"/>
            </a:pPr>
            <a:r>
              <a:rPr lang="en-US" sz="2000" dirty="0">
                <a:latin typeface="Arial" charset="0"/>
                <a:ea typeface="Arial" charset="0"/>
                <a:cs typeface="Arial" charset="0"/>
              </a:rPr>
              <a:t>Communications: Networking (IP, TCP, protocols)</a:t>
            </a:r>
          </a:p>
          <a:p>
            <a:pPr marL="342900" indent="-342900" algn="l">
              <a:spcBef>
                <a:spcPts val="400"/>
              </a:spcBef>
              <a:buFont typeface="Arial" charset="0"/>
              <a:buChar char="•"/>
            </a:pPr>
            <a:r>
              <a:rPr lang="en-US" sz="2000" dirty="0">
                <a:latin typeface="Arial" charset="0"/>
                <a:ea typeface="Arial" charset="0"/>
                <a:cs typeface="Arial" charset="0"/>
              </a:rPr>
              <a:t>Distributed Computing: Authentication and authorization, crypto, ssh, ftp, tftp, telnet, netstat, nmap</a:t>
            </a:r>
          </a:p>
          <a:p>
            <a:pPr marL="342900" indent="-342900" algn="l">
              <a:spcBef>
                <a:spcPts val="400"/>
              </a:spcBef>
              <a:buFont typeface="Arial" charset="0"/>
              <a:buChar char="•"/>
            </a:pPr>
            <a:r>
              <a:rPr lang="en-US" sz="2000" dirty="0">
                <a:latin typeface="Arial" charset="0"/>
                <a:ea typeface="Arial" charset="0"/>
                <a:cs typeface="Arial" charset="0"/>
              </a:rPr>
              <a:t>Software development.</a:t>
            </a:r>
          </a:p>
          <a:p>
            <a:pPr marL="342900" indent="-342900" algn="l">
              <a:spcBef>
                <a:spcPts val="400"/>
              </a:spcBef>
              <a:buFont typeface="Arial" charset="0"/>
              <a:buChar char="•"/>
            </a:pPr>
            <a:r>
              <a:rPr lang="en-US" sz="2000" dirty="0">
                <a:latin typeface="Arial" charset="0"/>
                <a:ea typeface="Arial" charset="0"/>
                <a:cs typeface="Arial" charset="0"/>
              </a:rPr>
              <a:t>Software vulnerabilities and safety</a:t>
            </a:r>
          </a:p>
          <a:p>
            <a:pPr marL="342900" indent="-342900" algn="l">
              <a:spcBef>
                <a:spcPts val="400"/>
              </a:spcBef>
              <a:buFont typeface="Arial" charset="0"/>
              <a:buChar char="•"/>
            </a:pPr>
            <a:r>
              <a:rPr lang="en-US" sz="2000" dirty="0">
                <a:latin typeface="Arial" charset="0"/>
                <a:ea typeface="Arial" charset="0"/>
                <a:cs typeface="Arial" charset="0"/>
              </a:rPr>
              <a:t>Updates: When do they come, how do you know?</a:t>
            </a:r>
          </a:p>
          <a:p>
            <a:pPr marL="342900" indent="-342900" algn="l">
              <a:spcBef>
                <a:spcPts val="400"/>
              </a:spcBef>
              <a:buFont typeface="Arial" charset="0"/>
              <a:buChar char="•"/>
            </a:pPr>
            <a:r>
              <a:rPr lang="en-US" sz="2000" dirty="0">
                <a:latin typeface="Arial" charset="0"/>
                <a:ea typeface="Arial" charset="0"/>
                <a:cs typeface="Arial" charset="0"/>
              </a:rPr>
              <a:t>Packing and unpacking images. </a:t>
            </a:r>
          </a:p>
          <a:p>
            <a:pPr marL="342900" indent="-342900" algn="l">
              <a:spcBef>
                <a:spcPts val="400"/>
              </a:spcBef>
              <a:buFont typeface="Arial" charset="0"/>
              <a:buChar char="•"/>
            </a:pPr>
            <a:r>
              <a:rPr lang="en-US" sz="2000" dirty="0">
                <a:latin typeface="Arial" charset="0"/>
                <a:ea typeface="Arial" charset="0"/>
                <a:cs typeface="Arial" charset="0"/>
              </a:rPr>
              <a:t>Cloud collection, provisioning and management.</a:t>
            </a:r>
          </a:p>
          <a:p>
            <a:pPr marL="342900" indent="-342900" algn="l">
              <a:spcBef>
                <a:spcPts val="400"/>
              </a:spcBef>
              <a:buFont typeface="Arial" charset="0"/>
              <a:buChar char="•"/>
            </a:pPr>
            <a:r>
              <a:rPr lang="en-US" sz="2000" dirty="0">
                <a:latin typeface="Arial" charset="0"/>
                <a:ea typeface="Arial" charset="0"/>
                <a:cs typeface="Arial" charset="0"/>
              </a:rPr>
              <a:t>Persistent rooting.</a:t>
            </a: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a:t>
            </a:fld>
            <a:endParaRPr lang="en-US" dirty="0"/>
          </a:p>
        </p:txBody>
      </p:sp>
    </p:spTree>
    <p:extLst>
      <p:ext uri="{BB962C8B-B14F-4D97-AF65-F5344CB8AC3E}">
        <p14:creationId xmlns:p14="http://schemas.microsoft.com/office/powerpoint/2010/main" val="3952322453"/>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3F2EF"/>
      </a:lt2>
      <a:accent1>
        <a:srgbClr val="CC0000"/>
      </a:accent1>
      <a:accent2>
        <a:srgbClr val="56555A"/>
      </a:accent2>
      <a:accent3>
        <a:srgbClr val="009192"/>
      </a:accent3>
      <a:accent4>
        <a:srgbClr val="E2E1DE"/>
      </a:accent4>
      <a:accent5>
        <a:srgbClr val="CC0000"/>
      </a:accent5>
      <a:accent6>
        <a:srgbClr val="56555A"/>
      </a:accent6>
      <a:hlink>
        <a:srgbClr val="021130"/>
      </a:hlink>
      <a:folHlink>
        <a:srgbClr val="00919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7000</TotalTime>
  <Words>4052</Words>
  <Application>Microsoft Macintosh PowerPoint</Application>
  <PresentationFormat>Widescreen</PresentationFormat>
  <Paragraphs>393</Paragraphs>
  <Slides>33</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Calibri Light</vt:lpstr>
      <vt:lpstr>Century Gothic</vt:lpstr>
      <vt:lpstr>Helvetica Light</vt:lpstr>
      <vt:lpstr>Office Theme</vt:lpstr>
      <vt:lpstr>Retrospect</vt:lpstr>
      <vt:lpstr>Internet of Things: Outline</vt:lpstr>
      <vt:lpstr>Welcome to IoT </vt:lpstr>
      <vt:lpstr>Example IoT devices </vt:lpstr>
      <vt:lpstr>IoT by the numbers</vt:lpstr>
      <vt:lpstr>There’s a lot to learn</vt:lpstr>
      <vt:lpstr>Introduction to Electronics</vt:lpstr>
      <vt:lpstr>IoT Hardware</vt:lpstr>
      <vt:lpstr>IoT Sensors and Arduino</vt:lpstr>
      <vt:lpstr>IoT Software and Networking</vt:lpstr>
      <vt:lpstr>Radio and SDR</vt:lpstr>
      <vt:lpstr>IoT reverse engineering, hacking</vt:lpstr>
      <vt:lpstr>Data analytics</vt:lpstr>
      <vt:lpstr>Putting it all together</vt:lpstr>
      <vt:lpstr>Systems engineering and resilient design</vt:lpstr>
      <vt:lpstr>Prerequisites</vt:lpstr>
      <vt:lpstr>Prerequisites</vt:lpstr>
      <vt:lpstr>Contributors </vt:lpstr>
      <vt:lpstr>Example exercises</vt:lpstr>
      <vt:lpstr>Example exercises</vt:lpstr>
      <vt:lpstr>Example exercises</vt:lpstr>
      <vt:lpstr>Example exercises</vt:lpstr>
      <vt:lpstr>Example exercises</vt:lpstr>
      <vt:lpstr>Example exercises</vt:lpstr>
      <vt:lpstr>Example exercises</vt:lpstr>
      <vt:lpstr>Instructor’s sample parts list</vt:lpstr>
      <vt:lpstr>Instructor's parts list (continued)</vt:lpstr>
      <vt:lpstr>Instructor's parts list (continued)</vt:lpstr>
      <vt:lpstr>Instructor's parts list (continued)</vt:lpstr>
      <vt:lpstr>Computer Security Principles</vt:lpstr>
      <vt:lpstr>Computer Security Principles</vt:lpstr>
      <vt:lpstr>Computer Security Principles</vt:lpstr>
      <vt:lpstr>Computer Security Principles</vt:lpstr>
      <vt:lpstr>License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Manferdelli</dc:creator>
  <cp:keywords/>
  <dc:description/>
  <cp:lastModifiedBy>John Manferdelli</cp:lastModifiedBy>
  <cp:revision>901</cp:revision>
  <cp:lastPrinted>2019-10-01T21:22:03Z</cp:lastPrinted>
  <dcterms:created xsi:type="dcterms:W3CDTF">2017-02-22T19:21:19Z</dcterms:created>
  <dcterms:modified xsi:type="dcterms:W3CDTF">2020-08-04T19:15:06Z</dcterms:modified>
  <cp:category/>
</cp:coreProperties>
</file>