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28"/>
  </p:normalViewPr>
  <p:slideViewPr>
    <p:cSldViewPr snapToGrid="0" snapToObjects="1">
      <p:cViewPr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1CF7A-E576-9548-B039-42912A5DB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59CE4-438B-CA44-9E7F-3398C353B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F0418-C3BE-874E-82FE-39DC81DF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F5B-D58F-A846-B46D-B3E64A6B0999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53600-D10C-B843-ABFF-10D96F08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58F06-CC6B-264E-989C-E23121A5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80D-25C7-0447-A3D5-0671B5C1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8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A94E-8CAA-5241-90A4-E0C199A1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D9924-80C0-0942-B6F4-A482F8227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FD813-1B1A-CE46-B4F9-B89D7B2D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F5B-D58F-A846-B46D-B3E64A6B0999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D9B34-8A20-D04F-BF6F-04A82C50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80031-246D-5E4F-BE38-92B181A0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80D-25C7-0447-A3D5-0671B5C1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6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36ACC-386D-7A46-87A4-7693338B8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A610B-8458-6045-8F44-37347F01D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114A9-F2FD-4549-8663-785155BE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F5B-D58F-A846-B46D-B3E64A6B0999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C7B8E-E810-264C-BD9C-289B474D8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6C4C1-F6A8-D542-8304-6EDF8F10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80D-25C7-0447-A3D5-0671B5C1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4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7A88D-7CFA-A74C-B792-4A7A0A89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9579C-2C05-6F4B-9C64-44466CE22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DFA25-8379-0547-B1B8-76AB78BB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F5B-D58F-A846-B46D-B3E64A6B0999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697B8-D887-BE46-84C0-285BED7F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98B82-6246-3243-A5D3-DB03F872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80D-25C7-0447-A3D5-0671B5C1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0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26A2-4028-D94E-9017-048987D8D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CCE4B-4900-C645-9F05-D2E154C2B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F8C5C-EC1B-B740-8365-5E2BE5CE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F5B-D58F-A846-B46D-B3E64A6B0999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C10C2-7BB9-344E-B2EB-099B427E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AB649-6854-5345-A77A-8998C34A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80D-25C7-0447-A3D5-0671B5C1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4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F67D-60A6-584B-9F03-D65F6680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8F0B9-B911-E64E-B297-01BA9D82D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79B69-7A4A-834E-A06C-C45FC0279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52048-D4DE-2541-BD33-4076D9B0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F5B-D58F-A846-B46D-B3E64A6B0999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7B97F-1E9A-8143-9D0B-F33FEC2F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98807-5FE9-914C-9EE6-E6527011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80D-25C7-0447-A3D5-0671B5C1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5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28F5-E973-DB49-890D-EE17D051C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6CB8B-3A64-0746-9474-5405A3E26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7069E-34B7-A24E-8B7B-B78394644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37069-D2B5-9B46-87FF-22C58CD5F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EA0BC-641C-DD4A-AB72-B4255EFBF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FA6B2-E5CA-AF4B-BF6B-B092A514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F5B-D58F-A846-B46D-B3E64A6B0999}" type="datetimeFigureOut">
              <a:rPr lang="en-US" smtClean="0"/>
              <a:t>6/12/20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64EE8-6C08-D948-AF77-230BF476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82807-24FF-FD4F-A715-94460FA3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80D-25C7-0447-A3D5-0671B5C1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2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9825-4340-B24C-8B8A-125612DD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666B4-DD24-6E43-A6B6-628398D0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F5B-D58F-A846-B46D-B3E64A6B0999}" type="datetimeFigureOut">
              <a:rPr lang="en-US" smtClean="0"/>
              <a:t>6/12/20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31330-A448-1D48-86D6-6FACD4E9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204A0-A9FA-E149-9AD0-50B49913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80D-25C7-0447-A3D5-0671B5C1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6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18FA9D-B4C9-D640-8F06-78B64431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F5B-D58F-A846-B46D-B3E64A6B0999}" type="datetimeFigureOut">
              <a:rPr lang="en-US" smtClean="0"/>
              <a:t>6/12/20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04F108-DE45-E947-A180-E4B305DA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57B41-BFF1-7544-9F89-4A6C49AF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80D-25C7-0447-A3D5-0671B5C1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8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D450-A633-C048-BE2E-2D910B3C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2565-1020-9C4B-B7BE-135D43708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9357D-43F7-364D-A70B-6697B6C05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80CEC-47F7-1A48-9057-FD782493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F5B-D58F-A846-B46D-B3E64A6B0999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5ED04-9DDE-3E42-8382-2FE2C349A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892DC-46BC-8243-80C5-C884F79C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80D-25C7-0447-A3D5-0671B5C1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7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3338-941D-0B4F-9ED6-C490EEBF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BD259F-8F08-B64C-BB37-328D09416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B3FCB-28BC-7446-857C-C636D86A0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85FCB-DF22-D941-B64A-681C1995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F5B-D58F-A846-B46D-B3E64A6B0999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A5D16-6960-8C44-9A3E-382937AC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CFD16-5D67-7844-8954-DC7A7E32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80D-25C7-0447-A3D5-0671B5C1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7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93F07D-7CA1-0D41-8190-69CEF7C7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A4D0C-2BC7-3140-84AA-53955DE09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158EA-1EEC-724B-9257-1000E0A33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98F5B-D58F-A846-B46D-B3E64A6B0999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086AE-523E-384D-A4E9-C5245D850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DA9BE-B8B4-B449-AA28-CE0AA1C39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C880D-25C7-0447-A3D5-0671B5C1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0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EBDAB-27FE-9E4F-8737-EE964BF4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28" y="242099"/>
            <a:ext cx="10515600" cy="701675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Coxeter</a:t>
            </a:r>
            <a:r>
              <a:rPr lang="en-US" sz="3200" dirty="0"/>
              <a:t> groups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8C844-BDB7-004D-A0CC-81EB31B3D0F5}"/>
              </a:ext>
            </a:extLst>
          </p:cNvPr>
          <p:cNvSpPr txBox="1"/>
          <p:nvPr/>
        </p:nvSpPr>
        <p:spPr>
          <a:xfrm>
            <a:off x="556848" y="1262788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C05B9A-C107-634C-8F92-33D61E6D5FEF}"/>
              </a:ext>
            </a:extLst>
          </p:cNvPr>
          <p:cNvSpPr txBox="1"/>
          <p:nvPr/>
        </p:nvSpPr>
        <p:spPr>
          <a:xfrm>
            <a:off x="556848" y="180738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62B80C-0C88-7244-B5B3-CF7788FEC377}"/>
                  </a:ext>
                </a:extLst>
              </p:cNvPr>
              <p:cNvSpPr txBox="1"/>
              <p:nvPr/>
            </p:nvSpPr>
            <p:spPr>
              <a:xfrm>
                <a:off x="575204" y="2436163"/>
                <a:ext cx="1084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 err="1"/>
                  <a:t>n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≥4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62B80C-0C88-7244-B5B3-CF7788FEC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04" y="2436163"/>
                <a:ext cx="1084721" cy="369332"/>
              </a:xfrm>
              <a:prstGeom prst="rect">
                <a:avLst/>
              </a:prstGeom>
              <a:blipFill>
                <a:blip r:embed="rId2"/>
                <a:stretch>
                  <a:fillRect l="-3448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F1C55345-B9BF-DA49-A8EB-DD6F6AB1453C}"/>
              </a:ext>
            </a:extLst>
          </p:cNvPr>
          <p:cNvSpPr txBox="1"/>
          <p:nvPr/>
        </p:nvSpPr>
        <p:spPr>
          <a:xfrm>
            <a:off x="580660" y="2966299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/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EB0BA25-E47A-DB47-8662-F5EF582C6737}"/>
              </a:ext>
            </a:extLst>
          </p:cNvPr>
          <p:cNvSpPr txBox="1"/>
          <p:nvPr/>
        </p:nvSpPr>
        <p:spPr>
          <a:xfrm>
            <a:off x="603779" y="387260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AEA2D2-4D37-4548-AE5E-1EF61F3F11B0}"/>
              </a:ext>
            </a:extLst>
          </p:cNvPr>
          <p:cNvSpPr txBox="1"/>
          <p:nvPr/>
        </p:nvSpPr>
        <p:spPr>
          <a:xfrm>
            <a:off x="606674" y="4378186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/>
              <a:t>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78DEF7-B677-B445-81B9-24415D2D6A0A}"/>
              </a:ext>
            </a:extLst>
          </p:cNvPr>
          <p:cNvSpPr txBox="1"/>
          <p:nvPr/>
        </p:nvSpPr>
        <p:spPr>
          <a:xfrm>
            <a:off x="601907" y="508230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/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417E59-6358-6642-9D44-DF97873C7772}"/>
              </a:ext>
            </a:extLst>
          </p:cNvPr>
          <p:cNvSpPr txBox="1"/>
          <p:nvPr/>
        </p:nvSpPr>
        <p:spPr>
          <a:xfrm>
            <a:off x="597148" y="577763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/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D7E41E-1E78-DE41-B543-6A76E9C2B7C2}"/>
              </a:ext>
            </a:extLst>
          </p:cNvPr>
          <p:cNvSpPr/>
          <p:nvPr/>
        </p:nvSpPr>
        <p:spPr>
          <a:xfrm rot="60000">
            <a:off x="1347643" y="1403283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A5ADF42-9EC6-3F4B-9CAA-78DEDFD1377C}"/>
              </a:ext>
            </a:extLst>
          </p:cNvPr>
          <p:cNvSpPr/>
          <p:nvPr/>
        </p:nvSpPr>
        <p:spPr>
          <a:xfrm rot="60000">
            <a:off x="1912552" y="1403284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15B55DB-5913-EE41-8DB4-6A09B1B92B4E}"/>
              </a:ext>
            </a:extLst>
          </p:cNvPr>
          <p:cNvCxnSpPr/>
          <p:nvPr/>
        </p:nvCxnSpPr>
        <p:spPr>
          <a:xfrm>
            <a:off x="1448801" y="1458147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CCE93C10-33D9-F04D-B062-BEAA0BA59412}"/>
              </a:ext>
            </a:extLst>
          </p:cNvPr>
          <p:cNvSpPr/>
          <p:nvPr/>
        </p:nvSpPr>
        <p:spPr>
          <a:xfrm rot="60000">
            <a:off x="3035768" y="1403284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C3ED686-AB67-EB4D-A3EC-EA9807620174}"/>
              </a:ext>
            </a:extLst>
          </p:cNvPr>
          <p:cNvSpPr/>
          <p:nvPr/>
        </p:nvSpPr>
        <p:spPr>
          <a:xfrm rot="60000">
            <a:off x="3600677" y="1403285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311DC0D-4556-0E4B-91B8-5916F1D08DB1}"/>
              </a:ext>
            </a:extLst>
          </p:cNvPr>
          <p:cNvCxnSpPr/>
          <p:nvPr/>
        </p:nvCxnSpPr>
        <p:spPr>
          <a:xfrm>
            <a:off x="3136926" y="1458148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9DCA0FA-EA1D-5043-B343-1D0B5BCB5710}"/>
              </a:ext>
            </a:extLst>
          </p:cNvPr>
          <p:cNvSpPr txBox="1"/>
          <p:nvPr/>
        </p:nvSpPr>
        <p:spPr>
          <a:xfrm>
            <a:off x="2303193" y="12147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740BE2A-C8AC-2142-851D-8757888ED13F}"/>
              </a:ext>
            </a:extLst>
          </p:cNvPr>
          <p:cNvSpPr/>
          <p:nvPr/>
        </p:nvSpPr>
        <p:spPr>
          <a:xfrm rot="60000">
            <a:off x="1347644" y="1930819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B5BD2D1-7546-9C41-9968-074F8653CE18}"/>
              </a:ext>
            </a:extLst>
          </p:cNvPr>
          <p:cNvSpPr/>
          <p:nvPr/>
        </p:nvSpPr>
        <p:spPr>
          <a:xfrm rot="60000">
            <a:off x="1912553" y="1930820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47A49F9-0F5F-AA4C-B9D0-549E78853A51}"/>
              </a:ext>
            </a:extLst>
          </p:cNvPr>
          <p:cNvCxnSpPr/>
          <p:nvPr/>
        </p:nvCxnSpPr>
        <p:spPr>
          <a:xfrm>
            <a:off x="1448802" y="1985683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E2A26A1C-D4F8-4F4C-8C71-7CE36032A280}"/>
              </a:ext>
            </a:extLst>
          </p:cNvPr>
          <p:cNvSpPr/>
          <p:nvPr/>
        </p:nvSpPr>
        <p:spPr>
          <a:xfrm rot="60000">
            <a:off x="3035769" y="1930820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8EAABCA-D2F2-4440-9EF2-7B5E6F2B045E}"/>
              </a:ext>
            </a:extLst>
          </p:cNvPr>
          <p:cNvSpPr/>
          <p:nvPr/>
        </p:nvSpPr>
        <p:spPr>
          <a:xfrm rot="60000">
            <a:off x="3600678" y="1930821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F4877B7-4830-0B44-A48A-DE30A953C1EE}"/>
              </a:ext>
            </a:extLst>
          </p:cNvPr>
          <p:cNvCxnSpPr/>
          <p:nvPr/>
        </p:nvCxnSpPr>
        <p:spPr>
          <a:xfrm>
            <a:off x="3136927" y="1985684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5291314-E967-6143-B81E-35F2570EB087}"/>
              </a:ext>
            </a:extLst>
          </p:cNvPr>
          <p:cNvSpPr txBox="1"/>
          <p:nvPr/>
        </p:nvSpPr>
        <p:spPr>
          <a:xfrm>
            <a:off x="2303194" y="174230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D83222-5F95-5247-BFB1-26572E89AA77}"/>
              </a:ext>
            </a:extLst>
          </p:cNvPr>
          <p:cNvSpPr txBox="1"/>
          <p:nvPr/>
        </p:nvSpPr>
        <p:spPr>
          <a:xfrm>
            <a:off x="1561051" y="16192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34FCD39-A9F3-A44C-88C5-FE5F5D5BEE2C}"/>
              </a:ext>
            </a:extLst>
          </p:cNvPr>
          <p:cNvSpPr/>
          <p:nvPr/>
        </p:nvSpPr>
        <p:spPr>
          <a:xfrm rot="60000">
            <a:off x="1757949" y="2552144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9D6C7B3-2DCD-5F42-8509-9E890E9021CB}"/>
              </a:ext>
            </a:extLst>
          </p:cNvPr>
          <p:cNvSpPr/>
          <p:nvPr/>
        </p:nvSpPr>
        <p:spPr>
          <a:xfrm rot="60000">
            <a:off x="2322858" y="2552145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77F3F58-6327-BB49-AAD5-E337E2FAC37A}"/>
              </a:ext>
            </a:extLst>
          </p:cNvPr>
          <p:cNvCxnSpPr/>
          <p:nvPr/>
        </p:nvCxnSpPr>
        <p:spPr>
          <a:xfrm>
            <a:off x="1859107" y="2607008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5B189244-5AD8-0A40-81F5-41D36E4A5673}"/>
              </a:ext>
            </a:extLst>
          </p:cNvPr>
          <p:cNvSpPr/>
          <p:nvPr/>
        </p:nvSpPr>
        <p:spPr>
          <a:xfrm rot="60000">
            <a:off x="3446074" y="2552145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7AB1099-621A-CA49-BE8F-00D3970C697D}"/>
              </a:ext>
            </a:extLst>
          </p:cNvPr>
          <p:cNvSpPr/>
          <p:nvPr/>
        </p:nvSpPr>
        <p:spPr>
          <a:xfrm rot="60000">
            <a:off x="4022706" y="2364578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3BD3DF5-EEBB-3E4D-907E-24C750FF958E}"/>
              </a:ext>
            </a:extLst>
          </p:cNvPr>
          <p:cNvCxnSpPr>
            <a:cxnSpLocks/>
          </p:cNvCxnSpPr>
          <p:nvPr/>
        </p:nvCxnSpPr>
        <p:spPr>
          <a:xfrm flipV="1">
            <a:off x="3547232" y="2447886"/>
            <a:ext cx="492367" cy="1356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00723601-835E-C148-9194-DB15E906506C}"/>
              </a:ext>
            </a:extLst>
          </p:cNvPr>
          <p:cNvSpPr/>
          <p:nvPr/>
        </p:nvSpPr>
        <p:spPr>
          <a:xfrm rot="60000">
            <a:off x="4081322" y="2704546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ACBC3E4-25DA-4D48-804E-5194EC9CE991}"/>
              </a:ext>
            </a:extLst>
          </p:cNvPr>
          <p:cNvCxnSpPr>
            <a:cxnSpLocks/>
            <a:stCxn id="88" idx="5"/>
            <a:endCxn id="91" idx="2"/>
          </p:cNvCxnSpPr>
          <p:nvPr/>
        </p:nvCxnSpPr>
        <p:spPr>
          <a:xfrm>
            <a:off x="3539050" y="2646475"/>
            <a:ext cx="542280" cy="1119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9F16991-DBD0-0B40-BF4D-6352CE3EC1B0}"/>
              </a:ext>
            </a:extLst>
          </p:cNvPr>
          <p:cNvSpPr txBox="1"/>
          <p:nvPr/>
        </p:nvSpPr>
        <p:spPr>
          <a:xfrm>
            <a:off x="2783838" y="236362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D61C041-7CDB-F342-B8C2-B806F6050FEF}"/>
              </a:ext>
            </a:extLst>
          </p:cNvPr>
          <p:cNvSpPr/>
          <p:nvPr/>
        </p:nvSpPr>
        <p:spPr>
          <a:xfrm rot="60000">
            <a:off x="1124908" y="3114853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A7D0637-4A05-434C-B9C8-84038F5F852D}"/>
              </a:ext>
            </a:extLst>
          </p:cNvPr>
          <p:cNvSpPr/>
          <p:nvPr/>
        </p:nvSpPr>
        <p:spPr>
          <a:xfrm rot="60000">
            <a:off x="1689817" y="3114854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27FC5C8-38B9-2941-AFB3-D7BDFAD5E7DD}"/>
              </a:ext>
            </a:extLst>
          </p:cNvPr>
          <p:cNvCxnSpPr/>
          <p:nvPr/>
        </p:nvCxnSpPr>
        <p:spPr>
          <a:xfrm>
            <a:off x="1226066" y="3169717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D08BF9-31DE-8F4D-A3E5-1E9B14BF0EFE}"/>
              </a:ext>
            </a:extLst>
          </p:cNvPr>
          <p:cNvSpPr txBox="1"/>
          <p:nvPr/>
        </p:nvSpPr>
        <p:spPr>
          <a:xfrm>
            <a:off x="1338315" y="28032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C500D72-827B-B541-9FE1-8E2FBA0F4BA6}"/>
              </a:ext>
            </a:extLst>
          </p:cNvPr>
          <p:cNvSpPr/>
          <p:nvPr/>
        </p:nvSpPr>
        <p:spPr>
          <a:xfrm rot="60000">
            <a:off x="1300753" y="4005803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749CDBF-D452-9C44-B41A-F810C6AEF689}"/>
              </a:ext>
            </a:extLst>
          </p:cNvPr>
          <p:cNvSpPr/>
          <p:nvPr/>
        </p:nvSpPr>
        <p:spPr>
          <a:xfrm rot="60000">
            <a:off x="1865662" y="4005804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8D27D01-368B-DD47-BABC-49D3D2D777C6}"/>
              </a:ext>
            </a:extLst>
          </p:cNvPr>
          <p:cNvCxnSpPr/>
          <p:nvPr/>
        </p:nvCxnSpPr>
        <p:spPr>
          <a:xfrm>
            <a:off x="1401911" y="4060667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D79B59A3-A35C-D347-A1DA-D9EF13695DD2}"/>
              </a:ext>
            </a:extLst>
          </p:cNvPr>
          <p:cNvSpPr/>
          <p:nvPr/>
        </p:nvSpPr>
        <p:spPr>
          <a:xfrm rot="60000">
            <a:off x="2437897" y="4005804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9EAFB66-49FD-C244-8E64-5666CBA12095}"/>
              </a:ext>
            </a:extLst>
          </p:cNvPr>
          <p:cNvSpPr/>
          <p:nvPr/>
        </p:nvSpPr>
        <p:spPr>
          <a:xfrm rot="60000">
            <a:off x="3002806" y="4005805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5CD23ED-6151-1249-A8BF-A8BC3EA072DB}"/>
              </a:ext>
            </a:extLst>
          </p:cNvPr>
          <p:cNvCxnSpPr/>
          <p:nvPr/>
        </p:nvCxnSpPr>
        <p:spPr>
          <a:xfrm>
            <a:off x="2539055" y="4060668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7835488B-46E4-494D-8A6C-0C97CF490B28}"/>
              </a:ext>
            </a:extLst>
          </p:cNvPr>
          <p:cNvSpPr txBox="1"/>
          <p:nvPr/>
        </p:nvSpPr>
        <p:spPr>
          <a:xfrm>
            <a:off x="2029972" y="371765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DF3E6AB-1880-724F-9DAF-7274244B82BC}"/>
              </a:ext>
            </a:extLst>
          </p:cNvPr>
          <p:cNvCxnSpPr/>
          <p:nvPr/>
        </p:nvCxnSpPr>
        <p:spPr>
          <a:xfrm>
            <a:off x="1964623" y="4060669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DB8FB5BF-BC4B-B14B-B8A1-487D0BC9938D}"/>
              </a:ext>
            </a:extLst>
          </p:cNvPr>
          <p:cNvSpPr/>
          <p:nvPr/>
        </p:nvSpPr>
        <p:spPr>
          <a:xfrm rot="60000">
            <a:off x="1289031" y="4545062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A15099E-0618-5441-878D-8C729F4CB9D1}"/>
              </a:ext>
            </a:extLst>
          </p:cNvPr>
          <p:cNvSpPr/>
          <p:nvPr/>
        </p:nvSpPr>
        <p:spPr>
          <a:xfrm rot="60000">
            <a:off x="1853940" y="4545063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583BAF3-45A1-FF4A-BEF6-3ACBCB272709}"/>
              </a:ext>
            </a:extLst>
          </p:cNvPr>
          <p:cNvCxnSpPr/>
          <p:nvPr/>
        </p:nvCxnSpPr>
        <p:spPr>
          <a:xfrm>
            <a:off x="1390189" y="4599926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91A44832-C8E4-8E49-B0AB-D153CA5DD255}"/>
              </a:ext>
            </a:extLst>
          </p:cNvPr>
          <p:cNvSpPr/>
          <p:nvPr/>
        </p:nvSpPr>
        <p:spPr>
          <a:xfrm rot="60000">
            <a:off x="2400595" y="4914748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B408E3E1-D6E1-6B46-AB8B-A2E63E06ACC7}"/>
              </a:ext>
            </a:extLst>
          </p:cNvPr>
          <p:cNvSpPr/>
          <p:nvPr/>
        </p:nvSpPr>
        <p:spPr>
          <a:xfrm rot="60000">
            <a:off x="2962508" y="4545064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0956703-A7D4-6645-BAE7-2D6D729B41CC}"/>
              </a:ext>
            </a:extLst>
          </p:cNvPr>
          <p:cNvCxnSpPr/>
          <p:nvPr/>
        </p:nvCxnSpPr>
        <p:spPr>
          <a:xfrm>
            <a:off x="2498757" y="4599927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5BF1E6D-4B58-CF4A-A97C-16EA857708E4}"/>
              </a:ext>
            </a:extLst>
          </p:cNvPr>
          <p:cNvCxnSpPr/>
          <p:nvPr/>
        </p:nvCxnSpPr>
        <p:spPr>
          <a:xfrm>
            <a:off x="1952901" y="4599928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90DD1A35-7A71-1E44-94DD-846328032CB5}"/>
              </a:ext>
            </a:extLst>
          </p:cNvPr>
          <p:cNvSpPr/>
          <p:nvPr/>
        </p:nvSpPr>
        <p:spPr>
          <a:xfrm rot="60000">
            <a:off x="3525213" y="4556788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0AADC3A-5320-FE4E-991D-84E79CB3B220}"/>
              </a:ext>
            </a:extLst>
          </p:cNvPr>
          <p:cNvCxnSpPr/>
          <p:nvPr/>
        </p:nvCxnSpPr>
        <p:spPr>
          <a:xfrm>
            <a:off x="3061462" y="4611651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D9C9E176-682D-224B-ABCA-6C494F04F442}"/>
              </a:ext>
            </a:extLst>
          </p:cNvPr>
          <p:cNvSpPr/>
          <p:nvPr/>
        </p:nvSpPr>
        <p:spPr>
          <a:xfrm rot="60000">
            <a:off x="2403161" y="4537047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D753A91-3841-9F43-A73F-88284D7CFA22}"/>
              </a:ext>
            </a:extLst>
          </p:cNvPr>
          <p:cNvCxnSpPr>
            <a:cxnSpLocks/>
          </p:cNvCxnSpPr>
          <p:nvPr/>
        </p:nvCxnSpPr>
        <p:spPr>
          <a:xfrm>
            <a:off x="2464891" y="4647725"/>
            <a:ext cx="0" cy="2743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AB844FD8-077F-2D40-A1E0-30179818E404}"/>
              </a:ext>
            </a:extLst>
          </p:cNvPr>
          <p:cNvSpPr/>
          <p:nvPr/>
        </p:nvSpPr>
        <p:spPr>
          <a:xfrm rot="60000">
            <a:off x="1812915" y="5254680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27C13B2-E87F-0940-A766-3AC6E790E172}"/>
              </a:ext>
            </a:extLst>
          </p:cNvPr>
          <p:cNvSpPr/>
          <p:nvPr/>
        </p:nvSpPr>
        <p:spPr>
          <a:xfrm rot="60000">
            <a:off x="2377824" y="5254681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21FCCD2-A8E4-664E-AA83-419CCC8B0851}"/>
              </a:ext>
            </a:extLst>
          </p:cNvPr>
          <p:cNvCxnSpPr/>
          <p:nvPr/>
        </p:nvCxnSpPr>
        <p:spPr>
          <a:xfrm>
            <a:off x="1914073" y="5309544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6970FE3E-7CB5-0E4F-9689-6E28C720B7F4}"/>
              </a:ext>
            </a:extLst>
          </p:cNvPr>
          <p:cNvSpPr/>
          <p:nvPr/>
        </p:nvSpPr>
        <p:spPr>
          <a:xfrm rot="60000">
            <a:off x="2924479" y="5624366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098D199-458B-6744-AD39-D32648D4AFB7}"/>
              </a:ext>
            </a:extLst>
          </p:cNvPr>
          <p:cNvSpPr/>
          <p:nvPr/>
        </p:nvSpPr>
        <p:spPr>
          <a:xfrm rot="60000">
            <a:off x="3486392" y="5254682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5FF6DD4-858E-BF4E-A010-94F78E7E0BA7}"/>
              </a:ext>
            </a:extLst>
          </p:cNvPr>
          <p:cNvCxnSpPr/>
          <p:nvPr/>
        </p:nvCxnSpPr>
        <p:spPr>
          <a:xfrm>
            <a:off x="3022641" y="5309545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9DFF03F-DD2B-5743-80C8-497FAE8D85EC}"/>
              </a:ext>
            </a:extLst>
          </p:cNvPr>
          <p:cNvCxnSpPr/>
          <p:nvPr/>
        </p:nvCxnSpPr>
        <p:spPr>
          <a:xfrm>
            <a:off x="2476785" y="5309546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2C5F834B-59BF-1F4F-8745-E41E7ABFF7FB}"/>
              </a:ext>
            </a:extLst>
          </p:cNvPr>
          <p:cNvSpPr/>
          <p:nvPr/>
        </p:nvSpPr>
        <p:spPr>
          <a:xfrm rot="60000">
            <a:off x="4049097" y="5266406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30246AF-2D41-4E4A-8D7D-65E83351669E}"/>
              </a:ext>
            </a:extLst>
          </p:cNvPr>
          <p:cNvCxnSpPr/>
          <p:nvPr/>
        </p:nvCxnSpPr>
        <p:spPr>
          <a:xfrm>
            <a:off x="3585346" y="5321269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3F5C6E92-3073-704F-B259-19BC713E50DF}"/>
              </a:ext>
            </a:extLst>
          </p:cNvPr>
          <p:cNvSpPr/>
          <p:nvPr/>
        </p:nvSpPr>
        <p:spPr>
          <a:xfrm rot="60000">
            <a:off x="2927045" y="5246665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7902576-EB4B-0A43-A412-DC7FD7D764ED}"/>
              </a:ext>
            </a:extLst>
          </p:cNvPr>
          <p:cNvCxnSpPr>
            <a:cxnSpLocks/>
          </p:cNvCxnSpPr>
          <p:nvPr/>
        </p:nvCxnSpPr>
        <p:spPr>
          <a:xfrm>
            <a:off x="2988775" y="5357343"/>
            <a:ext cx="0" cy="2743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663186A9-A762-704E-B76B-53A9DDD71AD2}"/>
              </a:ext>
            </a:extLst>
          </p:cNvPr>
          <p:cNvSpPr/>
          <p:nvPr/>
        </p:nvSpPr>
        <p:spPr>
          <a:xfrm rot="60000">
            <a:off x="1241403" y="5254680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B5CF0B-17F5-B040-B2EC-1BB0C9593F80}"/>
              </a:ext>
            </a:extLst>
          </p:cNvPr>
          <p:cNvCxnSpPr/>
          <p:nvPr/>
        </p:nvCxnSpPr>
        <p:spPr>
          <a:xfrm>
            <a:off x="1342561" y="5309544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6FA8C6C5-8479-9244-AA3F-DF21978BF513}"/>
              </a:ext>
            </a:extLst>
          </p:cNvPr>
          <p:cNvSpPr/>
          <p:nvPr/>
        </p:nvSpPr>
        <p:spPr>
          <a:xfrm rot="60000">
            <a:off x="2393945" y="5892858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62217A68-AFCA-CB41-B1BB-8D064399BA3C}"/>
              </a:ext>
            </a:extLst>
          </p:cNvPr>
          <p:cNvSpPr/>
          <p:nvPr/>
        </p:nvSpPr>
        <p:spPr>
          <a:xfrm rot="60000">
            <a:off x="2958854" y="5892859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62BE25C-D4EC-0B48-84FB-C13B334506F5}"/>
              </a:ext>
            </a:extLst>
          </p:cNvPr>
          <p:cNvCxnSpPr/>
          <p:nvPr/>
        </p:nvCxnSpPr>
        <p:spPr>
          <a:xfrm>
            <a:off x="2495103" y="5947722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3D012745-B8BD-804F-89F8-390884F4C7C6}"/>
              </a:ext>
            </a:extLst>
          </p:cNvPr>
          <p:cNvSpPr/>
          <p:nvPr/>
        </p:nvSpPr>
        <p:spPr>
          <a:xfrm rot="60000">
            <a:off x="3505509" y="6262544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7184EA10-5BE1-7941-B713-5B42219E7CDA}"/>
              </a:ext>
            </a:extLst>
          </p:cNvPr>
          <p:cNvSpPr/>
          <p:nvPr/>
        </p:nvSpPr>
        <p:spPr>
          <a:xfrm rot="60000">
            <a:off x="4067422" y="5892860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17283802-F86F-5248-BBFD-13445D44296D}"/>
              </a:ext>
            </a:extLst>
          </p:cNvPr>
          <p:cNvCxnSpPr/>
          <p:nvPr/>
        </p:nvCxnSpPr>
        <p:spPr>
          <a:xfrm>
            <a:off x="3603671" y="5947723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3017FC2-7BB0-8F43-B852-98A0ECB06A14}"/>
              </a:ext>
            </a:extLst>
          </p:cNvPr>
          <p:cNvCxnSpPr/>
          <p:nvPr/>
        </p:nvCxnSpPr>
        <p:spPr>
          <a:xfrm>
            <a:off x="3057815" y="5947724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05A8A4DB-A898-3F4C-91CF-BCA543187092}"/>
              </a:ext>
            </a:extLst>
          </p:cNvPr>
          <p:cNvSpPr/>
          <p:nvPr/>
        </p:nvSpPr>
        <p:spPr>
          <a:xfrm rot="60000">
            <a:off x="4630127" y="5904584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9590F12-2F82-7743-B51D-154BF03810A1}"/>
              </a:ext>
            </a:extLst>
          </p:cNvPr>
          <p:cNvCxnSpPr/>
          <p:nvPr/>
        </p:nvCxnSpPr>
        <p:spPr>
          <a:xfrm>
            <a:off x="4166376" y="5959447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E9B4316E-0C25-6948-9AD7-9920BCB40120}"/>
              </a:ext>
            </a:extLst>
          </p:cNvPr>
          <p:cNvSpPr/>
          <p:nvPr/>
        </p:nvSpPr>
        <p:spPr>
          <a:xfrm rot="60000">
            <a:off x="3508075" y="5884843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09E974E-C93B-004D-9186-B81B075AB5B1}"/>
              </a:ext>
            </a:extLst>
          </p:cNvPr>
          <p:cNvCxnSpPr>
            <a:cxnSpLocks/>
          </p:cNvCxnSpPr>
          <p:nvPr/>
        </p:nvCxnSpPr>
        <p:spPr>
          <a:xfrm>
            <a:off x="3555517" y="5995521"/>
            <a:ext cx="0" cy="2743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F100D2D6-86C1-9246-A311-AA2A3CB46244}"/>
              </a:ext>
            </a:extLst>
          </p:cNvPr>
          <p:cNvSpPr/>
          <p:nvPr/>
        </p:nvSpPr>
        <p:spPr>
          <a:xfrm rot="60000">
            <a:off x="1822433" y="5892858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F0561D8-8984-9D46-8B59-72BE160067CA}"/>
              </a:ext>
            </a:extLst>
          </p:cNvPr>
          <p:cNvCxnSpPr/>
          <p:nvPr/>
        </p:nvCxnSpPr>
        <p:spPr>
          <a:xfrm>
            <a:off x="1923591" y="5947722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7908B625-80F1-C545-9B0F-803FB55B40E0}"/>
              </a:ext>
            </a:extLst>
          </p:cNvPr>
          <p:cNvSpPr/>
          <p:nvPr/>
        </p:nvSpPr>
        <p:spPr>
          <a:xfrm rot="60000">
            <a:off x="1265213" y="5892858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142E5F5-A683-4D4D-87A2-912C96702F07}"/>
              </a:ext>
            </a:extLst>
          </p:cNvPr>
          <p:cNvCxnSpPr/>
          <p:nvPr/>
        </p:nvCxnSpPr>
        <p:spPr>
          <a:xfrm>
            <a:off x="1366371" y="5947722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E0ED460-8FAB-F242-A0A8-8969AC18ABF0}"/>
                  </a:ext>
                </a:extLst>
              </p:cNvPr>
              <p:cNvSpPr txBox="1"/>
              <p:nvPr/>
            </p:nvSpPr>
            <p:spPr>
              <a:xfrm>
                <a:off x="6378966" y="1087952"/>
                <a:ext cx="5425351" cy="5421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If the root system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not a union of non-empty orthogonal sets, it is irreducible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elements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are called fundamental roots.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 is connected </a:t>
                </a:r>
                <a:r>
                  <a:rPr lang="en-US" dirty="0" err="1"/>
                  <a:t>iff</a:t>
                </a:r>
                <a:r>
                  <a:rPr lang="en-US" dirty="0"/>
                  <a:t> G is irreducible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G is a connected positive definite Coxeter graph, it has one of the graphs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 associated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satisfies the crystallographic condition,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=1,2,3,4,6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Quadratic form for a graph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if two nodes are connected by unlabeled edge and the label if labelled.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if nodes </a:t>
                </a:r>
                <a:r>
                  <a:rPr lang="en-US" dirty="0" err="1"/>
                  <a:t>i</a:t>
                </a:r>
                <a:r>
                  <a:rPr lang="en-US" dirty="0"/>
                  <a:t> and j are not connected.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the reflections associated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 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−2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E0ED460-8FAB-F242-A0A8-8969AC18A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966" y="1087952"/>
                <a:ext cx="5425351" cy="5421997"/>
              </a:xfrm>
              <a:prstGeom prst="rect">
                <a:avLst/>
              </a:prstGeom>
              <a:blipFill>
                <a:blip r:embed="rId3"/>
                <a:stretch>
                  <a:fillRect l="-467" t="-467" r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Box 148">
            <a:extLst>
              <a:ext uri="{FF2B5EF4-FFF2-40B4-BE49-F238E27FC236}">
                <a16:creationId xmlns:a16="http://schemas.microsoft.com/office/drawing/2014/main" id="{F04D823F-3030-8240-87D2-53F9BDB1745A}"/>
              </a:ext>
            </a:extLst>
          </p:cNvPr>
          <p:cNvSpPr txBox="1"/>
          <p:nvPr/>
        </p:nvSpPr>
        <p:spPr>
          <a:xfrm>
            <a:off x="580661" y="343522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3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DAE439EF-CA9D-6540-8EB3-498E57B0DAD8}"/>
              </a:ext>
            </a:extLst>
          </p:cNvPr>
          <p:cNvSpPr/>
          <p:nvPr/>
        </p:nvSpPr>
        <p:spPr>
          <a:xfrm rot="60000">
            <a:off x="995956" y="3595497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7D90A0C0-5BF0-3141-B279-035A539B69C3}"/>
              </a:ext>
            </a:extLst>
          </p:cNvPr>
          <p:cNvSpPr/>
          <p:nvPr/>
        </p:nvSpPr>
        <p:spPr>
          <a:xfrm rot="60000">
            <a:off x="1560865" y="3595498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D322110-8201-B84E-9054-8376FC72108F}"/>
              </a:ext>
            </a:extLst>
          </p:cNvPr>
          <p:cNvCxnSpPr/>
          <p:nvPr/>
        </p:nvCxnSpPr>
        <p:spPr>
          <a:xfrm>
            <a:off x="1097114" y="3650361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67C80E8C-AE58-FA45-B996-02B6FA60BA34}"/>
              </a:ext>
            </a:extLst>
          </p:cNvPr>
          <p:cNvSpPr txBox="1"/>
          <p:nvPr/>
        </p:nvSpPr>
        <p:spPr>
          <a:xfrm>
            <a:off x="1209363" y="32839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D78077E1-9274-744B-82F7-2D68040D810A}"/>
              </a:ext>
            </a:extLst>
          </p:cNvPr>
          <p:cNvSpPr/>
          <p:nvPr/>
        </p:nvSpPr>
        <p:spPr>
          <a:xfrm rot="60000">
            <a:off x="2111847" y="3595499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9CE3D69-7408-1E4F-87EB-E23B4D8DB8A3}"/>
              </a:ext>
            </a:extLst>
          </p:cNvPr>
          <p:cNvCxnSpPr/>
          <p:nvPr/>
        </p:nvCxnSpPr>
        <p:spPr>
          <a:xfrm>
            <a:off x="1648096" y="3650362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5D3BB04-CC08-8045-8E4B-4C9D8C7FE3A0}"/>
              </a:ext>
            </a:extLst>
          </p:cNvPr>
          <p:cNvSpPr txBox="1"/>
          <p:nvPr/>
        </p:nvSpPr>
        <p:spPr>
          <a:xfrm>
            <a:off x="2725982" y="342349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4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8A3A8A78-CF61-844E-9B17-0F25A589B2D4}"/>
              </a:ext>
            </a:extLst>
          </p:cNvPr>
          <p:cNvSpPr/>
          <p:nvPr/>
        </p:nvSpPr>
        <p:spPr>
          <a:xfrm rot="60000">
            <a:off x="3117831" y="3572052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3FD9602F-D41E-D543-BA95-916653BCCC64}"/>
              </a:ext>
            </a:extLst>
          </p:cNvPr>
          <p:cNvSpPr/>
          <p:nvPr/>
        </p:nvSpPr>
        <p:spPr>
          <a:xfrm rot="60000">
            <a:off x="3682740" y="3572053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D2CCC43-1ED9-FD4F-8D5D-0A52F908032F}"/>
              </a:ext>
            </a:extLst>
          </p:cNvPr>
          <p:cNvCxnSpPr/>
          <p:nvPr/>
        </p:nvCxnSpPr>
        <p:spPr>
          <a:xfrm>
            <a:off x="3218989" y="3626916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3CE02F86-8FC3-6E4E-8DF9-226DD3BBDEC3}"/>
              </a:ext>
            </a:extLst>
          </p:cNvPr>
          <p:cNvSpPr txBox="1"/>
          <p:nvPr/>
        </p:nvSpPr>
        <p:spPr>
          <a:xfrm>
            <a:off x="3331238" y="326045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5F67886-09F2-FB4E-BD8A-47C0093316D5}"/>
              </a:ext>
            </a:extLst>
          </p:cNvPr>
          <p:cNvSpPr/>
          <p:nvPr/>
        </p:nvSpPr>
        <p:spPr>
          <a:xfrm rot="60000">
            <a:off x="4233722" y="3572054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B8585CA-6CF7-5A41-9572-66B88F290F46}"/>
              </a:ext>
            </a:extLst>
          </p:cNvPr>
          <p:cNvCxnSpPr/>
          <p:nvPr/>
        </p:nvCxnSpPr>
        <p:spPr>
          <a:xfrm>
            <a:off x="3769971" y="3626917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69A36E88-43D1-814E-A157-682EF362E403}"/>
              </a:ext>
            </a:extLst>
          </p:cNvPr>
          <p:cNvSpPr/>
          <p:nvPr/>
        </p:nvSpPr>
        <p:spPr>
          <a:xfrm rot="60000">
            <a:off x="4796427" y="3583778"/>
            <a:ext cx="109728" cy="1097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63EA9C5F-DBF2-B141-A75A-717361F9965C}"/>
              </a:ext>
            </a:extLst>
          </p:cNvPr>
          <p:cNvCxnSpPr/>
          <p:nvPr/>
        </p:nvCxnSpPr>
        <p:spPr>
          <a:xfrm>
            <a:off x="4332676" y="3638641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10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217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Coxeter groups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 to classification</dc:title>
  <dc:creator>John Manferdelli</dc:creator>
  <cp:lastModifiedBy>John Manferdelli</cp:lastModifiedBy>
  <cp:revision>23</cp:revision>
  <dcterms:created xsi:type="dcterms:W3CDTF">2020-05-14T18:26:22Z</dcterms:created>
  <dcterms:modified xsi:type="dcterms:W3CDTF">2020-06-13T05:06:52Z</dcterms:modified>
</cp:coreProperties>
</file>