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8" r:id="rId2"/>
    <p:sldId id="266" r:id="rId3"/>
    <p:sldId id="258" r:id="rId4"/>
    <p:sldId id="264" r:id="rId5"/>
    <p:sldId id="265" r:id="rId6"/>
    <p:sldId id="267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anferdelli" initials="JM" lastIdx="1" clrIdx="0">
    <p:extLst>
      <p:ext uri="{19B8F6BF-5375-455C-9EA6-DF929625EA0E}">
        <p15:presenceInfo xmlns:p15="http://schemas.microsoft.com/office/powerpoint/2012/main" userId="9f62ddb27e3fd2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05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6E30-4BED-214E-B204-64C8F96DD19D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BFE28-18B5-E24C-B1AA-7E3E8704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18D-99DB-6145-9613-93F719A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9A66-7A4A-EF4D-B5FE-D70F9B71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191D-0909-A74B-B234-973F5378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195B-79CB-A440-A967-4F5F4E7BD04A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E962-B5B8-AD48-B302-893DCE19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1BA-1CBF-A64E-A684-75675A51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7E95-0C10-2D4C-9358-9D9D4EEB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A070-DC37-1542-9DAF-9A1087C9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4417-A7A3-1C4F-9B8D-041809C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C2A2-0B52-B948-9965-693EED835884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74E8-F615-6049-A7FC-CADCBD0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EFB1-0BCE-7C4A-B292-E4D270F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C4891-7628-744A-A238-D9F48D1CA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E855-F810-F345-BDAE-1D985079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AC41-F53A-C645-897F-961F042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7CFB-ED3E-244A-9D4C-213DEB71B89A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5A9C-71A2-C64C-B5FA-9CD27FD8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8118-08CA-1440-B395-61F45D3A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20A5-F648-5749-96C8-800710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D843-2FB6-1342-80BA-57155C4F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2036-AF89-4B46-8C3F-099A722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64E3-54C7-A94B-83E8-BFFF6E5A12E6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7E66-C223-E747-94AD-AB8FA4B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F029-2B3B-6445-BB7C-D4C6882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AA8-6EA4-C549-BFD6-A819E30D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F245-8055-F240-966F-2ADDDFB4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CD73-BAB6-3E4F-A792-DD37224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1938-1E7F-2D4A-97D2-725CCAB8CB95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65A1-2C38-5D48-9603-04EE6E2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4552-9FFB-B543-B571-802B6BA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F30E-EC45-6D4B-AE39-897F891C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FE53-7923-DB42-84D3-66579B0E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30A1-DBE5-B844-B9FC-BCB4071A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4099-865B-AC46-A568-296463EA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9D5-AE83-8441-A03F-62D4494074E4}" type="datetime1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FF75-9885-F54E-8DC5-AB0F1FF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1B51-9FC2-C34D-885D-D6B4C51B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E2C-90EB-0846-9419-80DA173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E3D5-4C5A-B74F-B65C-204E6624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5680-5713-3D4F-8095-87438AC1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FEC7-04FF-3745-B943-49B8E34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82082-8B39-0242-90DC-45154617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886C-B127-BE4C-A6FB-32CCBA9C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8E2-0587-AA47-9A57-85F5D07D4EBB}" type="datetime1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CB27-1101-8A4D-84E3-229B412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A13D9-CA82-3245-AB3A-D07D97F0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6F6B-BAD2-514E-B7FE-AB5FE3A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433B7-8723-1047-9351-83538DCC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19-0ABF-684F-A071-BD625CD068B2}" type="datetime1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833F-104E-9E45-86C6-503335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9F16-1314-0043-B7B9-76920F47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4361A-1AA6-074A-95DF-A4BADF7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3D8-4677-9143-B5B9-99FC32431897}" type="datetime1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30E6-69A3-0E4F-895A-5F1CB17C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2FED9-9D54-1144-A104-FF3C28B5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D2C-3AD5-204C-A3DE-43B3A257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C8F3-CC03-0849-AA4C-926DE942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67B4-2B11-5547-B967-CBAB6FC6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B686-180E-F944-87F1-4937BCA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1D70-73EA-B345-94F7-E0D06BF9EE09}" type="datetime1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01C2-38DB-F244-A315-C1A6C094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0CB7-613D-C84C-B328-1D67DED5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2354-60EB-C242-B205-5D1A5E8A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94CB4-5B4C-694C-BF46-42D2E6B0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15E9-679F-1C47-AEAF-E6D27158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364B-6602-E94F-9A9D-2E164BBD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B-3628-CA42-BD4C-7CAC456555F9}" type="datetime1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BC15-08C7-C940-8FBD-1F5DAD57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F373-BB27-A44A-B71C-CC5E4D8D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7E2F2-799B-D045-8FC3-89B5E5F7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FDF1-3045-0E48-AD71-28DDEE9F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B231-4EF3-6847-8F5D-9BB72288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9588-AC14-104B-AA5B-30DDB522F317}" type="datetime1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6FB2-641E-0D4B-9053-6A1041F7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DAD8-937A-8B40-B922-5907673F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63"/>
            <a:ext cx="11694226" cy="1118539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8056525" y="3246142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718793" y="1993078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913353" y="4187638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913353" y="1993078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718793" y="4204571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718793" y="2006048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558687" y="2157945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9270721" y="3552087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7014124" y="4184130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681077" y="3204866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9270721" y="2708525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537958" y="3855741"/>
            <a:ext cx="16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866899" y="2327564"/>
            <a:ext cx="2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Rubik cube 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234A-2FB8-3D40-97FD-F853C21DA33E}"/>
              </a:ext>
            </a:extLst>
          </p:cNvPr>
          <p:cNvSpPr txBox="1"/>
          <p:nvPr/>
        </p:nvSpPr>
        <p:spPr>
          <a:xfrm>
            <a:off x="1773552" y="2650868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3FF95-727A-0A4E-A134-E0C7159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10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51865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1744531" y="2297547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75709" y="456509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</p:cNvCxnSpPr>
          <p:nvPr/>
        </p:nvCxnSpPr>
        <p:spPr>
          <a:xfrm flipV="1">
            <a:off x="4942638" y="475035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29216" y="4729218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101795" y="491243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508587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        (1)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219a876534cb            (12)(39)(4a)(58)(67)(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3478bc12569a            (137)(248)(5b9)(6ca)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435621cb78a9            (146)(235)(7c9)(8ba)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51369b247ac8            (15972)(46bc8)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6184b3a295c7            (16382)(5bc7a)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326024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7ab98c154236            (17)(2a)(3b)(49)(58)(6c)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82973c1a64b5            (18a47)(396c5)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9c275a386b14            (196ab)(2c473)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a1b5794682c3            (1a2)(3bc)(457)(698)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b6839c14a572            (1b7)(26c)(384)(59a)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c7593b2a4861            (1c)(27)(35)(6b)(49)(8a)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79" y="1143462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(254a6)(7b893)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(26a45)(7398b)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(465a2)(83b97)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(1487a)(563c9) = (124)(357)(6a8)(9cb)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(18a47)(5396c) = (28361)(5a7cb)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(174a8)(5c693 = (12795)(48cb6)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(a7841)(9c365) = (12a)(3cb)(475)(689)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  (846bc)(21597) = (13268)(5cab7)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(86c4b)(25719) = (13)(2b)(46)(58)(79)(ac)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(8b4c6)(29175) = (1354b)(2ca89)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(cb648)(79512) = (139)(287)(4ca)(56b)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494191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(5a7cb)(36128) = (14)(26)(3a)(58)(7b)(9c)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(57bac)(31862) = (142)(375)(68a)(9bc)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(5cab7)(32681) = (1487a)(3c956)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(bc7a5)(82163) = (143b5)(28c9a)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(1a9b6)(427c3) = 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(196ab)(4732c)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(1ba69)(4c237)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(6b9a1)(3c724) = 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(1a9b6)(427c3) = (15b34)(2a9c8)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(196ab)(4732c) = (156)(293)(4ab)(7c8)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(1ba69)(4c237) =a(15)(2b)(37)(49)(6a)(8c)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(6b9a1)(3c724) = (15a)(269)(3c8)(467)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(15b34)(2a9c8) = (17529)(4c68b)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(1b453)(298ac) = (17b)(2c6)(348)(5a9)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(1354b)(2ca89) = (173)(284)(59b)(6ac)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(43b51)(8c9a2) = (174a8)(35c69)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(1a9b6)(427c3) = (189)(27a)(3b6)(4c5)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(196ab)(4732c) = (18b)(2c5)(364)(79a)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(1ba69)(4c237) = (18623)(57bac)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(6b9a1)(3c724) = (18)(24)(3a)(5c)(67)(b9)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(5a7cb)(36128)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(57bac)(31862) = (19257)(4b86c)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(5cab7)(32681) = (198)(2a7)(36b)(45c)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(bc7a5)(82163) = (193)(278)(4ac)(5b6)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55059"/>
            <a:ext cx="11595323" cy="545202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(846bc)(21597) = (1a)(25)(3c)(49)(67)(8b)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(86c4b)(25719)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(8b4c6)(29175) = (1a9b6)(27c34)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(cb648)(79512) = (1a784)(3659c)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(1487a)(563c9) = (1ba69)(2374c)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(18a47)(5396c) = (1b)(2c)(3a)(49)(56)(78)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(174a8)(5c693) = (1b453)(298ac)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(a7841)(9c365) = (1b8)(25c)(346)(7a9)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(2a564)(79b38) = (1c)(29)(36)(4b)(58)(7a)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(254a6)(7b893) = (1c)(2b)(34)(57)(68)(9a)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(26a45)(7398b) = (1c)(23)(48)(59)(67)(ab)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(465a2)(83b97) = (1c)(28)(3a)(47)(5b)(69)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7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Tetrahedron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17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685796" y="270042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1270854" y="13167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138732" y="135993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</p:cNvCxnSpPr>
          <p:nvPr/>
        </p:nvCxnSpPr>
        <p:spPr>
          <a:xfrm>
            <a:off x="1738634" y="809968"/>
            <a:ext cx="478693" cy="2619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</p:cNvCxnSpPr>
          <p:nvPr/>
        </p:nvCxnSpPr>
        <p:spPr>
          <a:xfrm>
            <a:off x="1729880" y="809968"/>
            <a:ext cx="1764006" cy="16327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298217" y="809969"/>
            <a:ext cx="1431663" cy="17903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</p:cNvCxnSpPr>
          <p:nvPr/>
        </p:nvCxnSpPr>
        <p:spPr>
          <a:xfrm flipH="1" flipV="1">
            <a:off x="301298" y="2596189"/>
            <a:ext cx="1924783" cy="832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A9CD01-440D-844D-9F06-FACC733AD8C7}"/>
              </a:ext>
            </a:extLst>
          </p:cNvPr>
          <p:cNvCxnSpPr>
            <a:cxnSpLocks/>
          </p:cNvCxnSpPr>
          <p:nvPr/>
        </p:nvCxnSpPr>
        <p:spPr>
          <a:xfrm flipV="1">
            <a:off x="298216" y="2442742"/>
            <a:ext cx="3195670" cy="1574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83F03C-A288-8545-A9E0-3DB0BBEDC625}"/>
              </a:ext>
            </a:extLst>
          </p:cNvPr>
          <p:cNvCxnSpPr>
            <a:cxnSpLocks/>
          </p:cNvCxnSpPr>
          <p:nvPr/>
        </p:nvCxnSpPr>
        <p:spPr>
          <a:xfrm flipH="1">
            <a:off x="2226082" y="2420472"/>
            <a:ext cx="1267804" cy="100516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>
            <a:extLst>
              <a:ext uri="{FF2B5EF4-FFF2-40B4-BE49-F238E27FC236}">
                <a16:creationId xmlns:a16="http://schemas.microsoft.com/office/drawing/2014/main" id="{4CD88EEB-3001-224E-BFF0-CF60EAE393C9}"/>
              </a:ext>
            </a:extLst>
          </p:cNvPr>
          <p:cNvSpPr/>
          <p:nvPr/>
        </p:nvSpPr>
        <p:spPr>
          <a:xfrm>
            <a:off x="4544402" y="207177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AAA62567-74F4-104E-8987-E192BE048655}"/>
              </a:ext>
            </a:extLst>
          </p:cNvPr>
          <p:cNvSpPr/>
          <p:nvPr/>
        </p:nvSpPr>
        <p:spPr>
          <a:xfrm>
            <a:off x="5227574" y="99769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CF19F97-3892-0745-BE40-471C28291BAC}"/>
              </a:ext>
            </a:extLst>
          </p:cNvPr>
          <p:cNvSpPr/>
          <p:nvPr/>
        </p:nvSpPr>
        <p:spPr>
          <a:xfrm rot="10800000">
            <a:off x="5227573" y="20915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774333A-0B58-364D-8381-DE9BC95F9BC2}"/>
              </a:ext>
            </a:extLst>
          </p:cNvPr>
          <p:cNvSpPr/>
          <p:nvPr/>
        </p:nvSpPr>
        <p:spPr>
          <a:xfrm>
            <a:off x="5925033" y="2071772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FD0560-8F44-CF4F-A7D4-88A2CBC248E4}"/>
              </a:ext>
            </a:extLst>
          </p:cNvPr>
          <p:cNvSpPr txBox="1"/>
          <p:nvPr/>
        </p:nvSpPr>
        <p:spPr>
          <a:xfrm>
            <a:off x="5759902" y="230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15B056-B8A6-1647-9F3F-FF864893DB29}"/>
              </a:ext>
            </a:extLst>
          </p:cNvPr>
          <p:cNvSpPr txBox="1"/>
          <p:nvPr/>
        </p:nvSpPr>
        <p:spPr>
          <a:xfrm>
            <a:off x="6483806" y="267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1D96BE-CFA2-364E-A84E-B38BE7ED081E}"/>
              </a:ext>
            </a:extLst>
          </p:cNvPr>
          <p:cNvSpPr txBox="1"/>
          <p:nvPr/>
        </p:nvSpPr>
        <p:spPr>
          <a:xfrm>
            <a:off x="5759902" y="135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1432E2-8EA2-F843-9941-954DB3FD968E}"/>
              </a:ext>
            </a:extLst>
          </p:cNvPr>
          <p:cNvSpPr txBox="1"/>
          <p:nvPr/>
        </p:nvSpPr>
        <p:spPr>
          <a:xfrm>
            <a:off x="4997897" y="2613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C42E42B7-2CDC-AF4F-AA47-32ADAEC02A38}"/>
              </a:ext>
            </a:extLst>
          </p:cNvPr>
          <p:cNvSpPr/>
          <p:nvPr/>
        </p:nvSpPr>
        <p:spPr>
          <a:xfrm>
            <a:off x="8025800" y="208129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4570E284-D639-0D45-A48D-84F09FC244A1}"/>
              </a:ext>
            </a:extLst>
          </p:cNvPr>
          <p:cNvSpPr/>
          <p:nvPr/>
        </p:nvSpPr>
        <p:spPr>
          <a:xfrm>
            <a:off x="8708972" y="1007221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5FB111E3-5939-4B4A-9F43-256214260601}"/>
              </a:ext>
            </a:extLst>
          </p:cNvPr>
          <p:cNvSpPr/>
          <p:nvPr/>
        </p:nvSpPr>
        <p:spPr>
          <a:xfrm rot="10800000">
            <a:off x="8708971" y="210102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id="{2931EBC9-8B00-6749-B8A2-3472F619F03A}"/>
              </a:ext>
            </a:extLst>
          </p:cNvPr>
          <p:cNvSpPr/>
          <p:nvPr/>
        </p:nvSpPr>
        <p:spPr>
          <a:xfrm>
            <a:off x="9406431" y="208129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D4EDB8-758D-1744-A837-417B8909F0E0}"/>
              </a:ext>
            </a:extLst>
          </p:cNvPr>
          <p:cNvSpPr txBox="1"/>
          <p:nvPr/>
        </p:nvSpPr>
        <p:spPr>
          <a:xfrm>
            <a:off x="9241300" y="2313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865E355-71D1-F242-A281-CE3D26F46D18}"/>
              </a:ext>
            </a:extLst>
          </p:cNvPr>
          <p:cNvSpPr txBox="1"/>
          <p:nvPr/>
        </p:nvSpPr>
        <p:spPr>
          <a:xfrm>
            <a:off x="9965204" y="268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801A4B-B01D-8640-BDD7-B87918759A10}"/>
              </a:ext>
            </a:extLst>
          </p:cNvPr>
          <p:cNvSpPr txBox="1"/>
          <p:nvPr/>
        </p:nvSpPr>
        <p:spPr>
          <a:xfrm>
            <a:off x="9241300" y="136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EDCEF5-662D-F640-AA16-E4A321B860E6}"/>
              </a:ext>
            </a:extLst>
          </p:cNvPr>
          <p:cNvSpPr txBox="1"/>
          <p:nvPr/>
        </p:nvSpPr>
        <p:spPr>
          <a:xfrm>
            <a:off x="8479295" y="2622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riangle 123">
            <a:extLst>
              <a:ext uri="{FF2B5EF4-FFF2-40B4-BE49-F238E27FC236}">
                <a16:creationId xmlns:a16="http://schemas.microsoft.com/office/drawing/2014/main" id="{DF068CAE-0277-EB4B-B194-B3331EA4B45E}"/>
              </a:ext>
            </a:extLst>
          </p:cNvPr>
          <p:cNvSpPr/>
          <p:nvPr/>
        </p:nvSpPr>
        <p:spPr>
          <a:xfrm>
            <a:off x="6692290" y="486260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6060A317-2209-F84F-862F-2CF814708B98}"/>
              </a:ext>
            </a:extLst>
          </p:cNvPr>
          <p:cNvSpPr/>
          <p:nvPr/>
        </p:nvSpPr>
        <p:spPr>
          <a:xfrm>
            <a:off x="7375462" y="377424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05C1D855-454C-CB4E-B1EA-71E2484772E1}"/>
              </a:ext>
            </a:extLst>
          </p:cNvPr>
          <p:cNvSpPr/>
          <p:nvPr/>
        </p:nvSpPr>
        <p:spPr>
          <a:xfrm rot="10800000">
            <a:off x="7375461" y="4868050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C652E6E1-D1A4-B44E-AF8F-0881916C3222}"/>
              </a:ext>
            </a:extLst>
          </p:cNvPr>
          <p:cNvSpPr/>
          <p:nvPr/>
        </p:nvSpPr>
        <p:spPr>
          <a:xfrm>
            <a:off x="8072921" y="484831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F28F0A-E19C-524B-BF17-5D6FDEE50E8F}"/>
              </a:ext>
            </a:extLst>
          </p:cNvPr>
          <p:cNvSpPr txBox="1"/>
          <p:nvPr/>
        </p:nvSpPr>
        <p:spPr>
          <a:xfrm>
            <a:off x="7907790" y="5080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6CCE1D-C42A-BB44-BD68-F685F7535B89}"/>
              </a:ext>
            </a:extLst>
          </p:cNvPr>
          <p:cNvSpPr txBox="1"/>
          <p:nvPr/>
        </p:nvSpPr>
        <p:spPr>
          <a:xfrm>
            <a:off x="8631694" y="544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B67617-E4BC-B74B-BC76-9F2048CF7F87}"/>
              </a:ext>
            </a:extLst>
          </p:cNvPr>
          <p:cNvSpPr txBox="1"/>
          <p:nvPr/>
        </p:nvSpPr>
        <p:spPr>
          <a:xfrm>
            <a:off x="7907790" y="41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A4AB5A-C8CC-904D-9DCB-35E06484EC0C}"/>
              </a:ext>
            </a:extLst>
          </p:cNvPr>
          <p:cNvSpPr txBox="1"/>
          <p:nvPr/>
        </p:nvSpPr>
        <p:spPr>
          <a:xfrm>
            <a:off x="7145785" y="5389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3C629DFB-C386-914C-B197-F19850C9A983}"/>
              </a:ext>
            </a:extLst>
          </p:cNvPr>
          <p:cNvSpPr/>
          <p:nvPr/>
        </p:nvSpPr>
        <p:spPr>
          <a:xfrm>
            <a:off x="1934549" y="474830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86C4B883-C619-294C-A9A9-DC38066BC8F4}"/>
              </a:ext>
            </a:extLst>
          </p:cNvPr>
          <p:cNvSpPr/>
          <p:nvPr/>
        </p:nvSpPr>
        <p:spPr>
          <a:xfrm>
            <a:off x="2617721" y="367422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0BE98DD7-209E-BE4D-9586-55D1BA8E2F23}"/>
              </a:ext>
            </a:extLst>
          </p:cNvPr>
          <p:cNvSpPr/>
          <p:nvPr/>
        </p:nvSpPr>
        <p:spPr>
          <a:xfrm rot="10800000">
            <a:off x="2617720" y="476803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EFA4FA23-64F5-7642-BA6A-AF38ADEDD8F2}"/>
              </a:ext>
            </a:extLst>
          </p:cNvPr>
          <p:cNvSpPr/>
          <p:nvPr/>
        </p:nvSpPr>
        <p:spPr>
          <a:xfrm>
            <a:off x="3315180" y="47483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B77F1-CDB9-7B45-BF42-D9A7BA7C9C0C}"/>
              </a:ext>
            </a:extLst>
          </p:cNvPr>
          <p:cNvSpPr txBox="1"/>
          <p:nvPr/>
        </p:nvSpPr>
        <p:spPr>
          <a:xfrm>
            <a:off x="3150049" y="498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D251A-D1C7-AE49-B234-383FC52DE6E3}"/>
              </a:ext>
            </a:extLst>
          </p:cNvPr>
          <p:cNvSpPr txBox="1"/>
          <p:nvPr/>
        </p:nvSpPr>
        <p:spPr>
          <a:xfrm>
            <a:off x="3873953" y="5347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85FD9A-523F-6D44-8A68-F3F335E7C588}"/>
              </a:ext>
            </a:extLst>
          </p:cNvPr>
          <p:cNvSpPr txBox="1"/>
          <p:nvPr/>
        </p:nvSpPr>
        <p:spPr>
          <a:xfrm>
            <a:off x="3150049" y="403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3FEC33A-F4FD-E342-87A9-0E2D2265DD60}"/>
              </a:ext>
            </a:extLst>
          </p:cNvPr>
          <p:cNvSpPr txBox="1"/>
          <p:nvPr/>
        </p:nvSpPr>
        <p:spPr>
          <a:xfrm>
            <a:off x="2388044" y="528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6C059BD-632E-ED4C-817D-71F1D5F0CCAB}"/>
              </a:ext>
            </a:extLst>
          </p:cNvPr>
          <p:cNvSpPr/>
          <p:nvPr/>
        </p:nvSpPr>
        <p:spPr>
          <a:xfrm>
            <a:off x="2164357" y="21692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792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Tetrahedron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(1), (234), (243)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(12)(34), (12)(34)(134)= (123), (12)(34)(143)= (124)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 (13)(24)(142)= (134), (13)(24)(124)= (132)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(14)(23), (14)(23)(123)= (142), (14)(23)(132)= 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(1),(234),(243),(12)(34),(123),(124),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(13)(24),(134),(132),(14)(23),(142),(143)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6" y="10968"/>
            <a:ext cx="11842668" cy="1143201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6055427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6058392" y="431120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6061362" y="1576294"/>
            <a:ext cx="1360372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7427024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8798627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4685804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6532424" y="3370019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7909960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5118266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6526479" y="1956859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6532417" y="4769332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C6E2B-C5F9-F24F-9450-0303FFD35277}"/>
              </a:ext>
            </a:extLst>
          </p:cNvPr>
          <p:cNvSpPr txBox="1"/>
          <p:nvPr/>
        </p:nvSpPr>
        <p:spPr>
          <a:xfrm>
            <a:off x="890649" y="2517569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90AE2-A201-E549-9CBC-BDB6600A28F2}"/>
              </a:ext>
            </a:extLst>
          </p:cNvPr>
          <p:cNvSpPr txBox="1"/>
          <p:nvPr/>
        </p:nvSpPr>
        <p:spPr>
          <a:xfrm>
            <a:off x="9235046" y="3421481"/>
            <a:ext cx="69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6D393B-B477-C543-ABCB-BE412733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877014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7759642" y="3400521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421910" y="2147457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616470" y="4342017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616470" y="2147457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421910" y="4358950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421910" y="2160427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487043" y="3400521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B(6)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8885708" y="3432731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R(3)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8111492" y="5179893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D(2)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365391" y="3243247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L(4)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7865929" y="2405875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U(5)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372321" y="3875098"/>
            <a:ext cx="16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F(1)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76894" y="2327564"/>
            <a:ext cx="28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dice order</a:t>
            </a:r>
          </a:p>
          <a:p>
            <a:r>
              <a:rPr lang="en-US" dirty="0"/>
              <a:t>Opposite sides add to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34344"/>
            <a:ext cx="11878294" cy="935257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4772891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4772894" y="43149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4772891" y="157366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6144488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7516091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3403268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4987636" y="3397736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(F)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B7325-9885-724A-99E1-0AE806C45635}"/>
              </a:ext>
            </a:extLst>
          </p:cNvPr>
          <p:cNvSpPr txBox="1"/>
          <p:nvPr/>
        </p:nvSpPr>
        <p:spPr>
          <a:xfrm>
            <a:off x="7917875" y="3383876"/>
            <a:ext cx="95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6615549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3562598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4(U)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4987636" y="1956859"/>
            <a:ext cx="9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5(R)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5100034" y="4769332"/>
            <a:ext cx="81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2(L)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4D4D-78C4-944E-961D-9FA2FD4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" y="18256"/>
            <a:ext cx="11839699" cy="908020"/>
          </a:xfrm>
        </p:spPr>
        <p:txBody>
          <a:bodyPr/>
          <a:lstStyle/>
          <a:p>
            <a:pPr algn="ctr"/>
            <a:r>
              <a:rPr lang="en-US" dirty="0"/>
              <a:t>Face permutations of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147"/>
            <a:ext cx="4690755" cy="4833145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Element          Order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-------          -----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(1)              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164325  (2453)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165243  (25)(34)    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163452  (2354)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251643  (12)(56)(34)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253416  (123)(465)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256134  (1265)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254361  (124)(365)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342561  (1364)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341625  (132)(456)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345216  (13)(25)(46)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346152  (135)(264)        3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6E81A-D54A-B441-B6CA-7B6197D7AC96}"/>
              </a:ext>
            </a:extLst>
          </p:cNvPr>
          <p:cNvSpPr txBox="1">
            <a:spLocks/>
          </p:cNvSpPr>
          <p:nvPr/>
        </p:nvSpPr>
        <p:spPr>
          <a:xfrm>
            <a:off x="6578930" y="1573345"/>
            <a:ext cx="5045034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 Element              Order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 -------              -----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432516   (1463)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436125   (145)(263)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435261   (14)(25)(36)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431652   (142)(356)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521634   (1562)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524316   (153)(246)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526143   (15)(26)(34)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523461   (154)(236)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613425   (16)(23)(45)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615234   (16)(25)    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614352   (16)(24)(35)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612543   (16)(34)              2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29B6-CEC1-5747-AA01-E65FABA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Subgroups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G = {(1), (2453), (25)(34), (2354), (12)(34)(56), (123)(465),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(1265), (124)(365), (1364), (132)(456), (13)(25)(46),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(1463), (145)(263), (14)(25)(36), (142)(356), (1562), (153)(245),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(15)(26)(34), (154)(236), (16)(23)(45), (16)(24)(35),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H = {(1), (25)(34), (123)(465), (124)(365), (132)(465),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(145)(263), (142)(356), (153)(245), (154)(236),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V = {(1), (25)(34), (16)(25), (16)(34)}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𝐻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(2453), (25)(34), (2354)}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(123)(465), (132)(456)}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N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N(C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</a:t>
                </a:r>
                <a:r>
                  <a:rPr lang="en-US" sz="1800" dirty="0">
                    <a:cs typeface="Courier New" panose="02070309020205020404" pitchFamily="49" charset="0"/>
                  </a:rPr>
                  <a:t>) = {(1), (2453), (25)(34), (2354), (16)(25), (16)(34), (16)(24)(35), (16)(23)(45)}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D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&lt;(15)(26)(34), (14)(25)(36)&gt; = {(1), (15)(26)(34), (14)(25)(36), (123)(465), (132)(456), (16)(24)(35)}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H, 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N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1,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N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G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800" baseline="-250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|C((12)(34)(56))| = 12, |C((25)(34))| = 8, |C((123)(465))| = 6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 err="1">
                    <a:cs typeface="Courier New" panose="02070309020205020404" pitchFamily="49" charset="0"/>
                  </a:rPr>
                  <a:t>ccls</a:t>
                </a:r>
                <a:r>
                  <a:rPr lang="en-US" sz="1800" dirty="0">
                    <a:cs typeface="Courier New" panose="02070309020205020404" pitchFamily="49" charset="0"/>
                  </a:rPr>
                  <a:t>: (4,4)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3</a:t>
                </a:r>
                <a:r>
                  <a:rPr lang="en-US" sz="1800" dirty="0">
                    <a:cs typeface="Courier New" panose="02070309020205020404" pitchFamily="49" charset="0"/>
                  </a:rPr>
                  <a:t>, (3,2,2,2)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</a:t>
                </a:r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Subgroup orders: 1, 2, 3, 4, 6, 8, 12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 orders: 1 (1), 2 (9), 3 (8), 4 (6)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G=S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H=A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  <a:blipFill>
                <a:blip r:embed="rId2"/>
                <a:stretch>
                  <a:fillRect l="-236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27894" y="1126604"/>
            <a:ext cx="2814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Opposite sides add to 13</a:t>
            </a:r>
          </a:p>
          <a:p>
            <a:r>
              <a:rPr lang="en-US" dirty="0"/>
              <a:t>Face adjacency</a:t>
            </a:r>
          </a:p>
          <a:p>
            <a:pPr lvl="1"/>
            <a:r>
              <a:rPr lang="en-US" dirty="0"/>
              <a:t>1: 2,a,5,6,4</a:t>
            </a:r>
          </a:p>
          <a:p>
            <a:pPr lvl="1"/>
            <a:r>
              <a:rPr lang="en-US" dirty="0"/>
              <a:t>2: 1,4,8,7,a</a:t>
            </a:r>
          </a:p>
          <a:p>
            <a:pPr lvl="1"/>
            <a:r>
              <a:rPr lang="en-US" dirty="0"/>
              <a:t>3: 4,6,b,c,8</a:t>
            </a:r>
          </a:p>
          <a:p>
            <a:pPr lvl="1"/>
            <a:r>
              <a:rPr lang="en-US" dirty="0"/>
              <a:t>4: 1,6,3,8,2</a:t>
            </a:r>
          </a:p>
          <a:p>
            <a:pPr lvl="1"/>
            <a:r>
              <a:rPr lang="en-US" dirty="0"/>
              <a:t>5: 1,a,9,b,6</a:t>
            </a:r>
          </a:p>
          <a:p>
            <a:pPr lvl="1"/>
            <a:r>
              <a:rPr lang="en-US" dirty="0"/>
              <a:t>6: 1,5,b,3,4</a:t>
            </a:r>
          </a:p>
          <a:p>
            <a:pPr lvl="1"/>
            <a:r>
              <a:rPr lang="en-US" dirty="0"/>
              <a:t>7: 2,8,c,9,a</a:t>
            </a:r>
          </a:p>
          <a:p>
            <a:pPr lvl="1"/>
            <a:r>
              <a:rPr lang="en-US" dirty="0"/>
              <a:t>8: 2,4,3,c,7</a:t>
            </a:r>
          </a:p>
          <a:p>
            <a:pPr lvl="1"/>
            <a:r>
              <a:rPr lang="en-US" dirty="0"/>
              <a:t>9: 5,a,7,c,b</a:t>
            </a:r>
          </a:p>
          <a:p>
            <a:pPr lvl="1"/>
            <a:r>
              <a:rPr lang="en-US" dirty="0"/>
              <a:t>a: 1,2,7,9,5</a:t>
            </a:r>
          </a:p>
          <a:p>
            <a:pPr lvl="1"/>
            <a:r>
              <a:rPr lang="en-US" dirty="0"/>
              <a:t>b: 3,6,5,9,c</a:t>
            </a:r>
          </a:p>
          <a:p>
            <a:pPr lvl="1"/>
            <a:r>
              <a:rPr lang="en-US" dirty="0"/>
              <a:t>c: 3,b,9,7,8</a:t>
            </a:r>
          </a:p>
          <a:p>
            <a:endParaRPr lang="en-US" dirty="0"/>
          </a:p>
          <a:p>
            <a:r>
              <a:rPr lang="en-US" dirty="0"/>
              <a:t>|G|= 60, G=A</a:t>
            </a:r>
            <a:r>
              <a:rPr lang="en-US" baseline="-25000" dirty="0"/>
              <a:t>5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7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A39F9-5AA0-5842-853E-EFAA65EB2FC0}"/>
              </a:ext>
            </a:extLst>
          </p:cNvPr>
          <p:cNvSpPr/>
          <p:nvPr/>
        </p:nvSpPr>
        <p:spPr>
          <a:xfrm>
            <a:off x="6733929" y="3728348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1C7BD1-F29F-A442-8406-E300F810CA38}"/>
              </a:ext>
            </a:extLst>
          </p:cNvPr>
          <p:cNvSpPr/>
          <p:nvPr/>
        </p:nvSpPr>
        <p:spPr>
          <a:xfrm>
            <a:off x="6647065" y="2510031"/>
            <a:ext cx="603661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D7EF8B-AB57-3D4B-AD08-36D212F3CB82}"/>
              </a:ext>
            </a:extLst>
          </p:cNvPr>
          <p:cNvSpPr/>
          <p:nvPr/>
        </p:nvSpPr>
        <p:spPr>
          <a:xfrm>
            <a:off x="8077158" y="348864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1FE38-9ACE-3C47-96F1-A5DE68F662E9}"/>
              </a:ext>
            </a:extLst>
          </p:cNvPr>
          <p:cNvSpPr/>
          <p:nvPr/>
        </p:nvSpPr>
        <p:spPr>
          <a:xfrm>
            <a:off x="7464922" y="4730712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379B06-44AC-1F49-A9AA-627918B24AA8}"/>
              </a:ext>
            </a:extLst>
          </p:cNvPr>
          <p:cNvSpPr/>
          <p:nvPr/>
        </p:nvSpPr>
        <p:spPr>
          <a:xfrm>
            <a:off x="5958295" y="471883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28400D-1F16-014A-9A10-729500AC817B}"/>
              </a:ext>
            </a:extLst>
          </p:cNvPr>
          <p:cNvSpPr/>
          <p:nvPr/>
        </p:nvSpPr>
        <p:spPr>
          <a:xfrm>
            <a:off x="5437540" y="339716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C5735-FC9A-884D-9C14-051CEB1DA96C}"/>
              </a:ext>
            </a:extLst>
          </p:cNvPr>
          <p:cNvSpPr/>
          <p:nvPr/>
        </p:nvSpPr>
        <p:spPr>
          <a:xfrm>
            <a:off x="4139391" y="3050139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4A0B64-5C9C-8F4C-A71F-CC277B8AC05F}"/>
              </a:ext>
            </a:extLst>
          </p:cNvPr>
          <p:cNvSpPr/>
          <p:nvPr/>
        </p:nvSpPr>
        <p:spPr>
          <a:xfrm>
            <a:off x="5053790" y="5688658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463205-05FF-2B49-80B4-61DB665BF85D}"/>
              </a:ext>
            </a:extLst>
          </p:cNvPr>
          <p:cNvSpPr/>
          <p:nvPr/>
        </p:nvSpPr>
        <p:spPr>
          <a:xfrm>
            <a:off x="6738324" y="1327561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60AD0-386F-9B40-AD24-D1BBEC5BBD80}"/>
              </a:ext>
            </a:extLst>
          </p:cNvPr>
          <p:cNvSpPr/>
          <p:nvPr/>
        </p:nvSpPr>
        <p:spPr>
          <a:xfrm>
            <a:off x="9425446" y="326499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E8E13-98F0-9149-8460-EEFEBEDD3229}"/>
              </a:ext>
            </a:extLst>
          </p:cNvPr>
          <p:cNvSpPr/>
          <p:nvPr/>
        </p:nvSpPr>
        <p:spPr>
          <a:xfrm>
            <a:off x="8173038" y="5700524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335A98-D27C-4147-AFDD-83A858764893}"/>
              </a:ext>
            </a:extLst>
          </p:cNvPr>
          <p:cNvCxnSpPr>
            <a:cxnSpLocks/>
          </p:cNvCxnSpPr>
          <p:nvPr/>
        </p:nvCxnSpPr>
        <p:spPr>
          <a:xfrm>
            <a:off x="6928884" y="2919189"/>
            <a:ext cx="0" cy="8081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92990D-C9DF-5C48-A485-CBFB4E73812B}"/>
              </a:ext>
            </a:extLst>
          </p:cNvPr>
          <p:cNvCxnSpPr>
            <a:cxnSpLocks/>
          </p:cNvCxnSpPr>
          <p:nvPr/>
        </p:nvCxnSpPr>
        <p:spPr>
          <a:xfrm flipH="1">
            <a:off x="7132840" y="372736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E49D35-99B3-1246-A7C3-A2E4516462C2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6941524" y="1725494"/>
            <a:ext cx="9243" cy="794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69E64B-63AD-9A4B-85B4-0CD0EA5817A7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7080813" y="4068005"/>
            <a:ext cx="517874" cy="6751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B00390-3BCD-D04F-B0F4-E344443CCF32}"/>
              </a:ext>
            </a:extLst>
          </p:cNvPr>
          <p:cNvCxnSpPr>
            <a:cxnSpLocks/>
          </p:cNvCxnSpPr>
          <p:nvPr/>
        </p:nvCxnSpPr>
        <p:spPr>
          <a:xfrm>
            <a:off x="5818290" y="3646942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AAA89-B46C-3140-BBA0-7647EA40BC28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6305179" y="4083181"/>
            <a:ext cx="503137" cy="6939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67D006-CCD6-5243-B053-667033558180}"/>
              </a:ext>
            </a:extLst>
          </p:cNvPr>
          <p:cNvCxnSpPr>
            <a:cxnSpLocks/>
          </p:cNvCxnSpPr>
          <p:nvPr/>
        </p:nvCxnSpPr>
        <p:spPr>
          <a:xfrm flipH="1">
            <a:off x="8498676" y="353223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0CB725-F642-3647-AC4B-761B34BBBABF}"/>
              </a:ext>
            </a:extLst>
          </p:cNvPr>
          <p:cNvCxnSpPr>
            <a:cxnSpLocks/>
          </p:cNvCxnSpPr>
          <p:nvPr/>
        </p:nvCxnSpPr>
        <p:spPr>
          <a:xfrm flipH="1" flipV="1">
            <a:off x="7790256" y="5102693"/>
            <a:ext cx="466048" cy="644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E3CF9-AB7D-EC4D-9484-74841835895F}"/>
              </a:ext>
            </a:extLst>
          </p:cNvPr>
          <p:cNvCxnSpPr>
            <a:cxnSpLocks/>
          </p:cNvCxnSpPr>
          <p:nvPr/>
        </p:nvCxnSpPr>
        <p:spPr>
          <a:xfrm>
            <a:off x="4545791" y="3321675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3516E9-D7AC-0245-8EA6-9C4D22CA7B2D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5580873" y="5070216"/>
            <a:ext cx="448512" cy="6767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749004-63BC-2E47-B528-468B83D0FA1A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7250726" y="2708998"/>
            <a:ext cx="885948" cy="8379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B1303B-CC82-5449-9641-714522966A14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7811806" y="3886576"/>
            <a:ext cx="468552" cy="9024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C963B-D1FA-604B-B577-3DDD0C2FB8D2}"/>
              </a:ext>
            </a:extLst>
          </p:cNvPr>
          <p:cNvCxnSpPr>
            <a:cxnSpLocks/>
          </p:cNvCxnSpPr>
          <p:nvPr/>
        </p:nvCxnSpPr>
        <p:spPr>
          <a:xfrm flipH="1">
            <a:off x="6356746" y="4905929"/>
            <a:ext cx="1108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E46457-97F6-DA4E-93FE-C6DEA494D54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84793" y="3795096"/>
            <a:ext cx="476702" cy="9237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9CEA5-5278-E641-A694-D9AC703FA899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5784424" y="2849688"/>
            <a:ext cx="951045" cy="6057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B8EC3F-7B58-4B42-A140-262BD9610D33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085208" y="1667218"/>
            <a:ext cx="2399754" cy="16560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45F8D8-8D66-054C-BC77-A0E3EFBB587D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8519922" y="3604652"/>
            <a:ext cx="965040" cy="2154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3061B5-CE5C-7544-965E-75B465041E04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5671306" y="5887625"/>
            <a:ext cx="2505768" cy="360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258050-6895-6145-93B1-9A6DDBCCBC4D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4486275" y="1563145"/>
            <a:ext cx="2256070" cy="15452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F83C3F-764D-F847-9F62-E7A020DA5FD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372349" y="3467884"/>
            <a:ext cx="771874" cy="227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A360558-EE3B-CE48-9651-445CB3C3921C}"/>
              </a:ext>
            </a:extLst>
          </p:cNvPr>
          <p:cNvSpPr/>
          <p:nvPr/>
        </p:nvSpPr>
        <p:spPr>
          <a:xfrm>
            <a:off x="10506316" y="4638792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7C77A4-E5CE-A147-9CB5-2682E11BC3ED}"/>
              </a:ext>
            </a:extLst>
          </p:cNvPr>
          <p:cNvCxnSpPr>
            <a:cxnSpLocks/>
            <a:stCxn id="75" idx="1"/>
            <a:endCxn id="30" idx="5"/>
          </p:cNvCxnSpPr>
          <p:nvPr/>
        </p:nvCxnSpPr>
        <p:spPr>
          <a:xfrm flipH="1" flipV="1">
            <a:off x="9772330" y="3604652"/>
            <a:ext cx="824419" cy="10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BC1ED2-BF0E-EC4F-865C-8184068FEB41}"/>
              </a:ext>
            </a:extLst>
          </p:cNvPr>
          <p:cNvCxnSpPr>
            <a:cxnSpLocks/>
          </p:cNvCxnSpPr>
          <p:nvPr/>
        </p:nvCxnSpPr>
        <p:spPr>
          <a:xfrm flipH="1">
            <a:off x="8579438" y="4929678"/>
            <a:ext cx="1926878" cy="10147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0019681-A1F6-F042-8AE6-50588624B651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5362548" y="3795096"/>
            <a:ext cx="278192" cy="18935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69FAFC-CE74-C54A-9EF7-8CC5850FDD87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364695" y="4917802"/>
            <a:ext cx="1843968" cy="922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691F3C-1968-4545-8376-B8225E2F8176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7874766" y="3604652"/>
            <a:ext cx="1610196" cy="1323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94ACE0A-D9D4-A84F-8431-C1E7FEF72EE4}"/>
              </a:ext>
            </a:extLst>
          </p:cNvPr>
          <p:cNvCxnSpPr>
            <a:cxnSpLocks/>
            <a:stCxn id="29" idx="3"/>
            <a:endCxn id="26" idx="7"/>
          </p:cNvCxnSpPr>
          <p:nvPr/>
        </p:nvCxnSpPr>
        <p:spPr>
          <a:xfrm flipH="1">
            <a:off x="5784424" y="1667218"/>
            <a:ext cx="1013416" cy="17882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4D4D6B-3A49-5B42-A4BA-B3E6F169C34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22124" y="1714100"/>
            <a:ext cx="1114550" cy="1832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C22F9E-BD23-0E40-9BB3-ED150D5FCAF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32603" y="2708998"/>
            <a:ext cx="2114462" cy="517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73A573A3-0838-854A-8659-DC8659FCAD93}"/>
              </a:ext>
            </a:extLst>
          </p:cNvPr>
          <p:cNvCxnSpPr>
            <a:cxnSpLocks/>
            <a:stCxn id="75" idx="0"/>
            <a:endCxn id="29" idx="6"/>
          </p:cNvCxnSpPr>
          <p:nvPr/>
        </p:nvCxnSpPr>
        <p:spPr>
          <a:xfrm rot="16200000" flipV="1">
            <a:off x="7423767" y="1247485"/>
            <a:ext cx="3112264" cy="367035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0DDFCB-B5EF-C044-971D-A0BB9263B3D8}"/>
              </a:ext>
            </a:extLst>
          </p:cNvPr>
          <p:cNvCxnSpPr>
            <a:cxnSpLocks/>
          </p:cNvCxnSpPr>
          <p:nvPr/>
        </p:nvCxnSpPr>
        <p:spPr>
          <a:xfrm flipH="1">
            <a:off x="10231152" y="5036725"/>
            <a:ext cx="600855" cy="13939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E2A270-829D-BA48-B381-2331A4EEF194}"/>
              </a:ext>
            </a:extLst>
          </p:cNvPr>
          <p:cNvCxnSpPr>
            <a:cxnSpLocks/>
          </p:cNvCxnSpPr>
          <p:nvPr/>
        </p:nvCxnSpPr>
        <p:spPr>
          <a:xfrm flipV="1">
            <a:off x="4315951" y="1064655"/>
            <a:ext cx="1934150" cy="1991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353311E-A796-EA40-9306-F5640BF22C1D}"/>
              </a:ext>
            </a:extLst>
          </p:cNvPr>
          <p:cNvCxnSpPr>
            <a:cxnSpLocks/>
            <a:stCxn id="75" idx="7"/>
          </p:cNvCxnSpPr>
          <p:nvPr/>
        </p:nvCxnSpPr>
        <p:spPr>
          <a:xfrm flipH="1" flipV="1">
            <a:off x="10974653" y="1512280"/>
            <a:ext cx="58746" cy="3184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739C84E-8B98-784D-9117-917CD4DE9698}"/>
              </a:ext>
            </a:extLst>
          </p:cNvPr>
          <p:cNvCxnSpPr>
            <a:cxnSpLocks/>
          </p:cNvCxnSpPr>
          <p:nvPr/>
        </p:nvCxnSpPr>
        <p:spPr>
          <a:xfrm flipH="1" flipV="1">
            <a:off x="6249579" y="1056222"/>
            <a:ext cx="4748107" cy="466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8E334C-1317-2D4D-9039-02F809783B6C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5580873" y="6028315"/>
            <a:ext cx="4651392" cy="4023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7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8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0577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  <a:endCxn id="110" idx="3"/>
          </p:cNvCxnSpPr>
          <p:nvPr/>
        </p:nvCxnSpPr>
        <p:spPr>
          <a:xfrm flipV="1">
            <a:off x="8118522" y="493991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7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9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56840" y="3033077"/>
            <a:ext cx="301752" cy="26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57180" y="15381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5"/>
            <a:ext cx="310608" cy="54628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75116" y="396816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4094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087199" y="491447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2676</Words>
  <Application>Microsoft Macintosh PowerPoint</Application>
  <PresentationFormat>Widescreen</PresentationFormat>
  <Paragraphs>350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Cube</vt:lpstr>
      <vt:lpstr>Cube</vt:lpstr>
      <vt:lpstr>Cube</vt:lpstr>
      <vt:lpstr>Cube</vt:lpstr>
      <vt:lpstr>Face permutations of cube</vt:lpstr>
      <vt:lpstr>Subgroups</vt:lpstr>
      <vt:lpstr>Dodecahedron</vt:lpstr>
      <vt:lpstr>Dodecahedron</vt:lpstr>
      <vt:lpstr>Dodecahedron</vt:lpstr>
      <vt:lpstr>Dodecahedron</vt:lpstr>
      <vt:lpstr>Dodecahedron Elements</vt:lpstr>
      <vt:lpstr>Dodecahedron Elements</vt:lpstr>
      <vt:lpstr>Dodecahedron Element List </vt:lpstr>
      <vt:lpstr>Dodecahedron Element List </vt:lpstr>
      <vt:lpstr>Dodecahedron Element List </vt:lpstr>
      <vt:lpstr>Dodecahedron Element List </vt:lpstr>
      <vt:lpstr>Tetrahedron</vt:lpstr>
      <vt:lpstr>Tetrahedron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John Manferdelli</dc:creator>
  <cp:lastModifiedBy>John Manferdelli</cp:lastModifiedBy>
  <cp:revision>185</cp:revision>
  <cp:lastPrinted>2020-05-11T23:49:39Z</cp:lastPrinted>
  <dcterms:created xsi:type="dcterms:W3CDTF">2020-04-25T17:08:49Z</dcterms:created>
  <dcterms:modified xsi:type="dcterms:W3CDTF">2020-05-12T02:46:40Z</dcterms:modified>
</cp:coreProperties>
</file>